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7" r:id="rId3"/>
    <p:sldId id="258" r:id="rId4"/>
    <p:sldId id="260" r:id="rId5"/>
    <p:sldId id="259" r:id="rId6"/>
    <p:sldId id="333" r:id="rId7"/>
    <p:sldId id="307" r:id="rId8"/>
    <p:sldId id="312" r:id="rId9"/>
    <p:sldId id="308" r:id="rId10"/>
    <p:sldId id="309" r:id="rId11"/>
    <p:sldId id="310" r:id="rId12"/>
    <p:sldId id="334" r:id="rId13"/>
    <p:sldId id="335" r:id="rId14"/>
    <p:sldId id="383" r:id="rId15"/>
    <p:sldId id="336" r:id="rId16"/>
    <p:sldId id="313" r:id="rId17"/>
    <p:sldId id="315" r:id="rId18"/>
    <p:sldId id="385" r:id="rId19"/>
    <p:sldId id="295" r:id="rId20"/>
    <p:sldId id="392" r:id="rId21"/>
    <p:sldId id="296" r:id="rId22"/>
    <p:sldId id="391" r:id="rId23"/>
    <p:sldId id="297" r:id="rId24"/>
    <p:sldId id="331" r:id="rId25"/>
    <p:sldId id="33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FF660-6675-4579-9E3E-125D65D1A15B}" type="datetimeFigureOut">
              <a:rPr lang="en-GB" smtClean="0"/>
              <a:t>14/04/2021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45710-FD77-465E-BBBE-B099FC433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01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367E21A-867E-4999-A9B7-0D574BA1679A}" type="slidenum">
              <a:rPr lang="en-GB" sz="1200" smtClean="0"/>
              <a:pPr eaLnBrk="1" hangingPunct="1"/>
              <a:t>13</a:t>
            </a:fld>
            <a:endParaRPr lang="en-GB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33413" y="422275"/>
            <a:ext cx="8097838" cy="4556125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0713" y="5229225"/>
            <a:ext cx="5588000" cy="4554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3" name="Google Shape;2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31F1B-0254-4A94-B4F2-11C253329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20362E-6051-4358-A9DC-A7CB5A3C4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D1CB-3B59-4B39-BEA8-F6F4640A8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F8775-ECE8-4A50-A75B-DB4D423A0529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24AFE-978C-49F7-BC4B-84B4FD298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ECEEA-FB55-4D22-81E2-6678076B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78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98EF3-5383-4F9C-AA76-D917B91D5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731DC3-E087-455D-8FE3-0EA4316BAC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D3AA8-6E4B-4A07-9632-CA936A27B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0CBC-8500-4678-92D0-3A1FB1C3313C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338EF-7BFD-415F-8EEE-29EF56ADF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BF641-9079-4EEB-BA6E-666C97B2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55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CF404C-A00D-49C4-A9D3-5994A07D8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7A8C71-C765-447A-BEE8-34722BA16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C1049-88EF-484E-BFD7-5534DED15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C69A-B55C-4C16-8302-2D08CA2688C1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59AF5-F964-4F56-80B8-A5D5C463D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AB933-AD7D-479E-A06C-9CDF2930E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718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A6FC9-B1E6-401F-9A35-F63260224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2524EC-891F-4FB3-896F-FF4EE44ED8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E292A-3972-44B0-92C4-685289FB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C5C6F-1B6B-4B3E-A318-2E2079570D9E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3A209-580D-4AAE-AA97-7381FE150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D5857-22FC-4273-8FE7-5B94D764E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666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C546F-7194-490A-88CC-424FDD35E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A7AED-87EA-4A4B-B454-C292C3A05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8873E2B9-491F-4455-809B-5C55D94C98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273" y="-1"/>
            <a:ext cx="1454727" cy="145472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13046D-8F7B-4C20-BB5F-9990F4A79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517D-4254-4A65-8F39-BAB66AE5ED16}" type="datetime1">
              <a:rPr lang="en-GB" smtClean="0"/>
              <a:t>14/04/2021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9CCD6E1-CEA7-486D-B3AE-B7B151A60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9CC436-8CE6-4325-8AE7-584E7D9F7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378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67F1-7C5A-4521-B7E1-7F1481AC2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09318-A5B3-4EB9-9679-DBBDE4D8E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99C65-9E51-47BB-890A-6E4F1AD00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20A6-0A93-48CF-8899-123F4D475EBE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E1073-6767-4ADE-83D1-6735BBC04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86419-8BE6-4798-BFF5-93E5E1A2C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974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D8FF5-E5A5-4460-A923-D09AE9989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5F51B-268D-41D9-859F-BF2ADF5696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CA70D7-D8CB-4680-91DE-D33C427A9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53FC46-5DC3-408C-9E13-378352478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A931-84BC-4F5A-A927-F16F186705B1}" type="datetime1">
              <a:rPr lang="en-GB" smtClean="0"/>
              <a:t>14/04/2021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A66A9-7D47-42B5-9C40-145A11B88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DFB610-9ED0-442B-A59E-1F608C238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887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18697-5C16-446F-8276-0FEE97BEB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E6BF5-68C7-4A2C-B2DE-0F0D1D949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9383E4-80F6-4428-AAD4-D19119EAE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31FCF7-A3F0-4E0A-BE5D-29249C0843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810FD-0277-4D07-BEC2-8094FEE1F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7D2975-C170-4FFF-98F4-E5EEDAA5C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8861-6D7F-42CA-A348-009CFD467DB6}" type="datetime1">
              <a:rPr lang="en-GB" smtClean="0"/>
              <a:t>14/04/2021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99750F-F561-4D39-A3AC-F042C89DA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9F497B-D5B6-41E3-B146-5A899177D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659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55F4E-ED75-4258-B37D-53E1DC4F4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CF1D89-E39D-40C6-9FBF-A176D4277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825B-EA68-43A5-B34E-5D7C6DBDA458}" type="datetime1">
              <a:rPr lang="en-GB" smtClean="0"/>
              <a:t>14/04/2021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96708-F62F-4478-BB0B-ED5F07680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018F3D-6BFF-4FE2-9DA8-9F27D204A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31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6AB064-582F-439C-B56A-A2FBC65B3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513F-AC15-45EB-A1D6-3F6429C2B2DE}" type="datetime1">
              <a:rPr lang="en-GB" smtClean="0"/>
              <a:t>14/04/2021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D50C01-F26A-41D7-B03A-F31C3CB06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79C56-AB5E-49D2-92E7-8A5C5C2C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843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C7AF7-1230-4606-9EE7-22F9623B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63D6A-4D71-4A76-B41D-0887EA5B3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08B315-B192-44C2-9449-92A2E12E03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1A91C-A460-42D9-85A7-5926B26ED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52CA-DC60-4057-9497-1B25DF44D7A2}" type="datetime1">
              <a:rPr lang="en-GB" smtClean="0"/>
              <a:t>14/04/2021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C6B78-40B9-41A3-A064-9DD0C624F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D713E-7C50-4DAA-ACE7-1410709A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95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D9A86-0AA1-4F59-9ECF-1A1EA179C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7EEBE-9851-4092-B359-65EED34BB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D4A61-949A-4BD7-89E3-0BC10ED37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33C2-1656-4998-9478-8CB09AB41792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DFCDA-6CE0-48DD-8727-E59F8A4FC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819E6-DC85-49AB-95CE-BC34FE2FE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866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6A4BD-D931-4F4E-983B-70060C15A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79A78C-7A66-464D-BF0A-03638E86B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335CE5-69BB-4D16-960E-1EC5DFEDF1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EA70C0-11F5-4117-9489-5567A888B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634A-0101-46D1-B08E-4DB1790C53E7}" type="datetime1">
              <a:rPr lang="en-GB" smtClean="0"/>
              <a:t>14/04/2021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A88FD5-2E7F-4F61-8371-D816EB79F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46740-C89C-4698-81AA-7E056645F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689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0FB5D-4321-45EE-AB67-8119F88C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832DF2-5085-4C4C-8D34-1CE0460A5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2AA8A-8858-4BE5-AEAE-621EA451F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2D32-4001-43F8-BCA5-D9CF325472AA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5959C-61E2-4769-8190-02FCB44C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8BAC3-1394-4490-BAFF-D174F282B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7830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08E90C-007E-49F3-B323-149F626757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1B8ECA-D2B9-4A39-AF80-6A406115A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F4587-EC5D-4A10-AEA4-2B67BB9C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B465-9624-45BF-8B36-734189898274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4B0AA-31D9-4AF4-9F48-CA3E26FB9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9F37A-032F-4879-A29A-9F5B9B560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938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D221-F52C-4D03-8416-1199FA618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28AF2-D59D-4BC7-A649-6A3EF4801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30531-6462-45F7-8BD5-64878BD59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097E4-C87C-49F2-94DB-F694D3F35F05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6984A-C7B7-4FEC-9C77-80DAEA1F5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23CAA-7E6E-4DE3-8997-459102D3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55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0D36D-F54E-4BDE-8192-4BF186704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51DB0-4390-4F7E-96E0-9544B4E15C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91B6C-E562-48C7-AC3B-B46BF70EE6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ECF5AC-F0AD-48C7-9017-336F3798B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C6FD-0695-4EC0-94C9-B1065666C865}" type="datetime1">
              <a:rPr lang="en-GB" smtClean="0"/>
              <a:t>14/04/2021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4B14FB-9FC3-40DC-B03A-8CCB74585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3E0AED-5538-4A88-BE2F-8D936ACD9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85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F1501-FB13-494C-BE91-65FDD13A5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7A856-374B-430E-874D-E22732AFC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FA917D-4D6F-4496-9B21-2CB273378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9AB462-F543-41E0-9ACE-6774646C7C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7616EA-1A09-46C2-A2BB-2074701591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E45EA8-CF54-4E6D-92AD-30782908B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164B-0D0F-437E-BDA5-9B9D5CAB68E9}" type="datetime1">
              <a:rPr lang="en-GB" smtClean="0"/>
              <a:t>14/04/2021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1AF81C-63FC-4E88-9690-A628973F1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ED2831-C669-458B-ACB8-597F25B45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70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98CA4-6729-44ED-B949-965FD58ED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209440-B301-40D7-86D3-F6688C69C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09B0D-D2F4-42CE-9242-222452857F94}" type="datetime1">
              <a:rPr lang="en-GB" smtClean="0"/>
              <a:t>14/04/2021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E4D8AC-BD3F-4BAE-A2A0-1E05F1929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A5C18-4128-4674-A1D0-5332078A2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03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B5D708-31B9-4E9E-8FF4-648310FF7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73F3-4970-4775-9A19-59C154ED38B2}" type="datetime1">
              <a:rPr lang="en-GB" smtClean="0"/>
              <a:t>14/04/2021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32C47A-2C1D-4DDB-A988-9337CB42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4863F-AD66-4EA2-8940-B24F80169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47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C498D-176F-4BE1-978A-8D3838A69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0CBA3-64A2-4486-BD9D-5CDF5ABCC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DE10F3-8B3D-4293-B3C2-283F164BF1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B2E12F-63A5-42B3-8055-C0A135865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102F-5D85-4866-95FB-3041E2102272}" type="datetime1">
              <a:rPr lang="en-GB" smtClean="0"/>
              <a:t>14/04/2021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EB6FD-4E82-4DC9-B9C2-6FBF8F511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F7ABE0-CE42-4DB4-A51B-5813B681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24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68DEC-C359-45A5-B007-42F5467D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48A8EC-2D7E-45D3-B6EB-0EF2222337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1717E7-57C9-458D-9851-76E8F67FE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8705F-83CC-4580-BA74-140722E2F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62F53-827D-42CB-894C-B94F280E06F2}" type="datetime1">
              <a:rPr lang="en-GB" smtClean="0"/>
              <a:t>14/04/2021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E48E6-F79B-4A7D-8511-9AE78B02F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6A1D3F-A1AF-44BB-A9B2-35371E5CB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28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CEEE98-1575-4F9A-83B9-9811354B8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90069-242A-477A-A097-33ABDE101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7CEC4-7B2A-4F12-AA0A-72DB10CBEC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215F9-8E96-4585-9F98-552A27745876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B9C8B-15B3-492E-B38A-47916B9E7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5585A-B387-4BE2-B5BF-9C68485666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F08EA-94BC-4183-B224-62A95D9C4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87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DB22F3-4FA6-4BB4-8A22-F69EB9BEE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E7B7F-6FBC-4659-807F-8665AE65A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8A19F-ECD5-464A-84A0-F68AAB11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C65A5-A46A-42EF-A33C-E5D0328FF9F1}" type="datetime1">
              <a:rPr lang="en-GB" smtClean="0"/>
              <a:t>14/04/2021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F2151-A54C-4CFE-8265-CF8DD81E1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3E886-6A70-4323-9C65-94A8C6DB3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E9136-DBE1-4201-BC80-6B42AE8E73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67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3.jpeg"/><Relationship Id="rId9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8.emf"/><Relationship Id="rId3" Type="http://schemas.openxmlformats.org/officeDocument/2006/relationships/image" Target="../media/image19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5.emf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1.png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14.emf"/><Relationship Id="rId4" Type="http://schemas.openxmlformats.org/officeDocument/2006/relationships/image" Target="../media/image20.jpe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D81B7-6593-4B91-B7A3-E9A5058E4A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Quark-Gluon Plasma (QGP) Physics with ALICE at the CERN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67AC01-2422-4A15-9697-4E56CF99B5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83391"/>
            <a:ext cx="9144000" cy="1124707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David Evans</a:t>
            </a:r>
          </a:p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University of Birmingham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28DC4E-5C17-4F98-8F6D-D3A2049661FB}"/>
              </a:ext>
            </a:extLst>
          </p:cNvPr>
          <p:cNvSpPr txBox="1"/>
          <p:nvPr/>
        </p:nvSpPr>
        <p:spPr>
          <a:xfrm>
            <a:off x="3471203" y="5320138"/>
            <a:ext cx="5249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 err="1">
                <a:solidFill>
                  <a:prstClr val="black"/>
                </a:solidFill>
                <a:latin typeface="Calibri" panose="020F0502020204030204"/>
              </a:rPr>
              <a:t>IoP</a:t>
            </a: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 Joint APP, HEPP and NP Conference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15</a:t>
            </a:r>
            <a:r>
              <a:rPr kumimoji="0" lang="en-GB" sz="2400" b="0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April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2021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E3168-E5DE-411D-9A78-24D8347F7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08EA-94BC-4183-B224-62A95D9C4F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058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1F733-014D-4E2B-9872-F97943558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26" y="18255"/>
            <a:ext cx="10515600" cy="1325563"/>
          </a:xfrm>
        </p:spPr>
        <p:txBody>
          <a:bodyPr/>
          <a:lstStyle/>
          <a:p>
            <a:r>
              <a:rPr lang="en-US" altLang="en-US" dirty="0"/>
              <a:t>Charged particle multiplicity</a:t>
            </a:r>
            <a:endParaRPr lang="en-GB" dirty="0"/>
          </a:p>
        </p:txBody>
      </p:sp>
      <p:sp>
        <p:nvSpPr>
          <p:cNvPr id="5" name="Content Placeholder 36">
            <a:extLst>
              <a:ext uri="{FF2B5EF4-FFF2-40B4-BE49-F238E27FC236}">
                <a16:creationId xmlns:a16="http://schemas.microsoft.com/office/drawing/2014/main" id="{C9C86EF0-D03A-4B41-A12D-89E83A977794}"/>
              </a:ext>
            </a:extLst>
          </p:cNvPr>
          <p:cNvSpPr txBox="1">
            <a:spLocks/>
          </p:cNvSpPr>
          <p:nvPr/>
        </p:nvSpPr>
        <p:spPr bwMode="auto">
          <a:xfrm>
            <a:off x="7807179" y="2341439"/>
            <a:ext cx="436886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187325" indent="-187325" algn="l" rtl="0" eaLnBrk="0" fontAlgn="base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har char="•"/>
              <a:defRPr sz="18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377825" indent="79375" algn="l" rtl="0" eaLnBrk="0" fontAlgn="base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defRPr sz="1800">
                <a:solidFill>
                  <a:srgbClr val="000066"/>
                </a:solidFill>
                <a:latin typeface="+mn-lt"/>
                <a:ea typeface="ＭＳ Ｐゴシック" charset="-128"/>
              </a:defRPr>
            </a:lvl2pPr>
            <a:lvl3pPr marL="571500" indent="-3175" algn="l" rtl="0" eaLnBrk="0" fontAlgn="base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+mn-lt"/>
                <a:ea typeface="ＭＳ Ｐゴシック" charset="-128"/>
              </a:defRPr>
            </a:lvl3pPr>
            <a:lvl4pPr marL="720725" indent="0" algn="l" rtl="0" eaLnBrk="0" fontAlgn="base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+mn-lt"/>
                <a:ea typeface="ＭＳ Ｐゴシック" charset="-128"/>
              </a:defRPr>
            </a:lvl4pPr>
            <a:lvl5pPr marL="892175" indent="0" algn="l" rtl="0" eaLnBrk="0" fontAlgn="base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+mn-lt"/>
                <a:ea typeface="ＭＳ Ｐゴシック" charset="-128"/>
              </a:defRPr>
            </a:lvl5pPr>
            <a:lvl6pPr marL="1409700" indent="6350" algn="l" rtl="0" eaLnBrk="0" fontAlgn="base" hangingPunct="0">
              <a:lnSpc>
                <a:spcPct val="85000"/>
              </a:lnSpc>
              <a:spcBef>
                <a:spcPct val="6000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+mn-lt"/>
                <a:ea typeface="ＭＳ Ｐゴシック" charset="-128"/>
              </a:defRPr>
            </a:lvl6pPr>
            <a:lvl7pPr marL="1866900" indent="6350" algn="l" rtl="0" eaLnBrk="0" fontAlgn="base" hangingPunct="0">
              <a:lnSpc>
                <a:spcPct val="85000"/>
              </a:lnSpc>
              <a:spcBef>
                <a:spcPct val="6000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+mn-lt"/>
                <a:ea typeface="ＭＳ Ｐゴシック" charset="-128"/>
              </a:defRPr>
            </a:lvl7pPr>
            <a:lvl8pPr marL="2324100" indent="6350" algn="l" rtl="0" eaLnBrk="0" fontAlgn="base" hangingPunct="0">
              <a:lnSpc>
                <a:spcPct val="85000"/>
              </a:lnSpc>
              <a:spcBef>
                <a:spcPct val="6000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+mn-lt"/>
                <a:ea typeface="ＭＳ Ｐゴシック" charset="-128"/>
              </a:defRPr>
            </a:lvl8pPr>
            <a:lvl9pPr marL="2781300" indent="6350" algn="l" rtl="0" eaLnBrk="0" fontAlgn="base" hangingPunct="0">
              <a:lnSpc>
                <a:spcPct val="85000"/>
              </a:lnSpc>
              <a:spcBef>
                <a:spcPct val="6000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kern="0" dirty="0">
                <a:solidFill>
                  <a:srgbClr val="000000"/>
                </a:solidFill>
                <a:latin typeface="Lucida Sans"/>
              </a:rPr>
              <a:t>Total number of charged particles ≈ </a:t>
            </a:r>
            <a:r>
              <a:rPr lang="en-US" b="1" kern="0" dirty="0">
                <a:solidFill>
                  <a:srgbClr val="FF0000"/>
                </a:solidFill>
                <a:latin typeface="Lucida Sans"/>
              </a:rPr>
              <a:t>21,500</a:t>
            </a:r>
            <a:r>
              <a:rPr lang="en-US" kern="0" dirty="0">
                <a:solidFill>
                  <a:srgbClr val="000000"/>
                </a:solidFill>
                <a:latin typeface="Lucida Sans"/>
              </a:rPr>
              <a:t> in </a:t>
            </a:r>
            <a:r>
              <a:rPr lang="en-US" b="1" kern="0" dirty="0">
                <a:solidFill>
                  <a:srgbClr val="FF0000"/>
                </a:solidFill>
                <a:latin typeface="Lucida Sans"/>
              </a:rPr>
              <a:t>0-5%</a:t>
            </a:r>
            <a:r>
              <a:rPr lang="en-US" kern="0" dirty="0">
                <a:solidFill>
                  <a:srgbClr val="000000"/>
                </a:solidFill>
                <a:latin typeface="Lucida Sans"/>
              </a:rPr>
              <a:t> </a:t>
            </a:r>
            <a:r>
              <a:rPr lang="en-US" b="1" kern="0" dirty="0">
                <a:solidFill>
                  <a:srgbClr val="0000FF"/>
                </a:solidFill>
                <a:latin typeface="Lucida Sans"/>
              </a:rPr>
              <a:t>central collisions</a:t>
            </a:r>
          </a:p>
          <a:p>
            <a:pPr marL="0" indent="0" algn="ctr">
              <a:buFontTx/>
              <a:buNone/>
              <a:defRPr/>
            </a:pPr>
            <a:endParaRPr lang="en-US" kern="0" dirty="0">
              <a:solidFill>
                <a:srgbClr val="000000"/>
              </a:solidFill>
              <a:latin typeface="Lucida Sans"/>
            </a:endParaRPr>
          </a:p>
        </p:txBody>
      </p:sp>
      <p:pic>
        <p:nvPicPr>
          <p:cNvPr id="7" name="Picture 54" descr="2017-Feb-01-dNdeta_05023.png">
            <a:extLst>
              <a:ext uri="{FF2B5EF4-FFF2-40B4-BE49-F238E27FC236}">
                <a16:creationId xmlns:a16="http://schemas.microsoft.com/office/drawing/2014/main" id="{F3490939-12BD-4159-A628-583FF8A7B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42" y="1787525"/>
            <a:ext cx="7315200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7645AE5-807C-4CAB-B409-BB0EED4E0D4F}"/>
              </a:ext>
            </a:extLst>
          </p:cNvPr>
          <p:cNvGrpSpPr/>
          <p:nvPr/>
        </p:nvGrpSpPr>
        <p:grpSpPr>
          <a:xfrm>
            <a:off x="2035629" y="973137"/>
            <a:ext cx="5903913" cy="4005263"/>
            <a:chOff x="3432175" y="948532"/>
            <a:chExt cx="5903913" cy="4005263"/>
          </a:xfrm>
        </p:grpSpPr>
        <p:sp>
          <p:nvSpPr>
            <p:cNvPr id="8" name="TextBox 56">
              <a:extLst>
                <a:ext uri="{FF2B5EF4-FFF2-40B4-BE49-F238E27FC236}">
                  <a16:creationId xmlns:a16="http://schemas.microsoft.com/office/drawing/2014/main" id="{FCB56AC9-F890-49BE-9EB1-F2905E438A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0538" y="948532"/>
              <a:ext cx="569912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7F7F7F"/>
                  </a:solidFill>
                  <a:latin typeface="Lucida Sans" panose="020B0602030504020204" pitchFamily="34" charset="0"/>
                </a:rPr>
                <a:t>TPC</a:t>
              </a:r>
            </a:p>
          </p:txBody>
        </p:sp>
        <p:cxnSp>
          <p:nvCxnSpPr>
            <p:cNvPr id="9" name="Straight Arrow Connector 57">
              <a:extLst>
                <a:ext uri="{FF2B5EF4-FFF2-40B4-BE49-F238E27FC236}">
                  <a16:creationId xmlns:a16="http://schemas.microsoft.com/office/drawing/2014/main" id="{C9EBD948-E4C1-4FB1-9F76-D215130F91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5168900" y="1696245"/>
              <a:ext cx="1008063" cy="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Straight Arrow Connector 58">
              <a:extLst>
                <a:ext uri="{FF2B5EF4-FFF2-40B4-BE49-F238E27FC236}">
                  <a16:creationId xmlns:a16="http://schemas.microsoft.com/office/drawing/2014/main" id="{8AEA06DB-FBE3-4C75-B7C2-D01EB9A3F6B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944938" y="1624807"/>
              <a:ext cx="1277937" cy="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Arrow Connector 59">
              <a:extLst>
                <a:ext uri="{FF2B5EF4-FFF2-40B4-BE49-F238E27FC236}">
                  <a16:creationId xmlns:a16="http://schemas.microsoft.com/office/drawing/2014/main" id="{07B742DF-BD60-46E3-A810-7E27ACB879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76625" y="1696245"/>
              <a:ext cx="522288" cy="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Arrow Connector 60">
              <a:extLst>
                <a:ext uri="{FF2B5EF4-FFF2-40B4-BE49-F238E27FC236}">
                  <a16:creationId xmlns:a16="http://schemas.microsoft.com/office/drawing/2014/main" id="{3DE4DCAF-0982-4DFE-905F-6692B645271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305300" y="1308895"/>
              <a:ext cx="558800" cy="0"/>
            </a:xfrm>
            <a:prstGeom prst="straightConnector1">
              <a:avLst/>
            </a:prstGeom>
            <a:noFill/>
            <a:ln w="9525" algn="ctr">
              <a:solidFill>
                <a:srgbClr val="7F7F7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Box 61">
              <a:extLst>
                <a:ext uri="{FF2B5EF4-FFF2-40B4-BE49-F238E27FC236}">
                  <a16:creationId xmlns:a16="http://schemas.microsoft.com/office/drawing/2014/main" id="{C855B241-105E-4FD9-B7F7-EB2710C713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5300" y="1308895"/>
              <a:ext cx="5619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SPD</a:t>
              </a:r>
            </a:p>
          </p:txBody>
        </p:sp>
        <p:sp>
          <p:nvSpPr>
            <p:cNvPr id="14" name="TextBox 62">
              <a:extLst>
                <a:ext uri="{FF2B5EF4-FFF2-40B4-BE49-F238E27FC236}">
                  <a16:creationId xmlns:a16="http://schemas.microsoft.com/office/drawing/2014/main" id="{02166237-8961-4A38-9419-82786643E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0350" y="1358107"/>
              <a:ext cx="62388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FMD</a:t>
              </a:r>
            </a:p>
          </p:txBody>
        </p:sp>
        <p:sp>
          <p:nvSpPr>
            <p:cNvPr id="15" name="TextBox 63">
              <a:extLst>
                <a:ext uri="{FF2B5EF4-FFF2-40B4-BE49-F238E27FC236}">
                  <a16:creationId xmlns:a16="http://schemas.microsoft.com/office/drawing/2014/main" id="{5C60D7E7-2537-4CFA-A111-BCF8BB83BD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2175" y="1331120"/>
              <a:ext cx="6238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FMD</a:t>
              </a:r>
            </a:p>
          </p:txBody>
        </p:sp>
        <p:sp>
          <p:nvSpPr>
            <p:cNvPr id="16" name="TextBox 64">
              <a:extLst>
                <a:ext uri="{FF2B5EF4-FFF2-40B4-BE49-F238E27FC236}">
                  <a16:creationId xmlns:a16="http://schemas.microsoft.com/office/drawing/2014/main" id="{44E124DC-38A8-49AD-8C98-315AE810A5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6263" y="4406107"/>
              <a:ext cx="4413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Lucida Sans" panose="020B0602030504020204" pitchFamily="34" charset="0"/>
                </a:rPr>
                <a:t>90</a:t>
              </a:r>
              <a:r>
                <a:rPr lang="en-US" altLang="en-US" sz="1200" baseline="30000">
                  <a:solidFill>
                    <a:srgbClr val="000000"/>
                  </a:solidFill>
                  <a:latin typeface="Lucida Sans" panose="020B0602030504020204" pitchFamily="34" charset="0"/>
                </a:rPr>
                <a:t>o</a:t>
              </a:r>
              <a:endParaRPr lang="en-US" altLang="en-US" sz="1200">
                <a:solidFill>
                  <a:srgbClr val="000000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7" name="TextBox 65">
              <a:extLst>
                <a:ext uri="{FF2B5EF4-FFF2-40B4-BE49-F238E27FC236}">
                  <a16:creationId xmlns:a16="http://schemas.microsoft.com/office/drawing/2014/main" id="{0F2ECC79-B665-44C1-A8CE-7A69292657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89475" y="4406107"/>
              <a:ext cx="4429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Lucida Sans" panose="020B0602030504020204" pitchFamily="34" charset="0"/>
                </a:rPr>
                <a:t>40</a:t>
              </a:r>
              <a:r>
                <a:rPr lang="en-US" altLang="en-US" sz="1200" baseline="30000">
                  <a:solidFill>
                    <a:srgbClr val="000000"/>
                  </a:solidFill>
                  <a:latin typeface="Lucida Sans" panose="020B0602030504020204" pitchFamily="34" charset="0"/>
                </a:rPr>
                <a:t>o</a:t>
              </a:r>
              <a:endParaRPr lang="en-US" altLang="en-US" sz="1200">
                <a:solidFill>
                  <a:srgbClr val="000000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8" name="TextBox 66">
              <a:extLst>
                <a:ext uri="{FF2B5EF4-FFF2-40B4-BE49-F238E27FC236}">
                  <a16:creationId xmlns:a16="http://schemas.microsoft.com/office/drawing/2014/main" id="{80AB330C-D02F-483A-86BE-0DAAA0D192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6025" y="4406107"/>
              <a:ext cx="4429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Lucida Sans" panose="020B0602030504020204" pitchFamily="34" charset="0"/>
                </a:rPr>
                <a:t>15</a:t>
              </a:r>
              <a:r>
                <a:rPr lang="en-US" altLang="en-US" sz="1200" baseline="30000">
                  <a:solidFill>
                    <a:srgbClr val="000000"/>
                  </a:solidFill>
                  <a:latin typeface="Lucida Sans" panose="020B0602030504020204" pitchFamily="34" charset="0"/>
                </a:rPr>
                <a:t>o</a:t>
              </a:r>
              <a:endParaRPr lang="en-US" altLang="en-US" sz="1200">
                <a:solidFill>
                  <a:srgbClr val="000000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9" name="TextBox 67">
              <a:extLst>
                <a:ext uri="{FF2B5EF4-FFF2-40B4-BE49-F238E27FC236}">
                  <a16:creationId xmlns:a16="http://schemas.microsoft.com/office/drawing/2014/main" id="{9084A0C4-D4C3-4E25-BEBE-776FA55421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7338" y="4406107"/>
              <a:ext cx="3508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Lucida Sans" panose="020B0602030504020204" pitchFamily="34" charset="0"/>
                </a:rPr>
                <a:t>6</a:t>
              </a:r>
              <a:r>
                <a:rPr lang="en-US" altLang="en-US" sz="1200" baseline="30000">
                  <a:solidFill>
                    <a:srgbClr val="000000"/>
                  </a:solidFill>
                  <a:latin typeface="Lucida Sans" panose="020B0602030504020204" pitchFamily="34" charset="0"/>
                </a:rPr>
                <a:t>o</a:t>
              </a:r>
              <a:endParaRPr lang="en-US" altLang="en-US" sz="1200">
                <a:solidFill>
                  <a:srgbClr val="000000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0" name="TextBox 68">
              <a:extLst>
                <a:ext uri="{FF2B5EF4-FFF2-40B4-BE49-F238E27FC236}">
                  <a16:creationId xmlns:a16="http://schemas.microsoft.com/office/drawing/2014/main" id="{15631468-4D65-41F1-A275-745D70971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1825" y="4406107"/>
              <a:ext cx="3524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Lucida Sans" panose="020B0602030504020204" pitchFamily="34" charset="0"/>
                </a:rPr>
                <a:t>2</a:t>
              </a:r>
              <a:r>
                <a:rPr lang="en-US" altLang="en-US" sz="1200" baseline="30000">
                  <a:solidFill>
                    <a:srgbClr val="000000"/>
                  </a:solidFill>
                  <a:latin typeface="Lucida Sans" panose="020B0602030504020204" pitchFamily="34" charset="0"/>
                </a:rPr>
                <a:t>o</a:t>
              </a:r>
              <a:endParaRPr lang="en-US" altLang="en-US" sz="1200">
                <a:solidFill>
                  <a:srgbClr val="000000"/>
                </a:solidFill>
                <a:latin typeface="Lucida Sans" panose="020B0602030504020204" pitchFamily="34" charset="0"/>
              </a:endParaRPr>
            </a:p>
          </p:txBody>
        </p:sp>
        <p:cxnSp>
          <p:nvCxnSpPr>
            <p:cNvPr id="21" name="Straight Arrow Connector 69">
              <a:extLst>
                <a:ext uri="{FF2B5EF4-FFF2-40B4-BE49-F238E27FC236}">
                  <a16:creationId xmlns:a16="http://schemas.microsoft.com/office/drawing/2014/main" id="{A3C871D9-0BDE-4D84-A6D1-25873860A39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5175" y="4682332"/>
              <a:ext cx="9525" cy="26035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Arrow Connector 70">
              <a:extLst>
                <a:ext uri="{FF2B5EF4-FFF2-40B4-BE49-F238E27FC236}">
                  <a16:creationId xmlns:a16="http://schemas.microsoft.com/office/drawing/2014/main" id="{0BDC7066-B4CC-4295-9256-C1CDBBA328A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26013" y="4693445"/>
              <a:ext cx="9525" cy="26035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Arrow Connector 71">
              <a:extLst>
                <a:ext uri="{FF2B5EF4-FFF2-40B4-BE49-F238E27FC236}">
                  <a16:creationId xmlns:a16="http://schemas.microsoft.com/office/drawing/2014/main" id="{92B4D4C1-14C1-4184-880E-076F153CA5A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214938" y="4693445"/>
              <a:ext cx="7937" cy="26035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Arrow Connector 72">
              <a:extLst>
                <a:ext uri="{FF2B5EF4-FFF2-40B4-BE49-F238E27FC236}">
                  <a16:creationId xmlns:a16="http://schemas.microsoft.com/office/drawing/2014/main" id="{517E50F4-7B44-4420-86F0-F6957DB9DB6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502275" y="4693445"/>
              <a:ext cx="9525" cy="26035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Arrow Connector 73">
              <a:extLst>
                <a:ext uri="{FF2B5EF4-FFF2-40B4-BE49-F238E27FC236}">
                  <a16:creationId xmlns:a16="http://schemas.microsoft.com/office/drawing/2014/main" id="{29F4F7A8-156B-4ABA-9385-9A2C8EC3A24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62638" y="4693445"/>
              <a:ext cx="9525" cy="26035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Box 74">
              <a:extLst>
                <a:ext uri="{FF2B5EF4-FFF2-40B4-BE49-F238E27FC236}">
                  <a16:creationId xmlns:a16="http://schemas.microsoft.com/office/drawing/2014/main" id="{E148C6DE-9685-4B8D-B96E-4FD09A9D3F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65888" y="1092995"/>
              <a:ext cx="28702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Lucida Sans" panose="020B0602030504020204" pitchFamily="34" charset="0"/>
                </a:rPr>
                <a:t>SPD = Silicon Pixel Detector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Lucida Sans" panose="020B0602030504020204" pitchFamily="34" charset="0"/>
                </a:rPr>
                <a:t>FMD = Forward Multiplicity Detector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DFCD909-40C1-43C8-A939-823C6A1BF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4258470"/>
            <a:ext cx="5410200" cy="25812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FA9D68-8B5B-4F79-A3A5-7C2A4FCA3F35}"/>
              </a:ext>
            </a:extLst>
          </p:cNvPr>
          <p:cNvSpPr txBox="1"/>
          <p:nvPr/>
        </p:nvSpPr>
        <p:spPr>
          <a:xfrm>
            <a:off x="341642" y="5826877"/>
            <a:ext cx="6394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kern="0" dirty="0" err="1">
                <a:solidFill>
                  <a:srgbClr val="FF0000"/>
                </a:solidFill>
                <a:latin typeface="Lucida Sans"/>
              </a:rPr>
              <a:t>dN</a:t>
            </a:r>
            <a:r>
              <a:rPr lang="en-US" b="1" kern="0" baseline="-25000" dirty="0" err="1">
                <a:solidFill>
                  <a:srgbClr val="FF0000"/>
                </a:solidFill>
                <a:latin typeface="Lucida Sans"/>
              </a:rPr>
              <a:t>ch</a:t>
            </a:r>
            <a:r>
              <a:rPr lang="en-US" b="1" kern="0" dirty="0">
                <a:solidFill>
                  <a:srgbClr val="FF0000"/>
                </a:solidFill>
                <a:latin typeface="Lucida Sans"/>
              </a:rPr>
              <a:t>/d</a:t>
            </a:r>
            <a:r>
              <a:rPr lang="en-US" b="1" kern="0" dirty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US" b="1" kern="0" dirty="0">
                <a:solidFill>
                  <a:srgbClr val="FF0000"/>
                </a:solidFill>
                <a:latin typeface="Lucida Sans"/>
              </a:rPr>
              <a:t> |</a:t>
            </a:r>
            <a:r>
              <a:rPr lang="en-US" b="1" kern="0" baseline="-25000" dirty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US" b="1" kern="0" baseline="-25000" dirty="0">
                <a:solidFill>
                  <a:srgbClr val="FF0000"/>
                </a:solidFill>
                <a:latin typeface="Lucida Sans"/>
              </a:rPr>
              <a:t>=0</a:t>
            </a:r>
            <a:r>
              <a:rPr lang="en-US" b="1" kern="0" dirty="0">
                <a:solidFill>
                  <a:srgbClr val="FF0000"/>
                </a:solidFill>
                <a:latin typeface="Lucida Sans"/>
              </a:rPr>
              <a:t> = 1943 ± 54 </a:t>
            </a:r>
            <a:r>
              <a:rPr lang="en-US" kern="0" dirty="0">
                <a:solidFill>
                  <a:srgbClr val="000000"/>
                </a:solidFill>
                <a:latin typeface="Lucida Sans"/>
              </a:rPr>
              <a:t>equivalent to </a:t>
            </a:r>
            <a:r>
              <a:rPr lang="en-US" b="1" kern="0" dirty="0">
                <a:solidFill>
                  <a:srgbClr val="FF0000"/>
                </a:solidFill>
                <a:latin typeface="Symbol" charset="2"/>
                <a:cs typeface="Symbol" charset="2"/>
              </a:rPr>
              <a:t>e</a:t>
            </a:r>
            <a:r>
              <a:rPr lang="en-US" b="1" kern="0" dirty="0">
                <a:solidFill>
                  <a:srgbClr val="FF0000"/>
                </a:solidFill>
                <a:latin typeface="Lucida Sans"/>
              </a:rPr>
              <a:t> ~ 18 GeV/fm</a:t>
            </a:r>
            <a:r>
              <a:rPr lang="en-US" b="1" kern="0" baseline="30000" dirty="0">
                <a:solidFill>
                  <a:srgbClr val="FF0000"/>
                </a:solidFill>
                <a:latin typeface="Lucida Sans"/>
              </a:rPr>
              <a:t>3</a:t>
            </a:r>
            <a:endParaRPr lang="en-US" b="1" kern="0" dirty="0">
              <a:solidFill>
                <a:srgbClr val="FF0000"/>
              </a:solidFill>
              <a:latin typeface="Lucida Sans"/>
            </a:endParaRPr>
          </a:p>
          <a:p>
            <a:endParaRPr lang="en-GB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66225B5-C0F7-4F42-894F-6A8215235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83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743DC-4EAC-4DE8-AC14-299AC8C89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06" y="-32555"/>
            <a:ext cx="10515600" cy="1325563"/>
          </a:xfrm>
        </p:spPr>
        <p:txBody>
          <a:bodyPr/>
          <a:lstStyle/>
          <a:p>
            <a:r>
              <a:rPr lang="en-GB" dirty="0"/>
              <a:t>QGP Temperature from Direct Photons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2982738B-50A4-4944-8A19-262136BA8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4844" y="5394960"/>
            <a:ext cx="68471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“Temperature” </a:t>
            </a:r>
            <a:r>
              <a:rPr lang="en-GB" alt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 300 MeV (  highest man-made temperature) </a:t>
            </a:r>
            <a:endParaRPr lang="en-GB" altLang="en-US" sz="2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9A8B6A-EFB4-4E96-9E2A-D048E2DD0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2009"/>
            <a:ext cx="5124450" cy="57054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6B791F-C24F-4246-80E0-A2F704DA004D}"/>
                  </a:ext>
                </a:extLst>
              </p:cNvPr>
              <p:cNvSpPr txBox="1"/>
              <p:nvPr/>
            </p:nvSpPr>
            <p:spPr>
              <a:xfrm>
                <a:off x="5669280" y="1463040"/>
                <a:ext cx="6522720" cy="3445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Excess at low </a:t>
                </a:r>
                <a:r>
                  <a:rPr lang="en-GB" sz="2400" dirty="0" err="1"/>
                  <a:t>p</a:t>
                </a:r>
                <a:r>
                  <a:rPr lang="en-GB" sz="2400" baseline="-25000" dirty="0" err="1"/>
                  <a:t>T</a:t>
                </a:r>
                <a:r>
                  <a:rPr lang="en-GB" sz="2400" dirty="0"/>
                  <a:t> (&lt; 4 GeV/c) </a:t>
                </a:r>
                <a:r>
                  <a:rPr lang="en-GB" sz="2400" dirty="0" err="1"/>
                  <a:t>wrt</a:t>
                </a:r>
                <a:r>
                  <a:rPr lang="en-GB" sz="2400" dirty="0"/>
                  <a:t> </a:t>
                </a:r>
                <a:r>
                  <a:rPr lang="en-GB" sz="2400" dirty="0" err="1"/>
                  <a:t>pQCD</a:t>
                </a:r>
                <a:endParaRPr lang="en-GB" sz="2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Predictions related to thermal photons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Excess yield fitted with exponential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⁡(−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 err="1">
                    <a:solidFill>
                      <a:srgbClr val="FF0000"/>
                    </a:solidFill>
                  </a:rPr>
                  <a:t>T</a:t>
                </a:r>
                <a:r>
                  <a:rPr lang="en-GB" sz="2400" baseline="-25000" dirty="0" err="1">
                    <a:solidFill>
                      <a:srgbClr val="FF0000"/>
                    </a:solidFill>
                  </a:rPr>
                  <a:t>eff</a:t>
                </a:r>
                <a:r>
                  <a:rPr lang="en-GB" sz="2400" dirty="0">
                    <a:solidFill>
                      <a:srgbClr val="FF0000"/>
                    </a:solidFill>
                  </a:rPr>
                  <a:t> reflects an effective average temperature of the system during its evolution.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 err="1"/>
                  <a:t>T</a:t>
                </a:r>
                <a:r>
                  <a:rPr lang="en-GB" sz="2400" baseline="-25000" dirty="0" err="1"/>
                  <a:t>eff</a:t>
                </a:r>
                <a:r>
                  <a:rPr lang="en-GB" sz="2400" dirty="0"/>
                  <a:t> (0-20%) =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297 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±12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𝑠𝑡𝑎𝑡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±41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𝑠𝑦𝑠</m:t>
                    </m:r>
                  </m:oMath>
                </a14:m>
                <a:r>
                  <a:rPr lang="en-GB" sz="2400" dirty="0"/>
                  <a:t>  MeV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6B791F-C24F-4246-80E0-A2F704DA0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280" y="1463040"/>
                <a:ext cx="6522720" cy="3445943"/>
              </a:xfrm>
              <a:prstGeom prst="rect">
                <a:avLst/>
              </a:prstGeom>
              <a:blipFill>
                <a:blip r:embed="rId3"/>
                <a:stretch>
                  <a:fillRect l="-1215" t="-14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A2680F-0F69-431A-8155-50FF1A8CF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463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E866D-D948-486A-A031-2BBDC59E0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658" y="18255"/>
            <a:ext cx="10515600" cy="1325563"/>
          </a:xfrm>
        </p:spPr>
        <p:txBody>
          <a:bodyPr/>
          <a:lstStyle/>
          <a:p>
            <a:r>
              <a:rPr lang="en-GB" dirty="0"/>
              <a:t>Temperature at Hadronization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240BE-AD5F-48F4-BDEA-C9BC7FDED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5372" y="1603717"/>
            <a:ext cx="5064370" cy="4573246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At hadronization, system is close to thermal equilibrium.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A rapid freeze-out takes place at the phase boundary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Hadron yields described well by thermal model over 9 orders of magnitude.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Even loosely bound objects (light nuclei etc) are well described.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B85E6D-3A4D-4B8C-9C1E-C70965BCC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0150"/>
            <a:ext cx="6648450" cy="56578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33BD0B-E48A-4EA2-9E7A-E6FB16B63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55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0EBB110-784B-4EE2-80B4-4BFA0A515F60}" type="slidenum">
              <a:rPr lang="en-GB" sz="1400"/>
              <a:pPr eaLnBrk="1" hangingPunct="1"/>
              <a:t>13</a:t>
            </a:fld>
            <a:endParaRPr lang="en-GB" sz="140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2790825" y="0"/>
            <a:ext cx="6610350" cy="1143000"/>
          </a:xfrm>
        </p:spPr>
        <p:txBody>
          <a:bodyPr/>
          <a:lstStyle/>
          <a:p>
            <a:pPr eaLnBrk="1" hangingPunct="1"/>
            <a:r>
              <a:rPr lang="en-US" dirty="0"/>
              <a:t>Is QGP a Liquid or Gas?</a:t>
            </a:r>
          </a:p>
        </p:txBody>
      </p:sp>
      <p:pic>
        <p:nvPicPr>
          <p:cNvPr id="65540" name="Picture 3" descr="elliptic flo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3"/>
          <a:stretch>
            <a:fillRect/>
          </a:stretch>
        </p:blipFill>
        <p:spPr bwMode="auto">
          <a:xfrm>
            <a:off x="9161504" y="3192483"/>
            <a:ext cx="249713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5541" name="Object 4"/>
          <p:cNvGraphicFramePr>
            <a:graphicFrameLocks noChangeAspect="1"/>
          </p:cNvGraphicFramePr>
          <p:nvPr/>
        </p:nvGraphicFramePr>
        <p:xfrm>
          <a:off x="1692275" y="4776788"/>
          <a:ext cx="4800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5" imgW="4800600" imgH="685800" progId="Equation.3">
                  <p:embed/>
                </p:oleObj>
              </mc:Choice>
              <mc:Fallback>
                <p:oleObj name="Equation" r:id="rId5" imgW="4800600" imgH="685800" progId="Equation.3">
                  <p:embed/>
                  <p:pic>
                    <p:nvPicPr>
                      <p:cNvPr id="65541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4776788"/>
                        <a:ext cx="4800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5542" name="Group 5"/>
          <p:cNvGrpSpPr>
            <a:grpSpLocks/>
          </p:cNvGrpSpPr>
          <p:nvPr/>
        </p:nvGrpSpPr>
        <p:grpSpPr bwMode="auto">
          <a:xfrm>
            <a:off x="3794126" y="4941892"/>
            <a:ext cx="4940265" cy="942975"/>
            <a:chOff x="1797" y="3441"/>
            <a:chExt cx="3372" cy="594"/>
          </a:xfrm>
        </p:grpSpPr>
        <p:sp>
          <p:nvSpPr>
            <p:cNvPr id="65646" name="Oval 6"/>
            <p:cNvSpPr>
              <a:spLocks noChangeArrowheads="1"/>
            </p:cNvSpPr>
            <p:nvPr/>
          </p:nvSpPr>
          <p:spPr bwMode="auto">
            <a:xfrm>
              <a:off x="3223" y="3441"/>
              <a:ext cx="216" cy="22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47" name="Line 7"/>
            <p:cNvSpPr>
              <a:spLocks noChangeShapeType="1"/>
            </p:cNvSpPr>
            <p:nvPr/>
          </p:nvSpPr>
          <p:spPr bwMode="auto">
            <a:xfrm>
              <a:off x="3414" y="3635"/>
              <a:ext cx="198" cy="1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648" name="Text Box 8"/>
            <p:cNvSpPr txBox="1">
              <a:spLocks noChangeArrowheads="1"/>
            </p:cNvSpPr>
            <p:nvPr/>
          </p:nvSpPr>
          <p:spPr bwMode="auto">
            <a:xfrm>
              <a:off x="3612" y="3822"/>
              <a:ext cx="1557" cy="213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>
                  <a:latin typeface="Helvetica" pitchFamily="34" charset="0"/>
                </a:rPr>
                <a:t>Angle of reaction plane</a:t>
              </a:r>
            </a:p>
          </p:txBody>
        </p:sp>
        <p:sp>
          <p:nvSpPr>
            <p:cNvPr id="65649" name="Oval 9"/>
            <p:cNvSpPr>
              <a:spLocks noChangeArrowheads="1"/>
            </p:cNvSpPr>
            <p:nvPr/>
          </p:nvSpPr>
          <p:spPr bwMode="auto">
            <a:xfrm>
              <a:off x="2348" y="3441"/>
              <a:ext cx="215" cy="22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50" name="Text Box 10"/>
            <p:cNvSpPr txBox="1">
              <a:spLocks noChangeArrowheads="1"/>
            </p:cNvSpPr>
            <p:nvPr/>
          </p:nvSpPr>
          <p:spPr bwMode="auto">
            <a:xfrm>
              <a:off x="1797" y="3822"/>
              <a:ext cx="1236" cy="213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>
                  <a:latin typeface="Helvetica" pitchFamily="34" charset="0"/>
                </a:rPr>
                <a:t>Fourier coefficient</a:t>
              </a:r>
            </a:p>
          </p:txBody>
        </p:sp>
        <p:sp>
          <p:nvSpPr>
            <p:cNvPr id="65651" name="Line 11"/>
            <p:cNvSpPr>
              <a:spLocks noChangeShapeType="1"/>
            </p:cNvSpPr>
            <p:nvPr/>
          </p:nvSpPr>
          <p:spPr bwMode="auto">
            <a:xfrm>
              <a:off x="2456" y="3670"/>
              <a:ext cx="0" cy="1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5543" name="Line 12"/>
          <p:cNvSpPr>
            <a:spLocks noChangeShapeType="1"/>
          </p:cNvSpPr>
          <p:nvPr/>
        </p:nvSpPr>
        <p:spPr bwMode="auto">
          <a:xfrm flipV="1">
            <a:off x="10387055" y="3581421"/>
            <a:ext cx="754063" cy="971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4" name="Freeform 13"/>
          <p:cNvSpPr>
            <a:spLocks/>
          </p:cNvSpPr>
          <p:nvPr/>
        </p:nvSpPr>
        <p:spPr bwMode="auto">
          <a:xfrm>
            <a:off x="10625179" y="4259284"/>
            <a:ext cx="139700" cy="290513"/>
          </a:xfrm>
          <a:custGeom>
            <a:avLst/>
            <a:gdLst>
              <a:gd name="T0" fmla="*/ 221773750 w 88"/>
              <a:gd name="T1" fmla="*/ 461190181 h 183"/>
              <a:gd name="T2" fmla="*/ 171370625 w 88"/>
              <a:gd name="T3" fmla="*/ 186491883 h 183"/>
              <a:gd name="T4" fmla="*/ 0 w 88"/>
              <a:gd name="T5" fmla="*/ 0 h 183"/>
              <a:gd name="T6" fmla="*/ 0 60000 65536"/>
              <a:gd name="T7" fmla="*/ 0 60000 65536"/>
              <a:gd name="T8" fmla="*/ 0 60000 65536"/>
              <a:gd name="T9" fmla="*/ 0 w 88"/>
              <a:gd name="T10" fmla="*/ 0 h 183"/>
              <a:gd name="T11" fmla="*/ 88 w 88"/>
              <a:gd name="T12" fmla="*/ 183 h 18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" h="183">
                <a:moveTo>
                  <a:pt x="88" y="183"/>
                </a:moveTo>
                <a:cubicBezTo>
                  <a:pt x="85" y="143"/>
                  <a:pt x="83" y="104"/>
                  <a:pt x="68" y="74"/>
                </a:cubicBezTo>
                <a:cubicBezTo>
                  <a:pt x="53" y="44"/>
                  <a:pt x="26" y="22"/>
                  <a:pt x="0" y="0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5" name="Text Box 14"/>
          <p:cNvSpPr txBox="1">
            <a:spLocks noChangeArrowheads="1"/>
          </p:cNvSpPr>
          <p:nvPr/>
        </p:nvSpPr>
        <p:spPr bwMode="auto">
          <a:xfrm>
            <a:off x="10664867" y="4165621"/>
            <a:ext cx="342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i="1">
                <a:latin typeface="Symbol" pitchFamily="18" charset="2"/>
              </a:rPr>
              <a:t>f</a:t>
            </a:r>
          </a:p>
        </p:txBody>
      </p:sp>
      <p:sp>
        <p:nvSpPr>
          <p:cNvPr id="65546" name="Text Box 15"/>
          <p:cNvSpPr txBox="1">
            <a:spLocks noChangeArrowheads="1"/>
          </p:cNvSpPr>
          <p:nvPr/>
        </p:nvSpPr>
        <p:spPr bwMode="auto">
          <a:xfrm>
            <a:off x="11025229" y="3225821"/>
            <a:ext cx="431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latin typeface="Helvetica" pitchFamily="34" charset="0"/>
              </a:rPr>
              <a:t>p</a:t>
            </a:r>
            <a:r>
              <a:rPr lang="en-US" sz="2000" baseline="-25000">
                <a:latin typeface="Helvetica" pitchFamily="34" charset="0"/>
              </a:rPr>
              <a:t>T</a:t>
            </a:r>
            <a:endParaRPr lang="en-US" sz="2000">
              <a:latin typeface="Helvetica" pitchFamily="34" charset="0"/>
            </a:endParaRPr>
          </a:p>
        </p:txBody>
      </p:sp>
      <p:grpSp>
        <p:nvGrpSpPr>
          <p:cNvPr id="65547" name="Group 16"/>
          <p:cNvGrpSpPr>
            <a:grpSpLocks/>
          </p:cNvGrpSpPr>
          <p:nvPr/>
        </p:nvGrpSpPr>
        <p:grpSpPr bwMode="auto">
          <a:xfrm>
            <a:off x="496433" y="1155344"/>
            <a:ext cx="2895600" cy="3251200"/>
            <a:chOff x="160" y="912"/>
            <a:chExt cx="1976" cy="2048"/>
          </a:xfrm>
        </p:grpSpPr>
        <p:pic>
          <p:nvPicPr>
            <p:cNvPr id="65639" name="Picture 17" descr="initia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702"/>
            <a:stretch>
              <a:fillRect/>
            </a:stretch>
          </p:blipFill>
          <p:spPr bwMode="auto">
            <a:xfrm>
              <a:off x="160" y="912"/>
              <a:ext cx="1976" cy="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640" name="Text Box 18"/>
            <p:cNvSpPr txBox="1">
              <a:spLocks noChangeArrowheads="1"/>
            </p:cNvSpPr>
            <p:nvPr/>
          </p:nvSpPr>
          <p:spPr bwMode="auto">
            <a:xfrm>
              <a:off x="791" y="1112"/>
              <a:ext cx="123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600">
                  <a:latin typeface="Helvetica" pitchFamily="34" charset="0"/>
                </a:rPr>
                <a:t>Equal energy density contours</a:t>
              </a:r>
            </a:p>
          </p:txBody>
        </p:sp>
        <p:sp>
          <p:nvSpPr>
            <p:cNvPr id="65641" name="Line 19"/>
            <p:cNvSpPr>
              <a:spLocks noChangeShapeType="1"/>
            </p:cNvSpPr>
            <p:nvPr/>
          </p:nvSpPr>
          <p:spPr bwMode="auto">
            <a:xfrm>
              <a:off x="1330" y="1923"/>
              <a:ext cx="367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642" name="Line 20"/>
            <p:cNvSpPr>
              <a:spLocks noChangeShapeType="1"/>
            </p:cNvSpPr>
            <p:nvPr/>
          </p:nvSpPr>
          <p:spPr bwMode="auto">
            <a:xfrm flipH="1">
              <a:off x="805" y="1917"/>
              <a:ext cx="36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643" name="Text Box 21"/>
            <p:cNvSpPr txBox="1">
              <a:spLocks noChangeArrowheads="1"/>
            </p:cNvSpPr>
            <p:nvPr/>
          </p:nvSpPr>
          <p:spPr bwMode="auto">
            <a:xfrm>
              <a:off x="1682" y="1800"/>
              <a:ext cx="24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 type="none" w="sm" len="med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000">
                  <a:latin typeface="Helvetica" pitchFamily="34" charset="0"/>
                </a:rPr>
                <a:t>P</a:t>
              </a:r>
            </a:p>
          </p:txBody>
        </p:sp>
        <p:sp>
          <p:nvSpPr>
            <p:cNvPr id="65644" name="Line 22"/>
            <p:cNvSpPr>
              <a:spLocks noChangeShapeType="1"/>
            </p:cNvSpPr>
            <p:nvPr/>
          </p:nvSpPr>
          <p:spPr bwMode="auto">
            <a:xfrm flipV="1">
              <a:off x="1256" y="1648"/>
              <a:ext cx="0" cy="18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645" name="Line 23"/>
            <p:cNvSpPr>
              <a:spLocks noChangeShapeType="1"/>
            </p:cNvSpPr>
            <p:nvPr/>
          </p:nvSpPr>
          <p:spPr bwMode="auto">
            <a:xfrm>
              <a:off x="1256" y="1999"/>
              <a:ext cx="0" cy="18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1816" name="Oval 24"/>
          <p:cNvSpPr>
            <a:spLocks noChangeArrowheads="1"/>
          </p:cNvSpPr>
          <p:nvPr/>
        </p:nvSpPr>
        <p:spPr bwMode="auto">
          <a:xfrm>
            <a:off x="9617118" y="3810021"/>
            <a:ext cx="1577975" cy="157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sm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9388517" y="3687783"/>
            <a:ext cx="2463799" cy="1504950"/>
            <a:chOff x="3888" y="2736"/>
            <a:chExt cx="1552" cy="948"/>
          </a:xfrm>
        </p:grpSpPr>
        <p:sp>
          <p:nvSpPr>
            <p:cNvPr id="65637" name="Oval 26"/>
            <p:cNvSpPr>
              <a:spLocks noChangeArrowheads="1"/>
            </p:cNvSpPr>
            <p:nvPr/>
          </p:nvSpPr>
          <p:spPr bwMode="auto">
            <a:xfrm>
              <a:off x="3888" y="2948"/>
              <a:ext cx="1273" cy="73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38" name="Rectangle 27"/>
            <p:cNvSpPr>
              <a:spLocks noChangeArrowheads="1"/>
            </p:cNvSpPr>
            <p:nvPr/>
          </p:nvSpPr>
          <p:spPr bwMode="auto">
            <a:xfrm>
              <a:off x="5198" y="2736"/>
              <a:ext cx="24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 type="none" w="sm" len="med"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i="1">
                  <a:latin typeface="Times" pitchFamily="18" charset="0"/>
                </a:rPr>
                <a:t>v</a:t>
              </a:r>
              <a:r>
                <a:rPr lang="en-US" sz="2000" i="1" baseline="-25000">
                  <a:latin typeface="Times" pitchFamily="18" charset="0"/>
                </a:rPr>
                <a:t>2</a:t>
              </a:r>
            </a:p>
          </p:txBody>
        </p:sp>
      </p:grpSp>
      <p:graphicFrame>
        <p:nvGraphicFramePr>
          <p:cNvPr id="6555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173561"/>
              </p:ext>
            </p:extLst>
          </p:nvPr>
        </p:nvGraphicFramePr>
        <p:xfrm>
          <a:off x="10025104" y="5516583"/>
          <a:ext cx="14351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8" imgW="825500" imgH="203200" progId="Equation.3">
                  <p:embed/>
                </p:oleObj>
              </mc:Choice>
              <mc:Fallback>
                <p:oleObj name="Equation" r:id="rId8" imgW="825500" imgH="203200" progId="Equation.3">
                  <p:embed/>
                  <p:pic>
                    <p:nvPicPr>
                      <p:cNvPr id="6555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5104" y="5516583"/>
                        <a:ext cx="14351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sm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5551" name="Group 29"/>
          <p:cNvGrpSpPr>
            <a:grpSpLocks/>
          </p:cNvGrpSpPr>
          <p:nvPr/>
        </p:nvGrpSpPr>
        <p:grpSpPr bwMode="auto">
          <a:xfrm>
            <a:off x="4286251" y="1584325"/>
            <a:ext cx="5197475" cy="3152774"/>
            <a:chOff x="1450" y="1159"/>
            <a:chExt cx="3274" cy="1986"/>
          </a:xfrm>
        </p:grpSpPr>
        <p:sp>
          <p:nvSpPr>
            <p:cNvPr id="65554" name="AutoShape 30"/>
            <p:cNvSpPr>
              <a:spLocks noChangeArrowheads="1"/>
            </p:cNvSpPr>
            <p:nvPr/>
          </p:nvSpPr>
          <p:spPr bwMode="auto">
            <a:xfrm rot="467865">
              <a:off x="1539" y="1507"/>
              <a:ext cx="3185" cy="1581"/>
            </a:xfrm>
            <a:prstGeom prst="parallelogram">
              <a:avLst>
                <a:gd name="adj" fmla="val 74743"/>
              </a:avLst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5555" name="Group 31"/>
            <p:cNvGrpSpPr>
              <a:grpSpLocks/>
            </p:cNvGrpSpPr>
            <p:nvPr/>
          </p:nvGrpSpPr>
          <p:grpSpPr bwMode="auto">
            <a:xfrm>
              <a:off x="1450" y="1159"/>
              <a:ext cx="3245" cy="1986"/>
              <a:chOff x="1450" y="1159"/>
              <a:chExt cx="3245" cy="1986"/>
            </a:xfrm>
          </p:grpSpPr>
          <p:sp>
            <p:nvSpPr>
              <p:cNvPr id="65556" name="Freeform 32"/>
              <p:cNvSpPr>
                <a:spLocks/>
              </p:cNvSpPr>
              <p:nvPr/>
            </p:nvSpPr>
            <p:spPr bwMode="auto">
              <a:xfrm rot="-10332135">
                <a:off x="4064" y="1338"/>
                <a:ext cx="351" cy="274"/>
              </a:xfrm>
              <a:custGeom>
                <a:avLst/>
                <a:gdLst>
                  <a:gd name="T0" fmla="*/ 102 w 720"/>
                  <a:gd name="T1" fmla="*/ 0 h 622"/>
                  <a:gd name="T2" fmla="*/ 42 w 720"/>
                  <a:gd name="T3" fmla="*/ 74 h 622"/>
                  <a:gd name="T4" fmla="*/ 0 w 720"/>
                  <a:gd name="T5" fmla="*/ 74 h 622"/>
                  <a:gd name="T6" fmla="*/ 40 w 720"/>
                  <a:gd name="T7" fmla="*/ 121 h 622"/>
                  <a:gd name="T8" fmla="*/ 150 w 720"/>
                  <a:gd name="T9" fmla="*/ 74 h 622"/>
                  <a:gd name="T10" fmla="*/ 111 w 720"/>
                  <a:gd name="T11" fmla="*/ 74 h 622"/>
                  <a:gd name="T12" fmla="*/ 171 w 720"/>
                  <a:gd name="T13" fmla="*/ 0 h 622"/>
                  <a:gd name="T14" fmla="*/ 102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round/>
                <a:headEnd/>
                <a:tailEnd/>
              </a:ln>
              <a:scene3d>
                <a:camera prst="legacyPerspectiveTopRight">
                  <a:rot lat="20099994" lon="21299994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sp>
            <p:nvSpPr>
              <p:cNvPr id="65557" name="Line 33"/>
              <p:cNvSpPr>
                <a:spLocks noChangeShapeType="1"/>
              </p:cNvSpPr>
              <p:nvPr/>
            </p:nvSpPr>
            <p:spPr bwMode="auto">
              <a:xfrm rot="467865" flipH="1">
                <a:off x="2180" y="1434"/>
                <a:ext cx="609" cy="81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58" name="Line 34"/>
              <p:cNvSpPr>
                <a:spLocks noChangeShapeType="1"/>
              </p:cNvSpPr>
              <p:nvPr/>
            </p:nvSpPr>
            <p:spPr bwMode="auto">
              <a:xfrm rot="467865" flipH="1">
                <a:off x="2472" y="1467"/>
                <a:ext cx="599" cy="80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59" name="Line 35"/>
              <p:cNvSpPr>
                <a:spLocks noChangeShapeType="1"/>
              </p:cNvSpPr>
              <p:nvPr/>
            </p:nvSpPr>
            <p:spPr bwMode="auto">
              <a:xfrm rot="467865">
                <a:off x="2690" y="1739"/>
                <a:ext cx="200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60" name="Line 36"/>
              <p:cNvSpPr>
                <a:spLocks noChangeShapeType="1"/>
              </p:cNvSpPr>
              <p:nvPr/>
            </p:nvSpPr>
            <p:spPr bwMode="auto">
              <a:xfrm rot="467865">
                <a:off x="2505" y="2545"/>
                <a:ext cx="141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61" name="Line 37"/>
              <p:cNvSpPr>
                <a:spLocks noChangeShapeType="1"/>
              </p:cNvSpPr>
              <p:nvPr/>
            </p:nvSpPr>
            <p:spPr bwMode="auto">
              <a:xfrm rot="467865" flipH="1">
                <a:off x="1450" y="2577"/>
                <a:ext cx="256" cy="34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62" name="Line 38"/>
              <p:cNvSpPr>
                <a:spLocks noChangeShapeType="1"/>
              </p:cNvSpPr>
              <p:nvPr/>
            </p:nvSpPr>
            <p:spPr bwMode="auto">
              <a:xfrm rot="467865" flipH="1">
                <a:off x="2596" y="1489"/>
                <a:ext cx="740" cy="99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63" name="Freeform 39"/>
              <p:cNvSpPr>
                <a:spLocks/>
              </p:cNvSpPr>
              <p:nvPr/>
            </p:nvSpPr>
            <p:spPr bwMode="auto">
              <a:xfrm rot="11267865" flipV="1">
                <a:off x="2450" y="2346"/>
                <a:ext cx="249" cy="634"/>
              </a:xfrm>
              <a:custGeom>
                <a:avLst/>
                <a:gdLst>
                  <a:gd name="T0" fmla="*/ 82 w 252"/>
                  <a:gd name="T1" fmla="*/ 505 h 715"/>
                  <a:gd name="T2" fmla="*/ 24 w 252"/>
                  <a:gd name="T3" fmla="*/ 408 h 715"/>
                  <a:gd name="T4" fmla="*/ 1 w 252"/>
                  <a:gd name="T5" fmla="*/ 276 h 715"/>
                  <a:gd name="T6" fmla="*/ 30 w 252"/>
                  <a:gd name="T7" fmla="*/ 161 h 715"/>
                  <a:gd name="T8" fmla="*/ 98 w 252"/>
                  <a:gd name="T9" fmla="*/ 58 h 715"/>
                  <a:gd name="T10" fmla="*/ 162 w 252"/>
                  <a:gd name="T11" fmla="*/ 4 h 715"/>
                  <a:gd name="T12" fmla="*/ 219 w 252"/>
                  <a:gd name="T13" fmla="*/ 135 h 715"/>
                  <a:gd name="T14" fmla="*/ 243 w 252"/>
                  <a:gd name="T15" fmla="*/ 265 h 715"/>
                  <a:gd name="T16" fmla="*/ 235 w 252"/>
                  <a:gd name="T17" fmla="*/ 404 h 715"/>
                  <a:gd name="T18" fmla="*/ 195 w 252"/>
                  <a:gd name="T19" fmla="*/ 500 h 715"/>
                  <a:gd name="T20" fmla="*/ 138 w 252"/>
                  <a:gd name="T21" fmla="*/ 560 h 715"/>
                  <a:gd name="T22" fmla="*/ 82 w 252"/>
                  <a:gd name="T23" fmla="*/ 505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64" name="Line 40"/>
              <p:cNvSpPr>
                <a:spLocks noChangeShapeType="1"/>
              </p:cNvSpPr>
              <p:nvPr/>
            </p:nvSpPr>
            <p:spPr bwMode="auto">
              <a:xfrm rot="467865" flipH="1">
                <a:off x="2318" y="2298"/>
                <a:ext cx="545" cy="73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65" name="Text Box 41"/>
              <p:cNvSpPr txBox="1">
                <a:spLocks noChangeArrowheads="1"/>
              </p:cNvSpPr>
              <p:nvPr/>
            </p:nvSpPr>
            <p:spPr bwMode="auto">
              <a:xfrm rot="467865">
                <a:off x="2909" y="1614"/>
                <a:ext cx="273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1400">
                    <a:latin typeface="Times" pitchFamily="18" charset="0"/>
                  </a:rPr>
                  <a:t>x</a:t>
                </a:r>
              </a:p>
            </p:txBody>
          </p:sp>
          <p:sp>
            <p:nvSpPr>
              <p:cNvPr id="65566" name="Text Box 42"/>
              <p:cNvSpPr txBox="1">
                <a:spLocks noChangeArrowheads="1"/>
              </p:cNvSpPr>
              <p:nvPr/>
            </p:nvSpPr>
            <p:spPr bwMode="auto">
              <a:xfrm rot="467865">
                <a:off x="2743" y="1351"/>
                <a:ext cx="167" cy="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1400">
                    <a:latin typeface="Times" pitchFamily="18" charset="0"/>
                  </a:rPr>
                  <a:t>z</a:t>
                </a:r>
              </a:p>
            </p:txBody>
          </p:sp>
          <p:sp>
            <p:nvSpPr>
              <p:cNvPr id="65567" name="Oval 43"/>
              <p:cNvSpPr>
                <a:spLocks noChangeArrowheads="1"/>
              </p:cNvSpPr>
              <p:nvPr/>
            </p:nvSpPr>
            <p:spPr bwMode="auto">
              <a:xfrm rot="467865">
                <a:off x="3458" y="1448"/>
                <a:ext cx="967" cy="87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9999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68" name="Oval 44"/>
              <p:cNvSpPr>
                <a:spLocks noChangeArrowheads="1"/>
              </p:cNvSpPr>
              <p:nvPr/>
            </p:nvSpPr>
            <p:spPr bwMode="auto">
              <a:xfrm rot="467865">
                <a:off x="3459" y="1447"/>
                <a:ext cx="967" cy="87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69" name="Freeform 45"/>
              <p:cNvSpPr>
                <a:spLocks/>
              </p:cNvSpPr>
              <p:nvPr/>
            </p:nvSpPr>
            <p:spPr bwMode="auto">
              <a:xfrm rot="467865">
                <a:off x="3410" y="1799"/>
                <a:ext cx="1012" cy="532"/>
              </a:xfrm>
              <a:custGeom>
                <a:avLst/>
                <a:gdLst>
                  <a:gd name="T0" fmla="*/ 41 w 1026"/>
                  <a:gd name="T1" fmla="*/ 97 h 600"/>
                  <a:gd name="T2" fmla="*/ 116 w 1026"/>
                  <a:gd name="T3" fmla="*/ 142 h 600"/>
                  <a:gd name="T4" fmla="*/ 254 w 1026"/>
                  <a:gd name="T5" fmla="*/ 197 h 600"/>
                  <a:gd name="T6" fmla="*/ 420 w 1026"/>
                  <a:gd name="T7" fmla="*/ 220 h 600"/>
                  <a:gd name="T8" fmla="*/ 616 w 1026"/>
                  <a:gd name="T9" fmla="*/ 204 h 600"/>
                  <a:gd name="T10" fmla="*/ 777 w 1026"/>
                  <a:gd name="T11" fmla="*/ 158 h 600"/>
                  <a:gd name="T12" fmla="*/ 911 w 1026"/>
                  <a:gd name="T13" fmla="*/ 71 h 600"/>
                  <a:gd name="T14" fmla="*/ 998 w 1026"/>
                  <a:gd name="T15" fmla="*/ 7 h 600"/>
                  <a:gd name="T16" fmla="*/ 991 w 1026"/>
                  <a:gd name="T17" fmla="*/ 113 h 600"/>
                  <a:gd name="T18" fmla="*/ 965 w 1026"/>
                  <a:gd name="T19" fmla="*/ 210 h 600"/>
                  <a:gd name="T20" fmla="*/ 904 w 1026"/>
                  <a:gd name="T21" fmla="*/ 301 h 600"/>
                  <a:gd name="T22" fmla="*/ 833 w 1026"/>
                  <a:gd name="T23" fmla="*/ 367 h 600"/>
                  <a:gd name="T24" fmla="*/ 729 w 1026"/>
                  <a:gd name="T25" fmla="*/ 426 h 600"/>
                  <a:gd name="T26" fmla="*/ 594 w 1026"/>
                  <a:gd name="T27" fmla="*/ 462 h 600"/>
                  <a:gd name="T28" fmla="*/ 443 w 1026"/>
                  <a:gd name="T29" fmla="*/ 467 h 600"/>
                  <a:gd name="T30" fmla="*/ 302 w 1026"/>
                  <a:gd name="T31" fmla="*/ 434 h 600"/>
                  <a:gd name="T32" fmla="*/ 187 w 1026"/>
                  <a:gd name="T33" fmla="*/ 377 h 600"/>
                  <a:gd name="T34" fmla="*/ 93 w 1026"/>
                  <a:gd name="T35" fmla="*/ 289 h 600"/>
                  <a:gd name="T36" fmla="*/ 36 w 1026"/>
                  <a:gd name="T37" fmla="*/ 186 h 600"/>
                  <a:gd name="T38" fmla="*/ 1 w 1026"/>
                  <a:gd name="T39" fmla="*/ 58 h 600"/>
                  <a:gd name="T40" fmla="*/ 41 w 1026"/>
                  <a:gd name="T41" fmla="*/ 97 h 6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26"/>
                  <a:gd name="T64" fmla="*/ 0 h 600"/>
                  <a:gd name="T65" fmla="*/ 1026 w 1026"/>
                  <a:gd name="T66" fmla="*/ 600 h 60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26" h="600">
                    <a:moveTo>
                      <a:pt x="43" y="123"/>
                    </a:moveTo>
                    <a:cubicBezTo>
                      <a:pt x="61" y="136"/>
                      <a:pt x="84" y="160"/>
                      <a:pt x="120" y="181"/>
                    </a:cubicBezTo>
                    <a:cubicBezTo>
                      <a:pt x="156" y="202"/>
                      <a:pt x="210" y="233"/>
                      <a:pt x="262" y="250"/>
                    </a:cubicBezTo>
                    <a:cubicBezTo>
                      <a:pt x="314" y="267"/>
                      <a:pt x="370" y="279"/>
                      <a:pt x="432" y="280"/>
                    </a:cubicBezTo>
                    <a:cubicBezTo>
                      <a:pt x="494" y="281"/>
                      <a:pt x="573" y="272"/>
                      <a:pt x="634" y="259"/>
                    </a:cubicBezTo>
                    <a:cubicBezTo>
                      <a:pt x="695" y="246"/>
                      <a:pt x="749" y="229"/>
                      <a:pt x="799" y="201"/>
                    </a:cubicBezTo>
                    <a:cubicBezTo>
                      <a:pt x="849" y="173"/>
                      <a:pt x="899" y="122"/>
                      <a:pt x="937" y="90"/>
                    </a:cubicBezTo>
                    <a:cubicBezTo>
                      <a:pt x="975" y="58"/>
                      <a:pt x="1012" y="0"/>
                      <a:pt x="1026" y="9"/>
                    </a:cubicBezTo>
                    <a:cubicBezTo>
                      <a:pt x="1021" y="13"/>
                      <a:pt x="1025" y="101"/>
                      <a:pt x="1019" y="144"/>
                    </a:cubicBezTo>
                    <a:cubicBezTo>
                      <a:pt x="1013" y="187"/>
                      <a:pt x="1007" y="227"/>
                      <a:pt x="992" y="267"/>
                    </a:cubicBezTo>
                    <a:cubicBezTo>
                      <a:pt x="978" y="307"/>
                      <a:pt x="952" y="351"/>
                      <a:pt x="929" y="384"/>
                    </a:cubicBezTo>
                    <a:cubicBezTo>
                      <a:pt x="907" y="417"/>
                      <a:pt x="886" y="440"/>
                      <a:pt x="857" y="467"/>
                    </a:cubicBezTo>
                    <a:cubicBezTo>
                      <a:pt x="827" y="493"/>
                      <a:pt x="790" y="521"/>
                      <a:pt x="749" y="542"/>
                    </a:cubicBezTo>
                    <a:cubicBezTo>
                      <a:pt x="708" y="562"/>
                      <a:pt x="659" y="580"/>
                      <a:pt x="610" y="588"/>
                    </a:cubicBezTo>
                    <a:cubicBezTo>
                      <a:pt x="561" y="596"/>
                      <a:pt x="505" y="600"/>
                      <a:pt x="455" y="594"/>
                    </a:cubicBezTo>
                    <a:cubicBezTo>
                      <a:pt x="404" y="588"/>
                      <a:pt x="353" y="572"/>
                      <a:pt x="310" y="553"/>
                    </a:cubicBezTo>
                    <a:cubicBezTo>
                      <a:pt x="267" y="533"/>
                      <a:pt x="229" y="510"/>
                      <a:pt x="193" y="479"/>
                    </a:cubicBezTo>
                    <a:cubicBezTo>
                      <a:pt x="157" y="448"/>
                      <a:pt x="121" y="408"/>
                      <a:pt x="95" y="368"/>
                    </a:cubicBezTo>
                    <a:cubicBezTo>
                      <a:pt x="69" y="328"/>
                      <a:pt x="52" y="286"/>
                      <a:pt x="36" y="237"/>
                    </a:cubicBezTo>
                    <a:cubicBezTo>
                      <a:pt x="20" y="188"/>
                      <a:pt x="0" y="92"/>
                      <a:pt x="1" y="73"/>
                    </a:cubicBezTo>
                    <a:lnTo>
                      <a:pt x="43" y="123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0" name="Freeform 46"/>
              <p:cNvSpPr>
                <a:spLocks/>
              </p:cNvSpPr>
              <p:nvPr/>
            </p:nvSpPr>
            <p:spPr bwMode="auto">
              <a:xfrm rot="467865">
                <a:off x="3451" y="1822"/>
                <a:ext cx="965" cy="228"/>
              </a:xfrm>
              <a:custGeom>
                <a:avLst/>
                <a:gdLst>
                  <a:gd name="T0" fmla="*/ 0 w 979"/>
                  <a:gd name="T1" fmla="*/ 61 h 257"/>
                  <a:gd name="T2" fmla="*/ 99 w 979"/>
                  <a:gd name="T3" fmla="*/ 126 h 257"/>
                  <a:gd name="T4" fmla="*/ 255 w 979"/>
                  <a:gd name="T5" fmla="*/ 183 h 257"/>
                  <a:gd name="T6" fmla="*/ 392 w 979"/>
                  <a:gd name="T7" fmla="*/ 201 h 257"/>
                  <a:gd name="T8" fmla="*/ 590 w 979"/>
                  <a:gd name="T9" fmla="*/ 187 h 257"/>
                  <a:gd name="T10" fmla="*/ 778 w 979"/>
                  <a:gd name="T11" fmla="*/ 126 h 257"/>
                  <a:gd name="T12" fmla="*/ 951 w 979"/>
                  <a:gd name="T13" fmla="*/ 0 h 2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79"/>
                  <a:gd name="T22" fmla="*/ 0 h 257"/>
                  <a:gd name="T23" fmla="*/ 979 w 979"/>
                  <a:gd name="T24" fmla="*/ 257 h 2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79" h="257">
                    <a:moveTo>
                      <a:pt x="0" y="78"/>
                    </a:moveTo>
                    <a:cubicBezTo>
                      <a:pt x="17" y="92"/>
                      <a:pt x="57" y="134"/>
                      <a:pt x="101" y="160"/>
                    </a:cubicBezTo>
                    <a:cubicBezTo>
                      <a:pt x="145" y="186"/>
                      <a:pt x="213" y="216"/>
                      <a:pt x="263" y="232"/>
                    </a:cubicBezTo>
                    <a:cubicBezTo>
                      <a:pt x="313" y="248"/>
                      <a:pt x="347" y="255"/>
                      <a:pt x="404" y="256"/>
                    </a:cubicBezTo>
                    <a:cubicBezTo>
                      <a:pt x="461" y="257"/>
                      <a:pt x="542" y="254"/>
                      <a:pt x="608" y="238"/>
                    </a:cubicBezTo>
                    <a:cubicBezTo>
                      <a:pt x="674" y="222"/>
                      <a:pt x="738" y="200"/>
                      <a:pt x="800" y="160"/>
                    </a:cubicBezTo>
                    <a:cubicBezTo>
                      <a:pt x="862" y="120"/>
                      <a:pt x="942" y="33"/>
                      <a:pt x="979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1" name="Freeform 47"/>
              <p:cNvSpPr>
                <a:spLocks/>
              </p:cNvSpPr>
              <p:nvPr/>
            </p:nvSpPr>
            <p:spPr bwMode="auto">
              <a:xfrm rot="467865">
                <a:off x="3456" y="1519"/>
                <a:ext cx="248" cy="634"/>
              </a:xfrm>
              <a:custGeom>
                <a:avLst/>
                <a:gdLst>
                  <a:gd name="T0" fmla="*/ 82 w 252"/>
                  <a:gd name="T1" fmla="*/ 505 h 715"/>
                  <a:gd name="T2" fmla="*/ 24 w 252"/>
                  <a:gd name="T3" fmla="*/ 408 h 715"/>
                  <a:gd name="T4" fmla="*/ 1 w 252"/>
                  <a:gd name="T5" fmla="*/ 276 h 715"/>
                  <a:gd name="T6" fmla="*/ 30 w 252"/>
                  <a:gd name="T7" fmla="*/ 161 h 715"/>
                  <a:gd name="T8" fmla="*/ 96 w 252"/>
                  <a:gd name="T9" fmla="*/ 58 h 715"/>
                  <a:gd name="T10" fmla="*/ 160 w 252"/>
                  <a:gd name="T11" fmla="*/ 4 h 715"/>
                  <a:gd name="T12" fmla="*/ 217 w 252"/>
                  <a:gd name="T13" fmla="*/ 135 h 715"/>
                  <a:gd name="T14" fmla="*/ 241 w 252"/>
                  <a:gd name="T15" fmla="*/ 265 h 715"/>
                  <a:gd name="T16" fmla="*/ 233 w 252"/>
                  <a:gd name="T17" fmla="*/ 404 h 715"/>
                  <a:gd name="T18" fmla="*/ 193 w 252"/>
                  <a:gd name="T19" fmla="*/ 500 h 715"/>
                  <a:gd name="T20" fmla="*/ 138 w 252"/>
                  <a:gd name="T21" fmla="*/ 560 h 715"/>
                  <a:gd name="T22" fmla="*/ 82 w 252"/>
                  <a:gd name="T23" fmla="*/ 505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2" name="Line 48"/>
              <p:cNvSpPr>
                <a:spLocks noChangeShapeType="1"/>
              </p:cNvSpPr>
              <p:nvPr/>
            </p:nvSpPr>
            <p:spPr bwMode="auto">
              <a:xfrm rot="467865">
                <a:off x="2863" y="1516"/>
                <a:ext cx="828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3" name="Line 49"/>
              <p:cNvSpPr>
                <a:spLocks noChangeShapeType="1"/>
              </p:cNvSpPr>
              <p:nvPr/>
            </p:nvSpPr>
            <p:spPr bwMode="auto">
              <a:xfrm rot="467865">
                <a:off x="3135" y="1709"/>
                <a:ext cx="5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4" name="Line 50"/>
              <p:cNvSpPr>
                <a:spLocks noChangeShapeType="1"/>
              </p:cNvSpPr>
              <p:nvPr/>
            </p:nvSpPr>
            <p:spPr bwMode="auto">
              <a:xfrm rot="467865">
                <a:off x="2536" y="1845"/>
                <a:ext cx="1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5" name="Line 51"/>
              <p:cNvSpPr>
                <a:spLocks noChangeShapeType="1"/>
              </p:cNvSpPr>
              <p:nvPr/>
            </p:nvSpPr>
            <p:spPr bwMode="auto">
              <a:xfrm rot="467865" flipH="1">
                <a:off x="3362" y="1827"/>
                <a:ext cx="320" cy="42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6" name="Line 52"/>
              <p:cNvSpPr>
                <a:spLocks noChangeShapeType="1"/>
              </p:cNvSpPr>
              <p:nvPr/>
            </p:nvSpPr>
            <p:spPr bwMode="auto">
              <a:xfrm rot="467865">
                <a:off x="2379" y="2047"/>
                <a:ext cx="2009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7" name="Line 53"/>
              <p:cNvSpPr>
                <a:spLocks noChangeShapeType="1"/>
              </p:cNvSpPr>
              <p:nvPr/>
            </p:nvSpPr>
            <p:spPr bwMode="auto">
              <a:xfrm rot="467865" flipH="1">
                <a:off x="2389" y="1489"/>
                <a:ext cx="1175" cy="15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8" name="Line 54"/>
              <p:cNvSpPr>
                <a:spLocks noChangeShapeType="1"/>
              </p:cNvSpPr>
              <p:nvPr/>
            </p:nvSpPr>
            <p:spPr bwMode="auto">
              <a:xfrm rot="467865">
                <a:off x="2225" y="2203"/>
                <a:ext cx="200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79" name="Oval 55"/>
              <p:cNvSpPr>
                <a:spLocks noChangeArrowheads="1"/>
              </p:cNvSpPr>
              <p:nvPr/>
            </p:nvSpPr>
            <p:spPr bwMode="auto">
              <a:xfrm rot="467865">
                <a:off x="2839" y="1849"/>
                <a:ext cx="482" cy="871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80" name="Freeform 56"/>
              <p:cNvSpPr>
                <a:spLocks/>
              </p:cNvSpPr>
              <p:nvPr/>
            </p:nvSpPr>
            <p:spPr bwMode="auto">
              <a:xfrm rot="467865">
                <a:off x="2810" y="2265"/>
                <a:ext cx="483" cy="457"/>
              </a:xfrm>
              <a:custGeom>
                <a:avLst/>
                <a:gdLst>
                  <a:gd name="T0" fmla="*/ 13 w 489"/>
                  <a:gd name="T1" fmla="*/ 36 h 515"/>
                  <a:gd name="T2" fmla="*/ 63 w 489"/>
                  <a:gd name="T3" fmla="*/ 64 h 515"/>
                  <a:gd name="T4" fmla="*/ 119 w 489"/>
                  <a:gd name="T5" fmla="*/ 76 h 515"/>
                  <a:gd name="T6" fmla="*/ 172 w 489"/>
                  <a:gd name="T7" fmla="*/ 88 h 515"/>
                  <a:gd name="T8" fmla="*/ 235 w 489"/>
                  <a:gd name="T9" fmla="*/ 90 h 515"/>
                  <a:gd name="T10" fmla="*/ 305 w 489"/>
                  <a:gd name="T11" fmla="*/ 81 h 515"/>
                  <a:gd name="T12" fmla="*/ 375 w 489"/>
                  <a:gd name="T13" fmla="*/ 61 h 515"/>
                  <a:gd name="T14" fmla="*/ 441 w 489"/>
                  <a:gd name="T15" fmla="*/ 23 h 515"/>
                  <a:gd name="T16" fmla="*/ 473 w 489"/>
                  <a:gd name="T17" fmla="*/ 5 h 515"/>
                  <a:gd name="T18" fmla="*/ 475 w 489"/>
                  <a:gd name="T19" fmla="*/ 55 h 515"/>
                  <a:gd name="T20" fmla="*/ 462 w 489"/>
                  <a:gd name="T21" fmla="*/ 150 h 515"/>
                  <a:gd name="T22" fmla="*/ 434 w 489"/>
                  <a:gd name="T23" fmla="*/ 240 h 515"/>
                  <a:gd name="T24" fmla="*/ 398 w 489"/>
                  <a:gd name="T25" fmla="*/ 303 h 515"/>
                  <a:gd name="T26" fmla="*/ 348 w 489"/>
                  <a:gd name="T27" fmla="*/ 360 h 515"/>
                  <a:gd name="T28" fmla="*/ 282 w 489"/>
                  <a:gd name="T29" fmla="*/ 396 h 515"/>
                  <a:gd name="T30" fmla="*/ 208 w 489"/>
                  <a:gd name="T31" fmla="*/ 401 h 515"/>
                  <a:gd name="T32" fmla="*/ 139 w 489"/>
                  <a:gd name="T33" fmla="*/ 369 h 515"/>
                  <a:gd name="T34" fmla="*/ 85 w 489"/>
                  <a:gd name="T35" fmla="*/ 312 h 515"/>
                  <a:gd name="T36" fmla="*/ 39 w 489"/>
                  <a:gd name="T37" fmla="*/ 227 h 515"/>
                  <a:gd name="T38" fmla="*/ 10 w 489"/>
                  <a:gd name="T39" fmla="*/ 127 h 515"/>
                  <a:gd name="T40" fmla="*/ 0 w 489"/>
                  <a:gd name="T41" fmla="*/ 22 h 515"/>
                  <a:gd name="T42" fmla="*/ 13 w 489"/>
                  <a:gd name="T43" fmla="*/ 36 h 51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89"/>
                  <a:gd name="T67" fmla="*/ 0 h 515"/>
                  <a:gd name="T68" fmla="*/ 489 w 489"/>
                  <a:gd name="T69" fmla="*/ 515 h 51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89" h="515">
                    <a:moveTo>
                      <a:pt x="13" y="46"/>
                    </a:moveTo>
                    <a:cubicBezTo>
                      <a:pt x="24" y="55"/>
                      <a:pt x="47" y="72"/>
                      <a:pt x="65" y="81"/>
                    </a:cubicBezTo>
                    <a:cubicBezTo>
                      <a:pt x="83" y="90"/>
                      <a:pt x="103" y="92"/>
                      <a:pt x="121" y="97"/>
                    </a:cubicBezTo>
                    <a:cubicBezTo>
                      <a:pt x="139" y="102"/>
                      <a:pt x="156" y="109"/>
                      <a:pt x="176" y="112"/>
                    </a:cubicBezTo>
                    <a:cubicBezTo>
                      <a:pt x="196" y="115"/>
                      <a:pt x="218" y="115"/>
                      <a:pt x="241" y="114"/>
                    </a:cubicBezTo>
                    <a:cubicBezTo>
                      <a:pt x="264" y="113"/>
                      <a:pt x="289" y="109"/>
                      <a:pt x="313" y="103"/>
                    </a:cubicBezTo>
                    <a:cubicBezTo>
                      <a:pt x="337" y="97"/>
                      <a:pt x="362" y="90"/>
                      <a:pt x="385" y="78"/>
                    </a:cubicBezTo>
                    <a:cubicBezTo>
                      <a:pt x="408" y="66"/>
                      <a:pt x="435" y="41"/>
                      <a:pt x="452" y="29"/>
                    </a:cubicBezTo>
                    <a:cubicBezTo>
                      <a:pt x="469" y="17"/>
                      <a:pt x="479" y="0"/>
                      <a:pt x="485" y="7"/>
                    </a:cubicBezTo>
                    <a:cubicBezTo>
                      <a:pt x="483" y="11"/>
                      <a:pt x="489" y="40"/>
                      <a:pt x="487" y="70"/>
                    </a:cubicBezTo>
                    <a:cubicBezTo>
                      <a:pt x="485" y="100"/>
                      <a:pt x="481" y="151"/>
                      <a:pt x="474" y="190"/>
                    </a:cubicBezTo>
                    <a:cubicBezTo>
                      <a:pt x="467" y="229"/>
                      <a:pt x="455" y="272"/>
                      <a:pt x="444" y="304"/>
                    </a:cubicBezTo>
                    <a:cubicBezTo>
                      <a:pt x="433" y="336"/>
                      <a:pt x="423" y="359"/>
                      <a:pt x="408" y="385"/>
                    </a:cubicBezTo>
                    <a:cubicBezTo>
                      <a:pt x="394" y="411"/>
                      <a:pt x="376" y="438"/>
                      <a:pt x="356" y="458"/>
                    </a:cubicBezTo>
                    <a:cubicBezTo>
                      <a:pt x="336" y="478"/>
                      <a:pt x="313" y="495"/>
                      <a:pt x="289" y="503"/>
                    </a:cubicBezTo>
                    <a:cubicBezTo>
                      <a:pt x="265" y="511"/>
                      <a:pt x="238" y="515"/>
                      <a:pt x="214" y="509"/>
                    </a:cubicBezTo>
                    <a:cubicBezTo>
                      <a:pt x="189" y="503"/>
                      <a:pt x="164" y="488"/>
                      <a:pt x="143" y="469"/>
                    </a:cubicBezTo>
                    <a:cubicBezTo>
                      <a:pt x="122" y="450"/>
                      <a:pt x="104" y="427"/>
                      <a:pt x="87" y="397"/>
                    </a:cubicBezTo>
                    <a:cubicBezTo>
                      <a:pt x="69" y="367"/>
                      <a:pt x="52" y="328"/>
                      <a:pt x="39" y="289"/>
                    </a:cubicBezTo>
                    <a:cubicBezTo>
                      <a:pt x="27" y="250"/>
                      <a:pt x="17" y="204"/>
                      <a:pt x="10" y="161"/>
                    </a:cubicBezTo>
                    <a:cubicBezTo>
                      <a:pt x="4" y="118"/>
                      <a:pt x="0" y="47"/>
                      <a:pt x="0" y="28"/>
                    </a:cubicBezTo>
                    <a:lnTo>
                      <a:pt x="13" y="46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1" name="Freeform 57"/>
              <p:cNvSpPr>
                <a:spLocks/>
              </p:cNvSpPr>
              <p:nvPr/>
            </p:nvSpPr>
            <p:spPr bwMode="auto">
              <a:xfrm rot="467865">
                <a:off x="2834" y="2267"/>
                <a:ext cx="481" cy="98"/>
              </a:xfrm>
              <a:custGeom>
                <a:avLst/>
                <a:gdLst>
                  <a:gd name="T0" fmla="*/ 0 w 979"/>
                  <a:gd name="T1" fmla="*/ 11 h 257"/>
                  <a:gd name="T2" fmla="*/ 25 w 979"/>
                  <a:gd name="T3" fmla="*/ 23 h 257"/>
                  <a:gd name="T4" fmla="*/ 63 w 979"/>
                  <a:gd name="T5" fmla="*/ 34 h 257"/>
                  <a:gd name="T6" fmla="*/ 97 w 979"/>
                  <a:gd name="T7" fmla="*/ 37 h 257"/>
                  <a:gd name="T8" fmla="*/ 147 w 979"/>
                  <a:gd name="T9" fmla="*/ 35 h 257"/>
                  <a:gd name="T10" fmla="*/ 193 w 979"/>
                  <a:gd name="T11" fmla="*/ 23 h 257"/>
                  <a:gd name="T12" fmla="*/ 236 w 979"/>
                  <a:gd name="T13" fmla="*/ 0 h 2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79"/>
                  <a:gd name="T22" fmla="*/ 0 h 257"/>
                  <a:gd name="T23" fmla="*/ 979 w 979"/>
                  <a:gd name="T24" fmla="*/ 257 h 2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79" h="257">
                    <a:moveTo>
                      <a:pt x="0" y="78"/>
                    </a:moveTo>
                    <a:cubicBezTo>
                      <a:pt x="17" y="92"/>
                      <a:pt x="57" y="134"/>
                      <a:pt x="101" y="160"/>
                    </a:cubicBezTo>
                    <a:cubicBezTo>
                      <a:pt x="145" y="186"/>
                      <a:pt x="213" y="216"/>
                      <a:pt x="263" y="232"/>
                    </a:cubicBezTo>
                    <a:cubicBezTo>
                      <a:pt x="313" y="248"/>
                      <a:pt x="347" y="255"/>
                      <a:pt x="404" y="256"/>
                    </a:cubicBezTo>
                    <a:cubicBezTo>
                      <a:pt x="461" y="257"/>
                      <a:pt x="542" y="254"/>
                      <a:pt x="608" y="238"/>
                    </a:cubicBezTo>
                    <a:cubicBezTo>
                      <a:pt x="674" y="222"/>
                      <a:pt x="738" y="200"/>
                      <a:pt x="800" y="160"/>
                    </a:cubicBezTo>
                    <a:cubicBezTo>
                      <a:pt x="862" y="120"/>
                      <a:pt x="942" y="33"/>
                      <a:pt x="979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2" name="Oval 58"/>
              <p:cNvSpPr>
                <a:spLocks noChangeArrowheads="1"/>
              </p:cNvSpPr>
              <p:nvPr/>
            </p:nvSpPr>
            <p:spPr bwMode="auto">
              <a:xfrm rot="467865">
                <a:off x="2839" y="1848"/>
                <a:ext cx="482" cy="87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83" name="Line 59"/>
              <p:cNvSpPr>
                <a:spLocks noChangeShapeType="1"/>
              </p:cNvSpPr>
              <p:nvPr/>
            </p:nvSpPr>
            <p:spPr bwMode="auto">
              <a:xfrm rot="467865" flipH="1">
                <a:off x="3212" y="1963"/>
                <a:ext cx="882" cy="118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4" name="Line 60"/>
              <p:cNvSpPr>
                <a:spLocks noChangeShapeType="1"/>
              </p:cNvSpPr>
              <p:nvPr/>
            </p:nvSpPr>
            <p:spPr bwMode="auto">
              <a:xfrm rot="467865" flipH="1">
                <a:off x="2926" y="1993"/>
                <a:ext cx="832" cy="111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5" name="Line 61"/>
              <p:cNvSpPr>
                <a:spLocks noChangeShapeType="1"/>
              </p:cNvSpPr>
              <p:nvPr/>
            </p:nvSpPr>
            <p:spPr bwMode="auto">
              <a:xfrm rot="467865">
                <a:off x="3148" y="2416"/>
                <a:ext cx="92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6" name="Line 62"/>
              <p:cNvSpPr>
                <a:spLocks noChangeShapeType="1"/>
              </p:cNvSpPr>
              <p:nvPr/>
            </p:nvSpPr>
            <p:spPr bwMode="auto">
              <a:xfrm rot="467865" flipH="1">
                <a:off x="2618" y="1503"/>
                <a:ext cx="153" cy="20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7" name="Line 63"/>
              <p:cNvSpPr>
                <a:spLocks noChangeShapeType="1"/>
              </p:cNvSpPr>
              <p:nvPr/>
            </p:nvSpPr>
            <p:spPr bwMode="auto">
              <a:xfrm rot="467865" flipH="1">
                <a:off x="2599" y="2316"/>
                <a:ext cx="557" cy="7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8" name="Line 64"/>
              <p:cNvSpPr>
                <a:spLocks noChangeShapeType="1"/>
              </p:cNvSpPr>
              <p:nvPr/>
            </p:nvSpPr>
            <p:spPr bwMode="auto">
              <a:xfrm rot="467865" flipH="1">
                <a:off x="2772" y="2322"/>
                <a:ext cx="137" cy="18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89" name="Line 65"/>
              <p:cNvSpPr>
                <a:spLocks noChangeShapeType="1"/>
              </p:cNvSpPr>
              <p:nvPr/>
            </p:nvSpPr>
            <p:spPr bwMode="auto">
              <a:xfrm rot="467865">
                <a:off x="2478" y="2316"/>
                <a:ext cx="46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0" name="Oval 66"/>
              <p:cNvSpPr>
                <a:spLocks noChangeArrowheads="1"/>
              </p:cNvSpPr>
              <p:nvPr/>
            </p:nvSpPr>
            <p:spPr bwMode="auto">
              <a:xfrm rot="467865">
                <a:off x="1734" y="2193"/>
                <a:ext cx="965" cy="87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9999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91" name="Oval 67"/>
              <p:cNvSpPr>
                <a:spLocks noChangeArrowheads="1"/>
              </p:cNvSpPr>
              <p:nvPr/>
            </p:nvSpPr>
            <p:spPr bwMode="auto">
              <a:xfrm rot="467865">
                <a:off x="1733" y="2192"/>
                <a:ext cx="965" cy="87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92" name="Freeform 68"/>
              <p:cNvSpPr>
                <a:spLocks/>
              </p:cNvSpPr>
              <p:nvPr/>
            </p:nvSpPr>
            <p:spPr bwMode="auto">
              <a:xfrm rot="467865">
                <a:off x="1695" y="2552"/>
                <a:ext cx="1000" cy="527"/>
              </a:xfrm>
              <a:custGeom>
                <a:avLst/>
                <a:gdLst>
                  <a:gd name="T0" fmla="*/ 22 w 982"/>
                  <a:gd name="T1" fmla="*/ 91 h 568"/>
                  <a:gd name="T2" fmla="*/ 104 w 982"/>
                  <a:gd name="T3" fmla="*/ 143 h 568"/>
                  <a:gd name="T4" fmla="*/ 272 w 982"/>
                  <a:gd name="T5" fmla="*/ 205 h 568"/>
                  <a:gd name="T6" fmla="*/ 418 w 982"/>
                  <a:gd name="T7" fmla="*/ 225 h 568"/>
                  <a:gd name="T8" fmla="*/ 629 w 982"/>
                  <a:gd name="T9" fmla="*/ 210 h 568"/>
                  <a:gd name="T10" fmla="*/ 797 w 982"/>
                  <a:gd name="T11" fmla="*/ 158 h 568"/>
                  <a:gd name="T12" fmla="*/ 941 w 982"/>
                  <a:gd name="T13" fmla="*/ 71 h 568"/>
                  <a:gd name="T14" fmla="*/ 1014 w 982"/>
                  <a:gd name="T15" fmla="*/ 6 h 568"/>
                  <a:gd name="T16" fmla="*/ 1014 w 982"/>
                  <a:gd name="T17" fmla="*/ 106 h 568"/>
                  <a:gd name="T18" fmla="*/ 987 w 982"/>
                  <a:gd name="T19" fmla="*/ 209 h 568"/>
                  <a:gd name="T20" fmla="*/ 924 w 982"/>
                  <a:gd name="T21" fmla="*/ 307 h 568"/>
                  <a:gd name="T22" fmla="*/ 850 w 982"/>
                  <a:gd name="T23" fmla="*/ 377 h 568"/>
                  <a:gd name="T24" fmla="*/ 741 w 982"/>
                  <a:gd name="T25" fmla="*/ 440 h 568"/>
                  <a:gd name="T26" fmla="*/ 602 w 982"/>
                  <a:gd name="T27" fmla="*/ 479 h 568"/>
                  <a:gd name="T28" fmla="*/ 445 w 982"/>
                  <a:gd name="T29" fmla="*/ 483 h 568"/>
                  <a:gd name="T30" fmla="*/ 298 w 982"/>
                  <a:gd name="T31" fmla="*/ 449 h 568"/>
                  <a:gd name="T32" fmla="*/ 180 w 982"/>
                  <a:gd name="T33" fmla="*/ 388 h 568"/>
                  <a:gd name="T34" fmla="*/ 81 w 982"/>
                  <a:gd name="T35" fmla="*/ 294 h 568"/>
                  <a:gd name="T36" fmla="*/ 21 w 982"/>
                  <a:gd name="T37" fmla="*/ 185 h 568"/>
                  <a:gd name="T38" fmla="*/ 0 w 982"/>
                  <a:gd name="T39" fmla="*/ 70 h 568"/>
                  <a:gd name="T40" fmla="*/ 22 w 982"/>
                  <a:gd name="T41" fmla="*/ 91 h 56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82"/>
                  <a:gd name="T64" fmla="*/ 0 h 568"/>
                  <a:gd name="T65" fmla="*/ 982 w 982"/>
                  <a:gd name="T66" fmla="*/ 568 h 56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82" h="568">
                    <a:moveTo>
                      <a:pt x="22" y="106"/>
                    </a:moveTo>
                    <a:cubicBezTo>
                      <a:pt x="39" y="120"/>
                      <a:pt x="60" y="144"/>
                      <a:pt x="100" y="166"/>
                    </a:cubicBezTo>
                    <a:cubicBezTo>
                      <a:pt x="140" y="188"/>
                      <a:pt x="212" y="222"/>
                      <a:pt x="262" y="238"/>
                    </a:cubicBezTo>
                    <a:cubicBezTo>
                      <a:pt x="312" y="254"/>
                      <a:pt x="346" y="261"/>
                      <a:pt x="403" y="262"/>
                    </a:cubicBezTo>
                    <a:cubicBezTo>
                      <a:pt x="460" y="263"/>
                      <a:pt x="546" y="257"/>
                      <a:pt x="607" y="244"/>
                    </a:cubicBezTo>
                    <a:cubicBezTo>
                      <a:pt x="668" y="231"/>
                      <a:pt x="719" y="210"/>
                      <a:pt x="769" y="183"/>
                    </a:cubicBezTo>
                    <a:cubicBezTo>
                      <a:pt x="819" y="156"/>
                      <a:pt x="872" y="111"/>
                      <a:pt x="907" y="82"/>
                    </a:cubicBezTo>
                    <a:cubicBezTo>
                      <a:pt x="942" y="53"/>
                      <a:pt x="966" y="0"/>
                      <a:pt x="978" y="7"/>
                    </a:cubicBezTo>
                    <a:cubicBezTo>
                      <a:pt x="973" y="11"/>
                      <a:pt x="982" y="84"/>
                      <a:pt x="978" y="123"/>
                    </a:cubicBezTo>
                    <a:cubicBezTo>
                      <a:pt x="974" y="162"/>
                      <a:pt x="966" y="204"/>
                      <a:pt x="952" y="243"/>
                    </a:cubicBezTo>
                    <a:cubicBezTo>
                      <a:pt x="938" y="282"/>
                      <a:pt x="913" y="325"/>
                      <a:pt x="891" y="357"/>
                    </a:cubicBezTo>
                    <a:cubicBezTo>
                      <a:pt x="869" y="389"/>
                      <a:pt x="849" y="412"/>
                      <a:pt x="820" y="438"/>
                    </a:cubicBezTo>
                    <a:cubicBezTo>
                      <a:pt x="791" y="464"/>
                      <a:pt x="755" y="491"/>
                      <a:pt x="715" y="511"/>
                    </a:cubicBezTo>
                    <a:cubicBezTo>
                      <a:pt x="675" y="531"/>
                      <a:pt x="628" y="548"/>
                      <a:pt x="580" y="556"/>
                    </a:cubicBezTo>
                    <a:cubicBezTo>
                      <a:pt x="532" y="564"/>
                      <a:pt x="478" y="568"/>
                      <a:pt x="429" y="562"/>
                    </a:cubicBezTo>
                    <a:cubicBezTo>
                      <a:pt x="380" y="556"/>
                      <a:pt x="330" y="541"/>
                      <a:pt x="288" y="522"/>
                    </a:cubicBezTo>
                    <a:cubicBezTo>
                      <a:pt x="246" y="503"/>
                      <a:pt x="209" y="480"/>
                      <a:pt x="174" y="450"/>
                    </a:cubicBezTo>
                    <a:cubicBezTo>
                      <a:pt x="139" y="420"/>
                      <a:pt x="104" y="381"/>
                      <a:pt x="79" y="342"/>
                    </a:cubicBezTo>
                    <a:cubicBezTo>
                      <a:pt x="54" y="303"/>
                      <a:pt x="34" y="257"/>
                      <a:pt x="21" y="214"/>
                    </a:cubicBezTo>
                    <a:cubicBezTo>
                      <a:pt x="8" y="171"/>
                      <a:pt x="0" y="99"/>
                      <a:pt x="0" y="81"/>
                    </a:cubicBezTo>
                    <a:lnTo>
                      <a:pt x="22" y="106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3" name="Freeform 69"/>
              <p:cNvSpPr>
                <a:spLocks/>
              </p:cNvSpPr>
              <p:nvPr/>
            </p:nvSpPr>
            <p:spPr bwMode="auto">
              <a:xfrm rot="11267865" flipV="1">
                <a:off x="2451" y="2348"/>
                <a:ext cx="249" cy="635"/>
              </a:xfrm>
              <a:custGeom>
                <a:avLst/>
                <a:gdLst>
                  <a:gd name="T0" fmla="*/ 82 w 252"/>
                  <a:gd name="T1" fmla="*/ 507 h 715"/>
                  <a:gd name="T2" fmla="*/ 24 w 252"/>
                  <a:gd name="T3" fmla="*/ 409 h 715"/>
                  <a:gd name="T4" fmla="*/ 1 w 252"/>
                  <a:gd name="T5" fmla="*/ 277 h 715"/>
                  <a:gd name="T6" fmla="*/ 30 w 252"/>
                  <a:gd name="T7" fmla="*/ 162 h 715"/>
                  <a:gd name="T8" fmla="*/ 98 w 252"/>
                  <a:gd name="T9" fmla="*/ 58 h 715"/>
                  <a:gd name="T10" fmla="*/ 162 w 252"/>
                  <a:gd name="T11" fmla="*/ 4 h 715"/>
                  <a:gd name="T12" fmla="*/ 219 w 252"/>
                  <a:gd name="T13" fmla="*/ 135 h 715"/>
                  <a:gd name="T14" fmla="*/ 243 w 252"/>
                  <a:gd name="T15" fmla="*/ 266 h 715"/>
                  <a:gd name="T16" fmla="*/ 235 w 252"/>
                  <a:gd name="T17" fmla="*/ 405 h 715"/>
                  <a:gd name="T18" fmla="*/ 195 w 252"/>
                  <a:gd name="T19" fmla="*/ 502 h 715"/>
                  <a:gd name="T20" fmla="*/ 138 w 252"/>
                  <a:gd name="T21" fmla="*/ 561 h 715"/>
                  <a:gd name="T22" fmla="*/ 82 w 252"/>
                  <a:gd name="T23" fmla="*/ 507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4" name="Freeform 70"/>
              <p:cNvSpPr>
                <a:spLocks/>
              </p:cNvSpPr>
              <p:nvPr/>
            </p:nvSpPr>
            <p:spPr bwMode="auto">
              <a:xfrm rot="467865">
                <a:off x="2428" y="2331"/>
                <a:ext cx="112" cy="647"/>
              </a:xfrm>
              <a:custGeom>
                <a:avLst/>
                <a:gdLst>
                  <a:gd name="T0" fmla="*/ 86 w 114"/>
                  <a:gd name="T1" fmla="*/ 491 h 728"/>
                  <a:gd name="T2" fmla="*/ 82 w 114"/>
                  <a:gd name="T3" fmla="*/ 427 h 728"/>
                  <a:gd name="T4" fmla="*/ 76 w 114"/>
                  <a:gd name="T5" fmla="*/ 337 h 728"/>
                  <a:gd name="T6" fmla="*/ 79 w 114"/>
                  <a:gd name="T7" fmla="*/ 230 h 728"/>
                  <a:gd name="T8" fmla="*/ 82 w 114"/>
                  <a:gd name="T9" fmla="*/ 109 h 728"/>
                  <a:gd name="T10" fmla="*/ 83 w 114"/>
                  <a:gd name="T11" fmla="*/ 4 h 728"/>
                  <a:gd name="T12" fmla="*/ 27 w 114"/>
                  <a:gd name="T13" fmla="*/ 137 h 728"/>
                  <a:gd name="T14" fmla="*/ 3 w 114"/>
                  <a:gd name="T15" fmla="*/ 268 h 728"/>
                  <a:gd name="T16" fmla="*/ 11 w 114"/>
                  <a:gd name="T17" fmla="*/ 408 h 728"/>
                  <a:gd name="T18" fmla="*/ 50 w 114"/>
                  <a:gd name="T19" fmla="*/ 507 h 728"/>
                  <a:gd name="T20" fmla="*/ 110 w 114"/>
                  <a:gd name="T21" fmla="*/ 571 h 728"/>
                  <a:gd name="T22" fmla="*/ 86 w 114"/>
                  <a:gd name="T23" fmla="*/ 491 h 72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4"/>
                  <a:gd name="T37" fmla="*/ 0 h 728"/>
                  <a:gd name="T38" fmla="*/ 114 w 114"/>
                  <a:gd name="T39" fmla="*/ 728 h 72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4" h="728">
                    <a:moveTo>
                      <a:pt x="90" y="621"/>
                    </a:moveTo>
                    <a:cubicBezTo>
                      <a:pt x="86" y="592"/>
                      <a:pt x="86" y="572"/>
                      <a:pt x="84" y="540"/>
                    </a:cubicBezTo>
                    <a:cubicBezTo>
                      <a:pt x="82" y="508"/>
                      <a:pt x="78" y="467"/>
                      <a:pt x="78" y="426"/>
                    </a:cubicBezTo>
                    <a:cubicBezTo>
                      <a:pt x="78" y="385"/>
                      <a:pt x="80" y="339"/>
                      <a:pt x="81" y="291"/>
                    </a:cubicBezTo>
                    <a:cubicBezTo>
                      <a:pt x="82" y="243"/>
                      <a:pt x="83" y="185"/>
                      <a:pt x="84" y="138"/>
                    </a:cubicBezTo>
                    <a:cubicBezTo>
                      <a:pt x="85" y="91"/>
                      <a:pt x="95" y="0"/>
                      <a:pt x="86" y="6"/>
                    </a:cubicBezTo>
                    <a:cubicBezTo>
                      <a:pt x="54" y="59"/>
                      <a:pt x="40" y="122"/>
                      <a:pt x="27" y="173"/>
                    </a:cubicBezTo>
                    <a:cubicBezTo>
                      <a:pt x="13" y="228"/>
                      <a:pt x="6" y="282"/>
                      <a:pt x="3" y="339"/>
                    </a:cubicBezTo>
                    <a:cubicBezTo>
                      <a:pt x="0" y="396"/>
                      <a:pt x="3" y="465"/>
                      <a:pt x="11" y="516"/>
                    </a:cubicBezTo>
                    <a:cubicBezTo>
                      <a:pt x="19" y="567"/>
                      <a:pt x="35" y="608"/>
                      <a:pt x="52" y="643"/>
                    </a:cubicBezTo>
                    <a:cubicBezTo>
                      <a:pt x="69" y="678"/>
                      <a:pt x="108" y="728"/>
                      <a:pt x="114" y="724"/>
                    </a:cubicBezTo>
                    <a:cubicBezTo>
                      <a:pt x="114" y="723"/>
                      <a:pt x="95" y="642"/>
                      <a:pt x="90" y="621"/>
                    </a:cubicBez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5" name="Freeform 71"/>
              <p:cNvSpPr>
                <a:spLocks/>
              </p:cNvSpPr>
              <p:nvPr/>
            </p:nvSpPr>
            <p:spPr bwMode="auto">
              <a:xfrm rot="467865">
                <a:off x="1723" y="2625"/>
                <a:ext cx="777" cy="158"/>
              </a:xfrm>
              <a:custGeom>
                <a:avLst/>
                <a:gdLst>
                  <a:gd name="T0" fmla="*/ 0 w 790"/>
                  <a:gd name="T1" fmla="*/ 0 h 179"/>
                  <a:gd name="T2" fmla="*/ 97 w 790"/>
                  <a:gd name="T3" fmla="*/ 64 h 179"/>
                  <a:gd name="T4" fmla="*/ 255 w 790"/>
                  <a:gd name="T5" fmla="*/ 120 h 179"/>
                  <a:gd name="T6" fmla="*/ 390 w 790"/>
                  <a:gd name="T7" fmla="*/ 139 h 179"/>
                  <a:gd name="T8" fmla="*/ 588 w 790"/>
                  <a:gd name="T9" fmla="*/ 124 h 179"/>
                  <a:gd name="T10" fmla="*/ 690 w 790"/>
                  <a:gd name="T11" fmla="*/ 96 h 179"/>
                  <a:gd name="T12" fmla="*/ 743 w 790"/>
                  <a:gd name="T13" fmla="*/ 47 h 179"/>
                  <a:gd name="T14" fmla="*/ 764 w 790"/>
                  <a:gd name="T15" fmla="*/ 33 h 1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0"/>
                  <a:gd name="T25" fmla="*/ 0 h 179"/>
                  <a:gd name="T26" fmla="*/ 790 w 790"/>
                  <a:gd name="T27" fmla="*/ 179 h 1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0" h="179">
                    <a:moveTo>
                      <a:pt x="0" y="0"/>
                    </a:moveTo>
                    <a:cubicBezTo>
                      <a:pt x="17" y="14"/>
                      <a:pt x="57" y="56"/>
                      <a:pt x="101" y="82"/>
                    </a:cubicBezTo>
                    <a:cubicBezTo>
                      <a:pt x="145" y="108"/>
                      <a:pt x="213" y="138"/>
                      <a:pt x="263" y="154"/>
                    </a:cubicBezTo>
                    <a:cubicBezTo>
                      <a:pt x="313" y="170"/>
                      <a:pt x="347" y="177"/>
                      <a:pt x="404" y="178"/>
                    </a:cubicBezTo>
                    <a:cubicBezTo>
                      <a:pt x="461" y="179"/>
                      <a:pt x="556" y="169"/>
                      <a:pt x="608" y="160"/>
                    </a:cubicBezTo>
                    <a:cubicBezTo>
                      <a:pt x="660" y="151"/>
                      <a:pt x="687" y="140"/>
                      <a:pt x="714" y="123"/>
                    </a:cubicBezTo>
                    <a:cubicBezTo>
                      <a:pt x="741" y="106"/>
                      <a:pt x="755" y="73"/>
                      <a:pt x="768" y="60"/>
                    </a:cubicBezTo>
                    <a:cubicBezTo>
                      <a:pt x="781" y="47"/>
                      <a:pt x="785" y="46"/>
                      <a:pt x="790" y="42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6" name="Line 72"/>
              <p:cNvSpPr>
                <a:spLocks noChangeShapeType="1"/>
              </p:cNvSpPr>
              <p:nvPr/>
            </p:nvSpPr>
            <p:spPr bwMode="auto">
              <a:xfrm rot="467865" flipH="1">
                <a:off x="2550" y="2143"/>
                <a:ext cx="223" cy="29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7" name="Line 73"/>
              <p:cNvSpPr>
                <a:spLocks noChangeShapeType="1"/>
              </p:cNvSpPr>
              <p:nvPr/>
            </p:nvSpPr>
            <p:spPr bwMode="auto">
              <a:xfrm rot="467865">
                <a:off x="2503" y="2537"/>
                <a:ext cx="12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8" name="Freeform 74"/>
              <p:cNvSpPr>
                <a:spLocks/>
              </p:cNvSpPr>
              <p:nvPr/>
            </p:nvSpPr>
            <p:spPr bwMode="auto">
              <a:xfrm rot="467865">
                <a:off x="2359" y="2860"/>
                <a:ext cx="1249" cy="3"/>
              </a:xfrm>
              <a:custGeom>
                <a:avLst/>
                <a:gdLst>
                  <a:gd name="T0" fmla="*/ 0 w 1266"/>
                  <a:gd name="T1" fmla="*/ 3 h 3"/>
                  <a:gd name="T2" fmla="*/ 1232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599" name="Line 75"/>
              <p:cNvSpPr>
                <a:spLocks noChangeShapeType="1"/>
              </p:cNvSpPr>
              <p:nvPr/>
            </p:nvSpPr>
            <p:spPr bwMode="auto">
              <a:xfrm rot="467865">
                <a:off x="2462" y="270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0" name="Line 76"/>
              <p:cNvSpPr>
                <a:spLocks noChangeShapeType="1"/>
              </p:cNvSpPr>
              <p:nvPr/>
            </p:nvSpPr>
            <p:spPr bwMode="auto">
              <a:xfrm rot="467865" flipH="1">
                <a:off x="2303" y="2459"/>
                <a:ext cx="420" cy="56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1" name="Line 77"/>
              <p:cNvSpPr>
                <a:spLocks noChangeShapeType="1"/>
              </p:cNvSpPr>
              <p:nvPr/>
            </p:nvSpPr>
            <p:spPr bwMode="auto">
              <a:xfrm rot="467865" flipH="1">
                <a:off x="2003" y="2790"/>
                <a:ext cx="137" cy="18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2" name="Line 78"/>
              <p:cNvSpPr>
                <a:spLocks noChangeShapeType="1"/>
              </p:cNvSpPr>
              <p:nvPr/>
            </p:nvSpPr>
            <p:spPr bwMode="auto">
              <a:xfrm rot="467865" flipH="1">
                <a:off x="1730" y="2721"/>
                <a:ext cx="163" cy="22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3" name="Line 79"/>
              <p:cNvSpPr>
                <a:spLocks noChangeShapeType="1"/>
              </p:cNvSpPr>
              <p:nvPr/>
            </p:nvSpPr>
            <p:spPr bwMode="auto">
              <a:xfrm rot="467865">
                <a:off x="1452" y="3017"/>
                <a:ext cx="196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4" name="Freeform 80"/>
              <p:cNvSpPr>
                <a:spLocks/>
              </p:cNvSpPr>
              <p:nvPr/>
            </p:nvSpPr>
            <p:spPr bwMode="auto">
              <a:xfrm rot="467865">
                <a:off x="1757" y="2779"/>
                <a:ext cx="352" cy="275"/>
              </a:xfrm>
              <a:custGeom>
                <a:avLst/>
                <a:gdLst>
                  <a:gd name="T0" fmla="*/ 103 w 720"/>
                  <a:gd name="T1" fmla="*/ 0 h 622"/>
                  <a:gd name="T2" fmla="*/ 43 w 720"/>
                  <a:gd name="T3" fmla="*/ 74 h 622"/>
                  <a:gd name="T4" fmla="*/ 0 w 720"/>
                  <a:gd name="T5" fmla="*/ 74 h 622"/>
                  <a:gd name="T6" fmla="*/ 40 w 720"/>
                  <a:gd name="T7" fmla="*/ 122 h 622"/>
                  <a:gd name="T8" fmla="*/ 151 w 720"/>
                  <a:gd name="T9" fmla="*/ 74 h 622"/>
                  <a:gd name="T10" fmla="*/ 111 w 720"/>
                  <a:gd name="T11" fmla="*/ 75 h 622"/>
                  <a:gd name="T12" fmla="*/ 172 w 720"/>
                  <a:gd name="T13" fmla="*/ 0 h 622"/>
                  <a:gd name="T14" fmla="*/ 103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round/>
                <a:headEnd/>
                <a:tailEnd/>
              </a:ln>
              <a:scene3d>
                <a:camera prst="legacyPerspectiveTopRight">
                  <a:rot lat="20099994" lon="21299994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sp>
            <p:nvSpPr>
              <p:cNvPr id="65605" name="Line 81"/>
              <p:cNvSpPr>
                <a:spLocks noChangeShapeType="1"/>
              </p:cNvSpPr>
              <p:nvPr/>
            </p:nvSpPr>
            <p:spPr bwMode="auto">
              <a:xfrm rot="467865" flipV="1">
                <a:off x="3162" y="2074"/>
                <a:ext cx="70" cy="91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6" name="Line 82"/>
              <p:cNvSpPr>
                <a:spLocks noChangeShapeType="1"/>
              </p:cNvSpPr>
              <p:nvPr/>
            </p:nvSpPr>
            <p:spPr bwMode="auto">
              <a:xfrm rot="467865" flipV="1">
                <a:off x="3291" y="2041"/>
                <a:ext cx="181" cy="137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7" name="Line 83"/>
              <p:cNvSpPr>
                <a:spLocks noChangeShapeType="1"/>
              </p:cNvSpPr>
              <p:nvPr/>
            </p:nvSpPr>
            <p:spPr bwMode="auto">
              <a:xfrm rot="467865" flipV="1">
                <a:off x="3355" y="2206"/>
                <a:ext cx="284" cy="67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8" name="Line 84"/>
              <p:cNvSpPr>
                <a:spLocks noChangeShapeType="1"/>
              </p:cNvSpPr>
              <p:nvPr/>
            </p:nvSpPr>
            <p:spPr bwMode="auto">
              <a:xfrm rot="467865" flipV="1">
                <a:off x="3343" y="2314"/>
                <a:ext cx="328" cy="20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09" name="Line 85"/>
              <p:cNvSpPr>
                <a:spLocks noChangeShapeType="1"/>
              </p:cNvSpPr>
              <p:nvPr/>
            </p:nvSpPr>
            <p:spPr bwMode="auto">
              <a:xfrm rot="467865" flipH="1" flipV="1">
                <a:off x="2662" y="1986"/>
                <a:ext cx="294" cy="110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0" name="Line 86"/>
              <p:cNvSpPr>
                <a:spLocks noChangeShapeType="1"/>
              </p:cNvSpPr>
              <p:nvPr/>
            </p:nvSpPr>
            <p:spPr bwMode="auto">
              <a:xfrm rot="467865" flipH="1" flipV="1">
                <a:off x="2555" y="2110"/>
                <a:ext cx="319" cy="6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1" name="Line 87"/>
              <p:cNvSpPr>
                <a:spLocks noChangeShapeType="1"/>
              </p:cNvSpPr>
              <p:nvPr/>
            </p:nvSpPr>
            <p:spPr bwMode="auto">
              <a:xfrm rot="467865" flipH="1" flipV="1">
                <a:off x="2519" y="2242"/>
                <a:ext cx="283" cy="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2" name="Line 88"/>
              <p:cNvSpPr>
                <a:spLocks noChangeShapeType="1"/>
              </p:cNvSpPr>
              <p:nvPr/>
            </p:nvSpPr>
            <p:spPr bwMode="auto">
              <a:xfrm rot="467865" flipH="1" flipV="1">
                <a:off x="2783" y="2226"/>
                <a:ext cx="203" cy="19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3" name="Line 89"/>
              <p:cNvSpPr>
                <a:spLocks noChangeShapeType="1"/>
              </p:cNvSpPr>
              <p:nvPr/>
            </p:nvSpPr>
            <p:spPr bwMode="auto">
              <a:xfrm rot="467865" flipH="1" flipV="1">
                <a:off x="2818" y="2118"/>
                <a:ext cx="181" cy="4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4" name="Line 90"/>
              <p:cNvSpPr>
                <a:spLocks noChangeShapeType="1"/>
              </p:cNvSpPr>
              <p:nvPr/>
            </p:nvSpPr>
            <p:spPr bwMode="auto">
              <a:xfrm rot="467865" flipH="1" flipV="1">
                <a:off x="3005" y="2073"/>
                <a:ext cx="67" cy="70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5" name="Line 91"/>
              <p:cNvSpPr>
                <a:spLocks noChangeShapeType="1"/>
              </p:cNvSpPr>
              <p:nvPr/>
            </p:nvSpPr>
            <p:spPr bwMode="auto">
              <a:xfrm rot="467865" flipV="1">
                <a:off x="3224" y="2162"/>
                <a:ext cx="123" cy="39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6" name="Line 92"/>
              <p:cNvSpPr>
                <a:spLocks noChangeShapeType="1"/>
              </p:cNvSpPr>
              <p:nvPr/>
            </p:nvSpPr>
            <p:spPr bwMode="auto">
              <a:xfrm rot="467865" flipV="1">
                <a:off x="3202" y="2259"/>
                <a:ext cx="204" cy="11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7" name="Line 93"/>
              <p:cNvSpPr>
                <a:spLocks noChangeShapeType="1"/>
              </p:cNvSpPr>
              <p:nvPr/>
            </p:nvSpPr>
            <p:spPr bwMode="auto">
              <a:xfrm rot="467865" flipH="1" flipV="1">
                <a:off x="2958" y="2200"/>
                <a:ext cx="114" cy="31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8" name="Line 94"/>
              <p:cNvSpPr>
                <a:spLocks noChangeShapeType="1"/>
              </p:cNvSpPr>
              <p:nvPr/>
            </p:nvSpPr>
            <p:spPr bwMode="auto">
              <a:xfrm rot="11267865" flipV="1">
                <a:off x="2898" y="2494"/>
                <a:ext cx="75" cy="120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19" name="Line 95"/>
              <p:cNvSpPr>
                <a:spLocks noChangeShapeType="1"/>
              </p:cNvSpPr>
              <p:nvPr/>
            </p:nvSpPr>
            <p:spPr bwMode="auto">
              <a:xfrm rot="11267865" flipV="1">
                <a:off x="2664" y="2515"/>
                <a:ext cx="180" cy="13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0" name="Line 96"/>
              <p:cNvSpPr>
                <a:spLocks noChangeShapeType="1"/>
              </p:cNvSpPr>
              <p:nvPr/>
            </p:nvSpPr>
            <p:spPr bwMode="auto">
              <a:xfrm rot="11267865" flipV="1">
                <a:off x="2498" y="2420"/>
                <a:ext cx="283" cy="6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1" name="Line 97"/>
              <p:cNvSpPr>
                <a:spLocks noChangeShapeType="1"/>
              </p:cNvSpPr>
              <p:nvPr/>
            </p:nvSpPr>
            <p:spPr bwMode="auto">
              <a:xfrm rot="11267865" flipV="1">
                <a:off x="2577" y="2367"/>
                <a:ext cx="216" cy="13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2" name="Line 98"/>
              <p:cNvSpPr>
                <a:spLocks noChangeShapeType="1"/>
              </p:cNvSpPr>
              <p:nvPr/>
            </p:nvSpPr>
            <p:spPr bwMode="auto">
              <a:xfrm rot="-10332135" flipH="1" flipV="1">
                <a:off x="3181" y="2598"/>
                <a:ext cx="294" cy="111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3" name="Line 99"/>
              <p:cNvSpPr>
                <a:spLocks noChangeShapeType="1"/>
              </p:cNvSpPr>
              <p:nvPr/>
            </p:nvSpPr>
            <p:spPr bwMode="auto">
              <a:xfrm rot="-10332135" flipH="1" flipV="1">
                <a:off x="3262" y="2516"/>
                <a:ext cx="319" cy="6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4" name="Line 100"/>
              <p:cNvSpPr>
                <a:spLocks noChangeShapeType="1"/>
              </p:cNvSpPr>
              <p:nvPr/>
            </p:nvSpPr>
            <p:spPr bwMode="auto">
              <a:xfrm rot="-10332135" flipH="1" flipV="1">
                <a:off x="3334" y="2446"/>
                <a:ext cx="283" cy="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5" name="Line 101"/>
              <p:cNvSpPr>
                <a:spLocks noChangeShapeType="1"/>
              </p:cNvSpPr>
              <p:nvPr/>
            </p:nvSpPr>
            <p:spPr bwMode="auto">
              <a:xfrm rot="-10332135" flipH="1" flipV="1">
                <a:off x="3151" y="2448"/>
                <a:ext cx="203" cy="20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6" name="Line 102"/>
              <p:cNvSpPr>
                <a:spLocks noChangeShapeType="1"/>
              </p:cNvSpPr>
              <p:nvPr/>
            </p:nvSpPr>
            <p:spPr bwMode="auto">
              <a:xfrm rot="-10332135" flipH="1" flipV="1">
                <a:off x="3137" y="2528"/>
                <a:ext cx="181" cy="4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7" name="Line 103"/>
              <p:cNvSpPr>
                <a:spLocks noChangeShapeType="1"/>
              </p:cNvSpPr>
              <p:nvPr/>
            </p:nvSpPr>
            <p:spPr bwMode="auto">
              <a:xfrm rot="-10332135" flipH="1" flipV="1">
                <a:off x="3065" y="2550"/>
                <a:ext cx="67" cy="71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8" name="Line 104"/>
              <p:cNvSpPr>
                <a:spLocks noChangeShapeType="1"/>
              </p:cNvSpPr>
              <p:nvPr/>
            </p:nvSpPr>
            <p:spPr bwMode="auto">
              <a:xfrm rot="11267865" flipV="1">
                <a:off x="2787" y="2493"/>
                <a:ext cx="124" cy="39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29" name="Line 105"/>
              <p:cNvSpPr>
                <a:spLocks noChangeShapeType="1"/>
              </p:cNvSpPr>
              <p:nvPr/>
            </p:nvSpPr>
            <p:spPr bwMode="auto">
              <a:xfrm rot="11267865" flipV="1">
                <a:off x="2731" y="2422"/>
                <a:ext cx="204" cy="12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30" name="Line 106"/>
              <p:cNvSpPr>
                <a:spLocks noChangeShapeType="1"/>
              </p:cNvSpPr>
              <p:nvPr/>
            </p:nvSpPr>
            <p:spPr bwMode="auto">
              <a:xfrm rot="-10332135" flipH="1" flipV="1">
                <a:off x="3064" y="2461"/>
                <a:ext cx="113" cy="31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31" name="Line 107"/>
              <p:cNvSpPr>
                <a:spLocks noChangeShapeType="1"/>
              </p:cNvSpPr>
              <p:nvPr/>
            </p:nvSpPr>
            <p:spPr bwMode="auto">
              <a:xfrm rot="467865">
                <a:off x="1617" y="2727"/>
                <a:ext cx="3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32" name="Line 108"/>
              <p:cNvSpPr>
                <a:spLocks noChangeShapeType="1"/>
              </p:cNvSpPr>
              <p:nvPr/>
            </p:nvSpPr>
            <p:spPr bwMode="auto">
              <a:xfrm rot="467865">
                <a:off x="4284" y="1990"/>
                <a:ext cx="2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33" name="Line 109"/>
              <p:cNvSpPr>
                <a:spLocks noChangeShapeType="1"/>
              </p:cNvSpPr>
              <p:nvPr/>
            </p:nvSpPr>
            <p:spPr bwMode="auto">
              <a:xfrm rot="467865" flipH="1">
                <a:off x="4434" y="1651"/>
                <a:ext cx="100" cy="13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34" name="Line 110"/>
              <p:cNvSpPr>
                <a:spLocks noChangeShapeType="1"/>
              </p:cNvSpPr>
              <p:nvPr/>
            </p:nvSpPr>
            <p:spPr bwMode="auto">
              <a:xfrm rot="467865">
                <a:off x="2588" y="1739"/>
                <a:ext cx="41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635" name="Text Box 111"/>
              <p:cNvSpPr txBox="1">
                <a:spLocks noChangeArrowheads="1"/>
              </p:cNvSpPr>
              <p:nvPr/>
            </p:nvSpPr>
            <p:spPr bwMode="auto">
              <a:xfrm rot="467865">
                <a:off x="2478" y="1159"/>
                <a:ext cx="173" cy="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1400">
                    <a:latin typeface="Times" pitchFamily="18" charset="0"/>
                  </a:rPr>
                  <a:t>y</a:t>
                </a:r>
              </a:p>
            </p:txBody>
          </p:sp>
          <p:sp>
            <p:nvSpPr>
              <p:cNvPr id="65636" name="Line 112"/>
              <p:cNvSpPr>
                <a:spLocks noChangeShapeType="1"/>
              </p:cNvSpPr>
              <p:nvPr/>
            </p:nvSpPr>
            <p:spPr bwMode="auto">
              <a:xfrm rot="16667865" flipH="1">
                <a:off x="2391" y="1480"/>
                <a:ext cx="388" cy="7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65552" name="Text Box 113"/>
          <p:cNvSpPr txBox="1">
            <a:spLocks noChangeArrowheads="1"/>
          </p:cNvSpPr>
          <p:nvPr/>
        </p:nvSpPr>
        <p:spPr bwMode="auto">
          <a:xfrm>
            <a:off x="1920876" y="6213475"/>
            <a:ext cx="5775325" cy="4572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b="1"/>
              <a:t>V</a:t>
            </a:r>
            <a:r>
              <a:rPr lang="en-GB" b="1" baseline="-25000"/>
              <a:t>1</a:t>
            </a:r>
            <a:r>
              <a:rPr lang="en-GB" b="1"/>
              <a:t> = directed flow.	V</a:t>
            </a:r>
            <a:r>
              <a:rPr lang="en-GB" b="1" baseline="-25000"/>
              <a:t>2</a:t>
            </a:r>
            <a:r>
              <a:rPr lang="en-GB" b="1"/>
              <a:t> = elliptic flow. </a:t>
            </a:r>
          </a:p>
        </p:txBody>
      </p:sp>
      <p:sp>
        <p:nvSpPr>
          <p:cNvPr id="65553" name="TextBox 115"/>
          <p:cNvSpPr txBox="1">
            <a:spLocks noChangeArrowheads="1"/>
          </p:cNvSpPr>
          <p:nvPr/>
        </p:nvSpPr>
        <p:spPr bwMode="auto">
          <a:xfrm>
            <a:off x="3956050" y="1028259"/>
            <a:ext cx="627380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FF0000"/>
                </a:solidFill>
              </a:rPr>
              <a:t>Study angular dependence of emitted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DD3EB-2050-42FB-9DF8-EE0AF8C1A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11907"/>
            <a:ext cx="10515600" cy="1325563"/>
          </a:xfrm>
        </p:spPr>
        <p:txBody>
          <a:bodyPr/>
          <a:lstStyle/>
          <a:p>
            <a:r>
              <a:rPr lang="en-GB" dirty="0"/>
              <a:t>Elliptic Flow of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CE7747-2A83-4D20-9335-5DFA55DBA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0643"/>
            <a:ext cx="6486525" cy="55054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CBFA765-AD95-4653-9AA4-95299A41E49F}"/>
              </a:ext>
            </a:extLst>
          </p:cNvPr>
          <p:cNvSpPr/>
          <p:nvPr/>
        </p:nvSpPr>
        <p:spPr>
          <a:xfrm>
            <a:off x="0" y="1294228"/>
            <a:ext cx="450166" cy="9284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9557AE-74EC-4EE7-A5B0-AE98F800A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851" y="1758461"/>
            <a:ext cx="5499149" cy="352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80975" eaLnBrk="0" hangingPunct="0"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361950" eaLnBrk="0" hangingPunct="0"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Viscosity/Entropy density (</a:t>
            </a:r>
            <a:r>
              <a:rPr lang="en-US" sz="2400" b="1" dirty="0">
                <a:solidFill>
                  <a:srgbClr val="0000CC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2400" b="1" dirty="0">
                <a:solidFill>
                  <a:srgbClr val="0000CC"/>
                </a:solidFill>
                <a:cs typeface="Arial" pitchFamily="34" charset="0"/>
              </a:rPr>
              <a:t>/S</a:t>
            </a:r>
            <a:r>
              <a:rPr lang="en-US" sz="2400" dirty="0">
                <a:solidFill>
                  <a:srgbClr val="0000CC"/>
                </a:solidFill>
                <a:cs typeface="Arial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dimensionless number in natural units)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Theory prediction </a:t>
            </a:r>
            <a:r>
              <a:rPr lang="en-US" sz="2400" b="1" dirty="0">
                <a:solidFill>
                  <a:srgbClr val="FC0128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2400" b="1" dirty="0">
                <a:solidFill>
                  <a:srgbClr val="FC0128"/>
                </a:solidFill>
                <a:cs typeface="Arial" pitchFamily="34" charset="0"/>
              </a:rPr>
              <a:t>/S &gt; 1/4</a:t>
            </a:r>
            <a:r>
              <a:rPr lang="en-US" sz="2400" b="1" dirty="0">
                <a:solidFill>
                  <a:srgbClr val="FC0128"/>
                </a:solidFill>
                <a:latin typeface="Symbol" pitchFamily="18" charset="2"/>
                <a:cs typeface="Arial" pitchFamily="34" charset="0"/>
              </a:rPr>
              <a:t>p </a:t>
            </a:r>
            <a:r>
              <a:rPr lang="en-US" sz="2400" b="1" dirty="0">
                <a:solidFill>
                  <a:srgbClr val="FC0128"/>
                </a:solidFill>
                <a:cs typeface="Arial" pitchFamily="34" charset="0"/>
              </a:rPr>
              <a:t>≈</a:t>
            </a:r>
            <a:r>
              <a:rPr lang="en-US" sz="2400" b="1" dirty="0">
                <a:solidFill>
                  <a:srgbClr val="FC0128"/>
                </a:solidFill>
                <a:latin typeface="Symbol" pitchFamily="18" charset="2"/>
                <a:cs typeface="Arial" pitchFamily="34" charset="0"/>
              </a:rPr>
              <a:t> 0.08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endParaRPr lang="en-US" sz="2400" b="1" dirty="0">
              <a:solidFill>
                <a:srgbClr val="0000FF"/>
              </a:solidFill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b="1" dirty="0">
                <a:solidFill>
                  <a:srgbClr val="0000FF"/>
                </a:solidFill>
                <a:cs typeface="Arial" pitchFamily="34" charset="0"/>
              </a:rPr>
              <a:t>Result: </a:t>
            </a:r>
            <a:r>
              <a:rPr lang="en-US" sz="2400" dirty="0">
                <a:solidFill>
                  <a:srgbClr val="0000FF"/>
                </a:solidFill>
                <a:cs typeface="Arial" pitchFamily="34" charset="0"/>
              </a:rPr>
              <a:t>The </a:t>
            </a:r>
            <a:r>
              <a:rPr lang="en-US" sz="2400" dirty="0">
                <a:solidFill>
                  <a:srgbClr val="FC0128"/>
                </a:solidFill>
                <a:cs typeface="Arial" pitchFamily="34" charset="0"/>
              </a:rPr>
              <a:t>QGP</a:t>
            </a:r>
            <a:r>
              <a:rPr lang="en-US" sz="2400" dirty="0">
                <a:solidFill>
                  <a:srgbClr val="0000FF"/>
                </a:solidFill>
                <a:cs typeface="Arial" pitchFamily="34" charset="0"/>
              </a:rPr>
              <a:t> is a (almost) </a:t>
            </a:r>
            <a:r>
              <a:rPr lang="en-US" sz="2400" dirty="0">
                <a:solidFill>
                  <a:srgbClr val="FC0128"/>
                </a:solidFill>
                <a:cs typeface="Arial" pitchFamily="34" charset="0"/>
              </a:rPr>
              <a:t>perfect liquid</a:t>
            </a:r>
          </a:p>
          <a:p>
            <a:pPr lvl="1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QGP almost </a:t>
            </a:r>
            <a:r>
              <a:rPr lang="en-US" sz="2400" b="1" dirty="0">
                <a:solidFill>
                  <a:srgbClr val="FC0128"/>
                </a:solidFill>
                <a:cs typeface="Arial" pitchFamily="34" charset="0"/>
              </a:rPr>
              <a:t>ideal fluid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,</a:t>
            </a:r>
            <a:r>
              <a:rPr lang="en-US" sz="2400" b="1" dirty="0">
                <a:solidFill>
                  <a:srgbClr val="FF33CC"/>
                </a:solidFill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2400" b="1" dirty="0">
                <a:solidFill>
                  <a:srgbClr val="0000CC"/>
                </a:solidFill>
                <a:cs typeface="Arial" pitchFamily="34" charset="0"/>
              </a:rPr>
              <a:t>/S</a:t>
            </a:r>
            <a:r>
              <a:rPr lang="en-US" sz="2400" dirty="0">
                <a:solidFill>
                  <a:srgbClr val="0000CC"/>
                </a:solidFill>
                <a:cs typeface="Arial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  <a:sym typeface="Symbol"/>
              </a:rPr>
              <a:t>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0.2 </a:t>
            </a:r>
            <a:br>
              <a:rPr lang="en-US" sz="2400" dirty="0">
                <a:solidFill>
                  <a:srgbClr val="000000"/>
                </a:solidFill>
                <a:cs typeface="Arial" pitchFamily="34" charset="0"/>
              </a:rPr>
            </a:br>
            <a:endParaRPr lang="en-US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3BEAEA-D9A0-4234-9BB6-6BA272FF4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254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A6D7-8F5E-44FE-91ED-6AE695684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185" y="119233"/>
            <a:ext cx="10515600" cy="1325563"/>
          </a:xfrm>
        </p:spPr>
        <p:txBody>
          <a:bodyPr/>
          <a:lstStyle/>
          <a:p>
            <a:r>
              <a:rPr lang="en-GB" dirty="0"/>
              <a:t>Strangeness Enhancement in QGP</a:t>
            </a:r>
          </a:p>
        </p:txBody>
      </p:sp>
      <p:pic>
        <p:nvPicPr>
          <p:cNvPr id="5" name="Picture 4" descr="F:\Talks\strange.gif">
            <a:extLst>
              <a:ext uri="{FF2B5EF4-FFF2-40B4-BE49-F238E27FC236}">
                <a16:creationId xmlns:a16="http://schemas.microsoft.com/office/drawing/2014/main" id="{47D1FD3A-B32B-4F98-A1DF-6AC8DF31F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62" y="1444796"/>
            <a:ext cx="5597525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>
            <a:extLst>
              <a:ext uri="{FF2B5EF4-FFF2-40B4-BE49-F238E27FC236}">
                <a16:creationId xmlns:a16="http://schemas.microsoft.com/office/drawing/2014/main" id="{9EDDE374-8E7B-4BD9-B883-65AEC55BA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11" y="1856753"/>
            <a:ext cx="425516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Energy needed to produce ss pair = 2m</a:t>
            </a:r>
            <a:r>
              <a:rPr lang="en-GB" altLang="en-US" sz="2400" b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s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~ </a:t>
            </a:r>
            <a:r>
              <a:rPr lang="en-GB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200 MeV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due to partial chiral symmetry restoration.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QGP temperature ~ </a:t>
            </a:r>
            <a:r>
              <a:rPr lang="en-GB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200 MeV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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easy to produce ss pairs.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BD6A793A-14B8-4BF7-93BC-CC5B2C475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3773" y="1399553"/>
            <a:ext cx="2459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Gluon-rich QGP: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882D3588-3951-4823-AFD9-9159C4271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162" y="4175296"/>
            <a:ext cx="58181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0000CC"/>
                </a:solidFill>
                <a:latin typeface="Times New Roman" panose="02020603050405020304" pitchFamily="18" charset="0"/>
              </a:rPr>
              <a:t>Much more difficult to produce strange particles in hadronic interactions (esp. multi-strange).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1B496933-CB55-404D-AFF4-6977CD6B5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6247" y="5628096"/>
            <a:ext cx="739875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>
                <a:solidFill>
                  <a:srgbClr val="660066"/>
                </a:solidFill>
              </a:rPr>
              <a:t>Enhancement of strange particles expected, increasing with strangeness content for QGP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857A9A-5C4A-4AD6-983F-0E2E2FD4C9D7}"/>
              </a:ext>
            </a:extLst>
          </p:cNvPr>
          <p:cNvSpPr txBox="1"/>
          <p:nvPr/>
        </p:nvSpPr>
        <p:spPr>
          <a:xfrm>
            <a:off x="191086" y="4350814"/>
            <a:ext cx="4255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Originally proposed as a </a:t>
            </a:r>
            <a:r>
              <a:rPr lang="en-US" sz="2400" b="1" dirty="0">
                <a:solidFill>
                  <a:srgbClr val="0000FF"/>
                </a:solidFill>
              </a:rPr>
              <a:t>signature of QGP formation </a:t>
            </a:r>
            <a:r>
              <a:rPr lang="en-US" sz="2400" dirty="0"/>
              <a:t>in heavy-ion collisions</a:t>
            </a:r>
          </a:p>
          <a:p>
            <a:pPr marL="190500" lvl="1" indent="0"/>
            <a:r>
              <a:rPr lang="en-US" dirty="0" err="1"/>
              <a:t>Rafelski</a:t>
            </a:r>
            <a:r>
              <a:rPr lang="en-US" dirty="0"/>
              <a:t> and Muller, PRL 48, (1982) 1066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FC5D29-B220-4B31-A193-850BBC702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410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1E722-2DE5-482C-B7F0-64EB2F8F3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271" y="-149693"/>
            <a:ext cx="10515600" cy="1325563"/>
          </a:xfrm>
        </p:spPr>
        <p:txBody>
          <a:bodyPr/>
          <a:lstStyle/>
          <a:p>
            <a:r>
              <a:rPr lang="en-GB" dirty="0"/>
              <a:t>Multi-strange particle enhancement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D02A38-E1BB-4AB2-9CC5-8EDA0BBA66D8}"/>
              </a:ext>
            </a:extLst>
          </p:cNvPr>
          <p:cNvSpPr/>
          <p:nvPr/>
        </p:nvSpPr>
        <p:spPr>
          <a:xfrm>
            <a:off x="1670984" y="823053"/>
            <a:ext cx="2287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400" dirty="0"/>
              <a:t>Phys</a:t>
            </a:r>
            <a:r>
              <a:rPr lang="is-IS" sz="1200" dirty="0"/>
              <a:t>. Lett. B 728 (2014) 216–227</a:t>
            </a:r>
            <a:endParaRPr lang="en-US" sz="1200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BEF5F93A-AE94-4185-A406-CFCBC63F5FF2}"/>
              </a:ext>
            </a:extLst>
          </p:cNvPr>
          <p:cNvSpPr txBox="1">
            <a:spLocks/>
          </p:cNvSpPr>
          <p:nvPr/>
        </p:nvSpPr>
        <p:spPr>
          <a:xfrm>
            <a:off x="5434162" y="1169144"/>
            <a:ext cx="6336704" cy="31918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r>
              <a:rPr lang="en-US" sz="2400" dirty="0"/>
              <a:t>Multi-strange particle yields in </a:t>
            </a:r>
            <a:r>
              <a:rPr lang="en-US" sz="2400" b="1" dirty="0">
                <a:solidFill>
                  <a:srgbClr val="FF0000"/>
                </a:solidFill>
              </a:rPr>
              <a:t>Pb-Pb </a:t>
            </a:r>
            <a:r>
              <a:rPr lang="en-US" sz="2400" dirty="0" err="1"/>
              <a:t>collsions</a:t>
            </a:r>
            <a:r>
              <a:rPr lang="en-US" sz="2400" dirty="0"/>
              <a:t>   are </a:t>
            </a:r>
            <a:r>
              <a:rPr lang="en-US" sz="2400" b="1" dirty="0">
                <a:solidFill>
                  <a:srgbClr val="0000FF"/>
                </a:solidFill>
              </a:rPr>
              <a:t>enhanced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/>
              <a:t>with respect to those in </a:t>
            </a:r>
            <a:r>
              <a:rPr lang="en-US" sz="2400" b="1" dirty="0">
                <a:solidFill>
                  <a:srgbClr val="FF0000"/>
                </a:solidFill>
              </a:rPr>
              <a:t>pp</a:t>
            </a:r>
            <a:r>
              <a:rPr lang="en-US" sz="2400" dirty="0"/>
              <a:t> collisions</a:t>
            </a:r>
          </a:p>
          <a:p>
            <a:r>
              <a:rPr lang="en-US" sz="2400" dirty="0"/>
              <a:t>Enhancement increases with strangeness content</a:t>
            </a:r>
          </a:p>
          <a:p>
            <a:r>
              <a:rPr lang="en-US" sz="2400" dirty="0">
                <a:solidFill>
                  <a:srgbClr val="0000CC"/>
                </a:solidFill>
              </a:rPr>
              <a:t>But at LHC energies, multiplicity in p-Pb collisions almost reaches that in peripheral Pb-Pb.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39BBF7-9EA0-49BD-A659-35F729A4AF22}"/>
              </a:ext>
            </a:extLst>
          </p:cNvPr>
          <p:cNvSpPr/>
          <p:nvPr/>
        </p:nvSpPr>
        <p:spPr>
          <a:xfrm>
            <a:off x="5504443" y="4848826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Is there evidence of an onset of strangeness enhancement going from </a:t>
            </a:r>
            <a:r>
              <a:rPr lang="en-US" sz="2400" b="1" dirty="0">
                <a:solidFill>
                  <a:srgbClr val="0000FF"/>
                </a:solidFill>
              </a:rPr>
              <a:t>small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/>
              <a:t>to </a:t>
            </a:r>
            <a:r>
              <a:rPr lang="en-US" sz="2400" b="1" dirty="0">
                <a:solidFill>
                  <a:srgbClr val="0000FF"/>
                </a:solidFill>
              </a:rPr>
              <a:t>large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/>
              <a:t>systems?</a:t>
            </a:r>
          </a:p>
        </p:txBody>
      </p:sp>
      <p:pic>
        <p:nvPicPr>
          <p:cNvPr id="33" name="Picture 11">
            <a:extLst>
              <a:ext uri="{FF2B5EF4-FFF2-40B4-BE49-F238E27FC236}">
                <a16:creationId xmlns:a16="http://schemas.microsoft.com/office/drawing/2014/main" id="{4C8FC2C5-430D-464B-851D-DB5EC6892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65" y="1157818"/>
            <a:ext cx="4055318" cy="553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82B1ADD9-C7EB-455F-94D0-411755C82867}"/>
              </a:ext>
            </a:extLst>
          </p:cNvPr>
          <p:cNvSpPr/>
          <p:nvPr/>
        </p:nvSpPr>
        <p:spPr>
          <a:xfrm>
            <a:off x="2392612" y="3633517"/>
            <a:ext cx="422275" cy="407987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solidFill>
              <a:srgbClr val="0000FF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000FF"/>
                </a:solidFill>
                <a:latin typeface="Calibri"/>
              </a:rPr>
              <a:t>?</a:t>
            </a:r>
          </a:p>
        </p:txBody>
      </p:sp>
      <p:pic>
        <p:nvPicPr>
          <p:cNvPr id="35" name="Picture 14" descr="Screen Shot 2015-03-23 at 14.34.10.png">
            <a:extLst>
              <a:ext uri="{FF2B5EF4-FFF2-40B4-BE49-F238E27FC236}">
                <a16:creationId xmlns:a16="http://schemas.microsoft.com/office/drawing/2014/main" id="{9297EBC2-709D-4E9D-BE1E-DA76376953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727" y="6348339"/>
            <a:ext cx="42227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3A783501-6798-4C68-AD64-CDFFBA300A51}"/>
              </a:ext>
            </a:extLst>
          </p:cNvPr>
          <p:cNvSpPr/>
          <p:nvPr/>
        </p:nvSpPr>
        <p:spPr>
          <a:xfrm>
            <a:off x="2067177" y="6499152"/>
            <a:ext cx="182563" cy="166687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EC6D402-9FCC-414F-A99D-1950B04664F3}"/>
              </a:ext>
            </a:extLst>
          </p:cNvPr>
          <p:cNvSpPr/>
          <p:nvPr/>
        </p:nvSpPr>
        <p:spPr>
          <a:xfrm>
            <a:off x="2487864" y="1995118"/>
            <a:ext cx="422275" cy="409575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FF0000"/>
                </a:solidFill>
                <a:latin typeface="Calibri"/>
              </a:rPr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92F4DA-239F-4D8B-9C77-B5ADADD66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654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56AE6-84AC-444C-BB10-D2E6B1B9C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428" y="0"/>
            <a:ext cx="10515600" cy="1325563"/>
          </a:xfrm>
        </p:spPr>
        <p:txBody>
          <a:bodyPr/>
          <a:lstStyle/>
          <a:p>
            <a:r>
              <a:rPr lang="en-GB" dirty="0"/>
              <a:t>Enhancement of Strange Particles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44788-6B1F-4816-88EF-172F7336E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37" y="1390927"/>
            <a:ext cx="5387926" cy="50323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Smooth evolution of particle production from small to large systems (vs multiplicity)</a:t>
            </a:r>
          </a:p>
          <a:p>
            <a:r>
              <a:rPr lang="en-GB" dirty="0"/>
              <a:t>Strangeness enhancement increasing with multiplicity until saturation in Pb-Pb</a:t>
            </a:r>
          </a:p>
          <a:p>
            <a:r>
              <a:rPr lang="en-GB" dirty="0"/>
              <a:t>The higher the strangeness content, the steeper the enhancement</a:t>
            </a:r>
          </a:p>
          <a:p>
            <a:r>
              <a:rPr lang="en-GB" dirty="0"/>
              <a:t>Depends on multiplicity only – not system size or energy</a:t>
            </a:r>
          </a:p>
          <a:p>
            <a:r>
              <a:rPr lang="en-GB" b="1" dirty="0">
                <a:solidFill>
                  <a:srgbClr val="0000CC"/>
                </a:solidFill>
              </a:rPr>
              <a:t>Common mechanism for all systems?</a:t>
            </a:r>
          </a:p>
          <a:p>
            <a:r>
              <a:rPr lang="en-GB" b="1" dirty="0">
                <a:solidFill>
                  <a:srgbClr val="0000CC"/>
                </a:solidFill>
              </a:rPr>
              <a:t>Will enhancement saturate in p-Pb and p-p at the same level as Pb-Pb?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6A07FA-6F1E-43EA-868F-5F9F768A5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2891" y="1549400"/>
            <a:ext cx="4604825" cy="53468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3B4D17-D881-4D9E-A2DC-7066F9873779}"/>
              </a:ext>
            </a:extLst>
          </p:cNvPr>
          <p:cNvSpPr txBox="1"/>
          <p:nvPr/>
        </p:nvSpPr>
        <p:spPr>
          <a:xfrm>
            <a:off x="6860347" y="1206261"/>
            <a:ext cx="338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Nature Physics 13, 535-539 (2017)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9BB6F-83CC-40D6-8DCB-9499C72C5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85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A73D7-F3E3-4200-905E-11760CD1E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992"/>
            <a:ext cx="10515600" cy="1325563"/>
          </a:xfrm>
        </p:spPr>
        <p:txBody>
          <a:bodyPr/>
          <a:lstStyle/>
          <a:p>
            <a:r>
              <a:rPr lang="en-GB" dirty="0"/>
              <a:t>Ultra-Peripheral Collisions (UPC)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E10B8-4650-4259-AD4F-BE04EF457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2" y="3346552"/>
            <a:ext cx="3088990" cy="3455829"/>
          </a:xfrm>
        </p:spPr>
        <p:txBody>
          <a:bodyPr>
            <a:normAutofit/>
          </a:bodyPr>
          <a:lstStyle/>
          <a:p>
            <a:r>
              <a:rPr lang="en-GB" sz="2400" dirty="0"/>
              <a:t>Provides source of ~1 </a:t>
            </a:r>
            <a:r>
              <a:rPr lang="en-GB" sz="2400" dirty="0" err="1"/>
              <a:t>TeV</a:t>
            </a:r>
            <a:r>
              <a:rPr lang="en-GB" sz="2400" dirty="0"/>
              <a:t> (quasi-real) photons to probe nuclear Generalised Parton Distribution functions </a:t>
            </a:r>
            <a:br>
              <a:rPr lang="en-GB" sz="2400" dirty="0"/>
            </a:br>
            <a:r>
              <a:rPr lang="en-GB" sz="2400" dirty="0"/>
              <a:t>(UPC Pb-Pb) and proton structure functions (UPC Pb-p).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282227-943A-45F4-A33D-EDE56FCF5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761" y="1428555"/>
            <a:ext cx="3724275" cy="28384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0334D7-67D2-45FE-BAA6-75288874F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036" y="2211736"/>
            <a:ext cx="5252964" cy="46092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CBC1B8-74A3-4492-B6A8-954E9CB05550}"/>
              </a:ext>
            </a:extLst>
          </p:cNvPr>
          <p:cNvSpPr txBox="1"/>
          <p:nvPr/>
        </p:nvSpPr>
        <p:spPr>
          <a:xfrm>
            <a:off x="3214761" y="4670474"/>
            <a:ext cx="37242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CC"/>
                </a:solidFill>
              </a:rPr>
              <a:t>Coherent J/ψ cross-section</a:t>
            </a:r>
          </a:p>
          <a:p>
            <a:r>
              <a:rPr lang="en-GB" sz="2400" dirty="0"/>
              <a:t>Favours models where colliding nuclei are partially concealed by gluon field (nuclear shadowing)</a:t>
            </a:r>
            <a:br>
              <a:rPr lang="en-GB" sz="2400" dirty="0"/>
            </a:br>
            <a:endParaRPr lang="en-GB" sz="2400" dirty="0"/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3F53DC52-FF13-4285-9E8E-9BE199BDAFE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68650" y="1060005"/>
            <a:ext cx="2419350" cy="2303462"/>
            <a:chOff x="547477" y="1138339"/>
            <a:chExt cx="3023137" cy="2880320"/>
          </a:xfrm>
        </p:grpSpPr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5CD6BFBD-1DA7-42E3-920C-C003E1674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392" y="1526443"/>
              <a:ext cx="1125222" cy="111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81F3A3D5-BA52-4DD8-B1F1-03C4172C26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477" y="2907362"/>
              <a:ext cx="1125222" cy="111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ight Arrow 7">
              <a:extLst>
                <a:ext uri="{FF2B5EF4-FFF2-40B4-BE49-F238E27FC236}">
                  <a16:creationId xmlns:a16="http://schemas.microsoft.com/office/drawing/2014/main" id="{C69AE8C6-799F-461A-963E-CAEEB3A86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133" y="3329616"/>
              <a:ext cx="288032" cy="26678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600">
                <a:latin typeface="Lucida Sans" panose="020B0602030504020204" pitchFamily="34" charset="0"/>
              </a:endParaRPr>
            </a:p>
          </p:txBody>
        </p:sp>
        <p:sp>
          <p:nvSpPr>
            <p:cNvPr id="12" name="Right Arrow 8">
              <a:extLst>
                <a:ext uri="{FF2B5EF4-FFF2-40B4-BE49-F238E27FC236}">
                  <a16:creationId xmlns:a16="http://schemas.microsoft.com/office/drawing/2014/main" id="{D1FF5086-AE3F-4F07-9C34-C4E51CDC6A9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68558" y="1948697"/>
              <a:ext cx="288032" cy="26678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600">
                <a:latin typeface="Lucida Sans" panose="020B0602030504020204" pitchFamily="34" charset="0"/>
              </a:endParaRPr>
            </a:p>
          </p:txBody>
        </p:sp>
        <p:cxnSp>
          <p:nvCxnSpPr>
            <p:cNvPr id="13" name="Straight Arrow Connector 9">
              <a:extLst>
                <a:ext uri="{FF2B5EF4-FFF2-40B4-BE49-F238E27FC236}">
                  <a16:creationId xmlns:a16="http://schemas.microsoft.com/office/drawing/2014/main" id="{5FC15F9B-5777-483A-B488-8A7BEDAE52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069647" y="2082091"/>
              <a:ext cx="0" cy="143251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Box 10">
              <a:extLst>
                <a:ext uri="{FF2B5EF4-FFF2-40B4-BE49-F238E27FC236}">
                  <a16:creationId xmlns:a16="http://schemas.microsoft.com/office/drawing/2014/main" id="{FF818C6A-1A3B-4148-B2ED-3EA25B9325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923" y="2671993"/>
              <a:ext cx="3556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i="1">
                  <a:solidFill>
                    <a:srgbClr val="FF0000"/>
                  </a:solidFill>
                </a:rPr>
                <a:t>b</a:t>
              </a:r>
            </a:p>
          </p:txBody>
        </p:sp>
        <p:sp>
          <p:nvSpPr>
            <p:cNvPr id="15" name="Rectangle 11">
              <a:extLst>
                <a:ext uri="{FF2B5EF4-FFF2-40B4-BE49-F238E27FC236}">
                  <a16:creationId xmlns:a16="http://schemas.microsoft.com/office/drawing/2014/main" id="{40D4FD6B-2E7B-4DF1-A5C1-027F5DE3E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860" y="2527977"/>
              <a:ext cx="44645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0000FF"/>
                  </a:solidFill>
                </a:rPr>
                <a:t>Pb</a:t>
              </a:r>
              <a:endParaRPr lang="en-US" altLang="en-US" sz="1800"/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9D564899-5C11-45F4-A9CB-65424D289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775" y="1138339"/>
              <a:ext cx="44645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0000FF"/>
                  </a:solidFill>
                </a:rPr>
                <a:t>Pb</a:t>
              </a:r>
              <a:endParaRPr lang="en-US" altLang="en-US" sz="1800"/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0B98903-A17F-4C60-AB45-C4F8961C5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711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08607-DE7E-4693-9A22-3206D4207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523" y="27500"/>
            <a:ext cx="10515600" cy="1325563"/>
          </a:xfrm>
        </p:spPr>
        <p:txBody>
          <a:bodyPr/>
          <a:lstStyle/>
          <a:p>
            <a:r>
              <a:rPr lang="en-GB" dirty="0"/>
              <a:t>Non-QGP Physics: Hadron-Hyperon Interactions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F7BA5-F62D-47C8-A005-457955721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670" y="1516135"/>
            <a:ext cx="3611881" cy="20133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0000CC"/>
                </a:solidFill>
              </a:rPr>
              <a:t>Neutron star inner core</a:t>
            </a:r>
          </a:p>
          <a:p>
            <a:r>
              <a:rPr lang="en-GB" sz="2400" dirty="0"/>
              <a:t>Composition still unknown (neutrons, protons, hyperons, quark matter?)</a:t>
            </a:r>
          </a:p>
          <a:p>
            <a:r>
              <a:rPr lang="en-GB" sz="2400" dirty="0"/>
              <a:t>Depends on constituent interactions and couplings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8CD17-9278-4731-900F-EA07D55E8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99072A-C02B-46B0-BD84-996726D85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45" y="795924"/>
            <a:ext cx="2259330" cy="2532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311ED-C597-4D9C-82E4-9A323C626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095" y="1747410"/>
            <a:ext cx="1933575" cy="1581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E141B8-0967-449E-A058-032BA2F5A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45" y="3529441"/>
            <a:ext cx="3952875" cy="3248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92C052-514D-4B77-B011-38A749BD49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6551" y="1256933"/>
            <a:ext cx="4048125" cy="4838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8E543A-057A-45F5-8213-C18C5B5F8684}"/>
              </a:ext>
            </a:extLst>
          </p:cNvPr>
          <p:cNvSpPr txBox="1"/>
          <p:nvPr/>
        </p:nvSpPr>
        <p:spPr>
          <a:xfrm>
            <a:off x="4544670" y="5999503"/>
            <a:ext cx="7647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CC"/>
                </a:solidFill>
              </a:rPr>
              <a:t>First precise observation of attractive strong interaction between p and </a:t>
            </a:r>
            <a:r>
              <a:rPr lang="en-GB" sz="2400" dirty="0">
                <a:solidFill>
                  <a:srgbClr val="0000CC"/>
                </a:solidFill>
                <a:sym typeface="Symbol" panose="05050102010706020507" pitchFamily="18" charset="2"/>
              </a:rPr>
              <a:t></a:t>
            </a:r>
            <a:r>
              <a:rPr lang="en-GB" sz="2400" baseline="30000" dirty="0">
                <a:solidFill>
                  <a:srgbClr val="0000CC"/>
                </a:solidFill>
                <a:sym typeface="Symbol" panose="05050102010706020507" pitchFamily="18" charset="2"/>
              </a:rPr>
              <a:t>-</a:t>
            </a:r>
            <a:r>
              <a:rPr lang="en-GB" sz="2400" dirty="0">
                <a:solidFill>
                  <a:srgbClr val="0000CC"/>
                </a:solidFill>
                <a:sym typeface="Symbol" panose="05050102010706020507" pitchFamily="18" charset="2"/>
              </a:rPr>
              <a:t> or </a:t>
            </a:r>
            <a:r>
              <a:rPr lang="en-GB" sz="2400" baseline="30000" dirty="0">
                <a:solidFill>
                  <a:srgbClr val="0000CC"/>
                </a:solidFill>
                <a:sym typeface="Symbol" panose="05050102010706020507" pitchFamily="18" charset="2"/>
              </a:rPr>
              <a:t>-</a:t>
            </a:r>
            <a:r>
              <a:rPr lang="en-GB" sz="2400" dirty="0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10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74BE7F6F-7B0E-4B47-AA6F-9481300B093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376" r="72731" b="56373"/>
          <a:stretch/>
        </p:blipFill>
        <p:spPr>
          <a:xfrm>
            <a:off x="4923252" y="3823125"/>
            <a:ext cx="2862263" cy="196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87E231-2CB6-4C91-85C1-8D61F5ADC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067"/>
            <a:ext cx="10515600" cy="1325563"/>
          </a:xfrm>
        </p:spPr>
        <p:txBody>
          <a:bodyPr/>
          <a:lstStyle/>
          <a:p>
            <a:r>
              <a:rPr lang="en-GB" dirty="0"/>
              <a:t>Outline Of Talk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C70B26-1CE2-4365-A826-4AB25FA72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3846" y="1429865"/>
            <a:ext cx="4319954" cy="5167068"/>
          </a:xfrm>
        </p:spPr>
        <p:txBody>
          <a:bodyPr>
            <a:normAutofit/>
          </a:bodyPr>
          <a:lstStyle/>
          <a:p>
            <a:r>
              <a:rPr lang="en-US" dirty="0"/>
              <a:t>Motivation</a:t>
            </a:r>
          </a:p>
          <a:p>
            <a:r>
              <a:rPr lang="en-US" dirty="0"/>
              <a:t>ALICE detector</a:t>
            </a:r>
          </a:p>
          <a:p>
            <a:r>
              <a:rPr lang="en-US" dirty="0"/>
              <a:t>Global features </a:t>
            </a:r>
            <a:r>
              <a:rPr lang="en-US" dirty="0" err="1"/>
              <a:t>e.g</a:t>
            </a:r>
            <a:r>
              <a:rPr lang="en-US" dirty="0"/>
              <a:t> Temperature</a:t>
            </a:r>
          </a:p>
          <a:p>
            <a:r>
              <a:rPr lang="en-US" dirty="0"/>
              <a:t>Is QGP a gas or liquid?</a:t>
            </a:r>
          </a:p>
          <a:p>
            <a:r>
              <a:rPr lang="en-US" dirty="0"/>
              <a:t>Strange particles</a:t>
            </a:r>
          </a:p>
          <a:p>
            <a:r>
              <a:rPr lang="en-US" dirty="0"/>
              <a:t>Ultra-peripheral collisions</a:t>
            </a:r>
          </a:p>
          <a:p>
            <a:r>
              <a:rPr lang="en-US" dirty="0"/>
              <a:t>Non-QGP physics example</a:t>
            </a:r>
          </a:p>
          <a:p>
            <a:r>
              <a:rPr lang="en-US" dirty="0"/>
              <a:t>ALICE Upgrade (1 slide)</a:t>
            </a:r>
          </a:p>
          <a:p>
            <a:r>
              <a:rPr lang="en-US" dirty="0"/>
              <a:t>Summary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FE763B-A05F-4913-A395-9FD5284F43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023" y="1429865"/>
            <a:ext cx="5949219" cy="514285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5177BB7-4D47-48ED-92B8-9855FC99F61B}"/>
              </a:ext>
            </a:extLst>
          </p:cNvPr>
          <p:cNvSpPr/>
          <p:nvPr/>
        </p:nvSpPr>
        <p:spPr>
          <a:xfrm>
            <a:off x="2433682" y="5428135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A central </a:t>
            </a:r>
            <a:r>
              <a:rPr lang="en-US" dirty="0" err="1">
                <a:solidFill>
                  <a:srgbClr val="FFFFFF"/>
                </a:solidFill>
              </a:rPr>
              <a:t>Pb-Pb</a:t>
            </a:r>
            <a:r>
              <a:rPr lang="en-US" dirty="0">
                <a:solidFill>
                  <a:srgbClr val="FFFFFF"/>
                </a:solidFill>
              </a:rPr>
              <a:t> collision 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at √</a:t>
            </a:r>
            <a:r>
              <a:rPr lang="en-US" dirty="0" err="1">
                <a:solidFill>
                  <a:srgbClr val="FFFFFF"/>
                </a:solidFill>
              </a:rPr>
              <a:t>s</a:t>
            </a:r>
            <a:r>
              <a:rPr lang="en-US" baseline="-25000" dirty="0" err="1">
                <a:solidFill>
                  <a:srgbClr val="FFFFFF"/>
                </a:solidFill>
              </a:rPr>
              <a:t>NN</a:t>
            </a:r>
            <a:r>
              <a:rPr lang="en-US" dirty="0">
                <a:solidFill>
                  <a:srgbClr val="FFFFFF"/>
                </a:solidFill>
              </a:rPr>
              <a:t> = 5.02 </a:t>
            </a:r>
            <a:r>
              <a:rPr lang="en-US" dirty="0" err="1">
                <a:solidFill>
                  <a:srgbClr val="FFFFFF"/>
                </a:solidFill>
              </a:rPr>
              <a:t>TeV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69580B-01CF-4972-8ACC-271704B50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507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CDA47-85F7-4456-B1FA-708CEEE66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GB" dirty="0"/>
              <a:t>ALICE Upgrade for LHC Runs 3 &amp; 4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903E007C-7969-4B1D-AA1D-E096D1DFE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6" y="1073247"/>
            <a:ext cx="11630025" cy="5105400"/>
          </a:xfrm>
          <a:prstGeom prst="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066201DA-787D-43BD-90A4-5A208A3D339C}"/>
              </a:ext>
            </a:extLst>
          </p:cNvPr>
          <p:cNvGrpSpPr/>
          <p:nvPr/>
        </p:nvGrpSpPr>
        <p:grpSpPr>
          <a:xfrm>
            <a:off x="280986" y="4091353"/>
            <a:ext cx="5224386" cy="2577318"/>
            <a:chOff x="280986" y="4091353"/>
            <a:chExt cx="5224386" cy="2577318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55E10A7-A437-4B77-95A8-D7AF7C35E910}"/>
                </a:ext>
              </a:extLst>
            </p:cNvPr>
            <p:cNvSpPr/>
            <p:nvPr/>
          </p:nvSpPr>
          <p:spPr>
            <a:xfrm>
              <a:off x="280986" y="4091353"/>
              <a:ext cx="3812711" cy="45016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32525FB-D816-4DD2-A248-F2F49D4387AA}"/>
                </a:ext>
              </a:extLst>
            </p:cNvPr>
            <p:cNvSpPr txBox="1"/>
            <p:nvPr/>
          </p:nvSpPr>
          <p:spPr>
            <a:xfrm>
              <a:off x="436099" y="6299339"/>
              <a:ext cx="5069273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000CC"/>
                  </a:solidFill>
                </a:rPr>
                <a:t>Birmingham – sole responsibility for Trigger System</a:t>
              </a:r>
            </a:p>
          </p:txBody>
        </p: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A4FBDAD3-CA5B-4043-B97B-43848DC67163}"/>
                </a:ext>
              </a:extLst>
            </p:cNvPr>
            <p:cNvCxnSpPr/>
            <p:nvPr/>
          </p:nvCxnSpPr>
          <p:spPr>
            <a:xfrm flipV="1">
              <a:off x="838199" y="4541520"/>
              <a:ext cx="751450" cy="17578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7DC7B37-F117-4851-94E8-821F6A407B82}"/>
              </a:ext>
            </a:extLst>
          </p:cNvPr>
          <p:cNvGrpSpPr/>
          <p:nvPr/>
        </p:nvGrpSpPr>
        <p:grpSpPr>
          <a:xfrm>
            <a:off x="280986" y="3151162"/>
            <a:ext cx="11911014" cy="3684465"/>
            <a:chOff x="280986" y="3151162"/>
            <a:chExt cx="11911014" cy="3684465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50EE719-4E36-4758-A056-7CC48CE5D95C}"/>
                </a:ext>
              </a:extLst>
            </p:cNvPr>
            <p:cNvSpPr/>
            <p:nvPr/>
          </p:nvSpPr>
          <p:spPr>
            <a:xfrm>
              <a:off x="280986" y="3151162"/>
              <a:ext cx="3812711" cy="45016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CBA61F4-128B-4D90-84EF-9B586AD90F9E}"/>
                </a:ext>
              </a:extLst>
            </p:cNvPr>
            <p:cNvSpPr txBox="1"/>
            <p:nvPr/>
          </p:nvSpPr>
          <p:spPr>
            <a:xfrm>
              <a:off x="5799673" y="6189296"/>
              <a:ext cx="6392327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00CC"/>
                  </a:solidFill>
                </a:rPr>
                <a:t>Liverpool and Daresbury Lab – built large part of outer two barrels of 12.5 G-pixel ITS </a:t>
              </a: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384855CE-26B7-4EB3-864D-0FC60401537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67089" y="3429001"/>
              <a:ext cx="2996419" cy="27602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04E6E-345F-4A8D-975C-F3A6D62F9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20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EBFF0E-3B56-410C-A8E6-08B98A9A9690}"/>
              </a:ext>
            </a:extLst>
          </p:cNvPr>
          <p:cNvSpPr txBox="1"/>
          <p:nvPr/>
        </p:nvSpPr>
        <p:spPr>
          <a:xfrm>
            <a:off x="8816119" y="4218354"/>
            <a:ext cx="306206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CC"/>
                </a:solidFill>
              </a:rPr>
              <a:t>Derby – Software innovations AI, ML etc.</a:t>
            </a:r>
          </a:p>
        </p:txBody>
      </p:sp>
    </p:spTree>
    <p:extLst>
      <p:ext uri="{BB962C8B-B14F-4D97-AF65-F5344CB8AC3E}">
        <p14:creationId xmlns:p14="http://schemas.microsoft.com/office/powerpoint/2010/main" val="369228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500A21F2-8C22-4676-A03D-F235901A0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450" y="0"/>
            <a:ext cx="6769100" cy="1143000"/>
          </a:xfrm>
        </p:spPr>
        <p:txBody>
          <a:bodyPr/>
          <a:lstStyle/>
          <a:p>
            <a:r>
              <a:rPr lang="en-GB" altLang="en-US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0F554-3347-49FF-BF53-4A5A3ADED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981076"/>
            <a:ext cx="8229600" cy="5688013"/>
          </a:xfrm>
        </p:spPr>
        <p:txBody>
          <a:bodyPr>
            <a:normAutofit fontScale="85000" lnSpcReduction="20000"/>
          </a:bodyPr>
          <a:lstStyle/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Energy density </a:t>
            </a:r>
            <a:r>
              <a:rPr lang="en-US" dirty="0">
                <a:solidFill>
                  <a:srgbClr val="000000"/>
                </a:solidFill>
              </a:rPr>
              <a:t>&gt;&gt; critical value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Flow</a:t>
            </a:r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consistent with </a:t>
            </a:r>
            <a:r>
              <a:rPr lang="en-US" dirty="0">
                <a:solidFill>
                  <a:srgbClr val="FF0000"/>
                </a:solidFill>
              </a:rPr>
              <a:t>perfect liquid</a:t>
            </a:r>
            <a:endParaRPr lang="en-US" dirty="0"/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Particle yields </a:t>
            </a:r>
            <a:r>
              <a:rPr lang="en-US" dirty="0">
                <a:solidFill>
                  <a:srgbClr val="000000"/>
                </a:solidFill>
              </a:rPr>
              <a:t>appear to be frozen-in close to </a:t>
            </a:r>
            <a:r>
              <a:rPr lang="en-US" dirty="0" err="1">
                <a:solidFill>
                  <a:srgbClr val="000000"/>
                </a:solidFill>
              </a:rPr>
              <a:t>hadronisation</a:t>
            </a:r>
            <a:endParaRPr lang="en-US" dirty="0">
              <a:solidFill>
                <a:srgbClr val="000000"/>
              </a:solidFill>
            </a:endParaRP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Strangeness enhancement</a:t>
            </a:r>
            <a:r>
              <a:rPr lang="en-US" dirty="0">
                <a:solidFill>
                  <a:srgbClr val="000000"/>
                </a:solidFill>
              </a:rPr>
              <a:t> observed in </a:t>
            </a:r>
            <a:r>
              <a:rPr lang="en-US" dirty="0">
                <a:solidFill>
                  <a:srgbClr val="008000"/>
                </a:solidFill>
              </a:rPr>
              <a:t>pp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dirty="0">
                <a:solidFill>
                  <a:srgbClr val="0000FF"/>
                </a:solidFill>
              </a:rPr>
              <a:t>p-</a:t>
            </a:r>
            <a:r>
              <a:rPr lang="en-US" dirty="0" err="1">
                <a:solidFill>
                  <a:srgbClr val="0000FF"/>
                </a:solidFill>
              </a:rPr>
              <a:t>Pb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collisions</a:t>
            </a:r>
            <a:endParaRPr lang="en-US" dirty="0">
              <a:solidFill>
                <a:srgbClr val="FF0000"/>
              </a:solidFill>
            </a:endParaRP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Ultra-peripheral collisions</a:t>
            </a:r>
            <a:r>
              <a:rPr lang="en-US" dirty="0">
                <a:solidFill>
                  <a:srgbClr val="000000"/>
                </a:solidFill>
              </a:rPr>
              <a:t> help to constrain initial state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Rich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of non-QGP physics also available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…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0000CC"/>
                </a:solidFill>
              </a:rPr>
              <a:t>ALICE is being upgraded ready for LHC Run 3 (2022+)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000000"/>
                </a:solidFill>
              </a:rPr>
              <a:t>Readout rate for </a:t>
            </a:r>
            <a:r>
              <a:rPr lang="en-US" dirty="0" err="1">
                <a:solidFill>
                  <a:srgbClr val="000000"/>
                </a:solidFill>
              </a:rPr>
              <a:t>Pb-Pb</a:t>
            </a:r>
            <a:r>
              <a:rPr lang="en-US" dirty="0">
                <a:solidFill>
                  <a:srgbClr val="000000"/>
                </a:solidFill>
              </a:rPr>
              <a:t> will increase from 1 kHz to 50 kHz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000000"/>
                </a:solidFill>
              </a:rPr>
              <a:t>New ITS will improve measurements of heavy </a:t>
            </a:r>
            <a:r>
              <a:rPr lang="en-US" dirty="0" err="1">
                <a:solidFill>
                  <a:srgbClr val="000000"/>
                </a:solidFill>
              </a:rPr>
              <a:t>flavour</a:t>
            </a:r>
            <a:r>
              <a:rPr lang="en-US" dirty="0">
                <a:solidFill>
                  <a:srgbClr val="000000"/>
                </a:solidFill>
              </a:rPr>
              <a:t> hadrons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dirty="0">
                <a:solidFill>
                  <a:srgbClr val="000000"/>
                </a:solidFill>
              </a:rPr>
              <a:t>UK playing leading roles in both the upgrade and in the physics.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b="1" dirty="0">
                <a:solidFill>
                  <a:srgbClr val="0000CC"/>
                </a:solidFill>
              </a:rPr>
              <a:t>Looking forward to a lot of exciting results from Run 3</a:t>
            </a:r>
          </a:p>
          <a:p>
            <a:pPr algn="ctr">
              <a:spcBef>
                <a:spcPts val="1200"/>
              </a:spcBef>
              <a:buNone/>
              <a:defRPr/>
            </a:pPr>
            <a:r>
              <a:rPr lang="en-US" sz="3800" dirty="0">
                <a:solidFill>
                  <a:srgbClr val="000000"/>
                </a:solidFill>
                <a:latin typeface="Brush Script MT" panose="03060802040406070304" pitchFamily="66" charset="0"/>
              </a:rPr>
              <a:t>Thank you for listening</a:t>
            </a:r>
            <a:endParaRPr lang="en-GB" sz="3800" dirty="0">
              <a:latin typeface="Brush Script MT" panose="03060802040406070304" pitchFamily="66" charset="0"/>
            </a:endParaRPr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848051B1-43D2-47B3-A9DF-55C0A034B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37931BE-A518-41B8-B8BE-0EFF80521C61}" type="slidenum">
              <a:rPr lang="en-GB" altLang="en-US" sz="140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GB" altLang="en-US" sz="1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F3DD2-DDAA-4CC0-B752-2C3FBDC35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New Trigger System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F20F57E-9F20-44E3-9689-AB29A77DD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171430"/>
            <a:ext cx="10972800" cy="5481971"/>
          </a:xfrm>
        </p:spPr>
        <p:txBody>
          <a:bodyPr/>
          <a:lstStyle/>
          <a:p>
            <a:r>
              <a:rPr lang="en-GB" dirty="0">
                <a:solidFill>
                  <a:srgbClr val="0000CC"/>
                </a:solidFill>
              </a:rPr>
              <a:t>Completely new ALICE trigger system                                                        designed and built by the UK (Birmingham).</a:t>
            </a:r>
          </a:p>
          <a:p>
            <a:r>
              <a:rPr lang="en-GB" dirty="0"/>
              <a:t>Consists of a Central Trigger Processor                                                       (</a:t>
            </a:r>
            <a:r>
              <a:rPr lang="en-GB" dirty="0">
                <a:solidFill>
                  <a:srgbClr val="0000CC"/>
                </a:solidFill>
              </a:rPr>
              <a:t>CTP</a:t>
            </a:r>
            <a:r>
              <a:rPr lang="en-GB" dirty="0"/>
              <a:t>) and 14 Local Trigger Units (</a:t>
            </a:r>
            <a:r>
              <a:rPr lang="en-GB" dirty="0">
                <a:solidFill>
                  <a:srgbClr val="0000CC"/>
                </a:solidFill>
              </a:rPr>
              <a:t>LTUs</a:t>
            </a:r>
            <a:r>
              <a:rPr lang="en-GB" dirty="0"/>
              <a:t>),                                                              one for each subdetector.</a:t>
            </a:r>
          </a:p>
          <a:p>
            <a:pPr lvl="1"/>
            <a:r>
              <a:rPr lang="en-GB" dirty="0"/>
              <a:t>LTUs have built-in CTP emulator for                                                                              stand-alone running.</a:t>
            </a:r>
          </a:p>
          <a:p>
            <a:r>
              <a:rPr lang="en-GB" dirty="0">
                <a:solidFill>
                  <a:srgbClr val="0000CC"/>
                </a:solidFill>
              </a:rPr>
              <a:t>CTP has zero dead-time </a:t>
            </a:r>
          </a:p>
          <a:p>
            <a:pPr lvl="1"/>
            <a:r>
              <a:rPr lang="en-GB" dirty="0"/>
              <a:t>i.e. can receive inputs and deliver triggers                                                                    every </a:t>
            </a:r>
            <a:r>
              <a:rPr lang="en-GB" dirty="0">
                <a:solidFill>
                  <a:srgbClr val="FF0000"/>
                </a:solidFill>
              </a:rPr>
              <a:t>25ns </a:t>
            </a:r>
            <a:r>
              <a:rPr lang="en-GB" dirty="0"/>
              <a:t>bunch-crossing,</a:t>
            </a:r>
          </a:p>
          <a:p>
            <a:r>
              <a:rPr lang="en-GB" dirty="0"/>
              <a:t>In addition, CTP </a:t>
            </a:r>
            <a:r>
              <a:rPr lang="en-GB" dirty="0">
                <a:solidFill>
                  <a:srgbClr val="0000CC"/>
                </a:solidFill>
              </a:rPr>
              <a:t>monitors and controls </a:t>
            </a:r>
            <a:r>
              <a:rPr lang="en-GB" dirty="0"/>
              <a:t>all (&gt;500) </a:t>
            </a:r>
            <a:r>
              <a:rPr lang="en-GB" dirty="0">
                <a:solidFill>
                  <a:srgbClr val="0000CC"/>
                </a:solidFill>
              </a:rPr>
              <a:t>Common Readout Units </a:t>
            </a:r>
            <a:r>
              <a:rPr lang="en-GB" dirty="0"/>
              <a:t>(CRUs) of upgraded detectors.</a:t>
            </a:r>
          </a:p>
          <a:p>
            <a:pPr lvl="1"/>
            <a:r>
              <a:rPr lang="en-GB" dirty="0"/>
              <a:t>Can slow down readout rate if CRU buffers become full.</a:t>
            </a:r>
          </a:p>
          <a:p>
            <a:endParaRPr lang="en-GB" dirty="0"/>
          </a:p>
        </p:txBody>
      </p:sp>
      <p:pic>
        <p:nvPicPr>
          <p:cNvPr id="5" name="Picture 4" descr="A picture containing open, filled, computer, rack&#10;&#10;Description automatically generated">
            <a:extLst>
              <a:ext uri="{FF2B5EF4-FFF2-40B4-BE49-F238E27FC236}">
                <a16:creationId xmlns:a16="http://schemas.microsoft.com/office/drawing/2014/main" id="{0C8C46E7-D187-4236-BAB8-3B7A889F94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252" y="1171430"/>
            <a:ext cx="5365748" cy="411479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ED3649-E964-4CF4-BD64-A45554C75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138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"/>
          <p:cNvSpPr txBox="1">
            <a:spLocks noGrp="1"/>
          </p:cNvSpPr>
          <p:nvPr>
            <p:ph type="title"/>
          </p:nvPr>
        </p:nvSpPr>
        <p:spPr>
          <a:xfrm>
            <a:off x="1748115" y="57349"/>
            <a:ext cx="10515600" cy="1028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dirty="0"/>
              <a:t>Inner Tracking System Upgrade</a:t>
            </a:r>
            <a:endParaRPr dirty="0"/>
          </a:p>
        </p:txBody>
      </p:sp>
      <p:sp>
        <p:nvSpPr>
          <p:cNvPr id="247" name="Google Shape;247;p33"/>
          <p:cNvSpPr txBox="1">
            <a:spLocks noGrp="1"/>
          </p:cNvSpPr>
          <p:nvPr>
            <p:ph type="sldNum" idx="12"/>
          </p:nvPr>
        </p:nvSpPr>
        <p:spPr>
          <a:xfrm>
            <a:off x="8610600" y="640961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  <p:pic>
        <p:nvPicPr>
          <p:cNvPr id="250" name="Google Shape;250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0010" y="1693077"/>
            <a:ext cx="5445736" cy="307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3"/>
          <p:cNvPicPr preferRelativeResize="0"/>
          <p:nvPr/>
        </p:nvPicPr>
        <p:blipFill rotWithShape="1">
          <a:blip r:embed="rId4">
            <a:alphaModFix/>
          </a:blip>
          <a:srcRect l="12553" t="22174" r="7705" b="17730"/>
          <a:stretch/>
        </p:blipFill>
        <p:spPr>
          <a:xfrm>
            <a:off x="334284" y="1718478"/>
            <a:ext cx="5436984" cy="3073137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3"/>
          <p:cNvSpPr txBox="1"/>
          <p:nvPr/>
        </p:nvSpPr>
        <p:spPr>
          <a:xfrm>
            <a:off x="494972" y="1984275"/>
            <a:ext cx="632400" cy="36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ITS11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33"/>
          <p:cNvSpPr txBox="1"/>
          <p:nvPr/>
        </p:nvSpPr>
        <p:spPr>
          <a:xfrm>
            <a:off x="6689720" y="1929331"/>
            <a:ext cx="632391" cy="369332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33"/>
          <p:cNvSpPr/>
          <p:nvPr/>
        </p:nvSpPr>
        <p:spPr>
          <a:xfrm>
            <a:off x="7623238" y="4982823"/>
            <a:ext cx="4187762" cy="1024278"/>
          </a:xfrm>
          <a:prstGeom prst="rect">
            <a:avLst/>
          </a:prstGeom>
          <a:noFill/>
          <a:ln w="9525" cap="flat" cmpd="sng">
            <a:solidFill>
              <a:srgbClr val="00009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rgbClr val="000090"/>
                </a:solidFill>
                <a:sym typeface="Arial"/>
              </a:rPr>
              <a:t>ITS2 has a barrel geometry: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rgbClr val="000090"/>
                </a:solidFill>
                <a:sym typeface="Arial"/>
              </a:rPr>
              <a:t>- 7 layers;         3 (IL),   2 (ML),    2(OL)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rgbClr val="000090"/>
                </a:solidFill>
                <a:sym typeface="Arial"/>
              </a:rPr>
              <a:t>- 192 staves;  48 (IL), 54 (ML), 90 (OL)</a:t>
            </a:r>
            <a:endParaRPr sz="1800" b="0" i="0" u="none" strike="noStrike" cap="none" dirty="0">
              <a:solidFill>
                <a:srgbClr val="000090"/>
              </a:solidFill>
              <a:sym typeface="Arial"/>
            </a:endParaRPr>
          </a:p>
        </p:txBody>
      </p:sp>
      <p:grpSp>
        <p:nvGrpSpPr>
          <p:cNvPr id="12" name="Google Shape;659;p60"/>
          <p:cNvGrpSpPr/>
          <p:nvPr/>
        </p:nvGrpSpPr>
        <p:grpSpPr>
          <a:xfrm>
            <a:off x="4072284" y="4232398"/>
            <a:ext cx="3336579" cy="2012366"/>
            <a:chOff x="16245" y="1005680"/>
            <a:chExt cx="7702817" cy="4645742"/>
          </a:xfrm>
        </p:grpSpPr>
        <p:pic>
          <p:nvPicPr>
            <p:cNvPr id="13" name="Google Shape;660;p60" descr="C:\Documents and Settings\corrado\Desktop\its-layout+.jpg"/>
            <p:cNvPicPr preferRelativeResize="0"/>
            <p:nvPr/>
          </p:nvPicPr>
          <p:blipFill rotWithShape="1">
            <a:blip r:embed="rId5">
              <a:alphaModFix/>
            </a:blip>
            <a:srcRect r="12992"/>
            <a:stretch/>
          </p:blipFill>
          <p:spPr>
            <a:xfrm>
              <a:off x="16245" y="1005680"/>
              <a:ext cx="6692661" cy="46457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Google Shape;661;p60"/>
            <p:cNvSpPr txBox="1"/>
            <p:nvPr/>
          </p:nvSpPr>
          <p:spPr>
            <a:xfrm>
              <a:off x="5825729" y="4717546"/>
              <a:ext cx="1893333" cy="695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GB" sz="16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147 cm</a:t>
              </a:r>
              <a:endParaRPr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662;p60"/>
            <p:cNvSpPr txBox="1"/>
            <p:nvPr/>
          </p:nvSpPr>
          <p:spPr>
            <a:xfrm>
              <a:off x="951506" y="2662084"/>
              <a:ext cx="1951813" cy="781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GB" sz="16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40 cm</a:t>
              </a:r>
              <a:endParaRPr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6" name="Google Shape;663;p60"/>
            <p:cNvCxnSpPr/>
            <p:nvPr/>
          </p:nvCxnSpPr>
          <p:spPr>
            <a:xfrm rot="10800000" flipH="1">
              <a:off x="4489773" y="4083845"/>
              <a:ext cx="2597203" cy="1544491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7" name="Google Shape;664;p60"/>
            <p:cNvCxnSpPr/>
            <p:nvPr/>
          </p:nvCxnSpPr>
          <p:spPr>
            <a:xfrm>
              <a:off x="2022764" y="2050473"/>
              <a:ext cx="905163" cy="1487054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triangle" w="med" len="med"/>
              <a:tailEnd type="none" w="sm" len="sm"/>
            </a:ln>
          </p:spPr>
        </p:cxnSp>
      </p:grpSp>
      <p:sp>
        <p:nvSpPr>
          <p:cNvPr id="18" name="TextBox 17"/>
          <p:cNvSpPr txBox="1"/>
          <p:nvPr/>
        </p:nvSpPr>
        <p:spPr>
          <a:xfrm>
            <a:off x="927100" y="5005008"/>
            <a:ext cx="2695587" cy="19389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ITS2 </a:t>
            </a:r>
          </a:p>
          <a:p>
            <a:pPr algn="ctr"/>
            <a:r>
              <a:rPr lang="en-US" sz="2400" dirty="0">
                <a:solidFill>
                  <a:srgbClr val="0000CC"/>
                </a:solidFill>
              </a:rPr>
              <a:t>12.5 G-pixel </a:t>
            </a:r>
            <a:r>
              <a:rPr lang="en-US" sz="2400" dirty="0"/>
              <a:t>camera </a:t>
            </a:r>
          </a:p>
          <a:p>
            <a:pPr algn="ctr"/>
            <a:r>
              <a:rPr lang="en-US" sz="2400" dirty="0"/>
              <a:t>taking </a:t>
            </a:r>
            <a:r>
              <a:rPr lang="en-US" sz="2400" dirty="0">
                <a:solidFill>
                  <a:srgbClr val="0000CC"/>
                </a:solidFill>
              </a:rPr>
              <a:t>50000 pictures/s</a:t>
            </a:r>
          </a:p>
          <a:p>
            <a:pPr algn="ctr"/>
            <a:r>
              <a:rPr lang="en-US" sz="2400" dirty="0"/>
              <a:t>(~10 m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7706CD-287E-49BD-A17B-9BE45A05CF49}"/>
              </a:ext>
            </a:extLst>
          </p:cNvPr>
          <p:cNvSpPr/>
          <p:nvPr/>
        </p:nvSpPr>
        <p:spPr>
          <a:xfrm>
            <a:off x="3373132" y="866828"/>
            <a:ext cx="5445736" cy="510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0000CC"/>
                </a:solidFill>
              </a:rPr>
              <a:t>Liverpool and Daresbury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19EBA4-0FB8-524E-BCA9-FBE837ACF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579" y="10236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Contribution to Upgrade Software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D6B40C-D09B-DC4A-AE03-8E28EA8BB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173" y="1253330"/>
            <a:ext cx="6256282" cy="497930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ALICE upgrade requirements include</a:t>
            </a:r>
          </a:p>
          <a:p>
            <a:pPr lvl="1"/>
            <a:r>
              <a:rPr lang="en-US" dirty="0"/>
              <a:t>increased (~50x) data-taking rate</a:t>
            </a:r>
          </a:p>
          <a:p>
            <a:pPr lvl="1"/>
            <a:r>
              <a:rPr lang="en-US" dirty="0"/>
              <a:t>switch to continuous readout</a:t>
            </a:r>
          </a:p>
          <a:p>
            <a:pPr lvl="1"/>
            <a:r>
              <a:rPr lang="en-US" dirty="0"/>
              <a:t>prompt reconstruction of data</a:t>
            </a:r>
          </a:p>
          <a:p>
            <a:r>
              <a:rPr lang="en-US" dirty="0"/>
              <a:t>Many software developments are required. The </a:t>
            </a:r>
            <a:r>
              <a:rPr lang="en-US" b="1" dirty="0">
                <a:solidFill>
                  <a:srgbClr val="002060"/>
                </a:solidFill>
              </a:rPr>
              <a:t>University of Derby</a:t>
            </a:r>
            <a:r>
              <a:rPr lang="en-US" dirty="0"/>
              <a:t>’s current and recent contributions, under the O</a:t>
            </a:r>
            <a:r>
              <a:rPr lang="en-US" baseline="30000" dirty="0"/>
              <a:t>2</a:t>
            </a:r>
            <a:r>
              <a:rPr lang="en-US" dirty="0"/>
              <a:t> umbrella, include:</a:t>
            </a:r>
          </a:p>
          <a:p>
            <a:pPr lvl="1"/>
            <a:r>
              <a:rPr lang="en-US" dirty="0"/>
              <a:t>An </a:t>
            </a:r>
            <a:r>
              <a:rPr lang="en-US" b="1" dirty="0"/>
              <a:t>AI-based</a:t>
            </a:r>
            <a:r>
              <a:rPr lang="en-US" dirty="0"/>
              <a:t> </a:t>
            </a:r>
            <a:r>
              <a:rPr lang="en-US" b="1" dirty="0"/>
              <a:t>approach</a:t>
            </a:r>
            <a:r>
              <a:rPr lang="en-US" dirty="0"/>
              <a:t> to detector monitoring, </a:t>
            </a:r>
            <a:br>
              <a:rPr lang="en-US" dirty="0"/>
            </a:br>
            <a:r>
              <a:rPr lang="en-US" dirty="0"/>
              <a:t>C. Bower “</a:t>
            </a:r>
            <a:r>
              <a:rPr lang="en-GB" i="1" dirty="0"/>
              <a:t>Adversarial thresholding semi-bandits for online monitoring of ALICE detector controls</a:t>
            </a:r>
            <a:r>
              <a:rPr lang="en-US" dirty="0"/>
              <a:t>”, PhD Thesis (2020)</a:t>
            </a:r>
          </a:p>
          <a:p>
            <a:pPr lvl="1"/>
            <a:r>
              <a:rPr lang="en-US" dirty="0"/>
              <a:t>Developments in </a:t>
            </a:r>
            <a:r>
              <a:rPr lang="en-US" b="1" dirty="0"/>
              <a:t>machine learning</a:t>
            </a:r>
            <a:r>
              <a:rPr lang="en-US" dirty="0"/>
              <a:t>, </a:t>
            </a:r>
            <a:r>
              <a:rPr lang="en-US" i="1" dirty="0"/>
              <a:t>Graph-based Neural Network</a:t>
            </a:r>
            <a:r>
              <a:rPr lang="en-US" dirty="0"/>
              <a:t>, for charm decay recognition (PhD ongoing)</a:t>
            </a:r>
          </a:p>
          <a:p>
            <a:pPr lvl="1"/>
            <a:r>
              <a:rPr lang="en-US" b="1" dirty="0"/>
              <a:t>Reconstruction algorithms </a:t>
            </a:r>
            <a:r>
              <a:rPr lang="en-US" dirty="0"/>
              <a:t>for weakly decaying strange particles in the continuous readout environment (PhD ongoing)</a:t>
            </a:r>
          </a:p>
          <a:p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BA6D1942-A383-1142-8670-104838674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362" y="2737"/>
            <a:ext cx="1828800" cy="1828800"/>
          </a:xfrm>
          <a:prstGeom prst="rect">
            <a:avLst/>
          </a:prstGeom>
        </p:spPr>
      </p:pic>
      <p:pic>
        <p:nvPicPr>
          <p:cNvPr id="9" name="Picture 8" descr="Overlapping events in ALICE Time Projection chamber">
            <a:extLst>
              <a:ext uri="{FF2B5EF4-FFF2-40B4-BE49-F238E27FC236}">
                <a16:creationId xmlns:a16="http://schemas.microsoft.com/office/drawing/2014/main" id="{E8B21DA0-6773-AB48-86B8-42B2A0F6D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126" y="1530295"/>
            <a:ext cx="5058189" cy="24312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61AC1B-7AA4-3547-B90D-543CB131550E}"/>
              </a:ext>
            </a:extLst>
          </p:cNvPr>
          <p:cNvSpPr txBox="1"/>
          <p:nvPr/>
        </p:nvSpPr>
        <p:spPr>
          <a:xfrm>
            <a:off x="6830307" y="3961579"/>
            <a:ext cx="5362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Overlapping events in ALICE Time Projection Chamber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E5FA24-9B12-4248-91C6-47755DD33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3062" y="4587789"/>
            <a:ext cx="2349500" cy="520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441769-9CC2-6A42-A18F-06085937C8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6227" y="4858704"/>
            <a:ext cx="2133600" cy="533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601085-BF14-6A47-90F9-2A7263B835EB}"/>
              </a:ext>
            </a:extLst>
          </p:cNvPr>
          <p:cNvSpPr txBox="1"/>
          <p:nvPr/>
        </p:nvSpPr>
        <p:spPr>
          <a:xfrm>
            <a:off x="6908126" y="5489137"/>
            <a:ext cx="4958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Examples of charmed baryon decays with weakly decaying strange particles in decay chain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FBDF3C-2C79-4020-B784-38E57B883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10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>
            <a:extLst>
              <a:ext uri="{FF2B5EF4-FFF2-40B4-BE49-F238E27FC236}">
                <a16:creationId xmlns:a16="http://schemas.microsoft.com/office/drawing/2014/main" id="{53E8307F-53F7-49F9-8B34-572AA58916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/>
              <a:t>Aims of ALICE</a:t>
            </a:r>
          </a:p>
        </p:txBody>
      </p:sp>
      <p:sp>
        <p:nvSpPr>
          <p:cNvPr id="5122" name="Slide Number Placeholder 4">
            <a:extLst>
              <a:ext uri="{FF2B5EF4-FFF2-40B4-BE49-F238E27FC236}">
                <a16:creationId xmlns:a16="http://schemas.microsoft.com/office/drawing/2014/main" id="{D939E94A-4EBD-4BB4-B575-0A623706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fld id="{D8AF7ABD-824F-41F2-8BA4-38CDD5002088}" type="slidenum">
              <a:rPr lang="en-GB" altLang="en-US" sz="1400">
                <a:solidFill>
                  <a:srgbClr val="000000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t>3</a:t>
            </a:fld>
            <a:endParaRPr lang="en-GB" altLang="en-US" sz="1400">
              <a:solidFill>
                <a:srgbClr val="000000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821920DB-FEF8-4984-B59C-CED4CA2B89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43" y="1975925"/>
            <a:ext cx="1027611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Study strongly interacting matter at extreme energy densities over large volumes and long time-scales.</a:t>
            </a:r>
          </a:p>
          <a:p>
            <a:pPr eaLnBrk="1" fontAlgn="base" hangingPunct="1"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Study the role of </a:t>
            </a:r>
            <a:r>
              <a:rPr lang="en-GB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chiral symmetry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in the generation of mass in hadrons (</a:t>
            </a:r>
            <a:r>
              <a:rPr lang="en-GB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accounts for vast majority of the mass of nuclear matter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).</a:t>
            </a:r>
          </a:p>
          <a:p>
            <a:pPr eaLnBrk="1" fontAlgn="base" hangingPunct="1"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Study the nature of </a:t>
            </a:r>
            <a:r>
              <a:rPr lang="en-GB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quark confinement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fontAlgn="base" hangingPunct="1"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Study the </a:t>
            </a:r>
            <a:r>
              <a:rPr lang="en-GB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QCD phase transition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from hadronic matter to a deconfined state of quarks and gluons - </a:t>
            </a:r>
            <a:r>
              <a:rPr lang="en-GB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The Quark-Gluon Plasma (QGP)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</a:p>
          <a:p>
            <a:pPr eaLnBrk="1" fontAlgn="base" hangingPunct="1"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Study the physics of the </a:t>
            </a:r>
            <a:r>
              <a:rPr lang="en-GB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Quark-Gluon Plasma</a:t>
            </a:r>
            <a:r>
              <a:rPr lang="en-GB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(QCD under extreme conditions). </a:t>
            </a:r>
          </a:p>
          <a:p>
            <a:pPr lvl="1" eaLnBrk="1" fontAlgn="base" hangingPunct="1"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Early Universe would have been a QGP until ~ 10</a:t>
            </a:r>
            <a:r>
              <a:rPr lang="en-GB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s after the Big Bang</a:t>
            </a:r>
            <a:endParaRPr lang="en-GB" altLang="en-US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B0FA7-D273-475E-A694-E8040AFE1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288" y="72900"/>
            <a:ext cx="10515600" cy="1325563"/>
          </a:xfrm>
        </p:spPr>
        <p:txBody>
          <a:bodyPr/>
          <a:lstStyle/>
          <a:p>
            <a:r>
              <a:rPr lang="en-GB" dirty="0"/>
              <a:t>Phases of Strongly Interacting Matter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F97309EA-6651-4156-B412-B6D8C3FB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535" y="6076413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573CE29-6BB5-4D88-A706-AC78660C8CBF}" type="slidenum">
              <a:rPr lang="en-GB" altLang="en-US" sz="140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490E130A-69E8-4511-BF3F-346A06611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454" y="1495143"/>
            <a:ext cx="4424753" cy="326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C9C27B8D-8DE6-4D6E-B3E6-0D57B52CA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6992" y="4779575"/>
            <a:ext cx="45106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/>
              <a:t>HotQCD</a:t>
            </a:r>
            <a:r>
              <a:rPr lang="en-US" altLang="en-US" sz="1400" dirty="0"/>
              <a:t> Collaboration: Phys. Rev. D90 (2014) 094503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824B70-8668-4487-B08A-5D07A303F40B}"/>
              </a:ext>
            </a:extLst>
          </p:cNvPr>
          <p:cNvGrpSpPr/>
          <p:nvPr/>
        </p:nvGrpSpPr>
        <p:grpSpPr>
          <a:xfrm>
            <a:off x="170264" y="1398463"/>
            <a:ext cx="4666420" cy="3386064"/>
            <a:chOff x="974725" y="1495425"/>
            <a:chExt cx="7354888" cy="4762500"/>
          </a:xfrm>
        </p:grpSpPr>
        <p:pic>
          <p:nvPicPr>
            <p:cNvPr id="7" name="Picture 3" descr="qcd-phase">
              <a:extLst>
                <a:ext uri="{FF2B5EF4-FFF2-40B4-BE49-F238E27FC236}">
                  <a16:creationId xmlns:a16="http://schemas.microsoft.com/office/drawing/2014/main" id="{BEB012B5-E6A9-4517-BD24-3580B34BB9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725" y="1495425"/>
              <a:ext cx="7354888" cy="476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D0E5279D-6F2A-4E6E-9921-7930EA520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5725" y="5054600"/>
              <a:ext cx="457200" cy="26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9" name="Text Box 5">
              <a:extLst>
                <a:ext uri="{FF2B5EF4-FFF2-40B4-BE49-F238E27FC236}">
                  <a16:creationId xmlns:a16="http://schemas.microsoft.com/office/drawing/2014/main" id="{8E77C7F8-FE42-419A-9CED-855C5D6EB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2924" y="4802187"/>
              <a:ext cx="1284288" cy="519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 dirty="0">
                  <a:solidFill>
                    <a:srgbClr val="FF00FF"/>
                  </a:solidFill>
                  <a:latin typeface="Times New Roman" panose="02020603050405020304" pitchFamily="18" charset="0"/>
                </a:rPr>
                <a:t>colour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2F32A9A-53DE-4400-B381-1F761C6A80CC}"/>
              </a:ext>
            </a:extLst>
          </p:cNvPr>
          <p:cNvSpPr txBox="1"/>
          <p:nvPr/>
        </p:nvSpPr>
        <p:spPr>
          <a:xfrm>
            <a:off x="468288" y="5184032"/>
            <a:ext cx="11426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At high temperature or high baryon density, nuclear matter undergoes a </a:t>
            </a:r>
            <a:r>
              <a:rPr lang="en-US" sz="2400" b="1" dirty="0">
                <a:solidFill>
                  <a:srgbClr val="0000FF"/>
                </a:solidFill>
              </a:rPr>
              <a:t>phase transition </a:t>
            </a:r>
            <a:r>
              <a:rPr lang="en-US" sz="2400" dirty="0"/>
              <a:t>into an unbound state of quarks, anti-quarks, and gluons - a </a:t>
            </a:r>
            <a:r>
              <a:rPr lang="en-US" sz="2400" b="1" dirty="0">
                <a:solidFill>
                  <a:srgbClr val="0000FF"/>
                </a:solidFill>
              </a:rPr>
              <a:t>quark-gluon plasma 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FF0000"/>
                </a:solidFill>
              </a:rPr>
              <a:t>QGP</a:t>
            </a:r>
            <a:r>
              <a:rPr lang="en-US" sz="2400" dirty="0"/>
              <a:t>)</a:t>
            </a:r>
          </a:p>
          <a:p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BEF6AD-E072-4536-98F8-71B085B4FE27}"/>
              </a:ext>
            </a:extLst>
          </p:cNvPr>
          <p:cNvSpPr txBox="1"/>
          <p:nvPr/>
        </p:nvSpPr>
        <p:spPr>
          <a:xfrm>
            <a:off x="7865552" y="1797968"/>
            <a:ext cx="1816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T</a:t>
            </a:r>
            <a:r>
              <a:rPr lang="en-US" sz="1400" b="1" baseline="-25000" dirty="0" err="1">
                <a:solidFill>
                  <a:srgbClr val="FF0000"/>
                </a:solidFill>
              </a:rPr>
              <a:t>crit</a:t>
            </a:r>
            <a:r>
              <a:rPr lang="en-US" sz="1400" b="1" dirty="0">
                <a:solidFill>
                  <a:srgbClr val="FF0000"/>
                </a:solidFill>
              </a:rPr>
              <a:t> ≈ 155 MeV</a:t>
            </a:r>
          </a:p>
          <a:p>
            <a:pPr algn="ctr"/>
            <a:r>
              <a:rPr lang="en-US" sz="14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e</a:t>
            </a:r>
            <a:r>
              <a:rPr lang="en-US" sz="1400" b="1" baseline="-25000" dirty="0" err="1">
                <a:solidFill>
                  <a:srgbClr val="FF0000"/>
                </a:solidFill>
              </a:rPr>
              <a:t>crit</a:t>
            </a:r>
            <a:r>
              <a:rPr lang="en-US" sz="1400" b="1" dirty="0">
                <a:solidFill>
                  <a:srgbClr val="FF0000"/>
                </a:solidFill>
              </a:rPr>
              <a:t> ≈ 0.5 </a:t>
            </a:r>
            <a:r>
              <a:rPr lang="en-US" sz="1400" b="1" dirty="0" err="1">
                <a:solidFill>
                  <a:srgbClr val="FF0000"/>
                </a:solidFill>
              </a:rPr>
              <a:t>GeV</a:t>
            </a:r>
            <a:r>
              <a:rPr lang="en-US" sz="1400" b="1" dirty="0">
                <a:solidFill>
                  <a:srgbClr val="FF0000"/>
                </a:solidFill>
              </a:rPr>
              <a:t>/fm</a:t>
            </a:r>
            <a:r>
              <a:rPr lang="en-US" sz="1400" b="1" baseline="30000" dirty="0">
                <a:solidFill>
                  <a:srgbClr val="FF0000"/>
                </a:solidFill>
              </a:rPr>
              <a:t>3</a:t>
            </a:r>
            <a:r>
              <a:rPr lang="en-US" sz="1400" b="1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70EC63-9E40-4CB0-ADE3-6CAF79E6F365}"/>
              </a:ext>
            </a:extLst>
          </p:cNvPr>
          <p:cNvSpPr txBox="1"/>
          <p:nvPr/>
        </p:nvSpPr>
        <p:spPr>
          <a:xfrm>
            <a:off x="4902585" y="1495143"/>
            <a:ext cx="259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400" b="1" dirty="0">
                <a:latin typeface="Times New Roman" panose="02020603050405020304" pitchFamily="18" charset="0"/>
              </a:rPr>
              <a:t>Both statistical and lattice QCD predict that nuclear matter will undergo a phase transition at high energy densities (</a:t>
            </a:r>
            <a:r>
              <a:rPr lang="en-GB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 ~ 0.5 -1 GeV/fm</a:t>
            </a:r>
            <a:r>
              <a:rPr lang="en-GB" altLang="en-US" sz="2400" b="1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GB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78007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C9696-7BFF-4835-ACE6-7E22F14DE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187" y="-230833"/>
            <a:ext cx="10515600" cy="1325563"/>
          </a:xfrm>
        </p:spPr>
        <p:txBody>
          <a:bodyPr/>
          <a:lstStyle/>
          <a:p>
            <a:r>
              <a:rPr lang="en-GB" dirty="0"/>
              <a:t>Heavy Ion Collisions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941ABD-3B1D-47E5-A444-EC5AB6181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5563"/>
            <a:ext cx="11991975" cy="5514975"/>
          </a:xfrm>
          <a:prstGeom prst="rect">
            <a:avLst/>
          </a:prstGeom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id="{EF6768F3-741A-4BD8-B5A3-A173B7254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3838" y="863898"/>
            <a:ext cx="93842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400" dirty="0">
                <a:solidFill>
                  <a:srgbClr val="000000"/>
                </a:solidFill>
              </a:rPr>
              <a:t>Create QGP by colliding ultra-relativistic heavy ions (at the LHC)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E44ED-4597-4F2C-9F20-38DCE3E62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138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A132A-4C94-446C-A306-6994B880F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087" y="-27935"/>
            <a:ext cx="10515600" cy="1325563"/>
          </a:xfrm>
        </p:spPr>
        <p:txBody>
          <a:bodyPr/>
          <a:lstStyle/>
          <a:p>
            <a:r>
              <a:rPr lang="en-GB" dirty="0"/>
              <a:t>ALICE (A Large Ion Collider Experiment)</a:t>
            </a:r>
          </a:p>
        </p:txBody>
      </p:sp>
      <p:pic>
        <p:nvPicPr>
          <p:cNvPr id="4" name="Picture 3" descr="ALICEDetectorSmall.jpg">
            <a:extLst>
              <a:ext uri="{FF2B5EF4-FFF2-40B4-BE49-F238E27FC236}">
                <a16:creationId xmlns:a16="http://schemas.microsoft.com/office/drawing/2014/main" id="{BF46D7F7-4B49-42FB-9F63-38897AFD8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432" y="1297628"/>
            <a:ext cx="5696744" cy="4176464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4F7DA67-6D3A-44B0-8073-5E6F3C68D4C1}"/>
              </a:ext>
            </a:extLst>
          </p:cNvPr>
          <p:cNvSpPr/>
          <p:nvPr/>
        </p:nvSpPr>
        <p:spPr bwMode="auto">
          <a:xfrm>
            <a:off x="6888984" y="1350164"/>
            <a:ext cx="1736304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F4964E-FFAC-4758-B9DD-EB85D7624E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008" y="1297628"/>
            <a:ext cx="779272" cy="1053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4FF2E0-9573-48A2-8CC1-7F7CB7FA7448}"/>
              </a:ext>
            </a:extLst>
          </p:cNvPr>
          <p:cNvSpPr txBox="1"/>
          <p:nvPr/>
        </p:nvSpPr>
        <p:spPr>
          <a:xfrm>
            <a:off x="8788747" y="3062694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Forward region</a:t>
            </a:r>
          </a:p>
          <a:p>
            <a:r>
              <a:rPr lang="en-US" sz="1800" dirty="0" err="1"/>
              <a:t>Muon</a:t>
            </a:r>
            <a:r>
              <a:rPr lang="en-US" sz="1800" dirty="0"/>
              <a:t> spectrometer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11106A-59DF-4631-8FD7-975CB5E3C571}"/>
              </a:ext>
            </a:extLst>
          </p:cNvPr>
          <p:cNvSpPr txBox="1"/>
          <p:nvPr/>
        </p:nvSpPr>
        <p:spPr>
          <a:xfrm>
            <a:off x="449608" y="1436616"/>
            <a:ext cx="2300631" cy="286232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barrel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Tracking detectors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Particle identification</a:t>
            </a:r>
          </a:p>
          <a:p>
            <a:pPr algn="ctr"/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Calorimetry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 = 0.5 T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Acceptance</a:t>
            </a: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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{0,2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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sz="1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&lt; 0.9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FD6B4E-98FC-41DC-8FBB-8661DB91FAEB}"/>
              </a:ext>
            </a:extLst>
          </p:cNvPr>
          <p:cNvSpPr txBox="1"/>
          <p:nvPr/>
        </p:nvSpPr>
        <p:spPr>
          <a:xfrm>
            <a:off x="597388" y="4798059"/>
            <a:ext cx="17872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</a:rPr>
              <a:t>Definition:</a:t>
            </a:r>
          </a:p>
          <a:p>
            <a:r>
              <a:rPr lang="en-US" sz="2000" b="1" dirty="0" err="1">
                <a:solidFill>
                  <a:srgbClr val="FF0000"/>
                </a:solidFill>
              </a:rPr>
              <a:t>Pseudorapidity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7F6D5C9D-8D02-48BC-87B4-B85538A798B8}"/>
              </a:ext>
            </a:extLst>
          </p:cNvPr>
          <p:cNvSpPr/>
          <p:nvPr/>
        </p:nvSpPr>
        <p:spPr>
          <a:xfrm>
            <a:off x="5040561" y="3106249"/>
            <a:ext cx="151563" cy="580878"/>
          </a:xfrm>
          <a:custGeom>
            <a:avLst/>
            <a:gdLst>
              <a:gd name="connsiteX0" fmla="*/ 76861 w 151563"/>
              <a:gd name="connsiteY0" fmla="*/ 299238 h 580878"/>
              <a:gd name="connsiteX1" fmla="*/ 2159 w 151563"/>
              <a:gd name="connsiteY1" fmla="*/ 404 h 580878"/>
              <a:gd name="connsiteX2" fmla="*/ 151563 w 151563"/>
              <a:gd name="connsiteY2" fmla="*/ 355269 h 58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563" h="580878">
                <a:moveTo>
                  <a:pt x="76861" y="299238"/>
                </a:moveTo>
                <a:cubicBezTo>
                  <a:pt x="33285" y="145152"/>
                  <a:pt x="-10291" y="-8934"/>
                  <a:pt x="2159" y="404"/>
                </a:cubicBezTo>
                <a:cubicBezTo>
                  <a:pt x="14609" y="9742"/>
                  <a:pt x="39510" y="1018306"/>
                  <a:pt x="151563" y="355269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charset="0"/>
            </a:endParaRPr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E046E797-B21E-4F66-804E-8CB88560561A}"/>
              </a:ext>
            </a:extLst>
          </p:cNvPr>
          <p:cNvSpPr/>
          <p:nvPr/>
        </p:nvSpPr>
        <p:spPr>
          <a:xfrm>
            <a:off x="5619150" y="3657627"/>
            <a:ext cx="2140830" cy="2147868"/>
          </a:xfrm>
          <a:custGeom>
            <a:avLst/>
            <a:gdLst>
              <a:gd name="connsiteX0" fmla="*/ 1055167 w 2140830"/>
              <a:gd name="connsiteY0" fmla="*/ 2147868 h 2147868"/>
              <a:gd name="connsiteX1" fmla="*/ 2110333 w 2140830"/>
              <a:gd name="connsiteY1" fmla="*/ 1540862 h 2147868"/>
              <a:gd name="connsiteX2" fmla="*/ 0 w 2140830"/>
              <a:gd name="connsiteY2" fmla="*/ 0 h 214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0830" h="2147868">
                <a:moveTo>
                  <a:pt x="1055167" y="2147868"/>
                </a:moveTo>
                <a:cubicBezTo>
                  <a:pt x="1670680" y="2023354"/>
                  <a:pt x="2286194" y="1898840"/>
                  <a:pt x="2110333" y="1540862"/>
                </a:cubicBezTo>
                <a:cubicBezTo>
                  <a:pt x="1934472" y="1182884"/>
                  <a:pt x="192980" y="1000782"/>
                  <a:pt x="0" y="0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5C620B1-30C9-49C4-A146-92886299C05D}"/>
              </a:ext>
            </a:extLst>
          </p:cNvPr>
          <p:cNvGrpSpPr/>
          <p:nvPr/>
        </p:nvGrpSpPr>
        <p:grpSpPr>
          <a:xfrm>
            <a:off x="3462640" y="1708589"/>
            <a:ext cx="2731678" cy="2776937"/>
            <a:chOff x="2369792" y="1823737"/>
            <a:chExt cx="2731678" cy="277693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5AD86C0-DE89-4539-8369-0BC1CB800F51}"/>
                </a:ext>
              </a:extLst>
            </p:cNvPr>
            <p:cNvGrpSpPr/>
            <p:nvPr/>
          </p:nvGrpSpPr>
          <p:grpSpPr>
            <a:xfrm>
              <a:off x="2369792" y="1823737"/>
              <a:ext cx="2731678" cy="2776937"/>
              <a:chOff x="2369792" y="1843209"/>
              <a:chExt cx="2731678" cy="2776937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8019EE54-21C8-4367-8ADF-1514717207FE}"/>
                  </a:ext>
                </a:extLst>
              </p:cNvPr>
              <p:cNvCxnSpPr/>
              <p:nvPr/>
            </p:nvCxnSpPr>
            <p:spPr bwMode="auto">
              <a:xfrm flipV="1">
                <a:off x="3635896" y="2610130"/>
                <a:ext cx="1008112" cy="89087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549AFCF-FBC3-4596-B789-67D6BCEF26F8}"/>
                  </a:ext>
                </a:extLst>
              </p:cNvPr>
              <p:cNvCxnSpPr/>
              <p:nvPr/>
            </p:nvCxnSpPr>
            <p:spPr bwMode="auto">
              <a:xfrm flipH="1" flipV="1">
                <a:off x="2699792" y="2204864"/>
                <a:ext cx="936104" cy="1296144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BFABE6D-F8E1-4563-B2D5-CDBE1C9186F5}"/>
                  </a:ext>
                </a:extLst>
              </p:cNvPr>
              <p:cNvCxnSpPr/>
              <p:nvPr/>
            </p:nvCxnSpPr>
            <p:spPr bwMode="auto">
              <a:xfrm flipV="1">
                <a:off x="3635648" y="2276872"/>
                <a:ext cx="0" cy="1224136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85233B4-26DE-4E28-9647-4F8E517DCDD3}"/>
                  </a:ext>
                </a:extLst>
              </p:cNvPr>
              <p:cNvSpPr txBox="1"/>
              <p:nvPr/>
            </p:nvSpPr>
            <p:spPr>
              <a:xfrm rot="665724">
                <a:off x="3472433" y="2002880"/>
                <a:ext cx="7247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  <a:latin typeface="Symbol" charset="2"/>
                    <a:cs typeface="Symbol" charset="2"/>
                  </a:rPr>
                  <a:t>h</a:t>
                </a:r>
                <a:r>
                  <a:rPr lang="en-US" b="1" dirty="0">
                    <a:solidFill>
                      <a:srgbClr val="FFFFFF"/>
                    </a:solidFill>
                  </a:rPr>
                  <a:t> = 0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A587FAB-BBD9-41CC-A127-5D3676D9E37F}"/>
                  </a:ext>
                </a:extLst>
              </p:cNvPr>
              <p:cNvSpPr txBox="1"/>
              <p:nvPr/>
            </p:nvSpPr>
            <p:spPr>
              <a:xfrm rot="665724">
                <a:off x="4115603" y="2159774"/>
                <a:ext cx="98586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  <a:latin typeface="Symbol" charset="2"/>
                    <a:cs typeface="Symbol" charset="2"/>
                  </a:rPr>
                  <a:t>h</a:t>
                </a:r>
                <a:r>
                  <a:rPr lang="en-US" b="1" dirty="0">
                    <a:solidFill>
                      <a:srgbClr val="FFFFFF"/>
                    </a:solidFill>
                  </a:rPr>
                  <a:t> = –0.9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1F5922A-FAAF-4D21-AE86-31BDF5651EFF}"/>
                  </a:ext>
                </a:extLst>
              </p:cNvPr>
              <p:cNvSpPr txBox="1"/>
              <p:nvPr/>
            </p:nvSpPr>
            <p:spPr>
              <a:xfrm rot="665724">
                <a:off x="2580711" y="1843209"/>
                <a:ext cx="8832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  <a:latin typeface="Symbol" charset="2"/>
                    <a:cs typeface="Symbol" charset="2"/>
                  </a:rPr>
                  <a:t>h</a:t>
                </a:r>
                <a:r>
                  <a:rPr lang="en-US" b="1" dirty="0">
                    <a:solidFill>
                      <a:srgbClr val="FFFFFF"/>
                    </a:solidFill>
                  </a:rPr>
                  <a:t> = 0.9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3567DC6C-3377-4D8E-A4A3-AB6C28C77A41}"/>
                  </a:ext>
                </a:extLst>
              </p:cNvPr>
              <p:cNvCxnSpPr/>
              <p:nvPr/>
            </p:nvCxnSpPr>
            <p:spPr bwMode="auto">
              <a:xfrm flipH="1" flipV="1">
                <a:off x="2942574" y="3376464"/>
                <a:ext cx="678954" cy="116036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4" name="Isosceles Triangle 23">
                <a:extLst>
                  <a:ext uri="{FF2B5EF4-FFF2-40B4-BE49-F238E27FC236}">
                    <a16:creationId xmlns:a16="http://schemas.microsoft.com/office/drawing/2014/main" id="{8D4A0856-C56B-47A5-8EA0-A36D574756C1}"/>
                  </a:ext>
                </a:extLst>
              </p:cNvPr>
              <p:cNvSpPr/>
              <p:nvPr/>
            </p:nvSpPr>
            <p:spPr bwMode="auto">
              <a:xfrm rot="11446816">
                <a:off x="2637979" y="2477293"/>
                <a:ext cx="1839064" cy="988655"/>
              </a:xfrm>
              <a:prstGeom prst="triangle">
                <a:avLst>
                  <a:gd name="adj" fmla="val 39849"/>
                </a:avLst>
              </a:prstGeom>
              <a:solidFill>
                <a:schemeClr val="bg1">
                  <a:alpha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" charset="0"/>
                </a:endParaRPr>
              </a:p>
            </p:txBody>
          </p:sp>
          <p:sp>
            <p:nvSpPr>
              <p:cNvPr id="25" name="Isosceles Triangle 24">
                <a:extLst>
                  <a:ext uri="{FF2B5EF4-FFF2-40B4-BE49-F238E27FC236}">
                    <a16:creationId xmlns:a16="http://schemas.microsoft.com/office/drawing/2014/main" id="{C2381333-3C6A-44FD-B7AA-8B91FCE7E9A8}"/>
                  </a:ext>
                </a:extLst>
              </p:cNvPr>
              <p:cNvSpPr/>
              <p:nvPr/>
            </p:nvSpPr>
            <p:spPr bwMode="auto">
              <a:xfrm rot="11514376" flipH="1" flipV="1">
                <a:off x="2369792" y="3439114"/>
                <a:ext cx="1839064" cy="1181032"/>
              </a:xfrm>
              <a:prstGeom prst="triangle">
                <a:avLst>
                  <a:gd name="adj" fmla="val 61791"/>
                </a:avLst>
              </a:prstGeom>
              <a:solidFill>
                <a:schemeClr val="bg1">
                  <a:alpha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CEED47-9132-4B07-AF6B-931948604C1D}"/>
                </a:ext>
              </a:extLst>
            </p:cNvPr>
            <p:cNvSpPr txBox="1"/>
            <p:nvPr/>
          </p:nvSpPr>
          <p:spPr>
            <a:xfrm>
              <a:off x="3218556" y="3140968"/>
              <a:ext cx="30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Symbol" charset="2"/>
                  <a:cs typeface="Symbol" charset="2"/>
                </a:rPr>
                <a:t>q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76940615-9451-414D-9269-C5520B52F585}"/>
                </a:ext>
              </a:extLst>
            </p:cNvPr>
            <p:cNvSpPr/>
            <p:nvPr/>
          </p:nvSpPr>
          <p:spPr bwMode="auto">
            <a:xfrm flipH="1">
              <a:off x="3230606" y="3114885"/>
              <a:ext cx="254798" cy="530139"/>
            </a:xfrm>
            <a:prstGeom prst="arc">
              <a:avLst>
                <a:gd name="adj1" fmla="val 16200000"/>
                <a:gd name="adj2" fmla="val 909719"/>
              </a:avLst>
            </a:prstGeom>
            <a:noFill/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Lucida Sans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5F28A05-1FB4-4893-93F3-52F525FD47A8}"/>
              </a:ext>
            </a:extLst>
          </p:cNvPr>
          <p:cNvGrpSpPr/>
          <p:nvPr/>
        </p:nvGrpSpPr>
        <p:grpSpPr>
          <a:xfrm>
            <a:off x="8052932" y="4656197"/>
            <a:ext cx="3947620" cy="1952191"/>
            <a:chOff x="5028378" y="4542219"/>
            <a:chExt cx="3947620" cy="195219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DCB45F1-10D2-49BD-AB3C-948B57C93487}"/>
                </a:ext>
              </a:extLst>
            </p:cNvPr>
            <p:cNvSpPr txBox="1"/>
            <p:nvPr/>
          </p:nvSpPr>
          <p:spPr>
            <a:xfrm>
              <a:off x="5796136" y="4542219"/>
              <a:ext cx="2720617" cy="830997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ALICE-UK </a:t>
              </a:r>
            </a:p>
            <a:p>
              <a:pPr algn="ctr"/>
              <a:r>
                <a:rPr lang="en-US" dirty="0"/>
                <a:t>Central Trigger Processor</a:t>
              </a:r>
            </a:p>
            <a:p>
              <a:pPr algn="ctr"/>
              <a:r>
                <a:rPr lang="en-US" dirty="0"/>
                <a:t>Inner Tracking System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2E3D59D-CD92-49FD-81AA-9ACA2F752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44602" y="5373216"/>
              <a:ext cx="1911538" cy="780346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2163A6B-6055-42B6-8ED3-952704F0C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34466" y="5518359"/>
              <a:ext cx="2016224" cy="501816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B4A5D9D-3373-47D5-9E9B-5622A9EDD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8196" y="6076547"/>
              <a:ext cx="1777802" cy="38279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35844FF-500C-4582-A6AD-3FEE0D3F4B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28378" y="6076547"/>
              <a:ext cx="1924602" cy="41786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E03EDD1-DCB4-4008-95C2-9AC75EDEF4EC}"/>
                  </a:ext>
                </a:extLst>
              </p:cNvPr>
              <p:cNvSpPr txBox="1"/>
              <p:nvPr/>
            </p:nvSpPr>
            <p:spPr>
              <a:xfrm>
                <a:off x="352694" y="5692701"/>
                <a:ext cx="249445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unc>
                            <m:func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/2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E03EDD1-DCB4-4008-95C2-9AC75EDEF4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94" y="5692701"/>
                <a:ext cx="2494458" cy="369332"/>
              </a:xfrm>
              <a:prstGeom prst="rect">
                <a:avLst/>
              </a:prstGeom>
              <a:blipFill>
                <a:blip r:embed="rId8"/>
                <a:stretch>
                  <a:fillRect l="-978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16CE04-290D-4764-BAB7-040946943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86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C1D37-DC7B-4D7E-A03A-37751EC3E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79" y="-1539"/>
            <a:ext cx="10515600" cy="1325563"/>
          </a:xfrm>
        </p:spPr>
        <p:txBody>
          <a:bodyPr/>
          <a:lstStyle/>
          <a:p>
            <a:r>
              <a:rPr lang="en-GB" dirty="0"/>
              <a:t>Particle Identification</a:t>
            </a:r>
          </a:p>
        </p:txBody>
      </p:sp>
      <p:pic>
        <p:nvPicPr>
          <p:cNvPr id="4" name="Picture 37">
            <a:extLst>
              <a:ext uri="{FF2B5EF4-FFF2-40B4-BE49-F238E27FC236}">
                <a16:creationId xmlns:a16="http://schemas.microsoft.com/office/drawing/2014/main" id="{56D6EF53-6010-47D2-93C9-5015F2A3E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260" y="3751312"/>
            <a:ext cx="328771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8" descr="ALICEDetectorSmall.jpg">
            <a:extLst>
              <a:ext uri="{FF2B5EF4-FFF2-40B4-BE49-F238E27FC236}">
                <a16:creationId xmlns:a16="http://schemas.microsoft.com/office/drawing/2014/main" id="{8222AF99-93B3-48DF-B3EF-C7A92A94C5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223" y="3468737"/>
            <a:ext cx="3673475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9">
            <a:extLst>
              <a:ext uri="{FF2B5EF4-FFF2-40B4-BE49-F238E27FC236}">
                <a16:creationId xmlns:a16="http://schemas.microsoft.com/office/drawing/2014/main" id="{4F1E77DD-40CD-425B-A5F1-06D99C3F8C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798" y="1006524"/>
            <a:ext cx="31750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0">
            <a:extLst>
              <a:ext uri="{FF2B5EF4-FFF2-40B4-BE49-F238E27FC236}">
                <a16:creationId xmlns:a16="http://schemas.microsoft.com/office/drawing/2014/main" id="{FAC1DE89-7482-48D2-9BA3-BF88C1E2D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998" y="6005562"/>
            <a:ext cx="2806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Barrel Time of Flight (</a:t>
            </a:r>
            <a:r>
              <a:rPr lang="en-US" altLang="en-US" sz="1600">
                <a:solidFill>
                  <a:srgbClr val="FF0000"/>
                </a:solidFill>
                <a:latin typeface="Lucida Sans" panose="020B0602030504020204" pitchFamily="34" charset="0"/>
              </a:rPr>
              <a:t>TOF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) </a:t>
            </a:r>
          </a:p>
        </p:txBody>
      </p:sp>
      <p:sp>
        <p:nvSpPr>
          <p:cNvPr id="8" name="TextBox 41">
            <a:extLst>
              <a:ext uri="{FF2B5EF4-FFF2-40B4-BE49-F238E27FC236}">
                <a16:creationId xmlns:a16="http://schemas.microsoft.com/office/drawing/2014/main" id="{00933F6B-8F9D-4DEB-A648-DBC4BF500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1885" y="3197274"/>
            <a:ext cx="1924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Lucida Sans" panose="020B0602030504020204" pitchFamily="34" charset="0"/>
              </a:rPr>
              <a:t>TPC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 (+ </a:t>
            </a:r>
            <a:r>
              <a:rPr lang="en-US" altLang="en-US" sz="1600">
                <a:solidFill>
                  <a:srgbClr val="FF0000"/>
                </a:solidFill>
                <a:latin typeface="Lucida Sans" panose="020B0602030504020204" pitchFamily="34" charset="0"/>
              </a:rPr>
              <a:t>ITS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) dE/dx</a:t>
            </a:r>
          </a:p>
        </p:txBody>
      </p:sp>
      <p:sp>
        <p:nvSpPr>
          <p:cNvPr id="9" name="TextBox 42">
            <a:extLst>
              <a:ext uri="{FF2B5EF4-FFF2-40B4-BE49-F238E27FC236}">
                <a16:creationId xmlns:a16="http://schemas.microsoft.com/office/drawing/2014/main" id="{3186E956-13FC-44B6-8508-090E1682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4610" y="3155999"/>
            <a:ext cx="3060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Lucida Sans" panose="020B0602030504020204" pitchFamily="34" charset="0"/>
              </a:rPr>
              <a:t>HMPID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 </a:t>
            </a:r>
            <a:r>
              <a:rPr lang="mr-IN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–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 Cherenkov radiation</a:t>
            </a:r>
          </a:p>
        </p:txBody>
      </p:sp>
      <p:sp>
        <p:nvSpPr>
          <p:cNvPr id="10" name="TextBox 43">
            <a:extLst>
              <a:ext uri="{FF2B5EF4-FFF2-40B4-BE49-F238E27FC236}">
                <a16:creationId xmlns:a16="http://schemas.microsoft.com/office/drawing/2014/main" id="{A61C5043-62AC-44FF-AE29-712DA5DD0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7848" y="4137074"/>
            <a:ext cx="6842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FFFF"/>
                </a:solidFill>
                <a:latin typeface="Lucida Sans" panose="020B0602030504020204" pitchFamily="34" charset="0"/>
              </a:rPr>
              <a:t>EMCAL</a:t>
            </a:r>
          </a:p>
        </p:txBody>
      </p:sp>
      <p:sp>
        <p:nvSpPr>
          <p:cNvPr id="11" name="TextBox 44">
            <a:extLst>
              <a:ext uri="{FF2B5EF4-FFF2-40B4-BE49-F238E27FC236}">
                <a16:creationId xmlns:a16="http://schemas.microsoft.com/office/drawing/2014/main" id="{B2AEF8B9-E4D7-467C-8527-21C7292B0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5348" y="4279949"/>
            <a:ext cx="4921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FFFF"/>
                </a:solidFill>
                <a:latin typeface="Lucida Sans" panose="020B0602030504020204" pitchFamily="34" charset="0"/>
              </a:rPr>
              <a:t>TRD</a:t>
            </a:r>
          </a:p>
        </p:txBody>
      </p:sp>
      <p:sp>
        <p:nvSpPr>
          <p:cNvPr id="12" name="TextBox 45">
            <a:extLst>
              <a:ext uri="{FF2B5EF4-FFF2-40B4-BE49-F238E27FC236}">
                <a16:creationId xmlns:a16="http://schemas.microsoft.com/office/drawing/2014/main" id="{22044EB7-3B38-40F3-BEE5-FF6C2A007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6285" y="4497437"/>
            <a:ext cx="4683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FFFF"/>
                </a:solidFill>
                <a:latin typeface="Lucida Sans" panose="020B0602030504020204" pitchFamily="34" charset="0"/>
              </a:rPr>
              <a:t>TPC</a:t>
            </a:r>
          </a:p>
        </p:txBody>
      </p:sp>
      <p:sp>
        <p:nvSpPr>
          <p:cNvPr id="13" name="TextBox 46">
            <a:extLst>
              <a:ext uri="{FF2B5EF4-FFF2-40B4-BE49-F238E27FC236}">
                <a16:creationId xmlns:a16="http://schemas.microsoft.com/office/drawing/2014/main" id="{02F26E54-4BC2-4782-BEA5-DFF4E2C46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9285" y="4726037"/>
            <a:ext cx="4095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FFFF"/>
                </a:solidFill>
                <a:latin typeface="Lucida Sans" panose="020B0602030504020204" pitchFamily="34" charset="0"/>
              </a:rPr>
              <a:t>ITS</a:t>
            </a:r>
          </a:p>
        </p:txBody>
      </p:sp>
      <p:sp>
        <p:nvSpPr>
          <p:cNvPr id="14" name="TextBox 47">
            <a:extLst>
              <a:ext uri="{FF2B5EF4-FFF2-40B4-BE49-F238E27FC236}">
                <a16:creationId xmlns:a16="http://schemas.microsoft.com/office/drawing/2014/main" id="{6B759C4F-7C1B-480D-A208-CE2EA136B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2423" y="5224512"/>
            <a:ext cx="5778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FFFF"/>
                </a:solidFill>
                <a:latin typeface="Lucida Sans" panose="020B0602030504020204" pitchFamily="34" charset="0"/>
              </a:rPr>
              <a:t>PHOS</a:t>
            </a:r>
          </a:p>
        </p:txBody>
      </p:sp>
      <p:sp>
        <p:nvSpPr>
          <p:cNvPr id="15" name="TextBox 48">
            <a:extLst>
              <a:ext uri="{FF2B5EF4-FFF2-40B4-BE49-F238E27FC236}">
                <a16:creationId xmlns:a16="http://schemas.microsoft.com/office/drawing/2014/main" id="{E756E09F-A60A-4EE0-8D4D-FB55031DD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998" y="4372024"/>
            <a:ext cx="6667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FFFF"/>
                </a:solidFill>
                <a:latin typeface="Lucida Sans" panose="020B0602030504020204" pitchFamily="34" charset="0"/>
              </a:rPr>
              <a:t>HMPID</a:t>
            </a:r>
          </a:p>
        </p:txBody>
      </p:sp>
      <p:sp>
        <p:nvSpPr>
          <p:cNvPr id="16" name="TextBox 49">
            <a:extLst>
              <a:ext uri="{FF2B5EF4-FFF2-40B4-BE49-F238E27FC236}">
                <a16:creationId xmlns:a16="http://schemas.microsoft.com/office/drawing/2014/main" id="{C4DD3030-32A6-47B4-AE5D-ACAC71C54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3198" y="5011787"/>
            <a:ext cx="4794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FFFF"/>
                </a:solidFill>
                <a:latin typeface="Lucida Sans" panose="020B0602030504020204" pitchFamily="34" charset="0"/>
              </a:rPr>
              <a:t>TOF</a:t>
            </a:r>
          </a:p>
        </p:txBody>
      </p:sp>
      <p:grpSp>
        <p:nvGrpSpPr>
          <p:cNvPr id="17" name="Group 50">
            <a:extLst>
              <a:ext uri="{FF2B5EF4-FFF2-40B4-BE49-F238E27FC236}">
                <a16:creationId xmlns:a16="http://schemas.microsoft.com/office/drawing/2014/main" id="{4A33A091-090C-436D-971D-A17A2BDE1251}"/>
              </a:ext>
            </a:extLst>
          </p:cNvPr>
          <p:cNvGrpSpPr>
            <a:grpSpLocks/>
          </p:cNvGrpSpPr>
          <p:nvPr/>
        </p:nvGrpSpPr>
        <p:grpSpPr bwMode="auto">
          <a:xfrm>
            <a:off x="2097210" y="1036687"/>
            <a:ext cx="3073400" cy="2108200"/>
            <a:chOff x="478799" y="937568"/>
            <a:chExt cx="3073343" cy="2108122"/>
          </a:xfrm>
        </p:grpSpPr>
        <p:pic>
          <p:nvPicPr>
            <p:cNvPr id="18" name="Picture 51">
              <a:extLst>
                <a:ext uri="{FF2B5EF4-FFF2-40B4-BE49-F238E27FC236}">
                  <a16:creationId xmlns:a16="http://schemas.microsoft.com/office/drawing/2014/main" id="{ACA769F5-E8E8-4EBB-935F-41B52EF8B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99" y="937568"/>
              <a:ext cx="3073343" cy="210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F0F97F-4730-40F4-B7F0-2749B4C1531D}"/>
                </a:ext>
              </a:extLst>
            </p:cNvPr>
            <p:cNvSpPr/>
            <p:nvPr/>
          </p:nvSpPr>
          <p:spPr bwMode="auto">
            <a:xfrm>
              <a:off x="1512243" y="1437611"/>
              <a:ext cx="71436" cy="11905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graphicFrame>
          <p:nvGraphicFramePr>
            <p:cNvPr id="20" name="Object 53">
              <a:extLst>
                <a:ext uri="{FF2B5EF4-FFF2-40B4-BE49-F238E27FC236}">
                  <a16:creationId xmlns:a16="http://schemas.microsoft.com/office/drawing/2014/main" id="{43FA6131-9B01-4190-8460-E4BB99E51BC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92250" y="1412875"/>
            <a:ext cx="127000" cy="19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0" name="Equation" r:id="rId7" imgW="118800" imgH="182520" progId="Equation.3">
                    <p:embed/>
                  </p:oleObj>
                </mc:Choice>
                <mc:Fallback>
                  <p:oleObj name="Equation" r:id="rId7" imgW="118800" imgH="182520" progId="Equation.3">
                    <p:embed/>
                    <p:pic>
                      <p:nvPicPr>
                        <p:cNvPr id="18452" name="Object 53">
                          <a:extLst>
                            <a:ext uri="{FF2B5EF4-FFF2-40B4-BE49-F238E27FC236}">
                              <a16:creationId xmlns:a16="http://schemas.microsoft.com/office/drawing/2014/main" id="{A0EC15F6-AEB3-4A73-AC31-27ACBE978D4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250" y="1412875"/>
                          <a:ext cx="127000" cy="190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52B1DCD-3F01-4128-B3E5-25B79A94139D}"/>
                </a:ext>
              </a:extLst>
            </p:cNvPr>
            <p:cNvSpPr/>
            <p:nvPr/>
          </p:nvSpPr>
          <p:spPr bwMode="auto">
            <a:xfrm>
              <a:off x="1721789" y="1340778"/>
              <a:ext cx="71436" cy="14445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1A67D5D-AE2E-4352-8C63-F7B370A184D4}"/>
                </a:ext>
              </a:extLst>
            </p:cNvPr>
            <p:cNvSpPr/>
            <p:nvPr/>
          </p:nvSpPr>
          <p:spPr bwMode="auto">
            <a:xfrm>
              <a:off x="2015471" y="1269343"/>
              <a:ext cx="73024" cy="14287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graphicFrame>
          <p:nvGraphicFramePr>
            <p:cNvPr id="23" name="Object 56">
              <a:extLst>
                <a:ext uri="{FF2B5EF4-FFF2-40B4-BE49-F238E27FC236}">
                  <a16:creationId xmlns:a16="http://schemas.microsoft.com/office/drawing/2014/main" id="{B6E3EE64-673F-4499-8655-D9E0B28DC18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66826" y="1336700"/>
            <a:ext cx="127000" cy="20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1" name="Equation" r:id="rId9" imgW="118800" imgH="191880" progId="Equation.3">
                    <p:embed/>
                  </p:oleObj>
                </mc:Choice>
                <mc:Fallback>
                  <p:oleObj name="Equation" r:id="rId9" imgW="118800" imgH="191880" progId="Equation.3">
                    <p:embed/>
                    <p:pic>
                      <p:nvPicPr>
                        <p:cNvPr id="18455" name="Object 56">
                          <a:extLst>
                            <a:ext uri="{FF2B5EF4-FFF2-40B4-BE49-F238E27FC236}">
                              <a16:creationId xmlns:a16="http://schemas.microsoft.com/office/drawing/2014/main" id="{DDB5B40E-EBD5-42B5-B4F3-8FD562AC68B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6826" y="1336700"/>
                          <a:ext cx="127000" cy="203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57">
              <a:extLst>
                <a:ext uri="{FF2B5EF4-FFF2-40B4-BE49-F238E27FC236}">
                  <a16:creationId xmlns:a16="http://schemas.microsoft.com/office/drawing/2014/main" id="{C686EE72-D6BC-4520-A546-E450301AE73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52216" y="1295450"/>
            <a:ext cx="1270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2" name="Equation" r:id="rId11" imgW="118800" imgH="164520" progId="Equation.3">
                    <p:embed/>
                  </p:oleObj>
                </mc:Choice>
                <mc:Fallback>
                  <p:oleObj name="Equation" r:id="rId11" imgW="118800" imgH="164520" progId="Equation.3">
                    <p:embed/>
                    <p:pic>
                      <p:nvPicPr>
                        <p:cNvPr id="18456" name="Object 57">
                          <a:extLst>
                            <a:ext uri="{FF2B5EF4-FFF2-40B4-BE49-F238E27FC236}">
                              <a16:creationId xmlns:a16="http://schemas.microsoft.com/office/drawing/2014/main" id="{A2E981A2-4F2F-4025-961C-41A92577780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2216" y="1295450"/>
                          <a:ext cx="1270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DD959AD-445B-48F5-AB44-DBD4EDD65FFD}"/>
                </a:ext>
              </a:extLst>
            </p:cNvPr>
            <p:cNvSpPr/>
            <p:nvPr/>
          </p:nvSpPr>
          <p:spPr bwMode="auto">
            <a:xfrm>
              <a:off x="1053463" y="1602705"/>
              <a:ext cx="134935" cy="12382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graphicFrame>
          <p:nvGraphicFramePr>
            <p:cNvPr id="26" name="Object 59">
              <a:extLst>
                <a:ext uri="{FF2B5EF4-FFF2-40B4-BE49-F238E27FC236}">
                  <a16:creationId xmlns:a16="http://schemas.microsoft.com/office/drawing/2014/main" id="{E4DD2E84-EDA7-4150-B062-70BFE287897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53558" y="1550467"/>
            <a:ext cx="177800" cy="20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3" name="Equation" r:id="rId13" imgW="164520" imgH="191880" progId="Equation.3">
                    <p:embed/>
                  </p:oleObj>
                </mc:Choice>
                <mc:Fallback>
                  <p:oleObj name="Equation" r:id="rId13" imgW="164520" imgH="191880" progId="Equation.3">
                    <p:embed/>
                    <p:pic>
                      <p:nvPicPr>
                        <p:cNvPr id="18458" name="Object 59">
                          <a:extLst>
                            <a:ext uri="{FF2B5EF4-FFF2-40B4-BE49-F238E27FC236}">
                              <a16:creationId xmlns:a16="http://schemas.microsoft.com/office/drawing/2014/main" id="{0917C4F4-0F9D-4815-B238-1E27E3BD166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3558" y="1550467"/>
                          <a:ext cx="177800" cy="203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17AEA70-1D71-4E3D-B429-FA81CFC15400}"/>
                </a:ext>
              </a:extLst>
            </p:cNvPr>
            <p:cNvSpPr/>
            <p:nvPr/>
          </p:nvSpPr>
          <p:spPr bwMode="auto">
            <a:xfrm>
              <a:off x="945515" y="2528184"/>
              <a:ext cx="107948" cy="7302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E2ED3FB-43F6-459E-8141-AA1FF6572046}"/>
                </a:ext>
              </a:extLst>
            </p:cNvPr>
            <p:cNvSpPr/>
            <p:nvPr/>
          </p:nvSpPr>
          <p:spPr bwMode="auto">
            <a:xfrm>
              <a:off x="961390" y="2678991"/>
              <a:ext cx="82548" cy="71435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graphicFrame>
          <p:nvGraphicFramePr>
            <p:cNvPr id="29" name="Object 62">
              <a:extLst>
                <a:ext uri="{FF2B5EF4-FFF2-40B4-BE49-F238E27FC236}">
                  <a16:creationId xmlns:a16="http://schemas.microsoft.com/office/drawing/2014/main" id="{40084FC1-0F83-4800-BD4C-F5A5E974AEF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23781" y="2385008"/>
            <a:ext cx="1778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4" name="Equation" r:id="rId15" imgW="164520" imgH="200880" progId="Equation.3">
                    <p:embed/>
                  </p:oleObj>
                </mc:Choice>
                <mc:Fallback>
                  <p:oleObj name="Equation" r:id="rId15" imgW="164520" imgH="200880" progId="Equation.3">
                    <p:embed/>
                    <p:pic>
                      <p:nvPicPr>
                        <p:cNvPr id="18461" name="Object 62">
                          <a:extLst>
                            <a:ext uri="{FF2B5EF4-FFF2-40B4-BE49-F238E27FC236}">
                              <a16:creationId xmlns:a16="http://schemas.microsoft.com/office/drawing/2014/main" id="{B01E9C4B-9CDD-4AA4-8437-C79CCA05C29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3781" y="2385008"/>
                          <a:ext cx="177800" cy="215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63">
              <a:extLst>
                <a:ext uri="{FF2B5EF4-FFF2-40B4-BE49-F238E27FC236}">
                  <a16:creationId xmlns:a16="http://schemas.microsoft.com/office/drawing/2014/main" id="{8338010B-250C-45F0-82D6-A5A943C201E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43373" y="2583458"/>
            <a:ext cx="1651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5" name="Equation" r:id="rId17" imgW="155160" imgH="200880" progId="Equation.3">
                    <p:embed/>
                  </p:oleObj>
                </mc:Choice>
                <mc:Fallback>
                  <p:oleObj name="Equation" r:id="rId17" imgW="155160" imgH="200880" progId="Equation.3">
                    <p:embed/>
                    <p:pic>
                      <p:nvPicPr>
                        <p:cNvPr id="18462" name="Object 63">
                          <a:extLst>
                            <a:ext uri="{FF2B5EF4-FFF2-40B4-BE49-F238E27FC236}">
                              <a16:creationId xmlns:a16="http://schemas.microsoft.com/office/drawing/2014/main" id="{2DEAE993-7D5B-47A8-AA02-D38EDD7ACD8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3373" y="2583458"/>
                          <a:ext cx="165100" cy="215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TextBox 64">
            <a:extLst>
              <a:ext uri="{FF2B5EF4-FFF2-40B4-BE49-F238E27FC236}">
                <a16:creationId xmlns:a16="http://schemas.microsoft.com/office/drawing/2014/main" id="{98611139-5BD2-4F4F-8F0F-D93AED58C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435" y="6153199"/>
            <a:ext cx="5489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plus </a:t>
            </a:r>
            <a:r>
              <a:rPr lang="en-US" altLang="en-US" sz="1800"/>
              <a:t>Transition radiation detector (</a:t>
            </a:r>
            <a:r>
              <a:rPr lang="en-US" altLang="en-US" sz="1800">
                <a:solidFill>
                  <a:srgbClr val="FF0000"/>
                </a:solidFill>
              </a:rPr>
              <a:t>TRD</a:t>
            </a:r>
            <a:r>
              <a:rPr lang="en-US" altLang="en-US" sz="1800"/>
              <a:t>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Photon spectrometer (</a:t>
            </a:r>
            <a:r>
              <a:rPr lang="en-US" altLang="en-US" sz="1800">
                <a:solidFill>
                  <a:srgbClr val="FF0000"/>
                </a:solidFill>
              </a:rPr>
              <a:t>PHOS</a:t>
            </a:r>
            <a:r>
              <a:rPr lang="en-US" altLang="en-US" sz="1800"/>
              <a:t>), EM calorimeter (</a:t>
            </a:r>
            <a:r>
              <a:rPr lang="en-US" altLang="en-US" sz="1800">
                <a:solidFill>
                  <a:srgbClr val="FF0000"/>
                </a:solidFill>
              </a:rPr>
              <a:t>EMCAL</a:t>
            </a:r>
            <a:r>
              <a:rPr lang="en-US" altLang="en-US" sz="1800"/>
              <a:t>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C8B207-56C4-4699-8AB2-1507DF448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290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9E27A-B657-439B-BE34-E178E47E1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Collision Systems</a:t>
            </a:r>
          </a:p>
        </p:txBody>
      </p:sp>
      <p:pic>
        <p:nvPicPr>
          <p:cNvPr id="5" name="Picture 71">
            <a:extLst>
              <a:ext uri="{FF2B5EF4-FFF2-40B4-BE49-F238E27FC236}">
                <a16:creationId xmlns:a16="http://schemas.microsoft.com/office/drawing/2014/main" id="{5B697B09-DC93-467E-B5B1-6EA083DE6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248" y="1663700"/>
            <a:ext cx="1125538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2">
            <a:extLst>
              <a:ext uri="{FF2B5EF4-FFF2-40B4-BE49-F238E27FC236}">
                <a16:creationId xmlns:a16="http://schemas.microsoft.com/office/drawing/2014/main" id="{454B446C-0530-45C5-ABEA-DF55AB0382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186" y="2003425"/>
            <a:ext cx="1125537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73">
            <a:extLst>
              <a:ext uri="{FF2B5EF4-FFF2-40B4-BE49-F238E27FC236}">
                <a16:creationId xmlns:a16="http://schemas.microsoft.com/office/drawing/2014/main" id="{31573659-6518-45F9-A18E-B25DDBEFEDBC}"/>
              </a:ext>
            </a:extLst>
          </p:cNvPr>
          <p:cNvSpPr/>
          <p:nvPr/>
        </p:nvSpPr>
        <p:spPr bwMode="auto">
          <a:xfrm>
            <a:off x="3055473" y="2425700"/>
            <a:ext cx="288925" cy="266700"/>
          </a:xfrm>
          <a:prstGeom prst="rightArrow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srgbClr val="000000"/>
              </a:solidFill>
              <a:latin typeface="Lucida Sans" charset="0"/>
            </a:endParaRPr>
          </a:p>
        </p:txBody>
      </p:sp>
      <p:sp>
        <p:nvSpPr>
          <p:cNvPr id="8" name="Right Arrow 74">
            <a:extLst>
              <a:ext uri="{FF2B5EF4-FFF2-40B4-BE49-F238E27FC236}">
                <a16:creationId xmlns:a16="http://schemas.microsoft.com/office/drawing/2014/main" id="{3B24C7B4-C6DA-423A-807D-DDD6BA3DD54E}"/>
              </a:ext>
            </a:extLst>
          </p:cNvPr>
          <p:cNvSpPr/>
          <p:nvPr/>
        </p:nvSpPr>
        <p:spPr bwMode="auto">
          <a:xfrm flipH="1">
            <a:off x="3519023" y="2085975"/>
            <a:ext cx="287338" cy="266700"/>
          </a:xfrm>
          <a:prstGeom prst="rightArrow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srgbClr val="000000"/>
              </a:solidFill>
              <a:latin typeface="Lucida Sans" charset="0"/>
            </a:endParaRPr>
          </a:p>
        </p:txBody>
      </p:sp>
      <p:cxnSp>
        <p:nvCxnSpPr>
          <p:cNvPr id="9" name="Straight Arrow Connector 75">
            <a:extLst>
              <a:ext uri="{FF2B5EF4-FFF2-40B4-BE49-F238E27FC236}">
                <a16:creationId xmlns:a16="http://schemas.microsoft.com/office/drawing/2014/main" id="{4068DB33-8C96-4370-ACD6-6D7773D1495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415836" y="2219325"/>
            <a:ext cx="4762" cy="3397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76">
            <a:extLst>
              <a:ext uri="{FF2B5EF4-FFF2-40B4-BE49-F238E27FC236}">
                <a16:creationId xmlns:a16="http://schemas.microsoft.com/office/drawing/2014/main" id="{1D75D8F2-1DF7-4854-86EA-F05B4219D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5973" y="1858963"/>
            <a:ext cx="355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i="1">
                <a:solidFill>
                  <a:srgbClr val="FF0000"/>
                </a:solidFill>
                <a:latin typeface="Lucida Sans" panose="020B0602030504020204" pitchFamily="34" charset="0"/>
              </a:rPr>
              <a:t>b</a:t>
            </a:r>
          </a:p>
        </p:txBody>
      </p:sp>
      <p:sp>
        <p:nvSpPr>
          <p:cNvPr id="11" name="Rectangle 77">
            <a:extLst>
              <a:ext uri="{FF2B5EF4-FFF2-40B4-BE49-F238E27FC236}">
                <a16:creationId xmlns:a16="http://schemas.microsoft.com/office/drawing/2014/main" id="{52607F5A-BAD5-45EB-927B-FAE4F0402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7911" y="1612900"/>
            <a:ext cx="4460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Pb</a:t>
            </a:r>
            <a:endParaRPr lang="en-US" altLang="en-US" sz="16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12" name="Rectangle 78">
            <a:extLst>
              <a:ext uri="{FF2B5EF4-FFF2-40B4-BE49-F238E27FC236}">
                <a16:creationId xmlns:a16="http://schemas.microsoft.com/office/drawing/2014/main" id="{4FECE562-662D-4256-9AD5-ED03D0CBB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973" y="1274763"/>
            <a:ext cx="4460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Pb</a:t>
            </a:r>
            <a:endParaRPr lang="en-US" altLang="en-US" sz="16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9C0D2AD-CE1C-4FED-9DD5-E1E2A241E3D3}"/>
              </a:ext>
            </a:extLst>
          </p:cNvPr>
          <p:cNvSpPr/>
          <p:nvPr/>
        </p:nvSpPr>
        <p:spPr bwMode="auto">
          <a:xfrm>
            <a:off x="2388578" y="4080203"/>
            <a:ext cx="144016" cy="144016"/>
          </a:xfrm>
          <a:prstGeom prst="ellipse">
            <a:avLst/>
          </a:prstGeom>
          <a:gradFill flip="none" rotWithShape="1">
            <a:gsLst>
              <a:gs pos="46000">
                <a:srgbClr val="FF5960"/>
              </a:gs>
              <a:gs pos="100000">
                <a:srgbClr val="FF0000"/>
              </a:gs>
              <a:gs pos="19000">
                <a:srgbClr val="FEB68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600">
              <a:solidFill>
                <a:srgbClr val="000000"/>
              </a:solidFill>
              <a:latin typeface="Lucida Sans" charset="0"/>
            </a:endParaRPr>
          </a:p>
        </p:txBody>
      </p:sp>
      <p:pic>
        <p:nvPicPr>
          <p:cNvPr id="14" name="Picture 80">
            <a:extLst>
              <a:ext uri="{FF2B5EF4-FFF2-40B4-BE49-F238E27FC236}">
                <a16:creationId xmlns:a16="http://schemas.microsoft.com/office/drawing/2014/main" id="{9B45200B-3C37-4E08-955E-DCC4A1089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248" y="3835400"/>
            <a:ext cx="1125538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ight Arrow 81">
            <a:extLst>
              <a:ext uri="{FF2B5EF4-FFF2-40B4-BE49-F238E27FC236}">
                <a16:creationId xmlns:a16="http://schemas.microsoft.com/office/drawing/2014/main" id="{70212500-BA6C-4380-B9A8-D0FF1617192E}"/>
              </a:ext>
            </a:extLst>
          </p:cNvPr>
          <p:cNvSpPr/>
          <p:nvPr/>
        </p:nvSpPr>
        <p:spPr bwMode="auto">
          <a:xfrm>
            <a:off x="2609386" y="4019550"/>
            <a:ext cx="288925" cy="266700"/>
          </a:xfrm>
          <a:prstGeom prst="rightArrow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srgbClr val="000000"/>
              </a:solidFill>
              <a:latin typeface="Lucida Sans" charset="0"/>
            </a:endParaRPr>
          </a:p>
        </p:txBody>
      </p:sp>
      <p:sp>
        <p:nvSpPr>
          <p:cNvPr id="16" name="Right Arrow 82">
            <a:extLst>
              <a:ext uri="{FF2B5EF4-FFF2-40B4-BE49-F238E27FC236}">
                <a16:creationId xmlns:a16="http://schemas.microsoft.com/office/drawing/2014/main" id="{5D6395B1-91C5-43C7-9A27-D2CF4D75A150}"/>
              </a:ext>
            </a:extLst>
          </p:cNvPr>
          <p:cNvSpPr/>
          <p:nvPr/>
        </p:nvSpPr>
        <p:spPr bwMode="auto">
          <a:xfrm flipH="1">
            <a:off x="3474573" y="4275138"/>
            <a:ext cx="287338" cy="266700"/>
          </a:xfrm>
          <a:prstGeom prst="rightArrow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srgbClr val="000000"/>
              </a:solidFill>
              <a:latin typeface="Lucida Sans" charset="0"/>
            </a:endParaRPr>
          </a:p>
        </p:txBody>
      </p:sp>
      <p:cxnSp>
        <p:nvCxnSpPr>
          <p:cNvPr id="17" name="Straight Arrow Connector 83">
            <a:extLst>
              <a:ext uri="{FF2B5EF4-FFF2-40B4-BE49-F238E27FC236}">
                <a16:creationId xmlns:a16="http://schemas.microsoft.com/office/drawing/2014/main" id="{4906D643-7C4D-4E8C-B0FA-7751BFC6701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241211" y="4081463"/>
            <a:ext cx="4762" cy="3413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84">
            <a:extLst>
              <a:ext uri="{FF2B5EF4-FFF2-40B4-BE49-F238E27FC236}">
                <a16:creationId xmlns:a16="http://schemas.microsoft.com/office/drawing/2014/main" id="{7C986CFF-0110-4E74-81E5-97CC08BAF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8811" y="3679825"/>
            <a:ext cx="355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i="1">
                <a:solidFill>
                  <a:srgbClr val="FF0000"/>
                </a:solidFill>
                <a:latin typeface="Lucida Sans" panose="020B0602030504020204" pitchFamily="34" charset="0"/>
              </a:rPr>
              <a:t>b</a:t>
            </a:r>
          </a:p>
        </p:txBody>
      </p:sp>
      <p:sp>
        <p:nvSpPr>
          <p:cNvPr id="19" name="Rectangle 85">
            <a:extLst>
              <a:ext uri="{FF2B5EF4-FFF2-40B4-BE49-F238E27FC236}">
                <a16:creationId xmlns:a16="http://schemas.microsoft.com/office/drawing/2014/main" id="{D453EB23-5422-4CBA-B42F-92AFCA7C5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973" y="3494088"/>
            <a:ext cx="4460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Pb</a:t>
            </a:r>
            <a:endParaRPr lang="en-US" altLang="en-US" sz="16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0" name="Rectangle 86">
            <a:extLst>
              <a:ext uri="{FF2B5EF4-FFF2-40B4-BE49-F238E27FC236}">
                <a16:creationId xmlns:a16="http://schemas.microsoft.com/office/drawing/2014/main" id="{9ACF05E4-06FB-4D79-B945-3265A9A98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9823" y="3679825"/>
            <a:ext cx="320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</a:t>
            </a:r>
            <a:endParaRPr lang="en-US" altLang="en-US" sz="16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18CA523-988C-4B4B-8191-1307B55690F5}"/>
              </a:ext>
            </a:extLst>
          </p:cNvPr>
          <p:cNvSpPr/>
          <p:nvPr/>
        </p:nvSpPr>
        <p:spPr bwMode="auto">
          <a:xfrm>
            <a:off x="2388578" y="5859159"/>
            <a:ext cx="144016" cy="144016"/>
          </a:xfrm>
          <a:prstGeom prst="ellipse">
            <a:avLst/>
          </a:prstGeom>
          <a:gradFill flip="none" rotWithShape="1">
            <a:gsLst>
              <a:gs pos="46000">
                <a:srgbClr val="FF5960"/>
              </a:gs>
              <a:gs pos="100000">
                <a:srgbClr val="FF0000"/>
              </a:gs>
              <a:gs pos="19000">
                <a:srgbClr val="FEB68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600">
              <a:solidFill>
                <a:srgbClr val="000000"/>
              </a:solidFill>
              <a:latin typeface="Lucida Sans" charset="0"/>
            </a:endParaRPr>
          </a:p>
        </p:txBody>
      </p:sp>
      <p:sp>
        <p:nvSpPr>
          <p:cNvPr id="22" name="Right Arrow 88">
            <a:extLst>
              <a:ext uri="{FF2B5EF4-FFF2-40B4-BE49-F238E27FC236}">
                <a16:creationId xmlns:a16="http://schemas.microsoft.com/office/drawing/2014/main" id="{7DBA8B52-B252-4C1F-9095-CEBA1F6CF101}"/>
              </a:ext>
            </a:extLst>
          </p:cNvPr>
          <p:cNvSpPr/>
          <p:nvPr/>
        </p:nvSpPr>
        <p:spPr bwMode="auto">
          <a:xfrm>
            <a:off x="2595098" y="5797550"/>
            <a:ext cx="288925" cy="266700"/>
          </a:xfrm>
          <a:prstGeom prst="rightArrow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srgbClr val="000000"/>
              </a:solidFill>
              <a:latin typeface="Lucida Sans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BB6C1CA-D599-424B-99BD-2AB98AE427A1}"/>
              </a:ext>
            </a:extLst>
          </p:cNvPr>
          <p:cNvSpPr/>
          <p:nvPr/>
        </p:nvSpPr>
        <p:spPr bwMode="auto">
          <a:xfrm flipH="1">
            <a:off x="4286493" y="5849259"/>
            <a:ext cx="144016" cy="144016"/>
          </a:xfrm>
          <a:prstGeom prst="ellipse">
            <a:avLst/>
          </a:prstGeom>
          <a:gradFill flip="none" rotWithShape="1">
            <a:gsLst>
              <a:gs pos="46000">
                <a:srgbClr val="FF5960"/>
              </a:gs>
              <a:gs pos="100000">
                <a:srgbClr val="FF0000"/>
              </a:gs>
              <a:gs pos="19000">
                <a:srgbClr val="FEB68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600">
              <a:solidFill>
                <a:srgbClr val="000000"/>
              </a:solidFill>
              <a:latin typeface="Lucida Sans" charset="0"/>
            </a:endParaRPr>
          </a:p>
        </p:txBody>
      </p:sp>
      <p:sp>
        <p:nvSpPr>
          <p:cNvPr id="24" name="Right Arrow 90">
            <a:extLst>
              <a:ext uri="{FF2B5EF4-FFF2-40B4-BE49-F238E27FC236}">
                <a16:creationId xmlns:a16="http://schemas.microsoft.com/office/drawing/2014/main" id="{9A9CBDFC-22CA-4340-B712-2E15EF779D8C}"/>
              </a:ext>
            </a:extLst>
          </p:cNvPr>
          <p:cNvSpPr/>
          <p:nvPr/>
        </p:nvSpPr>
        <p:spPr bwMode="auto">
          <a:xfrm flipH="1">
            <a:off x="3906373" y="5788025"/>
            <a:ext cx="287338" cy="266700"/>
          </a:xfrm>
          <a:prstGeom prst="rightArrow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srgbClr val="000000"/>
              </a:solidFill>
              <a:latin typeface="Lucida Sans" charset="0"/>
            </a:endParaRPr>
          </a:p>
        </p:txBody>
      </p:sp>
      <p:sp>
        <p:nvSpPr>
          <p:cNvPr id="25" name="Rectangle 91">
            <a:extLst>
              <a:ext uri="{FF2B5EF4-FFF2-40B4-BE49-F238E27FC236}">
                <a16:creationId xmlns:a16="http://schemas.microsoft.com/office/drawing/2014/main" id="{BA39974A-7435-4422-B442-A4C24E643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9823" y="5437188"/>
            <a:ext cx="320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</a:t>
            </a:r>
            <a:endParaRPr lang="en-US" altLang="en-US" sz="16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6" name="Rectangle 92">
            <a:extLst>
              <a:ext uri="{FF2B5EF4-FFF2-40B4-BE49-F238E27FC236}">
                <a16:creationId xmlns:a16="http://schemas.microsoft.com/office/drawing/2014/main" id="{075A142C-76D3-4BCB-A7E0-95A6B1FA7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473" y="5437188"/>
            <a:ext cx="320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</a:t>
            </a:r>
            <a:endParaRPr lang="en-US" altLang="en-US" sz="16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7" name="TextBox 93">
            <a:extLst>
              <a:ext uri="{FF2B5EF4-FFF2-40B4-BE49-F238E27FC236}">
                <a16:creationId xmlns:a16="http://schemas.microsoft.com/office/drawing/2014/main" id="{B281A026-398B-4B97-BA77-06D60AE4C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311" y="2138363"/>
            <a:ext cx="25622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Pb-Pb 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collisions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Hot QCD matter studies</a:t>
            </a:r>
          </a:p>
        </p:txBody>
      </p:sp>
      <p:sp>
        <p:nvSpPr>
          <p:cNvPr id="28" name="TextBox 94">
            <a:extLst>
              <a:ext uri="{FF2B5EF4-FFF2-40B4-BE49-F238E27FC236}">
                <a16:creationId xmlns:a16="http://schemas.microsoft.com/office/drawing/2014/main" id="{2F00D625-2CDA-47D9-865F-B8CC7C5B0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1798" y="4070350"/>
            <a:ext cx="2889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p-Pb 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collisions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Cold nuclear matter effects</a:t>
            </a:r>
          </a:p>
        </p:txBody>
      </p:sp>
      <p:sp>
        <p:nvSpPr>
          <p:cNvPr id="29" name="TextBox 95">
            <a:extLst>
              <a:ext uri="{FF2B5EF4-FFF2-40B4-BE49-F238E27FC236}">
                <a16:creationId xmlns:a16="http://schemas.microsoft.com/office/drawing/2014/main" id="{DFFC4E69-D3F7-4720-BEEF-C4044C3A9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4198" y="5581650"/>
            <a:ext cx="25860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Lucida Sans" panose="020B0602030504020204" pitchFamily="34" charset="0"/>
              </a:rPr>
              <a:t>pp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 collisions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Standard QCD reference</a:t>
            </a:r>
          </a:p>
        </p:txBody>
      </p:sp>
      <p:sp>
        <p:nvSpPr>
          <p:cNvPr id="30" name="TextBox 96">
            <a:extLst>
              <a:ext uri="{FF2B5EF4-FFF2-40B4-BE49-F238E27FC236}">
                <a16:creationId xmlns:a16="http://schemas.microsoft.com/office/drawing/2014/main" id="{3202627A-F07C-476C-BD08-17DEDC188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036" y="2722563"/>
            <a:ext cx="2390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√s</a:t>
            </a:r>
            <a:r>
              <a:rPr lang="en-US" altLang="en-US" sz="1600" baseline="-25000">
                <a:solidFill>
                  <a:srgbClr val="000000"/>
                </a:solidFill>
                <a:latin typeface="Lucida Sans" panose="020B0602030504020204" pitchFamily="34" charset="0"/>
              </a:rPr>
              <a:t>NN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 = </a:t>
            </a:r>
            <a:r>
              <a:rPr lang="en-US" altLang="en-US" sz="1600">
                <a:solidFill>
                  <a:srgbClr val="0000FF"/>
                </a:solidFill>
                <a:latin typeface="Lucida Sans" panose="020B0602030504020204" pitchFamily="34" charset="0"/>
              </a:rPr>
              <a:t>2.76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, </a:t>
            </a:r>
            <a:r>
              <a:rPr lang="en-US" altLang="en-US" sz="1600">
                <a:solidFill>
                  <a:srgbClr val="FF0000"/>
                </a:solidFill>
                <a:latin typeface="Lucida Sans" panose="020B0602030504020204" pitchFamily="34" charset="0"/>
              </a:rPr>
              <a:t>5.02 TeV</a:t>
            </a:r>
          </a:p>
        </p:txBody>
      </p:sp>
      <p:sp>
        <p:nvSpPr>
          <p:cNvPr id="31" name="TextBox 97">
            <a:extLst>
              <a:ext uri="{FF2B5EF4-FFF2-40B4-BE49-F238E27FC236}">
                <a16:creationId xmlns:a16="http://schemas.microsoft.com/office/drawing/2014/main" id="{7ABFA430-2B31-46CB-8D1E-CF4A01E1F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161" y="4608513"/>
            <a:ext cx="23891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√s</a:t>
            </a:r>
            <a:r>
              <a:rPr lang="en-US" altLang="en-US" sz="1600" baseline="-25000">
                <a:solidFill>
                  <a:srgbClr val="000000"/>
                </a:solidFill>
                <a:latin typeface="Lucida Sans" panose="020B0602030504020204" pitchFamily="34" charset="0"/>
              </a:rPr>
              <a:t>NN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 = </a:t>
            </a:r>
            <a:r>
              <a:rPr lang="en-US" altLang="en-US" sz="1600">
                <a:solidFill>
                  <a:srgbClr val="0000FF"/>
                </a:solidFill>
                <a:latin typeface="Lucida Sans" panose="020B0602030504020204" pitchFamily="34" charset="0"/>
              </a:rPr>
              <a:t>5.02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, </a:t>
            </a:r>
            <a:r>
              <a:rPr lang="en-US" altLang="en-US" sz="1600">
                <a:solidFill>
                  <a:srgbClr val="FF0000"/>
                </a:solidFill>
                <a:latin typeface="Lucida Sans" panose="020B0602030504020204" pitchFamily="34" charset="0"/>
              </a:rPr>
              <a:t>8.16 TeV</a:t>
            </a:r>
          </a:p>
        </p:txBody>
      </p:sp>
      <p:sp>
        <p:nvSpPr>
          <p:cNvPr id="32" name="TextBox 98">
            <a:extLst>
              <a:ext uri="{FF2B5EF4-FFF2-40B4-BE49-F238E27FC236}">
                <a16:creationId xmlns:a16="http://schemas.microsoft.com/office/drawing/2014/main" id="{D0A76A08-9D4F-4585-8F13-6A7C53CB8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773" y="6165850"/>
            <a:ext cx="3289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√s = </a:t>
            </a:r>
            <a:r>
              <a:rPr lang="en-US" altLang="en-US" sz="1600">
                <a:solidFill>
                  <a:srgbClr val="0000FF"/>
                </a:solidFill>
                <a:latin typeface="Lucida Sans" panose="020B0602030504020204" pitchFamily="34" charset="0"/>
              </a:rPr>
              <a:t>0.9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, </a:t>
            </a:r>
            <a:r>
              <a:rPr lang="en-US" altLang="en-US" sz="1600">
                <a:solidFill>
                  <a:srgbClr val="0000FF"/>
                </a:solidFill>
                <a:latin typeface="Lucida Sans" panose="020B0602030504020204" pitchFamily="34" charset="0"/>
              </a:rPr>
              <a:t>2.76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, </a:t>
            </a:r>
            <a:r>
              <a:rPr lang="en-US" altLang="en-US" sz="1600">
                <a:solidFill>
                  <a:srgbClr val="0000FF"/>
                </a:solidFill>
                <a:latin typeface="Lucida Sans" panose="020B0602030504020204" pitchFamily="34" charset="0"/>
              </a:rPr>
              <a:t>5.02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, </a:t>
            </a:r>
            <a:r>
              <a:rPr lang="en-US" altLang="en-US" sz="1600">
                <a:solidFill>
                  <a:srgbClr val="0000FF"/>
                </a:solidFill>
                <a:latin typeface="Lucida Sans" panose="020B0602030504020204" pitchFamily="34" charset="0"/>
              </a:rPr>
              <a:t>7</a:t>
            </a:r>
            <a:r>
              <a:rPr lang="en-US" altLang="en-US" sz="1600">
                <a:solidFill>
                  <a:srgbClr val="000000"/>
                </a:solidFill>
                <a:latin typeface="Lucida Sans" panose="020B0602030504020204" pitchFamily="34" charset="0"/>
              </a:rPr>
              <a:t>, </a:t>
            </a:r>
            <a:r>
              <a:rPr lang="en-US" altLang="en-US" sz="1600">
                <a:solidFill>
                  <a:srgbClr val="FF0000"/>
                </a:solidFill>
                <a:latin typeface="Lucida Sans" panose="020B0602030504020204" pitchFamily="34" charset="0"/>
              </a:rPr>
              <a:t>13 TeV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9B5520C-487C-415B-8428-53CA6C456AED}"/>
              </a:ext>
            </a:extLst>
          </p:cNvPr>
          <p:cNvGrpSpPr>
            <a:grpSpLocks/>
          </p:cNvGrpSpPr>
          <p:nvPr/>
        </p:nvGrpSpPr>
        <p:grpSpPr bwMode="auto">
          <a:xfrm>
            <a:off x="8802223" y="3709988"/>
            <a:ext cx="1539875" cy="2901950"/>
            <a:chOff x="7452320" y="3573016"/>
            <a:chExt cx="1539280" cy="2901806"/>
          </a:xfrm>
        </p:grpSpPr>
        <p:sp>
          <p:nvSpPr>
            <p:cNvPr id="34" name="Right Brace 100">
              <a:extLst>
                <a:ext uri="{FF2B5EF4-FFF2-40B4-BE49-F238E27FC236}">
                  <a16:creationId xmlns:a16="http://schemas.microsoft.com/office/drawing/2014/main" id="{B6B87C36-EDF8-44C4-81CB-CC1D9F680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2320" y="3573016"/>
              <a:ext cx="216024" cy="2901806"/>
            </a:xfrm>
            <a:prstGeom prst="rightBrace">
              <a:avLst>
                <a:gd name="adj1" fmla="val 78855"/>
                <a:gd name="adj2" fmla="val 50000"/>
              </a:avLst>
            </a:prstGeom>
            <a:noFill/>
            <a:ln w="28575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600">
                <a:solidFill>
                  <a:srgbClr val="000000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35" name="TextBox 101">
              <a:extLst>
                <a:ext uri="{FF2B5EF4-FFF2-40B4-BE49-F238E27FC236}">
                  <a16:creationId xmlns:a16="http://schemas.microsoft.com/office/drawing/2014/main" id="{0FC80E37-AC78-4DFF-84A1-C89E8A1274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320" y="4235604"/>
              <a:ext cx="153928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Are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QGP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effects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really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absent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Lucida Sans" panose="020B0602030504020204" pitchFamily="34" charset="0"/>
                </a:rPr>
                <a:t>here?</a:t>
              </a:r>
            </a:p>
          </p:txBody>
        </p:sp>
      </p:grpSp>
      <p:sp>
        <p:nvSpPr>
          <p:cNvPr id="36" name="TextBox 102">
            <a:extLst>
              <a:ext uri="{FF2B5EF4-FFF2-40B4-BE49-F238E27FC236}">
                <a16:creationId xmlns:a16="http://schemas.microsoft.com/office/drawing/2014/main" id="{ED163E6E-651A-4AF8-A8A1-F2D995C45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596" y="1128713"/>
            <a:ext cx="2027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0000FF"/>
                </a:solidFill>
                <a:latin typeface="Lucida Sans" panose="020B0602030504020204" pitchFamily="34" charset="0"/>
              </a:rPr>
              <a:t>Run 1</a:t>
            </a:r>
            <a:r>
              <a:rPr lang="en-US" altLang="en-US" sz="1600" dirty="0">
                <a:solidFill>
                  <a:srgbClr val="0000FF"/>
                </a:solidFill>
                <a:latin typeface="Lucida Sans" panose="020B0602030504020204" pitchFamily="34" charset="0"/>
              </a:rPr>
              <a:t>: 2010-2013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  <a:latin typeface="Lucida Sans" panose="020B0602030504020204" pitchFamily="34" charset="0"/>
              </a:rPr>
              <a:t>Run 2</a:t>
            </a:r>
            <a:r>
              <a:rPr lang="en-US" altLang="en-US" sz="1600" dirty="0">
                <a:solidFill>
                  <a:srgbClr val="FF0000"/>
                </a:solidFill>
                <a:latin typeface="Lucida Sans" panose="020B0602030504020204" pitchFamily="34" charset="0"/>
              </a:rPr>
              <a:t>: 2015-2018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70E8D8-0D4A-41BB-BCAC-306E221A2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81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66BB5-7DFB-4E9A-9045-40CE27A82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129" y="69850"/>
            <a:ext cx="10515600" cy="1325563"/>
          </a:xfrm>
        </p:spPr>
        <p:txBody>
          <a:bodyPr/>
          <a:lstStyle/>
          <a:p>
            <a:r>
              <a:rPr lang="en-GB" dirty="0"/>
              <a:t>Measuring Centrality</a:t>
            </a:r>
          </a:p>
        </p:txBody>
      </p:sp>
      <p:grpSp>
        <p:nvGrpSpPr>
          <p:cNvPr id="4" name="Group 50">
            <a:extLst>
              <a:ext uri="{FF2B5EF4-FFF2-40B4-BE49-F238E27FC236}">
                <a16:creationId xmlns:a16="http://schemas.microsoft.com/office/drawing/2014/main" id="{8659A3FD-D276-4AC8-BDA6-38D61E60AD77}"/>
              </a:ext>
            </a:extLst>
          </p:cNvPr>
          <p:cNvGrpSpPr>
            <a:grpSpLocks/>
          </p:cNvGrpSpPr>
          <p:nvPr/>
        </p:nvGrpSpPr>
        <p:grpSpPr bwMode="auto">
          <a:xfrm>
            <a:off x="2431293" y="992188"/>
            <a:ext cx="3022600" cy="1839912"/>
            <a:chOff x="547477" y="1138339"/>
            <a:chExt cx="3023137" cy="1839854"/>
          </a:xfrm>
        </p:grpSpPr>
        <p:pic>
          <p:nvPicPr>
            <p:cNvPr id="5" name="Picture 51">
              <a:extLst>
                <a:ext uri="{FF2B5EF4-FFF2-40B4-BE49-F238E27FC236}">
                  <a16:creationId xmlns:a16="http://schemas.microsoft.com/office/drawing/2014/main" id="{441C018E-E224-4047-853E-073AD207E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392" y="1526443"/>
              <a:ext cx="1125222" cy="111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2">
              <a:extLst>
                <a:ext uri="{FF2B5EF4-FFF2-40B4-BE49-F238E27FC236}">
                  <a16:creationId xmlns:a16="http://schemas.microsoft.com/office/drawing/2014/main" id="{61BF5974-C17E-47C7-8052-D965E94C9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477" y="1866896"/>
              <a:ext cx="1125222" cy="111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ight Arrow 53">
              <a:extLst>
                <a:ext uri="{FF2B5EF4-FFF2-40B4-BE49-F238E27FC236}">
                  <a16:creationId xmlns:a16="http://schemas.microsoft.com/office/drawing/2014/main" id="{321E90EC-766C-4B0E-A374-134CB35BF193}"/>
                </a:ext>
              </a:extLst>
            </p:cNvPr>
            <p:cNvSpPr/>
            <p:nvPr/>
          </p:nvSpPr>
          <p:spPr bwMode="auto">
            <a:xfrm>
              <a:off x="1704970" y="2289240"/>
              <a:ext cx="288976" cy="266692"/>
            </a:xfrm>
            <a:prstGeom prst="rightArrow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sp>
          <p:nvSpPr>
            <p:cNvPr id="8" name="Right Arrow 54">
              <a:extLst>
                <a:ext uri="{FF2B5EF4-FFF2-40B4-BE49-F238E27FC236}">
                  <a16:creationId xmlns:a16="http://schemas.microsoft.com/office/drawing/2014/main" id="{1F59FCBF-43F3-48DB-89BE-F728965982FC}"/>
                </a:ext>
              </a:extLst>
            </p:cNvPr>
            <p:cNvSpPr/>
            <p:nvPr/>
          </p:nvSpPr>
          <p:spPr bwMode="auto">
            <a:xfrm flipH="1">
              <a:off x="2168602" y="1947938"/>
              <a:ext cx="287389" cy="268279"/>
            </a:xfrm>
            <a:prstGeom prst="rightArrow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cxnSp>
          <p:nvCxnSpPr>
            <p:cNvPr id="9" name="Straight Arrow Connector 55">
              <a:extLst>
                <a:ext uri="{FF2B5EF4-FFF2-40B4-BE49-F238E27FC236}">
                  <a16:creationId xmlns:a16="http://schemas.microsoft.com/office/drawing/2014/main" id="{ECDEADFF-891F-4039-9E83-673CED3F7D1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065173" y="2082091"/>
              <a:ext cx="4471" cy="340453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5972D7-7DDC-4438-B68F-8E1C2330FF54}"/>
                </a:ext>
              </a:extLst>
            </p:cNvPr>
            <p:cNvSpPr txBox="1"/>
            <p:nvPr/>
          </p:nvSpPr>
          <p:spPr>
            <a:xfrm>
              <a:off x="1895503" y="1722521"/>
              <a:ext cx="355663" cy="3381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kern="0" dirty="0">
                  <a:solidFill>
                    <a:srgbClr val="FF0000"/>
                  </a:solidFill>
                  <a:latin typeface="Lucida Sans" charset="0"/>
                </a:rPr>
                <a:t>b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60EC761-23D6-4FD8-B1DD-E65EA5568049}"/>
                </a:ext>
              </a:extLst>
            </p:cNvPr>
            <p:cNvSpPr/>
            <p:nvPr/>
          </p:nvSpPr>
          <p:spPr>
            <a:xfrm>
              <a:off x="887262" y="1476465"/>
              <a:ext cx="446166" cy="3397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 err="1">
                  <a:solidFill>
                    <a:srgbClr val="0000FF"/>
                  </a:solidFill>
                  <a:latin typeface="Lucida Sans" charset="0"/>
                </a:rPr>
                <a:t>Pb</a:t>
              </a:r>
              <a:endParaRPr lang="en-US" sz="1600" kern="0" dirty="0">
                <a:solidFill>
                  <a:srgbClr val="000000"/>
                </a:solidFill>
                <a:latin typeface="Lucida Sans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E71EAD-4C65-4474-87CA-7D74C5983BC5}"/>
                </a:ext>
              </a:extLst>
            </p:cNvPr>
            <p:cNvSpPr/>
            <p:nvPr/>
          </p:nvSpPr>
          <p:spPr>
            <a:xfrm>
              <a:off x="2784661" y="1138339"/>
              <a:ext cx="446167" cy="3381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 err="1">
                  <a:solidFill>
                    <a:srgbClr val="0000FF"/>
                  </a:solidFill>
                  <a:latin typeface="Lucida Sans" charset="0"/>
                </a:rPr>
                <a:t>Pb</a:t>
              </a:r>
              <a:endParaRPr lang="en-US" sz="1600" kern="0" dirty="0">
                <a:solidFill>
                  <a:srgbClr val="000000"/>
                </a:solidFill>
                <a:latin typeface="Lucida Sans" charset="0"/>
              </a:endParaRPr>
            </a:p>
          </p:txBody>
        </p:sp>
      </p:grpSp>
      <p:grpSp>
        <p:nvGrpSpPr>
          <p:cNvPr id="13" name="Group 59">
            <a:extLst>
              <a:ext uri="{FF2B5EF4-FFF2-40B4-BE49-F238E27FC236}">
                <a16:creationId xmlns:a16="http://schemas.microsoft.com/office/drawing/2014/main" id="{E6076E14-C33E-4559-A97C-53C7C088E532}"/>
              </a:ext>
            </a:extLst>
          </p:cNvPr>
          <p:cNvGrpSpPr>
            <a:grpSpLocks/>
          </p:cNvGrpSpPr>
          <p:nvPr/>
        </p:nvGrpSpPr>
        <p:grpSpPr bwMode="auto">
          <a:xfrm>
            <a:off x="7109655" y="1377950"/>
            <a:ext cx="2620963" cy="1452563"/>
            <a:chOff x="949778" y="3356992"/>
            <a:chExt cx="2620836" cy="145386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13496EA-0131-48FF-83EA-6DF97292D732}"/>
                </a:ext>
              </a:extLst>
            </p:cNvPr>
            <p:cNvSpPr/>
            <p:nvPr/>
          </p:nvSpPr>
          <p:spPr bwMode="auto">
            <a:xfrm>
              <a:off x="1038080" y="3943678"/>
              <a:ext cx="144016" cy="144016"/>
            </a:xfrm>
            <a:prstGeom prst="ellipse">
              <a:avLst/>
            </a:prstGeom>
            <a:gradFill flip="none" rotWithShape="1">
              <a:gsLst>
                <a:gs pos="46000">
                  <a:srgbClr val="FF5960"/>
                </a:gs>
                <a:gs pos="100000">
                  <a:srgbClr val="FF0000"/>
                </a:gs>
                <a:gs pos="19000">
                  <a:srgbClr val="FEB680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pic>
          <p:nvPicPr>
            <p:cNvPr id="15" name="Picture 61">
              <a:extLst>
                <a:ext uri="{FF2B5EF4-FFF2-40B4-BE49-F238E27FC236}">
                  <a16:creationId xmlns:a16="http://schemas.microsoft.com/office/drawing/2014/main" id="{308BD1BC-58CE-4971-8E70-E7CE0A535C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392" y="3699563"/>
              <a:ext cx="1125222" cy="111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ight Arrow 62">
              <a:extLst>
                <a:ext uri="{FF2B5EF4-FFF2-40B4-BE49-F238E27FC236}">
                  <a16:creationId xmlns:a16="http://schemas.microsoft.com/office/drawing/2014/main" id="{37DAF8D2-95CF-4111-926A-BD18B9D4ACAE}"/>
                </a:ext>
              </a:extLst>
            </p:cNvPr>
            <p:cNvSpPr/>
            <p:nvPr/>
          </p:nvSpPr>
          <p:spPr bwMode="auto">
            <a:xfrm>
              <a:off x="1259326" y="3882927"/>
              <a:ext cx="288911" cy="266940"/>
            </a:xfrm>
            <a:prstGeom prst="rightArrow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sp>
          <p:nvSpPr>
            <p:cNvPr id="17" name="Right Arrow 63">
              <a:extLst>
                <a:ext uri="{FF2B5EF4-FFF2-40B4-BE49-F238E27FC236}">
                  <a16:creationId xmlns:a16="http://schemas.microsoft.com/office/drawing/2014/main" id="{EDD3F4DC-1187-41AF-A6B8-1DCBF880CBC6}"/>
                </a:ext>
              </a:extLst>
            </p:cNvPr>
            <p:cNvSpPr/>
            <p:nvPr/>
          </p:nvSpPr>
          <p:spPr bwMode="auto">
            <a:xfrm flipH="1">
              <a:off x="2124471" y="4138744"/>
              <a:ext cx="287324" cy="266940"/>
            </a:xfrm>
            <a:prstGeom prst="rightArrow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000000"/>
                </a:solidFill>
                <a:latin typeface="Lucida Sans" charset="0"/>
              </a:endParaRPr>
            </a:p>
          </p:txBody>
        </p:sp>
        <p:cxnSp>
          <p:nvCxnSpPr>
            <p:cNvPr id="18" name="Straight Arrow Connector 64">
              <a:extLst>
                <a:ext uri="{FF2B5EF4-FFF2-40B4-BE49-F238E27FC236}">
                  <a16:creationId xmlns:a16="http://schemas.microsoft.com/office/drawing/2014/main" id="{31A5257F-67BF-4A0C-90CD-93D8D6A83A7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91007" y="3945658"/>
              <a:ext cx="4471" cy="340453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C7A7DC9-D188-4753-805A-6D3BE7823227}"/>
                </a:ext>
              </a:extLst>
            </p:cNvPr>
            <p:cNvSpPr txBox="1"/>
            <p:nvPr/>
          </p:nvSpPr>
          <p:spPr>
            <a:xfrm>
              <a:off x="1738728" y="3544485"/>
              <a:ext cx="355583" cy="33844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kern="0" dirty="0">
                  <a:solidFill>
                    <a:srgbClr val="FF0000"/>
                  </a:solidFill>
                  <a:latin typeface="Lucida Sans" charset="0"/>
                </a:rPr>
                <a:t>b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FF9C33F-04B6-4364-A851-A365A8FD1AA2}"/>
                </a:ext>
              </a:extLst>
            </p:cNvPr>
            <p:cNvSpPr/>
            <p:nvPr/>
          </p:nvSpPr>
          <p:spPr>
            <a:xfrm>
              <a:off x="2784839" y="3356992"/>
              <a:ext cx="446066" cy="338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 err="1">
                  <a:solidFill>
                    <a:srgbClr val="0000FF"/>
                  </a:solidFill>
                  <a:latin typeface="Lucida Sans" charset="0"/>
                </a:rPr>
                <a:t>Pb</a:t>
              </a:r>
              <a:endParaRPr lang="en-US" sz="1600" kern="0" dirty="0">
                <a:solidFill>
                  <a:srgbClr val="000000"/>
                </a:solidFill>
                <a:latin typeface="Lucida Sans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E0DDEF7-347C-4F3A-AC15-DBD6D1023700}"/>
                </a:ext>
              </a:extLst>
            </p:cNvPr>
            <p:cNvSpPr/>
            <p:nvPr/>
          </p:nvSpPr>
          <p:spPr>
            <a:xfrm>
              <a:off x="949778" y="3544485"/>
              <a:ext cx="320659" cy="338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>
                  <a:solidFill>
                    <a:srgbClr val="0000FF"/>
                  </a:solidFill>
                  <a:latin typeface="Lucida Sans" charset="0"/>
                </a:rPr>
                <a:t>p</a:t>
              </a:r>
              <a:endParaRPr lang="en-US" sz="1600" kern="0" dirty="0">
                <a:solidFill>
                  <a:srgbClr val="000000"/>
                </a:solidFill>
                <a:latin typeface="Lucida Sans" charset="0"/>
              </a:endParaRPr>
            </a:p>
          </p:txBody>
        </p:sp>
      </p:grpSp>
      <p:pic>
        <p:nvPicPr>
          <p:cNvPr id="22" name="Picture 68">
            <a:extLst>
              <a:ext uri="{FF2B5EF4-FFF2-40B4-BE49-F238E27FC236}">
                <a16:creationId xmlns:a16="http://schemas.microsoft.com/office/drawing/2014/main" id="{DBDF1781-D2CE-4576-92E5-8F378ED65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993" y="3429000"/>
            <a:ext cx="3619500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9">
            <a:extLst>
              <a:ext uri="{FF2B5EF4-FFF2-40B4-BE49-F238E27FC236}">
                <a16:creationId xmlns:a16="http://schemas.microsoft.com/office/drawing/2014/main" id="{F14C26CF-226A-49AA-BE3F-9074915B44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368" y="3422650"/>
            <a:ext cx="389572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0">
            <a:extLst>
              <a:ext uri="{FF2B5EF4-FFF2-40B4-BE49-F238E27FC236}">
                <a16:creationId xmlns:a16="http://schemas.microsoft.com/office/drawing/2014/main" id="{2F9A0CFA-D3CA-4F1B-BBB8-84628256B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5480" y="3152775"/>
            <a:ext cx="2551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US" sz="1200">
                <a:solidFill>
                  <a:srgbClr val="000000"/>
                </a:solidFill>
                <a:latin typeface="Lucida Sans" panose="020B0602030504020204" pitchFamily="34" charset="0"/>
              </a:rPr>
              <a:t> Phys. Rev. C 88 (2013) 044909 </a:t>
            </a:r>
            <a:endParaRPr lang="en-US" altLang="en-US" sz="12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5" name="Rectangle 71">
            <a:extLst>
              <a:ext uri="{FF2B5EF4-FFF2-40B4-BE49-F238E27FC236}">
                <a16:creationId xmlns:a16="http://schemas.microsoft.com/office/drawing/2014/main" id="{7E76A3A4-D62E-4B43-836D-6A6B135BE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3668" y="3173413"/>
            <a:ext cx="25511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US" sz="1200">
                <a:solidFill>
                  <a:srgbClr val="000000"/>
                </a:solidFill>
                <a:latin typeface="Lucida Sans" panose="020B0602030504020204" pitchFamily="34" charset="0"/>
              </a:rPr>
              <a:t> Phys. Rev. C 91 (2015) 064905 </a:t>
            </a:r>
            <a:endParaRPr lang="en-US" altLang="en-US" sz="120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6" name="Rectangle 72">
            <a:extLst>
              <a:ext uri="{FF2B5EF4-FFF2-40B4-BE49-F238E27FC236}">
                <a16:creationId xmlns:a16="http://schemas.microsoft.com/office/drawing/2014/main" id="{C4C539B6-58C8-47D9-B8D6-8A7CD9AEF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6455" y="6034088"/>
            <a:ext cx="883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Lucida Sans" panose="020B0602030504020204" pitchFamily="34" charset="0"/>
              </a:rPr>
              <a:t>Events</a:t>
            </a:r>
            <a:r>
              <a:rPr lang="en-US" altLang="en-US" sz="1800" b="1">
                <a:solidFill>
                  <a:srgbClr val="000000"/>
                </a:solidFill>
                <a:latin typeface="Lucida Sans" panose="020B0602030504020204" pitchFamily="34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Lucida Sans" panose="020B0602030504020204" pitchFamily="34" charset="0"/>
              </a:rPr>
              <a:t>are classified by dividing the </a:t>
            </a:r>
            <a:r>
              <a:rPr lang="en-US" altLang="en-US" sz="1800" b="1">
                <a:solidFill>
                  <a:srgbClr val="0000FF"/>
                </a:solidFill>
                <a:latin typeface="Lucida Sans" panose="020B0602030504020204" pitchFamily="34" charset="0"/>
              </a:rPr>
              <a:t>multiplicity</a:t>
            </a:r>
            <a:r>
              <a:rPr lang="en-US" altLang="en-US" sz="1800">
                <a:solidFill>
                  <a:srgbClr val="0000FF"/>
                </a:solidFill>
                <a:latin typeface="Lucida Sans" panose="020B0602030504020204" pitchFamily="34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Lucida Sans" panose="020B0602030504020204" pitchFamily="34" charset="0"/>
              </a:rPr>
              <a:t>distribution into </a:t>
            </a:r>
            <a:r>
              <a:rPr lang="en-US" altLang="en-US" sz="1800" b="1">
                <a:solidFill>
                  <a:srgbClr val="0000FF"/>
                </a:solidFill>
                <a:latin typeface="Lucida Sans" panose="020B0602030504020204" pitchFamily="34" charset="0"/>
              </a:rPr>
              <a:t>percentiles</a:t>
            </a:r>
            <a:r>
              <a:rPr lang="en-US" altLang="en-US" sz="1800">
                <a:solidFill>
                  <a:srgbClr val="000000"/>
                </a:solidFill>
                <a:latin typeface="Lucida Sans" panose="020B0602030504020204" pitchFamily="34" charset="0"/>
              </a:rPr>
              <a:t>. </a:t>
            </a:r>
            <a:r>
              <a:rPr lang="en-US" altLang="en-US" sz="1800" b="1">
                <a:solidFill>
                  <a:srgbClr val="FF0000"/>
                </a:solidFill>
                <a:latin typeface="Lucida Sans" panose="020B0602030504020204" pitchFamily="34" charset="0"/>
              </a:rPr>
              <a:t>Central</a:t>
            </a:r>
            <a:r>
              <a:rPr lang="en-US" altLang="en-US" sz="180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Lucida Sans" panose="020B0602030504020204" pitchFamily="34" charset="0"/>
              </a:rPr>
              <a:t>collisions typically </a:t>
            </a:r>
            <a:r>
              <a:rPr lang="en-US" altLang="en-US" sz="1800" b="1">
                <a:solidFill>
                  <a:srgbClr val="FF0000"/>
                </a:solidFill>
                <a:latin typeface="Lucida Sans" panose="020B0602030504020204" pitchFamily="34" charset="0"/>
              </a:rPr>
              <a:t>top 5% or 10% </a:t>
            </a:r>
            <a:r>
              <a:rPr lang="en-US" altLang="en-US" sz="1800">
                <a:solidFill>
                  <a:srgbClr val="000000"/>
                </a:solidFill>
                <a:latin typeface="Lucida Sans" panose="020B0602030504020204" pitchFamily="34" charset="0"/>
              </a:rPr>
              <a:t>highest multiplicity.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DDDC8F-D317-491E-B165-0145F7FC3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9136-DBE1-4201-BC80-6B42AE8E734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998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1560</Words>
  <Application>Microsoft Office PowerPoint</Application>
  <PresentationFormat>Widescreen</PresentationFormat>
  <Paragraphs>263</Paragraphs>
  <Slides>24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Arial</vt:lpstr>
      <vt:lpstr>Brush Script MT</vt:lpstr>
      <vt:lpstr>Calibri</vt:lpstr>
      <vt:lpstr>Calibri Light</vt:lpstr>
      <vt:lpstr>Cambria Math</vt:lpstr>
      <vt:lpstr>Helvetica</vt:lpstr>
      <vt:lpstr>Lucida Sans</vt:lpstr>
      <vt:lpstr>Symbol</vt:lpstr>
      <vt:lpstr>Times</vt:lpstr>
      <vt:lpstr>Times New Roman</vt:lpstr>
      <vt:lpstr>Wingdings</vt:lpstr>
      <vt:lpstr>Office Theme</vt:lpstr>
      <vt:lpstr>1_Office Theme</vt:lpstr>
      <vt:lpstr>Equation</vt:lpstr>
      <vt:lpstr>Quark-Gluon Plasma (QGP) Physics with ALICE at the CERN LHC</vt:lpstr>
      <vt:lpstr>Outline Of Talk</vt:lpstr>
      <vt:lpstr>Aims of ALICE</vt:lpstr>
      <vt:lpstr>Phases of Strongly Interacting Matter</vt:lpstr>
      <vt:lpstr>Heavy Ion Collisions</vt:lpstr>
      <vt:lpstr>ALICE (A Large Ion Collider Experiment)</vt:lpstr>
      <vt:lpstr>Particle Identification</vt:lpstr>
      <vt:lpstr>Collision Systems</vt:lpstr>
      <vt:lpstr>Measuring Centrality</vt:lpstr>
      <vt:lpstr>Charged particle multiplicity</vt:lpstr>
      <vt:lpstr>QGP Temperature from Direct Photons</vt:lpstr>
      <vt:lpstr>Temperature at Hadronization</vt:lpstr>
      <vt:lpstr>Is QGP a Liquid or Gas?</vt:lpstr>
      <vt:lpstr>Elliptic Flow of System</vt:lpstr>
      <vt:lpstr>Strangeness Enhancement in QGP</vt:lpstr>
      <vt:lpstr>Multi-strange particle enhancement</vt:lpstr>
      <vt:lpstr>Enhancement of Strange Particles</vt:lpstr>
      <vt:lpstr>Ultra-Peripheral Collisions (UPC)</vt:lpstr>
      <vt:lpstr>Non-QGP Physics: Hadron-Hyperon Interactions</vt:lpstr>
      <vt:lpstr>ALICE Upgrade for LHC Runs 3 &amp; 4</vt:lpstr>
      <vt:lpstr>Summary</vt:lpstr>
      <vt:lpstr>New Trigger System</vt:lpstr>
      <vt:lpstr>Inner Tracking System Upgrade</vt:lpstr>
      <vt:lpstr>Contribution to Upgrade Software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Quark-Gluon Plasma (QGP) Physics with ALICE at the CERN LHC</dc:title>
  <dc:creator>de</dc:creator>
  <cp:lastModifiedBy>de</cp:lastModifiedBy>
  <cp:revision>34</cp:revision>
  <dcterms:created xsi:type="dcterms:W3CDTF">2021-04-10T10:29:15Z</dcterms:created>
  <dcterms:modified xsi:type="dcterms:W3CDTF">2021-04-15T12:14:52Z</dcterms:modified>
</cp:coreProperties>
</file>