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5" r:id="rId2"/>
    <p:sldId id="831" r:id="rId3"/>
    <p:sldId id="781" r:id="rId4"/>
    <p:sldId id="783" r:id="rId5"/>
    <p:sldId id="832" r:id="rId6"/>
    <p:sldId id="836" r:id="rId7"/>
    <p:sldId id="833" r:id="rId8"/>
    <p:sldId id="835" r:id="rId9"/>
    <p:sldId id="839" r:id="rId10"/>
    <p:sldId id="837" r:id="rId11"/>
    <p:sldId id="840" r:id="rId12"/>
    <p:sldId id="841" r:id="rId13"/>
    <p:sldId id="834" r:id="rId14"/>
    <p:sldId id="838" r:id="rId15"/>
    <p:sldId id="842" r:id="rId16"/>
    <p:sldId id="84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FF785BC-CE00-4B41-ABB6-668EDAF65E7E}">
          <p14:sldIdLst>
            <p14:sldId id="275"/>
            <p14:sldId id="831"/>
            <p14:sldId id="781"/>
            <p14:sldId id="783"/>
            <p14:sldId id="832"/>
            <p14:sldId id="836"/>
            <p14:sldId id="833"/>
            <p14:sldId id="835"/>
            <p14:sldId id="839"/>
            <p14:sldId id="837"/>
            <p14:sldId id="840"/>
            <p14:sldId id="841"/>
            <p14:sldId id="834"/>
            <p14:sldId id="838"/>
            <p14:sldId id="842"/>
            <p14:sldId id="84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24FF"/>
    <a:srgbClr val="AD0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81" autoAdjust="0"/>
    <p:restoredTop sz="94660"/>
  </p:normalViewPr>
  <p:slideViewPr>
    <p:cSldViewPr snapToGrid="0">
      <p:cViewPr>
        <p:scale>
          <a:sx n="150" d="100"/>
          <a:sy n="150" d="100"/>
        </p:scale>
        <p:origin x="-81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5E5AF-1722-46F6-A945-F67FCDE28394}" type="datetimeFigureOut">
              <a:rPr lang="en-GB" smtClean="0"/>
              <a:t>30/03/2021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00BD8-3EEA-49A6-A90F-0CFC28C65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594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65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0282-E7B5-455F-A497-67026288F7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98272-49FF-4BE7-9F72-2414299083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B4C10-753D-43C7-8505-F7D4C572E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9506-0F51-4624-8C0F-A0981DF78828}" type="datetime1">
              <a:rPr lang="en-GB" smtClean="0"/>
              <a:t>30/03/2021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0B506-E893-4F22-9B7A-B0A847245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7A146-356B-4604-BC2F-BE95FD70E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876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6C508-6E46-4354-AA8B-80076014F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142DF-0936-4D63-82C2-D19579C75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8C65A-5F84-4BFB-9784-490B9156B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7433A-518A-4A8E-A80F-F96DE1554C28}" type="datetime1">
              <a:rPr lang="en-GB" smtClean="0"/>
              <a:t>30/03/2021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CB7FA-9977-47DA-AD9B-CEF43D2B3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6A16B-D1BE-4275-B695-EEC7CFF0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7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6E2BCC-1A2F-479D-A370-369B59E62F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04196B-D01B-4C02-B373-A2C70D615B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32F48-5AF3-44CA-BD7D-0336F653B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2E0B-7BA5-4EE2-91A6-F51C06CDDAC4}" type="datetime1">
              <a:rPr lang="en-GB" smtClean="0"/>
              <a:t>30/03/2021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A2BDC-5ACA-4F93-9232-E8C9DDA5B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741F3-1B4F-4602-B67F-BD303B2F4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03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27B6-C31F-4C23-AC76-4B7BEE01F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FBCD0-0726-4E61-B7CC-766351553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7A9FD-0C88-4964-AA67-ADC855096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C01A-B9E4-4A01-A0BA-3C023A7869D9}" type="datetime1">
              <a:rPr lang="en-GB" smtClean="0"/>
              <a:t>30/03/2021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00A55-0CFD-4C69-94A7-D00D0D8A7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BF0FAE-F88B-446F-BAB3-D6742DBE2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74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D9203-1669-4FDB-918F-4183DF73C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A2E344-509C-4228-8EEF-245428328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B37A8-8B53-44D2-A450-B80B9EA82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279D-E007-402F-9F27-B166B2EFE59D}" type="datetime1">
              <a:rPr lang="en-GB" smtClean="0"/>
              <a:t>30/03/2021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68C23-4FC0-4CCF-8ED8-196C89EA9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87F05-1B03-4880-ACD4-D2E38196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654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0FA33-C6D0-4878-B67E-86DBCA7EE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A0AC3-F84B-4978-B9DD-E3E19D07BA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F34FDB-4337-44B6-BC12-BD2C3484E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53F25F-5F0B-4359-B680-2B19C864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DD0AE-7714-4357-B2EF-D2A92E47E30D}" type="datetime1">
              <a:rPr lang="en-GB" smtClean="0"/>
              <a:t>30/03/2021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98D50-6B88-42E4-B3D0-5B213FE21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69954-6D5E-488D-AEDE-8113E8B1F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00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688A2-C6D5-471B-91A3-7F759BA3E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EDBC6-6B0D-4CAD-9131-A0D7A5455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34957D-B350-48B0-8911-A77ABAF254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7831F7-CCF3-41EF-9FC7-5903DFF9F8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A07786-744A-4BF2-A4A2-0ACF368E8B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2C7D1D-D2B6-41FA-AD4B-D9749297F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994D-3FBF-41B5-ABA8-F69F73D9C806}" type="datetime1">
              <a:rPr lang="en-GB" smtClean="0"/>
              <a:t>30/03/2021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A5D475-75B7-4CDC-8F34-ECBB16ED8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F4128-BC4C-422C-A0D8-DF3B537D2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99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E27CC-931B-423C-8C48-D024E2685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1C4C42-7AE3-4CC4-9CBF-EF58513B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F68-DB5C-45FD-8101-0D9414FB7D40}" type="datetime1">
              <a:rPr lang="en-GB" smtClean="0"/>
              <a:t>30/03/2021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F9BFEC-7CF5-4362-BF01-F95994BC0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B673BA-810C-4D43-BCE5-E937ABE35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50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7D456E-23BC-4C8D-9802-F310D9681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6FCE-57AC-412F-B014-F1B761C4CBDF}" type="datetime1">
              <a:rPr lang="en-GB" smtClean="0"/>
              <a:t>30/03/2021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0DECAB-210B-49F9-B903-CE55349A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C70F7-4248-42F2-884E-A850628DD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36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6AF17-FD8A-4AC0-AF14-712D739EF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1C25A-DA74-4A87-B466-B3441365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0ACF58-EB78-4AF8-8C73-CB35E187F2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17192-1CC4-48F2-A1A1-27B3F5513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4C8A-C7C6-49C1-8135-376F23A8615C}" type="datetime1">
              <a:rPr lang="en-GB" smtClean="0"/>
              <a:t>30/03/2021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59B28B-03F8-4F17-93DE-8C6705EBC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35DE07-EB8C-4A02-A0DC-B489E3CE2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785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963F5-A43B-417D-A5B5-0BAC88161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D253A7-67BB-4698-8E58-270804905B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118B6-8DBA-4890-85CC-38758D22F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3E65A-5500-4965-98F0-36FC50BDB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1179-D2C8-40A3-A920-D13F8D953CD8}" type="datetime1">
              <a:rPr lang="en-GB" smtClean="0"/>
              <a:t>30/03/2021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4ACA5B-E5C6-4CB9-90BB-8FE38CF63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4CEB-CD51-464D-AFA8-A9CDACA4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62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4B72C3-CF1E-4994-92AC-F5E0E0858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238B6-FF1F-479E-AC2B-EB0371ABC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93C76-CB5F-4D60-AED6-945FDC6603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46D8E-0311-4D0B-9531-6C5CD983B8D7}" type="datetime1">
              <a:rPr lang="en-GB" smtClean="0"/>
              <a:t>30/03/2021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972AA-8316-480D-9154-78D9E464D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5DB19-E027-447A-9C6E-C0928DA83E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AC9AC-A0EB-496C-BC94-D995ED93A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05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0.png"/><Relationship Id="rId3" Type="http://schemas.openxmlformats.org/officeDocument/2006/relationships/image" Target="../media/image66.png"/><Relationship Id="rId7" Type="http://schemas.openxmlformats.org/officeDocument/2006/relationships/image" Target="../media/image67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image" Target="../media/image70.png"/><Relationship Id="rId5" Type="http://schemas.openxmlformats.org/officeDocument/2006/relationships/image" Target="../media/image650.png"/><Relationship Id="rId10" Type="http://schemas.openxmlformats.org/officeDocument/2006/relationships/image" Target="../media/image69.png"/><Relationship Id="rId4" Type="http://schemas.openxmlformats.org/officeDocument/2006/relationships/image" Target="../media/image640.png"/><Relationship Id="rId9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2.png"/><Relationship Id="rId7" Type="http://schemas.openxmlformats.org/officeDocument/2006/relationships/image" Target="../media/image7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png"/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7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hyperlink" Target="https://www.sciencedirect.com/science/article/pii/S0370269319308251?via=ihub" TargetMode="External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0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slide" Target="slide15.xml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3">
                <a:extLst>
                  <a:ext uri="{FF2B5EF4-FFF2-40B4-BE49-F238E27FC236}">
                    <a16:creationId xmlns:a16="http://schemas.microsoft.com/office/drawing/2014/main" id="{2D4052EC-B3F2-49C3-931E-CD3AED5FBDDC}"/>
                  </a:ext>
                </a:extLst>
              </p:cNvPr>
              <p:cNvSpPr txBox="1"/>
              <p:nvPr/>
            </p:nvSpPr>
            <p:spPr>
              <a:xfrm>
                <a:off x="1222699" y="2147152"/>
                <a:ext cx="9859245" cy="448238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800" b="1" dirty="0">
                    <a:latin typeface="Candara" panose="020E0502030303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Searches for Higgs</a:t>
                </a:r>
                <a:r>
                  <a:rPr lang="en-GB" altLang="zh-CN" sz="2800" b="1" dirty="0">
                    <a:latin typeface="Candara" panose="020E0502030303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boson pair production in the </a:t>
                </a:r>
                <a14:m>
                  <m:oMath xmlns:m="http://schemas.openxmlformats.org/officeDocument/2006/math">
                    <m:r>
                      <a:rPr lang="en-GB" altLang="zh-CN" sz="2800" b="1" i="1" dirty="0"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Arial" panose="020B0604020202020204" pitchFamily="34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GB" altLang="zh-CN" sz="2800" b="1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altLang="zh-CN" sz="2800" b="1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𝒃</m:t>
                        </m:r>
                      </m:e>
                    </m:acc>
                    <m:sSup>
                      <m:sSupPr>
                        <m:ctrlPr>
                          <a:rPr lang="en-GB" altLang="zh-CN" sz="2800" b="1" i="1" dirty="0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altLang="zh-CN" sz="2800" b="1" i="1" dirty="0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𝝉</m:t>
                        </m:r>
                      </m:e>
                      <m:sup>
                        <m:r>
                          <a:rPr lang="en-GB" altLang="zh-CN" sz="2800" b="1" i="1" dirty="0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altLang="zh-CN" sz="2800" b="1" i="1" dirty="0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altLang="zh-CN" sz="2800" b="1" i="1" dirty="0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𝝉</m:t>
                        </m:r>
                      </m:e>
                      <m:sup>
                        <m:r>
                          <a:rPr lang="en-GB" altLang="zh-CN" sz="2800" b="1" i="1" dirty="0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altLang="zh-CN" sz="2800" b="1" dirty="0">
                    <a:latin typeface="Candara" panose="020E0502030303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final state with 139 </a:t>
                </a:r>
                <a14:m>
                  <m:oMath xmlns:m="http://schemas.openxmlformats.org/officeDocument/2006/math">
                    <m:r>
                      <a:rPr lang="en-GB" altLang="zh-CN" sz="2800" b="1" i="1" smtClean="0"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Arial" panose="020B0604020202020204" pitchFamily="34" charset="0"/>
                      </a:rPr>
                      <m:t>𝒇</m:t>
                    </m:r>
                    <m:sSup>
                      <m:sSupPr>
                        <m:ctrlPr>
                          <a:rPr lang="en-GB" altLang="zh-CN" sz="2800" b="1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altLang="zh-CN" sz="2800" b="1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𝒃</m:t>
                        </m:r>
                      </m:e>
                      <m:sup>
                        <m:r>
                          <a:rPr lang="en-GB" altLang="zh-CN" sz="2800" b="1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GB" altLang="zh-CN" sz="2800" b="1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GB" altLang="zh-CN" sz="2800" b="1" dirty="0">
                    <a:latin typeface="Candara" panose="020E0502030303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of pp collision data with the ATLAS detector</a:t>
                </a:r>
              </a:p>
              <a:p>
                <a:pPr algn="ctr"/>
                <a:endParaRPr lang="en-US" sz="2000" b="1" dirty="0">
                  <a:latin typeface="Bell MT" panose="02020503060305020303" pitchFamily="18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algn="ctr"/>
                <a:endParaRPr lang="en-US" sz="2000" b="1" dirty="0">
                  <a:latin typeface="Bell MT" panose="02020503060305020303" pitchFamily="18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algn="ctr"/>
                <a:r>
                  <a:rPr lang="en-US" sz="2000" b="1" dirty="0">
                    <a:latin typeface="Bell MT" panose="02020503060305020303" pitchFamily="18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Zhiyuan Jordan Li</a:t>
                </a:r>
              </a:p>
              <a:p>
                <a:pPr algn="ctr"/>
                <a:endParaRPr lang="en-US" sz="2000" b="1" i="1" dirty="0">
                  <a:latin typeface="Candara" panose="020E0502030303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algn="ctr"/>
                <a:r>
                  <a:rPr lang="en-US" sz="2000" b="1" i="1" dirty="0">
                    <a:latin typeface="Candara" panose="020E0502030303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University of Liverpool</a:t>
                </a:r>
              </a:p>
              <a:p>
                <a:pPr algn="ctr"/>
                <a:endParaRPr lang="en-US" sz="2000" i="1" dirty="0">
                  <a:latin typeface="Candara" panose="020E0502030303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algn="ctr"/>
                <a:endParaRPr lang="en-US" sz="2000" i="1" dirty="0">
                  <a:latin typeface="Candara" panose="020E0502030303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algn="ctr"/>
                <a:endParaRPr lang="en-US" sz="2000" i="1" dirty="0">
                  <a:latin typeface="Candara" panose="020E0502030303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algn="ctr"/>
                <a:endParaRPr lang="en-US" sz="2000" i="1" dirty="0">
                  <a:latin typeface="Candara" panose="020E0502030303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algn="ctr"/>
                <a:endParaRPr lang="en-US" sz="2000" i="1" dirty="0">
                  <a:latin typeface="Candara" panose="020E0502030303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 Box 3">
                <a:extLst>
                  <a:ext uri="{FF2B5EF4-FFF2-40B4-BE49-F238E27FC236}">
                    <a16:creationId xmlns:a16="http://schemas.microsoft.com/office/drawing/2014/main" id="{2D4052EC-B3F2-49C3-931E-CD3AED5FBD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699" y="2147152"/>
                <a:ext cx="9859245" cy="4482381"/>
              </a:xfrm>
              <a:prstGeom prst="rect">
                <a:avLst/>
              </a:prstGeom>
              <a:blipFill>
                <a:blip r:embed="rId2"/>
                <a:stretch>
                  <a:fillRect t="-951" r="-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0473FBA-956D-4BFD-8A0B-64088E1B0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243" y="420645"/>
            <a:ext cx="3295015" cy="1352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639208-6216-4E6E-B005-5BE1050AC8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597" y="508593"/>
            <a:ext cx="4227195" cy="117665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24074B-8870-4E2C-9E3D-C7D837911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300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7B83C345-DB3F-4F15-B566-9E1B90340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753" y="4323800"/>
            <a:ext cx="2963496" cy="209914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C1EE620-E2EA-4621-97D6-B491ABC03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164" y="2266861"/>
            <a:ext cx="3097148" cy="205332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147C8-F4C5-4CED-8559-372F3AF5E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7E0F1B-9409-4C17-B980-058FDFE0AE3C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A5431D9E-89CE-4520-B6B7-A95A9701319E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Uncertainties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2E1D9BF-5C2C-4ABB-9C1D-B80BC9060683}"/>
                  </a:ext>
                </a:extLst>
              </p:cNvPr>
              <p:cNvSpPr/>
              <p:nvPr/>
            </p:nvSpPr>
            <p:spPr>
              <a:xfrm>
                <a:off x="-177283" y="2215489"/>
                <a:ext cx="4744375" cy="50783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/>
                  <a:t> &amp; single top: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Matrix element, parton shower, initial/final state radiation(ISR/FSR), PDF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GB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: only consider shape as norm is freely floating in the limit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Single top: additional uncertainty due to interference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Signal: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Resonant HH signal: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Scale variations, parton shower, PDF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GB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Non-resonant HH signal: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Parton shower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2E1D9BF-5C2C-4ABB-9C1D-B80BC90606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7283" y="2215489"/>
                <a:ext cx="4744375" cy="5078313"/>
              </a:xfrm>
              <a:prstGeom prst="rect">
                <a:avLst/>
              </a:prstGeom>
              <a:blipFill>
                <a:blip r:embed="rId4"/>
                <a:stretch>
                  <a:fillRect r="-10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5629D24-2819-4FC7-A6D8-4A8CF6EB0B49}"/>
                  </a:ext>
                </a:extLst>
              </p:cNvPr>
              <p:cNvSpPr/>
              <p:nvPr/>
            </p:nvSpPr>
            <p:spPr>
              <a:xfrm>
                <a:off x="7706366" y="2569488"/>
                <a:ext cx="4038600" cy="39898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Z + Heavy flavour jets: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Scale variations, alternative PDF, matrix element matching and re-summation scale variation.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Only consider shape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 (Lephad):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Statistical uncertainty on FF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</m:oMath>
                </a14:m>
                <a:endParaRPr lang="en-GB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subtraction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modelling 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5629D24-2819-4FC7-A6D8-4A8CF6EB0B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6366" y="2569488"/>
                <a:ext cx="4038600" cy="3989875"/>
              </a:xfrm>
              <a:prstGeom prst="rect">
                <a:avLst/>
              </a:prstGeom>
              <a:blipFill>
                <a:blip r:embed="rId5"/>
                <a:stretch>
                  <a:fillRect t="-917" r="-1961" b="-15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D4A361F8-52E6-4AE9-93F4-4D0994E518FE}"/>
              </a:ext>
            </a:extLst>
          </p:cNvPr>
          <p:cNvSpPr/>
          <p:nvPr/>
        </p:nvSpPr>
        <p:spPr>
          <a:xfrm>
            <a:off x="214643" y="783475"/>
            <a:ext cx="609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Experimental uncertainties: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Uncertainties on efficiencies, resolution, scale etc. of physics objects. Check </a:t>
            </a:r>
            <a:r>
              <a:rPr lang="en-GB" dirty="0">
                <a:hlinkClick r:id="rId6" action="ppaction://hlinksldjump"/>
              </a:rPr>
              <a:t>backup</a:t>
            </a:r>
            <a:r>
              <a:rPr lang="en-GB" dirty="0"/>
              <a:t> for more details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0F96DE-C551-428B-90A4-7D578104B791}"/>
              </a:ext>
            </a:extLst>
          </p:cNvPr>
          <p:cNvSpPr/>
          <p:nvPr/>
        </p:nvSpPr>
        <p:spPr>
          <a:xfrm>
            <a:off x="3743342" y="1846157"/>
            <a:ext cx="4697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Modelling uncertainties for major background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C74FAA-2765-433F-8C96-D29C3A743E1E}"/>
              </a:ext>
            </a:extLst>
          </p:cNvPr>
          <p:cNvSpPr txBox="1"/>
          <p:nvPr/>
        </p:nvSpPr>
        <p:spPr>
          <a:xfrm>
            <a:off x="5020404" y="6352143"/>
            <a:ext cx="296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Examples of systematics 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CE7AFDB-BF84-4FAF-A1E1-224C41CD62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602" y="4519675"/>
            <a:ext cx="842254" cy="1276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84AE67C-0FEE-421F-A0E8-D12E36A28F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602" y="2512920"/>
            <a:ext cx="842254" cy="1276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BF94E0B-DF2A-461C-8ABE-6AAF57370075}"/>
                  </a:ext>
                </a:extLst>
              </p:cNvPr>
              <p:cNvSpPr/>
              <p:nvPr/>
            </p:nvSpPr>
            <p:spPr>
              <a:xfrm>
                <a:off x="5226631" y="2697733"/>
                <a:ext cx="352954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900" b="0" i="0" smtClean="0">
                          <a:latin typeface="Cambria Math" panose="02040503050406030204" pitchFamily="18" charset="0"/>
                        </a:rPr>
                        <m:t>ttbar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BF94E0B-DF2A-461C-8ABE-6AAF573700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6631" y="2697733"/>
                <a:ext cx="352954" cy="230832"/>
              </a:xfrm>
              <a:prstGeom prst="rect">
                <a:avLst/>
              </a:prstGeom>
              <a:blipFill>
                <a:blip r:embed="rId8"/>
                <a:stretch>
                  <a:fillRect r="-51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C76C640E-7FF4-4B9A-BAF8-662C7D59ECB3}"/>
              </a:ext>
            </a:extLst>
          </p:cNvPr>
          <p:cNvSpPr/>
          <p:nvPr/>
        </p:nvSpPr>
        <p:spPr>
          <a:xfrm>
            <a:off x="5226631" y="4686583"/>
            <a:ext cx="41710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/>
              <a:t>ttbar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DAA5E2-C73C-417B-BF2B-46A8A1565E8F}"/>
              </a:ext>
            </a:extLst>
          </p:cNvPr>
          <p:cNvSpPr txBox="1"/>
          <p:nvPr/>
        </p:nvSpPr>
        <p:spPr>
          <a:xfrm>
            <a:off x="8847415" y="1530577"/>
            <a:ext cx="31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General approach: split the normalisation and shape then parametrise the shape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74B8B04-29B0-4763-B727-98752EA5ED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48604" y="2358657"/>
            <a:ext cx="195162" cy="10703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8E8E4F9-88D8-4653-A5A3-00E7D85D1A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2605" y="4320182"/>
            <a:ext cx="195162" cy="10703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5B35817-D394-41BF-965B-2727A4D4F6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7825" y="2515229"/>
            <a:ext cx="457889" cy="30370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F89B66F-90FB-4BC7-B22A-BA34182B21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23073" y="4547440"/>
            <a:ext cx="646495" cy="32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91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FEDA5-3BC6-4EA3-BECE-B31BF66CF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61617" y="6492875"/>
            <a:ext cx="2743200" cy="365125"/>
          </a:xfrm>
        </p:spPr>
        <p:txBody>
          <a:bodyPr/>
          <a:lstStyle/>
          <a:p>
            <a:fld id="{E0EAC9AC-A0EB-496C-BC94-D995ED93A3C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E4E37C-0415-4E6C-A020-8532A87B0B6F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ED4C7921-8373-4CB5-8969-CB6E8C242083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Limit setting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95552C4-0A50-42B5-B7D3-D71DCE8571EF}"/>
                  </a:ext>
                </a:extLst>
              </p:cNvPr>
              <p:cNvSpPr/>
              <p:nvPr/>
            </p:nvSpPr>
            <p:spPr>
              <a:xfrm>
                <a:off x="177968" y="649640"/>
                <a:ext cx="8074770" cy="38779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/>
                  <a:t>Unfortunately, with the current dataset we are not expecting to see the SM non-resonant di-Higgs production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altLang="zh-CN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/>
                  <a:t>We can still set limits on the upper limit on the cross section on the SM di-Higgs production (in bbtautau channel) and resonant signal mass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altLang="zh-CN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/>
                  <a:t>Expected limits: </a:t>
                </a:r>
                <a:r>
                  <a:rPr lang="en-GB" altLang="zh-CN" sz="1600" b="1" dirty="0"/>
                  <a:t>derived from simulation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altLang="zh-CN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/>
                  <a:t>Expected limit on </a:t>
                </a:r>
                <a:r>
                  <a:rPr lang="en-GB" altLang="zh-CN" sz="1600" dirty="0" err="1"/>
                  <a:t>Xs</a:t>
                </a:r>
                <a:r>
                  <a:rPr lang="en-GB" altLang="zh-CN" sz="1600" dirty="0"/>
                  <a:t>. with 36 </a:t>
                </a:r>
                <a14:m>
                  <m:oMath xmlns:m="http://schemas.openxmlformats.org/officeDocument/2006/math">
                    <m:r>
                      <a:rPr lang="en-GB" altLang="zh-CN" sz="1600" b="0" i="1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GB" altLang="zh-CN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600" dirty="0"/>
                  <a:t> data in Lephad: 26.32 * </a:t>
                </a:r>
                <a:r>
                  <a:rPr lang="en-US" altLang="zh-CN" sz="1600" dirty="0" err="1"/>
                  <a:t>Xs</a:t>
                </a:r>
                <a:r>
                  <a:rPr lang="en-US" altLang="zh-CN" sz="1600" dirty="0"/>
                  <a:t>. (SM)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Scale with luminosity (139 </a:t>
                </a:r>
                <a14:m>
                  <m:oMath xmlns:m="http://schemas.openxmlformats.org/officeDocument/2006/math">
                    <m:r>
                      <a:rPr lang="en-GB" altLang="zh-CN" sz="1600" i="1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GB" altLang="zh-CN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GB" altLang="zh-CN" sz="1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600" dirty="0"/>
                  <a:t>), we expect the limit to be ~ 13 * </a:t>
                </a:r>
                <a:r>
                  <a:rPr lang="en-US" altLang="zh-CN" sz="1600" dirty="0" err="1"/>
                  <a:t>Xs</a:t>
                </a:r>
                <a:r>
                  <a:rPr lang="en-US" altLang="zh-CN" sz="1600" dirty="0"/>
                  <a:t>. (SM)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The Lephad expected limit is 80% better!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This is made possible by better b-tagging, tau-ID, tau-reconstruction, etc.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95552C4-0A50-42B5-B7D3-D71DCE8571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968" y="649640"/>
                <a:ext cx="8074770" cy="3877985"/>
              </a:xfrm>
              <a:prstGeom prst="rect">
                <a:avLst/>
              </a:prstGeom>
              <a:blipFill>
                <a:blip r:embed="rId2"/>
                <a:stretch>
                  <a:fillRect l="-302" t="-4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4F6EF23-325A-4BDD-931B-06DCAAF72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6145" y="1188736"/>
            <a:ext cx="3514725" cy="24669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D2D6C2-ECB2-4F03-BAF8-4CC153859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170" y="4302188"/>
            <a:ext cx="3405700" cy="23691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4076F641-0848-47E5-8AA7-9DC510AB214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4267057"/>
                  </p:ext>
                </p:extLst>
              </p:nvPr>
            </p:nvGraphicFramePr>
            <p:xfrm>
              <a:off x="360197" y="4542297"/>
              <a:ext cx="6360045" cy="21456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8421">
                      <a:extLst>
                        <a:ext uri="{9D8B030D-6E8A-4147-A177-3AD203B41FA5}">
                          <a16:colId xmlns:a16="http://schemas.microsoft.com/office/drawing/2014/main" val="2703617094"/>
                        </a:ext>
                      </a:extLst>
                    </a:gridCol>
                    <a:gridCol w="1128421">
                      <a:extLst>
                        <a:ext uri="{9D8B030D-6E8A-4147-A177-3AD203B41FA5}">
                          <a16:colId xmlns:a16="http://schemas.microsoft.com/office/drawing/2014/main" val="2474985715"/>
                        </a:ext>
                      </a:extLst>
                    </a:gridCol>
                    <a:gridCol w="685633">
                      <a:extLst>
                        <a:ext uri="{9D8B030D-6E8A-4147-A177-3AD203B41FA5}">
                          <a16:colId xmlns:a16="http://schemas.microsoft.com/office/drawing/2014/main" val="4231129201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2363363560"/>
                        </a:ext>
                      </a:extLst>
                    </a:gridCol>
                    <a:gridCol w="1135380">
                      <a:extLst>
                        <a:ext uri="{9D8B030D-6E8A-4147-A177-3AD203B41FA5}">
                          <a16:colId xmlns:a16="http://schemas.microsoft.com/office/drawing/2014/main" val="74342852"/>
                        </a:ext>
                      </a:extLst>
                    </a:gridCol>
                    <a:gridCol w="792480">
                      <a:extLst>
                        <a:ext uri="{9D8B030D-6E8A-4147-A177-3AD203B41FA5}">
                          <a16:colId xmlns:a16="http://schemas.microsoft.com/office/drawing/2014/main" val="3403908973"/>
                        </a:ext>
                      </a:extLst>
                    </a:gridCol>
                    <a:gridCol w="803910">
                      <a:extLst>
                        <a:ext uri="{9D8B030D-6E8A-4147-A177-3AD203B41FA5}">
                          <a16:colId xmlns:a16="http://schemas.microsoft.com/office/drawing/2014/main" val="2319990138"/>
                        </a:ext>
                      </a:extLst>
                    </a:gridCol>
                  </a:tblGrid>
                  <a:tr h="482313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Non resonant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-2</a:t>
                          </a:r>
                          <a14:m>
                            <m:oMath xmlns:m="http://schemas.openxmlformats.org/officeDocument/2006/math"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-1</a:t>
                          </a:r>
                          <a14:m>
                            <m:oMath xmlns:m="http://schemas.openxmlformats.org/officeDocument/2006/math"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GB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Expected</a:t>
                          </a:r>
                        </a:p>
                        <a:p>
                          <a:pPr algn="ctr"/>
                          <a:endParaRPr lang="en-GB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GB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95178459"/>
                      </a:ext>
                    </a:extLst>
                  </a:tr>
                  <a:tr h="371254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Lephad</a:t>
                          </a:r>
                        </a:p>
                        <a:p>
                          <a:pPr algn="ctr"/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(SM)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Stat-Only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4.13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5.73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7.98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10.70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9374934"/>
                      </a:ext>
                    </a:extLst>
                  </a:tr>
                  <a:tr h="369424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Stat+Syst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3.90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5.24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7.27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10.12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13.57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0810225"/>
                      </a:ext>
                    </a:extLst>
                  </a:tr>
                  <a:tr h="371254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Hadhad</a:t>
                          </a:r>
                        </a:p>
                        <a:p>
                          <a:pPr algn="ctr"/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(SM)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Stat-Only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2.01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2.70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3.75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5.22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7.00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4285970"/>
                      </a:ext>
                    </a:extLst>
                  </a:tr>
                  <a:tr h="393595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Stat+Syst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2.51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3.37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4.68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6.52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8.73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69456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4076F641-0848-47E5-8AA7-9DC510AB214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4267057"/>
                  </p:ext>
                </p:extLst>
              </p:nvPr>
            </p:nvGraphicFramePr>
            <p:xfrm>
              <a:off x="360197" y="4542297"/>
              <a:ext cx="6360045" cy="21456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8421">
                      <a:extLst>
                        <a:ext uri="{9D8B030D-6E8A-4147-A177-3AD203B41FA5}">
                          <a16:colId xmlns:a16="http://schemas.microsoft.com/office/drawing/2014/main" val="2703617094"/>
                        </a:ext>
                      </a:extLst>
                    </a:gridCol>
                    <a:gridCol w="1128421">
                      <a:extLst>
                        <a:ext uri="{9D8B030D-6E8A-4147-A177-3AD203B41FA5}">
                          <a16:colId xmlns:a16="http://schemas.microsoft.com/office/drawing/2014/main" val="2474985715"/>
                        </a:ext>
                      </a:extLst>
                    </a:gridCol>
                    <a:gridCol w="685633">
                      <a:extLst>
                        <a:ext uri="{9D8B030D-6E8A-4147-A177-3AD203B41FA5}">
                          <a16:colId xmlns:a16="http://schemas.microsoft.com/office/drawing/2014/main" val="4231129201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2363363560"/>
                        </a:ext>
                      </a:extLst>
                    </a:gridCol>
                    <a:gridCol w="1135380">
                      <a:extLst>
                        <a:ext uri="{9D8B030D-6E8A-4147-A177-3AD203B41FA5}">
                          <a16:colId xmlns:a16="http://schemas.microsoft.com/office/drawing/2014/main" val="74342852"/>
                        </a:ext>
                      </a:extLst>
                    </a:gridCol>
                    <a:gridCol w="792480">
                      <a:extLst>
                        <a:ext uri="{9D8B030D-6E8A-4147-A177-3AD203B41FA5}">
                          <a16:colId xmlns:a16="http://schemas.microsoft.com/office/drawing/2014/main" val="3403908973"/>
                        </a:ext>
                      </a:extLst>
                    </a:gridCol>
                    <a:gridCol w="803910">
                      <a:extLst>
                        <a:ext uri="{9D8B030D-6E8A-4147-A177-3AD203B41FA5}">
                          <a16:colId xmlns:a16="http://schemas.microsoft.com/office/drawing/2014/main" val="2319990138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Non resonant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28319" t="-4762" r="-500000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28319" t="-4762" r="-400000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Expected</a:t>
                          </a:r>
                        </a:p>
                        <a:p>
                          <a:pPr algn="ctr"/>
                          <a:endParaRPr lang="en-GB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02308" t="-4762" r="-104615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91667" t="-4762" r="-3030" b="-2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95178459"/>
                      </a:ext>
                    </a:extLst>
                  </a:tr>
                  <a:tr h="371254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Lephad</a:t>
                          </a:r>
                        </a:p>
                        <a:p>
                          <a:pPr algn="ctr"/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(SM)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Stat-Only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4.13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5.73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7.98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10.70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9374934"/>
                      </a:ext>
                    </a:extLst>
                  </a:tr>
                  <a:tr h="369424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Stat+Syst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3.90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5.24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7.27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10.12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13.57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0810225"/>
                      </a:ext>
                    </a:extLst>
                  </a:tr>
                  <a:tr h="371254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Hadhad</a:t>
                          </a:r>
                        </a:p>
                        <a:p>
                          <a:pPr algn="ctr"/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 err="1"/>
                            <a:t>Xs</a:t>
                          </a:r>
                          <a:r>
                            <a:rPr lang="en-GB" dirty="0"/>
                            <a:t>(SM)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Stat-Only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2.01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2.70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3.75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5.22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7.00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4285970"/>
                      </a:ext>
                    </a:extLst>
                  </a:tr>
                  <a:tr h="393595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Stat+Syst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2.51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3.37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4.68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6.52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8.73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694568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D8CA30F-3A65-42B5-BA1B-64A4465B61BC}"/>
              </a:ext>
            </a:extLst>
          </p:cNvPr>
          <p:cNvSpPr txBox="1"/>
          <p:nvPr/>
        </p:nvSpPr>
        <p:spPr>
          <a:xfrm>
            <a:off x="8385503" y="649640"/>
            <a:ext cx="313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Limit for resonant Lephad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E777EA-046B-4DE0-AA49-B9F747FCD528}"/>
              </a:ext>
            </a:extLst>
          </p:cNvPr>
          <p:cNvSpPr txBox="1"/>
          <p:nvPr/>
        </p:nvSpPr>
        <p:spPr>
          <a:xfrm>
            <a:off x="8385503" y="3794283"/>
            <a:ext cx="313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Limit for resonant Hadhad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0550E0-AC98-4D27-A8F0-396A585AB8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5766" y="4414615"/>
            <a:ext cx="842254" cy="12768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F644BFB-97C3-45BC-86B5-A9E2862272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2738" y="1110565"/>
            <a:ext cx="3656758" cy="24669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FC9DBD-FE8A-46B9-9376-D67318EC93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6192" y="1339628"/>
            <a:ext cx="842254" cy="12768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B90B99-25E1-46DC-8FBB-726AF8181A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98771" y="1319383"/>
            <a:ext cx="1183629" cy="17769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9612F7D-D392-45FE-8B0C-4520C2F03E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98771" y="4412415"/>
            <a:ext cx="871685" cy="15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0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58439-85A2-4F63-86C3-25F7D1602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12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1DEEED-CB8B-4C2A-B5EE-AF462EE4CA4B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CF1059A7-D113-41AF-A48C-EDC84AC2E4F6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Summary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6D5ABA-C773-4062-935A-2954B8320EFB}"/>
              </a:ext>
            </a:extLst>
          </p:cNvPr>
          <p:cNvSpPr/>
          <p:nvPr/>
        </p:nvSpPr>
        <p:spPr>
          <a:xfrm>
            <a:off x="2740313" y="1788656"/>
            <a:ext cx="75290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Most of the components of analysis are in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Lots of improvement in identification, reconstruction, background estimation making a more stringent limit possible</a:t>
            </a:r>
          </a:p>
          <a:p>
            <a:endParaRPr lang="en-GB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Stay tuned for </a:t>
            </a:r>
            <a:r>
              <a:rPr lang="en-GB" altLang="zh-CN"/>
              <a:t>the results!</a:t>
            </a:r>
            <a:endParaRPr lang="en-GB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zh-CN" dirty="0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48CFBA08-6A47-4809-8E8D-F06A2C753FA5}"/>
              </a:ext>
            </a:extLst>
          </p:cNvPr>
          <p:cNvSpPr txBox="1"/>
          <p:nvPr/>
        </p:nvSpPr>
        <p:spPr>
          <a:xfrm>
            <a:off x="1162567" y="4294247"/>
            <a:ext cx="9859245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altLang="zh-CN" sz="2800" b="1" dirty="0">
                <a:latin typeface="Candara" panose="020E0502030303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Thank you for listening! </a:t>
            </a:r>
            <a:endParaRPr lang="en-US" sz="2000" b="1" i="1" dirty="0">
              <a:latin typeface="Candara" panose="020E0502030303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  <a:p>
            <a:pPr algn="ctr"/>
            <a:endParaRPr lang="en-US" sz="2000" i="1" dirty="0">
              <a:latin typeface="Candara" panose="020E0502030303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  <a:p>
            <a:pPr algn="ctr"/>
            <a:endParaRPr lang="en-US" sz="2000" i="1" dirty="0">
              <a:latin typeface="Candara" panose="020E0502030303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  <a:p>
            <a:pPr algn="ctr"/>
            <a:endParaRPr lang="en-US" sz="2000" i="1" dirty="0">
              <a:latin typeface="Candara" panose="020E0502030303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  <a:p>
            <a:pPr algn="ctr"/>
            <a:endParaRPr lang="en-US" sz="2000" i="1" dirty="0">
              <a:latin typeface="Candara" panose="020E0502030303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  <a:p>
            <a:pPr algn="ctr"/>
            <a:endParaRPr lang="en-US" sz="2000" i="1" dirty="0">
              <a:latin typeface="Candara" panose="020E0502030303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31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D31A4-87E4-4312-9611-CB73AF8B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13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64C739-0F75-4A34-B5B0-E7E390DECA8C}"/>
              </a:ext>
            </a:extLst>
          </p:cNvPr>
          <p:cNvSpPr/>
          <p:nvPr/>
        </p:nvSpPr>
        <p:spPr>
          <a:xfrm>
            <a:off x="438800" y="1519015"/>
            <a:ext cx="2446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</a:rPr>
              <a:t>Object selection</a:t>
            </a:r>
            <a:endParaRPr lang="en-GB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604C1564-0269-4E5E-9B2A-D3D3E83D324A}"/>
                  </a:ext>
                </a:extLst>
              </p:cNvPr>
              <p:cNvSpPr txBox="1"/>
              <p:nvPr/>
            </p:nvSpPr>
            <p:spPr>
              <a:xfrm>
                <a:off x="886475" y="2045776"/>
                <a:ext cx="5394959" cy="329320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Electrons: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Loose e-ID, loose isolation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&gt; 7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d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𝜂</m:t>
                        </m:r>
                      </m:e>
                    </m:d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&lt; 2.47 + crack veto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Muons: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Loose muons with </a:t>
                </a:r>
                <a:r>
                  <a:rPr lang="en-GB" altLang="zh-CN" sz="1600" i="1" dirty="0" err="1">
                    <a:cs typeface="Arial" panose="020B0604020202020204" pitchFamily="34" charset="0"/>
                    <a:sym typeface="+mn-ea"/>
                  </a:rPr>
                  <a:t>PflowLoose_VarRadIso</a:t>
                </a:r>
                <a:r>
                  <a:rPr lang="en-GB" altLang="zh-CN" sz="1600" i="1" dirty="0"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isolation,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&gt; 7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d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𝜂</m:t>
                        </m:r>
                      </m:e>
                    </m:d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&lt; 2.7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Taus: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Loose RNN Tau-ID, loose electron-veto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GB" sz="1600" dirty="0"/>
                  <a:t>&gt; 20GeV,</a:t>
                </a: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d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𝜂</m:t>
                        </m:r>
                      </m:e>
                    </m:d>
                    <m:r>
                      <a:rPr lang="en-GB" altLang="zh-CN" sz="1600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r>
                  <a:rPr lang="el-GR" sz="1600" dirty="0"/>
                  <a:t>&lt;</a:t>
                </a:r>
                <a:r>
                  <a:rPr lang="en-GB" sz="1600" dirty="0"/>
                  <a:t> </a:t>
                </a:r>
                <a:r>
                  <a:rPr lang="el-GR" sz="1600" dirty="0"/>
                  <a:t>2.5 + </a:t>
                </a:r>
                <a:r>
                  <a:rPr lang="en-GB" sz="1600" dirty="0"/>
                  <a:t>crack veto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1- or 3-prong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Anti-Taus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Fail loose RNN Tau-ID and RNN score &gt; 0.01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altLang="zh-CN" sz="1600" dirty="0">
                  <a:cs typeface="Arial" panose="020B0604020202020204" pitchFamily="34" charset="0"/>
                  <a:sym typeface="+mn-ea"/>
                </a:endParaRPr>
              </a:p>
            </p:txBody>
          </p:sp>
        </mc:Choice>
        <mc:Fallback xmlns="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604C1564-0269-4E5E-9B2A-D3D3E83D3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475" y="2045776"/>
                <a:ext cx="5394959" cy="3293209"/>
              </a:xfrm>
              <a:prstGeom prst="rect">
                <a:avLst/>
              </a:prstGeom>
              <a:blipFill>
                <a:blip r:embed="rId2"/>
                <a:stretch>
                  <a:fillRect l="-452" t="-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A2F0920-93F6-4B57-9AD5-BB8EDCBB4C8C}"/>
                  </a:ext>
                </a:extLst>
              </p:cNvPr>
              <p:cNvSpPr/>
              <p:nvPr/>
            </p:nvSpPr>
            <p:spPr>
              <a:xfrm>
                <a:off x="6711996" y="2045776"/>
                <a:ext cx="6096000" cy="280076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Jets: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Anti-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𝑘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GB" sz="1600" dirty="0"/>
                  <a:t>R=0.4 particle flow jets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Jet cleaning &amp; tight JVT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pT&gt;20GeV,</a:t>
                </a: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d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𝜂</m:t>
                        </m:r>
                      </m:e>
                    </m:d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GB" sz="1600" dirty="0"/>
                  <a:t>&lt;2.5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b-tagging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DL1r with 77% WP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MET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 err="1">
                    <a:cs typeface="Arial" panose="020B0604020202020204" pitchFamily="34" charset="0"/>
                    <a:sym typeface="+mn-ea"/>
                  </a:rPr>
                  <a:t>PFLow</a:t>
                </a: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MET (TST)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OLR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ASG OLR  tool with dedicated jet-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OLR: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&gt; b-tagged jet &gt; anti-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 &gt; untagged-jet </a:t>
                </a:r>
                <a:endParaRPr lang="en-GB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A2F0920-93F6-4B57-9AD5-BB8EDCBB4C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996" y="2045776"/>
                <a:ext cx="6096000" cy="2800767"/>
              </a:xfrm>
              <a:prstGeom prst="rect">
                <a:avLst/>
              </a:prstGeom>
              <a:blipFill>
                <a:blip r:embed="rId3"/>
                <a:stretch>
                  <a:fillRect l="-400" t="-654" b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5FB1BCC4-0BC1-49E7-808A-E5B5048A8CB3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02610D95-1766-4DC7-8FBB-EA85F3893FA1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Backup: object selection</a:t>
            </a:r>
          </a:p>
        </p:txBody>
      </p:sp>
    </p:spTree>
    <p:extLst>
      <p:ext uri="{BB962C8B-B14F-4D97-AF65-F5344CB8AC3E}">
        <p14:creationId xmlns:p14="http://schemas.microsoft.com/office/powerpoint/2010/main" val="1004924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54C7E-FC6C-4AB3-8CEE-76EB64661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14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9E0D1D-2DF8-457B-BFBA-361C187F0E72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B824822D-F103-4440-A0EF-635957CD3023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Backup: Experimental uncertainties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F3E550-3272-4F7C-B144-A4DC816F6A8A}"/>
              </a:ext>
            </a:extLst>
          </p:cNvPr>
          <p:cNvSpPr/>
          <p:nvPr/>
        </p:nvSpPr>
        <p:spPr>
          <a:xfrm>
            <a:off x="3092018" y="1582340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Jets: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JES (</a:t>
            </a:r>
            <a:r>
              <a:rPr lang="en-GB" dirty="0" err="1"/>
              <a:t>CategoryReduction</a:t>
            </a:r>
            <a:r>
              <a:rPr lang="en-GB" dirty="0"/>
              <a:t>) &amp; JER (</a:t>
            </a:r>
            <a:r>
              <a:rPr lang="en-GB" dirty="0" err="1"/>
              <a:t>FullJER</a:t>
            </a:r>
            <a:r>
              <a:rPr lang="en-GB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Flavor</a:t>
            </a:r>
            <a:r>
              <a:rPr lang="en-GB" dirty="0"/>
              <a:t> tagging: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medium reduction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scale, resolution, efficiencies (trigger, </a:t>
            </a:r>
            <a:r>
              <a:rPr lang="en-GB" dirty="0" err="1"/>
              <a:t>reco</a:t>
            </a:r>
            <a:r>
              <a:rPr lang="en-GB" dirty="0"/>
              <a:t>, ID, isolation)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momentum-calibration + efficiencies (</a:t>
            </a:r>
            <a:r>
              <a:rPr lang="en-GB" dirty="0" err="1"/>
              <a:t>reco</a:t>
            </a:r>
            <a:r>
              <a:rPr lang="en-GB" dirty="0"/>
              <a:t>, TTVA, iso)(muon trigger currently missing)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Taus: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TES + efficiencies (</a:t>
            </a:r>
            <a:r>
              <a:rPr lang="en-GB" dirty="0" err="1"/>
              <a:t>eVeto</a:t>
            </a:r>
            <a:r>
              <a:rPr lang="en-GB" dirty="0"/>
              <a:t>,</a:t>
            </a:r>
            <a:r>
              <a:rPr lang="el-GR" dirty="0"/>
              <a:t>τ</a:t>
            </a:r>
            <a:r>
              <a:rPr lang="en-GB" dirty="0"/>
              <a:t>had-ID, trigger) </a:t>
            </a:r>
            <a:r>
              <a:rPr lang="en-GB" dirty="0" err="1"/>
              <a:t>SoftTrk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Scale &amp; Resolution</a:t>
            </a:r>
          </a:p>
        </p:txBody>
      </p:sp>
    </p:spTree>
    <p:extLst>
      <p:ext uri="{BB962C8B-B14F-4D97-AF65-F5344CB8AC3E}">
        <p14:creationId xmlns:p14="http://schemas.microsoft.com/office/powerpoint/2010/main" val="1326868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DC177-124F-47B3-BB05-77B5939A3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15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6F7E9D-CDD2-441A-B2BA-293D62A35923}"/>
              </a:ext>
            </a:extLst>
          </p:cNvPr>
          <p:cNvSpPr/>
          <p:nvPr/>
        </p:nvSpPr>
        <p:spPr>
          <a:xfrm>
            <a:off x="504319" y="1682544"/>
            <a:ext cx="20304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</a:rPr>
              <a:t>Triggers: Hadhad </a:t>
            </a:r>
            <a:endParaRPr lang="en-GB" sz="20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6B3E32E6-F6B1-411C-9414-46D7ABBEB22E}"/>
                  </a:ext>
                </a:extLst>
              </p:cNvPr>
              <p:cNvSpPr txBox="1"/>
              <p:nvPr/>
            </p:nvSpPr>
            <p:spPr>
              <a:xfrm>
                <a:off x="472679" y="2535615"/>
                <a:ext cx="5257151" cy="289310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0070C0"/>
                    </a:solidFill>
                    <a:cs typeface="Arial" panose="020B0604020202020204" pitchFamily="34" charset="0"/>
                    <a:sym typeface="+mn-ea"/>
                  </a:rPr>
                  <a:t>Single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dirty="0">
                    <a:solidFill>
                      <a:srgbClr val="0070C0"/>
                    </a:solidFill>
                    <a:cs typeface="Arial" panose="020B0604020202020204" pitchFamily="34" charset="0"/>
                    <a:sym typeface="+mn-ea"/>
                  </a:rPr>
                  <a:t> triggers (STT)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HLT thresholds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  <m:r>
                      <a:rPr lang="en-GB" altLang="zh-CN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between 80 and 160 GeV, offline requirement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&gt; HLT threshold + 20 GeV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Supplemented by non-isolated triggers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Apply before </a:t>
                </a:r>
                <a:r>
                  <a:rPr lang="en-US" altLang="zh-CN" sz="1600" dirty="0">
                    <a:cs typeface="Arial" panose="020B0604020202020204" pitchFamily="34" charset="0"/>
                    <a:sym typeface="+mn-ea"/>
                  </a:rPr>
                  <a:t>DTT. If failed STT, then pass the event through DTT</a:t>
                </a: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altLang="zh-CN" dirty="0">
                  <a:solidFill>
                    <a:srgbClr val="0070C0"/>
                  </a:solidFill>
                  <a:cs typeface="Arial" panose="020B0604020202020204" pitchFamily="34" charset="0"/>
                  <a:sym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0070C0"/>
                    </a:solidFill>
                    <a:cs typeface="Arial" panose="020B0604020202020204" pitchFamily="34" charset="0"/>
                    <a:sym typeface="+mn-ea"/>
                  </a:rPr>
                  <a:t>Di-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dirty="0">
                    <a:solidFill>
                      <a:srgbClr val="0070C0"/>
                    </a:solidFill>
                    <a:cs typeface="Arial" panose="020B0604020202020204" pitchFamily="34" charset="0"/>
                    <a:sym typeface="+mn-ea"/>
                  </a:rPr>
                  <a:t> triggers (DTT)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b="0" dirty="0">
                    <a:cs typeface="Arial" panose="020B0604020202020204" pitchFamily="34" charset="0"/>
                    <a:sym typeface="+mn-ea"/>
                  </a:rPr>
                  <a:t>Threshold on HLT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  <m:r>
                      <a:rPr lang="en-GB" altLang="zh-CN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35 (25) GeV for leading (sub-leading)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, offline requirement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&gt; HLT threshold + 5 GeV</a:t>
                </a:r>
              </a:p>
            </p:txBody>
          </p:sp>
        </mc:Choice>
        <mc:Fallback xmlns="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6B3E32E6-F6B1-411C-9414-46D7ABBEB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679" y="2535615"/>
                <a:ext cx="5257151" cy="2893100"/>
              </a:xfrm>
              <a:prstGeom prst="rect">
                <a:avLst/>
              </a:prstGeom>
              <a:blipFill>
                <a:blip r:embed="rId2"/>
                <a:stretch>
                  <a:fillRect l="-812" t="-1263" r="-2552" b="-1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FD9FD01B-FAB9-4CFE-8329-7A7902B90E77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8" name="Text Box 27">
            <a:extLst>
              <a:ext uri="{FF2B5EF4-FFF2-40B4-BE49-F238E27FC236}">
                <a16:creationId xmlns:a16="http://schemas.microsoft.com/office/drawing/2014/main" id="{FF939A2E-5E80-40BF-A258-CE604269541B}"/>
              </a:ext>
            </a:extLst>
          </p:cNvPr>
          <p:cNvSpPr txBox="1"/>
          <p:nvPr/>
        </p:nvSpPr>
        <p:spPr>
          <a:xfrm>
            <a:off x="2534747" y="-79950"/>
            <a:ext cx="7114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Backup: Selection for Hadhad channel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85D27EE-BC28-475A-8B7B-E5670E2B9F0C}"/>
                  </a:ext>
                </a:extLst>
              </p:cNvPr>
              <p:cNvSpPr/>
              <p:nvPr/>
            </p:nvSpPr>
            <p:spPr>
              <a:xfrm>
                <a:off x="6092189" y="4136202"/>
                <a:ext cx="6096000" cy="1200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b="1" dirty="0">
                    <a:solidFill>
                      <a:srgbClr val="0070C0"/>
                    </a:solidFill>
                  </a:rPr>
                  <a:t>Had</a:t>
                </a:r>
                <a:r>
                  <a:rPr lang="en-US" altLang="zh-CN" b="1" dirty="0">
                    <a:solidFill>
                      <a:srgbClr val="0070C0"/>
                    </a:solidFill>
                  </a:rPr>
                  <a:t>had </a:t>
                </a:r>
                <a:endParaRPr lang="en-GB" dirty="0">
                  <a:solidFill>
                    <a:srgbClr val="0070C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altLang="zh-CN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e</m:t>
                    </m:r>
                    <m:r>
                      <a:rPr lang="en-GB" altLang="zh-CN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/</m:t>
                    </m:r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𝜇</m:t>
                    </m:r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Exactly 2 loose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For L1Topo-triggered events: ∆R(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,</a:t>
                </a: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) &lt; 2.5</a:t>
                </a:r>
                <a:endParaRPr lang="en-GB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85D27EE-BC28-475A-8B7B-E5670E2B9F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189" y="4136202"/>
                <a:ext cx="6096000" cy="1200329"/>
              </a:xfrm>
              <a:prstGeom prst="rect">
                <a:avLst/>
              </a:prstGeom>
              <a:blipFill>
                <a:blip r:embed="rId3"/>
                <a:stretch>
                  <a:fillRect l="-600" t="-3061" b="-76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5D0A090-26C6-4D1D-ADDC-07E379AC6DD0}"/>
                  </a:ext>
                </a:extLst>
              </p:cNvPr>
              <p:cNvSpPr/>
              <p:nvPr/>
            </p:nvSpPr>
            <p:spPr>
              <a:xfrm>
                <a:off x="5623321" y="2100271"/>
                <a:ext cx="6096000" cy="203222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B050"/>
                    </a:solidFill>
                  </a:rPr>
                  <a:t>All channels: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Pass triggers &amp; matching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-legs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Offline trigger eff. plateau cuts on leptons,</a:t>
                </a: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, and jets at L1</a:t>
                </a:r>
                <a:endParaRPr lang="en-GB" altLang="zh-CN" i="1" dirty="0">
                  <a:cs typeface="Arial" panose="020B0604020202020204" pitchFamily="34" charset="0"/>
                  <a:sym typeface="+mn-ea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Sup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𝑚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𝜏𝜏</m:t>
                        </m:r>
                      </m:sub>
                      <m:sup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𝑀𝑀𝐶</m:t>
                        </m:r>
                      </m:sup>
                    </m:sSubSup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r>
                  <a:rPr lang="el-GR" dirty="0"/>
                  <a:t>&gt;</a:t>
                </a:r>
                <a:r>
                  <a:rPr lang="en-GB" dirty="0"/>
                  <a:t> </a:t>
                </a:r>
                <a:r>
                  <a:rPr lang="el-GR" dirty="0"/>
                  <a:t>60</a:t>
                </a:r>
                <a:r>
                  <a:rPr lang="en-GB" dirty="0"/>
                  <a:t> GeV (Missing Mass Calculator used to reconstruct </a:t>
                </a:r>
                <a14:m>
                  <m:oMath xmlns:m="http://schemas.openxmlformats.org/officeDocument/2006/math"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𝜏𝜏</m:t>
                    </m:r>
                  </m:oMath>
                </a14:m>
                <a:r>
                  <a:rPr lang="el-GR" dirty="0"/>
                  <a:t>-</a:t>
                </a:r>
                <a:r>
                  <a:rPr lang="en-GB" dirty="0"/>
                  <a:t>system)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At least two central jets (one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r>
                  <a:rPr lang="en-GB" dirty="0"/>
                  <a:t>&gt; 45 GeV)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5D0A090-26C6-4D1D-ADDC-07E379AC6D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21" y="2100271"/>
                <a:ext cx="6096000" cy="2032223"/>
              </a:xfrm>
              <a:prstGeom prst="rect">
                <a:avLst/>
              </a:prstGeom>
              <a:blipFill>
                <a:blip r:embed="rId4"/>
                <a:stretch>
                  <a:fillRect l="-600" t="-1802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D2E4DB61-FFD1-4316-83D3-C5795AB8CD38}"/>
              </a:ext>
            </a:extLst>
          </p:cNvPr>
          <p:cNvSpPr/>
          <p:nvPr/>
        </p:nvSpPr>
        <p:spPr>
          <a:xfrm>
            <a:off x="5623321" y="1682544"/>
            <a:ext cx="21100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B050"/>
                </a:solidFill>
              </a:rPr>
              <a:t>Event selection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037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DE7005-5EEA-4EC6-86EE-50C07AA09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35651"/>
            <a:ext cx="2743200" cy="365125"/>
          </a:xfrm>
        </p:spPr>
        <p:txBody>
          <a:bodyPr/>
          <a:lstStyle/>
          <a:p>
            <a:fld id="{E0EAC9AC-A0EB-496C-BC94-D995ED93A3C6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E72658-0DCC-4E8E-AEEC-15414C40E0B3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E9F64FE2-73EA-4E42-BC21-56A8DAD0793A}"/>
              </a:ext>
            </a:extLst>
          </p:cNvPr>
          <p:cNvSpPr txBox="1"/>
          <p:nvPr/>
        </p:nvSpPr>
        <p:spPr>
          <a:xfrm>
            <a:off x="2534747" y="-79950"/>
            <a:ext cx="7114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Backup: Z+HF CR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80321D7-8821-4EC5-9970-8301CF087B84}"/>
                  </a:ext>
                </a:extLst>
              </p:cNvPr>
              <p:cNvSpPr/>
              <p:nvPr/>
            </p:nvSpPr>
            <p:spPr>
              <a:xfrm>
                <a:off x="861468" y="4141865"/>
                <a:ext cx="10766242" cy="23391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The cross section of Z boson production in association with heavy flavour (</a:t>
                </a:r>
                <a:r>
                  <a:rPr lang="en-GB" sz="1600" dirty="0" err="1">
                    <a:solidFill>
                      <a:schemeClr val="tx1"/>
                    </a:solidFill>
                  </a:rPr>
                  <a:t>b,c</a:t>
                </a:r>
                <a:r>
                  <a:rPr lang="en-GB" sz="1600" dirty="0">
                    <a:solidFill>
                      <a:schemeClr val="tx1"/>
                    </a:solidFill>
                  </a:rPr>
                  <a:t>) jets is known to be not well predicted by the Sherpa MC and so these processes are normalised to data in a control region.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Events selected with </a:t>
                </a:r>
                <a:r>
                  <a:rPr lang="en-GB" sz="1600" dirty="0" err="1">
                    <a:solidFill>
                      <a:schemeClr val="tx1"/>
                    </a:solidFill>
                  </a:rPr>
                  <a:t>bbll</a:t>
                </a:r>
                <a:r>
                  <a:rPr lang="en-GB" sz="1600" dirty="0">
                    <a:solidFill>
                      <a:schemeClr val="tx1"/>
                    </a:solidFill>
                  </a:rPr>
                  <a:t> trigger selection using single-lepton and di-lepton triggers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Exactly two muons or two electrons with opposite-sign charges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Exactly two b-tagged jets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75 GeV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&lt; 110 GeV (select Z mass peak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&lt; 40 GeV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&gt; 210 GeV (to veto Higgs mass peak and to ensure orthogonality to </a:t>
                </a:r>
                <a:r>
                  <a:rPr lang="en-GB" sz="1600" dirty="0" err="1">
                    <a:solidFill>
                      <a:schemeClr val="tx1"/>
                    </a:solidFill>
                  </a:rPr>
                  <a:t>bbll</a:t>
                </a:r>
                <a:r>
                  <a:rPr lang="en-GB" sz="1600" dirty="0">
                    <a:solidFill>
                      <a:schemeClr val="tx1"/>
                    </a:solidFill>
                  </a:rPr>
                  <a:t> signal region).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This control region is included in the final fit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distribution shown in above figure.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From a fit to data of this CR alone the normalisation of the Z+HF background is found to be 1.29 ± 0.019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80321D7-8821-4EC5-9970-8301CF087B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468" y="4141865"/>
                <a:ext cx="10766242" cy="2339102"/>
              </a:xfrm>
              <a:prstGeom prst="rect">
                <a:avLst/>
              </a:prstGeom>
              <a:blipFill>
                <a:blip r:embed="rId2"/>
                <a:stretch>
                  <a:fillRect l="-227" t="-781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4A94E7EC-F8FA-4CFB-9C0E-A6F4766D0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919" y="709974"/>
            <a:ext cx="6363015" cy="32267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24F860-8137-42AB-AEEB-28A3B456F090}"/>
                  </a:ext>
                </a:extLst>
              </p:cNvPr>
              <p:cNvSpPr txBox="1"/>
              <p:nvPr/>
            </p:nvSpPr>
            <p:spPr>
              <a:xfrm>
                <a:off x="9087944" y="1393611"/>
                <a:ext cx="234205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accent3">
                        <a:lumMod val="75000"/>
                      </a:schemeClr>
                    </a:solidFill>
                  </a:rPr>
                  <a:t>Pre-fit and post-fit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𝒍𝒍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3">
                        <a:lumMod val="75000"/>
                      </a:schemeClr>
                    </a:solidFill>
                  </a:rPr>
                  <a:t> distribution in the Z+HF CR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24F860-8137-42AB-AEEB-28A3B456F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7944" y="1393611"/>
                <a:ext cx="2342056" cy="923330"/>
              </a:xfrm>
              <a:prstGeom prst="rect">
                <a:avLst/>
              </a:prstGeom>
              <a:blipFill>
                <a:blip r:embed="rId4"/>
                <a:stretch>
                  <a:fillRect l="-2083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A96215DB-1822-451E-B3AB-97AFAFFED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7947" y="979351"/>
            <a:ext cx="902381" cy="1367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72E6E7-E7D2-4009-B0CA-2CF4D8777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047" y="947600"/>
            <a:ext cx="902381" cy="13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31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B0268-FE37-478C-95CF-DC0122ED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4CA903-5497-4D35-AB8F-53D8FD91B9F0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E0E048C8-70C9-431C-A97C-4E11D30BE294}"/>
              </a:ext>
            </a:extLst>
          </p:cNvPr>
          <p:cNvSpPr txBox="1"/>
          <p:nvPr/>
        </p:nvSpPr>
        <p:spPr>
          <a:xfrm>
            <a:off x="3067685" y="-42516"/>
            <a:ext cx="6049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Overview</a:t>
            </a:r>
          </a:p>
        </p:txBody>
      </p:sp>
      <p:sp>
        <p:nvSpPr>
          <p:cNvPr id="14" name="Text Box 28">
            <a:extLst>
              <a:ext uri="{FF2B5EF4-FFF2-40B4-BE49-F238E27FC236}">
                <a16:creationId xmlns:a16="http://schemas.microsoft.com/office/drawing/2014/main" id="{398034F8-99A2-4828-896E-3DCC9D0E52BE}"/>
              </a:ext>
            </a:extLst>
          </p:cNvPr>
          <p:cNvSpPr txBox="1"/>
          <p:nvPr/>
        </p:nvSpPr>
        <p:spPr>
          <a:xfrm>
            <a:off x="2994785" y="1613716"/>
            <a:ext cx="7238875" cy="40934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zh-CN" sz="2000" dirty="0">
                <a:solidFill>
                  <a:srgbClr val="00B050"/>
                </a:solidFill>
                <a:cs typeface="Arial" panose="020B0604020202020204" pitchFamily="34" charset="0"/>
                <a:sym typeface="+mn-ea"/>
              </a:rPr>
              <a:t>List of contents: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zh-CN" sz="2000" dirty="0"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CN" sz="2000" dirty="0">
                <a:cs typeface="Arial" panose="020B0604020202020204" pitchFamily="34" charset="0"/>
                <a:sym typeface="+mn-ea"/>
              </a:rPr>
              <a:t>Motivation of di-Higgs searches (</a:t>
            </a:r>
            <a:r>
              <a:rPr lang="en-GB" altLang="zh-CN" sz="2000" dirty="0">
                <a:cs typeface="Arial" panose="020B0604020202020204" pitchFamily="34" charset="0"/>
                <a:sym typeface="+mn-ea"/>
                <a:hlinkClick r:id="rId2" action="ppaction://hlinksldjump"/>
              </a:rPr>
              <a:t>p3-p4</a:t>
            </a:r>
            <a:r>
              <a:rPr lang="en-GB" altLang="zh-CN" sz="2000" dirty="0">
                <a:cs typeface="Arial" panose="020B0604020202020204" pitchFamily="34" charset="0"/>
                <a:sym typeface="+mn-ea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zh-CN" sz="2000" dirty="0"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CN" sz="2000" dirty="0">
                <a:cs typeface="Arial" panose="020B0604020202020204" pitchFamily="34" charset="0"/>
                <a:sym typeface="+mn-ea"/>
              </a:rPr>
              <a:t>Signal and background (</a:t>
            </a:r>
            <a:r>
              <a:rPr lang="en-GB" altLang="zh-CN" sz="2000" dirty="0">
                <a:cs typeface="Arial" panose="020B0604020202020204" pitchFamily="34" charset="0"/>
                <a:sym typeface="+mn-ea"/>
                <a:hlinkClick r:id="rId3" action="ppaction://hlinksldjump"/>
              </a:rPr>
              <a:t>p5-p6</a:t>
            </a:r>
            <a:r>
              <a:rPr lang="en-GB" altLang="zh-CN" sz="2000" dirty="0">
                <a:cs typeface="Arial" panose="020B0604020202020204" pitchFamily="34" charset="0"/>
                <a:sym typeface="+mn-ea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zh-CN" sz="2000" dirty="0"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CN" sz="2000" dirty="0">
                <a:cs typeface="Arial" panose="020B0604020202020204" pitchFamily="34" charset="0"/>
                <a:sym typeface="+mn-ea"/>
              </a:rPr>
              <a:t>Object reconstruction and event selection (</a:t>
            </a:r>
            <a:r>
              <a:rPr lang="en-GB" altLang="zh-CN" sz="2000" dirty="0">
                <a:cs typeface="Arial" panose="020B0604020202020204" pitchFamily="34" charset="0"/>
                <a:sym typeface="+mn-ea"/>
                <a:hlinkClick r:id="rId4" action="ppaction://hlinksldjump"/>
              </a:rPr>
              <a:t>p7-p8</a:t>
            </a:r>
            <a:r>
              <a:rPr lang="en-GB" altLang="zh-CN" sz="2000" dirty="0">
                <a:cs typeface="Arial" panose="020B0604020202020204" pitchFamily="34" charset="0"/>
                <a:sym typeface="+mn-ea"/>
              </a:rPr>
              <a:t>)</a:t>
            </a:r>
          </a:p>
          <a:p>
            <a:endParaRPr lang="en-GB" altLang="zh-CN" sz="2000" dirty="0"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CN" sz="2000" dirty="0">
                <a:cs typeface="Arial" panose="020B0604020202020204" pitchFamily="34" charset="0"/>
                <a:sym typeface="+mn-ea"/>
              </a:rPr>
              <a:t>MVA classification (</a:t>
            </a:r>
            <a:r>
              <a:rPr lang="en-GB" altLang="zh-CN" sz="2000" dirty="0">
                <a:cs typeface="Arial" panose="020B0604020202020204" pitchFamily="34" charset="0"/>
                <a:sym typeface="+mn-ea"/>
                <a:hlinkClick r:id="rId5" action="ppaction://hlinksldjump"/>
              </a:rPr>
              <a:t>p9</a:t>
            </a:r>
            <a:r>
              <a:rPr lang="en-GB" altLang="zh-CN" sz="2000" dirty="0">
                <a:cs typeface="Arial" panose="020B0604020202020204" pitchFamily="34" charset="0"/>
                <a:sym typeface="+mn-ea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zh-CN" sz="2000" dirty="0"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CN" sz="2000" dirty="0">
                <a:cs typeface="Arial" panose="020B0604020202020204" pitchFamily="34" charset="0"/>
                <a:sym typeface="+mn-ea"/>
              </a:rPr>
              <a:t>Uncertainties (</a:t>
            </a:r>
            <a:r>
              <a:rPr lang="en-GB" altLang="zh-CN" sz="2000" dirty="0">
                <a:cs typeface="Arial" panose="020B0604020202020204" pitchFamily="34" charset="0"/>
                <a:sym typeface="+mn-ea"/>
                <a:hlinkClick r:id="rId6" action="ppaction://hlinksldjump"/>
              </a:rPr>
              <a:t>p</a:t>
            </a:r>
            <a:r>
              <a:rPr lang="en-GB" altLang="zh-CN" sz="2000" u="sng" dirty="0">
                <a:cs typeface="Arial" panose="020B0604020202020204" pitchFamily="34" charset="0"/>
                <a:sym typeface="+mn-ea"/>
                <a:hlinkClick r:id="rId6" action="ppaction://hlinksldjump"/>
              </a:rPr>
              <a:t>10</a:t>
            </a:r>
            <a:r>
              <a:rPr lang="en-GB" altLang="zh-CN" sz="2000" dirty="0">
                <a:cs typeface="Arial" panose="020B0604020202020204" pitchFamily="34" charset="0"/>
                <a:sym typeface="+mn-ea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zh-CN" sz="2000" dirty="0">
              <a:cs typeface="Arial" panose="020B0604020202020204" pitchFamily="34" charset="0"/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CN" sz="2000" dirty="0">
                <a:cs typeface="Arial" panose="020B0604020202020204" pitchFamily="34" charset="0"/>
                <a:sym typeface="+mn-ea"/>
              </a:rPr>
              <a:t>Limit setting (</a:t>
            </a:r>
            <a:r>
              <a:rPr lang="en-GB" altLang="zh-CN" sz="2000" dirty="0">
                <a:cs typeface="Arial" panose="020B0604020202020204" pitchFamily="34" charset="0"/>
                <a:sym typeface="+mn-ea"/>
                <a:hlinkClick r:id="rId7" action="ppaction://hlinksldjump"/>
              </a:rPr>
              <a:t>p</a:t>
            </a:r>
            <a:r>
              <a:rPr lang="en-GB" altLang="zh-CN" sz="2000" u="sng" dirty="0">
                <a:cs typeface="Arial" panose="020B0604020202020204" pitchFamily="34" charset="0"/>
                <a:sym typeface="+mn-ea"/>
                <a:hlinkClick r:id="rId7" action="ppaction://hlinksldjump"/>
              </a:rPr>
              <a:t>11</a:t>
            </a:r>
            <a:r>
              <a:rPr lang="en-GB" altLang="zh-CN" sz="2000" dirty="0">
                <a:cs typeface="Arial" panose="020B0604020202020204" pitchFamily="34" charset="0"/>
                <a:sym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7604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DAB8B-C4EE-42EE-BC0D-41F4CB1AB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E0EAC9AC-A0EB-496C-BC94-D995ED93A3C6}" type="slidenum">
              <a:rPr lang="en-GB" smtClean="0"/>
              <a:t>3</a:t>
            </a:fld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8EE2B06-65CD-4226-8BC1-7E64D9527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0" y="1149441"/>
            <a:ext cx="2065606" cy="180216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327D913-B07B-49A1-ADF8-AE3DE1D9F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800" y="3262552"/>
            <a:ext cx="2065606" cy="189347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DD832C2-6306-4F33-9E75-54DCAA87F6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710" y="4275031"/>
            <a:ext cx="2732172" cy="17240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8F8C0D9-9E10-4B01-849B-686768932202}"/>
                  </a:ext>
                </a:extLst>
              </p:cNvPr>
              <p:cNvSpPr txBox="1"/>
              <p:nvPr/>
            </p:nvSpPr>
            <p:spPr>
              <a:xfrm>
                <a:off x="11374654" y="1912025"/>
                <a:ext cx="5670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𝐻𝐻𝐻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8F8C0D9-9E10-4B01-849B-686768932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4654" y="1912025"/>
                <a:ext cx="567078" cy="276999"/>
              </a:xfrm>
              <a:prstGeom prst="rect">
                <a:avLst/>
              </a:prstGeom>
              <a:blipFill>
                <a:blip r:embed="rId5"/>
                <a:stretch>
                  <a:fillRect l="-9677" r="-3226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4C5BDF9-2DFB-45DB-8D5A-BD457CC647D3}"/>
                  </a:ext>
                </a:extLst>
              </p:cNvPr>
              <p:cNvSpPr txBox="1"/>
              <p:nvPr/>
            </p:nvSpPr>
            <p:spPr>
              <a:xfrm>
                <a:off x="10800447" y="2111300"/>
                <a:ext cx="263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4C5BDF9-2DFB-45DB-8D5A-BD457CC64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447" y="2111300"/>
                <a:ext cx="263534" cy="276999"/>
              </a:xfrm>
              <a:prstGeom prst="rect">
                <a:avLst/>
              </a:prstGeom>
              <a:blipFill>
                <a:blip r:embed="rId6"/>
                <a:stretch>
                  <a:fillRect l="-20930" r="-6977" b="-2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E31A315-6478-4ADC-8291-E03649533C89}"/>
                  </a:ext>
                </a:extLst>
              </p:cNvPr>
              <p:cNvSpPr txBox="1"/>
              <p:nvPr/>
            </p:nvSpPr>
            <p:spPr>
              <a:xfrm>
                <a:off x="10940865" y="3804678"/>
                <a:ext cx="263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E31A315-6478-4ADC-8291-E03649533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0865" y="3804678"/>
                <a:ext cx="263534" cy="276999"/>
              </a:xfrm>
              <a:prstGeom prst="rect">
                <a:avLst/>
              </a:prstGeom>
              <a:blipFill>
                <a:blip r:embed="rId7"/>
                <a:stretch>
                  <a:fillRect l="-20930" r="-6977" b="-2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2F566A5-5376-4C66-B44E-28F70D424965}"/>
                  </a:ext>
                </a:extLst>
              </p:cNvPr>
              <p:cNvSpPr txBox="1"/>
              <p:nvPr/>
            </p:nvSpPr>
            <p:spPr>
              <a:xfrm>
                <a:off x="10798780" y="4645376"/>
                <a:ext cx="263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2F566A5-5376-4C66-B44E-28F70D4249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780" y="4645376"/>
                <a:ext cx="263534" cy="276999"/>
              </a:xfrm>
              <a:prstGeom prst="rect">
                <a:avLst/>
              </a:prstGeom>
              <a:blipFill>
                <a:blip r:embed="rId8"/>
                <a:stretch>
                  <a:fillRect l="-20455" r="-454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8B2CAB56-1ED4-4A35-AB6B-704AEAAC1276}"/>
              </a:ext>
            </a:extLst>
          </p:cNvPr>
          <p:cNvSpPr/>
          <p:nvPr/>
        </p:nvSpPr>
        <p:spPr>
          <a:xfrm>
            <a:off x="10820400" y="2031682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BD61D45-4E38-43AA-B743-FFC9F5444572}"/>
              </a:ext>
            </a:extLst>
          </p:cNvPr>
          <p:cNvSpPr/>
          <p:nvPr/>
        </p:nvSpPr>
        <p:spPr>
          <a:xfrm>
            <a:off x="11153932" y="203168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EA105D9-B2AE-4F29-8D13-77F01C0693ED}"/>
              </a:ext>
            </a:extLst>
          </p:cNvPr>
          <p:cNvSpPr/>
          <p:nvPr/>
        </p:nvSpPr>
        <p:spPr>
          <a:xfrm>
            <a:off x="10815637" y="3810988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5187DAF-A106-4820-9529-33846C9651FE}"/>
              </a:ext>
            </a:extLst>
          </p:cNvPr>
          <p:cNvSpPr/>
          <p:nvPr/>
        </p:nvSpPr>
        <p:spPr>
          <a:xfrm>
            <a:off x="10815637" y="4479413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414A40C-31B9-4A4F-AC35-B36B915D972F}"/>
              </a:ext>
            </a:extLst>
          </p:cNvPr>
          <p:cNvSpPr/>
          <p:nvPr/>
        </p:nvSpPr>
        <p:spPr>
          <a:xfrm>
            <a:off x="3475211" y="6243827"/>
            <a:ext cx="26169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Higgs potential: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 Box 28">
                <a:extLst>
                  <a:ext uri="{FF2B5EF4-FFF2-40B4-BE49-F238E27FC236}">
                    <a16:creationId xmlns:a16="http://schemas.microsoft.com/office/drawing/2014/main" id="{9E2ED0FF-34EF-41CA-876E-D5DF86C3AFFC}"/>
                  </a:ext>
                </a:extLst>
              </p:cNvPr>
              <p:cNvSpPr txBox="1"/>
              <p:nvPr/>
            </p:nvSpPr>
            <p:spPr>
              <a:xfrm>
                <a:off x="463125" y="908928"/>
                <a:ext cx="8437440" cy="347787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cs typeface="Arial" panose="020B0604020202020204" pitchFamily="34" charset="0"/>
                    <a:sym typeface="+mn-ea"/>
                  </a:rPr>
                  <a:t>Measuring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𝐻𝐻𝐻</m:t>
                        </m:r>
                      </m:sub>
                    </m:sSub>
                  </m:oMath>
                </a14:m>
                <a:r>
                  <a:rPr lang="en-US" altLang="zh-CN" sz="2000" dirty="0">
                    <a:cs typeface="Arial" panose="020B0604020202020204" pitchFamily="34" charset="0"/>
                    <a:sym typeface="+mn-ea"/>
                  </a:rPr>
                  <a:t> is a crucial test of the electroweak symmetry breaking mechanism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dirty="0">
                  <a:cs typeface="Arial" panose="020B0604020202020204" pitchFamily="34" charset="0"/>
                  <a:sym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cs typeface="Arial" panose="020B0604020202020204" pitchFamily="34" charset="0"/>
                    <a:sym typeface="+mn-ea"/>
                  </a:rPr>
                  <a:t>A direct probe to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𝐻𝐻𝐻</m:t>
                        </m:r>
                      </m:sub>
                    </m:sSub>
                  </m:oMath>
                </a14:m>
                <a:r>
                  <a:rPr lang="en-US" altLang="zh-CN" sz="2000" dirty="0">
                    <a:cs typeface="Arial" panose="020B0604020202020204" pitchFamily="34" charset="0"/>
                    <a:sym typeface="+mn-ea"/>
                  </a:rPr>
                  <a:t> is to measure the </a:t>
                </a:r>
                <a:r>
                  <a:rPr lang="en-GB" altLang="zh-CN" sz="2000" dirty="0">
                    <a:cs typeface="Arial" panose="020B0604020202020204" pitchFamily="34" charset="0"/>
                    <a:sym typeface="+mn-ea"/>
                  </a:rPr>
                  <a:t>non-resonant di-Higgs production via the “triangle diagram”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altLang="zh-CN" sz="2000" dirty="0">
                  <a:cs typeface="Arial" panose="020B0604020202020204" pitchFamily="34" charset="0"/>
                  <a:sym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2000" dirty="0">
                    <a:cs typeface="Arial" panose="020B0604020202020204" pitchFamily="34" charset="0"/>
                    <a:sym typeface="+mn-ea"/>
                  </a:rPr>
                  <a:t>However, the “box diagram” interfere with the “triangle diagram” destructively, leading to a small cross section of 31.05</a:t>
                </a:r>
                <a14:m>
                  <m:oMath xmlns:m="http://schemas.openxmlformats.org/officeDocument/2006/math">
                    <m:r>
                      <a:rPr lang="en-GB" altLang="zh-CN" sz="2000" b="0" i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  <m:r>
                      <a:rPr lang="en-GB" altLang="zh-CN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± </m:t>
                    </m:r>
                  </m:oMath>
                </a14:m>
                <a:r>
                  <a:rPr lang="en-GB" altLang="zh-CN" sz="2000" dirty="0">
                    <a:cs typeface="Arial" panose="020B0604020202020204" pitchFamily="34" charset="0"/>
                    <a:sym typeface="+mn-ea"/>
                  </a:rPr>
                  <a:t>1.90 fb (ggF)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altLang="zh-CN" sz="2000" dirty="0">
                  <a:cs typeface="Arial" panose="020B0604020202020204" pitchFamily="34" charset="0"/>
                  <a:sym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sz="2000" dirty="0">
                    <a:cs typeface="Arial" panose="020B0604020202020204" pitchFamily="34" charset="0"/>
                    <a:sym typeface="+mn-ea"/>
                  </a:rPr>
                  <a:t>While various BSM scenarios predict heavy resonances, which can decay to pairs of Higgs boson with much enhanced cross section</a:t>
                </a:r>
              </a:p>
            </p:txBody>
          </p:sp>
        </mc:Choice>
        <mc:Fallback xmlns="">
          <p:sp>
            <p:nvSpPr>
              <p:cNvPr id="36" name="Text Box 28">
                <a:extLst>
                  <a:ext uri="{FF2B5EF4-FFF2-40B4-BE49-F238E27FC236}">
                    <a16:creationId xmlns:a16="http://schemas.microsoft.com/office/drawing/2014/main" id="{9E2ED0FF-34EF-41CA-876E-D5DF86C3A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125" y="908928"/>
                <a:ext cx="8437440" cy="3477875"/>
              </a:xfrm>
              <a:prstGeom prst="rect">
                <a:avLst/>
              </a:prstGeom>
              <a:blipFill>
                <a:blip r:embed="rId9"/>
                <a:stretch>
                  <a:fillRect l="-650" t="-876" b="-21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B99B9F-A617-4135-860F-2E5AA0744E0A}"/>
                  </a:ext>
                </a:extLst>
              </p:cNvPr>
              <p:cNvSpPr txBox="1"/>
              <p:nvPr/>
            </p:nvSpPr>
            <p:spPr>
              <a:xfrm>
                <a:off x="5132070" y="6077403"/>
                <a:ext cx="6321923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𝑣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𝐻𝐻𝐻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3!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𝐻𝐻𝐻𝐻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4!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B99B9F-A617-4135-860F-2E5AA0744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070" y="6077403"/>
                <a:ext cx="6321923" cy="55579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06636F41-4965-4B71-8CA1-105B0EDC4ED7}"/>
              </a:ext>
            </a:extLst>
          </p:cNvPr>
          <p:cNvSpPr/>
          <p:nvPr/>
        </p:nvSpPr>
        <p:spPr>
          <a:xfrm>
            <a:off x="9243462" y="6121063"/>
            <a:ext cx="563478" cy="624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C4EA02-8CAD-4BFA-86BA-CD408BE44C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6469" y="4918011"/>
            <a:ext cx="2134511" cy="166437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0ADAF92-6BDD-4866-8090-C29E98DB050F}"/>
              </a:ext>
            </a:extLst>
          </p:cNvPr>
          <p:cNvSpPr txBox="1"/>
          <p:nvPr/>
        </p:nvSpPr>
        <p:spPr>
          <a:xfrm>
            <a:off x="9525201" y="776825"/>
            <a:ext cx="345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Non-resonant production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E2AB11C-6B58-4495-97EA-6A90812A3EE9}"/>
              </a:ext>
            </a:extLst>
          </p:cNvPr>
          <p:cNvSpPr txBox="1"/>
          <p:nvPr/>
        </p:nvSpPr>
        <p:spPr>
          <a:xfrm>
            <a:off x="1722553" y="4812079"/>
            <a:ext cx="2262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resonant production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DCC353-7A10-4D12-8213-CAC6889BAD38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47" name="Text Box 27">
            <a:extLst>
              <a:ext uri="{FF2B5EF4-FFF2-40B4-BE49-F238E27FC236}">
                <a16:creationId xmlns:a16="http://schemas.microsoft.com/office/drawing/2014/main" id="{670E3F9F-BEBA-4139-86A5-7BEE1A7F72E9}"/>
              </a:ext>
            </a:extLst>
          </p:cNvPr>
          <p:cNvSpPr txBox="1"/>
          <p:nvPr/>
        </p:nvSpPr>
        <p:spPr>
          <a:xfrm>
            <a:off x="3067685" y="-42516"/>
            <a:ext cx="6049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583761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95078DA-3567-4AA7-BFE1-5BC4CDC42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089" y="3216999"/>
            <a:ext cx="4194923" cy="3316916"/>
          </a:xfrm>
          <a:prstGeom prst="rect">
            <a:avLst/>
          </a:prstGeom>
        </p:spPr>
      </p:pic>
      <p:sp>
        <p:nvSpPr>
          <p:cNvPr id="5" name="Slide Number Placeholder 30">
            <a:extLst>
              <a:ext uri="{FF2B5EF4-FFF2-40B4-BE49-F238E27FC236}">
                <a16:creationId xmlns:a16="http://schemas.microsoft.com/office/drawing/2014/main" id="{B79875D3-7E18-4F7C-95FE-CCC3F935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1934" y="6218172"/>
            <a:ext cx="521970" cy="847725"/>
          </a:xfrm>
        </p:spPr>
        <p:txBody>
          <a:bodyPr/>
          <a:lstStyle/>
          <a:p>
            <a:fld id="{4A172EB9-D3EF-40B1-9901-EBF8F7342BBE}" type="slidenum">
              <a:rPr lang="zh-CN" altLang="en-US" smtClean="0"/>
              <a:t>4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14009E-630D-4AD1-89EC-6538AA49D4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78" y="2449479"/>
            <a:ext cx="2780256" cy="19590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76A0FD-3FBF-4BF3-9EB2-4EC175B11B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3510" y="840811"/>
            <a:ext cx="3072479" cy="18434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28">
                <a:extLst>
                  <a:ext uri="{FF2B5EF4-FFF2-40B4-BE49-F238E27FC236}">
                    <a16:creationId xmlns:a16="http://schemas.microsoft.com/office/drawing/2014/main" id="{983EB60B-1588-4C64-A208-94DD6AD21120}"/>
                  </a:ext>
                </a:extLst>
              </p:cNvPr>
              <p:cNvSpPr txBox="1"/>
              <p:nvPr/>
            </p:nvSpPr>
            <p:spPr>
              <a:xfrm>
                <a:off x="436946" y="669100"/>
                <a:ext cx="4033420" cy="95410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𝑏𝑏</m:t>
                    </m:r>
                    <m:r>
                      <a:rPr lang="en-GB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𝜏𝜏</m:t>
                    </m:r>
                    <m:r>
                      <a:rPr lang="en-GB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  <a:cs typeface="Arial" panose="020B0604020202020204" pitchFamily="34" charset="0"/>
                    <a:sym typeface="+mn-ea"/>
                  </a:rPr>
                  <a:t>final state:</a:t>
                </a:r>
                <a:endParaRPr lang="en-GB" sz="1600" dirty="0">
                  <a:cs typeface="Arial" panose="020B0604020202020204" pitchFamily="34" charset="0"/>
                  <a:sym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5"/>
                    </a:solidFill>
                    <a:cs typeface="Arial" panose="020B0604020202020204" pitchFamily="34" charset="0"/>
                    <a:sym typeface="+mn-ea"/>
                  </a:rPr>
                  <a:t>Relatively small background.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5"/>
                    </a:solidFill>
                    <a:cs typeface="Arial" panose="020B0604020202020204" pitchFamily="34" charset="0"/>
                    <a:sym typeface="+mn-ea"/>
                  </a:rPr>
                  <a:t>Relatively high branching ratio.</a:t>
                </a:r>
              </a:p>
            </p:txBody>
          </p:sp>
        </mc:Choice>
        <mc:Fallback xmlns="">
          <p:sp>
            <p:nvSpPr>
              <p:cNvPr id="9" name="Text Box 28">
                <a:extLst>
                  <a:ext uri="{FF2B5EF4-FFF2-40B4-BE49-F238E27FC236}">
                    <a16:creationId xmlns:a16="http://schemas.microsoft.com/office/drawing/2014/main" id="{983EB60B-1588-4C64-A208-94DD6AD211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46" y="669100"/>
                <a:ext cx="4033420" cy="954107"/>
              </a:xfrm>
              <a:prstGeom prst="rect">
                <a:avLst/>
              </a:prstGeom>
              <a:blipFill>
                <a:blip r:embed="rId6"/>
                <a:stretch>
                  <a:fillRect l="-1059" t="-3846" b="-9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16612062-DE26-4B1C-8775-5C2F9E733491}"/>
              </a:ext>
            </a:extLst>
          </p:cNvPr>
          <p:cNvSpPr/>
          <p:nvPr/>
        </p:nvSpPr>
        <p:spPr>
          <a:xfrm>
            <a:off x="278804" y="1959999"/>
            <a:ext cx="2969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Branching ratio: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C75A68F-5317-444C-9AE8-B0F0D27F52D2}"/>
                  </a:ext>
                </a:extLst>
              </p:cNvPr>
              <p:cNvSpPr/>
              <p:nvPr/>
            </p:nvSpPr>
            <p:spPr>
              <a:xfrm>
                <a:off x="245294" y="5151956"/>
                <a:ext cx="3169681" cy="929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𝑏𝑏</m:t>
                    </m:r>
                    <m:r>
                      <a:rPr lang="en-GB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GB" dirty="0"/>
                  <a:t> </a:t>
                </a:r>
                <a:r>
                  <a:rPr lang="en-US" altLang="zh-CN" dirty="0"/>
                  <a:t>is the most sensitive decay channel with 36</a:t>
                </a:r>
                <a:r>
                  <a:rPr lang="en-GB" altLang="zh-CN" b="1" dirty="0"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altLang="zh-CN" b="0" i="1"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Arial" panose="020B0604020202020204" pitchFamily="34" charset="0"/>
                      </a:rPr>
                      <m:t>𝑓</m:t>
                    </m:r>
                    <m:sSup>
                      <m:sSupPr>
                        <m:ctrlPr>
                          <a:rPr lang="en-GB" altLang="zh-CN" i="1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𝑏</m:t>
                        </m:r>
                      </m:e>
                      <m:sup>
                        <m:r>
                          <a:rPr lang="en-GB" altLang="zh-CN" b="0" i="1"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dirty="0"/>
                  <a:t> data![1]</a:t>
                </a:r>
                <a:endParaRPr lang="en-GB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C75A68F-5317-444C-9AE8-B0F0D27F52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294" y="5151956"/>
                <a:ext cx="3169681" cy="929550"/>
              </a:xfrm>
              <a:prstGeom prst="rect">
                <a:avLst/>
              </a:prstGeom>
              <a:blipFill>
                <a:blip r:embed="rId7"/>
                <a:stretch>
                  <a:fillRect l="-1538" t="-3268" b="-84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Down 11">
            <a:extLst>
              <a:ext uri="{FF2B5EF4-FFF2-40B4-BE49-F238E27FC236}">
                <a16:creationId xmlns:a16="http://schemas.microsoft.com/office/drawing/2014/main" id="{DC440B74-BF3F-4EEC-875C-C968893AB36E}"/>
              </a:ext>
            </a:extLst>
          </p:cNvPr>
          <p:cNvSpPr/>
          <p:nvPr/>
        </p:nvSpPr>
        <p:spPr>
          <a:xfrm rot="3470682">
            <a:off x="2897366" y="4614993"/>
            <a:ext cx="285226" cy="6543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1D7A67C-CAD7-4E30-875F-8C60238D74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54120" y="4318781"/>
            <a:ext cx="2533851" cy="18993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F8008D-EF44-4DF7-98C3-E58EE79E64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8194" y="1933444"/>
            <a:ext cx="658337" cy="319429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9290010E-59AD-4B98-8527-79831A0E52BE}"/>
              </a:ext>
            </a:extLst>
          </p:cNvPr>
          <p:cNvSpPr/>
          <p:nvPr/>
        </p:nvSpPr>
        <p:spPr>
          <a:xfrm>
            <a:off x="10334603" y="5237018"/>
            <a:ext cx="1046276" cy="123818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700B12-0F55-4608-86AF-EC989F099941}"/>
              </a:ext>
            </a:extLst>
          </p:cNvPr>
          <p:cNvSpPr/>
          <p:nvPr/>
        </p:nvSpPr>
        <p:spPr>
          <a:xfrm>
            <a:off x="820544" y="3456246"/>
            <a:ext cx="447681" cy="268503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A0F402D-FE59-4BF7-9BAB-C69EA2F0DFD5}"/>
                  </a:ext>
                </a:extLst>
              </p:cNvPr>
              <p:cNvSpPr txBox="1"/>
              <p:nvPr/>
            </p:nvSpPr>
            <p:spPr>
              <a:xfrm>
                <a:off x="7455362" y="3477802"/>
                <a:ext cx="493136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Lephad: high trigger efficiency </a:t>
                </a:r>
                <a:r>
                  <a:rPr lang="en-GB" dirty="0"/>
                  <a:t>(due to the lepton)</a:t>
                </a:r>
              </a:p>
              <a:p>
                <a:r>
                  <a:rPr lang="en-GB" dirty="0">
                    <a:solidFill>
                      <a:schemeClr val="accent1"/>
                    </a:solidFill>
                  </a:rPr>
                  <a:t>Hadhad: high purity </a:t>
                </a:r>
                <a:r>
                  <a:rPr lang="en-GB" dirty="0"/>
                  <a:t>(much less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:r>
                  <a:rPr lang="en-GB" dirty="0"/>
                  <a:t>background)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A0F402D-FE59-4BF7-9BAB-C69EA2F0D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5362" y="3477802"/>
                <a:ext cx="4931365" cy="646331"/>
              </a:xfrm>
              <a:prstGeom prst="rect">
                <a:avLst/>
              </a:prstGeom>
              <a:blipFill>
                <a:blip r:embed="rId10"/>
                <a:stretch>
                  <a:fillRect l="-1112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 Box 28">
            <a:extLst>
              <a:ext uri="{FF2B5EF4-FFF2-40B4-BE49-F238E27FC236}">
                <a16:creationId xmlns:a16="http://schemas.microsoft.com/office/drawing/2014/main" id="{50171AE1-E60D-4646-B669-30C81A5E4314}"/>
              </a:ext>
            </a:extLst>
          </p:cNvPr>
          <p:cNvSpPr txBox="1"/>
          <p:nvPr/>
        </p:nvSpPr>
        <p:spPr>
          <a:xfrm>
            <a:off x="8318047" y="1795706"/>
            <a:ext cx="203864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FF0000"/>
                </a:solidFill>
                <a:ea typeface="Cambria Math" panose="02040503050406030204" pitchFamily="18" charset="0"/>
              </a:rPr>
              <a:t>LepHad channel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E6D342-DDC4-44A4-B123-BFB39271D6DA}"/>
              </a:ext>
            </a:extLst>
          </p:cNvPr>
          <p:cNvSpPr/>
          <p:nvPr/>
        </p:nvSpPr>
        <p:spPr>
          <a:xfrm>
            <a:off x="8318047" y="1202236"/>
            <a:ext cx="1935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GB" sz="2000" b="1" dirty="0" err="1">
                <a:solidFill>
                  <a:schemeClr val="accent1"/>
                </a:solidFill>
                <a:ea typeface="Cambria Math" panose="02040503050406030204" pitchFamily="18" charset="0"/>
              </a:rPr>
              <a:t>HadHad</a:t>
            </a:r>
            <a:r>
              <a:rPr lang="en-GB" sz="2000" b="1" dirty="0">
                <a:solidFill>
                  <a:schemeClr val="accent1"/>
                </a:solidFill>
                <a:ea typeface="Cambria Math" panose="02040503050406030204" pitchFamily="18" charset="0"/>
              </a:rPr>
              <a:t> channel</a:t>
            </a:r>
            <a:endParaRPr lang="en-GB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8CFB55-78C2-4DAE-8720-A71BE51B5F0D}"/>
              </a:ext>
            </a:extLst>
          </p:cNvPr>
          <p:cNvSpPr/>
          <p:nvPr/>
        </p:nvSpPr>
        <p:spPr>
          <a:xfrm>
            <a:off x="5306380" y="1635727"/>
            <a:ext cx="2886737" cy="650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3644B2B-8DE0-4354-991A-85B358A5BFFF}"/>
              </a:ext>
            </a:extLst>
          </p:cNvPr>
          <p:cNvSpPr/>
          <p:nvPr/>
        </p:nvSpPr>
        <p:spPr>
          <a:xfrm>
            <a:off x="5306380" y="1277111"/>
            <a:ext cx="2886737" cy="2985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6795166-2E61-4251-9961-0CF9EE8E9FF3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29" name="Text Box 27">
            <a:extLst>
              <a:ext uri="{FF2B5EF4-FFF2-40B4-BE49-F238E27FC236}">
                <a16:creationId xmlns:a16="http://schemas.microsoft.com/office/drawing/2014/main" id="{709FCF57-E3B2-4A54-9EA6-AEABA837418E}"/>
              </a:ext>
            </a:extLst>
          </p:cNvPr>
          <p:cNvSpPr txBox="1"/>
          <p:nvPr/>
        </p:nvSpPr>
        <p:spPr>
          <a:xfrm>
            <a:off x="3067685" y="-42516"/>
            <a:ext cx="6049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Motivation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3763E8-3FBB-4F14-A63F-88F498D9ED74}"/>
              </a:ext>
            </a:extLst>
          </p:cNvPr>
          <p:cNvSpPr/>
          <p:nvPr/>
        </p:nvSpPr>
        <p:spPr>
          <a:xfrm>
            <a:off x="8361170" y="1663541"/>
            <a:ext cx="1926460" cy="7248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B4B4E12E-993E-4164-B8E7-7FF8D8ECB0B0}"/>
              </a:ext>
            </a:extLst>
          </p:cNvPr>
          <p:cNvSpPr/>
          <p:nvPr/>
        </p:nvSpPr>
        <p:spPr>
          <a:xfrm rot="17298102">
            <a:off x="10269771" y="2189766"/>
            <a:ext cx="285226" cy="6543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B4E6C3-633C-4EA4-A979-2A8988D07687}"/>
              </a:ext>
            </a:extLst>
          </p:cNvPr>
          <p:cNvSpPr/>
          <p:nvPr/>
        </p:nvSpPr>
        <p:spPr>
          <a:xfrm>
            <a:off x="9754789" y="2826480"/>
            <a:ext cx="2498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Analysis I am working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8D98AE0-101E-4797-95A0-8D1F57D4D928}"/>
                  </a:ext>
                </a:extLst>
              </p:cNvPr>
              <p:cNvSpPr/>
              <p:nvPr/>
            </p:nvSpPr>
            <p:spPr>
              <a:xfrm>
                <a:off x="38096" y="6270338"/>
                <a:ext cx="3838302" cy="578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050" dirty="0"/>
                  <a:t>1. Combination of searches for Higgs boson pairs in </a:t>
                </a:r>
                <a14:m>
                  <m:oMath xmlns:m="http://schemas.openxmlformats.org/officeDocument/2006/math">
                    <m:r>
                      <a:rPr lang="en-GB" altLang="zh-CN" sz="105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altLang="zh-CN" sz="1050" dirty="0"/>
                  <a:t>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altLang="zh-CN" sz="105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altLang="zh-CN" sz="105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GB" altLang="zh-CN" sz="1050" b="0" i="1" smtClean="0">
                        <a:latin typeface="Cambria Math" panose="02040503050406030204" pitchFamily="18" charset="0"/>
                      </a:rPr>
                      <m:t> =13</m:t>
                    </m:r>
                  </m:oMath>
                </a14:m>
                <a:r>
                  <a:rPr lang="en-GB" sz="1050" dirty="0"/>
                  <a:t> TeV with the ATLAS detector,  The ATLAS collaboration, </a:t>
                </a:r>
                <a:r>
                  <a:rPr lang="en-GB" sz="1050" i="1" dirty="0"/>
                  <a:t>Physics Letters B, </a:t>
                </a:r>
                <a:r>
                  <a:rPr lang="en-GB" sz="1050" i="1" dirty="0">
                    <a:hlinkClick r:id="rId11"/>
                  </a:rPr>
                  <a:t>doi:10.1016</a:t>
                </a:r>
                <a:endParaRPr lang="en-GB" sz="1050" i="1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8D98AE0-101E-4797-95A0-8D1F57D4D9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6" y="6270338"/>
                <a:ext cx="3838302" cy="578813"/>
              </a:xfrm>
              <a:prstGeom prst="rect">
                <a:avLst/>
              </a:prstGeom>
              <a:blipFill>
                <a:blip r:embed="rId1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7523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9B885E8-8137-45BA-9CE2-E2C6C0C6B8AB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3DDAB-E433-4FC5-B166-D22B27589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D54DC6-9D65-410D-9ED5-1A9F76BF7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1229" y="1349565"/>
            <a:ext cx="2707094" cy="2292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E3A85C-F1E2-404E-BD05-1BEC2CD6A8E6}"/>
                  </a:ext>
                </a:extLst>
              </p:cNvPr>
              <p:cNvSpPr txBox="1"/>
              <p:nvPr/>
            </p:nvSpPr>
            <p:spPr>
              <a:xfrm>
                <a:off x="10113180" y="1095428"/>
                <a:ext cx="1508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altLang="zh-CN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altLang="zh-CN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accPr>
                      <m:e>
                        <m:r>
                          <a:rPr lang="en-GB" altLang="zh-CN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b="1" dirty="0">
                    <a:solidFill>
                      <a:schemeClr val="accent3">
                        <a:lumMod val="75000"/>
                      </a:schemeClr>
                    </a:solidFill>
                  </a:rPr>
                  <a:t> process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E3A85C-F1E2-404E-BD05-1BEC2CD6A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3180" y="1095428"/>
                <a:ext cx="1508559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0F581EED-2B13-4F82-9BC5-C92C69BAC6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5050" y="4180557"/>
            <a:ext cx="2624817" cy="200088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324224D-7BC4-4F15-8E6B-F3BA62065ABB}"/>
              </a:ext>
            </a:extLst>
          </p:cNvPr>
          <p:cNvSpPr/>
          <p:nvPr/>
        </p:nvSpPr>
        <p:spPr>
          <a:xfrm>
            <a:off x="9688264" y="3806196"/>
            <a:ext cx="163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Z + jets process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652A48-5BEC-4DC7-8AD9-2B9D2F482D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0749" y="1519938"/>
            <a:ext cx="2392250" cy="219851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155BE29-7F77-4F7A-A2B5-56AECE068BA5}"/>
              </a:ext>
            </a:extLst>
          </p:cNvPr>
          <p:cNvSpPr/>
          <p:nvPr/>
        </p:nvSpPr>
        <p:spPr>
          <a:xfrm>
            <a:off x="6912125" y="1095428"/>
            <a:ext cx="1909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Single top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28">
                <a:extLst>
                  <a:ext uri="{FF2B5EF4-FFF2-40B4-BE49-F238E27FC236}">
                    <a16:creationId xmlns:a16="http://schemas.microsoft.com/office/drawing/2014/main" id="{68109E3A-3318-4015-96D1-1A7634F2A5F2}"/>
                  </a:ext>
                </a:extLst>
              </p:cNvPr>
              <p:cNvSpPr txBox="1"/>
              <p:nvPr/>
            </p:nvSpPr>
            <p:spPr>
              <a:xfrm>
                <a:off x="368685" y="542259"/>
                <a:ext cx="6192408" cy="649408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Data: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Full run 2 data set with </a:t>
                </a:r>
                <a14:m>
                  <m:oMath xmlns:m="http://schemas.openxmlformats.org/officeDocument/2006/math"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𝐿</m:t>
                    </m:r>
                  </m:oMath>
                </a14:m>
                <a:r>
                  <a:rPr lang="en-GB" altLang="zh-CN" b="0" i="1" dirty="0"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= 139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altLang="zh-CN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fb</m:t>
                        </m:r>
                      </m:e>
                      <m:sup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−1</m:t>
                        </m:r>
                      </m:sup>
                    </m:sSup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 </m:t>
                    </m:r>
                  </m:oMath>
                </a14:m>
                <a:endParaRPr lang="en-GB" altLang="zh-CN" b="0" i="1" dirty="0">
                  <a:cs typeface="Arial" panose="020B0604020202020204" pitchFamily="3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Signal:</a:t>
                </a:r>
                <a:endParaRPr lang="en-GB" altLang="zh-CN" b="0" dirty="0">
                  <a:cs typeface="Arial" panose="020B0604020202020204" pitchFamily="34" charset="0"/>
                  <a:sym typeface="+mn-ea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CN" b="0" dirty="0">
                    <a:cs typeface="Arial" panose="020B0604020202020204" pitchFamily="34" charset="0"/>
                    <a:sym typeface="+mn-ea"/>
                  </a:rPr>
                  <a:t>Non-res HH (SM, ggF): Powheg + Pythia8 (NLO with NNLO cross-section)	</a:t>
                </a: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2HDM X-&gt;HH (ggF): Madgraph5 + Herwig7 (NLO), 19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𝑚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points from 251 GeV to 1.6 TeV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MC Backgrounds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In order of contribution: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acc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and single top: Powheg + Pythia8, </a:t>
                </a:r>
                <a14:m>
                  <m:oMath xmlns:m="http://schemas.openxmlformats.org/officeDocument/2006/math"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acc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norm freely floating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V (W,Z) + jets: Sherpa 2.2.1,  Z + HF jets norm freely floating as determined by the Z + HF CR (more details in </a:t>
                </a:r>
                <a:r>
                  <a:rPr lang="en-GB" dirty="0">
                    <a:hlinkClick r:id="rId6" action="ppaction://hlinksldjump"/>
                  </a:rPr>
                  <a:t>backup</a:t>
                </a:r>
                <a:r>
                  <a:rPr lang="en-GB" dirty="0"/>
                  <a:t>)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Di-boson (semi-leptonic): Sherpa 2.2.1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Single SM Higgs: Powheg+Pythia8</a:t>
                </a: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endParaRPr lang="en-GB" altLang="zh-CN" sz="2000" b="0" dirty="0">
                  <a:cs typeface="Arial" panose="020B0604020202020204" pitchFamily="34" charset="0"/>
                  <a:sym typeface="+mn-ea"/>
                </a:endParaRPr>
              </a:p>
            </p:txBody>
          </p:sp>
        </mc:Choice>
        <mc:Fallback xmlns="">
          <p:sp>
            <p:nvSpPr>
              <p:cNvPr id="8" name="Text Box 28">
                <a:extLst>
                  <a:ext uri="{FF2B5EF4-FFF2-40B4-BE49-F238E27FC236}">
                    <a16:creationId xmlns:a16="http://schemas.microsoft.com/office/drawing/2014/main" id="{68109E3A-3318-4015-96D1-1A7634F2A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85" y="542259"/>
                <a:ext cx="6192408" cy="6494085"/>
              </a:xfrm>
              <a:prstGeom prst="rect">
                <a:avLst/>
              </a:prstGeom>
              <a:blipFill>
                <a:blip r:embed="rId7"/>
                <a:stretch>
                  <a:fillRect l="-591" t="-563" r="-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 Box 27">
            <a:extLst>
              <a:ext uri="{FF2B5EF4-FFF2-40B4-BE49-F238E27FC236}">
                <a16:creationId xmlns:a16="http://schemas.microsoft.com/office/drawing/2014/main" id="{02C9FA28-F37A-4C59-A3FF-3EE733777D3D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Signal and background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460388-B947-43A7-84A8-0BCDEC4372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6192" y="4249284"/>
            <a:ext cx="2481749" cy="193215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9D8DCBF-1BA5-4BC2-A24C-EECC21F138C7}"/>
              </a:ext>
            </a:extLst>
          </p:cNvPr>
          <p:cNvSpPr/>
          <p:nvPr/>
        </p:nvSpPr>
        <p:spPr>
          <a:xfrm>
            <a:off x="6579818" y="3816391"/>
            <a:ext cx="20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Single Higgs process</a:t>
            </a:r>
          </a:p>
        </p:txBody>
      </p:sp>
    </p:spTree>
    <p:extLst>
      <p:ext uri="{BB962C8B-B14F-4D97-AF65-F5344CB8AC3E}">
        <p14:creationId xmlns:p14="http://schemas.microsoft.com/office/powerpoint/2010/main" val="949807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4FB0D50-11A8-448D-B3F6-005BB80E0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0" y="1508960"/>
            <a:ext cx="2519384" cy="20558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DD4E02-0D99-41BB-AE36-7748CE59B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6625" y="1611284"/>
            <a:ext cx="3111373" cy="219661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955E8C-C062-49E4-90B8-BF122DD5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49862"/>
            <a:ext cx="2743200" cy="365125"/>
          </a:xfrm>
        </p:spPr>
        <p:txBody>
          <a:bodyPr/>
          <a:lstStyle/>
          <a:p>
            <a:fld id="{E0EAC9AC-A0EB-496C-BC94-D995ED93A3C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D389A5-9D13-4C3B-ACC6-7D8436051066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7">
                <a:extLst>
                  <a:ext uri="{FF2B5EF4-FFF2-40B4-BE49-F238E27FC236}">
                    <a16:creationId xmlns:a16="http://schemas.microsoft.com/office/drawing/2014/main" id="{D626D56E-D2EC-4141-8AC1-9013C470FE47}"/>
                  </a:ext>
                </a:extLst>
              </p:cNvPr>
              <p:cNvSpPr txBox="1"/>
              <p:nvPr/>
            </p:nvSpPr>
            <p:spPr>
              <a:xfrm>
                <a:off x="2171700" y="-42516"/>
                <a:ext cx="78867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altLang="en-US" sz="3200" dirty="0">
                    <a:solidFill>
                      <a:schemeClr val="bg1"/>
                    </a:solidFill>
                    <a:latin typeface="Abadi" panose="020B0604020104020204" pitchFamily="34" charset="0"/>
                  </a:rPr>
                  <a:t>Background estimation: jet faking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alt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endParaRPr lang="en-GB" altLang="en-US" sz="3200" dirty="0">
                  <a:solidFill>
                    <a:schemeClr val="bg1"/>
                  </a:solidFill>
                  <a:latin typeface="Abadi" panose="020B0604020104020204" pitchFamily="34" charset="0"/>
                </a:endParaRPr>
              </a:p>
            </p:txBody>
          </p:sp>
        </mc:Choice>
        <mc:Fallback xmlns="">
          <p:sp>
            <p:nvSpPr>
              <p:cNvPr id="6" name="Text Box 27">
                <a:extLst>
                  <a:ext uri="{FF2B5EF4-FFF2-40B4-BE49-F238E27FC236}">
                    <a16:creationId xmlns:a16="http://schemas.microsoft.com/office/drawing/2014/main" id="{D626D56E-D2EC-4141-8AC1-9013C470F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1700" y="-42516"/>
                <a:ext cx="7886700" cy="584775"/>
              </a:xfrm>
              <a:prstGeom prst="rect">
                <a:avLst/>
              </a:prstGeom>
              <a:blipFill>
                <a:blip r:embed="rId4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6A7E75F-2A51-49C5-9B5A-71A9FFC514F6}"/>
                  </a:ext>
                </a:extLst>
              </p:cNvPr>
              <p:cNvSpPr txBox="1"/>
              <p:nvPr/>
            </p:nvSpPr>
            <p:spPr>
              <a:xfrm>
                <a:off x="7564582" y="885043"/>
                <a:ext cx="30245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3">
                        <a:lumMod val="75000"/>
                      </a:schemeClr>
                    </a:solidFill>
                  </a:rPr>
                  <a:t> jet faking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𝒉𝒂𝒅</m:t>
                        </m:r>
                      </m:sub>
                    </m:sSub>
                    <m:r>
                      <a:rPr lang="en-GB" b="1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6A7E75F-2A51-49C5-9B5A-71A9FFC51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582" y="885043"/>
                <a:ext cx="3024557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8B9315CA-B058-43BB-800E-9E82969E2689}"/>
              </a:ext>
            </a:extLst>
          </p:cNvPr>
          <p:cNvSpPr/>
          <p:nvPr/>
        </p:nvSpPr>
        <p:spPr>
          <a:xfrm>
            <a:off x="7889961" y="1706397"/>
            <a:ext cx="476820" cy="529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C1C1D6B-29C6-490B-BFFB-90FB39CBD260}"/>
              </a:ext>
            </a:extLst>
          </p:cNvPr>
          <p:cNvSpPr/>
          <p:nvPr/>
        </p:nvSpPr>
        <p:spPr>
          <a:xfrm>
            <a:off x="10820400" y="2309856"/>
            <a:ext cx="476820" cy="52967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D04F58-34FE-4EA8-93E0-920042C9F755}"/>
              </a:ext>
            </a:extLst>
          </p:cNvPr>
          <p:cNvSpPr txBox="1"/>
          <p:nvPr/>
        </p:nvSpPr>
        <p:spPr>
          <a:xfrm>
            <a:off x="10246506" y="3073011"/>
            <a:ext cx="1279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Gluon initiated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F89EC7-02B5-4ACB-9652-26362D8D8075}"/>
              </a:ext>
            </a:extLst>
          </p:cNvPr>
          <p:cNvSpPr txBox="1"/>
          <p:nvPr/>
        </p:nvSpPr>
        <p:spPr>
          <a:xfrm>
            <a:off x="8594933" y="1908107"/>
            <a:ext cx="1279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Quark initiated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1160F35-787A-4D2B-ADF3-4832FDBF95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8712" y="4004568"/>
            <a:ext cx="2859944" cy="25772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8">
                <a:extLst>
                  <a:ext uri="{FF2B5EF4-FFF2-40B4-BE49-F238E27FC236}">
                    <a16:creationId xmlns:a16="http://schemas.microsoft.com/office/drawing/2014/main" id="{6096FF7C-6AE3-4B7C-9F30-4EEC2AD81BE0}"/>
                  </a:ext>
                </a:extLst>
              </p:cNvPr>
              <p:cNvSpPr txBox="1"/>
              <p:nvPr/>
            </p:nvSpPr>
            <p:spPr>
              <a:xfrm>
                <a:off x="223816" y="1553187"/>
                <a:ext cx="5666159" cy="47037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The background due to a jet faking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  <m:r>
                      <a:rPr lang="en-GB" altLang="zh-CN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r>
                  <a:rPr lang="en-GB" altLang="zh-CN" b="0" dirty="0">
                    <a:cs typeface="Arial" panose="020B0604020202020204" pitchFamily="34" charset="0"/>
                    <a:sym typeface="+mn-ea"/>
                  </a:rPr>
                  <a:t>is estimated by a data driven fake factor method (ABCD method)</a:t>
                </a:r>
                <a:endParaRPr lang="en-GB" altLang="zh-CN" b="0" i="1" dirty="0">
                  <a:cs typeface="Arial" panose="020B0604020202020204" pitchFamily="3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Anti-ID </a:t>
                </a:r>
                <a14:m>
                  <m:oMath xmlns:m="http://schemas.openxmlformats.org/officeDocument/2006/math">
                    <m:r>
                      <a:rPr lang="en-GB" altLang="zh-CN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𝜏</m:t>
                    </m:r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: reverting the Tau-ID to define a fake-</a:t>
                </a:r>
                <a14:m>
                  <m:oMath xmlns:m="http://schemas.openxmlformats.org/officeDocument/2006/math">
                    <m:r>
                      <a:rPr lang="en-GB" altLang="zh-CN" i="1" dirty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𝜏</m:t>
                    </m:r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enriched region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Fake factor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altLang="zh-CN" b="0" i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FF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=</m:t>
                    </m:r>
                    <m:f>
                      <m:f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sSubPr>
                          <m:e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𝑁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sSubPr>
                          <m:e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𝑁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altLang="zh-CN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zh-CN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A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=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𝐹𝐹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×</m:t>
                    </m:r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𝑁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. FF is calculated for each CR, depends on channel/targeted process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Lephad:  a combined FF is calculated for combining the Gluon initiated and quark initiated (mostly </a:t>
                </a:r>
                <a14:m>
                  <m:oMath xmlns:m="http://schemas.openxmlformats.org/officeDocument/2006/math">
                    <m:r>
                      <a:rPr lang="en-GB" altLang="zh-CN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altLang="zh-CN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accPr>
                      <m:e>
                        <m:r>
                          <a:rPr lang="en-GB" altLang="zh-CN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) FFs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𝐹𝐹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=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𝐹</m:t>
                    </m:r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𝐹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𝑄𝐶𝐷</m:t>
                        </m:r>
                      </m:sub>
                    </m:sSub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×</m:t>
                    </m:r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𝑟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𝑄𝐶𝐷</m:t>
                        </m:r>
                      </m:sub>
                    </m:sSub>
                    <m:r>
                      <a:rPr lang="en-GB" altLang="zh-CN" b="0" i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+</m:t>
                    </m:r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altLang="zh-CN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FF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accPr>
                          <m:e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𝑡</m:t>
                            </m:r>
                          </m:e>
                        </m:acc>
                      </m:sub>
                    </m:sSub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×</m:t>
                    </m:r>
                    <m:d>
                      <m:d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d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1 −</m:t>
                        </m:r>
                        <m:sSub>
                          <m:sSubPr>
                            <m:ctrlP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sSubPr>
                          <m:e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𝑟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𝑄𝐶𝐷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𝑟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𝑄𝐶𝐷</m:t>
                        </m:r>
                      </m:sub>
                    </m:sSub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= </m:t>
                    </m:r>
                    <m:f>
                      <m:f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sSubSupPr>
                          <m:e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𝑁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𝑄𝐶𝐷</m:t>
                            </m:r>
                          </m:sub>
                          <m:sup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𝐹𝑎𝑘𝑒𝑠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sSubSupPr>
                          <m:e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𝑁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𝑎𝑙𝑙</m:t>
                            </m:r>
                          </m:sub>
                          <m:sup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𝐹𝑎𝑘𝑒𝑠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altLang="zh-CN" dirty="0">
                  <a:cs typeface="Arial" panose="020B0604020202020204" pitchFamily="34" charset="0"/>
                  <a:sym typeface="+mn-ea"/>
                </a:endParaRPr>
              </a:p>
            </p:txBody>
          </p:sp>
        </mc:Choice>
        <mc:Fallback xmlns="">
          <p:sp>
            <p:nvSpPr>
              <p:cNvPr id="17" name="Text Box 28">
                <a:extLst>
                  <a:ext uri="{FF2B5EF4-FFF2-40B4-BE49-F238E27FC236}">
                    <a16:creationId xmlns:a16="http://schemas.microsoft.com/office/drawing/2014/main" id="{6096FF7C-6AE3-4B7C-9F30-4EEC2AD81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816" y="1553187"/>
                <a:ext cx="5666159" cy="4703788"/>
              </a:xfrm>
              <a:prstGeom prst="rect">
                <a:avLst/>
              </a:prstGeom>
              <a:blipFill>
                <a:blip r:embed="rId7"/>
                <a:stretch>
                  <a:fillRect l="-753" t="-778" r="-9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C93DCF44-6EE0-4705-9AA7-B20660159B58}"/>
              </a:ext>
            </a:extLst>
          </p:cNvPr>
          <p:cNvSpPr/>
          <p:nvPr/>
        </p:nvSpPr>
        <p:spPr>
          <a:xfrm>
            <a:off x="6597458" y="465836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D96BD2-106D-4F76-96E4-F820E332CADA}"/>
              </a:ext>
            </a:extLst>
          </p:cNvPr>
          <p:cNvSpPr/>
          <p:nvPr/>
        </p:nvSpPr>
        <p:spPr>
          <a:xfrm>
            <a:off x="7889961" y="5512629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D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EE20B-ADDC-45EC-A157-BDDBB1EFFACB}"/>
              </a:ext>
            </a:extLst>
          </p:cNvPr>
          <p:cNvSpPr/>
          <p:nvPr/>
        </p:nvSpPr>
        <p:spPr>
          <a:xfrm>
            <a:off x="7889961" y="4658365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C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E8C4CE-16C7-4F1D-ADEB-DDF99EDD71D8}"/>
              </a:ext>
            </a:extLst>
          </p:cNvPr>
          <p:cNvSpPr/>
          <p:nvPr/>
        </p:nvSpPr>
        <p:spPr>
          <a:xfrm>
            <a:off x="6597458" y="5512629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B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57ECD70-C3C2-47BC-A8CE-ECF630ED7E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0346" y="3998049"/>
            <a:ext cx="3144508" cy="22764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D11EADD-0B47-484D-8678-3D688D4E8E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74692" y="4716754"/>
            <a:ext cx="1147170" cy="1550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8EFF49-58F3-442B-B53F-0F1523657C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14409" y="6163772"/>
            <a:ext cx="547136" cy="18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06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05BB8-E41B-4E86-A931-01CF181A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08627" y="6571042"/>
            <a:ext cx="2743200" cy="365125"/>
          </a:xfrm>
        </p:spPr>
        <p:txBody>
          <a:bodyPr/>
          <a:lstStyle/>
          <a:p>
            <a:fld id="{E0EAC9AC-A0EB-496C-BC94-D995ED93A3C6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4BD966C1-5D83-4AC1-A7A0-5F6AC56C3114}"/>
              </a:ext>
            </a:extLst>
          </p:cNvPr>
          <p:cNvSpPr txBox="1"/>
          <p:nvPr/>
        </p:nvSpPr>
        <p:spPr>
          <a:xfrm>
            <a:off x="2919887" y="-1265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Selection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28">
                <a:extLst>
                  <a:ext uri="{FF2B5EF4-FFF2-40B4-BE49-F238E27FC236}">
                    <a16:creationId xmlns:a16="http://schemas.microsoft.com/office/drawing/2014/main" id="{8D86F7B8-B064-4163-97E7-2CE60AD75691}"/>
                  </a:ext>
                </a:extLst>
              </p:cNvPr>
              <p:cNvSpPr txBox="1"/>
              <p:nvPr/>
            </p:nvSpPr>
            <p:spPr>
              <a:xfrm>
                <a:off x="144338" y="1107390"/>
                <a:ext cx="7077659" cy="163121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FF0000"/>
                    </a:solidFill>
                    <a:cs typeface="Arial" panose="020B0604020202020204" pitchFamily="34" charset="0"/>
                    <a:sym typeface="+mn-ea"/>
                  </a:rPr>
                  <a:t>Single lepton triggers (SLT)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Isolated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altLang="zh-CN" sz="1600" b="0" i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e</m:t>
                    </m:r>
                    <m:r>
                      <a:rPr lang="en-GB" altLang="zh-CN" sz="1600" b="0" i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/</m:t>
                    </m:r>
                    <m:r>
                      <a:rPr lang="en-GB" altLang="zh-CN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𝜇</m:t>
                    </m:r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triggers with thresholds between 20-26 GeV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Supplemented by non-isolated triggers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Apply before </a:t>
                </a:r>
                <a:r>
                  <a:rPr lang="en-US" altLang="zh-CN" sz="1600" dirty="0">
                    <a:cs typeface="Arial" panose="020B0604020202020204" pitchFamily="34" charset="0"/>
                    <a:sym typeface="+mn-ea"/>
                  </a:rPr>
                  <a:t>LTT. If failed SLT, then pass the event through LTT</a:t>
                </a:r>
                <a:endParaRPr lang="en-GB" altLang="zh-CN" dirty="0">
                  <a:solidFill>
                    <a:srgbClr val="FF0000"/>
                  </a:solidFill>
                  <a:cs typeface="Arial" panose="020B0604020202020204" pitchFamily="34" charset="0"/>
                  <a:sym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FF0000"/>
                    </a:solidFill>
                    <a:cs typeface="Arial" panose="020B0604020202020204" pitchFamily="34" charset="0"/>
                    <a:sym typeface="+mn-ea"/>
                  </a:rPr>
                  <a:t>Lepton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dirty="0">
                    <a:solidFill>
                      <a:srgbClr val="FF0000"/>
                    </a:solidFill>
                    <a:cs typeface="Arial" panose="020B0604020202020204" pitchFamily="34" charset="0"/>
                    <a:sym typeface="+mn-ea"/>
                  </a:rPr>
                  <a:t> triggers (LTT)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altLang="zh-CN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𝑒</m:t>
                    </m:r>
                    <m:r>
                      <a:rPr lang="en-GB" altLang="zh-CN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+</m:t>
                    </m:r>
                    <m:sSub>
                      <m:sSubPr>
                        <m:ctrlP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altLang="zh-CN" sz="1600" dirty="0">
                    <a:cs typeface="Arial" panose="020B0604020202020204" pitchFamily="34" charset="0"/>
                    <a:sym typeface="+mn-ea"/>
                  </a:rPr>
                  <a:t> and </a:t>
                </a:r>
                <a14:m>
                  <m:oMath xmlns:m="http://schemas.openxmlformats.org/officeDocument/2006/math">
                    <m:r>
                      <a:rPr lang="en-GB" altLang="zh-CN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𝜇</m:t>
                    </m:r>
                    <m:r>
                      <a:rPr lang="en-GB" altLang="zh-CN" sz="1600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+</m:t>
                    </m:r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endParaRPr lang="en-GB" altLang="zh-CN" sz="1600" dirty="0">
                  <a:cs typeface="Arial" panose="020B0604020202020204" pitchFamily="34" charset="0"/>
                  <a:sym typeface="+mn-ea"/>
                </a:endParaRPr>
              </a:p>
            </p:txBody>
          </p:sp>
        </mc:Choice>
        <mc:Fallback xmlns="">
          <p:sp>
            <p:nvSpPr>
              <p:cNvPr id="7" name="Text Box 28">
                <a:extLst>
                  <a:ext uri="{FF2B5EF4-FFF2-40B4-BE49-F238E27FC236}">
                    <a16:creationId xmlns:a16="http://schemas.microsoft.com/office/drawing/2014/main" id="{8D86F7B8-B064-4163-97E7-2CE60AD75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38" y="1107390"/>
                <a:ext cx="7077659" cy="1631216"/>
              </a:xfrm>
              <a:prstGeom prst="rect">
                <a:avLst/>
              </a:prstGeom>
              <a:blipFill>
                <a:blip r:embed="rId2"/>
                <a:stretch>
                  <a:fillRect l="-603" t="-2247" b="-41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77875DCC-CF3B-41F2-A621-8FD044426DF3}"/>
              </a:ext>
            </a:extLst>
          </p:cNvPr>
          <p:cNvSpPr/>
          <p:nvPr/>
        </p:nvSpPr>
        <p:spPr>
          <a:xfrm>
            <a:off x="284495" y="655858"/>
            <a:ext cx="19807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Triggers: Lephad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547D24-833E-4697-AB0B-6F6815D77C01}"/>
              </a:ext>
            </a:extLst>
          </p:cNvPr>
          <p:cNvSpPr/>
          <p:nvPr/>
        </p:nvSpPr>
        <p:spPr>
          <a:xfrm>
            <a:off x="144338" y="2817824"/>
            <a:ext cx="21100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B050"/>
                </a:solidFill>
              </a:rPr>
              <a:t>Event selection</a:t>
            </a:r>
            <a:endParaRPr lang="en-GB" sz="20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3C42648-8B07-40D0-92A2-F234BFF7F852}"/>
                  </a:ext>
                </a:extLst>
              </p:cNvPr>
              <p:cNvSpPr/>
              <p:nvPr/>
            </p:nvSpPr>
            <p:spPr>
              <a:xfrm>
                <a:off x="144338" y="3171598"/>
                <a:ext cx="7541245" cy="341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B050"/>
                    </a:solidFill>
                  </a:rPr>
                  <a:t>All channels: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Pass triggers &amp; matching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-legs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Offline trigger eff. plateau cuts on leptons,</a:t>
                </a:r>
                <a:r>
                  <a:rPr lang="en-GB" altLang="zh-CN" dirty="0">
                    <a:cs typeface="Arial" panose="020B0604020202020204" pitchFamily="3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, and jets at L1</a:t>
                </a:r>
                <a:endParaRPr lang="en-GB" altLang="zh-CN" b="0" i="1" dirty="0">
                  <a:cs typeface="Arial" panose="020B0604020202020204" pitchFamily="34" charset="0"/>
                  <a:sym typeface="+mn-ea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Sup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𝑚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𝜏𝜏</m:t>
                        </m:r>
                      </m:sub>
                      <m:sup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𝑀𝑀𝐶</m:t>
                        </m:r>
                      </m:sup>
                    </m:sSubSup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r>
                  <a:rPr lang="el-GR" dirty="0"/>
                  <a:t>&gt;</a:t>
                </a:r>
                <a:r>
                  <a:rPr lang="en-GB" dirty="0"/>
                  <a:t> </a:t>
                </a:r>
                <a:r>
                  <a:rPr lang="el-GR" dirty="0"/>
                  <a:t>60</a:t>
                </a:r>
                <a:r>
                  <a:rPr lang="en-GB" dirty="0"/>
                  <a:t> GeV (Missing Mass Calculator used to reconstruct </a:t>
                </a:r>
                <a14:m>
                  <m:oMath xmlns:m="http://schemas.openxmlformats.org/officeDocument/2006/math"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𝜏𝜏</m:t>
                    </m:r>
                  </m:oMath>
                </a14:m>
                <a:r>
                  <a:rPr lang="el-GR" dirty="0"/>
                  <a:t>-</a:t>
                </a:r>
                <a:r>
                  <a:rPr lang="en-GB" dirty="0"/>
                  <a:t>system)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At least two central jets (one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𝑇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r>
                  <a:rPr lang="en-GB" dirty="0"/>
                  <a:t>&gt; 45 GeV)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Exactly 2 b-tagged 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rgbClr val="FF0000"/>
                    </a:solidFill>
                  </a:rPr>
                  <a:t>Lephad:</a:t>
                </a:r>
                <a:endParaRPr lang="en-GB" b="1" dirty="0">
                  <a:solidFill>
                    <a:srgbClr val="FF000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Exactly 1 tight e or 1 medium </a:t>
                </a:r>
                <a14:m>
                  <m:oMath xmlns:m="http://schemas.openxmlformats.org/officeDocument/2006/math"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𝜇</m:t>
                    </m:r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Exactly 1 loose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𝜏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: </a:t>
                </a:r>
                <a14:m>
                  <m:oMath xmlns:m="http://schemas.openxmlformats.org/officeDocument/2006/math">
                    <m:r>
                      <a:rPr lang="en-GB" altLang="zh-CN" b="0" i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|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𝜂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| </m:t>
                    </m:r>
                  </m:oMath>
                </a14:m>
                <a:r>
                  <a:rPr lang="el-GR" dirty="0"/>
                  <a:t>&lt;</a:t>
                </a:r>
                <a:r>
                  <a:rPr lang="en-GB" dirty="0"/>
                  <a:t> </a:t>
                </a:r>
                <a:r>
                  <a:rPr lang="el-GR" dirty="0"/>
                  <a:t>2.3</a:t>
                </a: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𝑚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𝑏𝑏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</m:t>
                    </m:r>
                  </m:oMath>
                </a14:m>
                <a:r>
                  <a:rPr lang="en-GB" dirty="0"/>
                  <a:t>&lt; 150 GeV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70C0"/>
                    </a:solidFill>
                  </a:rPr>
                  <a:t>Hadhad:</a:t>
                </a:r>
                <a:r>
                  <a:rPr lang="en-GB" dirty="0"/>
                  <a:t>  check </a:t>
                </a:r>
                <a:r>
                  <a:rPr lang="en-GB" dirty="0">
                    <a:hlinkClick r:id="rId3" action="ppaction://hlinksldjump"/>
                  </a:rPr>
                  <a:t>backup</a:t>
                </a:r>
                <a:r>
                  <a:rPr lang="en-GB" dirty="0"/>
                  <a:t> for more details</a:t>
                </a: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3C42648-8B07-40D0-92A2-F234BFF7F8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38" y="3171598"/>
                <a:ext cx="7541245" cy="3417218"/>
              </a:xfrm>
              <a:prstGeom prst="rect">
                <a:avLst/>
              </a:prstGeom>
              <a:blipFill>
                <a:blip r:embed="rId4"/>
                <a:stretch>
                  <a:fillRect l="-566" t="-891" b="-1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682561AD-F82B-45D6-B51B-A63E00AC0604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15" name="Text Box 27">
            <a:extLst>
              <a:ext uri="{FF2B5EF4-FFF2-40B4-BE49-F238E27FC236}">
                <a16:creationId xmlns:a16="http://schemas.microsoft.com/office/drawing/2014/main" id="{2AE0D552-1467-4084-8132-85AF85608164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Selection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DE30F9-E708-43EE-9BE2-F971BE15CE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5474" y="512401"/>
            <a:ext cx="3171258" cy="20367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0F6FC1-86E5-4E4F-B6C6-B74E6696D0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5474" y="2630877"/>
            <a:ext cx="3171256" cy="20419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6F8DC64-8494-4AF1-85E7-C3D484CBAA98}"/>
                  </a:ext>
                </a:extLst>
              </p:cNvPr>
              <p:cNvSpPr txBox="1"/>
              <p:nvPr/>
            </p:nvSpPr>
            <p:spPr>
              <a:xfrm>
                <a:off x="6680410" y="1327041"/>
                <a:ext cx="30245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3">
                        <a:lumMod val="75000"/>
                      </a:schemeClr>
                    </a:solidFill>
                  </a:rPr>
                  <a:t>Lephad SLT: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𝒉𝒂𝒅</m:t>
                        </m:r>
                      </m:sub>
                    </m:sSub>
                    <m:r>
                      <a:rPr lang="en-GB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endParaRPr lang="en-GB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6F8DC64-8494-4AF1-85E7-C3D484CBAA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10" y="1327041"/>
                <a:ext cx="3024557" cy="369332"/>
              </a:xfrm>
              <a:prstGeom prst="rect">
                <a:avLst/>
              </a:prstGeom>
              <a:blipFill>
                <a:blip r:embed="rId7"/>
                <a:stretch>
                  <a:fillRect l="-1815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048E256-E081-433E-BE85-D808CCACB9C8}"/>
                  </a:ext>
                </a:extLst>
              </p:cNvPr>
              <p:cNvSpPr txBox="1"/>
              <p:nvPr/>
            </p:nvSpPr>
            <p:spPr>
              <a:xfrm>
                <a:off x="6484070" y="3021369"/>
                <a:ext cx="30245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3">
                        <a:lumMod val="75000"/>
                      </a:schemeClr>
                    </a:solidFill>
                  </a:rPr>
                  <a:t>Lephad SLT: lepton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endParaRPr lang="en-GB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048E256-E081-433E-BE85-D808CCACB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4070" y="3021369"/>
                <a:ext cx="3024557" cy="369332"/>
              </a:xfrm>
              <a:prstGeom prst="rect">
                <a:avLst/>
              </a:prstGeom>
              <a:blipFill>
                <a:blip r:embed="rId8"/>
                <a:stretch>
                  <a:fillRect l="-1815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76DF2A-8BF8-4FED-9778-68FCA9FCFA63}"/>
                  </a:ext>
                </a:extLst>
              </p:cNvPr>
              <p:cNvSpPr txBox="1"/>
              <p:nvPr/>
            </p:nvSpPr>
            <p:spPr>
              <a:xfrm>
                <a:off x="6738146" y="5220541"/>
                <a:ext cx="3024557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3">
                        <a:lumMod val="75000"/>
                      </a:schemeClr>
                    </a:solidFill>
                  </a:rPr>
                  <a:t>Lephad SLT: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1" i="0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b>
                        <m:r>
                          <a:rPr lang="en-GB" b="1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𝝉𝝉</m:t>
                        </m:r>
                      </m:sub>
                      <m:sup>
                        <m:r>
                          <a:rPr lang="en-GB" b="1" i="0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𝐌𝐌𝐂</m:t>
                        </m:r>
                      </m:sup>
                    </m:sSubSup>
                  </m:oMath>
                </a14:m>
                <a:endParaRPr lang="en-GB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76DF2A-8BF8-4FED-9778-68FCA9FCF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146" y="5220541"/>
                <a:ext cx="3024557" cy="375552"/>
              </a:xfrm>
              <a:prstGeom prst="rect">
                <a:avLst/>
              </a:prstGeom>
              <a:blipFill>
                <a:blip r:embed="rId9"/>
                <a:stretch>
                  <a:fillRect l="-1613" t="-6452" b="-2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29491829-79A7-47D3-8BEE-924BBB1C04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15266" y="4754535"/>
            <a:ext cx="3122264" cy="20053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BF611CE-A612-4D53-98E3-EB68A49C2CC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65905" y="2365701"/>
            <a:ext cx="1173658" cy="2243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ECF58B6-4D33-4E2F-9494-ABCF14B507E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29405" y="4483859"/>
            <a:ext cx="1206518" cy="20719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9ECD834-5BD1-4B3C-9149-0E7B387478B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44927" y="6607397"/>
            <a:ext cx="1987370" cy="1462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7FE6497-E8FE-40A2-95F4-3F0A9694FD65}"/>
              </a:ext>
            </a:extLst>
          </p:cNvPr>
          <p:cNvSpPr txBox="1"/>
          <p:nvPr/>
        </p:nvSpPr>
        <p:spPr>
          <a:xfrm>
            <a:off x="6548538" y="858527"/>
            <a:ext cx="302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SR: Preselection </a:t>
            </a:r>
          </a:p>
        </p:txBody>
      </p:sp>
    </p:spTree>
    <p:extLst>
      <p:ext uri="{BB962C8B-B14F-4D97-AF65-F5344CB8AC3E}">
        <p14:creationId xmlns:p14="http://schemas.microsoft.com/office/powerpoint/2010/main" val="4072813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E89DB-726E-490A-87BF-87314CEB2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C9AC-A0EB-496C-BC94-D995ED93A3C6}" type="slidenum">
              <a:rPr lang="en-GB" smtClean="0"/>
              <a:t>8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47D011-0E33-4AAB-8F36-31A6964465CE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95690B83-9E94-4471-ABEE-5EF01AB1CCD8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Selection: Yields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87D8F755-A1DE-4B41-BB2A-09AFAF40390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4650410"/>
                  </p:ext>
                </p:extLst>
              </p:nvPr>
            </p:nvGraphicFramePr>
            <p:xfrm>
              <a:off x="9167124" y="1041733"/>
              <a:ext cx="2910576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29967">
                      <a:extLst>
                        <a:ext uri="{9D8B030D-6E8A-4147-A177-3AD203B41FA5}">
                          <a16:colId xmlns:a16="http://schemas.microsoft.com/office/drawing/2014/main" val="4155741339"/>
                        </a:ext>
                      </a:extLst>
                    </a:gridCol>
                    <a:gridCol w="775960">
                      <a:extLst>
                        <a:ext uri="{9D8B030D-6E8A-4147-A177-3AD203B41FA5}">
                          <a16:colId xmlns:a16="http://schemas.microsoft.com/office/drawing/2014/main" val="2005428136"/>
                        </a:ext>
                      </a:extLst>
                    </a:gridCol>
                    <a:gridCol w="704649">
                      <a:extLst>
                        <a:ext uri="{9D8B030D-6E8A-4147-A177-3AD203B41FA5}">
                          <a16:colId xmlns:a16="http://schemas.microsoft.com/office/drawing/2014/main" val="931294671"/>
                        </a:ext>
                      </a:extLst>
                    </a:gridCol>
                  </a:tblGrid>
                  <a:tr h="53347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Process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Yield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Stat. Error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06043"/>
                      </a:ext>
                    </a:extLst>
                  </a:tr>
                  <a:tr h="30484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3581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9285417"/>
                      </a:ext>
                    </a:extLst>
                  </a:tr>
                  <a:tr h="3048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Fake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h𝑎𝑑</m:t>
                                  </m:r>
                                </m:sub>
                              </m:sSub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3971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9248478"/>
                      </a:ext>
                    </a:extLst>
                  </a:tr>
                  <a:tr h="3048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top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1586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1760598"/>
                      </a:ext>
                    </a:extLst>
                  </a:tr>
                  <a:tr h="3048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Z+jets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1586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7012045"/>
                      </a:ext>
                    </a:extLst>
                  </a:tr>
                  <a:tr h="3048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W+jets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1769814"/>
                      </a:ext>
                    </a:extLst>
                  </a:tr>
                  <a:tr h="3048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Higgs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7704353"/>
                      </a:ext>
                    </a:extLst>
                  </a:tr>
                  <a:tr h="3048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Di-boson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  <a:endParaRPr lang="en-GB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9734493"/>
                      </a:ext>
                    </a:extLst>
                  </a:tr>
                  <a:tr h="3418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Non-res. HH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4.78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0.02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4533307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87D8F755-A1DE-4B41-BB2A-09AFAF40390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4650410"/>
                  </p:ext>
                </p:extLst>
              </p:nvPr>
            </p:nvGraphicFramePr>
            <p:xfrm>
              <a:off x="9167124" y="1041733"/>
              <a:ext cx="2910576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29967">
                      <a:extLst>
                        <a:ext uri="{9D8B030D-6E8A-4147-A177-3AD203B41FA5}">
                          <a16:colId xmlns:a16="http://schemas.microsoft.com/office/drawing/2014/main" val="4155741339"/>
                        </a:ext>
                      </a:extLst>
                    </a:gridCol>
                    <a:gridCol w="775960">
                      <a:extLst>
                        <a:ext uri="{9D8B030D-6E8A-4147-A177-3AD203B41FA5}">
                          <a16:colId xmlns:a16="http://schemas.microsoft.com/office/drawing/2014/main" val="2005428136"/>
                        </a:ext>
                      </a:extLst>
                    </a:gridCol>
                    <a:gridCol w="704649">
                      <a:extLst>
                        <a:ext uri="{9D8B030D-6E8A-4147-A177-3AD203B41FA5}">
                          <a16:colId xmlns:a16="http://schemas.microsoft.com/office/drawing/2014/main" val="931294671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Process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Yield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Stat. Error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0604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26" t="-183333" r="-105532" b="-7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3581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928541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26" t="-283333" r="-105532" b="-6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3971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924847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top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1586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176059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Z+jets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1586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70120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W+jets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176981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Higgs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770435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Di-boson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  <a:endParaRPr lang="en-GB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2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973449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Non-res. HH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4.78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/>
                            <a:t>0.02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45333078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BCF42F6C-2B58-4026-8069-4C37A0CADEF1}"/>
              </a:ext>
            </a:extLst>
          </p:cNvPr>
          <p:cNvSpPr/>
          <p:nvPr/>
        </p:nvSpPr>
        <p:spPr>
          <a:xfrm>
            <a:off x="10911116" y="653768"/>
            <a:ext cx="1452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solidFill>
                  <a:srgbClr val="0070C0"/>
                </a:solidFill>
              </a:rPr>
              <a:t>Had</a:t>
            </a:r>
            <a:r>
              <a:rPr lang="en-US" altLang="zh-CN" b="1" dirty="0">
                <a:solidFill>
                  <a:srgbClr val="0070C0"/>
                </a:solidFill>
              </a:rPr>
              <a:t>had </a:t>
            </a:r>
            <a:endParaRPr lang="en-GB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7">
                <a:extLst>
                  <a:ext uri="{FF2B5EF4-FFF2-40B4-BE49-F238E27FC236}">
                    <a16:creationId xmlns:a16="http://schemas.microsoft.com/office/drawing/2014/main" id="{A90B4287-0D58-4BC8-A49D-8AC70647AB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7714339"/>
                  </p:ext>
                </p:extLst>
              </p:nvPr>
            </p:nvGraphicFramePr>
            <p:xfrm>
              <a:off x="6096000" y="1041733"/>
              <a:ext cx="2915788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2004">
                      <a:extLst>
                        <a:ext uri="{9D8B030D-6E8A-4147-A177-3AD203B41FA5}">
                          <a16:colId xmlns:a16="http://schemas.microsoft.com/office/drawing/2014/main" val="4155741339"/>
                        </a:ext>
                      </a:extLst>
                    </a:gridCol>
                    <a:gridCol w="721437">
                      <a:extLst>
                        <a:ext uri="{9D8B030D-6E8A-4147-A177-3AD203B41FA5}">
                          <a16:colId xmlns:a16="http://schemas.microsoft.com/office/drawing/2014/main" val="2005428136"/>
                        </a:ext>
                      </a:extLst>
                    </a:gridCol>
                    <a:gridCol w="742347">
                      <a:extLst>
                        <a:ext uri="{9D8B030D-6E8A-4147-A177-3AD203B41FA5}">
                          <a16:colId xmlns:a16="http://schemas.microsoft.com/office/drawing/2014/main" val="931294671"/>
                        </a:ext>
                      </a:extLst>
                    </a:gridCol>
                  </a:tblGrid>
                  <a:tr h="494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Process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Yield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Stat. Error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06043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63140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120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999285417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Fake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h𝑎𝑑</m:t>
                                  </m:r>
                                </m:sub>
                              </m:sSub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32900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150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1009248478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top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4180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50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591760598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Z+jets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2320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60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2277012045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W+jets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84 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11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861769814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Higgs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174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2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607704353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Di-boson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effectLst/>
                            </a:rPr>
                            <a:t>192</a:t>
                          </a:r>
                        </a:p>
                      </a:txBody>
                      <a:tcPr marL="28575" marR="28575" marT="19050" marB="1905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6</a:t>
                          </a:r>
                        </a:p>
                      </a:txBody>
                      <a:tcPr marL="28575" marR="28575" marT="19050" marB="1905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9734493"/>
                      </a:ext>
                    </a:extLst>
                  </a:tr>
                  <a:tr h="2825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Non-res. HH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effectLst/>
                            </a:rPr>
                            <a:t>7.46</a:t>
                          </a:r>
                        </a:p>
                      </a:txBody>
                      <a:tcPr marL="28575" marR="28575" marT="19050" marB="1905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0.03</a:t>
                          </a:r>
                        </a:p>
                      </a:txBody>
                      <a:tcPr marL="28575" marR="28575" marT="19050" marB="1905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575144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7">
                <a:extLst>
                  <a:ext uri="{FF2B5EF4-FFF2-40B4-BE49-F238E27FC236}">
                    <a16:creationId xmlns:a16="http://schemas.microsoft.com/office/drawing/2014/main" id="{A90B4287-0D58-4BC8-A49D-8AC70647AB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7714339"/>
                  </p:ext>
                </p:extLst>
              </p:nvPr>
            </p:nvGraphicFramePr>
            <p:xfrm>
              <a:off x="6096000" y="1041733"/>
              <a:ext cx="2915788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2004">
                      <a:extLst>
                        <a:ext uri="{9D8B030D-6E8A-4147-A177-3AD203B41FA5}">
                          <a16:colId xmlns:a16="http://schemas.microsoft.com/office/drawing/2014/main" val="4155741339"/>
                        </a:ext>
                      </a:extLst>
                    </a:gridCol>
                    <a:gridCol w="721437">
                      <a:extLst>
                        <a:ext uri="{9D8B030D-6E8A-4147-A177-3AD203B41FA5}">
                          <a16:colId xmlns:a16="http://schemas.microsoft.com/office/drawing/2014/main" val="2005428136"/>
                        </a:ext>
                      </a:extLst>
                    </a:gridCol>
                    <a:gridCol w="742347">
                      <a:extLst>
                        <a:ext uri="{9D8B030D-6E8A-4147-A177-3AD203B41FA5}">
                          <a16:colId xmlns:a16="http://schemas.microsoft.com/office/drawing/2014/main" val="931294671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Process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Yield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Stat. Error</a:t>
                          </a:r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0604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7" t="-183333" r="-102092" b="-73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63140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120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99928541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37" t="-283333" r="-102092" b="-63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32900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150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100924847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top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4180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50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59176059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Z+jets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2320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60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22770120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/>
                            <a:t>W+jets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84 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11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86176981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Single Higgs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>
                              <a:effectLst/>
                            </a:rPr>
                            <a:t>174</a:t>
                          </a:r>
                        </a:p>
                      </a:txBody>
                      <a:tcPr marL="28575" marR="28575" marT="19050" marB="19050" anchor="b"/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2</a:t>
                          </a:r>
                        </a:p>
                      </a:txBody>
                      <a:tcPr marL="28575" marR="28575" marT="19050" marB="19050" anchor="b"/>
                    </a:tc>
                    <a:extLst>
                      <a:ext uri="{0D108BD9-81ED-4DB2-BD59-A6C34878D82A}">
                        <a16:rowId xmlns:a16="http://schemas.microsoft.com/office/drawing/2014/main" val="60770435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Di-boson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effectLst/>
                            </a:rPr>
                            <a:t>192</a:t>
                          </a:r>
                        </a:p>
                      </a:txBody>
                      <a:tcPr marL="28575" marR="28575" marT="19050" marB="1905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6</a:t>
                          </a:r>
                        </a:p>
                      </a:txBody>
                      <a:tcPr marL="28575" marR="28575" marT="19050" marB="1905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973449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Non-res. HH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effectLst/>
                            </a:rPr>
                            <a:t>7.46</a:t>
                          </a:r>
                        </a:p>
                      </a:txBody>
                      <a:tcPr marL="28575" marR="28575" marT="19050" marB="1905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rtl="0" fontAlgn="b"/>
                          <a:r>
                            <a:rPr lang="en-GB" dirty="0">
                              <a:effectLst/>
                            </a:rPr>
                            <a:t>0.03</a:t>
                          </a:r>
                        </a:p>
                      </a:txBody>
                      <a:tcPr marL="28575" marR="28575" marT="19050" marB="1905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575144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82CA1DFA-9D0C-4F77-9F5B-0077097370D1}"/>
              </a:ext>
            </a:extLst>
          </p:cNvPr>
          <p:cNvSpPr/>
          <p:nvPr/>
        </p:nvSpPr>
        <p:spPr>
          <a:xfrm>
            <a:off x="7879878" y="653768"/>
            <a:ext cx="931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solidFill>
                  <a:srgbClr val="FF0000"/>
                </a:solidFill>
              </a:rPr>
              <a:t>Lep</a:t>
            </a:r>
            <a:r>
              <a:rPr lang="en-US" altLang="zh-CN" b="1" dirty="0">
                <a:solidFill>
                  <a:srgbClr val="FF0000"/>
                </a:solidFill>
              </a:rPr>
              <a:t>had 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F67E69C-76FF-4A72-ACB7-5A2EA183E4A7}"/>
                  </a:ext>
                </a:extLst>
              </p:cNvPr>
              <p:cNvSpPr/>
              <p:nvPr/>
            </p:nvSpPr>
            <p:spPr>
              <a:xfrm>
                <a:off x="359920" y="727303"/>
                <a:ext cx="4899334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: dominant background for both channel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Non-res. HH: more signal in Lephad than Hadhad due to the high efficiency lepton triggers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GB" dirty="0"/>
                  <a:t>: validate in 0/1-tag </a:t>
                </a:r>
                <a:r>
                  <a:rPr lang="en-GB" b="1" dirty="0"/>
                  <a:t>Validation region</a:t>
                </a: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F67E69C-76FF-4A72-ACB7-5A2EA183E4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20" y="727303"/>
                <a:ext cx="4899334" cy="2031325"/>
              </a:xfrm>
              <a:prstGeom prst="rect">
                <a:avLst/>
              </a:prstGeom>
              <a:blipFill>
                <a:blip r:embed="rId4"/>
                <a:stretch>
                  <a:fillRect l="-746" t="-1497" r="-124" b="-3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8AEACB6-9983-46ED-AC50-1E4585627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247" y="2938832"/>
            <a:ext cx="2915789" cy="18723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CE0970-5755-42C5-90FF-1A948A62AE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9300" y="4849104"/>
            <a:ext cx="2879280" cy="187237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815867A-43BD-4D1B-9FAA-6024FA8D6761}"/>
              </a:ext>
            </a:extLst>
          </p:cNvPr>
          <p:cNvSpPr/>
          <p:nvPr/>
        </p:nvSpPr>
        <p:spPr>
          <a:xfrm>
            <a:off x="3374456" y="3295701"/>
            <a:ext cx="2643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0-tag region: high statistics and relatively background-enriched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3F281A-D91C-4EDE-8D8F-DBE2BD35C3E4}"/>
              </a:ext>
            </a:extLst>
          </p:cNvPr>
          <p:cNvSpPr/>
          <p:nvPr/>
        </p:nvSpPr>
        <p:spPr>
          <a:xfrm>
            <a:off x="1057976" y="5511734"/>
            <a:ext cx="2089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1-tag region: closer to the SR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35A3764-A0F2-45F9-9B7D-244B3CF5BE17}"/>
                  </a:ext>
                </a:extLst>
              </p:cNvPr>
              <p:cNvSpPr/>
              <p:nvPr/>
            </p:nvSpPr>
            <p:spPr>
              <a:xfrm>
                <a:off x="6441570" y="5583564"/>
                <a:ext cx="514043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chemeClr val="accent3">
                        <a:lumMod val="50000"/>
                      </a:schemeClr>
                    </a:solidFill>
                  </a:rPr>
                  <a:t>Fake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r>
                      <a:rPr lang="en-GB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accent3">
                        <a:lumMod val="50000"/>
                      </a:schemeClr>
                    </a:solidFill>
                  </a:rPr>
                  <a:t>estimation appears to agree well with the observed distributions in these validation regions!</a:t>
                </a: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35A3764-A0F2-45F9-9B7D-244B3CF5BE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1570" y="5583564"/>
                <a:ext cx="5140436" cy="646331"/>
              </a:xfrm>
              <a:prstGeom prst="rect">
                <a:avLst/>
              </a:prstGeom>
              <a:blipFill>
                <a:blip r:embed="rId7"/>
                <a:stretch>
                  <a:fillRect l="-1068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F1F27BF2-BBA5-4053-8F44-EE1C01FEEE8A}"/>
              </a:ext>
            </a:extLst>
          </p:cNvPr>
          <p:cNvSpPr/>
          <p:nvPr/>
        </p:nvSpPr>
        <p:spPr>
          <a:xfrm>
            <a:off x="2024061" y="4672013"/>
            <a:ext cx="992981" cy="139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0EDA3C-8299-4FD2-BDA4-227C857CD452}"/>
              </a:ext>
            </a:extLst>
          </p:cNvPr>
          <p:cNvSpPr/>
          <p:nvPr/>
        </p:nvSpPr>
        <p:spPr>
          <a:xfrm>
            <a:off x="4481512" y="6582285"/>
            <a:ext cx="1189831" cy="139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492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F081F89-67DC-4059-9C88-D153203BC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015" y="4825639"/>
            <a:ext cx="2933355" cy="190877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0F1CB0-B015-41E1-9427-6080FD97E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3250" y="6578424"/>
            <a:ext cx="2743200" cy="365125"/>
          </a:xfrm>
        </p:spPr>
        <p:txBody>
          <a:bodyPr/>
          <a:lstStyle/>
          <a:p>
            <a:fld id="{E0EAC9AC-A0EB-496C-BC94-D995ED93A3C6}" type="slidenum">
              <a:rPr lang="en-GB" smtClean="0"/>
              <a:t>9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C8C755-37B2-4501-B932-FB1AAF473B83}"/>
              </a:ext>
            </a:extLst>
          </p:cNvPr>
          <p:cNvSpPr/>
          <p:nvPr/>
        </p:nvSpPr>
        <p:spPr>
          <a:xfrm>
            <a:off x="-10160" y="-5080"/>
            <a:ext cx="12204700" cy="509905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/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C7DBC2C2-ECA7-42E7-BB33-8FA8773F2E3D}"/>
              </a:ext>
            </a:extLst>
          </p:cNvPr>
          <p:cNvSpPr txBox="1"/>
          <p:nvPr/>
        </p:nvSpPr>
        <p:spPr>
          <a:xfrm>
            <a:off x="3092018" y="-42516"/>
            <a:ext cx="634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3200" dirty="0">
                <a:solidFill>
                  <a:schemeClr val="bg1"/>
                </a:solidFill>
                <a:latin typeface="Abadi" panose="020B0604020104020204" pitchFamily="34" charset="0"/>
              </a:rPr>
              <a:t>MVA classification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CB7808-9B8C-4398-AC3B-6C1E2073C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5" y="2935108"/>
            <a:ext cx="2529982" cy="31019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167016D-127F-47B5-8AD6-50954E2FEA05}"/>
              </a:ext>
            </a:extLst>
          </p:cNvPr>
          <p:cNvSpPr/>
          <p:nvPr/>
        </p:nvSpPr>
        <p:spPr>
          <a:xfrm>
            <a:off x="265822" y="746974"/>
            <a:ext cx="54857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Parametric Neural Network (PNN) is used for the resonant signal for  both Lephad and Hadhad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zh-CN" dirty="0"/>
              <a:t>Parametrised by resonant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NN(</a:t>
            </a:r>
            <a:r>
              <a:rPr lang="en-US" altLang="zh-CN" dirty="0"/>
              <a:t>BDT) is used for Lephad (Hadhad) non-resonant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Signal scale to integral of background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90B427B-D819-453C-9014-5C1CA3ACE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087" y="702462"/>
            <a:ext cx="1953955" cy="97434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E8FDB6E-BB46-42D0-83C9-0E1EC1C00D28}"/>
              </a:ext>
            </a:extLst>
          </p:cNvPr>
          <p:cNvSpPr txBox="1"/>
          <p:nvPr/>
        </p:nvSpPr>
        <p:spPr>
          <a:xfrm>
            <a:off x="2945717" y="4985690"/>
            <a:ext cx="1878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solidFill>
                  <a:schemeClr val="accent3">
                    <a:lumMod val="75000"/>
                  </a:schemeClr>
                </a:solidFill>
              </a:rPr>
              <a:t>Lephad</a:t>
            </a:r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 Input</a:t>
            </a:r>
          </a:p>
          <a:p>
            <a:pPr algn="ctr"/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(SR preselection)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876794-85EC-4F51-BF6D-6501DF2AFD58}"/>
              </a:ext>
            </a:extLst>
          </p:cNvPr>
          <p:cNvSpPr txBox="1"/>
          <p:nvPr/>
        </p:nvSpPr>
        <p:spPr>
          <a:xfrm>
            <a:off x="6538270" y="3651383"/>
            <a:ext cx="1472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SM signal </a:t>
            </a:r>
          </a:p>
          <a:p>
            <a:pPr algn="ctr"/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NN score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0DD3DE-3374-40E0-AD91-DF578E83A9B8}"/>
              </a:ext>
            </a:extLst>
          </p:cNvPr>
          <p:cNvSpPr txBox="1"/>
          <p:nvPr/>
        </p:nvSpPr>
        <p:spPr>
          <a:xfrm>
            <a:off x="6643657" y="1927732"/>
            <a:ext cx="1472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300 GeV resonant</a:t>
            </a:r>
          </a:p>
          <a:p>
            <a:pPr algn="ctr"/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PNN score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CBB7FF6-C990-4E5D-8228-F68D33BCD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3493" y="2778299"/>
            <a:ext cx="2957513" cy="1908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004F74-6270-496F-A0B9-5A10F13A5B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0033" y="4522098"/>
            <a:ext cx="3107009" cy="1508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127A1F-6EF3-4450-89EE-6F281D1A65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0510" y="6607598"/>
            <a:ext cx="2414859" cy="1505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5D7367-A3FA-40E5-AD08-74F11FE788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8576577" y="2691888"/>
            <a:ext cx="244732" cy="7876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40BEA54-B360-4940-9D70-CCE3EC4A7A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10674" y="973507"/>
            <a:ext cx="4101184" cy="226615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D828D75-84FB-48C7-B9D8-AFDAA41D8E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76539" y="5313186"/>
            <a:ext cx="600075" cy="1447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EA2D511-D83B-4C6B-A373-3008EB9CA1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11120" y="3442115"/>
            <a:ext cx="4047895" cy="22661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7C5CC9-1298-4799-BD39-FFCA6EACA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61473" y="3498324"/>
            <a:ext cx="808278" cy="874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00521F2-7C4A-403C-939C-CC192F0E7B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082975" y="1037699"/>
            <a:ext cx="808278" cy="8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080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7850</TotalTime>
  <Words>1811</Words>
  <Application>Microsoft Office PowerPoint</Application>
  <PresentationFormat>Widescreen</PresentationFormat>
  <Paragraphs>363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Abadi</vt:lpstr>
      <vt:lpstr>Arial</vt:lpstr>
      <vt:lpstr>Bell MT</vt:lpstr>
      <vt:lpstr>Calibri</vt:lpstr>
      <vt:lpstr>Calibri Light</vt:lpstr>
      <vt:lpstr>Cambria Math</vt:lpstr>
      <vt:lpstr>Candara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李 致源</dc:creator>
  <cp:lastModifiedBy>李 致源</cp:lastModifiedBy>
  <cp:revision>448</cp:revision>
  <dcterms:created xsi:type="dcterms:W3CDTF">2020-04-01T11:40:28Z</dcterms:created>
  <dcterms:modified xsi:type="dcterms:W3CDTF">2021-03-30T13:36:33Z</dcterms:modified>
</cp:coreProperties>
</file>