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9" r:id="rId2"/>
    <p:sldId id="265" r:id="rId3"/>
    <p:sldId id="257" r:id="rId4"/>
    <p:sldId id="256" r:id="rId5"/>
    <p:sldId id="275" r:id="rId6"/>
    <p:sldId id="278" r:id="rId7"/>
    <p:sldId id="260" r:id="rId8"/>
    <p:sldId id="266" r:id="rId9"/>
    <p:sldId id="273" r:id="rId10"/>
    <p:sldId id="274" r:id="rId11"/>
    <p:sldId id="271" r:id="rId12"/>
    <p:sldId id="276" r:id="rId13"/>
    <p:sldId id="261" r:id="rId14"/>
    <p:sldId id="280" r:id="rId15"/>
    <p:sldId id="258" r:id="rId16"/>
    <p:sldId id="267" r:id="rId17"/>
    <p:sldId id="283" r:id="rId18"/>
    <p:sldId id="287" r:id="rId19"/>
    <p:sldId id="279" r:id="rId20"/>
    <p:sldId id="281" r:id="rId21"/>
    <p:sldId id="277" r:id="rId22"/>
    <p:sldId id="272" r:id="rId23"/>
    <p:sldId id="282" r:id="rId24"/>
    <p:sldId id="262" r:id="rId25"/>
    <p:sldId id="284" r:id="rId26"/>
    <p:sldId id="286"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612"/>
    <p:restoredTop sz="92712"/>
  </p:normalViewPr>
  <p:slideViewPr>
    <p:cSldViewPr snapToGrid="0" snapToObjects="1">
      <p:cViewPr>
        <p:scale>
          <a:sx n="142" d="100"/>
          <a:sy n="142" d="100"/>
        </p:scale>
        <p:origin x="616"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84004B-EF8D-924E-90D9-54DCDBF9CF5F}" type="datetimeFigureOut">
              <a:rPr lang="en-US" smtClean="0"/>
              <a:t>3/30/21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10429C-1D31-744E-8F31-1370AB03EFE6}" type="slidenum">
              <a:rPr lang="en-US" smtClean="0"/>
              <a:t>‹#›</a:t>
            </a:fld>
            <a:endParaRPr lang="en-US"/>
          </a:p>
        </p:txBody>
      </p:sp>
    </p:spTree>
    <p:extLst>
      <p:ext uri="{BB962C8B-B14F-4D97-AF65-F5344CB8AC3E}">
        <p14:creationId xmlns:p14="http://schemas.microsoft.com/office/powerpoint/2010/main" val="478041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1</a:t>
            </a:fld>
            <a:endParaRPr lang="en-US"/>
          </a:p>
        </p:txBody>
      </p:sp>
    </p:spTree>
    <p:extLst>
      <p:ext uri="{BB962C8B-B14F-4D97-AF65-F5344CB8AC3E}">
        <p14:creationId xmlns:p14="http://schemas.microsoft.com/office/powerpoint/2010/main" val="35070205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10</a:t>
            </a:fld>
            <a:endParaRPr lang="en-US"/>
          </a:p>
        </p:txBody>
      </p:sp>
    </p:spTree>
    <p:extLst>
      <p:ext uri="{BB962C8B-B14F-4D97-AF65-F5344CB8AC3E}">
        <p14:creationId xmlns:p14="http://schemas.microsoft.com/office/powerpoint/2010/main" val="25579677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11</a:t>
            </a:fld>
            <a:endParaRPr lang="en-US"/>
          </a:p>
        </p:txBody>
      </p:sp>
    </p:spTree>
    <p:extLst>
      <p:ext uri="{BB962C8B-B14F-4D97-AF65-F5344CB8AC3E}">
        <p14:creationId xmlns:p14="http://schemas.microsoft.com/office/powerpoint/2010/main" val="4181573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12</a:t>
            </a:fld>
            <a:endParaRPr lang="en-US"/>
          </a:p>
        </p:txBody>
      </p:sp>
    </p:spTree>
    <p:extLst>
      <p:ext uri="{BB962C8B-B14F-4D97-AF65-F5344CB8AC3E}">
        <p14:creationId xmlns:p14="http://schemas.microsoft.com/office/powerpoint/2010/main" val="23838976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13</a:t>
            </a:fld>
            <a:endParaRPr lang="en-US"/>
          </a:p>
        </p:txBody>
      </p:sp>
    </p:spTree>
    <p:extLst>
      <p:ext uri="{BB962C8B-B14F-4D97-AF65-F5344CB8AC3E}">
        <p14:creationId xmlns:p14="http://schemas.microsoft.com/office/powerpoint/2010/main" val="39313766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14</a:t>
            </a:fld>
            <a:endParaRPr lang="en-US"/>
          </a:p>
        </p:txBody>
      </p:sp>
    </p:spTree>
    <p:extLst>
      <p:ext uri="{BB962C8B-B14F-4D97-AF65-F5344CB8AC3E}">
        <p14:creationId xmlns:p14="http://schemas.microsoft.com/office/powerpoint/2010/main" val="16686459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15</a:t>
            </a:fld>
            <a:endParaRPr lang="en-US"/>
          </a:p>
        </p:txBody>
      </p:sp>
    </p:spTree>
    <p:extLst>
      <p:ext uri="{BB962C8B-B14F-4D97-AF65-F5344CB8AC3E}">
        <p14:creationId xmlns:p14="http://schemas.microsoft.com/office/powerpoint/2010/main" val="15525546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16</a:t>
            </a:fld>
            <a:endParaRPr lang="en-US"/>
          </a:p>
        </p:txBody>
      </p:sp>
    </p:spTree>
    <p:extLst>
      <p:ext uri="{BB962C8B-B14F-4D97-AF65-F5344CB8AC3E}">
        <p14:creationId xmlns:p14="http://schemas.microsoft.com/office/powerpoint/2010/main" val="41483760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17</a:t>
            </a:fld>
            <a:endParaRPr lang="en-US"/>
          </a:p>
        </p:txBody>
      </p:sp>
    </p:spTree>
    <p:extLst>
      <p:ext uri="{BB962C8B-B14F-4D97-AF65-F5344CB8AC3E}">
        <p14:creationId xmlns:p14="http://schemas.microsoft.com/office/powerpoint/2010/main" val="11941973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18</a:t>
            </a:fld>
            <a:endParaRPr lang="en-US"/>
          </a:p>
        </p:txBody>
      </p:sp>
    </p:spTree>
    <p:extLst>
      <p:ext uri="{BB962C8B-B14F-4D97-AF65-F5344CB8AC3E}">
        <p14:creationId xmlns:p14="http://schemas.microsoft.com/office/powerpoint/2010/main" val="18596782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19</a:t>
            </a:fld>
            <a:endParaRPr lang="en-US"/>
          </a:p>
        </p:txBody>
      </p:sp>
    </p:spTree>
    <p:extLst>
      <p:ext uri="{BB962C8B-B14F-4D97-AF65-F5344CB8AC3E}">
        <p14:creationId xmlns:p14="http://schemas.microsoft.com/office/powerpoint/2010/main" val="3188956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2</a:t>
            </a:fld>
            <a:endParaRPr lang="en-US"/>
          </a:p>
        </p:txBody>
      </p:sp>
    </p:spTree>
    <p:extLst>
      <p:ext uri="{BB962C8B-B14F-4D97-AF65-F5344CB8AC3E}">
        <p14:creationId xmlns:p14="http://schemas.microsoft.com/office/powerpoint/2010/main" val="24264350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20</a:t>
            </a:fld>
            <a:endParaRPr lang="en-US"/>
          </a:p>
        </p:txBody>
      </p:sp>
    </p:spTree>
    <p:extLst>
      <p:ext uri="{BB962C8B-B14F-4D97-AF65-F5344CB8AC3E}">
        <p14:creationId xmlns:p14="http://schemas.microsoft.com/office/powerpoint/2010/main" val="37430093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21</a:t>
            </a:fld>
            <a:endParaRPr lang="en-US"/>
          </a:p>
        </p:txBody>
      </p:sp>
    </p:spTree>
    <p:extLst>
      <p:ext uri="{BB962C8B-B14F-4D97-AF65-F5344CB8AC3E}">
        <p14:creationId xmlns:p14="http://schemas.microsoft.com/office/powerpoint/2010/main" val="39407293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22</a:t>
            </a:fld>
            <a:endParaRPr lang="en-US"/>
          </a:p>
        </p:txBody>
      </p:sp>
    </p:spTree>
    <p:extLst>
      <p:ext uri="{BB962C8B-B14F-4D97-AF65-F5344CB8AC3E}">
        <p14:creationId xmlns:p14="http://schemas.microsoft.com/office/powerpoint/2010/main" val="1625237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23</a:t>
            </a:fld>
            <a:endParaRPr lang="en-US"/>
          </a:p>
        </p:txBody>
      </p:sp>
    </p:spTree>
    <p:extLst>
      <p:ext uri="{BB962C8B-B14F-4D97-AF65-F5344CB8AC3E}">
        <p14:creationId xmlns:p14="http://schemas.microsoft.com/office/powerpoint/2010/main" val="1367259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24</a:t>
            </a:fld>
            <a:endParaRPr lang="en-US"/>
          </a:p>
        </p:txBody>
      </p:sp>
    </p:spTree>
    <p:extLst>
      <p:ext uri="{BB962C8B-B14F-4D97-AF65-F5344CB8AC3E}">
        <p14:creationId xmlns:p14="http://schemas.microsoft.com/office/powerpoint/2010/main" val="7325351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25</a:t>
            </a:fld>
            <a:endParaRPr lang="en-US"/>
          </a:p>
        </p:txBody>
      </p:sp>
    </p:spTree>
    <p:extLst>
      <p:ext uri="{BB962C8B-B14F-4D97-AF65-F5344CB8AC3E}">
        <p14:creationId xmlns:p14="http://schemas.microsoft.com/office/powerpoint/2010/main" val="6403847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26</a:t>
            </a:fld>
            <a:endParaRPr lang="en-US"/>
          </a:p>
        </p:txBody>
      </p:sp>
    </p:spTree>
    <p:extLst>
      <p:ext uri="{BB962C8B-B14F-4D97-AF65-F5344CB8AC3E}">
        <p14:creationId xmlns:p14="http://schemas.microsoft.com/office/powerpoint/2010/main" val="3238354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3</a:t>
            </a:fld>
            <a:endParaRPr lang="en-US"/>
          </a:p>
        </p:txBody>
      </p:sp>
    </p:spTree>
    <p:extLst>
      <p:ext uri="{BB962C8B-B14F-4D97-AF65-F5344CB8AC3E}">
        <p14:creationId xmlns:p14="http://schemas.microsoft.com/office/powerpoint/2010/main" val="9293761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4</a:t>
            </a:fld>
            <a:endParaRPr lang="en-US"/>
          </a:p>
        </p:txBody>
      </p:sp>
    </p:spTree>
    <p:extLst>
      <p:ext uri="{BB962C8B-B14F-4D97-AF65-F5344CB8AC3E}">
        <p14:creationId xmlns:p14="http://schemas.microsoft.com/office/powerpoint/2010/main" val="3488277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5</a:t>
            </a:fld>
            <a:endParaRPr lang="en-US"/>
          </a:p>
        </p:txBody>
      </p:sp>
    </p:spTree>
    <p:extLst>
      <p:ext uri="{BB962C8B-B14F-4D97-AF65-F5344CB8AC3E}">
        <p14:creationId xmlns:p14="http://schemas.microsoft.com/office/powerpoint/2010/main" val="514112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6</a:t>
            </a:fld>
            <a:endParaRPr lang="en-US"/>
          </a:p>
        </p:txBody>
      </p:sp>
    </p:spTree>
    <p:extLst>
      <p:ext uri="{BB962C8B-B14F-4D97-AF65-F5344CB8AC3E}">
        <p14:creationId xmlns:p14="http://schemas.microsoft.com/office/powerpoint/2010/main" val="40427282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7</a:t>
            </a:fld>
            <a:endParaRPr lang="en-US"/>
          </a:p>
        </p:txBody>
      </p:sp>
    </p:spTree>
    <p:extLst>
      <p:ext uri="{BB962C8B-B14F-4D97-AF65-F5344CB8AC3E}">
        <p14:creationId xmlns:p14="http://schemas.microsoft.com/office/powerpoint/2010/main" val="22159810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check the millipede-II spelling </a:t>
            </a:r>
          </a:p>
        </p:txBody>
      </p:sp>
      <p:sp>
        <p:nvSpPr>
          <p:cNvPr id="4" name="Slide Number Placeholder 3"/>
          <p:cNvSpPr>
            <a:spLocks noGrp="1"/>
          </p:cNvSpPr>
          <p:nvPr>
            <p:ph type="sldNum" sz="quarter" idx="5"/>
          </p:nvPr>
        </p:nvSpPr>
        <p:spPr/>
        <p:txBody>
          <a:bodyPr/>
          <a:lstStyle/>
          <a:p>
            <a:fld id="{5110429C-1D31-744E-8F31-1370AB03EFE6}" type="slidenum">
              <a:rPr lang="en-US" smtClean="0"/>
              <a:t>8</a:t>
            </a:fld>
            <a:endParaRPr lang="en-US"/>
          </a:p>
        </p:txBody>
      </p:sp>
    </p:spTree>
    <p:extLst>
      <p:ext uri="{BB962C8B-B14F-4D97-AF65-F5344CB8AC3E}">
        <p14:creationId xmlns:p14="http://schemas.microsoft.com/office/powerpoint/2010/main" val="34700734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10429C-1D31-744E-8F31-1370AB03EFE6}" type="slidenum">
              <a:rPr lang="en-US" smtClean="0"/>
              <a:t>9</a:t>
            </a:fld>
            <a:endParaRPr lang="en-US"/>
          </a:p>
        </p:txBody>
      </p:sp>
    </p:spTree>
    <p:extLst>
      <p:ext uri="{BB962C8B-B14F-4D97-AF65-F5344CB8AC3E}">
        <p14:creationId xmlns:p14="http://schemas.microsoft.com/office/powerpoint/2010/main" val="839977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AF969-C714-954F-9E27-69C2CEBD669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AD3856E1-D481-A442-AFB6-4DCD54E56E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E48AECB-DC4C-DC48-AB4D-7FE83F38592A}"/>
              </a:ext>
            </a:extLst>
          </p:cNvPr>
          <p:cNvSpPr>
            <a:spLocks noGrp="1"/>
          </p:cNvSpPr>
          <p:nvPr>
            <p:ph type="dt" sz="half" idx="10"/>
          </p:nvPr>
        </p:nvSpPr>
        <p:spPr/>
        <p:txBody>
          <a:bodyPr/>
          <a:lstStyle/>
          <a:p>
            <a:fld id="{CD4E1FF7-FAD9-124A-81FB-2CD769413F14}" type="datetime1">
              <a:rPr lang="en-GB" smtClean="0"/>
              <a:t>30/03/2021</a:t>
            </a:fld>
            <a:endParaRPr lang="en-US"/>
          </a:p>
        </p:txBody>
      </p:sp>
      <p:sp>
        <p:nvSpPr>
          <p:cNvPr id="5" name="Footer Placeholder 4">
            <a:extLst>
              <a:ext uri="{FF2B5EF4-FFF2-40B4-BE49-F238E27FC236}">
                <a16:creationId xmlns:a16="http://schemas.microsoft.com/office/drawing/2014/main" id="{7AB85717-5127-CD4C-888E-C8227E31F0B2}"/>
              </a:ext>
            </a:extLst>
          </p:cNvPr>
          <p:cNvSpPr>
            <a:spLocks noGrp="1"/>
          </p:cNvSpPr>
          <p:nvPr>
            <p:ph type="ftr" sz="quarter" idx="11"/>
          </p:nvPr>
        </p:nvSpPr>
        <p:spPr/>
        <p:txBody>
          <a:bodyPr/>
          <a:lstStyle/>
          <a:p>
            <a:r>
              <a:rPr lang="en-US"/>
              <a:t>Mu3e Experiment </a:t>
            </a:r>
          </a:p>
        </p:txBody>
      </p:sp>
      <p:sp>
        <p:nvSpPr>
          <p:cNvPr id="6" name="Slide Number Placeholder 5">
            <a:extLst>
              <a:ext uri="{FF2B5EF4-FFF2-40B4-BE49-F238E27FC236}">
                <a16:creationId xmlns:a16="http://schemas.microsoft.com/office/drawing/2014/main" id="{1709C102-1E1D-E240-B9A9-40EFDC8BDDDB}"/>
              </a:ext>
            </a:extLst>
          </p:cNvPr>
          <p:cNvSpPr>
            <a:spLocks noGrp="1"/>
          </p:cNvSpPr>
          <p:nvPr>
            <p:ph type="sldNum" sz="quarter" idx="12"/>
          </p:nvPr>
        </p:nvSpPr>
        <p:spPr/>
        <p:txBody>
          <a:bodyPr/>
          <a:lstStyle/>
          <a:p>
            <a:fld id="{0D08B22A-3AF8-3046-9BA0-8D8CBA32BCA2}" type="slidenum">
              <a:rPr lang="en-US" smtClean="0"/>
              <a:t>‹#›</a:t>
            </a:fld>
            <a:endParaRPr lang="en-US"/>
          </a:p>
        </p:txBody>
      </p:sp>
    </p:spTree>
    <p:extLst>
      <p:ext uri="{BB962C8B-B14F-4D97-AF65-F5344CB8AC3E}">
        <p14:creationId xmlns:p14="http://schemas.microsoft.com/office/powerpoint/2010/main" val="219220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90F2E-9A31-224F-A00C-4AF2CE918E4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BCFB781-37B5-A246-828E-ABC6F7607DC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D217F7F-308A-D24B-BA6B-A82B4F4C0AE7}"/>
              </a:ext>
            </a:extLst>
          </p:cNvPr>
          <p:cNvSpPr>
            <a:spLocks noGrp="1"/>
          </p:cNvSpPr>
          <p:nvPr>
            <p:ph type="dt" sz="half" idx="10"/>
          </p:nvPr>
        </p:nvSpPr>
        <p:spPr/>
        <p:txBody>
          <a:bodyPr/>
          <a:lstStyle/>
          <a:p>
            <a:fld id="{FCAF8F3F-305D-884B-9F14-E2B918F65099}" type="datetime1">
              <a:rPr lang="en-GB" smtClean="0"/>
              <a:t>30/03/2021</a:t>
            </a:fld>
            <a:endParaRPr lang="en-US"/>
          </a:p>
        </p:txBody>
      </p:sp>
      <p:sp>
        <p:nvSpPr>
          <p:cNvPr id="5" name="Footer Placeholder 4">
            <a:extLst>
              <a:ext uri="{FF2B5EF4-FFF2-40B4-BE49-F238E27FC236}">
                <a16:creationId xmlns:a16="http://schemas.microsoft.com/office/drawing/2014/main" id="{8C8EE7EE-161C-EE49-A514-86B6E62EA7B5}"/>
              </a:ext>
            </a:extLst>
          </p:cNvPr>
          <p:cNvSpPr>
            <a:spLocks noGrp="1"/>
          </p:cNvSpPr>
          <p:nvPr>
            <p:ph type="ftr" sz="quarter" idx="11"/>
          </p:nvPr>
        </p:nvSpPr>
        <p:spPr/>
        <p:txBody>
          <a:bodyPr/>
          <a:lstStyle/>
          <a:p>
            <a:r>
              <a:rPr lang="en-US"/>
              <a:t>Mu3e Experiment </a:t>
            </a:r>
          </a:p>
        </p:txBody>
      </p:sp>
      <p:sp>
        <p:nvSpPr>
          <p:cNvPr id="6" name="Slide Number Placeholder 5">
            <a:extLst>
              <a:ext uri="{FF2B5EF4-FFF2-40B4-BE49-F238E27FC236}">
                <a16:creationId xmlns:a16="http://schemas.microsoft.com/office/drawing/2014/main" id="{9DCE9AF5-86FC-E740-8C8B-F978AD2BEEB0}"/>
              </a:ext>
            </a:extLst>
          </p:cNvPr>
          <p:cNvSpPr>
            <a:spLocks noGrp="1"/>
          </p:cNvSpPr>
          <p:nvPr>
            <p:ph type="sldNum" sz="quarter" idx="12"/>
          </p:nvPr>
        </p:nvSpPr>
        <p:spPr/>
        <p:txBody>
          <a:bodyPr/>
          <a:lstStyle/>
          <a:p>
            <a:fld id="{0D08B22A-3AF8-3046-9BA0-8D8CBA32BCA2}" type="slidenum">
              <a:rPr lang="en-US" smtClean="0"/>
              <a:t>‹#›</a:t>
            </a:fld>
            <a:endParaRPr lang="en-US"/>
          </a:p>
        </p:txBody>
      </p:sp>
    </p:spTree>
    <p:extLst>
      <p:ext uri="{BB962C8B-B14F-4D97-AF65-F5344CB8AC3E}">
        <p14:creationId xmlns:p14="http://schemas.microsoft.com/office/powerpoint/2010/main" val="1677815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D53836-2364-2942-9EA1-B919F26774D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2D2731C-69E5-BB4F-B937-31576FDA4A7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0E245D-6539-2140-87F2-BFE2C8010AFC}"/>
              </a:ext>
            </a:extLst>
          </p:cNvPr>
          <p:cNvSpPr>
            <a:spLocks noGrp="1"/>
          </p:cNvSpPr>
          <p:nvPr>
            <p:ph type="dt" sz="half" idx="10"/>
          </p:nvPr>
        </p:nvSpPr>
        <p:spPr/>
        <p:txBody>
          <a:bodyPr/>
          <a:lstStyle/>
          <a:p>
            <a:fld id="{43108AEF-3EC4-024A-BEEA-0BB45B1BCBCA}" type="datetime1">
              <a:rPr lang="en-GB" smtClean="0"/>
              <a:t>30/03/2021</a:t>
            </a:fld>
            <a:endParaRPr lang="en-US"/>
          </a:p>
        </p:txBody>
      </p:sp>
      <p:sp>
        <p:nvSpPr>
          <p:cNvPr id="5" name="Footer Placeholder 4">
            <a:extLst>
              <a:ext uri="{FF2B5EF4-FFF2-40B4-BE49-F238E27FC236}">
                <a16:creationId xmlns:a16="http://schemas.microsoft.com/office/drawing/2014/main" id="{CF376470-34A7-3445-A589-AB1175451FC3}"/>
              </a:ext>
            </a:extLst>
          </p:cNvPr>
          <p:cNvSpPr>
            <a:spLocks noGrp="1"/>
          </p:cNvSpPr>
          <p:nvPr>
            <p:ph type="ftr" sz="quarter" idx="11"/>
          </p:nvPr>
        </p:nvSpPr>
        <p:spPr/>
        <p:txBody>
          <a:bodyPr/>
          <a:lstStyle/>
          <a:p>
            <a:r>
              <a:rPr lang="en-US"/>
              <a:t>Mu3e Experiment </a:t>
            </a:r>
          </a:p>
        </p:txBody>
      </p:sp>
      <p:sp>
        <p:nvSpPr>
          <p:cNvPr id="6" name="Slide Number Placeholder 5">
            <a:extLst>
              <a:ext uri="{FF2B5EF4-FFF2-40B4-BE49-F238E27FC236}">
                <a16:creationId xmlns:a16="http://schemas.microsoft.com/office/drawing/2014/main" id="{14EF023D-D37F-7E43-ACF5-9AD50B6740D6}"/>
              </a:ext>
            </a:extLst>
          </p:cNvPr>
          <p:cNvSpPr>
            <a:spLocks noGrp="1"/>
          </p:cNvSpPr>
          <p:nvPr>
            <p:ph type="sldNum" sz="quarter" idx="12"/>
          </p:nvPr>
        </p:nvSpPr>
        <p:spPr/>
        <p:txBody>
          <a:bodyPr/>
          <a:lstStyle/>
          <a:p>
            <a:fld id="{0D08B22A-3AF8-3046-9BA0-8D8CBA32BCA2}" type="slidenum">
              <a:rPr lang="en-US" smtClean="0"/>
              <a:t>‹#›</a:t>
            </a:fld>
            <a:endParaRPr lang="en-US"/>
          </a:p>
        </p:txBody>
      </p:sp>
    </p:spTree>
    <p:extLst>
      <p:ext uri="{BB962C8B-B14F-4D97-AF65-F5344CB8AC3E}">
        <p14:creationId xmlns:p14="http://schemas.microsoft.com/office/powerpoint/2010/main" val="10788971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FD4AE-1FCE-4247-B370-92C01360CFB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FDEE9F7-A8C5-B943-A16C-25C86AF9513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D0AF23C-E440-2D4D-9695-41036F6BF6F4}"/>
              </a:ext>
            </a:extLst>
          </p:cNvPr>
          <p:cNvSpPr>
            <a:spLocks noGrp="1"/>
          </p:cNvSpPr>
          <p:nvPr>
            <p:ph type="dt" sz="half" idx="10"/>
          </p:nvPr>
        </p:nvSpPr>
        <p:spPr/>
        <p:txBody>
          <a:bodyPr/>
          <a:lstStyle/>
          <a:p>
            <a:fld id="{38FD5C95-11BE-9445-BC32-72252184DECB}" type="datetime1">
              <a:rPr lang="en-GB" smtClean="0"/>
              <a:t>30/03/2021</a:t>
            </a:fld>
            <a:endParaRPr lang="en-US"/>
          </a:p>
        </p:txBody>
      </p:sp>
      <p:sp>
        <p:nvSpPr>
          <p:cNvPr id="5" name="Footer Placeholder 4">
            <a:extLst>
              <a:ext uri="{FF2B5EF4-FFF2-40B4-BE49-F238E27FC236}">
                <a16:creationId xmlns:a16="http://schemas.microsoft.com/office/drawing/2014/main" id="{27E3ACEA-6932-3C45-8B55-A90FBF448BE7}"/>
              </a:ext>
            </a:extLst>
          </p:cNvPr>
          <p:cNvSpPr>
            <a:spLocks noGrp="1"/>
          </p:cNvSpPr>
          <p:nvPr>
            <p:ph type="ftr" sz="quarter" idx="11"/>
          </p:nvPr>
        </p:nvSpPr>
        <p:spPr/>
        <p:txBody>
          <a:bodyPr/>
          <a:lstStyle/>
          <a:p>
            <a:r>
              <a:rPr lang="en-US"/>
              <a:t>Mu3e Experiment </a:t>
            </a:r>
          </a:p>
        </p:txBody>
      </p:sp>
      <p:sp>
        <p:nvSpPr>
          <p:cNvPr id="6" name="Slide Number Placeholder 5">
            <a:extLst>
              <a:ext uri="{FF2B5EF4-FFF2-40B4-BE49-F238E27FC236}">
                <a16:creationId xmlns:a16="http://schemas.microsoft.com/office/drawing/2014/main" id="{08231446-D0FB-204E-84C9-B0E89687B1FA}"/>
              </a:ext>
            </a:extLst>
          </p:cNvPr>
          <p:cNvSpPr>
            <a:spLocks noGrp="1"/>
          </p:cNvSpPr>
          <p:nvPr>
            <p:ph type="sldNum" sz="quarter" idx="12"/>
          </p:nvPr>
        </p:nvSpPr>
        <p:spPr/>
        <p:txBody>
          <a:bodyPr/>
          <a:lstStyle/>
          <a:p>
            <a:fld id="{0D08B22A-3AF8-3046-9BA0-8D8CBA32BCA2}" type="slidenum">
              <a:rPr lang="en-US" smtClean="0"/>
              <a:t>‹#›</a:t>
            </a:fld>
            <a:endParaRPr lang="en-US"/>
          </a:p>
        </p:txBody>
      </p:sp>
    </p:spTree>
    <p:extLst>
      <p:ext uri="{BB962C8B-B14F-4D97-AF65-F5344CB8AC3E}">
        <p14:creationId xmlns:p14="http://schemas.microsoft.com/office/powerpoint/2010/main" val="215176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D4C66-82F3-FA41-AB7C-0B539EBA9CF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A66A1559-80C0-D14C-B08D-FB0E4870FF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29DB4FB-1EB3-5F4A-A759-3361FF276E68}"/>
              </a:ext>
            </a:extLst>
          </p:cNvPr>
          <p:cNvSpPr>
            <a:spLocks noGrp="1"/>
          </p:cNvSpPr>
          <p:nvPr>
            <p:ph type="dt" sz="half" idx="10"/>
          </p:nvPr>
        </p:nvSpPr>
        <p:spPr/>
        <p:txBody>
          <a:bodyPr/>
          <a:lstStyle/>
          <a:p>
            <a:fld id="{605FC616-0422-B24F-BEF6-9679CB652979}" type="datetime1">
              <a:rPr lang="en-GB" smtClean="0"/>
              <a:t>30/03/2021</a:t>
            </a:fld>
            <a:endParaRPr lang="en-US"/>
          </a:p>
        </p:txBody>
      </p:sp>
      <p:sp>
        <p:nvSpPr>
          <p:cNvPr id="5" name="Footer Placeholder 4">
            <a:extLst>
              <a:ext uri="{FF2B5EF4-FFF2-40B4-BE49-F238E27FC236}">
                <a16:creationId xmlns:a16="http://schemas.microsoft.com/office/drawing/2014/main" id="{24C96F86-D8D8-BC42-8844-16907B267A5E}"/>
              </a:ext>
            </a:extLst>
          </p:cNvPr>
          <p:cNvSpPr>
            <a:spLocks noGrp="1"/>
          </p:cNvSpPr>
          <p:nvPr>
            <p:ph type="ftr" sz="quarter" idx="11"/>
          </p:nvPr>
        </p:nvSpPr>
        <p:spPr/>
        <p:txBody>
          <a:bodyPr/>
          <a:lstStyle/>
          <a:p>
            <a:r>
              <a:rPr lang="en-US"/>
              <a:t>Mu3e Experiment </a:t>
            </a:r>
          </a:p>
        </p:txBody>
      </p:sp>
      <p:sp>
        <p:nvSpPr>
          <p:cNvPr id="6" name="Slide Number Placeholder 5">
            <a:extLst>
              <a:ext uri="{FF2B5EF4-FFF2-40B4-BE49-F238E27FC236}">
                <a16:creationId xmlns:a16="http://schemas.microsoft.com/office/drawing/2014/main" id="{3F1F3080-115A-4946-9EE9-A41C3D884BE0}"/>
              </a:ext>
            </a:extLst>
          </p:cNvPr>
          <p:cNvSpPr>
            <a:spLocks noGrp="1"/>
          </p:cNvSpPr>
          <p:nvPr>
            <p:ph type="sldNum" sz="quarter" idx="12"/>
          </p:nvPr>
        </p:nvSpPr>
        <p:spPr/>
        <p:txBody>
          <a:bodyPr/>
          <a:lstStyle/>
          <a:p>
            <a:fld id="{0D08B22A-3AF8-3046-9BA0-8D8CBA32BCA2}" type="slidenum">
              <a:rPr lang="en-US" smtClean="0"/>
              <a:t>‹#›</a:t>
            </a:fld>
            <a:endParaRPr lang="en-US"/>
          </a:p>
        </p:txBody>
      </p:sp>
    </p:spTree>
    <p:extLst>
      <p:ext uri="{BB962C8B-B14F-4D97-AF65-F5344CB8AC3E}">
        <p14:creationId xmlns:p14="http://schemas.microsoft.com/office/powerpoint/2010/main" val="2487902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EC44C-8962-B640-8783-E03AF2E243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49EBE0B-D344-DE48-AA4C-57E6EA34AA1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48C8BE25-AE28-ED4A-BCC0-D494ED75623C}"/>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3E246F5-0444-DB45-9DB4-1E94F3120560}"/>
              </a:ext>
            </a:extLst>
          </p:cNvPr>
          <p:cNvSpPr>
            <a:spLocks noGrp="1"/>
          </p:cNvSpPr>
          <p:nvPr>
            <p:ph type="dt" sz="half" idx="10"/>
          </p:nvPr>
        </p:nvSpPr>
        <p:spPr/>
        <p:txBody>
          <a:bodyPr/>
          <a:lstStyle/>
          <a:p>
            <a:fld id="{E292A537-808D-CC4D-8CCF-AE8664D732E0}" type="datetime1">
              <a:rPr lang="en-GB" smtClean="0"/>
              <a:t>30/03/2021</a:t>
            </a:fld>
            <a:endParaRPr lang="en-US"/>
          </a:p>
        </p:txBody>
      </p:sp>
      <p:sp>
        <p:nvSpPr>
          <p:cNvPr id="6" name="Footer Placeholder 5">
            <a:extLst>
              <a:ext uri="{FF2B5EF4-FFF2-40B4-BE49-F238E27FC236}">
                <a16:creationId xmlns:a16="http://schemas.microsoft.com/office/drawing/2014/main" id="{916AE2D5-77AA-7F40-A595-457C35FEBD6A}"/>
              </a:ext>
            </a:extLst>
          </p:cNvPr>
          <p:cNvSpPr>
            <a:spLocks noGrp="1"/>
          </p:cNvSpPr>
          <p:nvPr>
            <p:ph type="ftr" sz="quarter" idx="11"/>
          </p:nvPr>
        </p:nvSpPr>
        <p:spPr/>
        <p:txBody>
          <a:bodyPr/>
          <a:lstStyle/>
          <a:p>
            <a:r>
              <a:rPr lang="en-US"/>
              <a:t>Mu3e Experiment </a:t>
            </a:r>
          </a:p>
        </p:txBody>
      </p:sp>
      <p:sp>
        <p:nvSpPr>
          <p:cNvPr id="7" name="Slide Number Placeholder 6">
            <a:extLst>
              <a:ext uri="{FF2B5EF4-FFF2-40B4-BE49-F238E27FC236}">
                <a16:creationId xmlns:a16="http://schemas.microsoft.com/office/drawing/2014/main" id="{992A3CFA-50E9-F34E-BACF-45C47CB2E616}"/>
              </a:ext>
            </a:extLst>
          </p:cNvPr>
          <p:cNvSpPr>
            <a:spLocks noGrp="1"/>
          </p:cNvSpPr>
          <p:nvPr>
            <p:ph type="sldNum" sz="quarter" idx="12"/>
          </p:nvPr>
        </p:nvSpPr>
        <p:spPr/>
        <p:txBody>
          <a:bodyPr/>
          <a:lstStyle/>
          <a:p>
            <a:fld id="{0D08B22A-3AF8-3046-9BA0-8D8CBA32BCA2}" type="slidenum">
              <a:rPr lang="en-US" smtClean="0"/>
              <a:t>‹#›</a:t>
            </a:fld>
            <a:endParaRPr lang="en-US"/>
          </a:p>
        </p:txBody>
      </p:sp>
    </p:spTree>
    <p:extLst>
      <p:ext uri="{BB962C8B-B14F-4D97-AF65-F5344CB8AC3E}">
        <p14:creationId xmlns:p14="http://schemas.microsoft.com/office/powerpoint/2010/main" val="4211318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EF4F5-8CEC-B74F-99F3-E138409D5598}"/>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5156550-9273-0844-9372-B446BA0CAB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6EBE7DD-005F-2C4A-88A1-1568B13473F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A539872-D033-C049-8608-EE8E812EF4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BE68174-DB95-854B-A154-0DAF65C4F6A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5614A7DD-9639-B144-BD2C-E54D21165F15}"/>
              </a:ext>
            </a:extLst>
          </p:cNvPr>
          <p:cNvSpPr>
            <a:spLocks noGrp="1"/>
          </p:cNvSpPr>
          <p:nvPr>
            <p:ph type="dt" sz="half" idx="10"/>
          </p:nvPr>
        </p:nvSpPr>
        <p:spPr/>
        <p:txBody>
          <a:bodyPr/>
          <a:lstStyle/>
          <a:p>
            <a:fld id="{8A9107C5-6C66-8143-81E0-EB6BF57B044A}" type="datetime1">
              <a:rPr lang="en-GB" smtClean="0"/>
              <a:t>30/03/2021</a:t>
            </a:fld>
            <a:endParaRPr lang="en-US"/>
          </a:p>
        </p:txBody>
      </p:sp>
      <p:sp>
        <p:nvSpPr>
          <p:cNvPr id="8" name="Footer Placeholder 7">
            <a:extLst>
              <a:ext uri="{FF2B5EF4-FFF2-40B4-BE49-F238E27FC236}">
                <a16:creationId xmlns:a16="http://schemas.microsoft.com/office/drawing/2014/main" id="{61534B9B-EDB0-AA4E-B914-63C5B7B3F1A1}"/>
              </a:ext>
            </a:extLst>
          </p:cNvPr>
          <p:cNvSpPr>
            <a:spLocks noGrp="1"/>
          </p:cNvSpPr>
          <p:nvPr>
            <p:ph type="ftr" sz="quarter" idx="11"/>
          </p:nvPr>
        </p:nvSpPr>
        <p:spPr/>
        <p:txBody>
          <a:bodyPr/>
          <a:lstStyle/>
          <a:p>
            <a:r>
              <a:rPr lang="en-US"/>
              <a:t>Mu3e Experiment </a:t>
            </a:r>
          </a:p>
        </p:txBody>
      </p:sp>
      <p:sp>
        <p:nvSpPr>
          <p:cNvPr id="9" name="Slide Number Placeholder 8">
            <a:extLst>
              <a:ext uri="{FF2B5EF4-FFF2-40B4-BE49-F238E27FC236}">
                <a16:creationId xmlns:a16="http://schemas.microsoft.com/office/drawing/2014/main" id="{596CEACC-263D-AF49-A868-7DCA93D62D72}"/>
              </a:ext>
            </a:extLst>
          </p:cNvPr>
          <p:cNvSpPr>
            <a:spLocks noGrp="1"/>
          </p:cNvSpPr>
          <p:nvPr>
            <p:ph type="sldNum" sz="quarter" idx="12"/>
          </p:nvPr>
        </p:nvSpPr>
        <p:spPr/>
        <p:txBody>
          <a:bodyPr/>
          <a:lstStyle/>
          <a:p>
            <a:fld id="{0D08B22A-3AF8-3046-9BA0-8D8CBA32BCA2}" type="slidenum">
              <a:rPr lang="en-US" smtClean="0"/>
              <a:t>‹#›</a:t>
            </a:fld>
            <a:endParaRPr lang="en-US"/>
          </a:p>
        </p:txBody>
      </p:sp>
    </p:spTree>
    <p:extLst>
      <p:ext uri="{BB962C8B-B14F-4D97-AF65-F5344CB8AC3E}">
        <p14:creationId xmlns:p14="http://schemas.microsoft.com/office/powerpoint/2010/main" val="130165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F9CBF2-B3B2-0F4F-8B03-D623E6A766A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9FA1F92-5A38-E149-AECA-3B16F1613083}"/>
              </a:ext>
            </a:extLst>
          </p:cNvPr>
          <p:cNvSpPr>
            <a:spLocks noGrp="1"/>
          </p:cNvSpPr>
          <p:nvPr>
            <p:ph type="dt" sz="half" idx="10"/>
          </p:nvPr>
        </p:nvSpPr>
        <p:spPr/>
        <p:txBody>
          <a:bodyPr/>
          <a:lstStyle/>
          <a:p>
            <a:fld id="{D1CC8647-B6BD-BF42-8CEE-9301536D8433}" type="datetime1">
              <a:rPr lang="en-GB" smtClean="0"/>
              <a:t>30/03/2021</a:t>
            </a:fld>
            <a:endParaRPr lang="en-US"/>
          </a:p>
        </p:txBody>
      </p:sp>
      <p:sp>
        <p:nvSpPr>
          <p:cNvPr id="4" name="Footer Placeholder 3">
            <a:extLst>
              <a:ext uri="{FF2B5EF4-FFF2-40B4-BE49-F238E27FC236}">
                <a16:creationId xmlns:a16="http://schemas.microsoft.com/office/drawing/2014/main" id="{6C8FBD64-87F2-BE49-B8F1-1E153926C36C}"/>
              </a:ext>
            </a:extLst>
          </p:cNvPr>
          <p:cNvSpPr>
            <a:spLocks noGrp="1"/>
          </p:cNvSpPr>
          <p:nvPr>
            <p:ph type="ftr" sz="quarter" idx="11"/>
          </p:nvPr>
        </p:nvSpPr>
        <p:spPr/>
        <p:txBody>
          <a:bodyPr/>
          <a:lstStyle/>
          <a:p>
            <a:r>
              <a:rPr lang="en-US"/>
              <a:t>Mu3e Experiment </a:t>
            </a:r>
          </a:p>
        </p:txBody>
      </p:sp>
      <p:sp>
        <p:nvSpPr>
          <p:cNvPr id="5" name="Slide Number Placeholder 4">
            <a:extLst>
              <a:ext uri="{FF2B5EF4-FFF2-40B4-BE49-F238E27FC236}">
                <a16:creationId xmlns:a16="http://schemas.microsoft.com/office/drawing/2014/main" id="{6C01AAD6-C950-AE49-9022-6CEB2247EA47}"/>
              </a:ext>
            </a:extLst>
          </p:cNvPr>
          <p:cNvSpPr>
            <a:spLocks noGrp="1"/>
          </p:cNvSpPr>
          <p:nvPr>
            <p:ph type="sldNum" sz="quarter" idx="12"/>
          </p:nvPr>
        </p:nvSpPr>
        <p:spPr/>
        <p:txBody>
          <a:bodyPr/>
          <a:lstStyle/>
          <a:p>
            <a:fld id="{0D08B22A-3AF8-3046-9BA0-8D8CBA32BCA2}" type="slidenum">
              <a:rPr lang="en-US" smtClean="0"/>
              <a:t>‹#›</a:t>
            </a:fld>
            <a:endParaRPr lang="en-US"/>
          </a:p>
        </p:txBody>
      </p:sp>
    </p:spTree>
    <p:extLst>
      <p:ext uri="{BB962C8B-B14F-4D97-AF65-F5344CB8AC3E}">
        <p14:creationId xmlns:p14="http://schemas.microsoft.com/office/powerpoint/2010/main" val="3247700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C2B2775-4B75-FE43-98DD-6687942FE744}"/>
              </a:ext>
            </a:extLst>
          </p:cNvPr>
          <p:cNvSpPr>
            <a:spLocks noGrp="1"/>
          </p:cNvSpPr>
          <p:nvPr>
            <p:ph type="dt" sz="half" idx="10"/>
          </p:nvPr>
        </p:nvSpPr>
        <p:spPr/>
        <p:txBody>
          <a:bodyPr/>
          <a:lstStyle/>
          <a:p>
            <a:fld id="{5298E697-1841-5A47-955D-D843C93FDA36}" type="datetime1">
              <a:rPr lang="en-GB" smtClean="0"/>
              <a:t>30/03/2021</a:t>
            </a:fld>
            <a:endParaRPr lang="en-US"/>
          </a:p>
        </p:txBody>
      </p:sp>
      <p:sp>
        <p:nvSpPr>
          <p:cNvPr id="3" name="Footer Placeholder 2">
            <a:extLst>
              <a:ext uri="{FF2B5EF4-FFF2-40B4-BE49-F238E27FC236}">
                <a16:creationId xmlns:a16="http://schemas.microsoft.com/office/drawing/2014/main" id="{70D3DE0D-7983-A041-B7D3-05404D2F995D}"/>
              </a:ext>
            </a:extLst>
          </p:cNvPr>
          <p:cNvSpPr>
            <a:spLocks noGrp="1"/>
          </p:cNvSpPr>
          <p:nvPr>
            <p:ph type="ftr" sz="quarter" idx="11"/>
          </p:nvPr>
        </p:nvSpPr>
        <p:spPr/>
        <p:txBody>
          <a:bodyPr/>
          <a:lstStyle/>
          <a:p>
            <a:r>
              <a:rPr lang="en-US"/>
              <a:t>Mu3e Experiment </a:t>
            </a:r>
          </a:p>
        </p:txBody>
      </p:sp>
      <p:sp>
        <p:nvSpPr>
          <p:cNvPr id="4" name="Slide Number Placeholder 3">
            <a:extLst>
              <a:ext uri="{FF2B5EF4-FFF2-40B4-BE49-F238E27FC236}">
                <a16:creationId xmlns:a16="http://schemas.microsoft.com/office/drawing/2014/main" id="{2B28717F-8D55-F348-B818-3D68B764FAB9}"/>
              </a:ext>
            </a:extLst>
          </p:cNvPr>
          <p:cNvSpPr>
            <a:spLocks noGrp="1"/>
          </p:cNvSpPr>
          <p:nvPr>
            <p:ph type="sldNum" sz="quarter" idx="12"/>
          </p:nvPr>
        </p:nvSpPr>
        <p:spPr/>
        <p:txBody>
          <a:bodyPr/>
          <a:lstStyle/>
          <a:p>
            <a:fld id="{0D08B22A-3AF8-3046-9BA0-8D8CBA32BCA2}" type="slidenum">
              <a:rPr lang="en-US" smtClean="0"/>
              <a:t>‹#›</a:t>
            </a:fld>
            <a:endParaRPr lang="en-US"/>
          </a:p>
        </p:txBody>
      </p:sp>
    </p:spTree>
    <p:extLst>
      <p:ext uri="{BB962C8B-B14F-4D97-AF65-F5344CB8AC3E}">
        <p14:creationId xmlns:p14="http://schemas.microsoft.com/office/powerpoint/2010/main" val="3637782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50650-A1BF-7F43-ADAC-37599660184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5E926D9-789F-3C45-9AE1-55DBAA4309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D51FAA7-CE3A-6949-B91A-A05AA4206C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F70AAF4-8C6F-BA41-BF6C-ED5161AC8A57}"/>
              </a:ext>
            </a:extLst>
          </p:cNvPr>
          <p:cNvSpPr>
            <a:spLocks noGrp="1"/>
          </p:cNvSpPr>
          <p:nvPr>
            <p:ph type="dt" sz="half" idx="10"/>
          </p:nvPr>
        </p:nvSpPr>
        <p:spPr/>
        <p:txBody>
          <a:bodyPr/>
          <a:lstStyle/>
          <a:p>
            <a:fld id="{E3EAD100-D6D2-8440-BFD9-B205A120D161}" type="datetime1">
              <a:rPr lang="en-GB" smtClean="0"/>
              <a:t>30/03/2021</a:t>
            </a:fld>
            <a:endParaRPr lang="en-US"/>
          </a:p>
        </p:txBody>
      </p:sp>
      <p:sp>
        <p:nvSpPr>
          <p:cNvPr id="6" name="Footer Placeholder 5">
            <a:extLst>
              <a:ext uri="{FF2B5EF4-FFF2-40B4-BE49-F238E27FC236}">
                <a16:creationId xmlns:a16="http://schemas.microsoft.com/office/drawing/2014/main" id="{7FEDB9CE-B290-9E4F-8F3D-9FBDDB39AC94}"/>
              </a:ext>
            </a:extLst>
          </p:cNvPr>
          <p:cNvSpPr>
            <a:spLocks noGrp="1"/>
          </p:cNvSpPr>
          <p:nvPr>
            <p:ph type="ftr" sz="quarter" idx="11"/>
          </p:nvPr>
        </p:nvSpPr>
        <p:spPr/>
        <p:txBody>
          <a:bodyPr/>
          <a:lstStyle/>
          <a:p>
            <a:r>
              <a:rPr lang="en-US"/>
              <a:t>Mu3e Experiment </a:t>
            </a:r>
          </a:p>
        </p:txBody>
      </p:sp>
      <p:sp>
        <p:nvSpPr>
          <p:cNvPr id="7" name="Slide Number Placeholder 6">
            <a:extLst>
              <a:ext uri="{FF2B5EF4-FFF2-40B4-BE49-F238E27FC236}">
                <a16:creationId xmlns:a16="http://schemas.microsoft.com/office/drawing/2014/main" id="{018E67F8-3662-534A-8C95-6FE1C29D56D5}"/>
              </a:ext>
            </a:extLst>
          </p:cNvPr>
          <p:cNvSpPr>
            <a:spLocks noGrp="1"/>
          </p:cNvSpPr>
          <p:nvPr>
            <p:ph type="sldNum" sz="quarter" idx="12"/>
          </p:nvPr>
        </p:nvSpPr>
        <p:spPr/>
        <p:txBody>
          <a:bodyPr/>
          <a:lstStyle/>
          <a:p>
            <a:fld id="{0D08B22A-3AF8-3046-9BA0-8D8CBA32BCA2}" type="slidenum">
              <a:rPr lang="en-US" smtClean="0"/>
              <a:t>‹#›</a:t>
            </a:fld>
            <a:endParaRPr lang="en-US"/>
          </a:p>
        </p:txBody>
      </p:sp>
    </p:spTree>
    <p:extLst>
      <p:ext uri="{BB962C8B-B14F-4D97-AF65-F5344CB8AC3E}">
        <p14:creationId xmlns:p14="http://schemas.microsoft.com/office/powerpoint/2010/main" val="3839868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6AF6A-64F8-AA4B-8904-41149A9CBC7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034161B6-4738-8745-8DC5-AA9029CFE3E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1FC2C84-C17D-614D-BB82-01FE1966C1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605C6B0-1A14-874B-8E24-4F451D7E5AF4}"/>
              </a:ext>
            </a:extLst>
          </p:cNvPr>
          <p:cNvSpPr>
            <a:spLocks noGrp="1"/>
          </p:cNvSpPr>
          <p:nvPr>
            <p:ph type="dt" sz="half" idx="10"/>
          </p:nvPr>
        </p:nvSpPr>
        <p:spPr/>
        <p:txBody>
          <a:bodyPr/>
          <a:lstStyle/>
          <a:p>
            <a:fld id="{80AD8805-8595-3A42-80C4-00D7305805F3}" type="datetime1">
              <a:rPr lang="en-GB" smtClean="0"/>
              <a:t>30/03/2021</a:t>
            </a:fld>
            <a:endParaRPr lang="en-US"/>
          </a:p>
        </p:txBody>
      </p:sp>
      <p:sp>
        <p:nvSpPr>
          <p:cNvPr id="6" name="Footer Placeholder 5">
            <a:extLst>
              <a:ext uri="{FF2B5EF4-FFF2-40B4-BE49-F238E27FC236}">
                <a16:creationId xmlns:a16="http://schemas.microsoft.com/office/drawing/2014/main" id="{F8170594-1AC7-AA41-B91C-FC8F8A8BAD82}"/>
              </a:ext>
            </a:extLst>
          </p:cNvPr>
          <p:cNvSpPr>
            <a:spLocks noGrp="1"/>
          </p:cNvSpPr>
          <p:nvPr>
            <p:ph type="ftr" sz="quarter" idx="11"/>
          </p:nvPr>
        </p:nvSpPr>
        <p:spPr/>
        <p:txBody>
          <a:bodyPr/>
          <a:lstStyle/>
          <a:p>
            <a:r>
              <a:rPr lang="en-US"/>
              <a:t>Mu3e Experiment </a:t>
            </a:r>
          </a:p>
        </p:txBody>
      </p:sp>
      <p:sp>
        <p:nvSpPr>
          <p:cNvPr id="7" name="Slide Number Placeholder 6">
            <a:extLst>
              <a:ext uri="{FF2B5EF4-FFF2-40B4-BE49-F238E27FC236}">
                <a16:creationId xmlns:a16="http://schemas.microsoft.com/office/drawing/2014/main" id="{37F9EE52-61D5-F147-B100-8CE10733C8AC}"/>
              </a:ext>
            </a:extLst>
          </p:cNvPr>
          <p:cNvSpPr>
            <a:spLocks noGrp="1"/>
          </p:cNvSpPr>
          <p:nvPr>
            <p:ph type="sldNum" sz="quarter" idx="12"/>
          </p:nvPr>
        </p:nvSpPr>
        <p:spPr/>
        <p:txBody>
          <a:bodyPr/>
          <a:lstStyle/>
          <a:p>
            <a:fld id="{0D08B22A-3AF8-3046-9BA0-8D8CBA32BCA2}" type="slidenum">
              <a:rPr lang="en-US" smtClean="0"/>
              <a:t>‹#›</a:t>
            </a:fld>
            <a:endParaRPr lang="en-US"/>
          </a:p>
        </p:txBody>
      </p:sp>
    </p:spTree>
    <p:extLst>
      <p:ext uri="{BB962C8B-B14F-4D97-AF65-F5344CB8AC3E}">
        <p14:creationId xmlns:p14="http://schemas.microsoft.com/office/powerpoint/2010/main" val="341877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772AD6E-80AD-DA45-9F29-4F687D8C53B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9443706-0A9E-5748-974C-6C908B0C171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35F271D-6EED-BA46-90A4-12C40FEB7A8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4C06EE-B605-8648-9564-E613390DC056}" type="datetime1">
              <a:rPr lang="en-GB" smtClean="0"/>
              <a:t>30/03/2021</a:t>
            </a:fld>
            <a:endParaRPr lang="en-US"/>
          </a:p>
        </p:txBody>
      </p:sp>
      <p:sp>
        <p:nvSpPr>
          <p:cNvPr id="5" name="Footer Placeholder 4">
            <a:extLst>
              <a:ext uri="{FF2B5EF4-FFF2-40B4-BE49-F238E27FC236}">
                <a16:creationId xmlns:a16="http://schemas.microsoft.com/office/drawing/2014/main" id="{B24560F1-B3C8-1748-83C9-313C784FF6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Mu3e Experiment </a:t>
            </a:r>
          </a:p>
        </p:txBody>
      </p:sp>
      <p:sp>
        <p:nvSpPr>
          <p:cNvPr id="6" name="Slide Number Placeholder 5">
            <a:extLst>
              <a:ext uri="{FF2B5EF4-FFF2-40B4-BE49-F238E27FC236}">
                <a16:creationId xmlns:a16="http://schemas.microsoft.com/office/drawing/2014/main" id="{35915CAD-915E-2949-B121-A3D23CF497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08B22A-3AF8-3046-9BA0-8D8CBA32BCA2}" type="slidenum">
              <a:rPr lang="en-US" smtClean="0"/>
              <a:t>‹#›</a:t>
            </a:fld>
            <a:endParaRPr lang="en-US"/>
          </a:p>
        </p:txBody>
      </p:sp>
    </p:spTree>
    <p:extLst>
      <p:ext uri="{BB962C8B-B14F-4D97-AF65-F5344CB8AC3E}">
        <p14:creationId xmlns:p14="http://schemas.microsoft.com/office/powerpoint/2010/main" val="5624818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mailto:Afaf.Wasili@Liverpool.ac.uk"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1.png"/><Relationship Id="rId7" Type="http://schemas.openxmlformats.org/officeDocument/2006/relationships/image" Target="../media/image46.png"/><Relationship Id="rId12"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45.png"/><Relationship Id="rId11" Type="http://schemas.openxmlformats.org/officeDocument/2006/relationships/image" Target="../media/image50.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55.png"/><Relationship Id="rId4" Type="http://schemas.openxmlformats.org/officeDocument/2006/relationships/image" Target="../media/image54.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57.png"/><Relationship Id="rId4" Type="http://schemas.openxmlformats.org/officeDocument/2006/relationships/image" Target="../media/image56.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59.png"/><Relationship Id="rId4" Type="http://schemas.openxmlformats.org/officeDocument/2006/relationships/image" Target="../media/image58.png"/></Relationships>
</file>

<file path=ppt/slides/_rels/slide15.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1.png"/><Relationship Id="rId7" Type="http://schemas.openxmlformats.org/officeDocument/2006/relationships/image" Target="../media/image63.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62.png"/><Relationship Id="rId11" Type="http://schemas.openxmlformats.org/officeDocument/2006/relationships/image" Target="../media/image3.png"/><Relationship Id="rId5" Type="http://schemas.openxmlformats.org/officeDocument/2006/relationships/image" Target="../media/image61.png"/><Relationship Id="rId10" Type="http://schemas.openxmlformats.org/officeDocument/2006/relationships/image" Target="../media/image66.png"/><Relationship Id="rId4" Type="http://schemas.openxmlformats.org/officeDocument/2006/relationships/image" Target="../media/image60.png"/><Relationship Id="rId9" Type="http://schemas.openxmlformats.org/officeDocument/2006/relationships/image" Target="../media/image65.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68.png"/><Relationship Id="rId4" Type="http://schemas.openxmlformats.org/officeDocument/2006/relationships/image" Target="../media/image67.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1.png"/><Relationship Id="rId7" Type="http://schemas.openxmlformats.org/officeDocument/2006/relationships/image" Target="../media/image71.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70.png"/><Relationship Id="rId10" Type="http://schemas.openxmlformats.org/officeDocument/2006/relationships/image" Target="../media/image29.png"/><Relationship Id="rId4" Type="http://schemas.openxmlformats.org/officeDocument/2006/relationships/image" Target="../media/image69.png"/><Relationship Id="rId9"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74.png"/><Relationship Id="rId4" Type="http://schemas.openxmlformats.org/officeDocument/2006/relationships/image" Target="../media/image73.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76.png"/><Relationship Id="rId4" Type="http://schemas.openxmlformats.org/officeDocument/2006/relationships/image" Target="../media/image75.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78.png"/><Relationship Id="rId4" Type="http://schemas.openxmlformats.org/officeDocument/2006/relationships/image" Target="../media/image77.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79.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80.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81.pn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12"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jpg"/><Relationship Id="rId5" Type="http://schemas.openxmlformats.org/officeDocument/2006/relationships/image" Target="../media/image5.jpg"/><Relationship Id="rId10" Type="http://schemas.openxmlformats.org/officeDocument/2006/relationships/image" Target="../media/image10.png"/><Relationship Id="rId4" Type="http://schemas.openxmlformats.org/officeDocument/2006/relationships/image" Target="../media/image4.jp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4.png"/><Relationship Id="rId11" Type="http://schemas.openxmlformats.org/officeDocument/2006/relationships/image" Target="../media/image3.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8" Type="http://schemas.openxmlformats.org/officeDocument/2006/relationships/image" Target="../media/image27.jpg"/><Relationship Id="rId13" Type="http://schemas.openxmlformats.org/officeDocument/2006/relationships/image" Target="../media/image3.png"/><Relationship Id="rId3" Type="http://schemas.openxmlformats.org/officeDocument/2006/relationships/image" Target="../media/image1.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9.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1.png"/><Relationship Id="rId7" Type="http://schemas.openxmlformats.org/officeDocument/2006/relationships/image" Target="../media/image38.png"/><Relationship Id="rId12"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0" y="0"/>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1B285BBF-5033-1F42-9732-FC48964652FB}"/>
              </a:ext>
            </a:extLst>
          </p:cNvPr>
          <p:cNvSpPr>
            <a:spLocks noGrp="1"/>
          </p:cNvSpPr>
          <p:nvPr>
            <p:ph type="dt" sz="half" idx="10"/>
          </p:nvPr>
        </p:nvSpPr>
        <p:spPr/>
        <p:txBody>
          <a:bodyPr/>
          <a:lstStyle/>
          <a:p>
            <a:endParaRPr lang="en-US" dirty="0">
              <a:solidFill>
                <a:schemeClr val="accent2">
                  <a:lumMod val="50000"/>
                </a:schemeClr>
              </a:solidFill>
              <a:latin typeface="Times" pitchFamily="2" charset="0"/>
            </a:endParaRPr>
          </a:p>
          <a:p>
            <a:endParaRPr lang="en-US" dirty="0">
              <a:solidFill>
                <a:schemeClr val="accent2">
                  <a:lumMod val="50000"/>
                </a:schemeClr>
              </a:solidFill>
              <a:latin typeface="Times" pitchFamily="2" charset="0"/>
            </a:endParaRPr>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p:txBody>
          <a:bodyPr/>
          <a:lstStyle/>
          <a:p>
            <a:fld id="{0D08B22A-3AF8-3046-9BA0-8D8CBA32BCA2}" type="slidenum">
              <a:rPr lang="en-US" smtClean="0">
                <a:solidFill>
                  <a:schemeClr val="accent2">
                    <a:lumMod val="50000"/>
                  </a:schemeClr>
                </a:solidFill>
                <a:latin typeface="Times" pitchFamily="2" charset="0"/>
              </a:rPr>
              <a:t>1</a:t>
            </a:fld>
            <a:endParaRPr lang="en-US" dirty="0">
              <a:solidFill>
                <a:schemeClr val="accent2">
                  <a:lumMod val="50000"/>
                </a:schemeClr>
              </a:solidFill>
              <a:latin typeface="Times" pitchFamily="2" charset="0"/>
            </a:endParaRPr>
          </a:p>
        </p:txBody>
      </p:sp>
      <p:sp>
        <p:nvSpPr>
          <p:cNvPr id="2" name="TextBox 1">
            <a:extLst>
              <a:ext uri="{FF2B5EF4-FFF2-40B4-BE49-F238E27FC236}">
                <a16:creationId xmlns:a16="http://schemas.microsoft.com/office/drawing/2014/main" id="{6150FF69-9197-BD4F-81EC-D7EE6ABA7DC1}"/>
              </a:ext>
            </a:extLst>
          </p:cNvPr>
          <p:cNvSpPr txBox="1"/>
          <p:nvPr/>
        </p:nvSpPr>
        <p:spPr>
          <a:xfrm>
            <a:off x="-357351" y="1627501"/>
            <a:ext cx="12192000" cy="1723549"/>
          </a:xfrm>
          <a:prstGeom prst="rect">
            <a:avLst/>
          </a:prstGeom>
          <a:noFill/>
        </p:spPr>
        <p:txBody>
          <a:bodyPr wrap="square" rtlCol="0">
            <a:spAutoFit/>
          </a:bodyPr>
          <a:lstStyle/>
          <a:p>
            <a:pPr algn="ctr"/>
            <a:r>
              <a:rPr lang="en-GB" sz="2000" b="1" spc="-5" dirty="0">
                <a:solidFill>
                  <a:schemeClr val="accent2">
                    <a:lumMod val="75000"/>
                  </a:schemeClr>
                </a:solidFill>
                <a:latin typeface="Times" pitchFamily="2" charset="0"/>
                <a:cs typeface="Times New Roman"/>
              </a:rPr>
              <a:t>The </a:t>
            </a:r>
            <a:r>
              <a:rPr lang="en-GB" sz="2000" b="1" spc="-10" dirty="0">
                <a:solidFill>
                  <a:schemeClr val="accent2">
                    <a:lumMod val="75000"/>
                  </a:schemeClr>
                </a:solidFill>
                <a:latin typeface="Times" pitchFamily="2" charset="0"/>
                <a:cs typeface="Times New Roman"/>
              </a:rPr>
              <a:t>Mu3e </a:t>
            </a:r>
            <a:r>
              <a:rPr lang="en-GB" sz="2000" b="1" spc="-5" dirty="0">
                <a:solidFill>
                  <a:schemeClr val="accent2">
                    <a:lumMod val="75000"/>
                  </a:schemeClr>
                </a:solidFill>
                <a:latin typeface="Times" pitchFamily="2" charset="0"/>
                <a:cs typeface="Times New Roman"/>
              </a:rPr>
              <a:t>Experiment Searching for the Lepton Flavour Violating Decay</a:t>
            </a:r>
          </a:p>
          <a:p>
            <a:pPr algn="ctr"/>
            <a:r>
              <a:rPr lang="en-GB" sz="2000" b="1" i="1" spc="-5" dirty="0">
                <a:solidFill>
                  <a:schemeClr val="accent2">
                    <a:lumMod val="75000"/>
                  </a:schemeClr>
                </a:solidFill>
                <a:latin typeface="Times" pitchFamily="2" charset="0"/>
                <a:cs typeface="Times New Roman"/>
              </a:rPr>
              <a:t> </a:t>
            </a:r>
            <a:r>
              <a:rPr lang="el-GR" sz="2000" b="1" i="1" spc="-5" dirty="0">
                <a:solidFill>
                  <a:schemeClr val="accent2">
                    <a:lumMod val="75000"/>
                  </a:schemeClr>
                </a:solidFill>
                <a:latin typeface="Times" pitchFamily="2" charset="0"/>
                <a:cs typeface="Times New Roman"/>
              </a:rPr>
              <a:t>μ</a:t>
            </a:r>
            <a:r>
              <a:rPr lang="el-GR" sz="2000" b="1" i="1" spc="-7" baseline="24691" dirty="0">
                <a:solidFill>
                  <a:schemeClr val="accent2">
                    <a:lumMod val="75000"/>
                  </a:schemeClr>
                </a:solidFill>
                <a:latin typeface="Times" pitchFamily="2" charset="0"/>
                <a:cs typeface="Times New Roman"/>
              </a:rPr>
              <a:t>+ </a:t>
            </a:r>
            <a:r>
              <a:rPr lang="el-GR" sz="2000" b="1" i="1" spc="-5" dirty="0">
                <a:solidFill>
                  <a:schemeClr val="accent2">
                    <a:lumMod val="75000"/>
                  </a:schemeClr>
                </a:solidFill>
                <a:latin typeface="Times" pitchFamily="2" charset="0"/>
                <a:cs typeface="Times New Roman"/>
              </a:rPr>
              <a:t>→ </a:t>
            </a:r>
            <a:r>
              <a:rPr lang="en-GB" sz="2000" b="1" i="1" spc="-5" dirty="0">
                <a:solidFill>
                  <a:schemeClr val="accent2">
                    <a:lumMod val="75000"/>
                  </a:schemeClr>
                </a:solidFill>
                <a:latin typeface="Times" pitchFamily="2" charset="0"/>
                <a:cs typeface="Times New Roman"/>
              </a:rPr>
              <a:t>e</a:t>
            </a:r>
            <a:r>
              <a:rPr lang="en-GB" sz="2000" b="1" i="1" spc="-7" baseline="24691" dirty="0">
                <a:solidFill>
                  <a:schemeClr val="accent2">
                    <a:lumMod val="75000"/>
                  </a:schemeClr>
                </a:solidFill>
                <a:latin typeface="Times" pitchFamily="2" charset="0"/>
                <a:cs typeface="Times New Roman"/>
              </a:rPr>
              <a:t>+ </a:t>
            </a:r>
            <a:r>
              <a:rPr lang="en-GB" sz="2000" b="1" i="1" spc="-5" dirty="0">
                <a:solidFill>
                  <a:schemeClr val="accent2">
                    <a:lumMod val="75000"/>
                  </a:schemeClr>
                </a:solidFill>
                <a:latin typeface="Times" pitchFamily="2" charset="0"/>
                <a:cs typeface="Times New Roman"/>
              </a:rPr>
              <a:t>e</a:t>
            </a:r>
            <a:r>
              <a:rPr lang="en-GB" sz="2000" b="1" i="1" spc="-7" baseline="24691" dirty="0">
                <a:solidFill>
                  <a:schemeClr val="accent2">
                    <a:lumMod val="75000"/>
                  </a:schemeClr>
                </a:solidFill>
                <a:latin typeface="Times" pitchFamily="2" charset="0"/>
                <a:cs typeface="Times New Roman"/>
              </a:rPr>
              <a:t>+ </a:t>
            </a:r>
            <a:r>
              <a:rPr lang="en-GB" sz="2000" b="1" i="1" spc="-5" dirty="0">
                <a:solidFill>
                  <a:schemeClr val="accent2">
                    <a:lumMod val="75000"/>
                  </a:schemeClr>
                </a:solidFill>
                <a:latin typeface="Times" pitchFamily="2" charset="0"/>
                <a:cs typeface="Times New Roman"/>
              </a:rPr>
              <a:t>e</a:t>
            </a:r>
            <a:r>
              <a:rPr lang="en-GB" sz="2000" b="1" i="1" spc="-7" baseline="24691" dirty="0">
                <a:solidFill>
                  <a:schemeClr val="accent2">
                    <a:lumMod val="75000"/>
                  </a:schemeClr>
                </a:solidFill>
                <a:latin typeface="Times" pitchFamily="2" charset="0"/>
                <a:cs typeface="Times New Roman"/>
              </a:rPr>
              <a:t>-</a:t>
            </a:r>
            <a:endParaRPr lang="en-GB" sz="2000" b="1" i="1" spc="-5" dirty="0">
              <a:solidFill>
                <a:schemeClr val="accent2">
                  <a:lumMod val="75000"/>
                </a:schemeClr>
              </a:solidFill>
              <a:latin typeface="Times" pitchFamily="2" charset="0"/>
              <a:cs typeface="Times New Roman"/>
            </a:endParaRPr>
          </a:p>
          <a:p>
            <a:pPr algn="ctr"/>
            <a:endParaRPr lang="en-GB" sz="1600" i="1" spc="-5" dirty="0">
              <a:solidFill>
                <a:schemeClr val="accent2"/>
              </a:solidFill>
              <a:latin typeface="Times" pitchFamily="2" charset="0"/>
              <a:cs typeface="Times New Roman"/>
            </a:endParaRPr>
          </a:p>
          <a:p>
            <a:pPr algn="ctr"/>
            <a:endParaRPr lang="en-GB" sz="1600" i="1" spc="-5" dirty="0">
              <a:solidFill>
                <a:schemeClr val="accent2"/>
              </a:solidFill>
              <a:latin typeface="Times" pitchFamily="2" charset="0"/>
              <a:cs typeface="Times New Roman"/>
            </a:endParaRPr>
          </a:p>
          <a:p>
            <a:pPr algn="ctr"/>
            <a:endParaRPr lang="en-GB" sz="1600" i="1" spc="-5" dirty="0">
              <a:solidFill>
                <a:schemeClr val="accent2"/>
              </a:solidFill>
              <a:latin typeface="Times" pitchFamily="2" charset="0"/>
              <a:cs typeface="Times New Roman"/>
            </a:endParaRPr>
          </a:p>
          <a:p>
            <a:endParaRPr lang="en-US" dirty="0"/>
          </a:p>
        </p:txBody>
      </p:sp>
      <p:pic>
        <p:nvPicPr>
          <p:cNvPr id="11" name="object 30">
            <a:extLst>
              <a:ext uri="{FF2B5EF4-FFF2-40B4-BE49-F238E27FC236}">
                <a16:creationId xmlns:a16="http://schemas.microsoft.com/office/drawing/2014/main" id="{2F97046E-FC4E-3B4E-A14E-124BB081B2CF}"/>
              </a:ext>
            </a:extLst>
          </p:cNvPr>
          <p:cNvPicPr/>
          <p:nvPr/>
        </p:nvPicPr>
        <p:blipFill>
          <a:blip r:embed="rId4" cstate="print"/>
          <a:stretch>
            <a:fillRect/>
          </a:stretch>
        </p:blipFill>
        <p:spPr>
          <a:xfrm>
            <a:off x="2798678" y="1514637"/>
            <a:ext cx="6048103" cy="3511550"/>
          </a:xfrm>
          <a:prstGeom prst="rect">
            <a:avLst/>
          </a:prstGeom>
        </p:spPr>
      </p:pic>
      <p:sp>
        <p:nvSpPr>
          <p:cNvPr id="3" name="TextBox 2">
            <a:extLst>
              <a:ext uri="{FF2B5EF4-FFF2-40B4-BE49-F238E27FC236}">
                <a16:creationId xmlns:a16="http://schemas.microsoft.com/office/drawing/2014/main" id="{AC9093AF-F34A-E747-A83E-AC2319F68DCA}"/>
              </a:ext>
            </a:extLst>
          </p:cNvPr>
          <p:cNvSpPr txBox="1"/>
          <p:nvPr/>
        </p:nvSpPr>
        <p:spPr>
          <a:xfrm>
            <a:off x="2078118" y="4653960"/>
            <a:ext cx="7927729" cy="2339102"/>
          </a:xfrm>
          <a:prstGeom prst="rect">
            <a:avLst/>
          </a:prstGeom>
          <a:noFill/>
        </p:spPr>
        <p:txBody>
          <a:bodyPr wrap="square" rtlCol="0">
            <a:spAutoFit/>
          </a:bodyPr>
          <a:lstStyle/>
          <a:p>
            <a:pPr algn="ctr"/>
            <a:r>
              <a:rPr lang="en-GB" b="1" spc="-10" dirty="0" err="1">
                <a:latin typeface="Times" pitchFamily="2" charset="0"/>
                <a:cs typeface="Times New Roman"/>
              </a:rPr>
              <a:t>Afaf</a:t>
            </a:r>
            <a:r>
              <a:rPr lang="en-GB" b="1" spc="-10" dirty="0">
                <a:latin typeface="Times" pitchFamily="2" charset="0"/>
                <a:cs typeface="Times New Roman"/>
              </a:rPr>
              <a:t> </a:t>
            </a:r>
            <a:r>
              <a:rPr lang="en-GB" b="1" spc="-10" dirty="0" err="1">
                <a:latin typeface="Times" pitchFamily="2" charset="0"/>
                <a:cs typeface="Times New Roman"/>
              </a:rPr>
              <a:t>Wasili</a:t>
            </a:r>
            <a:r>
              <a:rPr lang="en-GB" b="1" spc="-10" dirty="0">
                <a:latin typeface="Times" pitchFamily="2" charset="0"/>
                <a:cs typeface="Times New Roman"/>
              </a:rPr>
              <a:t>* on behalf of the Mu3e Collaboration**</a:t>
            </a:r>
          </a:p>
          <a:p>
            <a:pPr algn="ctr"/>
            <a:endParaRPr lang="en-GB" spc="-10" dirty="0">
              <a:latin typeface="Times" pitchFamily="2" charset="0"/>
              <a:cs typeface="Times New Roman"/>
            </a:endParaRPr>
          </a:p>
          <a:p>
            <a:pPr algn="ctr"/>
            <a:r>
              <a:rPr lang="en-GB" sz="1400" spc="-10" dirty="0">
                <a:latin typeface="Times" pitchFamily="2" charset="0"/>
                <a:cs typeface="Times New Roman"/>
              </a:rPr>
              <a:t>*) University of Liverpool, </a:t>
            </a:r>
            <a:r>
              <a:rPr lang="en-GB" sz="1400" spc="-10" dirty="0">
                <a:latin typeface="Times" pitchFamily="2" charset="0"/>
                <a:cs typeface="Times New Roman"/>
                <a:hlinkClick r:id="rId5"/>
              </a:rPr>
              <a:t>Afaf.Wasili@Liverpool.ac.uk</a:t>
            </a:r>
            <a:endParaRPr lang="en-GB" sz="1400" spc="-10" dirty="0">
              <a:latin typeface="Times" pitchFamily="2" charset="0"/>
              <a:cs typeface="Times New Roman"/>
            </a:endParaRPr>
          </a:p>
          <a:p>
            <a:pPr algn="ctr"/>
            <a:endParaRPr lang="en-GB" sz="1400" spc="-10" dirty="0">
              <a:latin typeface="Times" pitchFamily="2" charset="0"/>
              <a:cs typeface="Times New Roman"/>
            </a:endParaRPr>
          </a:p>
          <a:p>
            <a:pPr algn="ctr"/>
            <a:r>
              <a:rPr lang="en-GB" sz="1400" spc="-10" dirty="0">
                <a:latin typeface="Times" pitchFamily="2" charset="0"/>
                <a:cs typeface="Times New Roman"/>
              </a:rPr>
              <a:t>**) </a:t>
            </a:r>
            <a:r>
              <a:rPr lang="en-GB" sz="1400" dirty="0">
                <a:latin typeface="Times" pitchFamily="2" charset="0"/>
              </a:rPr>
              <a:t>Paul Scherrer Institute (PSI), Uni Bristol, Uni Geneva, Uni Heidelberg, KIT Karlsruhe, Uni Liverpool, UCL London, JGU Mainz, Uni Oxford, ETH Zürich, Uni Zürich</a:t>
            </a:r>
            <a:endParaRPr lang="en-GB" sz="1400" spc="-10" dirty="0">
              <a:latin typeface="Times" pitchFamily="2" charset="0"/>
              <a:cs typeface="Times New Roman"/>
            </a:endParaRPr>
          </a:p>
          <a:p>
            <a:pPr algn="ctr"/>
            <a:endParaRPr lang="en-GB" spc="-10" dirty="0">
              <a:latin typeface="Times New Roman" panose="02020603050405020304" pitchFamily="18" charset="0"/>
              <a:cs typeface="Times New Roman" panose="02020603050405020304" pitchFamily="18" charset="0"/>
            </a:endParaRPr>
          </a:p>
          <a:p>
            <a:pPr algn="ctr"/>
            <a:r>
              <a:rPr lang="en-GB" b="1" i="1" dirty="0">
                <a:latin typeface="Times New Roman" panose="02020603050405020304" pitchFamily="18" charset="0"/>
                <a:cs typeface="Times New Roman" panose="02020603050405020304" pitchFamily="18" charset="0"/>
              </a:rPr>
              <a:t> </a:t>
            </a:r>
            <a:endParaRPr lang="en-GB" b="1" i="1" spc="-10" dirty="0">
              <a:latin typeface="Times New Roman" panose="02020603050405020304" pitchFamily="18" charset="0"/>
              <a:cs typeface="Times New Roman" panose="02020603050405020304" pitchFamily="18" charset="0"/>
            </a:endParaRPr>
          </a:p>
          <a:p>
            <a:endParaRPr lang="en-US" dirty="0"/>
          </a:p>
        </p:txBody>
      </p:sp>
      <p:pic>
        <p:nvPicPr>
          <p:cNvPr id="9" name="Picture 8" descr="Text&#10;&#10;Description automatically generated">
            <a:extLst>
              <a:ext uri="{FF2B5EF4-FFF2-40B4-BE49-F238E27FC236}">
                <a16:creationId xmlns:a16="http://schemas.microsoft.com/office/drawing/2014/main" id="{F296D3B3-6114-8748-B037-D7360A810391}"/>
              </a:ext>
            </a:extLst>
          </p:cNvPr>
          <p:cNvPicPr>
            <a:picLocks noChangeAspect="1"/>
          </p:cNvPicPr>
          <p:nvPr/>
        </p:nvPicPr>
        <p:blipFill>
          <a:blip r:embed="rId6"/>
          <a:stretch>
            <a:fillRect/>
          </a:stretch>
        </p:blipFill>
        <p:spPr>
          <a:xfrm>
            <a:off x="9152964" y="0"/>
            <a:ext cx="3039036" cy="719555"/>
          </a:xfrm>
          <a:prstGeom prst="rect">
            <a:avLst/>
          </a:prstGeom>
        </p:spPr>
      </p:pic>
    </p:spTree>
    <p:extLst>
      <p:ext uri="{BB962C8B-B14F-4D97-AF65-F5344CB8AC3E}">
        <p14:creationId xmlns:p14="http://schemas.microsoft.com/office/powerpoint/2010/main" val="27306535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16295" y="-3298"/>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10</a:t>
            </a:fld>
            <a:endParaRPr lang="en-US" dirty="0">
              <a:solidFill>
                <a:schemeClr val="accent2">
                  <a:lumMod val="50000"/>
                </a:schemeClr>
              </a:solidFill>
              <a:latin typeface="Times" pitchFamily="2" charset="0"/>
            </a:endParaRPr>
          </a:p>
        </p:txBody>
      </p:sp>
      <p:pic>
        <p:nvPicPr>
          <p:cNvPr id="7" name="Picture 6" descr="A close up of text on a white background&#10;&#10;Description automatically generated">
            <a:extLst>
              <a:ext uri="{FF2B5EF4-FFF2-40B4-BE49-F238E27FC236}">
                <a16:creationId xmlns:a16="http://schemas.microsoft.com/office/drawing/2014/main" id="{3DD622E8-57E2-1649-B33D-3E37586540BE}"/>
              </a:ext>
            </a:extLst>
          </p:cNvPr>
          <p:cNvPicPr>
            <a:picLocks noChangeAspect="1"/>
          </p:cNvPicPr>
          <p:nvPr/>
        </p:nvPicPr>
        <p:blipFill>
          <a:blip r:embed="rId4"/>
          <a:stretch>
            <a:fillRect/>
          </a:stretch>
        </p:blipFill>
        <p:spPr>
          <a:xfrm>
            <a:off x="2315325" y="1490250"/>
            <a:ext cx="3256600" cy="3446818"/>
          </a:xfrm>
          <a:prstGeom prst="rect">
            <a:avLst/>
          </a:prstGeom>
        </p:spPr>
      </p:pic>
      <p:pic>
        <p:nvPicPr>
          <p:cNvPr id="13" name="Picture 12" descr="A close up of a map&#10;&#10;Description automatically generated">
            <a:extLst>
              <a:ext uri="{FF2B5EF4-FFF2-40B4-BE49-F238E27FC236}">
                <a16:creationId xmlns:a16="http://schemas.microsoft.com/office/drawing/2014/main" id="{2CFD8F99-5192-9248-BAE6-CE7ACE2BC54A}"/>
              </a:ext>
            </a:extLst>
          </p:cNvPr>
          <p:cNvPicPr>
            <a:picLocks noChangeAspect="1"/>
          </p:cNvPicPr>
          <p:nvPr/>
        </p:nvPicPr>
        <p:blipFill>
          <a:blip r:embed="rId5"/>
          <a:stretch>
            <a:fillRect/>
          </a:stretch>
        </p:blipFill>
        <p:spPr>
          <a:xfrm>
            <a:off x="5598541" y="1471234"/>
            <a:ext cx="3173805" cy="3455830"/>
          </a:xfrm>
          <a:prstGeom prst="rect">
            <a:avLst/>
          </a:prstGeom>
        </p:spPr>
      </p:pic>
      <p:pic>
        <p:nvPicPr>
          <p:cNvPr id="14" name="Picture 13" descr="A close up of a map&#10;&#10;Description automatically generated">
            <a:extLst>
              <a:ext uri="{FF2B5EF4-FFF2-40B4-BE49-F238E27FC236}">
                <a16:creationId xmlns:a16="http://schemas.microsoft.com/office/drawing/2014/main" id="{3F227729-3262-2748-A907-9624BDC6507D}"/>
              </a:ext>
            </a:extLst>
          </p:cNvPr>
          <p:cNvPicPr>
            <a:picLocks noChangeAspect="1"/>
          </p:cNvPicPr>
          <p:nvPr/>
        </p:nvPicPr>
        <p:blipFill>
          <a:blip r:embed="rId6"/>
          <a:stretch>
            <a:fillRect/>
          </a:stretch>
        </p:blipFill>
        <p:spPr>
          <a:xfrm>
            <a:off x="8927655" y="1419462"/>
            <a:ext cx="3173805" cy="3455830"/>
          </a:xfrm>
          <a:prstGeom prst="rect">
            <a:avLst/>
          </a:prstGeom>
        </p:spPr>
      </p:pic>
      <p:pic>
        <p:nvPicPr>
          <p:cNvPr id="15" name="Picture 14" descr="A screenshot of a cell phone&#10;&#10;Description automatically generated">
            <a:extLst>
              <a:ext uri="{FF2B5EF4-FFF2-40B4-BE49-F238E27FC236}">
                <a16:creationId xmlns:a16="http://schemas.microsoft.com/office/drawing/2014/main" id="{C8F352B0-65DC-0E4D-838A-8B367EF9268F}"/>
              </a:ext>
            </a:extLst>
          </p:cNvPr>
          <p:cNvPicPr>
            <a:picLocks noChangeAspect="1"/>
          </p:cNvPicPr>
          <p:nvPr/>
        </p:nvPicPr>
        <p:blipFill>
          <a:blip r:embed="rId7"/>
          <a:stretch>
            <a:fillRect/>
          </a:stretch>
        </p:blipFill>
        <p:spPr>
          <a:xfrm>
            <a:off x="1943772" y="4875292"/>
            <a:ext cx="3488240" cy="1534664"/>
          </a:xfrm>
          <a:prstGeom prst="rect">
            <a:avLst/>
          </a:prstGeom>
        </p:spPr>
      </p:pic>
      <p:pic>
        <p:nvPicPr>
          <p:cNvPr id="16" name="Picture 15" descr="A screenshot of a cell phone&#10;&#10;Description automatically generated">
            <a:extLst>
              <a:ext uri="{FF2B5EF4-FFF2-40B4-BE49-F238E27FC236}">
                <a16:creationId xmlns:a16="http://schemas.microsoft.com/office/drawing/2014/main" id="{FA00AAFD-FC0B-3148-8EFD-7567BEE91F81}"/>
              </a:ext>
            </a:extLst>
          </p:cNvPr>
          <p:cNvPicPr>
            <a:picLocks noChangeAspect="1"/>
          </p:cNvPicPr>
          <p:nvPr/>
        </p:nvPicPr>
        <p:blipFill>
          <a:blip r:embed="rId8"/>
          <a:stretch>
            <a:fillRect/>
          </a:stretch>
        </p:blipFill>
        <p:spPr>
          <a:xfrm>
            <a:off x="5456654" y="4967263"/>
            <a:ext cx="3635987" cy="1513810"/>
          </a:xfrm>
          <a:prstGeom prst="rect">
            <a:avLst/>
          </a:prstGeom>
        </p:spPr>
      </p:pic>
      <p:pic>
        <p:nvPicPr>
          <p:cNvPr id="17" name="Picture 16" descr="A screenshot of a cell phone&#10;&#10;Description automatically generated">
            <a:extLst>
              <a:ext uri="{FF2B5EF4-FFF2-40B4-BE49-F238E27FC236}">
                <a16:creationId xmlns:a16="http://schemas.microsoft.com/office/drawing/2014/main" id="{556CB6CD-15A7-7143-9E95-B561F89C8A79}"/>
              </a:ext>
            </a:extLst>
          </p:cNvPr>
          <p:cNvPicPr>
            <a:picLocks noChangeAspect="1"/>
          </p:cNvPicPr>
          <p:nvPr/>
        </p:nvPicPr>
        <p:blipFill>
          <a:blip r:embed="rId9"/>
          <a:stretch>
            <a:fillRect/>
          </a:stretch>
        </p:blipFill>
        <p:spPr>
          <a:xfrm>
            <a:off x="9060165" y="4927064"/>
            <a:ext cx="3148130" cy="1534663"/>
          </a:xfrm>
          <a:prstGeom prst="rect">
            <a:avLst/>
          </a:prstGeom>
        </p:spPr>
      </p:pic>
      <p:sp>
        <p:nvSpPr>
          <p:cNvPr id="2" name="TextBox 1">
            <a:extLst>
              <a:ext uri="{FF2B5EF4-FFF2-40B4-BE49-F238E27FC236}">
                <a16:creationId xmlns:a16="http://schemas.microsoft.com/office/drawing/2014/main" id="{09B7C5BC-EC28-514D-9981-B9462210B38B}"/>
              </a:ext>
            </a:extLst>
          </p:cNvPr>
          <p:cNvSpPr txBox="1"/>
          <p:nvPr/>
        </p:nvSpPr>
        <p:spPr>
          <a:xfrm>
            <a:off x="2781811" y="808522"/>
            <a:ext cx="3019784" cy="877163"/>
          </a:xfrm>
          <a:prstGeom prst="rect">
            <a:avLst/>
          </a:prstGeom>
          <a:noFill/>
        </p:spPr>
        <p:txBody>
          <a:bodyPr wrap="square" rtlCol="0">
            <a:spAutoFit/>
          </a:bodyPr>
          <a:lstStyle/>
          <a:p>
            <a:r>
              <a:rPr lang="en-US" sz="1100" b="1" i="1" dirty="0">
                <a:solidFill>
                  <a:schemeClr val="accent2">
                    <a:lumMod val="50000"/>
                  </a:schemeClr>
                </a:solidFill>
                <a:latin typeface="Times New Roman" panose="02020603050405020304" pitchFamily="18" charset="0"/>
                <a:cs typeface="Times New Roman" panose="02020603050405020304" pitchFamily="18" charset="0"/>
              </a:rPr>
              <a:t>Perfect tracks with 6-pixel hits</a:t>
            </a:r>
          </a:p>
          <a:p>
            <a:r>
              <a:rPr lang="en-US" sz="1100" b="1" i="1" dirty="0">
                <a:solidFill>
                  <a:schemeClr val="accent2">
                    <a:lumMod val="50000"/>
                  </a:schemeClr>
                </a:solidFill>
                <a:latin typeface="Times New Roman" panose="02020603050405020304" pitchFamily="18" charset="0"/>
                <a:cs typeface="Times New Roman" panose="02020603050405020304" pitchFamily="18" charset="0"/>
              </a:rPr>
              <a:t>In the CS or RS of the detector</a:t>
            </a:r>
          </a:p>
          <a:p>
            <a:r>
              <a:rPr lang="en-US" sz="1100" b="1" i="1" dirty="0">
                <a:solidFill>
                  <a:schemeClr val="accent2">
                    <a:lumMod val="50000"/>
                  </a:schemeClr>
                </a:solidFill>
                <a:latin typeface="Times New Roman" panose="02020603050405020304" pitchFamily="18" charset="0"/>
                <a:cs typeface="Times New Roman" panose="02020603050405020304" pitchFamily="18" charset="0"/>
              </a:rPr>
              <a:t>with 0% inefficiency in 1-pixel layer</a:t>
            </a:r>
          </a:p>
          <a:p>
            <a:endParaRPr lang="en-US" dirty="0"/>
          </a:p>
        </p:txBody>
      </p:sp>
      <p:sp>
        <p:nvSpPr>
          <p:cNvPr id="3" name="TextBox 2">
            <a:extLst>
              <a:ext uri="{FF2B5EF4-FFF2-40B4-BE49-F238E27FC236}">
                <a16:creationId xmlns:a16="http://schemas.microsoft.com/office/drawing/2014/main" id="{24E2E123-9E7B-8C4C-8EA1-DF5199B6A46B}"/>
              </a:ext>
            </a:extLst>
          </p:cNvPr>
          <p:cNvSpPr txBox="1"/>
          <p:nvPr/>
        </p:nvSpPr>
        <p:spPr>
          <a:xfrm>
            <a:off x="6015052" y="808522"/>
            <a:ext cx="2601985" cy="877163"/>
          </a:xfrm>
          <a:prstGeom prst="rect">
            <a:avLst/>
          </a:prstGeom>
          <a:noFill/>
        </p:spPr>
        <p:txBody>
          <a:bodyPr wrap="square" rtlCol="0">
            <a:spAutoFit/>
          </a:bodyPr>
          <a:lstStyle/>
          <a:p>
            <a:r>
              <a:rPr lang="en-US" sz="1100" b="1" i="1" dirty="0">
                <a:solidFill>
                  <a:schemeClr val="accent2">
                    <a:lumMod val="50000"/>
                  </a:schemeClr>
                </a:solidFill>
                <a:latin typeface="Times New Roman" panose="02020603050405020304" pitchFamily="18" charset="0"/>
                <a:cs typeface="Times New Roman" panose="02020603050405020304" pitchFamily="18" charset="0"/>
              </a:rPr>
              <a:t>Imperfect tracks with 5-pixel hits</a:t>
            </a:r>
          </a:p>
          <a:p>
            <a:r>
              <a:rPr lang="en-US" sz="1100" b="1" i="1" dirty="0">
                <a:solidFill>
                  <a:schemeClr val="accent2">
                    <a:lumMod val="50000"/>
                  </a:schemeClr>
                </a:solidFill>
                <a:latin typeface="Times New Roman" panose="02020603050405020304" pitchFamily="18" charset="0"/>
                <a:cs typeface="Times New Roman" panose="02020603050405020304" pitchFamily="18" charset="0"/>
              </a:rPr>
              <a:t>In the CS or RS of the detector(100% inefficiency in 1-pixel layer)</a:t>
            </a:r>
          </a:p>
          <a:p>
            <a:endParaRPr lang="en-US" dirty="0"/>
          </a:p>
        </p:txBody>
      </p:sp>
      <p:sp>
        <p:nvSpPr>
          <p:cNvPr id="4" name="TextBox 3">
            <a:extLst>
              <a:ext uri="{FF2B5EF4-FFF2-40B4-BE49-F238E27FC236}">
                <a16:creationId xmlns:a16="http://schemas.microsoft.com/office/drawing/2014/main" id="{EA190A36-EBF4-8A4A-B529-0D68E3746B29}"/>
              </a:ext>
            </a:extLst>
          </p:cNvPr>
          <p:cNvSpPr txBox="1"/>
          <p:nvPr/>
        </p:nvSpPr>
        <p:spPr>
          <a:xfrm>
            <a:off x="9365381" y="808522"/>
            <a:ext cx="2601984" cy="877163"/>
          </a:xfrm>
          <a:prstGeom prst="rect">
            <a:avLst/>
          </a:prstGeom>
          <a:noFill/>
        </p:spPr>
        <p:txBody>
          <a:bodyPr wrap="square" rtlCol="0">
            <a:spAutoFit/>
          </a:bodyPr>
          <a:lstStyle/>
          <a:p>
            <a:r>
              <a:rPr lang="en-US" sz="1100" b="1" i="1" dirty="0">
                <a:solidFill>
                  <a:schemeClr val="accent2">
                    <a:lumMod val="50000"/>
                  </a:schemeClr>
                </a:solidFill>
                <a:latin typeface="Times New Roman" panose="02020603050405020304" pitchFamily="18" charset="0"/>
                <a:cs typeface="Times New Roman" panose="02020603050405020304" pitchFamily="18" charset="0"/>
              </a:rPr>
              <a:t>Imperfect tracks with 5-pixel hits</a:t>
            </a:r>
          </a:p>
          <a:p>
            <a:r>
              <a:rPr lang="en-US" sz="1100" b="1" i="1" dirty="0">
                <a:solidFill>
                  <a:schemeClr val="accent2">
                    <a:lumMod val="50000"/>
                  </a:schemeClr>
                </a:solidFill>
                <a:latin typeface="Times New Roman" panose="02020603050405020304" pitchFamily="18" charset="0"/>
                <a:cs typeface="Times New Roman" panose="02020603050405020304" pitchFamily="18" charset="0"/>
              </a:rPr>
              <a:t>In the CS or RS of the detector(100% inefficiency in 2-pixel layer)</a:t>
            </a:r>
          </a:p>
          <a:p>
            <a:endParaRPr lang="en-US" dirty="0"/>
          </a:p>
        </p:txBody>
      </p:sp>
      <p:sp>
        <p:nvSpPr>
          <p:cNvPr id="18" name="TextBox 17">
            <a:extLst>
              <a:ext uri="{FF2B5EF4-FFF2-40B4-BE49-F238E27FC236}">
                <a16:creationId xmlns:a16="http://schemas.microsoft.com/office/drawing/2014/main" id="{DC7AFA24-BCD3-9F41-BB1B-850B1ADEFFF0}"/>
              </a:ext>
            </a:extLst>
          </p:cNvPr>
          <p:cNvSpPr txBox="1"/>
          <p:nvPr/>
        </p:nvSpPr>
        <p:spPr>
          <a:xfrm>
            <a:off x="3679592" y="33626"/>
            <a:ext cx="5444857" cy="584775"/>
          </a:xfrm>
          <a:prstGeom prst="rect">
            <a:avLst/>
          </a:prstGeom>
          <a:noFill/>
        </p:spPr>
        <p:txBody>
          <a:bodyPr wrap="square" rtlCol="0">
            <a:spAutoFit/>
          </a:bodyPr>
          <a:lstStyle/>
          <a:p>
            <a:r>
              <a:rPr lang="en-US" sz="1600" b="1" dirty="0">
                <a:solidFill>
                  <a:schemeClr val="bg1"/>
                </a:solidFill>
                <a:latin typeface="Times New Roman" panose="02020603050405020304" pitchFamily="18" charset="0"/>
                <a:cs typeface="Times New Roman" panose="02020603050405020304" pitchFamily="18" charset="0"/>
              </a:rPr>
              <a:t>Momentum Distribution before and after applying cuts for Different Categories of Tracks </a:t>
            </a:r>
            <a:endParaRPr lang="en-US" b="1" dirty="0">
              <a:solidFill>
                <a:schemeClr val="bg1"/>
              </a:solidFill>
              <a:latin typeface="Times New Roman" panose="02020603050405020304" pitchFamily="18" charset="0"/>
              <a:cs typeface="Times New Roman" panose="02020603050405020304" pitchFamily="18" charset="0"/>
            </a:endParaRPr>
          </a:p>
        </p:txBody>
      </p:sp>
      <p:cxnSp>
        <p:nvCxnSpPr>
          <p:cNvPr id="19" name="Straight Connector 18">
            <a:extLst>
              <a:ext uri="{FF2B5EF4-FFF2-40B4-BE49-F238E27FC236}">
                <a16:creationId xmlns:a16="http://schemas.microsoft.com/office/drawing/2014/main" id="{F7E44954-F713-D448-9F65-F0FF2D295439}"/>
              </a:ext>
            </a:extLst>
          </p:cNvPr>
          <p:cNvCxnSpPr>
            <a:cxnSpLocks/>
          </p:cNvCxnSpPr>
          <p:nvPr/>
        </p:nvCxnSpPr>
        <p:spPr>
          <a:xfrm>
            <a:off x="2035482" y="808522"/>
            <a:ext cx="0" cy="5874356"/>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97DC2B8-1B55-594C-A9D4-0631A25C0413}"/>
              </a:ext>
            </a:extLst>
          </p:cNvPr>
          <p:cNvCxnSpPr>
            <a:cxnSpLocks/>
          </p:cNvCxnSpPr>
          <p:nvPr/>
        </p:nvCxnSpPr>
        <p:spPr>
          <a:xfrm>
            <a:off x="0" y="808522"/>
            <a:ext cx="2035482" cy="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26" name="Picture 25" descr="Table&#10;&#10;Description automatically generated">
            <a:extLst>
              <a:ext uri="{FF2B5EF4-FFF2-40B4-BE49-F238E27FC236}">
                <a16:creationId xmlns:a16="http://schemas.microsoft.com/office/drawing/2014/main" id="{549D7610-3B57-C941-8983-E5F093485B22}"/>
              </a:ext>
            </a:extLst>
          </p:cNvPr>
          <p:cNvPicPr>
            <a:picLocks noChangeAspect="1"/>
          </p:cNvPicPr>
          <p:nvPr/>
        </p:nvPicPr>
        <p:blipFill>
          <a:blip r:embed="rId10"/>
          <a:stretch>
            <a:fillRect/>
          </a:stretch>
        </p:blipFill>
        <p:spPr>
          <a:xfrm>
            <a:off x="16295" y="4333107"/>
            <a:ext cx="1955800" cy="749300"/>
          </a:xfrm>
          <a:prstGeom prst="rect">
            <a:avLst/>
          </a:prstGeom>
        </p:spPr>
      </p:pic>
      <p:pic>
        <p:nvPicPr>
          <p:cNvPr id="28" name="Picture 27" descr="Table&#10;&#10;Description automatically generated">
            <a:extLst>
              <a:ext uri="{FF2B5EF4-FFF2-40B4-BE49-F238E27FC236}">
                <a16:creationId xmlns:a16="http://schemas.microsoft.com/office/drawing/2014/main" id="{3B950426-FDE8-1A49-900C-25504B7C77AE}"/>
              </a:ext>
            </a:extLst>
          </p:cNvPr>
          <p:cNvPicPr>
            <a:picLocks noChangeAspect="1"/>
          </p:cNvPicPr>
          <p:nvPr/>
        </p:nvPicPr>
        <p:blipFill>
          <a:blip r:embed="rId11"/>
          <a:stretch>
            <a:fillRect/>
          </a:stretch>
        </p:blipFill>
        <p:spPr>
          <a:xfrm>
            <a:off x="0" y="1978596"/>
            <a:ext cx="1955800" cy="774700"/>
          </a:xfrm>
          <a:prstGeom prst="rect">
            <a:avLst/>
          </a:prstGeom>
        </p:spPr>
      </p:pic>
      <p:sp>
        <p:nvSpPr>
          <p:cNvPr id="31" name="TextBox 30">
            <a:extLst>
              <a:ext uri="{FF2B5EF4-FFF2-40B4-BE49-F238E27FC236}">
                <a16:creationId xmlns:a16="http://schemas.microsoft.com/office/drawing/2014/main" id="{B39604DE-3741-2D40-868B-D87252FA88A5}"/>
              </a:ext>
            </a:extLst>
          </p:cNvPr>
          <p:cNvSpPr txBox="1"/>
          <p:nvPr/>
        </p:nvSpPr>
        <p:spPr>
          <a:xfrm>
            <a:off x="67451" y="864140"/>
            <a:ext cx="1803233" cy="646331"/>
          </a:xfrm>
          <a:prstGeom prst="rect">
            <a:avLst/>
          </a:prstGeom>
          <a:noFill/>
        </p:spPr>
        <p:txBody>
          <a:bodyPr wrap="square" rtlCol="0">
            <a:spAutoFit/>
          </a:bodyPr>
          <a:lstStyle/>
          <a:p>
            <a:r>
              <a:rPr lang="en-US" sz="1200" b="1" i="1" dirty="0">
                <a:solidFill>
                  <a:schemeClr val="accent2">
                    <a:lumMod val="75000"/>
                  </a:schemeClr>
                </a:solidFill>
                <a:latin typeface="Times New Roman" panose="02020603050405020304" pitchFamily="18" charset="0"/>
                <a:cs typeface="Times New Roman" panose="02020603050405020304" pitchFamily="18" charset="0"/>
              </a:rPr>
              <a:t>Selection cuts for long tracks with 6-pixel hits in perfect detector:</a:t>
            </a:r>
          </a:p>
        </p:txBody>
      </p:sp>
      <p:sp>
        <p:nvSpPr>
          <p:cNvPr id="33" name="TextBox 32">
            <a:extLst>
              <a:ext uri="{FF2B5EF4-FFF2-40B4-BE49-F238E27FC236}">
                <a16:creationId xmlns:a16="http://schemas.microsoft.com/office/drawing/2014/main" id="{81386DC1-E8A3-5242-89E3-18D1284BE646}"/>
              </a:ext>
            </a:extLst>
          </p:cNvPr>
          <p:cNvSpPr txBox="1"/>
          <p:nvPr/>
        </p:nvSpPr>
        <p:spPr>
          <a:xfrm>
            <a:off x="54895" y="3525633"/>
            <a:ext cx="1955800" cy="923330"/>
          </a:xfrm>
          <a:prstGeom prst="rect">
            <a:avLst/>
          </a:prstGeom>
          <a:noFill/>
        </p:spPr>
        <p:txBody>
          <a:bodyPr wrap="square" rtlCol="0">
            <a:spAutoFit/>
          </a:bodyPr>
          <a:lstStyle/>
          <a:p>
            <a:r>
              <a:rPr lang="en-US" sz="1200" b="1" i="1" dirty="0">
                <a:solidFill>
                  <a:schemeClr val="accent2">
                    <a:lumMod val="75000"/>
                  </a:schemeClr>
                </a:solidFill>
                <a:latin typeface="Times New Roman" panose="02020603050405020304" pitchFamily="18" charset="0"/>
                <a:cs typeface="Times New Roman" panose="02020603050405020304" pitchFamily="18" charset="0"/>
              </a:rPr>
              <a:t>Selection cuts for long tracks with 5-pixel hits in imperfect detector:</a:t>
            </a:r>
          </a:p>
          <a:p>
            <a:endParaRPr lang="en-US" dirty="0"/>
          </a:p>
        </p:txBody>
      </p:sp>
      <p:pic>
        <p:nvPicPr>
          <p:cNvPr id="21" name="Picture 20" descr="Text&#10;&#10;Description automatically generated">
            <a:extLst>
              <a:ext uri="{FF2B5EF4-FFF2-40B4-BE49-F238E27FC236}">
                <a16:creationId xmlns:a16="http://schemas.microsoft.com/office/drawing/2014/main" id="{4BB29B65-D7AA-514B-9635-EEBA6D4AD1A4}"/>
              </a:ext>
            </a:extLst>
          </p:cNvPr>
          <p:cNvPicPr>
            <a:picLocks noChangeAspect="1"/>
          </p:cNvPicPr>
          <p:nvPr/>
        </p:nvPicPr>
        <p:blipFill>
          <a:blip r:embed="rId12"/>
          <a:stretch>
            <a:fillRect/>
          </a:stretch>
        </p:blipFill>
        <p:spPr>
          <a:xfrm>
            <a:off x="9152964" y="0"/>
            <a:ext cx="3039036" cy="716551"/>
          </a:xfrm>
          <a:prstGeom prst="rect">
            <a:avLst/>
          </a:prstGeom>
        </p:spPr>
      </p:pic>
      <p:sp>
        <p:nvSpPr>
          <p:cNvPr id="8" name="Rectangle 7">
            <a:extLst>
              <a:ext uri="{FF2B5EF4-FFF2-40B4-BE49-F238E27FC236}">
                <a16:creationId xmlns:a16="http://schemas.microsoft.com/office/drawing/2014/main" id="{EF1315EC-8DCA-2341-A114-6D300FD86439}"/>
              </a:ext>
            </a:extLst>
          </p:cNvPr>
          <p:cNvSpPr/>
          <p:nvPr/>
        </p:nvSpPr>
        <p:spPr>
          <a:xfrm>
            <a:off x="2647716" y="1530950"/>
            <a:ext cx="1364476" cy="230832"/>
          </a:xfrm>
          <a:prstGeom prst="rect">
            <a:avLst/>
          </a:prstGeom>
        </p:spPr>
        <p:txBody>
          <a:bodyPr wrap="none">
            <a:spAutoFit/>
          </a:bodyPr>
          <a:lstStyle/>
          <a:p>
            <a:r>
              <a:rPr lang="en-US" sz="900" i="1" dirty="0">
                <a:latin typeface="Times" pitchFamily="2" charset="0"/>
              </a:rPr>
              <a:t>(Mu3e work in progress) </a:t>
            </a:r>
          </a:p>
        </p:txBody>
      </p:sp>
      <p:sp>
        <p:nvSpPr>
          <p:cNvPr id="9" name="TextBox 8">
            <a:extLst>
              <a:ext uri="{FF2B5EF4-FFF2-40B4-BE49-F238E27FC236}">
                <a16:creationId xmlns:a16="http://schemas.microsoft.com/office/drawing/2014/main" id="{AF926721-FFB5-2440-9756-129E0746A608}"/>
              </a:ext>
            </a:extLst>
          </p:cNvPr>
          <p:cNvSpPr txBox="1"/>
          <p:nvPr/>
        </p:nvSpPr>
        <p:spPr>
          <a:xfrm>
            <a:off x="5995144" y="1570269"/>
            <a:ext cx="2141346" cy="230832"/>
          </a:xfrm>
          <a:prstGeom prst="rect">
            <a:avLst/>
          </a:prstGeom>
          <a:noFill/>
        </p:spPr>
        <p:txBody>
          <a:bodyPr wrap="square" rtlCol="0">
            <a:spAutoFit/>
          </a:bodyPr>
          <a:lstStyle/>
          <a:p>
            <a:r>
              <a:rPr lang="en-US" sz="900" i="1" dirty="0">
                <a:latin typeface="Times" pitchFamily="2" charset="0"/>
              </a:rPr>
              <a:t>(Mu3e work in progress) </a:t>
            </a:r>
          </a:p>
        </p:txBody>
      </p:sp>
      <p:sp>
        <p:nvSpPr>
          <p:cNvPr id="11" name="Rectangle 10">
            <a:extLst>
              <a:ext uri="{FF2B5EF4-FFF2-40B4-BE49-F238E27FC236}">
                <a16:creationId xmlns:a16="http://schemas.microsoft.com/office/drawing/2014/main" id="{AC06F729-C3AF-5947-8759-5964433517C1}"/>
              </a:ext>
            </a:extLst>
          </p:cNvPr>
          <p:cNvSpPr/>
          <p:nvPr/>
        </p:nvSpPr>
        <p:spPr>
          <a:xfrm>
            <a:off x="8462682" y="3244334"/>
            <a:ext cx="2133600" cy="369332"/>
          </a:xfrm>
          <a:prstGeom prst="rect">
            <a:avLst/>
          </a:prstGeom>
        </p:spPr>
        <p:txBody>
          <a:bodyPr wrap="square">
            <a:spAutoFit/>
          </a:bodyPr>
          <a:lstStyle/>
          <a:p>
            <a:endParaRPr lang="en-US" sz="900" i="1" dirty="0">
              <a:latin typeface="Times" pitchFamily="2" charset="0"/>
            </a:endParaRPr>
          </a:p>
          <a:p>
            <a:endParaRPr lang="en-US" sz="900" i="1" dirty="0">
              <a:latin typeface="Times" pitchFamily="2" charset="0"/>
            </a:endParaRPr>
          </a:p>
        </p:txBody>
      </p:sp>
      <p:sp>
        <p:nvSpPr>
          <p:cNvPr id="12" name="TextBox 11">
            <a:extLst>
              <a:ext uri="{FF2B5EF4-FFF2-40B4-BE49-F238E27FC236}">
                <a16:creationId xmlns:a16="http://schemas.microsoft.com/office/drawing/2014/main" id="{F3927FE4-C0B0-7A46-97AA-405FA0AD86CA}"/>
              </a:ext>
            </a:extLst>
          </p:cNvPr>
          <p:cNvSpPr txBox="1"/>
          <p:nvPr/>
        </p:nvSpPr>
        <p:spPr>
          <a:xfrm>
            <a:off x="9258546" y="1530950"/>
            <a:ext cx="1517772" cy="507831"/>
          </a:xfrm>
          <a:prstGeom prst="rect">
            <a:avLst/>
          </a:prstGeom>
          <a:noFill/>
        </p:spPr>
        <p:txBody>
          <a:bodyPr wrap="square" rtlCol="0">
            <a:spAutoFit/>
          </a:bodyPr>
          <a:lstStyle/>
          <a:p>
            <a:r>
              <a:rPr lang="en-US" sz="900" i="1" dirty="0">
                <a:latin typeface="Times" pitchFamily="2" charset="0"/>
              </a:rPr>
              <a:t>(Mu3e work in progress) </a:t>
            </a:r>
          </a:p>
          <a:p>
            <a:endParaRPr lang="en-US" dirty="0"/>
          </a:p>
        </p:txBody>
      </p:sp>
    </p:spTree>
    <p:extLst>
      <p:ext uri="{BB962C8B-B14F-4D97-AF65-F5344CB8AC3E}">
        <p14:creationId xmlns:p14="http://schemas.microsoft.com/office/powerpoint/2010/main" val="68000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16295" y="-3298"/>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11</a:t>
            </a:fld>
            <a:endParaRPr lang="en-US" dirty="0">
              <a:solidFill>
                <a:schemeClr val="accent2">
                  <a:lumMod val="50000"/>
                </a:schemeClr>
              </a:solidFill>
              <a:latin typeface="Times" pitchFamily="2" charset="0"/>
            </a:endParaRPr>
          </a:p>
        </p:txBody>
      </p:sp>
      <p:sp>
        <p:nvSpPr>
          <p:cNvPr id="3" name="TextBox 2">
            <a:extLst>
              <a:ext uri="{FF2B5EF4-FFF2-40B4-BE49-F238E27FC236}">
                <a16:creationId xmlns:a16="http://schemas.microsoft.com/office/drawing/2014/main" id="{FD051F3E-79F3-C94E-999D-829141AC3CBB}"/>
              </a:ext>
            </a:extLst>
          </p:cNvPr>
          <p:cNvSpPr txBox="1"/>
          <p:nvPr/>
        </p:nvSpPr>
        <p:spPr>
          <a:xfrm>
            <a:off x="3576320" y="-31487"/>
            <a:ext cx="5563260" cy="1015663"/>
          </a:xfrm>
          <a:prstGeom prst="rect">
            <a:avLst/>
          </a:prstGeom>
          <a:noFill/>
        </p:spPr>
        <p:txBody>
          <a:bodyPr wrap="square" rtlCol="0">
            <a:spAutoFit/>
          </a:bodyPr>
          <a:lstStyle/>
          <a:p>
            <a:r>
              <a:rPr lang="en-US" sz="1400" b="1" dirty="0">
                <a:solidFill>
                  <a:schemeClr val="bg1"/>
                </a:solidFill>
                <a:latin typeface="Times New Roman" panose="02020603050405020304" pitchFamily="18" charset="0"/>
                <a:cs typeface="Times New Roman" panose="02020603050405020304" pitchFamily="18" charset="0"/>
              </a:rPr>
              <a:t>Summary Plot for How Many Imperfect Correctly Reconstructed Tracks Could Recover in the Case of a Missing Layer at a Different Level of Inefficiency</a:t>
            </a:r>
            <a:endParaRPr lang="en-US" sz="1600" dirty="0">
              <a:solidFill>
                <a:schemeClr val="bg1"/>
              </a:solidFill>
              <a:latin typeface="Times New Roman" panose="02020603050405020304" pitchFamily="18" charset="0"/>
              <a:cs typeface="Times New Roman" panose="02020603050405020304" pitchFamily="18" charset="0"/>
            </a:endParaRPr>
          </a:p>
          <a:p>
            <a:endParaRPr lang="en-US" dirty="0"/>
          </a:p>
        </p:txBody>
      </p:sp>
      <p:pic>
        <p:nvPicPr>
          <p:cNvPr id="7" name="Picture 6">
            <a:extLst>
              <a:ext uri="{FF2B5EF4-FFF2-40B4-BE49-F238E27FC236}">
                <a16:creationId xmlns:a16="http://schemas.microsoft.com/office/drawing/2014/main" id="{312A2AF4-BE0C-B44A-8687-56FFF8AF5E81}"/>
              </a:ext>
            </a:extLst>
          </p:cNvPr>
          <p:cNvPicPr>
            <a:picLocks noChangeAspect="1"/>
          </p:cNvPicPr>
          <p:nvPr/>
        </p:nvPicPr>
        <p:blipFill>
          <a:blip r:embed="rId4"/>
          <a:stretch>
            <a:fillRect/>
          </a:stretch>
        </p:blipFill>
        <p:spPr>
          <a:xfrm>
            <a:off x="204532" y="786673"/>
            <a:ext cx="5220131" cy="3177743"/>
          </a:xfrm>
          <a:prstGeom prst="rect">
            <a:avLst/>
          </a:prstGeom>
        </p:spPr>
      </p:pic>
      <p:pic>
        <p:nvPicPr>
          <p:cNvPr id="8" name="Picture 7" descr="A close up of a map&#10;&#10;Description automatically generated">
            <a:extLst>
              <a:ext uri="{FF2B5EF4-FFF2-40B4-BE49-F238E27FC236}">
                <a16:creationId xmlns:a16="http://schemas.microsoft.com/office/drawing/2014/main" id="{2B9BBC82-378D-784C-A6C9-51C1AB7C1F32}"/>
              </a:ext>
            </a:extLst>
          </p:cNvPr>
          <p:cNvPicPr>
            <a:picLocks noChangeAspect="1"/>
          </p:cNvPicPr>
          <p:nvPr/>
        </p:nvPicPr>
        <p:blipFill>
          <a:blip r:embed="rId5"/>
          <a:stretch>
            <a:fillRect/>
          </a:stretch>
        </p:blipFill>
        <p:spPr>
          <a:xfrm>
            <a:off x="7313692" y="740254"/>
            <a:ext cx="4878308" cy="3026659"/>
          </a:xfrm>
          <a:prstGeom prst="rect">
            <a:avLst/>
          </a:prstGeom>
        </p:spPr>
      </p:pic>
      <p:pic>
        <p:nvPicPr>
          <p:cNvPr id="9" name="Picture 8" descr="A close up of a map&#10;&#10;Description automatically generated">
            <a:extLst>
              <a:ext uri="{FF2B5EF4-FFF2-40B4-BE49-F238E27FC236}">
                <a16:creationId xmlns:a16="http://schemas.microsoft.com/office/drawing/2014/main" id="{9CFE34F1-91B9-E44A-B658-A4236F9BC3A7}"/>
              </a:ext>
            </a:extLst>
          </p:cNvPr>
          <p:cNvPicPr>
            <a:picLocks noChangeAspect="1"/>
          </p:cNvPicPr>
          <p:nvPr/>
        </p:nvPicPr>
        <p:blipFill>
          <a:blip r:embed="rId6"/>
          <a:stretch>
            <a:fillRect/>
          </a:stretch>
        </p:blipFill>
        <p:spPr>
          <a:xfrm>
            <a:off x="3961646" y="3719905"/>
            <a:ext cx="4878308" cy="3026659"/>
          </a:xfrm>
          <a:prstGeom prst="rect">
            <a:avLst/>
          </a:prstGeom>
        </p:spPr>
      </p:pic>
      <p:sp>
        <p:nvSpPr>
          <p:cNvPr id="11" name="Right Bracket 10">
            <a:extLst>
              <a:ext uri="{FF2B5EF4-FFF2-40B4-BE49-F238E27FC236}">
                <a16:creationId xmlns:a16="http://schemas.microsoft.com/office/drawing/2014/main" id="{676D426C-8CDE-024C-8C60-F89C2EAECB23}"/>
              </a:ext>
            </a:extLst>
          </p:cNvPr>
          <p:cNvSpPr/>
          <p:nvPr/>
        </p:nvSpPr>
        <p:spPr>
          <a:xfrm>
            <a:off x="4608765" y="1063316"/>
            <a:ext cx="113122" cy="1122898"/>
          </a:xfrm>
          <a:prstGeom prst="rightBracket">
            <a:avLst/>
          </a:prstGeom>
          <a:solidFill>
            <a:schemeClr val="bg1"/>
          </a:solidFill>
          <a:ln w="53975">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12" name="Straight Arrow Connector 11">
            <a:extLst>
              <a:ext uri="{FF2B5EF4-FFF2-40B4-BE49-F238E27FC236}">
                <a16:creationId xmlns:a16="http://schemas.microsoft.com/office/drawing/2014/main" id="{F93DEE4E-685E-4144-8DF8-9A800D39CB03}"/>
              </a:ext>
            </a:extLst>
          </p:cNvPr>
          <p:cNvCxnSpPr>
            <a:cxnSpLocks/>
          </p:cNvCxnSpPr>
          <p:nvPr/>
        </p:nvCxnSpPr>
        <p:spPr>
          <a:xfrm>
            <a:off x="4787273" y="1504041"/>
            <a:ext cx="744353" cy="134752"/>
          </a:xfrm>
          <a:prstGeom prst="straightConnector1">
            <a:avLst/>
          </a:prstGeom>
          <a:ln w="2540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1DC23F25-3BC1-5A4F-9305-9894CC4F4E37}"/>
              </a:ext>
            </a:extLst>
          </p:cNvPr>
          <p:cNvSpPr/>
          <p:nvPr/>
        </p:nvSpPr>
        <p:spPr>
          <a:xfrm>
            <a:off x="5062887" y="1624765"/>
            <a:ext cx="2121387" cy="1169551"/>
          </a:xfrm>
          <a:prstGeom prst="rect">
            <a:avLst/>
          </a:prstGeom>
        </p:spPr>
        <p:txBody>
          <a:bodyPr wrap="square">
            <a:spAutoFit/>
          </a:bodyPr>
          <a:lstStyle/>
          <a:p>
            <a:r>
              <a:rPr lang="en-US" sz="1400" i="1" dirty="0">
                <a:latin typeface="Times New Roman" panose="02020603050405020304" pitchFamily="18" charset="0"/>
                <a:cs typeface="Times New Roman" panose="02020603050405020304" pitchFamily="18" charset="0"/>
              </a:rPr>
              <a:t>More imperfect correctly reconstructed tracks could recover at highest level of inefficiency in 0, 1 or 2-pixel layer</a:t>
            </a:r>
          </a:p>
        </p:txBody>
      </p:sp>
      <p:sp>
        <p:nvSpPr>
          <p:cNvPr id="17" name="TextBox 16">
            <a:extLst>
              <a:ext uri="{FF2B5EF4-FFF2-40B4-BE49-F238E27FC236}">
                <a16:creationId xmlns:a16="http://schemas.microsoft.com/office/drawing/2014/main" id="{A4287787-CFD7-CC46-8CDE-CB2919CA4C7D}"/>
              </a:ext>
            </a:extLst>
          </p:cNvPr>
          <p:cNvSpPr txBox="1"/>
          <p:nvPr/>
        </p:nvSpPr>
        <p:spPr>
          <a:xfrm>
            <a:off x="702644" y="4510828"/>
            <a:ext cx="2733575" cy="1231106"/>
          </a:xfrm>
          <a:prstGeom prst="rect">
            <a:avLst/>
          </a:prstGeom>
          <a:noFill/>
        </p:spPr>
        <p:txBody>
          <a:bodyPr wrap="square" rtlCol="0">
            <a:spAutoFit/>
          </a:bodyPr>
          <a:lstStyle/>
          <a:p>
            <a:r>
              <a:rPr lang="en-US" sz="1400" i="1" dirty="0">
                <a:latin typeface="Times New Roman" panose="02020603050405020304" pitchFamily="18" charset="0"/>
                <a:cs typeface="Times New Roman" panose="02020603050405020304" pitchFamily="18" charset="0"/>
              </a:rPr>
              <a:t>less or 0 imperfect correctly reconstructed tracks could recover at lowest level of inefficiency in 0, 1 or 2-pixel layer</a:t>
            </a:r>
          </a:p>
          <a:p>
            <a:endParaRPr lang="en-US" dirty="0"/>
          </a:p>
        </p:txBody>
      </p:sp>
      <p:sp>
        <p:nvSpPr>
          <p:cNvPr id="18" name="Right Bracket 17">
            <a:extLst>
              <a:ext uri="{FF2B5EF4-FFF2-40B4-BE49-F238E27FC236}">
                <a16:creationId xmlns:a16="http://schemas.microsoft.com/office/drawing/2014/main" id="{2399F565-F28F-204E-A449-D347CC3E86A5}"/>
              </a:ext>
            </a:extLst>
          </p:cNvPr>
          <p:cNvSpPr/>
          <p:nvPr/>
        </p:nvSpPr>
        <p:spPr>
          <a:xfrm flipH="1">
            <a:off x="4488211" y="5180485"/>
            <a:ext cx="120553" cy="1122898"/>
          </a:xfrm>
          <a:prstGeom prst="rightBracket">
            <a:avLst/>
          </a:prstGeom>
          <a:solidFill>
            <a:schemeClr val="bg1"/>
          </a:solidFill>
          <a:ln w="53975">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19" name="Straight Arrow Connector 18">
            <a:extLst>
              <a:ext uri="{FF2B5EF4-FFF2-40B4-BE49-F238E27FC236}">
                <a16:creationId xmlns:a16="http://schemas.microsoft.com/office/drawing/2014/main" id="{5D0F97E5-D84D-1B46-8966-308A2C2E7C50}"/>
              </a:ext>
            </a:extLst>
          </p:cNvPr>
          <p:cNvCxnSpPr>
            <a:cxnSpLocks/>
          </p:cNvCxnSpPr>
          <p:nvPr/>
        </p:nvCxnSpPr>
        <p:spPr>
          <a:xfrm>
            <a:off x="3124300" y="5309084"/>
            <a:ext cx="1284071" cy="432850"/>
          </a:xfrm>
          <a:prstGeom prst="straightConnector1">
            <a:avLst/>
          </a:prstGeom>
          <a:ln w="2540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F4DF02DB-4459-D648-86CF-CB87D5C4057E}"/>
              </a:ext>
            </a:extLst>
          </p:cNvPr>
          <p:cNvSpPr/>
          <p:nvPr/>
        </p:nvSpPr>
        <p:spPr>
          <a:xfrm>
            <a:off x="3597743" y="1264759"/>
            <a:ext cx="119989" cy="697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B940536-C7DF-E441-A6E9-819029AFBBE9}"/>
              </a:ext>
            </a:extLst>
          </p:cNvPr>
          <p:cNvSpPr/>
          <p:nvPr/>
        </p:nvSpPr>
        <p:spPr>
          <a:xfrm>
            <a:off x="2544863" y="1469170"/>
            <a:ext cx="119989" cy="697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B0B5721A-3466-FD4C-855B-53F9EDBC04C1}"/>
              </a:ext>
            </a:extLst>
          </p:cNvPr>
          <p:cNvSpPr/>
          <p:nvPr/>
        </p:nvSpPr>
        <p:spPr>
          <a:xfrm>
            <a:off x="7381371" y="4147404"/>
            <a:ext cx="145054" cy="2154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00B20B92-3454-C74A-A395-ABB238E09F89}"/>
              </a:ext>
            </a:extLst>
          </p:cNvPr>
          <p:cNvSpPr/>
          <p:nvPr/>
        </p:nvSpPr>
        <p:spPr>
          <a:xfrm>
            <a:off x="6255747" y="4362848"/>
            <a:ext cx="145053" cy="1479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D1C0ECE-8584-B04E-8CDC-54918D968D8A}"/>
              </a:ext>
            </a:extLst>
          </p:cNvPr>
          <p:cNvSpPr/>
          <p:nvPr/>
        </p:nvSpPr>
        <p:spPr>
          <a:xfrm>
            <a:off x="9574610" y="1395658"/>
            <a:ext cx="145053" cy="1432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1C43A786-700E-EF4A-8B02-BEFAE9C4B01F}"/>
              </a:ext>
            </a:extLst>
          </p:cNvPr>
          <p:cNvSpPr/>
          <p:nvPr/>
        </p:nvSpPr>
        <p:spPr>
          <a:xfrm>
            <a:off x="10553944" y="1193369"/>
            <a:ext cx="85642" cy="1246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FF97EC0E-C3CB-BF4D-B2CA-153D24C8D948}"/>
              </a:ext>
            </a:extLst>
          </p:cNvPr>
          <p:cNvSpPr txBox="1"/>
          <p:nvPr/>
        </p:nvSpPr>
        <p:spPr>
          <a:xfrm>
            <a:off x="3518033" y="1199602"/>
            <a:ext cx="399398" cy="200055"/>
          </a:xfrm>
          <a:prstGeom prst="rect">
            <a:avLst/>
          </a:prstGeom>
          <a:noFill/>
        </p:spPr>
        <p:txBody>
          <a:bodyPr wrap="square" rtlCol="0">
            <a:spAutoFit/>
          </a:bodyPr>
          <a:lstStyle/>
          <a:p>
            <a:r>
              <a:rPr lang="en-US" sz="700" dirty="0">
                <a:latin typeface="Times New Roman" panose="02020603050405020304" pitchFamily="18" charset="0"/>
                <a:cs typeface="Times New Roman" panose="02020603050405020304" pitchFamily="18" charset="0"/>
              </a:rPr>
              <a:t>RS</a:t>
            </a:r>
          </a:p>
        </p:txBody>
      </p:sp>
      <p:sp>
        <p:nvSpPr>
          <p:cNvPr id="28" name="TextBox 27">
            <a:extLst>
              <a:ext uri="{FF2B5EF4-FFF2-40B4-BE49-F238E27FC236}">
                <a16:creationId xmlns:a16="http://schemas.microsoft.com/office/drawing/2014/main" id="{A1C72127-37D1-1B4C-8151-7CBC4094B6D7}"/>
              </a:ext>
            </a:extLst>
          </p:cNvPr>
          <p:cNvSpPr txBox="1"/>
          <p:nvPr/>
        </p:nvSpPr>
        <p:spPr>
          <a:xfrm>
            <a:off x="2467109" y="1424710"/>
            <a:ext cx="460344" cy="200055"/>
          </a:xfrm>
          <a:prstGeom prst="rect">
            <a:avLst/>
          </a:prstGeom>
          <a:noFill/>
        </p:spPr>
        <p:txBody>
          <a:bodyPr wrap="square" rtlCol="0">
            <a:spAutoFit/>
          </a:bodyPr>
          <a:lstStyle/>
          <a:p>
            <a:r>
              <a:rPr lang="en-US" sz="700" dirty="0">
                <a:latin typeface="Times New Roman" panose="02020603050405020304" pitchFamily="18" charset="0"/>
                <a:cs typeface="Times New Roman" panose="02020603050405020304" pitchFamily="18" charset="0"/>
              </a:rPr>
              <a:t>CS</a:t>
            </a:r>
          </a:p>
        </p:txBody>
      </p:sp>
      <p:sp>
        <p:nvSpPr>
          <p:cNvPr id="29" name="Rectangle 28">
            <a:extLst>
              <a:ext uri="{FF2B5EF4-FFF2-40B4-BE49-F238E27FC236}">
                <a16:creationId xmlns:a16="http://schemas.microsoft.com/office/drawing/2014/main" id="{B703328F-15F6-D048-A35E-83BEA9E46B99}"/>
              </a:ext>
            </a:extLst>
          </p:cNvPr>
          <p:cNvSpPr/>
          <p:nvPr/>
        </p:nvSpPr>
        <p:spPr>
          <a:xfrm>
            <a:off x="7313692" y="4105002"/>
            <a:ext cx="738864" cy="215444"/>
          </a:xfrm>
          <a:prstGeom prst="rect">
            <a:avLst/>
          </a:prstGeom>
        </p:spPr>
        <p:txBody>
          <a:bodyPr wrap="square">
            <a:spAutoFit/>
          </a:bodyPr>
          <a:lstStyle/>
          <a:p>
            <a:r>
              <a:rPr lang="en-US" sz="800" dirty="0">
                <a:latin typeface="Times New Roman" panose="02020603050405020304" pitchFamily="18" charset="0"/>
                <a:cs typeface="Times New Roman" panose="02020603050405020304" pitchFamily="18" charset="0"/>
              </a:rPr>
              <a:t>RS</a:t>
            </a:r>
          </a:p>
        </p:txBody>
      </p:sp>
      <p:sp>
        <p:nvSpPr>
          <p:cNvPr id="30" name="Rectangle 29">
            <a:extLst>
              <a:ext uri="{FF2B5EF4-FFF2-40B4-BE49-F238E27FC236}">
                <a16:creationId xmlns:a16="http://schemas.microsoft.com/office/drawing/2014/main" id="{85FDDB3E-C0B4-E345-A92C-F8925948B4A8}"/>
              </a:ext>
            </a:extLst>
          </p:cNvPr>
          <p:cNvSpPr/>
          <p:nvPr/>
        </p:nvSpPr>
        <p:spPr>
          <a:xfrm>
            <a:off x="10441113" y="1147966"/>
            <a:ext cx="311304" cy="215444"/>
          </a:xfrm>
          <a:prstGeom prst="rect">
            <a:avLst/>
          </a:prstGeom>
        </p:spPr>
        <p:txBody>
          <a:bodyPr wrap="none">
            <a:spAutoFit/>
          </a:bodyPr>
          <a:lstStyle/>
          <a:p>
            <a:r>
              <a:rPr lang="en-US" sz="800" dirty="0">
                <a:latin typeface="Times New Roman" panose="02020603050405020304" pitchFamily="18" charset="0"/>
                <a:cs typeface="Times New Roman" panose="02020603050405020304" pitchFamily="18" charset="0"/>
              </a:rPr>
              <a:t>RS</a:t>
            </a:r>
          </a:p>
        </p:txBody>
      </p:sp>
      <p:sp>
        <p:nvSpPr>
          <p:cNvPr id="31" name="TextBox 30">
            <a:extLst>
              <a:ext uri="{FF2B5EF4-FFF2-40B4-BE49-F238E27FC236}">
                <a16:creationId xmlns:a16="http://schemas.microsoft.com/office/drawing/2014/main" id="{7282A511-9A1D-1344-88DA-616821DD01E9}"/>
              </a:ext>
            </a:extLst>
          </p:cNvPr>
          <p:cNvSpPr txBox="1"/>
          <p:nvPr/>
        </p:nvSpPr>
        <p:spPr>
          <a:xfrm>
            <a:off x="6187283" y="4320446"/>
            <a:ext cx="365659" cy="492443"/>
          </a:xfrm>
          <a:prstGeom prst="rect">
            <a:avLst/>
          </a:prstGeom>
          <a:noFill/>
        </p:spPr>
        <p:txBody>
          <a:bodyPr wrap="square" rtlCol="0">
            <a:spAutoFit/>
          </a:bodyPr>
          <a:lstStyle/>
          <a:p>
            <a:r>
              <a:rPr lang="en-US" sz="800" dirty="0">
                <a:latin typeface="Times New Roman" panose="02020603050405020304" pitchFamily="18" charset="0"/>
                <a:cs typeface="Times New Roman" panose="02020603050405020304" pitchFamily="18" charset="0"/>
              </a:rPr>
              <a:t>CS</a:t>
            </a:r>
          </a:p>
          <a:p>
            <a:endParaRPr lang="en-US" dirty="0"/>
          </a:p>
        </p:txBody>
      </p:sp>
      <p:sp>
        <p:nvSpPr>
          <p:cNvPr id="32" name="Rectangle 31">
            <a:extLst>
              <a:ext uri="{FF2B5EF4-FFF2-40B4-BE49-F238E27FC236}">
                <a16:creationId xmlns:a16="http://schemas.microsoft.com/office/drawing/2014/main" id="{A8ADCD3F-5F6B-AF47-B6B6-BA5EC1B036D5}"/>
              </a:ext>
            </a:extLst>
          </p:cNvPr>
          <p:cNvSpPr/>
          <p:nvPr/>
        </p:nvSpPr>
        <p:spPr>
          <a:xfrm flipH="1">
            <a:off x="9469119" y="1363410"/>
            <a:ext cx="555397" cy="200055"/>
          </a:xfrm>
          <a:prstGeom prst="rect">
            <a:avLst/>
          </a:prstGeom>
        </p:spPr>
        <p:txBody>
          <a:bodyPr wrap="square">
            <a:spAutoFit/>
          </a:bodyPr>
          <a:lstStyle/>
          <a:p>
            <a:r>
              <a:rPr lang="en-US" sz="700" dirty="0">
                <a:latin typeface="Times New Roman" panose="02020603050405020304" pitchFamily="18" charset="0"/>
                <a:cs typeface="Times New Roman" panose="02020603050405020304" pitchFamily="18" charset="0"/>
              </a:rPr>
              <a:t>CS</a:t>
            </a:r>
          </a:p>
        </p:txBody>
      </p:sp>
      <p:pic>
        <p:nvPicPr>
          <p:cNvPr id="33" name="Picture 32" descr="Text&#10;&#10;Description automatically generated">
            <a:extLst>
              <a:ext uri="{FF2B5EF4-FFF2-40B4-BE49-F238E27FC236}">
                <a16:creationId xmlns:a16="http://schemas.microsoft.com/office/drawing/2014/main" id="{79842323-6F63-004A-A306-E49E48ADDE1F}"/>
              </a:ext>
            </a:extLst>
          </p:cNvPr>
          <p:cNvPicPr>
            <a:picLocks noChangeAspect="1"/>
          </p:cNvPicPr>
          <p:nvPr/>
        </p:nvPicPr>
        <p:blipFill>
          <a:blip r:embed="rId7"/>
          <a:stretch>
            <a:fillRect/>
          </a:stretch>
        </p:blipFill>
        <p:spPr>
          <a:xfrm>
            <a:off x="9152964" y="0"/>
            <a:ext cx="3039036" cy="716551"/>
          </a:xfrm>
          <a:prstGeom prst="rect">
            <a:avLst/>
          </a:prstGeom>
        </p:spPr>
      </p:pic>
      <p:sp>
        <p:nvSpPr>
          <p:cNvPr id="14" name="TextBox 13">
            <a:extLst>
              <a:ext uri="{FF2B5EF4-FFF2-40B4-BE49-F238E27FC236}">
                <a16:creationId xmlns:a16="http://schemas.microsoft.com/office/drawing/2014/main" id="{B116E94B-066E-E94B-8052-B499B6E395EC}"/>
              </a:ext>
            </a:extLst>
          </p:cNvPr>
          <p:cNvSpPr txBox="1"/>
          <p:nvPr/>
        </p:nvSpPr>
        <p:spPr>
          <a:xfrm>
            <a:off x="1909482" y="1638793"/>
            <a:ext cx="1353671" cy="507831"/>
          </a:xfrm>
          <a:prstGeom prst="rect">
            <a:avLst/>
          </a:prstGeom>
          <a:noFill/>
        </p:spPr>
        <p:txBody>
          <a:bodyPr wrap="square" rtlCol="0">
            <a:spAutoFit/>
          </a:bodyPr>
          <a:lstStyle/>
          <a:p>
            <a:r>
              <a:rPr lang="en-US" sz="900" i="1" dirty="0">
                <a:latin typeface="Times" pitchFamily="2" charset="0"/>
              </a:rPr>
              <a:t>(Mu3e work in progress) </a:t>
            </a:r>
          </a:p>
          <a:p>
            <a:endParaRPr lang="en-US" dirty="0"/>
          </a:p>
        </p:txBody>
      </p:sp>
      <p:sp>
        <p:nvSpPr>
          <p:cNvPr id="15" name="TextBox 14">
            <a:extLst>
              <a:ext uri="{FF2B5EF4-FFF2-40B4-BE49-F238E27FC236}">
                <a16:creationId xmlns:a16="http://schemas.microsoft.com/office/drawing/2014/main" id="{204BE550-69C2-E145-8812-25EA9FCA7E4E}"/>
              </a:ext>
            </a:extLst>
          </p:cNvPr>
          <p:cNvSpPr txBox="1"/>
          <p:nvPr/>
        </p:nvSpPr>
        <p:spPr>
          <a:xfrm>
            <a:off x="9034996" y="1548630"/>
            <a:ext cx="1423641" cy="507831"/>
          </a:xfrm>
          <a:prstGeom prst="rect">
            <a:avLst/>
          </a:prstGeom>
          <a:noFill/>
        </p:spPr>
        <p:txBody>
          <a:bodyPr wrap="square" rtlCol="0">
            <a:spAutoFit/>
          </a:bodyPr>
          <a:lstStyle/>
          <a:p>
            <a:r>
              <a:rPr lang="en-US" sz="900" i="1" dirty="0">
                <a:latin typeface="Times" pitchFamily="2" charset="0"/>
              </a:rPr>
              <a:t>(Mu3e work in progress) </a:t>
            </a:r>
          </a:p>
          <a:p>
            <a:endParaRPr lang="en-US" dirty="0"/>
          </a:p>
        </p:txBody>
      </p:sp>
      <p:sp>
        <p:nvSpPr>
          <p:cNvPr id="20" name="TextBox 19">
            <a:extLst>
              <a:ext uri="{FF2B5EF4-FFF2-40B4-BE49-F238E27FC236}">
                <a16:creationId xmlns:a16="http://schemas.microsoft.com/office/drawing/2014/main" id="{F05F55F7-B099-5F46-A229-3027AB8DC257}"/>
              </a:ext>
            </a:extLst>
          </p:cNvPr>
          <p:cNvSpPr txBox="1"/>
          <p:nvPr/>
        </p:nvSpPr>
        <p:spPr>
          <a:xfrm>
            <a:off x="5647764" y="4553230"/>
            <a:ext cx="2017059" cy="507831"/>
          </a:xfrm>
          <a:prstGeom prst="rect">
            <a:avLst/>
          </a:prstGeom>
          <a:noFill/>
        </p:spPr>
        <p:txBody>
          <a:bodyPr wrap="square" rtlCol="0">
            <a:spAutoFit/>
          </a:bodyPr>
          <a:lstStyle/>
          <a:p>
            <a:r>
              <a:rPr lang="en-US" sz="900" i="1" dirty="0">
                <a:latin typeface="Times" pitchFamily="2" charset="0"/>
              </a:rPr>
              <a:t>(Mu3e work in progress) </a:t>
            </a:r>
          </a:p>
          <a:p>
            <a:endParaRPr lang="en-US" dirty="0"/>
          </a:p>
        </p:txBody>
      </p:sp>
    </p:spTree>
    <p:extLst>
      <p:ext uri="{BB962C8B-B14F-4D97-AF65-F5344CB8AC3E}">
        <p14:creationId xmlns:p14="http://schemas.microsoft.com/office/powerpoint/2010/main" val="41883679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16295" y="-3298"/>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12</a:t>
            </a:fld>
            <a:endParaRPr lang="en-US" dirty="0">
              <a:solidFill>
                <a:schemeClr val="accent2">
                  <a:lumMod val="50000"/>
                </a:schemeClr>
              </a:solidFill>
              <a:latin typeface="Times" pitchFamily="2" charset="0"/>
            </a:endParaRPr>
          </a:p>
        </p:txBody>
      </p:sp>
      <p:sp>
        <p:nvSpPr>
          <p:cNvPr id="2" name="TextBox 1">
            <a:extLst>
              <a:ext uri="{FF2B5EF4-FFF2-40B4-BE49-F238E27FC236}">
                <a16:creationId xmlns:a16="http://schemas.microsoft.com/office/drawing/2014/main" id="{3F668065-E174-B84C-9539-60F9A3C6E8E2}"/>
              </a:ext>
            </a:extLst>
          </p:cNvPr>
          <p:cNvSpPr txBox="1"/>
          <p:nvPr/>
        </p:nvSpPr>
        <p:spPr>
          <a:xfrm>
            <a:off x="3883510" y="18849"/>
            <a:ext cx="4873815" cy="646331"/>
          </a:xfrm>
          <a:prstGeom prst="rect">
            <a:avLst/>
          </a:prstGeom>
          <a:noFill/>
        </p:spPr>
        <p:txBody>
          <a:bodyPr wrap="square" rtlCol="0">
            <a:spAutoFit/>
          </a:bodyPr>
          <a:lstStyle/>
          <a:p>
            <a:r>
              <a:rPr lang="en-US" b="1" dirty="0">
                <a:solidFill>
                  <a:schemeClr val="bg1"/>
                </a:solidFill>
                <a:latin typeface="Times New Roman" panose="02020603050405020304" pitchFamily="18" charset="0"/>
                <a:cs typeface="Times New Roman" panose="02020603050405020304" pitchFamily="18" charset="0"/>
              </a:rPr>
              <a:t>Extended Studies on the Noise in the Mu3e Pixel Detector</a:t>
            </a:r>
            <a:endParaRPr lang="en-US" dirty="0">
              <a:solidFill>
                <a:schemeClr val="bg1"/>
              </a:solidFill>
            </a:endParaRPr>
          </a:p>
        </p:txBody>
      </p:sp>
      <p:sp>
        <p:nvSpPr>
          <p:cNvPr id="3" name="TextBox 2">
            <a:extLst>
              <a:ext uri="{FF2B5EF4-FFF2-40B4-BE49-F238E27FC236}">
                <a16:creationId xmlns:a16="http://schemas.microsoft.com/office/drawing/2014/main" id="{AD3734F9-1EEE-DF4C-B1C2-175182827E02}"/>
              </a:ext>
            </a:extLst>
          </p:cNvPr>
          <p:cNvSpPr txBox="1"/>
          <p:nvPr/>
        </p:nvSpPr>
        <p:spPr>
          <a:xfrm>
            <a:off x="487679" y="955040"/>
            <a:ext cx="5429009" cy="1692771"/>
          </a:xfrm>
          <a:prstGeom prst="rect">
            <a:avLst/>
          </a:prstGeom>
          <a:noFill/>
        </p:spPr>
        <p:txBody>
          <a:bodyPr wrap="square" rtlCol="0">
            <a:spAutoFit/>
          </a:bodyPr>
          <a:lstStyle/>
          <a:p>
            <a:pPr marL="285750" indent="-285750">
              <a:buFont typeface="Arial" panose="020B0604020202020204" pitchFamily="34" charset="0"/>
              <a:buChar char="•"/>
            </a:pPr>
            <a:r>
              <a:rPr lang="en-GB" sz="1200" i="1" dirty="0">
                <a:latin typeface="Times" pitchFamily="2" charset="0"/>
              </a:rPr>
              <a:t>What is the effect on efficiency and purity for the performance of the track reconstruction as the noise rate per pixel goes from 0 to highest rates in 20Hz as height noise rate per pixel (MuPix8)?  </a:t>
            </a:r>
          </a:p>
          <a:p>
            <a:endParaRPr lang="en-GB" sz="1200" i="1" dirty="0">
              <a:latin typeface="Times" pitchFamily="2" charset="0"/>
              <a:cs typeface="Times New Roman" panose="02020603050405020304" pitchFamily="18" charset="0"/>
            </a:endParaRPr>
          </a:p>
          <a:p>
            <a:r>
              <a:rPr lang="en-GB" sz="1200" i="1" dirty="0">
                <a:latin typeface="Times New Roman" panose="02020603050405020304" pitchFamily="18" charset="0"/>
                <a:cs typeface="Times New Roman" panose="02020603050405020304" pitchFamily="18" charset="0"/>
              </a:rPr>
              <a:t>Purity is relatively stable until a noise rate of approximately 40Hz, which is much larger that the highest noise rate seen for the MuPix8 prototypes of 20 Hz</a:t>
            </a:r>
          </a:p>
          <a:p>
            <a:pPr marL="285750" indent="-285750">
              <a:buFont typeface="Arial" panose="020B0604020202020204" pitchFamily="34" charset="0"/>
              <a:buChar char="•"/>
            </a:pPr>
            <a:endParaRPr lang="en-GB" sz="1400" i="1" dirty="0">
              <a:latin typeface="Times" pitchFamily="2" charset="0"/>
            </a:endParaRPr>
          </a:p>
          <a:p>
            <a:endParaRPr lang="en-US" i="1" dirty="0"/>
          </a:p>
        </p:txBody>
      </p:sp>
      <p:sp>
        <p:nvSpPr>
          <p:cNvPr id="4" name="TextBox 3">
            <a:extLst>
              <a:ext uri="{FF2B5EF4-FFF2-40B4-BE49-F238E27FC236}">
                <a16:creationId xmlns:a16="http://schemas.microsoft.com/office/drawing/2014/main" id="{BB1FD029-D04F-0F4C-A8E4-D167C29F0210}"/>
              </a:ext>
            </a:extLst>
          </p:cNvPr>
          <p:cNvSpPr txBox="1"/>
          <p:nvPr/>
        </p:nvSpPr>
        <p:spPr>
          <a:xfrm>
            <a:off x="924482" y="2306429"/>
            <a:ext cx="10262301" cy="584775"/>
          </a:xfrm>
          <a:prstGeom prst="rect">
            <a:avLst/>
          </a:prstGeom>
          <a:noFill/>
        </p:spPr>
        <p:txBody>
          <a:bodyPr wrap="square" rtlCol="0">
            <a:spAutoFit/>
          </a:bodyPr>
          <a:lstStyle/>
          <a:p>
            <a:r>
              <a:rPr lang="en-GB" sz="1400" b="1" dirty="0">
                <a:solidFill>
                  <a:schemeClr val="accent2">
                    <a:lumMod val="50000"/>
                  </a:schemeClr>
                </a:solidFill>
                <a:latin typeface="Times New Roman" panose="02020603050405020304" pitchFamily="18" charset="0"/>
                <a:cs typeface="Times New Roman" panose="02020603050405020304" pitchFamily="18" charset="0"/>
              </a:rPr>
              <a:t>Summary plot for different detector noise rates per pixel go from 0 to 20 Hz vs.  tracking efficiency and purity of track candidates:</a:t>
            </a:r>
            <a:endParaRPr lang="en-US" sz="1400" b="1" dirty="0">
              <a:solidFill>
                <a:schemeClr val="accent2">
                  <a:lumMod val="50000"/>
                </a:schemeClr>
              </a:solidFill>
              <a:latin typeface="Times New Roman" panose="02020603050405020304" pitchFamily="18" charset="0"/>
              <a:cs typeface="Times New Roman" panose="02020603050405020304" pitchFamily="18" charset="0"/>
            </a:endParaRPr>
          </a:p>
          <a:p>
            <a:endParaRPr lang="en-US" dirty="0"/>
          </a:p>
        </p:txBody>
      </p:sp>
      <p:pic>
        <p:nvPicPr>
          <p:cNvPr id="8" name="Picture 7" descr="A close up of text on a white background&#10;&#10;Description automatically generated">
            <a:extLst>
              <a:ext uri="{FF2B5EF4-FFF2-40B4-BE49-F238E27FC236}">
                <a16:creationId xmlns:a16="http://schemas.microsoft.com/office/drawing/2014/main" id="{58F2EB88-D828-AF4D-9497-3B5CE53B827D}"/>
              </a:ext>
            </a:extLst>
          </p:cNvPr>
          <p:cNvPicPr>
            <a:picLocks noChangeAspect="1"/>
          </p:cNvPicPr>
          <p:nvPr/>
        </p:nvPicPr>
        <p:blipFill>
          <a:blip r:embed="rId4"/>
          <a:stretch>
            <a:fillRect/>
          </a:stretch>
        </p:blipFill>
        <p:spPr>
          <a:xfrm>
            <a:off x="558800" y="2629614"/>
            <a:ext cx="5080000" cy="3354626"/>
          </a:xfrm>
          <a:prstGeom prst="rect">
            <a:avLst/>
          </a:prstGeom>
        </p:spPr>
      </p:pic>
      <p:pic>
        <p:nvPicPr>
          <p:cNvPr id="11" name="Picture 10" descr="A close up of a map&#10;&#10;Description automatically generated">
            <a:extLst>
              <a:ext uri="{FF2B5EF4-FFF2-40B4-BE49-F238E27FC236}">
                <a16:creationId xmlns:a16="http://schemas.microsoft.com/office/drawing/2014/main" id="{26C0B537-3ECF-D24C-BE47-2A0B21084CDA}"/>
              </a:ext>
            </a:extLst>
          </p:cNvPr>
          <p:cNvPicPr>
            <a:picLocks noChangeAspect="1"/>
          </p:cNvPicPr>
          <p:nvPr/>
        </p:nvPicPr>
        <p:blipFill>
          <a:blip r:embed="rId5"/>
          <a:stretch>
            <a:fillRect/>
          </a:stretch>
        </p:blipFill>
        <p:spPr>
          <a:xfrm>
            <a:off x="6024529" y="2629615"/>
            <a:ext cx="5188350" cy="3354625"/>
          </a:xfrm>
          <a:prstGeom prst="rect">
            <a:avLst/>
          </a:prstGeom>
        </p:spPr>
      </p:pic>
      <p:cxnSp>
        <p:nvCxnSpPr>
          <p:cNvPr id="13" name="Straight Arrow Connector 12">
            <a:extLst>
              <a:ext uri="{FF2B5EF4-FFF2-40B4-BE49-F238E27FC236}">
                <a16:creationId xmlns:a16="http://schemas.microsoft.com/office/drawing/2014/main" id="{85ACC2EA-A754-B24C-9B89-91FF8027F074}"/>
              </a:ext>
            </a:extLst>
          </p:cNvPr>
          <p:cNvCxnSpPr>
            <a:cxnSpLocks/>
          </p:cNvCxnSpPr>
          <p:nvPr/>
        </p:nvCxnSpPr>
        <p:spPr>
          <a:xfrm flipV="1">
            <a:off x="1566553" y="5537200"/>
            <a:ext cx="0" cy="599440"/>
          </a:xfrm>
          <a:prstGeom prst="straightConnector1">
            <a:avLst/>
          </a:prstGeom>
          <a:ln w="2540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2596D3FB-B88C-7245-9164-E15FE1D60656}"/>
              </a:ext>
            </a:extLst>
          </p:cNvPr>
          <p:cNvCxnSpPr>
            <a:cxnSpLocks/>
          </p:cNvCxnSpPr>
          <p:nvPr/>
        </p:nvCxnSpPr>
        <p:spPr>
          <a:xfrm flipV="1">
            <a:off x="7083433" y="5527040"/>
            <a:ext cx="0" cy="599440"/>
          </a:xfrm>
          <a:prstGeom prst="straightConnector1">
            <a:avLst/>
          </a:prstGeom>
          <a:ln w="2540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38C6C425-789D-3144-8783-3F099237D85C}"/>
              </a:ext>
            </a:extLst>
          </p:cNvPr>
          <p:cNvSpPr txBox="1"/>
          <p:nvPr/>
        </p:nvSpPr>
        <p:spPr>
          <a:xfrm>
            <a:off x="1186061" y="6082411"/>
            <a:ext cx="1545021" cy="738664"/>
          </a:xfrm>
          <a:prstGeom prst="rect">
            <a:avLst/>
          </a:prstGeom>
          <a:noFill/>
        </p:spPr>
        <p:txBody>
          <a:bodyPr wrap="square" rtlCol="0">
            <a:spAutoFit/>
          </a:bodyPr>
          <a:lstStyle/>
          <a:p>
            <a:r>
              <a:rPr lang="en-US" sz="1400" i="1" dirty="0">
                <a:latin typeface="Times New Roman" panose="02020603050405020304" pitchFamily="18" charset="0"/>
                <a:cs typeface="Times New Roman" panose="02020603050405020304" pitchFamily="18" charset="0"/>
              </a:rPr>
              <a:t>highest noise rate per pixel for MuPix8 prototype</a:t>
            </a:r>
          </a:p>
        </p:txBody>
      </p:sp>
      <p:sp>
        <p:nvSpPr>
          <p:cNvPr id="17" name="TextBox 16">
            <a:extLst>
              <a:ext uri="{FF2B5EF4-FFF2-40B4-BE49-F238E27FC236}">
                <a16:creationId xmlns:a16="http://schemas.microsoft.com/office/drawing/2014/main" id="{27FF5DCC-2D95-E242-856C-CF29394BAFD0}"/>
              </a:ext>
            </a:extLst>
          </p:cNvPr>
          <p:cNvSpPr txBox="1"/>
          <p:nvPr/>
        </p:nvSpPr>
        <p:spPr>
          <a:xfrm>
            <a:off x="6664959" y="6042363"/>
            <a:ext cx="1625595" cy="1015663"/>
          </a:xfrm>
          <a:prstGeom prst="rect">
            <a:avLst/>
          </a:prstGeom>
          <a:noFill/>
        </p:spPr>
        <p:txBody>
          <a:bodyPr wrap="square" rtlCol="0">
            <a:spAutoFit/>
          </a:bodyPr>
          <a:lstStyle/>
          <a:p>
            <a:r>
              <a:rPr lang="en-US" sz="1400" i="1" dirty="0">
                <a:latin typeface="Times New Roman" panose="02020603050405020304" pitchFamily="18" charset="0"/>
                <a:cs typeface="Times New Roman" panose="02020603050405020304" pitchFamily="18" charset="0"/>
              </a:rPr>
              <a:t>highest noise rate per pixel for MuPix8 prototype</a:t>
            </a:r>
          </a:p>
          <a:p>
            <a:endParaRPr lang="en-US" dirty="0"/>
          </a:p>
        </p:txBody>
      </p:sp>
      <p:pic>
        <p:nvPicPr>
          <p:cNvPr id="14" name="Picture 13" descr="Text&#10;&#10;Description automatically generated">
            <a:extLst>
              <a:ext uri="{FF2B5EF4-FFF2-40B4-BE49-F238E27FC236}">
                <a16:creationId xmlns:a16="http://schemas.microsoft.com/office/drawing/2014/main" id="{EF80DD7B-5BFC-2E43-99A7-997922D93FE3}"/>
              </a:ext>
            </a:extLst>
          </p:cNvPr>
          <p:cNvPicPr>
            <a:picLocks noChangeAspect="1"/>
          </p:cNvPicPr>
          <p:nvPr/>
        </p:nvPicPr>
        <p:blipFill>
          <a:blip r:embed="rId6"/>
          <a:stretch>
            <a:fillRect/>
          </a:stretch>
        </p:blipFill>
        <p:spPr>
          <a:xfrm>
            <a:off x="9152964" y="0"/>
            <a:ext cx="3039036" cy="716551"/>
          </a:xfrm>
          <a:prstGeom prst="rect">
            <a:avLst/>
          </a:prstGeom>
        </p:spPr>
      </p:pic>
      <p:sp>
        <p:nvSpPr>
          <p:cNvPr id="9" name="TextBox 8">
            <a:extLst>
              <a:ext uri="{FF2B5EF4-FFF2-40B4-BE49-F238E27FC236}">
                <a16:creationId xmlns:a16="http://schemas.microsoft.com/office/drawing/2014/main" id="{FA41EA29-4B70-BB4E-9605-787C3E4CF7B8}"/>
              </a:ext>
            </a:extLst>
          </p:cNvPr>
          <p:cNvSpPr txBox="1"/>
          <p:nvPr/>
        </p:nvSpPr>
        <p:spPr>
          <a:xfrm>
            <a:off x="4081028" y="3436103"/>
            <a:ext cx="2472174" cy="507831"/>
          </a:xfrm>
          <a:prstGeom prst="rect">
            <a:avLst/>
          </a:prstGeom>
          <a:noFill/>
        </p:spPr>
        <p:txBody>
          <a:bodyPr wrap="square" rtlCol="0">
            <a:spAutoFit/>
          </a:bodyPr>
          <a:lstStyle/>
          <a:p>
            <a:r>
              <a:rPr lang="en-US" sz="900" i="1" dirty="0">
                <a:latin typeface="Times" pitchFamily="2" charset="0"/>
              </a:rPr>
              <a:t>(Mu3e work in progress) </a:t>
            </a:r>
          </a:p>
          <a:p>
            <a:endParaRPr lang="en-US" dirty="0"/>
          </a:p>
        </p:txBody>
      </p:sp>
      <p:sp>
        <p:nvSpPr>
          <p:cNvPr id="12" name="TextBox 11">
            <a:extLst>
              <a:ext uri="{FF2B5EF4-FFF2-40B4-BE49-F238E27FC236}">
                <a16:creationId xmlns:a16="http://schemas.microsoft.com/office/drawing/2014/main" id="{80C225C2-3DA6-D049-9539-9D9017601E1F}"/>
              </a:ext>
            </a:extLst>
          </p:cNvPr>
          <p:cNvSpPr txBox="1"/>
          <p:nvPr/>
        </p:nvSpPr>
        <p:spPr>
          <a:xfrm>
            <a:off x="9753600" y="3351426"/>
            <a:ext cx="1630384" cy="507831"/>
          </a:xfrm>
          <a:prstGeom prst="rect">
            <a:avLst/>
          </a:prstGeom>
          <a:noFill/>
        </p:spPr>
        <p:txBody>
          <a:bodyPr wrap="square" rtlCol="0">
            <a:spAutoFit/>
          </a:bodyPr>
          <a:lstStyle/>
          <a:p>
            <a:r>
              <a:rPr lang="en-US" sz="900" dirty="0"/>
              <a:t> </a:t>
            </a:r>
            <a:r>
              <a:rPr lang="en-US" sz="900" i="1" dirty="0">
                <a:latin typeface="Times" pitchFamily="2" charset="0"/>
              </a:rPr>
              <a:t>(Mu3e work in progress) </a:t>
            </a:r>
          </a:p>
          <a:p>
            <a:endParaRPr lang="en-US" dirty="0"/>
          </a:p>
        </p:txBody>
      </p:sp>
    </p:spTree>
    <p:extLst>
      <p:ext uri="{BB962C8B-B14F-4D97-AF65-F5344CB8AC3E}">
        <p14:creationId xmlns:p14="http://schemas.microsoft.com/office/powerpoint/2010/main" val="1906180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16295" y="-3298"/>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13</a:t>
            </a:fld>
            <a:endParaRPr lang="en-US" dirty="0">
              <a:solidFill>
                <a:schemeClr val="accent2">
                  <a:lumMod val="50000"/>
                </a:schemeClr>
              </a:solidFill>
              <a:latin typeface="Times" pitchFamily="2" charset="0"/>
            </a:endParaRPr>
          </a:p>
        </p:txBody>
      </p:sp>
      <p:sp>
        <p:nvSpPr>
          <p:cNvPr id="3" name="TextBox 2">
            <a:extLst>
              <a:ext uri="{FF2B5EF4-FFF2-40B4-BE49-F238E27FC236}">
                <a16:creationId xmlns:a16="http://schemas.microsoft.com/office/drawing/2014/main" id="{437F9684-1954-944E-B40A-F6A8560098AD}"/>
              </a:ext>
            </a:extLst>
          </p:cNvPr>
          <p:cNvSpPr txBox="1"/>
          <p:nvPr/>
        </p:nvSpPr>
        <p:spPr>
          <a:xfrm>
            <a:off x="447762" y="1094765"/>
            <a:ext cx="2914579" cy="1692771"/>
          </a:xfrm>
          <a:prstGeom prst="rect">
            <a:avLst/>
          </a:prstGeom>
          <a:noFill/>
        </p:spPr>
        <p:txBody>
          <a:bodyPr wrap="square" rtlCol="0">
            <a:spAutoFit/>
          </a:bodyPr>
          <a:lstStyle/>
          <a:p>
            <a:r>
              <a:rPr lang="en-US" sz="1400" b="1" i="1" dirty="0">
                <a:solidFill>
                  <a:schemeClr val="accent2">
                    <a:lumMod val="75000"/>
                  </a:schemeClr>
                </a:solidFill>
                <a:latin typeface="Times" pitchFamily="2" charset="0"/>
              </a:rPr>
              <a:t>Vertex fit step</a:t>
            </a:r>
          </a:p>
          <a:p>
            <a:r>
              <a:rPr lang="en-US" sz="1200" dirty="0">
                <a:latin typeface="Times" pitchFamily="2" charset="0"/>
              </a:rPr>
              <a:t>Signal efficiency after reconstruction and vertex fit step for phase space distributed events for perfect and </a:t>
            </a:r>
            <a:r>
              <a:rPr lang="en-US" sz="1200" dirty="0">
                <a:latin typeface="Times New Roman" panose="02020603050405020304" pitchFamily="18" charset="0"/>
                <a:cs typeface="Times New Roman" panose="02020603050405020304" pitchFamily="18" charset="0"/>
              </a:rPr>
              <a:t>noise</a:t>
            </a:r>
            <a:r>
              <a:rPr lang="en-US" sz="1200" dirty="0">
                <a:latin typeface="Times" pitchFamily="2" charset="0"/>
              </a:rPr>
              <a:t> detector (injecting 20 Hz as highest noise rate per pixel)</a:t>
            </a:r>
          </a:p>
          <a:p>
            <a:endParaRPr lang="en-US" sz="1200" dirty="0">
              <a:latin typeface="Times" pitchFamily="2" charset="0"/>
            </a:endParaRPr>
          </a:p>
          <a:p>
            <a:endParaRPr lang="en-US" dirty="0"/>
          </a:p>
        </p:txBody>
      </p:sp>
      <p:sp>
        <p:nvSpPr>
          <p:cNvPr id="2" name="TextBox 1">
            <a:extLst>
              <a:ext uri="{FF2B5EF4-FFF2-40B4-BE49-F238E27FC236}">
                <a16:creationId xmlns:a16="http://schemas.microsoft.com/office/drawing/2014/main" id="{FF5D9ECE-86EB-A34A-BCB0-7D42E9513C66}"/>
              </a:ext>
            </a:extLst>
          </p:cNvPr>
          <p:cNvSpPr txBox="1"/>
          <p:nvPr/>
        </p:nvSpPr>
        <p:spPr>
          <a:xfrm>
            <a:off x="3452557" y="65236"/>
            <a:ext cx="5974216" cy="800219"/>
          </a:xfrm>
          <a:prstGeom prst="rect">
            <a:avLst/>
          </a:prstGeom>
          <a:noFill/>
        </p:spPr>
        <p:txBody>
          <a:bodyPr wrap="square" rtlCol="0">
            <a:spAutoFit/>
          </a:bodyPr>
          <a:lstStyle/>
          <a:p>
            <a:r>
              <a:rPr lang="en-US" sz="1400" b="1" dirty="0">
                <a:solidFill>
                  <a:schemeClr val="bg1"/>
                </a:solidFill>
                <a:latin typeface="Times" pitchFamily="2" charset="0"/>
              </a:rPr>
              <a:t>Signal Efficiency After Reconstruction and Vertex Fit Step for Phase Space Distributed Events for Perfect and </a:t>
            </a:r>
            <a:r>
              <a:rPr lang="en-US" sz="1400" b="1" dirty="0">
                <a:solidFill>
                  <a:schemeClr val="bg1"/>
                </a:solidFill>
                <a:latin typeface="Times New Roman" panose="02020603050405020304" pitchFamily="18" charset="0"/>
                <a:cs typeface="Times New Roman" panose="02020603050405020304" pitchFamily="18" charset="0"/>
              </a:rPr>
              <a:t>Noise</a:t>
            </a:r>
            <a:r>
              <a:rPr lang="en-US" sz="1400" b="1" dirty="0">
                <a:solidFill>
                  <a:schemeClr val="bg1"/>
                </a:solidFill>
                <a:latin typeface="Times" pitchFamily="2" charset="0"/>
              </a:rPr>
              <a:t> Mu3e Detector</a:t>
            </a:r>
          </a:p>
          <a:p>
            <a:endParaRPr lang="en-US" dirty="0"/>
          </a:p>
        </p:txBody>
      </p:sp>
      <p:pic>
        <p:nvPicPr>
          <p:cNvPr id="7" name="Picture 6" descr="A screenshot of text&#10;&#10;Description automatically generated">
            <a:extLst>
              <a:ext uri="{FF2B5EF4-FFF2-40B4-BE49-F238E27FC236}">
                <a16:creationId xmlns:a16="http://schemas.microsoft.com/office/drawing/2014/main" id="{88DA6927-063C-F248-A0C0-74B0ACD39C1D}"/>
              </a:ext>
            </a:extLst>
          </p:cNvPr>
          <p:cNvPicPr>
            <a:picLocks noChangeAspect="1"/>
          </p:cNvPicPr>
          <p:nvPr/>
        </p:nvPicPr>
        <p:blipFill>
          <a:blip r:embed="rId4"/>
          <a:stretch>
            <a:fillRect/>
          </a:stretch>
        </p:blipFill>
        <p:spPr>
          <a:xfrm>
            <a:off x="5603793" y="1335910"/>
            <a:ext cx="5240069" cy="5416223"/>
          </a:xfrm>
          <a:prstGeom prst="rect">
            <a:avLst/>
          </a:prstGeom>
        </p:spPr>
      </p:pic>
      <p:cxnSp>
        <p:nvCxnSpPr>
          <p:cNvPr id="11" name="Straight Arrow Connector 10">
            <a:extLst>
              <a:ext uri="{FF2B5EF4-FFF2-40B4-BE49-F238E27FC236}">
                <a16:creationId xmlns:a16="http://schemas.microsoft.com/office/drawing/2014/main" id="{5B45DDAE-F65D-9D47-85F9-26E0035C62D6}"/>
              </a:ext>
            </a:extLst>
          </p:cNvPr>
          <p:cNvCxnSpPr>
            <a:cxnSpLocks/>
          </p:cNvCxnSpPr>
          <p:nvPr/>
        </p:nvCxnSpPr>
        <p:spPr>
          <a:xfrm flipH="1">
            <a:off x="10292080" y="3291840"/>
            <a:ext cx="1375626" cy="0"/>
          </a:xfrm>
          <a:prstGeom prst="straightConnector1">
            <a:avLst/>
          </a:prstGeom>
          <a:ln>
            <a:solidFill>
              <a:schemeClr val="accent2">
                <a:lumMod val="75000"/>
              </a:schemeClr>
            </a:solidFill>
            <a:tailEnd type="triangle"/>
          </a:ln>
        </p:spPr>
        <p:style>
          <a:lnRef idx="3">
            <a:schemeClr val="accent2"/>
          </a:lnRef>
          <a:fillRef idx="0">
            <a:schemeClr val="accent2"/>
          </a:fillRef>
          <a:effectRef idx="2">
            <a:schemeClr val="accent2"/>
          </a:effectRef>
          <a:fontRef idx="minor">
            <a:schemeClr val="tx1"/>
          </a:fontRef>
        </p:style>
      </p:cxnSp>
      <p:cxnSp>
        <p:nvCxnSpPr>
          <p:cNvPr id="12" name="Straight Arrow Connector 11">
            <a:extLst>
              <a:ext uri="{FF2B5EF4-FFF2-40B4-BE49-F238E27FC236}">
                <a16:creationId xmlns:a16="http://schemas.microsoft.com/office/drawing/2014/main" id="{1B4BD1D3-27F4-9F45-9710-1FE937E1A82E}"/>
              </a:ext>
            </a:extLst>
          </p:cNvPr>
          <p:cNvCxnSpPr>
            <a:cxnSpLocks/>
          </p:cNvCxnSpPr>
          <p:nvPr/>
        </p:nvCxnSpPr>
        <p:spPr>
          <a:xfrm flipH="1">
            <a:off x="10289097" y="5222240"/>
            <a:ext cx="1547303" cy="0"/>
          </a:xfrm>
          <a:prstGeom prst="straightConnector1">
            <a:avLst/>
          </a:prstGeom>
          <a:ln>
            <a:solidFill>
              <a:schemeClr val="accent2">
                <a:lumMod val="75000"/>
              </a:schemeClr>
            </a:solidFill>
            <a:tailEnd type="triangle"/>
          </a:ln>
        </p:spPr>
        <p:style>
          <a:lnRef idx="3">
            <a:schemeClr val="accent2"/>
          </a:lnRef>
          <a:fillRef idx="0">
            <a:schemeClr val="accent2"/>
          </a:fillRef>
          <a:effectRef idx="2">
            <a:schemeClr val="accent2"/>
          </a:effectRef>
          <a:fontRef idx="minor">
            <a:schemeClr val="tx1"/>
          </a:fontRef>
        </p:style>
      </p:cxnSp>
      <p:pic>
        <p:nvPicPr>
          <p:cNvPr id="14" name="Picture 13" descr="Table&#10;&#10;Description automatically generated">
            <a:extLst>
              <a:ext uri="{FF2B5EF4-FFF2-40B4-BE49-F238E27FC236}">
                <a16:creationId xmlns:a16="http://schemas.microsoft.com/office/drawing/2014/main" id="{1938B6A0-3B6B-BF47-8822-7A4EF0DDD0C1}"/>
              </a:ext>
            </a:extLst>
          </p:cNvPr>
          <p:cNvPicPr>
            <a:picLocks noChangeAspect="1"/>
          </p:cNvPicPr>
          <p:nvPr/>
        </p:nvPicPr>
        <p:blipFill>
          <a:blip r:embed="rId5"/>
          <a:stretch>
            <a:fillRect/>
          </a:stretch>
        </p:blipFill>
        <p:spPr>
          <a:xfrm>
            <a:off x="78492" y="4249746"/>
            <a:ext cx="4387780" cy="2266511"/>
          </a:xfrm>
          <a:prstGeom prst="rect">
            <a:avLst/>
          </a:prstGeom>
        </p:spPr>
      </p:pic>
      <p:sp>
        <p:nvSpPr>
          <p:cNvPr id="17" name="TextBox 16">
            <a:extLst>
              <a:ext uri="{FF2B5EF4-FFF2-40B4-BE49-F238E27FC236}">
                <a16:creationId xmlns:a16="http://schemas.microsoft.com/office/drawing/2014/main" id="{73DA8A5F-E3DE-4A49-8B3E-97EBA19FD937}"/>
              </a:ext>
            </a:extLst>
          </p:cNvPr>
          <p:cNvSpPr txBox="1"/>
          <p:nvPr/>
        </p:nvSpPr>
        <p:spPr>
          <a:xfrm>
            <a:off x="509298" y="3267247"/>
            <a:ext cx="3526169" cy="738664"/>
          </a:xfrm>
          <a:prstGeom prst="rect">
            <a:avLst/>
          </a:prstGeom>
          <a:noFill/>
        </p:spPr>
        <p:txBody>
          <a:bodyPr wrap="square" rtlCol="0">
            <a:spAutoFit/>
          </a:bodyPr>
          <a:lstStyle/>
          <a:p>
            <a:r>
              <a:rPr lang="en-US" sz="1400" b="1" i="1" dirty="0">
                <a:solidFill>
                  <a:schemeClr val="accent2">
                    <a:lumMod val="75000"/>
                  </a:schemeClr>
                </a:solidFill>
                <a:latin typeface="Times New Roman" panose="02020603050405020304" pitchFamily="18" charset="0"/>
                <a:cs typeface="Times New Roman" panose="02020603050405020304" pitchFamily="18" charset="0"/>
              </a:rPr>
              <a:t>Default selection cuts applied to distinguish </a:t>
            </a:r>
            <a:r>
              <a:rPr lang="el-GR" sz="1400" b="1" i="1" spc="-5" dirty="0">
                <a:solidFill>
                  <a:schemeClr val="accent2">
                    <a:lumMod val="75000"/>
                  </a:schemeClr>
                </a:solidFill>
                <a:latin typeface="Times" pitchFamily="2" charset="0"/>
                <a:cs typeface="Times New Roman"/>
              </a:rPr>
              <a:t>μ</a:t>
            </a:r>
            <a:r>
              <a:rPr lang="el-GR" sz="1400" b="1" i="1" spc="-7" baseline="24691" dirty="0">
                <a:solidFill>
                  <a:schemeClr val="accent2">
                    <a:lumMod val="75000"/>
                  </a:schemeClr>
                </a:solidFill>
                <a:latin typeface="Times" pitchFamily="2" charset="0"/>
                <a:cs typeface="Times New Roman"/>
              </a:rPr>
              <a:t>+ </a:t>
            </a:r>
            <a:r>
              <a:rPr lang="el-GR" sz="1400" b="1" i="1" spc="-5" dirty="0">
                <a:solidFill>
                  <a:schemeClr val="accent2">
                    <a:lumMod val="75000"/>
                  </a:schemeClr>
                </a:solidFill>
                <a:latin typeface="Times" pitchFamily="2" charset="0"/>
                <a:cs typeface="Times New Roman"/>
              </a:rPr>
              <a:t>→ </a:t>
            </a:r>
            <a:r>
              <a:rPr lang="en-GB" sz="1400" b="1" i="1" spc="-5" dirty="0">
                <a:solidFill>
                  <a:schemeClr val="accent2">
                    <a:lumMod val="75000"/>
                  </a:schemeClr>
                </a:solidFill>
                <a:latin typeface="Times" pitchFamily="2" charset="0"/>
                <a:cs typeface="Times New Roman"/>
              </a:rPr>
              <a:t>e</a:t>
            </a:r>
            <a:r>
              <a:rPr lang="en-GB" sz="1400" b="1" i="1" spc="-7" baseline="24691" dirty="0">
                <a:solidFill>
                  <a:schemeClr val="accent2">
                    <a:lumMod val="75000"/>
                  </a:schemeClr>
                </a:solidFill>
                <a:latin typeface="Times" pitchFamily="2" charset="0"/>
                <a:cs typeface="Times New Roman"/>
              </a:rPr>
              <a:t>+ </a:t>
            </a:r>
            <a:r>
              <a:rPr lang="en-GB" sz="1400" b="1" i="1" spc="-5" dirty="0">
                <a:solidFill>
                  <a:schemeClr val="accent2">
                    <a:lumMod val="75000"/>
                  </a:schemeClr>
                </a:solidFill>
                <a:latin typeface="Times" pitchFamily="2" charset="0"/>
                <a:cs typeface="Times New Roman"/>
              </a:rPr>
              <a:t>e</a:t>
            </a:r>
            <a:r>
              <a:rPr lang="en-GB" sz="1400" b="1" i="1" spc="-7" baseline="24691" dirty="0">
                <a:solidFill>
                  <a:schemeClr val="accent2">
                    <a:lumMod val="75000"/>
                  </a:schemeClr>
                </a:solidFill>
                <a:latin typeface="Times" pitchFamily="2" charset="0"/>
                <a:cs typeface="Times New Roman"/>
              </a:rPr>
              <a:t>+ </a:t>
            </a:r>
            <a:r>
              <a:rPr lang="en-GB" sz="1400" b="1" i="1" spc="-5" dirty="0">
                <a:solidFill>
                  <a:schemeClr val="accent2">
                    <a:lumMod val="75000"/>
                  </a:schemeClr>
                </a:solidFill>
                <a:latin typeface="Times" pitchFamily="2" charset="0"/>
                <a:cs typeface="Times New Roman"/>
              </a:rPr>
              <a:t>e</a:t>
            </a:r>
            <a:r>
              <a:rPr lang="en-GB" sz="1400" b="1" i="1" spc="-7" baseline="24691" dirty="0">
                <a:solidFill>
                  <a:schemeClr val="accent2">
                    <a:lumMod val="75000"/>
                  </a:schemeClr>
                </a:solidFill>
                <a:latin typeface="Times" pitchFamily="2" charset="0"/>
                <a:cs typeface="Times New Roman"/>
              </a:rPr>
              <a:t>- </a:t>
            </a:r>
            <a:r>
              <a:rPr lang="en-US" sz="1400" b="1" i="1" dirty="0">
                <a:solidFill>
                  <a:schemeClr val="accent2">
                    <a:lumMod val="75000"/>
                  </a:schemeClr>
                </a:solidFill>
                <a:latin typeface="Times New Roman" panose="02020603050405020304" pitchFamily="18" charset="0"/>
                <a:cs typeface="Times New Roman" panose="02020603050405020304" pitchFamily="18" charset="0"/>
              </a:rPr>
              <a:t>and suppress different background categories</a:t>
            </a:r>
          </a:p>
        </p:txBody>
      </p:sp>
      <p:sp>
        <p:nvSpPr>
          <p:cNvPr id="18" name="Rectangle 17">
            <a:extLst>
              <a:ext uri="{FF2B5EF4-FFF2-40B4-BE49-F238E27FC236}">
                <a16:creationId xmlns:a16="http://schemas.microsoft.com/office/drawing/2014/main" id="{6B2143D3-2C55-7B49-BF38-81ABA65DECD6}"/>
              </a:ext>
            </a:extLst>
          </p:cNvPr>
          <p:cNvSpPr/>
          <p:nvPr/>
        </p:nvSpPr>
        <p:spPr>
          <a:xfrm>
            <a:off x="419199" y="6035200"/>
            <a:ext cx="3755705" cy="5548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5F5D1884-C934-4042-ADD5-5EB4D5D5BDAC}"/>
              </a:ext>
            </a:extLst>
          </p:cNvPr>
          <p:cNvSpPr/>
          <p:nvPr/>
        </p:nvSpPr>
        <p:spPr>
          <a:xfrm>
            <a:off x="6306018" y="5945445"/>
            <a:ext cx="4494062" cy="7343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2EFFC0A3-85DE-4041-8EBD-83F65A9D0203}"/>
              </a:ext>
            </a:extLst>
          </p:cNvPr>
          <p:cNvSpPr txBox="1"/>
          <p:nvPr/>
        </p:nvSpPr>
        <p:spPr>
          <a:xfrm>
            <a:off x="5814043" y="791617"/>
            <a:ext cx="4550056" cy="1107996"/>
          </a:xfrm>
          <a:prstGeom prst="rect">
            <a:avLst/>
          </a:prstGeom>
          <a:noFill/>
        </p:spPr>
        <p:txBody>
          <a:bodyPr wrap="square" rtlCol="0">
            <a:spAutoFit/>
          </a:bodyPr>
          <a:lstStyle/>
          <a:p>
            <a:r>
              <a:rPr lang="en-US" sz="1200" b="1" i="1" dirty="0">
                <a:solidFill>
                  <a:schemeClr val="accent2">
                    <a:lumMod val="75000"/>
                  </a:schemeClr>
                </a:solidFill>
                <a:latin typeface="Times" pitchFamily="2" charset="0"/>
              </a:rPr>
              <a:t>Track/Vertex Efficiency After Track Reconstruction and Vertex Fit Step for Phase Space Distributed Signal Muons Events in perfect or </a:t>
            </a:r>
            <a:r>
              <a:rPr lang="en-US" sz="1200" b="1" i="1" dirty="0">
                <a:solidFill>
                  <a:schemeClr val="accent2">
                    <a:lumMod val="75000"/>
                  </a:schemeClr>
                </a:solidFill>
                <a:latin typeface="Times New Roman" panose="02020603050405020304" pitchFamily="18" charset="0"/>
                <a:cs typeface="Times New Roman" panose="02020603050405020304" pitchFamily="18" charset="0"/>
              </a:rPr>
              <a:t>Noise</a:t>
            </a:r>
            <a:r>
              <a:rPr lang="en-US" sz="1200" b="1" i="1" dirty="0">
                <a:solidFill>
                  <a:schemeClr val="accent2">
                    <a:lumMod val="75000"/>
                  </a:schemeClr>
                </a:solidFill>
                <a:latin typeface="Times" pitchFamily="2" charset="0"/>
              </a:rPr>
              <a:t> detector </a:t>
            </a:r>
            <a:r>
              <a:rPr lang="en-US" sz="1200" i="1" dirty="0">
                <a:solidFill>
                  <a:schemeClr val="accent2">
                    <a:lumMod val="75000"/>
                  </a:schemeClr>
                </a:solidFill>
                <a:latin typeface="Times New Roman" panose="02020603050405020304" pitchFamily="18" charset="0"/>
                <a:cs typeface="Times New Roman" panose="02020603050405020304" pitchFamily="18" charset="0"/>
              </a:rPr>
              <a:t>(Mu3e work in progress )</a:t>
            </a:r>
          </a:p>
          <a:p>
            <a:endParaRPr lang="en-US" sz="1200" b="1" i="1" dirty="0">
              <a:solidFill>
                <a:schemeClr val="accent2">
                  <a:lumMod val="75000"/>
                </a:schemeClr>
              </a:solidFill>
              <a:latin typeface="Times" pitchFamily="2" charset="0"/>
            </a:endParaRPr>
          </a:p>
          <a:p>
            <a:endParaRPr lang="en-US" dirty="0"/>
          </a:p>
        </p:txBody>
      </p:sp>
      <p:cxnSp>
        <p:nvCxnSpPr>
          <p:cNvPr id="23" name="Straight Connector 22">
            <a:extLst>
              <a:ext uri="{FF2B5EF4-FFF2-40B4-BE49-F238E27FC236}">
                <a16:creationId xmlns:a16="http://schemas.microsoft.com/office/drawing/2014/main" id="{AEC9ADCE-C9BA-0549-A8A7-21BA8A1FAC1F}"/>
              </a:ext>
            </a:extLst>
          </p:cNvPr>
          <p:cNvCxnSpPr>
            <a:cxnSpLocks/>
          </p:cNvCxnSpPr>
          <p:nvPr/>
        </p:nvCxnSpPr>
        <p:spPr>
          <a:xfrm>
            <a:off x="16295" y="3511082"/>
            <a:ext cx="493003" cy="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0F79130A-929D-9546-A3D7-7722B6277DEA}"/>
              </a:ext>
            </a:extLst>
          </p:cNvPr>
          <p:cNvCxnSpPr>
            <a:cxnSpLocks/>
          </p:cNvCxnSpPr>
          <p:nvPr/>
        </p:nvCxnSpPr>
        <p:spPr>
          <a:xfrm>
            <a:off x="1574800" y="1264790"/>
            <a:ext cx="2035482" cy="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92CC57F-5ED7-CA4D-A13E-5FBB48E993AB}"/>
              </a:ext>
            </a:extLst>
          </p:cNvPr>
          <p:cNvCxnSpPr>
            <a:cxnSpLocks/>
          </p:cNvCxnSpPr>
          <p:nvPr/>
        </p:nvCxnSpPr>
        <p:spPr>
          <a:xfrm>
            <a:off x="16295" y="1264790"/>
            <a:ext cx="493003" cy="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91F22FEE-7D1D-E44C-8704-69EC9CED82B0}"/>
              </a:ext>
            </a:extLst>
          </p:cNvPr>
          <p:cNvCxnSpPr>
            <a:cxnSpLocks/>
          </p:cNvCxnSpPr>
          <p:nvPr/>
        </p:nvCxnSpPr>
        <p:spPr>
          <a:xfrm>
            <a:off x="3247262" y="3636579"/>
            <a:ext cx="1496403" cy="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A330DE4D-08F0-AF4A-899E-ED2BE7A29A1B}"/>
              </a:ext>
            </a:extLst>
          </p:cNvPr>
          <p:cNvCxnSpPr>
            <a:cxnSpLocks/>
          </p:cNvCxnSpPr>
          <p:nvPr/>
        </p:nvCxnSpPr>
        <p:spPr>
          <a:xfrm>
            <a:off x="4743665" y="3636651"/>
            <a:ext cx="0" cy="2501277"/>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64EE2B6-3AF0-924C-8F4B-DBA207FFC77E}"/>
              </a:ext>
            </a:extLst>
          </p:cNvPr>
          <p:cNvCxnSpPr>
            <a:cxnSpLocks/>
          </p:cNvCxnSpPr>
          <p:nvPr/>
        </p:nvCxnSpPr>
        <p:spPr>
          <a:xfrm>
            <a:off x="3606344" y="1253282"/>
            <a:ext cx="0" cy="1093678"/>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C7C2AEC-3B48-BE40-94BE-C66887480AA6}"/>
              </a:ext>
            </a:extLst>
          </p:cNvPr>
          <p:cNvCxnSpPr>
            <a:cxnSpLocks/>
          </p:cNvCxnSpPr>
          <p:nvPr/>
        </p:nvCxnSpPr>
        <p:spPr>
          <a:xfrm>
            <a:off x="10156518" y="968567"/>
            <a:ext cx="2035482" cy="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5DE2B0CD-1341-144B-9FF9-721730B3FA59}"/>
              </a:ext>
            </a:extLst>
          </p:cNvPr>
          <p:cNvCxnSpPr>
            <a:cxnSpLocks/>
          </p:cNvCxnSpPr>
          <p:nvPr/>
        </p:nvCxnSpPr>
        <p:spPr>
          <a:xfrm>
            <a:off x="5303520" y="1094765"/>
            <a:ext cx="537435" cy="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24BA748-086A-6F40-9F65-364E3BE8383B}"/>
              </a:ext>
            </a:extLst>
          </p:cNvPr>
          <p:cNvCxnSpPr>
            <a:cxnSpLocks/>
          </p:cNvCxnSpPr>
          <p:nvPr/>
        </p:nvCxnSpPr>
        <p:spPr>
          <a:xfrm flipH="1">
            <a:off x="5273454" y="1080658"/>
            <a:ext cx="30068" cy="4212702"/>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26" name="Picture 25" descr="Text&#10;&#10;Description automatically generated">
            <a:extLst>
              <a:ext uri="{FF2B5EF4-FFF2-40B4-BE49-F238E27FC236}">
                <a16:creationId xmlns:a16="http://schemas.microsoft.com/office/drawing/2014/main" id="{DD5AEAB2-ABA6-9344-948F-D805E69EC1F4}"/>
              </a:ext>
            </a:extLst>
          </p:cNvPr>
          <p:cNvPicPr>
            <a:picLocks noChangeAspect="1"/>
          </p:cNvPicPr>
          <p:nvPr/>
        </p:nvPicPr>
        <p:blipFill>
          <a:blip r:embed="rId6"/>
          <a:stretch>
            <a:fillRect/>
          </a:stretch>
        </p:blipFill>
        <p:spPr>
          <a:xfrm>
            <a:off x="9152964" y="0"/>
            <a:ext cx="3039036" cy="716551"/>
          </a:xfrm>
          <a:prstGeom prst="rect">
            <a:avLst/>
          </a:prstGeom>
        </p:spPr>
      </p:pic>
      <p:sp>
        <p:nvSpPr>
          <p:cNvPr id="4" name="Rectangle 3">
            <a:extLst>
              <a:ext uri="{FF2B5EF4-FFF2-40B4-BE49-F238E27FC236}">
                <a16:creationId xmlns:a16="http://schemas.microsoft.com/office/drawing/2014/main" id="{2065F163-AC73-104C-9740-72FB12132306}"/>
              </a:ext>
            </a:extLst>
          </p:cNvPr>
          <p:cNvSpPr/>
          <p:nvPr/>
        </p:nvSpPr>
        <p:spPr>
          <a:xfrm>
            <a:off x="5728447" y="4005911"/>
            <a:ext cx="277906" cy="180733"/>
          </a:xfrm>
          <a:prstGeom prst="rect">
            <a:avLst/>
          </a:prstGeom>
          <a:solidFill>
            <a:schemeClr val="bg1"/>
          </a:solidFill>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b="1" dirty="0">
                <a:solidFill>
                  <a:schemeClr val="bg1"/>
                </a:solidFill>
                <a:latin typeface="Times New Roman" panose="02020603050405020304" pitchFamily="18" charset="0"/>
                <a:cs typeface="Times New Roman" panose="02020603050405020304" pitchFamily="18" charset="0"/>
              </a:rPr>
              <a:t>No is</a:t>
            </a:r>
            <a:endParaRPr lang="en-US" dirty="0"/>
          </a:p>
        </p:txBody>
      </p:sp>
      <p:sp>
        <p:nvSpPr>
          <p:cNvPr id="8" name="TextBox 7">
            <a:extLst>
              <a:ext uri="{FF2B5EF4-FFF2-40B4-BE49-F238E27FC236}">
                <a16:creationId xmlns:a16="http://schemas.microsoft.com/office/drawing/2014/main" id="{0898EAF7-1B13-664B-8BF9-2AE3E6E46DD4}"/>
              </a:ext>
            </a:extLst>
          </p:cNvPr>
          <p:cNvSpPr txBox="1"/>
          <p:nvPr/>
        </p:nvSpPr>
        <p:spPr>
          <a:xfrm>
            <a:off x="5591562" y="3950784"/>
            <a:ext cx="1075765" cy="253916"/>
          </a:xfrm>
          <a:prstGeom prst="rect">
            <a:avLst/>
          </a:prstGeom>
          <a:noFill/>
        </p:spPr>
        <p:txBody>
          <a:bodyPr wrap="square" rtlCol="0">
            <a:spAutoFit/>
          </a:bodyPr>
          <a:lstStyle/>
          <a:p>
            <a:r>
              <a:rPr lang="en-US" sz="1050" dirty="0">
                <a:latin typeface="Times New Roman" panose="02020603050405020304" pitchFamily="18" charset="0"/>
                <a:cs typeface="Times New Roman" panose="02020603050405020304" pitchFamily="18" charset="0"/>
              </a:rPr>
              <a:t>Noise</a:t>
            </a:r>
            <a:endParaRPr lang="en-US" sz="1050" dirty="0"/>
          </a:p>
        </p:txBody>
      </p:sp>
    </p:spTree>
    <p:extLst>
      <p:ext uri="{BB962C8B-B14F-4D97-AF65-F5344CB8AC3E}">
        <p14:creationId xmlns:p14="http://schemas.microsoft.com/office/powerpoint/2010/main" val="40994266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16295" y="-3298"/>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14</a:t>
            </a:fld>
            <a:endParaRPr lang="en-US" dirty="0">
              <a:solidFill>
                <a:schemeClr val="accent2">
                  <a:lumMod val="50000"/>
                </a:schemeClr>
              </a:solidFill>
              <a:latin typeface="Times" pitchFamily="2" charset="0"/>
            </a:endParaRPr>
          </a:p>
        </p:txBody>
      </p:sp>
      <p:pic>
        <p:nvPicPr>
          <p:cNvPr id="7" name="Picture 6" descr="A close up of a map&#10;&#10;Description automatically generated">
            <a:extLst>
              <a:ext uri="{FF2B5EF4-FFF2-40B4-BE49-F238E27FC236}">
                <a16:creationId xmlns:a16="http://schemas.microsoft.com/office/drawing/2014/main" id="{DDCB953C-586F-D843-95B8-BD3BC4FB25A4}"/>
              </a:ext>
            </a:extLst>
          </p:cNvPr>
          <p:cNvPicPr>
            <a:picLocks noChangeAspect="1"/>
          </p:cNvPicPr>
          <p:nvPr/>
        </p:nvPicPr>
        <p:blipFill>
          <a:blip r:embed="rId4"/>
          <a:stretch>
            <a:fillRect/>
          </a:stretch>
        </p:blipFill>
        <p:spPr>
          <a:xfrm>
            <a:off x="725170" y="1328420"/>
            <a:ext cx="5054600" cy="4902200"/>
          </a:xfrm>
          <a:prstGeom prst="rect">
            <a:avLst/>
          </a:prstGeom>
        </p:spPr>
      </p:pic>
      <p:pic>
        <p:nvPicPr>
          <p:cNvPr id="8" name="Picture 7" descr="A close up of a map&#10;&#10;Description automatically generated">
            <a:extLst>
              <a:ext uri="{FF2B5EF4-FFF2-40B4-BE49-F238E27FC236}">
                <a16:creationId xmlns:a16="http://schemas.microsoft.com/office/drawing/2014/main" id="{67DC07F4-D0CE-A44D-B092-6B1DBDF81778}"/>
              </a:ext>
            </a:extLst>
          </p:cNvPr>
          <p:cNvPicPr>
            <a:picLocks noChangeAspect="1"/>
          </p:cNvPicPr>
          <p:nvPr/>
        </p:nvPicPr>
        <p:blipFill>
          <a:blip r:embed="rId5"/>
          <a:stretch>
            <a:fillRect/>
          </a:stretch>
        </p:blipFill>
        <p:spPr>
          <a:xfrm>
            <a:off x="6647182" y="1328420"/>
            <a:ext cx="5054600" cy="4902200"/>
          </a:xfrm>
          <a:prstGeom prst="rect">
            <a:avLst/>
          </a:prstGeom>
        </p:spPr>
      </p:pic>
      <p:sp>
        <p:nvSpPr>
          <p:cNvPr id="2" name="TextBox 1">
            <a:extLst>
              <a:ext uri="{FF2B5EF4-FFF2-40B4-BE49-F238E27FC236}">
                <a16:creationId xmlns:a16="http://schemas.microsoft.com/office/drawing/2014/main" id="{D7623E6A-637B-2D4C-BE28-FC221D6879FB}"/>
              </a:ext>
            </a:extLst>
          </p:cNvPr>
          <p:cNvSpPr txBox="1"/>
          <p:nvPr/>
        </p:nvSpPr>
        <p:spPr>
          <a:xfrm>
            <a:off x="1561468" y="1209040"/>
            <a:ext cx="3505200" cy="800219"/>
          </a:xfrm>
          <a:prstGeom prst="rect">
            <a:avLst/>
          </a:prstGeom>
          <a:noFill/>
        </p:spPr>
        <p:txBody>
          <a:bodyPr wrap="square" rtlCol="0">
            <a:spAutoFit/>
          </a:bodyPr>
          <a:lstStyle/>
          <a:p>
            <a:r>
              <a:rPr lang="en-US" sz="1400" b="1" i="1" dirty="0">
                <a:solidFill>
                  <a:schemeClr val="accent2">
                    <a:lumMod val="50000"/>
                  </a:schemeClr>
                </a:solidFill>
                <a:latin typeface="Times" pitchFamily="2" charset="0"/>
              </a:rPr>
              <a:t>Long tracks in perfect (PD) and noise detector (ND) after applying vertex cuts </a:t>
            </a:r>
          </a:p>
          <a:p>
            <a:endParaRPr lang="en-US" dirty="0"/>
          </a:p>
        </p:txBody>
      </p:sp>
      <p:sp>
        <p:nvSpPr>
          <p:cNvPr id="3" name="TextBox 2">
            <a:extLst>
              <a:ext uri="{FF2B5EF4-FFF2-40B4-BE49-F238E27FC236}">
                <a16:creationId xmlns:a16="http://schemas.microsoft.com/office/drawing/2014/main" id="{7DC55181-0904-6244-8313-738C5CCAAEC2}"/>
              </a:ext>
            </a:extLst>
          </p:cNvPr>
          <p:cNvSpPr txBox="1"/>
          <p:nvPr/>
        </p:nvSpPr>
        <p:spPr>
          <a:xfrm>
            <a:off x="7508240" y="1209040"/>
            <a:ext cx="3789680" cy="800219"/>
          </a:xfrm>
          <a:prstGeom prst="rect">
            <a:avLst/>
          </a:prstGeom>
          <a:noFill/>
        </p:spPr>
        <p:txBody>
          <a:bodyPr wrap="square" rtlCol="0">
            <a:spAutoFit/>
          </a:bodyPr>
          <a:lstStyle/>
          <a:p>
            <a:r>
              <a:rPr lang="en-US" sz="1400" b="1" i="1" dirty="0">
                <a:solidFill>
                  <a:schemeClr val="accent2">
                    <a:lumMod val="50000"/>
                  </a:schemeClr>
                </a:solidFill>
                <a:latin typeface="Times" pitchFamily="2" charset="0"/>
              </a:rPr>
              <a:t>All tracks in perfect (PD) and noise detector (ND) after applying vertex cuts </a:t>
            </a:r>
          </a:p>
          <a:p>
            <a:endParaRPr lang="en-US" dirty="0"/>
          </a:p>
        </p:txBody>
      </p:sp>
      <p:sp>
        <p:nvSpPr>
          <p:cNvPr id="4" name="TextBox 3">
            <a:extLst>
              <a:ext uri="{FF2B5EF4-FFF2-40B4-BE49-F238E27FC236}">
                <a16:creationId xmlns:a16="http://schemas.microsoft.com/office/drawing/2014/main" id="{580BFC90-F605-F94B-9276-C1D5F934A89C}"/>
              </a:ext>
            </a:extLst>
          </p:cNvPr>
          <p:cNvSpPr txBox="1"/>
          <p:nvPr/>
        </p:nvSpPr>
        <p:spPr>
          <a:xfrm>
            <a:off x="3516070" y="102910"/>
            <a:ext cx="5620599" cy="800219"/>
          </a:xfrm>
          <a:prstGeom prst="rect">
            <a:avLst/>
          </a:prstGeom>
          <a:noFill/>
        </p:spPr>
        <p:txBody>
          <a:bodyPr wrap="square" rtlCol="0">
            <a:spAutoFit/>
          </a:bodyPr>
          <a:lstStyle/>
          <a:p>
            <a:r>
              <a:rPr lang="en-GB" sz="1200" b="1" dirty="0">
                <a:solidFill>
                  <a:schemeClr val="bg1"/>
                </a:solidFill>
                <a:latin typeface="Times" pitchFamily="2" charset="0"/>
              </a:rPr>
              <a:t>What is the Single-Event Sensitivity (SES) with </a:t>
            </a:r>
            <a:r>
              <a:rPr lang="en-US" sz="1200" b="1" dirty="0">
                <a:solidFill>
                  <a:schemeClr val="bg1"/>
                </a:solidFill>
                <a:latin typeface="Times New Roman" panose="02020603050405020304" pitchFamily="18" charset="0"/>
                <a:cs typeface="Times New Roman" panose="02020603050405020304" pitchFamily="18" charset="0"/>
              </a:rPr>
              <a:t>Noise Mu3e</a:t>
            </a:r>
            <a:r>
              <a:rPr lang="en-GB" sz="1200" b="1" dirty="0">
                <a:solidFill>
                  <a:schemeClr val="bg1"/>
                </a:solidFill>
                <a:latin typeface="Times" pitchFamily="2" charset="0"/>
              </a:rPr>
              <a:t> Detector in Vertex Fit Step and How is Vary from Perfect Detector ?</a:t>
            </a:r>
            <a:r>
              <a:rPr lang="en-GB" sz="1600" b="1" dirty="0">
                <a:solidFill>
                  <a:schemeClr val="bg1"/>
                </a:solidFill>
                <a:latin typeface="Times" pitchFamily="2" charset="0"/>
              </a:rPr>
              <a:t> </a:t>
            </a:r>
          </a:p>
          <a:p>
            <a:endParaRPr lang="en-US" dirty="0"/>
          </a:p>
        </p:txBody>
      </p:sp>
      <p:sp>
        <p:nvSpPr>
          <p:cNvPr id="9" name="TextBox 8">
            <a:extLst>
              <a:ext uri="{FF2B5EF4-FFF2-40B4-BE49-F238E27FC236}">
                <a16:creationId xmlns:a16="http://schemas.microsoft.com/office/drawing/2014/main" id="{9CDF1A59-B911-3E4B-A8AF-98A2351083C4}"/>
              </a:ext>
            </a:extLst>
          </p:cNvPr>
          <p:cNvSpPr txBox="1"/>
          <p:nvPr/>
        </p:nvSpPr>
        <p:spPr>
          <a:xfrm>
            <a:off x="842011" y="766008"/>
            <a:ext cx="10231120" cy="584775"/>
          </a:xfrm>
          <a:prstGeom prst="rect">
            <a:avLst/>
          </a:prstGeom>
          <a:noFill/>
        </p:spPr>
        <p:txBody>
          <a:bodyPr wrap="square" rtlCol="0">
            <a:spAutoFit/>
          </a:bodyPr>
          <a:lstStyle/>
          <a:p>
            <a:r>
              <a:rPr lang="en-GB" sz="1400" dirty="0">
                <a:latin typeface="Times New Roman" panose="02020603050405020304" pitchFamily="18" charset="0"/>
                <a:cs typeface="Times New Roman" panose="02020603050405020304" pitchFamily="18" charset="0"/>
              </a:rPr>
              <a:t>Single event sensitivity (SES) and the corresponding 90% and 95% C.L. upper limits versus data taking days for the phase I Mu3e detector </a:t>
            </a:r>
          </a:p>
          <a:p>
            <a:endParaRPr lang="en-US" dirty="0"/>
          </a:p>
        </p:txBody>
      </p:sp>
      <p:pic>
        <p:nvPicPr>
          <p:cNvPr id="11" name="Picture 10" descr="Text&#10;&#10;Description automatically generated">
            <a:extLst>
              <a:ext uri="{FF2B5EF4-FFF2-40B4-BE49-F238E27FC236}">
                <a16:creationId xmlns:a16="http://schemas.microsoft.com/office/drawing/2014/main" id="{B2EEF0C2-0307-CE4E-A3D8-49D810404E38}"/>
              </a:ext>
            </a:extLst>
          </p:cNvPr>
          <p:cNvPicPr>
            <a:picLocks noChangeAspect="1"/>
          </p:cNvPicPr>
          <p:nvPr/>
        </p:nvPicPr>
        <p:blipFill>
          <a:blip r:embed="rId6"/>
          <a:stretch>
            <a:fillRect/>
          </a:stretch>
        </p:blipFill>
        <p:spPr>
          <a:xfrm>
            <a:off x="9152964" y="0"/>
            <a:ext cx="3039036" cy="716551"/>
          </a:xfrm>
          <a:prstGeom prst="rect">
            <a:avLst/>
          </a:prstGeom>
        </p:spPr>
      </p:pic>
    </p:spTree>
    <p:extLst>
      <p:ext uri="{BB962C8B-B14F-4D97-AF65-F5344CB8AC3E}">
        <p14:creationId xmlns:p14="http://schemas.microsoft.com/office/powerpoint/2010/main" val="25929765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0" y="7775"/>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662095" y="6530791"/>
            <a:ext cx="2743200" cy="365125"/>
          </a:xfrm>
        </p:spPr>
        <p:txBody>
          <a:bodyPr/>
          <a:lstStyle/>
          <a:p>
            <a:fld id="{0D08B22A-3AF8-3046-9BA0-8D8CBA32BCA2}" type="slidenum">
              <a:rPr lang="en-US" smtClean="0">
                <a:solidFill>
                  <a:schemeClr val="accent2">
                    <a:lumMod val="50000"/>
                  </a:schemeClr>
                </a:solidFill>
                <a:latin typeface="Times" pitchFamily="2" charset="0"/>
              </a:rPr>
              <a:t>15</a:t>
            </a:fld>
            <a:endParaRPr lang="en-US" dirty="0">
              <a:solidFill>
                <a:schemeClr val="accent2">
                  <a:lumMod val="50000"/>
                </a:schemeClr>
              </a:solidFill>
              <a:latin typeface="Times" pitchFamily="2" charset="0"/>
            </a:endParaRPr>
          </a:p>
        </p:txBody>
      </p:sp>
      <p:sp>
        <p:nvSpPr>
          <p:cNvPr id="2" name="TextBox 1">
            <a:extLst>
              <a:ext uri="{FF2B5EF4-FFF2-40B4-BE49-F238E27FC236}">
                <a16:creationId xmlns:a16="http://schemas.microsoft.com/office/drawing/2014/main" id="{14F39CB4-B1FA-7144-9B36-D852AB8BE29E}"/>
              </a:ext>
            </a:extLst>
          </p:cNvPr>
          <p:cNvSpPr txBox="1"/>
          <p:nvPr/>
        </p:nvSpPr>
        <p:spPr>
          <a:xfrm>
            <a:off x="3590995" y="52732"/>
            <a:ext cx="5529070" cy="646331"/>
          </a:xfrm>
          <a:prstGeom prst="rect">
            <a:avLst/>
          </a:prstGeom>
          <a:noFill/>
        </p:spPr>
        <p:txBody>
          <a:bodyPr wrap="square" rtlCol="0">
            <a:spAutoFit/>
          </a:bodyPr>
          <a:lstStyle/>
          <a:p>
            <a:r>
              <a:rPr lang="en-GB" dirty="0">
                <a:solidFill>
                  <a:schemeClr val="bg1"/>
                </a:solidFill>
                <a:latin typeface="Times" pitchFamily="2" charset="0"/>
              </a:rPr>
              <a:t>Test-beam Data Acquisition System and Characterisation of HV-MAPS</a:t>
            </a:r>
            <a:endParaRPr lang="en-US" dirty="0">
              <a:solidFill>
                <a:schemeClr val="bg1"/>
              </a:solidFill>
              <a:latin typeface="Times" pitchFamily="2" charset="0"/>
            </a:endParaRPr>
          </a:p>
        </p:txBody>
      </p:sp>
      <p:sp>
        <p:nvSpPr>
          <p:cNvPr id="11" name="TextBox 10">
            <a:extLst>
              <a:ext uri="{FF2B5EF4-FFF2-40B4-BE49-F238E27FC236}">
                <a16:creationId xmlns:a16="http://schemas.microsoft.com/office/drawing/2014/main" id="{AA2DCBE8-8E53-8A4F-BBC4-CE9E34648161}"/>
              </a:ext>
            </a:extLst>
          </p:cNvPr>
          <p:cNvSpPr txBox="1"/>
          <p:nvPr/>
        </p:nvSpPr>
        <p:spPr>
          <a:xfrm>
            <a:off x="103854" y="1010640"/>
            <a:ext cx="2079950" cy="769441"/>
          </a:xfrm>
          <a:prstGeom prst="rect">
            <a:avLst/>
          </a:prstGeom>
          <a:noFill/>
          <a:ln w="34925">
            <a:solidFill>
              <a:schemeClr val="accent2">
                <a:lumMod val="75000"/>
              </a:schemeClr>
            </a:solidFill>
          </a:ln>
        </p:spPr>
        <p:txBody>
          <a:bodyPr wrap="square" rtlCol="0">
            <a:spAutoFit/>
          </a:bodyPr>
          <a:lstStyle/>
          <a:p>
            <a:r>
              <a:rPr lang="en-GB" sz="900" dirty="0">
                <a:latin typeface="Times" pitchFamily="2" charset="0"/>
              </a:rPr>
              <a:t>The beam with momentum 270 MeV (pion, electrons, and muons), and electrical current is 1860.10</a:t>
            </a:r>
            <a:r>
              <a:rPr lang="el-GR" sz="900" dirty="0">
                <a:latin typeface="Times" pitchFamily="2" charset="0"/>
              </a:rPr>
              <a:t>μ</a:t>
            </a:r>
            <a:r>
              <a:rPr lang="en-GB" sz="900" dirty="0">
                <a:latin typeface="Times" pitchFamily="2" charset="0"/>
              </a:rPr>
              <a:t>A at </a:t>
            </a:r>
            <a:r>
              <a:rPr lang="el-GR" sz="900" dirty="0">
                <a:latin typeface="Times" pitchFamily="2" charset="0"/>
              </a:rPr>
              <a:t>π</a:t>
            </a:r>
            <a:r>
              <a:rPr lang="en-GB" sz="900" dirty="0">
                <a:latin typeface="Times" pitchFamily="2" charset="0"/>
              </a:rPr>
              <a:t>M1 beam area in PSI  </a:t>
            </a:r>
            <a:endParaRPr lang="en-US" sz="900" dirty="0">
              <a:latin typeface="Times" pitchFamily="2" charset="0"/>
            </a:endParaRPr>
          </a:p>
          <a:p>
            <a:endParaRPr lang="en-US" sz="800" dirty="0">
              <a:latin typeface="Times" pitchFamily="2" charset="0"/>
            </a:endParaRPr>
          </a:p>
        </p:txBody>
      </p:sp>
      <p:pic>
        <p:nvPicPr>
          <p:cNvPr id="15" name="Picture 14" descr="A picture containing indoor, sitting, skiing, many&#10;&#10;Description automatically generated">
            <a:extLst>
              <a:ext uri="{FF2B5EF4-FFF2-40B4-BE49-F238E27FC236}">
                <a16:creationId xmlns:a16="http://schemas.microsoft.com/office/drawing/2014/main" id="{71A51813-4FF2-BD4B-9FBC-1C204A5F993B}"/>
              </a:ext>
            </a:extLst>
          </p:cNvPr>
          <p:cNvPicPr>
            <a:picLocks noChangeAspect="1"/>
          </p:cNvPicPr>
          <p:nvPr/>
        </p:nvPicPr>
        <p:blipFill>
          <a:blip r:embed="rId4"/>
          <a:stretch>
            <a:fillRect/>
          </a:stretch>
        </p:blipFill>
        <p:spPr>
          <a:xfrm>
            <a:off x="2670978" y="837184"/>
            <a:ext cx="3305893" cy="2182064"/>
          </a:xfrm>
          <a:prstGeom prst="rect">
            <a:avLst/>
          </a:prstGeom>
        </p:spPr>
      </p:pic>
      <p:sp>
        <p:nvSpPr>
          <p:cNvPr id="17" name="TextBox 16">
            <a:extLst>
              <a:ext uri="{FF2B5EF4-FFF2-40B4-BE49-F238E27FC236}">
                <a16:creationId xmlns:a16="http://schemas.microsoft.com/office/drawing/2014/main" id="{B24D51D6-7004-6646-BFD1-AA50DE2C1178}"/>
              </a:ext>
            </a:extLst>
          </p:cNvPr>
          <p:cNvSpPr txBox="1"/>
          <p:nvPr/>
        </p:nvSpPr>
        <p:spPr>
          <a:xfrm>
            <a:off x="6075398" y="1299797"/>
            <a:ext cx="2364038" cy="923330"/>
          </a:xfrm>
          <a:prstGeom prst="rect">
            <a:avLst/>
          </a:prstGeom>
          <a:noFill/>
          <a:ln w="34925">
            <a:solidFill>
              <a:schemeClr val="accent2">
                <a:lumMod val="75000"/>
              </a:schemeClr>
            </a:solidFill>
          </a:ln>
        </p:spPr>
        <p:txBody>
          <a:bodyPr wrap="square" rtlCol="0">
            <a:spAutoFit/>
          </a:bodyPr>
          <a:lstStyle/>
          <a:p>
            <a:pPr marL="171450" indent="-171450">
              <a:buFont typeface="Arial" panose="020B0604020202020204" pitchFamily="34" charset="0"/>
              <a:buChar char="•"/>
            </a:pPr>
            <a:r>
              <a:rPr lang="en-US" sz="900" dirty="0">
                <a:latin typeface="Times" pitchFamily="2" charset="0"/>
              </a:rPr>
              <a:t>3-layers of MuPix8 sensors with DUT layer</a:t>
            </a:r>
          </a:p>
          <a:p>
            <a:pPr marL="171450" indent="-171450">
              <a:buFont typeface="Arial" panose="020B0604020202020204" pitchFamily="34" charset="0"/>
              <a:buChar char="•"/>
            </a:pPr>
            <a:r>
              <a:rPr lang="en-US" sz="900" dirty="0">
                <a:latin typeface="Times" pitchFamily="2" charset="0"/>
              </a:rPr>
              <a:t>Layer 1 is DUT layer </a:t>
            </a:r>
          </a:p>
          <a:p>
            <a:pPr marL="171450" indent="-171450">
              <a:buFont typeface="Arial" panose="020B0604020202020204" pitchFamily="34" charset="0"/>
              <a:buChar char="•"/>
            </a:pPr>
            <a:r>
              <a:rPr lang="en-US" sz="900" dirty="0">
                <a:latin typeface="Times" pitchFamily="2" charset="0"/>
              </a:rPr>
              <a:t>2-classical trigger scintillators </a:t>
            </a:r>
          </a:p>
          <a:p>
            <a:pPr marL="171450" indent="-171450">
              <a:buFont typeface="Arial" panose="020B0604020202020204" pitchFamily="34" charset="0"/>
              <a:buChar char="•"/>
            </a:pPr>
            <a:r>
              <a:rPr lang="en-US" sz="900" dirty="0">
                <a:latin typeface="Times" pitchFamily="2" charset="0"/>
              </a:rPr>
              <a:t>All PCBs were connected to a HV power supply, and set to - 60 V for all MuPix8 measurements </a:t>
            </a:r>
          </a:p>
        </p:txBody>
      </p:sp>
      <p:pic>
        <p:nvPicPr>
          <p:cNvPr id="19" name="Picture 18" descr="A picture containing monitor, phone&#10;&#10;Description automatically generated">
            <a:extLst>
              <a:ext uri="{FF2B5EF4-FFF2-40B4-BE49-F238E27FC236}">
                <a16:creationId xmlns:a16="http://schemas.microsoft.com/office/drawing/2014/main" id="{53A197DF-36D4-EB4A-AFB5-3DD840F97E39}"/>
              </a:ext>
            </a:extLst>
          </p:cNvPr>
          <p:cNvPicPr>
            <a:picLocks noChangeAspect="1"/>
          </p:cNvPicPr>
          <p:nvPr/>
        </p:nvPicPr>
        <p:blipFill>
          <a:blip r:embed="rId5"/>
          <a:stretch>
            <a:fillRect/>
          </a:stretch>
        </p:blipFill>
        <p:spPr>
          <a:xfrm>
            <a:off x="8705042" y="846133"/>
            <a:ext cx="1585226" cy="2002620"/>
          </a:xfrm>
          <a:prstGeom prst="rect">
            <a:avLst/>
          </a:prstGeom>
        </p:spPr>
      </p:pic>
      <p:sp>
        <p:nvSpPr>
          <p:cNvPr id="20" name="TextBox 19">
            <a:extLst>
              <a:ext uri="{FF2B5EF4-FFF2-40B4-BE49-F238E27FC236}">
                <a16:creationId xmlns:a16="http://schemas.microsoft.com/office/drawing/2014/main" id="{3C7D63D3-066B-A24D-97D6-A81B8B0BAC57}"/>
              </a:ext>
            </a:extLst>
          </p:cNvPr>
          <p:cNvSpPr txBox="1"/>
          <p:nvPr/>
        </p:nvSpPr>
        <p:spPr>
          <a:xfrm>
            <a:off x="10421803" y="1246114"/>
            <a:ext cx="1699623" cy="1559401"/>
          </a:xfrm>
          <a:prstGeom prst="rect">
            <a:avLst/>
          </a:prstGeom>
          <a:noFill/>
          <a:ln w="34925">
            <a:solidFill>
              <a:schemeClr val="accent2">
                <a:lumMod val="75000"/>
              </a:schemeClr>
            </a:solidFill>
          </a:ln>
        </p:spPr>
        <p:txBody>
          <a:bodyPr wrap="square" rtlCol="0">
            <a:spAutoFit/>
          </a:bodyPr>
          <a:lstStyle/>
          <a:p>
            <a:pPr marL="171450" indent="-171450">
              <a:buFont typeface="Arial" panose="020B0604020202020204" pitchFamily="34" charset="0"/>
              <a:buChar char="•"/>
            </a:pPr>
            <a:r>
              <a:rPr lang="en-US" sz="900" dirty="0">
                <a:latin typeface="Times" pitchFamily="2" charset="0"/>
              </a:rPr>
              <a:t>First large prototype in MuPix group</a:t>
            </a:r>
          </a:p>
          <a:p>
            <a:pPr marL="171450" indent="-171450">
              <a:buFont typeface="Arial" panose="020B0604020202020204" pitchFamily="34" charset="0"/>
              <a:buChar char="•"/>
            </a:pPr>
            <a:r>
              <a:rPr lang="en-GB" sz="900" dirty="0">
                <a:latin typeface="Times" pitchFamily="2" charset="0"/>
              </a:rPr>
              <a:t>Pixels have a size of 81×80</a:t>
            </a:r>
            <a:r>
              <a:rPr lang="el-GR" sz="900" dirty="0">
                <a:latin typeface="Times" pitchFamily="2" charset="0"/>
              </a:rPr>
              <a:t>μ</a:t>
            </a:r>
            <a:r>
              <a:rPr lang="en-GB" sz="900" dirty="0">
                <a:latin typeface="Times" pitchFamily="2" charset="0"/>
              </a:rPr>
              <a:t>m</a:t>
            </a:r>
            <a:r>
              <a:rPr lang="en-GB" sz="900" baseline="30000" dirty="0">
                <a:latin typeface="Times" pitchFamily="2" charset="0"/>
              </a:rPr>
              <a:t>2</a:t>
            </a:r>
          </a:p>
          <a:p>
            <a:pPr marL="171450" indent="-171450">
              <a:buFont typeface="Arial" panose="020B0604020202020204" pitchFamily="34" charset="0"/>
              <a:buChar char="•"/>
            </a:pPr>
            <a:r>
              <a:rPr lang="en-GB" sz="900" dirty="0">
                <a:latin typeface="Times" pitchFamily="2" charset="0"/>
              </a:rPr>
              <a:t>Pixels are arrayed in</a:t>
            </a:r>
          </a:p>
          <a:p>
            <a:r>
              <a:rPr lang="en-GB" sz="900" dirty="0">
                <a:latin typeface="Times" pitchFamily="2" charset="0"/>
              </a:rPr>
              <a:t>      128 × 200pixel matrix</a:t>
            </a:r>
          </a:p>
          <a:p>
            <a:pPr marL="137160" indent="-86360">
              <a:lnSpc>
                <a:spcPts val="955"/>
              </a:lnSpc>
              <a:spcBef>
                <a:spcPts val="15"/>
              </a:spcBef>
              <a:buFont typeface="Arial"/>
              <a:buChar char="•"/>
              <a:tabLst>
                <a:tab pos="137795" algn="l"/>
              </a:tabLst>
            </a:pPr>
            <a:r>
              <a:rPr lang="en-GB" sz="900" spc="-5" dirty="0">
                <a:latin typeface="Times" pitchFamily="2" charset="0"/>
                <a:cs typeface="Times New Roman"/>
              </a:rPr>
              <a:t>Fast charge collection (O(1ns))</a:t>
            </a:r>
            <a:r>
              <a:rPr lang="en-GB" sz="900" spc="-30" dirty="0">
                <a:latin typeface="Times" pitchFamily="2" charset="0"/>
                <a:cs typeface="Times New Roman"/>
              </a:rPr>
              <a:t> </a:t>
            </a:r>
          </a:p>
          <a:p>
            <a:pPr marL="137160" indent="-86360">
              <a:lnSpc>
                <a:spcPts val="955"/>
              </a:lnSpc>
              <a:spcBef>
                <a:spcPts val="15"/>
              </a:spcBef>
              <a:buFont typeface="Arial"/>
              <a:buChar char="•"/>
              <a:tabLst>
                <a:tab pos="137795" algn="l"/>
              </a:tabLst>
            </a:pPr>
            <a:r>
              <a:rPr lang="en-GB" sz="900" spc="-5" dirty="0">
                <a:latin typeface="Times" pitchFamily="2" charset="0"/>
                <a:cs typeface="Times New Roman"/>
              </a:rPr>
              <a:t>Integrated readout</a:t>
            </a:r>
            <a:r>
              <a:rPr lang="en-GB" sz="900" spc="-15" dirty="0">
                <a:latin typeface="Times" pitchFamily="2" charset="0"/>
                <a:cs typeface="Times New Roman"/>
              </a:rPr>
              <a:t> </a:t>
            </a:r>
            <a:r>
              <a:rPr lang="en-GB" sz="900" spc="-5" dirty="0">
                <a:latin typeface="Times" pitchFamily="2" charset="0"/>
                <a:cs typeface="Times New Roman"/>
              </a:rPr>
              <a:t>electronics</a:t>
            </a:r>
            <a:endParaRPr lang="en-GB" sz="900" dirty="0">
              <a:latin typeface="Times" pitchFamily="2" charset="0"/>
              <a:cs typeface="Times New Roman"/>
            </a:endParaRPr>
          </a:p>
          <a:p>
            <a:pPr marL="137160" indent="-86360">
              <a:lnSpc>
                <a:spcPts val="955"/>
              </a:lnSpc>
              <a:buFont typeface="Arial"/>
              <a:buChar char="•"/>
              <a:tabLst>
                <a:tab pos="137795" algn="l"/>
              </a:tabLst>
            </a:pPr>
            <a:r>
              <a:rPr lang="en-GB" sz="900" spc="-5" dirty="0">
                <a:latin typeface="Times" pitchFamily="2" charset="0"/>
                <a:cs typeface="Times New Roman"/>
              </a:rPr>
              <a:t>Thickness:  100</a:t>
            </a:r>
            <a:r>
              <a:rPr lang="en-GB" sz="900" spc="-15" dirty="0">
                <a:latin typeface="Times" pitchFamily="2" charset="0"/>
                <a:cs typeface="Times New Roman"/>
              </a:rPr>
              <a:t> </a:t>
            </a:r>
            <a:r>
              <a:rPr lang="el-GR" sz="900" spc="-5" dirty="0">
                <a:latin typeface="Times" pitchFamily="2" charset="0"/>
                <a:cs typeface="Times New Roman"/>
              </a:rPr>
              <a:t>μ</a:t>
            </a:r>
            <a:r>
              <a:rPr lang="en-GB" sz="900" i="1" spc="-5" dirty="0">
                <a:latin typeface="Times" pitchFamily="2" charset="0"/>
                <a:cs typeface="Times New Roman"/>
              </a:rPr>
              <a:t>m</a:t>
            </a:r>
            <a:endParaRPr lang="en-GB" sz="900" dirty="0">
              <a:latin typeface="Times" pitchFamily="2" charset="0"/>
              <a:cs typeface="Times New Roman"/>
            </a:endParaRPr>
          </a:p>
          <a:p>
            <a:endParaRPr lang="en-US" sz="800" dirty="0">
              <a:latin typeface="Times" pitchFamily="2" charset="0"/>
            </a:endParaRPr>
          </a:p>
        </p:txBody>
      </p:sp>
      <p:pic>
        <p:nvPicPr>
          <p:cNvPr id="29" name="Picture 28" descr="A screenshot of a cell phone&#10;&#10;Description automatically generated">
            <a:extLst>
              <a:ext uri="{FF2B5EF4-FFF2-40B4-BE49-F238E27FC236}">
                <a16:creationId xmlns:a16="http://schemas.microsoft.com/office/drawing/2014/main" id="{D5076917-5FD6-A042-ABAE-D6F750191405}"/>
              </a:ext>
            </a:extLst>
          </p:cNvPr>
          <p:cNvPicPr>
            <a:picLocks noChangeAspect="1"/>
          </p:cNvPicPr>
          <p:nvPr/>
        </p:nvPicPr>
        <p:blipFill>
          <a:blip r:embed="rId6"/>
          <a:stretch>
            <a:fillRect/>
          </a:stretch>
        </p:blipFill>
        <p:spPr>
          <a:xfrm>
            <a:off x="10521" y="3110863"/>
            <a:ext cx="3061673" cy="3670182"/>
          </a:xfrm>
          <a:prstGeom prst="rect">
            <a:avLst/>
          </a:prstGeom>
        </p:spPr>
      </p:pic>
      <p:sp>
        <p:nvSpPr>
          <p:cNvPr id="30" name="TextBox 29">
            <a:extLst>
              <a:ext uri="{FF2B5EF4-FFF2-40B4-BE49-F238E27FC236}">
                <a16:creationId xmlns:a16="http://schemas.microsoft.com/office/drawing/2014/main" id="{20D4F2A4-E280-C84C-AE22-1342DE4D74C1}"/>
              </a:ext>
            </a:extLst>
          </p:cNvPr>
          <p:cNvSpPr txBox="1"/>
          <p:nvPr/>
        </p:nvSpPr>
        <p:spPr>
          <a:xfrm>
            <a:off x="399360" y="2919270"/>
            <a:ext cx="1509058" cy="261610"/>
          </a:xfrm>
          <a:prstGeom prst="rect">
            <a:avLst/>
          </a:prstGeom>
          <a:noFill/>
        </p:spPr>
        <p:txBody>
          <a:bodyPr wrap="square" rtlCol="0">
            <a:spAutoFit/>
          </a:bodyPr>
          <a:lstStyle/>
          <a:p>
            <a:r>
              <a:rPr lang="en-US" sz="1100" b="1" i="1" dirty="0">
                <a:solidFill>
                  <a:schemeClr val="accent2">
                    <a:lumMod val="75000"/>
                  </a:schemeClr>
                </a:solidFill>
                <a:latin typeface="Times" pitchFamily="2" charset="0"/>
              </a:rPr>
              <a:t>Alignment Stability </a:t>
            </a:r>
          </a:p>
        </p:txBody>
      </p:sp>
      <p:cxnSp>
        <p:nvCxnSpPr>
          <p:cNvPr id="31" name="Straight Connector 30">
            <a:extLst>
              <a:ext uri="{FF2B5EF4-FFF2-40B4-BE49-F238E27FC236}">
                <a16:creationId xmlns:a16="http://schemas.microsoft.com/office/drawing/2014/main" id="{6373F7D9-B4D3-EC4C-B1DC-AA466406C5D2}"/>
              </a:ext>
            </a:extLst>
          </p:cNvPr>
          <p:cNvCxnSpPr>
            <a:cxnSpLocks/>
          </p:cNvCxnSpPr>
          <p:nvPr/>
        </p:nvCxnSpPr>
        <p:spPr>
          <a:xfrm flipV="1">
            <a:off x="1647731" y="3055962"/>
            <a:ext cx="1496766" cy="2572"/>
          </a:xfrm>
          <a:prstGeom prst="line">
            <a:avLst/>
          </a:prstGeom>
          <a:ln w="3492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cxnSp>
        <p:nvCxnSpPr>
          <p:cNvPr id="33" name="Straight Connector 32">
            <a:extLst>
              <a:ext uri="{FF2B5EF4-FFF2-40B4-BE49-F238E27FC236}">
                <a16:creationId xmlns:a16="http://schemas.microsoft.com/office/drawing/2014/main" id="{EE5DE3E9-E0E3-B348-A05C-90BB5E7083DA}"/>
              </a:ext>
            </a:extLst>
          </p:cNvPr>
          <p:cNvCxnSpPr>
            <a:cxnSpLocks/>
          </p:cNvCxnSpPr>
          <p:nvPr/>
        </p:nvCxnSpPr>
        <p:spPr>
          <a:xfrm>
            <a:off x="3144497" y="3049414"/>
            <a:ext cx="0" cy="3520254"/>
          </a:xfrm>
          <a:prstGeom prst="line">
            <a:avLst/>
          </a:prstGeom>
          <a:ln w="3492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cxnSp>
        <p:nvCxnSpPr>
          <p:cNvPr id="37" name="Straight Connector 36">
            <a:extLst>
              <a:ext uri="{FF2B5EF4-FFF2-40B4-BE49-F238E27FC236}">
                <a16:creationId xmlns:a16="http://schemas.microsoft.com/office/drawing/2014/main" id="{E2C70062-6A06-E64E-B140-C602C44E4371}"/>
              </a:ext>
            </a:extLst>
          </p:cNvPr>
          <p:cNvCxnSpPr>
            <a:cxnSpLocks/>
          </p:cNvCxnSpPr>
          <p:nvPr/>
        </p:nvCxnSpPr>
        <p:spPr>
          <a:xfrm>
            <a:off x="103854" y="3055963"/>
            <a:ext cx="338177" cy="0"/>
          </a:xfrm>
          <a:prstGeom prst="line">
            <a:avLst/>
          </a:prstGeom>
          <a:ln w="3492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cxnSp>
        <p:nvCxnSpPr>
          <p:cNvPr id="43" name="Straight Connector 42">
            <a:extLst>
              <a:ext uri="{FF2B5EF4-FFF2-40B4-BE49-F238E27FC236}">
                <a16:creationId xmlns:a16="http://schemas.microsoft.com/office/drawing/2014/main" id="{6052924B-5C54-DF45-9660-60B5710A5C5C}"/>
              </a:ext>
            </a:extLst>
          </p:cNvPr>
          <p:cNvCxnSpPr>
            <a:cxnSpLocks/>
          </p:cNvCxnSpPr>
          <p:nvPr/>
        </p:nvCxnSpPr>
        <p:spPr>
          <a:xfrm>
            <a:off x="3144497" y="4580404"/>
            <a:ext cx="164311" cy="0"/>
          </a:xfrm>
          <a:prstGeom prst="line">
            <a:avLst/>
          </a:prstGeom>
          <a:ln w="3492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cxnSp>
        <p:nvCxnSpPr>
          <p:cNvPr id="46" name="Straight Connector 45">
            <a:extLst>
              <a:ext uri="{FF2B5EF4-FFF2-40B4-BE49-F238E27FC236}">
                <a16:creationId xmlns:a16="http://schemas.microsoft.com/office/drawing/2014/main" id="{8EEE2206-84C7-D244-ACA1-D06B055D3E55}"/>
              </a:ext>
            </a:extLst>
          </p:cNvPr>
          <p:cNvCxnSpPr>
            <a:cxnSpLocks/>
          </p:cNvCxnSpPr>
          <p:nvPr/>
        </p:nvCxnSpPr>
        <p:spPr>
          <a:xfrm>
            <a:off x="3295672" y="3201624"/>
            <a:ext cx="787586" cy="4469"/>
          </a:xfrm>
          <a:prstGeom prst="line">
            <a:avLst/>
          </a:prstGeom>
          <a:ln w="3492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cxnSp>
        <p:nvCxnSpPr>
          <p:cNvPr id="47" name="Straight Connector 46">
            <a:extLst>
              <a:ext uri="{FF2B5EF4-FFF2-40B4-BE49-F238E27FC236}">
                <a16:creationId xmlns:a16="http://schemas.microsoft.com/office/drawing/2014/main" id="{6A2C2D37-4299-9846-A3A0-D99AA07A1B28}"/>
              </a:ext>
            </a:extLst>
          </p:cNvPr>
          <p:cNvCxnSpPr>
            <a:cxnSpLocks/>
          </p:cNvCxnSpPr>
          <p:nvPr/>
        </p:nvCxnSpPr>
        <p:spPr>
          <a:xfrm>
            <a:off x="3312566" y="3221362"/>
            <a:ext cx="0" cy="3411643"/>
          </a:xfrm>
          <a:prstGeom prst="line">
            <a:avLst/>
          </a:prstGeom>
          <a:ln w="3492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sp>
        <p:nvSpPr>
          <p:cNvPr id="53" name="TextBox 52">
            <a:extLst>
              <a:ext uri="{FF2B5EF4-FFF2-40B4-BE49-F238E27FC236}">
                <a16:creationId xmlns:a16="http://schemas.microsoft.com/office/drawing/2014/main" id="{50B00F3D-0634-4C45-8D4C-1C25832FAEFA}"/>
              </a:ext>
            </a:extLst>
          </p:cNvPr>
          <p:cNvSpPr txBox="1"/>
          <p:nvPr/>
        </p:nvSpPr>
        <p:spPr>
          <a:xfrm>
            <a:off x="4027060" y="3090894"/>
            <a:ext cx="1968298" cy="261610"/>
          </a:xfrm>
          <a:prstGeom prst="rect">
            <a:avLst/>
          </a:prstGeom>
          <a:noFill/>
        </p:spPr>
        <p:txBody>
          <a:bodyPr wrap="square" rtlCol="0">
            <a:spAutoFit/>
          </a:bodyPr>
          <a:lstStyle/>
          <a:p>
            <a:r>
              <a:rPr lang="en-US" sz="1100" b="1" i="1" dirty="0">
                <a:solidFill>
                  <a:schemeClr val="accent2">
                    <a:lumMod val="75000"/>
                  </a:schemeClr>
                </a:solidFill>
                <a:latin typeface="Times" pitchFamily="2" charset="0"/>
              </a:rPr>
              <a:t>Efficiency Analysis </a:t>
            </a:r>
          </a:p>
        </p:txBody>
      </p:sp>
      <p:cxnSp>
        <p:nvCxnSpPr>
          <p:cNvPr id="59" name="Straight Connector 58">
            <a:extLst>
              <a:ext uri="{FF2B5EF4-FFF2-40B4-BE49-F238E27FC236}">
                <a16:creationId xmlns:a16="http://schemas.microsoft.com/office/drawing/2014/main" id="{4E8D0160-AC79-6042-9CE2-E3FBEB13556B}"/>
              </a:ext>
            </a:extLst>
          </p:cNvPr>
          <p:cNvCxnSpPr>
            <a:cxnSpLocks/>
          </p:cNvCxnSpPr>
          <p:nvPr/>
        </p:nvCxnSpPr>
        <p:spPr>
          <a:xfrm flipV="1">
            <a:off x="5257800" y="3216420"/>
            <a:ext cx="4169404" cy="4942"/>
          </a:xfrm>
          <a:prstGeom prst="line">
            <a:avLst/>
          </a:prstGeom>
          <a:ln w="3492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pic>
        <p:nvPicPr>
          <p:cNvPr id="66" name="Picture 65" descr="A picture containing table, person&#10;&#10;Description automatically generated">
            <a:extLst>
              <a:ext uri="{FF2B5EF4-FFF2-40B4-BE49-F238E27FC236}">
                <a16:creationId xmlns:a16="http://schemas.microsoft.com/office/drawing/2014/main" id="{4FF6A7D2-0FFC-484E-9106-68F73BCB3A06}"/>
              </a:ext>
            </a:extLst>
          </p:cNvPr>
          <p:cNvPicPr>
            <a:picLocks noChangeAspect="1"/>
          </p:cNvPicPr>
          <p:nvPr/>
        </p:nvPicPr>
        <p:blipFill>
          <a:blip r:embed="rId7"/>
          <a:stretch>
            <a:fillRect/>
          </a:stretch>
        </p:blipFill>
        <p:spPr>
          <a:xfrm>
            <a:off x="9393041" y="3932442"/>
            <a:ext cx="2655269" cy="2666767"/>
          </a:xfrm>
          <a:prstGeom prst="rect">
            <a:avLst/>
          </a:prstGeom>
        </p:spPr>
      </p:pic>
      <p:cxnSp>
        <p:nvCxnSpPr>
          <p:cNvPr id="70" name="Straight Connector 69">
            <a:extLst>
              <a:ext uri="{FF2B5EF4-FFF2-40B4-BE49-F238E27FC236}">
                <a16:creationId xmlns:a16="http://schemas.microsoft.com/office/drawing/2014/main" id="{A8EE4D00-498F-8A4E-9ED5-E692E10862A1}"/>
              </a:ext>
            </a:extLst>
          </p:cNvPr>
          <p:cNvCxnSpPr>
            <a:cxnSpLocks/>
          </p:cNvCxnSpPr>
          <p:nvPr/>
        </p:nvCxnSpPr>
        <p:spPr>
          <a:xfrm>
            <a:off x="7761164" y="4236645"/>
            <a:ext cx="0" cy="0"/>
          </a:xfrm>
          <a:prstGeom prst="line">
            <a:avLst/>
          </a:prstGeom>
          <a:ln w="19050">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cxnSp>
        <p:nvCxnSpPr>
          <p:cNvPr id="73" name="Straight Connector 72">
            <a:extLst>
              <a:ext uri="{FF2B5EF4-FFF2-40B4-BE49-F238E27FC236}">
                <a16:creationId xmlns:a16="http://schemas.microsoft.com/office/drawing/2014/main" id="{513FEBD2-D73E-3942-87E4-A2278A4EC8AB}"/>
              </a:ext>
            </a:extLst>
          </p:cNvPr>
          <p:cNvCxnSpPr>
            <a:cxnSpLocks/>
          </p:cNvCxnSpPr>
          <p:nvPr/>
        </p:nvCxnSpPr>
        <p:spPr>
          <a:xfrm>
            <a:off x="2608446" y="783665"/>
            <a:ext cx="0" cy="489005"/>
          </a:xfrm>
          <a:prstGeom prst="line">
            <a:avLst/>
          </a:prstGeom>
          <a:ln w="3492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cxnSp>
        <p:nvCxnSpPr>
          <p:cNvPr id="76" name="Straight Connector 75">
            <a:extLst>
              <a:ext uri="{FF2B5EF4-FFF2-40B4-BE49-F238E27FC236}">
                <a16:creationId xmlns:a16="http://schemas.microsoft.com/office/drawing/2014/main" id="{72D8FFA1-6429-CD49-96E2-548587A3CCAE}"/>
              </a:ext>
            </a:extLst>
          </p:cNvPr>
          <p:cNvCxnSpPr>
            <a:cxnSpLocks/>
          </p:cNvCxnSpPr>
          <p:nvPr/>
        </p:nvCxnSpPr>
        <p:spPr>
          <a:xfrm>
            <a:off x="2608446" y="797615"/>
            <a:ext cx="1144777" cy="8343"/>
          </a:xfrm>
          <a:prstGeom prst="line">
            <a:avLst/>
          </a:prstGeom>
          <a:ln w="3492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sp>
        <p:nvSpPr>
          <p:cNvPr id="81" name="TextBox 80">
            <a:extLst>
              <a:ext uri="{FF2B5EF4-FFF2-40B4-BE49-F238E27FC236}">
                <a16:creationId xmlns:a16="http://schemas.microsoft.com/office/drawing/2014/main" id="{442DEEAE-6765-6840-B771-03B9732F030B}"/>
              </a:ext>
            </a:extLst>
          </p:cNvPr>
          <p:cNvSpPr txBox="1"/>
          <p:nvPr/>
        </p:nvSpPr>
        <p:spPr>
          <a:xfrm>
            <a:off x="3692320" y="669868"/>
            <a:ext cx="3047111" cy="538609"/>
          </a:xfrm>
          <a:prstGeom prst="rect">
            <a:avLst/>
          </a:prstGeom>
          <a:noFill/>
        </p:spPr>
        <p:txBody>
          <a:bodyPr wrap="square" rtlCol="0">
            <a:spAutoFit/>
          </a:bodyPr>
          <a:lstStyle/>
          <a:p>
            <a:r>
              <a:rPr lang="en-US" sz="1100" b="1" i="1" dirty="0">
                <a:solidFill>
                  <a:schemeClr val="accent2">
                    <a:lumMod val="75000"/>
                  </a:schemeClr>
                </a:solidFill>
                <a:latin typeface="Times" pitchFamily="2" charset="0"/>
              </a:rPr>
              <a:t>Setup of MuPix Telescope </a:t>
            </a:r>
          </a:p>
          <a:p>
            <a:endParaRPr lang="en-US" dirty="0"/>
          </a:p>
        </p:txBody>
      </p:sp>
      <p:cxnSp>
        <p:nvCxnSpPr>
          <p:cNvPr id="84" name="Straight Connector 83">
            <a:extLst>
              <a:ext uri="{FF2B5EF4-FFF2-40B4-BE49-F238E27FC236}">
                <a16:creationId xmlns:a16="http://schemas.microsoft.com/office/drawing/2014/main" id="{AD4EF3F6-FC04-8147-976B-06C970E939F8}"/>
              </a:ext>
            </a:extLst>
          </p:cNvPr>
          <p:cNvCxnSpPr>
            <a:cxnSpLocks/>
          </p:cNvCxnSpPr>
          <p:nvPr/>
        </p:nvCxnSpPr>
        <p:spPr>
          <a:xfrm>
            <a:off x="5394340" y="818641"/>
            <a:ext cx="1686595" cy="0"/>
          </a:xfrm>
          <a:prstGeom prst="line">
            <a:avLst/>
          </a:prstGeom>
          <a:ln w="3492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cxnSp>
        <p:nvCxnSpPr>
          <p:cNvPr id="87" name="Straight Connector 86">
            <a:extLst>
              <a:ext uri="{FF2B5EF4-FFF2-40B4-BE49-F238E27FC236}">
                <a16:creationId xmlns:a16="http://schemas.microsoft.com/office/drawing/2014/main" id="{C8E46767-8409-014F-B811-1283DBBFD50A}"/>
              </a:ext>
            </a:extLst>
          </p:cNvPr>
          <p:cNvCxnSpPr>
            <a:cxnSpLocks/>
          </p:cNvCxnSpPr>
          <p:nvPr/>
        </p:nvCxnSpPr>
        <p:spPr>
          <a:xfrm flipH="1">
            <a:off x="4703438" y="2569945"/>
            <a:ext cx="1" cy="520949"/>
          </a:xfrm>
          <a:prstGeom prst="line">
            <a:avLst/>
          </a:prstGeom>
          <a:ln w="3492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cxnSp>
        <p:nvCxnSpPr>
          <p:cNvPr id="90" name="Straight Connector 89">
            <a:extLst>
              <a:ext uri="{FF2B5EF4-FFF2-40B4-BE49-F238E27FC236}">
                <a16:creationId xmlns:a16="http://schemas.microsoft.com/office/drawing/2014/main" id="{727599B1-2BC2-DF45-A400-FD47D497947A}"/>
              </a:ext>
            </a:extLst>
          </p:cNvPr>
          <p:cNvCxnSpPr>
            <a:cxnSpLocks/>
          </p:cNvCxnSpPr>
          <p:nvPr/>
        </p:nvCxnSpPr>
        <p:spPr>
          <a:xfrm flipV="1">
            <a:off x="4703435" y="3052287"/>
            <a:ext cx="4632052" cy="23751"/>
          </a:xfrm>
          <a:prstGeom prst="line">
            <a:avLst/>
          </a:prstGeom>
          <a:ln w="3492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cxnSp>
        <p:nvCxnSpPr>
          <p:cNvPr id="93" name="Straight Connector 92">
            <a:extLst>
              <a:ext uri="{FF2B5EF4-FFF2-40B4-BE49-F238E27FC236}">
                <a16:creationId xmlns:a16="http://schemas.microsoft.com/office/drawing/2014/main" id="{81793618-94D2-674E-A8EB-2D38C1839A2F}"/>
              </a:ext>
            </a:extLst>
          </p:cNvPr>
          <p:cNvCxnSpPr>
            <a:cxnSpLocks/>
          </p:cNvCxnSpPr>
          <p:nvPr/>
        </p:nvCxnSpPr>
        <p:spPr>
          <a:xfrm>
            <a:off x="7080935" y="801786"/>
            <a:ext cx="0" cy="493839"/>
          </a:xfrm>
          <a:prstGeom prst="line">
            <a:avLst/>
          </a:prstGeom>
          <a:ln w="3492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sp>
        <p:nvSpPr>
          <p:cNvPr id="97" name="TextBox 96">
            <a:extLst>
              <a:ext uri="{FF2B5EF4-FFF2-40B4-BE49-F238E27FC236}">
                <a16:creationId xmlns:a16="http://schemas.microsoft.com/office/drawing/2014/main" id="{76C0B0B5-05ED-9F45-A297-49857FF690F4}"/>
              </a:ext>
            </a:extLst>
          </p:cNvPr>
          <p:cNvSpPr txBox="1"/>
          <p:nvPr/>
        </p:nvSpPr>
        <p:spPr>
          <a:xfrm>
            <a:off x="10621137" y="1003366"/>
            <a:ext cx="1235166" cy="538609"/>
          </a:xfrm>
          <a:prstGeom prst="rect">
            <a:avLst/>
          </a:prstGeom>
          <a:noFill/>
        </p:spPr>
        <p:txBody>
          <a:bodyPr wrap="square" rtlCol="0">
            <a:spAutoFit/>
          </a:bodyPr>
          <a:lstStyle/>
          <a:p>
            <a:r>
              <a:rPr lang="en-US" sz="1100" b="1" i="1" dirty="0">
                <a:solidFill>
                  <a:schemeClr val="accent2">
                    <a:lumMod val="75000"/>
                  </a:schemeClr>
                </a:solidFill>
                <a:latin typeface="Times" pitchFamily="2" charset="0"/>
              </a:rPr>
              <a:t>MuPix8 sensor?</a:t>
            </a:r>
          </a:p>
          <a:p>
            <a:endParaRPr lang="en-US" dirty="0"/>
          </a:p>
        </p:txBody>
      </p:sp>
      <p:sp>
        <p:nvSpPr>
          <p:cNvPr id="100" name="TextBox 99">
            <a:extLst>
              <a:ext uri="{FF2B5EF4-FFF2-40B4-BE49-F238E27FC236}">
                <a16:creationId xmlns:a16="http://schemas.microsoft.com/office/drawing/2014/main" id="{290503AE-C124-6040-87B3-7211BDD2E0DA}"/>
              </a:ext>
            </a:extLst>
          </p:cNvPr>
          <p:cNvSpPr txBox="1"/>
          <p:nvPr/>
        </p:nvSpPr>
        <p:spPr>
          <a:xfrm>
            <a:off x="672172" y="774763"/>
            <a:ext cx="1248381" cy="261610"/>
          </a:xfrm>
          <a:prstGeom prst="rect">
            <a:avLst/>
          </a:prstGeom>
          <a:noFill/>
        </p:spPr>
        <p:txBody>
          <a:bodyPr wrap="square" rtlCol="0">
            <a:spAutoFit/>
          </a:bodyPr>
          <a:lstStyle/>
          <a:p>
            <a:r>
              <a:rPr lang="en-US" sz="1100" b="1" i="1" dirty="0">
                <a:solidFill>
                  <a:schemeClr val="accent2">
                    <a:lumMod val="75000"/>
                  </a:schemeClr>
                </a:solidFill>
                <a:latin typeface="Times" pitchFamily="2" charset="0"/>
              </a:rPr>
              <a:t>Test-beam @ PSI </a:t>
            </a:r>
            <a:endParaRPr lang="en-US" sz="1100" i="1" dirty="0"/>
          </a:p>
        </p:txBody>
      </p:sp>
      <p:cxnSp>
        <p:nvCxnSpPr>
          <p:cNvPr id="101" name="Straight Connector 100">
            <a:extLst>
              <a:ext uri="{FF2B5EF4-FFF2-40B4-BE49-F238E27FC236}">
                <a16:creationId xmlns:a16="http://schemas.microsoft.com/office/drawing/2014/main" id="{4B7000E9-5861-DE41-A5DB-055CC1B25613}"/>
              </a:ext>
            </a:extLst>
          </p:cNvPr>
          <p:cNvCxnSpPr>
            <a:cxnSpLocks/>
          </p:cNvCxnSpPr>
          <p:nvPr/>
        </p:nvCxnSpPr>
        <p:spPr>
          <a:xfrm>
            <a:off x="2183803" y="1254124"/>
            <a:ext cx="424643" cy="4687"/>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874CA027-2FE5-8640-B54F-52CF00BA8443}"/>
              </a:ext>
            </a:extLst>
          </p:cNvPr>
          <p:cNvCxnSpPr>
            <a:cxnSpLocks/>
          </p:cNvCxnSpPr>
          <p:nvPr/>
        </p:nvCxnSpPr>
        <p:spPr>
          <a:xfrm>
            <a:off x="9313967" y="2842688"/>
            <a:ext cx="0" cy="213275"/>
          </a:xfrm>
          <a:prstGeom prst="line">
            <a:avLst/>
          </a:prstGeom>
          <a:ln w="3492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cxnSp>
        <p:nvCxnSpPr>
          <p:cNvPr id="152" name="Straight Connector 151">
            <a:extLst>
              <a:ext uri="{FF2B5EF4-FFF2-40B4-BE49-F238E27FC236}">
                <a16:creationId xmlns:a16="http://schemas.microsoft.com/office/drawing/2014/main" id="{E5131922-994F-A641-9643-2F490F6186EF}"/>
              </a:ext>
            </a:extLst>
          </p:cNvPr>
          <p:cNvCxnSpPr>
            <a:cxnSpLocks/>
          </p:cNvCxnSpPr>
          <p:nvPr/>
        </p:nvCxnSpPr>
        <p:spPr>
          <a:xfrm>
            <a:off x="7765897" y="783665"/>
            <a:ext cx="0" cy="516132"/>
          </a:xfrm>
          <a:prstGeom prst="line">
            <a:avLst/>
          </a:prstGeom>
          <a:ln w="3492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cxnSp>
        <p:nvCxnSpPr>
          <p:cNvPr id="154" name="Straight Connector 153">
            <a:extLst>
              <a:ext uri="{FF2B5EF4-FFF2-40B4-BE49-F238E27FC236}">
                <a16:creationId xmlns:a16="http://schemas.microsoft.com/office/drawing/2014/main" id="{3C1E7AE4-26AA-B14F-A226-1000B50DE7DD}"/>
              </a:ext>
            </a:extLst>
          </p:cNvPr>
          <p:cNvCxnSpPr>
            <a:cxnSpLocks/>
          </p:cNvCxnSpPr>
          <p:nvPr/>
        </p:nvCxnSpPr>
        <p:spPr>
          <a:xfrm>
            <a:off x="7765897" y="797615"/>
            <a:ext cx="3392677" cy="1"/>
          </a:xfrm>
          <a:prstGeom prst="line">
            <a:avLst/>
          </a:prstGeom>
          <a:ln w="3492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cxnSp>
        <p:nvCxnSpPr>
          <p:cNvPr id="157" name="Straight Connector 156">
            <a:extLst>
              <a:ext uri="{FF2B5EF4-FFF2-40B4-BE49-F238E27FC236}">
                <a16:creationId xmlns:a16="http://schemas.microsoft.com/office/drawing/2014/main" id="{916A9DDD-85BF-1342-8DBE-E3D288A19CDE}"/>
              </a:ext>
            </a:extLst>
          </p:cNvPr>
          <p:cNvCxnSpPr>
            <a:cxnSpLocks/>
          </p:cNvCxnSpPr>
          <p:nvPr/>
        </p:nvCxnSpPr>
        <p:spPr>
          <a:xfrm>
            <a:off x="11147124" y="783665"/>
            <a:ext cx="0" cy="252708"/>
          </a:xfrm>
          <a:prstGeom prst="line">
            <a:avLst/>
          </a:prstGeom>
          <a:ln w="3492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cxnSp>
        <p:nvCxnSpPr>
          <p:cNvPr id="160" name="Straight Connector 159">
            <a:extLst>
              <a:ext uri="{FF2B5EF4-FFF2-40B4-BE49-F238E27FC236}">
                <a16:creationId xmlns:a16="http://schemas.microsoft.com/office/drawing/2014/main" id="{043A2332-4FD7-284D-BD61-83455456788A}"/>
              </a:ext>
            </a:extLst>
          </p:cNvPr>
          <p:cNvCxnSpPr>
            <a:cxnSpLocks/>
          </p:cNvCxnSpPr>
          <p:nvPr/>
        </p:nvCxnSpPr>
        <p:spPr>
          <a:xfrm>
            <a:off x="9812877" y="2842687"/>
            <a:ext cx="0" cy="213275"/>
          </a:xfrm>
          <a:prstGeom prst="line">
            <a:avLst/>
          </a:prstGeom>
          <a:ln w="2857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cxnSp>
        <p:nvCxnSpPr>
          <p:cNvPr id="161" name="Straight Connector 160">
            <a:extLst>
              <a:ext uri="{FF2B5EF4-FFF2-40B4-BE49-F238E27FC236}">
                <a16:creationId xmlns:a16="http://schemas.microsoft.com/office/drawing/2014/main" id="{23A705B9-0A61-3643-A5D1-681F869DAB1A}"/>
              </a:ext>
            </a:extLst>
          </p:cNvPr>
          <p:cNvCxnSpPr>
            <a:cxnSpLocks/>
          </p:cNvCxnSpPr>
          <p:nvPr/>
        </p:nvCxnSpPr>
        <p:spPr>
          <a:xfrm>
            <a:off x="9812877" y="3049414"/>
            <a:ext cx="944770" cy="6548"/>
          </a:xfrm>
          <a:prstGeom prst="line">
            <a:avLst/>
          </a:prstGeom>
          <a:ln w="3492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cxnSp>
        <p:nvCxnSpPr>
          <p:cNvPr id="167" name="Straight Connector 166">
            <a:extLst>
              <a:ext uri="{FF2B5EF4-FFF2-40B4-BE49-F238E27FC236}">
                <a16:creationId xmlns:a16="http://schemas.microsoft.com/office/drawing/2014/main" id="{1C935F11-B6B3-424B-A243-7FA66D0C5A4D}"/>
              </a:ext>
            </a:extLst>
          </p:cNvPr>
          <p:cNvCxnSpPr>
            <a:cxnSpLocks/>
          </p:cNvCxnSpPr>
          <p:nvPr/>
        </p:nvCxnSpPr>
        <p:spPr>
          <a:xfrm>
            <a:off x="1072055" y="1780081"/>
            <a:ext cx="0" cy="1077633"/>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80" name="TextBox 179">
            <a:extLst>
              <a:ext uri="{FF2B5EF4-FFF2-40B4-BE49-F238E27FC236}">
                <a16:creationId xmlns:a16="http://schemas.microsoft.com/office/drawing/2014/main" id="{B3211891-477E-DD49-822D-93CE2E1F3AB3}"/>
              </a:ext>
            </a:extLst>
          </p:cNvPr>
          <p:cNvSpPr txBox="1"/>
          <p:nvPr/>
        </p:nvSpPr>
        <p:spPr>
          <a:xfrm>
            <a:off x="9403837" y="3110863"/>
            <a:ext cx="2772601" cy="430887"/>
          </a:xfrm>
          <a:prstGeom prst="rect">
            <a:avLst/>
          </a:prstGeom>
          <a:noFill/>
        </p:spPr>
        <p:txBody>
          <a:bodyPr wrap="square" rtlCol="0">
            <a:spAutoFit/>
          </a:bodyPr>
          <a:lstStyle/>
          <a:p>
            <a:pPr algn="ctr"/>
            <a:r>
              <a:rPr lang="en-GB" sz="1100" b="1" i="1" dirty="0">
                <a:solidFill>
                  <a:schemeClr val="accent2">
                    <a:lumMod val="75000"/>
                  </a:schemeClr>
                </a:solidFill>
                <a:latin typeface="Times" pitchFamily="2" charset="0"/>
              </a:rPr>
              <a:t>Efficiency and Noise Rate per Pixel for   Different DAQ Runs </a:t>
            </a:r>
            <a:endParaRPr lang="en-US" sz="1100" b="1" i="1" dirty="0">
              <a:solidFill>
                <a:schemeClr val="accent2">
                  <a:lumMod val="75000"/>
                </a:schemeClr>
              </a:solidFill>
              <a:latin typeface="Times" pitchFamily="2" charset="0"/>
            </a:endParaRPr>
          </a:p>
        </p:txBody>
      </p:sp>
      <p:cxnSp>
        <p:nvCxnSpPr>
          <p:cNvPr id="181" name="Straight Connector 180">
            <a:extLst>
              <a:ext uri="{FF2B5EF4-FFF2-40B4-BE49-F238E27FC236}">
                <a16:creationId xmlns:a16="http://schemas.microsoft.com/office/drawing/2014/main" id="{EAE17FBA-829B-3D4E-A2B6-D0727C2ED7B2}"/>
              </a:ext>
            </a:extLst>
          </p:cNvPr>
          <p:cNvCxnSpPr>
            <a:cxnSpLocks/>
          </p:cNvCxnSpPr>
          <p:nvPr/>
        </p:nvCxnSpPr>
        <p:spPr>
          <a:xfrm>
            <a:off x="11983915" y="3222869"/>
            <a:ext cx="174682" cy="0"/>
          </a:xfrm>
          <a:prstGeom prst="line">
            <a:avLst/>
          </a:prstGeom>
          <a:ln w="3492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cxnSp>
        <p:nvCxnSpPr>
          <p:cNvPr id="69" name="Straight Connector 68">
            <a:extLst>
              <a:ext uri="{FF2B5EF4-FFF2-40B4-BE49-F238E27FC236}">
                <a16:creationId xmlns:a16="http://schemas.microsoft.com/office/drawing/2014/main" id="{3D0FB833-2479-0045-99EC-BC12C572A09C}"/>
              </a:ext>
            </a:extLst>
          </p:cNvPr>
          <p:cNvCxnSpPr>
            <a:cxnSpLocks/>
          </p:cNvCxnSpPr>
          <p:nvPr/>
        </p:nvCxnSpPr>
        <p:spPr>
          <a:xfrm>
            <a:off x="10754171" y="2812632"/>
            <a:ext cx="3476" cy="243330"/>
          </a:xfrm>
          <a:prstGeom prst="line">
            <a:avLst/>
          </a:prstGeom>
          <a:ln w="2857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sp>
        <p:nvSpPr>
          <p:cNvPr id="39" name="TextBox 38">
            <a:extLst>
              <a:ext uri="{FF2B5EF4-FFF2-40B4-BE49-F238E27FC236}">
                <a16:creationId xmlns:a16="http://schemas.microsoft.com/office/drawing/2014/main" id="{F37F7205-C929-F942-9930-F6B2A6946B12}"/>
              </a:ext>
            </a:extLst>
          </p:cNvPr>
          <p:cNvSpPr txBox="1"/>
          <p:nvPr/>
        </p:nvSpPr>
        <p:spPr>
          <a:xfrm>
            <a:off x="3409789" y="3304220"/>
            <a:ext cx="3641098" cy="369332"/>
          </a:xfrm>
          <a:prstGeom prst="rect">
            <a:avLst/>
          </a:prstGeom>
          <a:noFill/>
        </p:spPr>
        <p:txBody>
          <a:bodyPr wrap="square" rtlCol="0">
            <a:spAutoFit/>
          </a:bodyPr>
          <a:lstStyle/>
          <a:p>
            <a:pPr marL="171450" indent="-171450">
              <a:buFont typeface="Arial" panose="020B0604020202020204" pitchFamily="34" charset="0"/>
              <a:buChar char="•"/>
            </a:pPr>
            <a:r>
              <a:rPr lang="en-GB" sz="900" dirty="0">
                <a:latin typeface="Times" pitchFamily="2" charset="0"/>
              </a:rPr>
              <a:t>Efficiency of run 1429 with threshold 545 mV </a:t>
            </a:r>
          </a:p>
          <a:p>
            <a:endParaRPr lang="en-US" sz="900" dirty="0">
              <a:latin typeface="Times" pitchFamily="2" charset="0"/>
            </a:endParaRPr>
          </a:p>
        </p:txBody>
      </p:sp>
      <p:pic>
        <p:nvPicPr>
          <p:cNvPr id="12" name="Picture 11">
            <a:extLst>
              <a:ext uri="{FF2B5EF4-FFF2-40B4-BE49-F238E27FC236}">
                <a16:creationId xmlns:a16="http://schemas.microsoft.com/office/drawing/2014/main" id="{55A8CE2E-A7AB-0C43-A425-2E7D485E0942}"/>
              </a:ext>
            </a:extLst>
          </p:cNvPr>
          <p:cNvPicPr>
            <a:picLocks noChangeAspect="1"/>
          </p:cNvPicPr>
          <p:nvPr/>
        </p:nvPicPr>
        <p:blipFill>
          <a:blip r:embed="rId8"/>
          <a:stretch>
            <a:fillRect/>
          </a:stretch>
        </p:blipFill>
        <p:spPr>
          <a:xfrm>
            <a:off x="7342502" y="3979788"/>
            <a:ext cx="1998754" cy="2742804"/>
          </a:xfrm>
          <a:prstGeom prst="rect">
            <a:avLst/>
          </a:prstGeom>
        </p:spPr>
      </p:pic>
      <p:sp>
        <p:nvSpPr>
          <p:cNvPr id="13" name="TextBox 12">
            <a:extLst>
              <a:ext uri="{FF2B5EF4-FFF2-40B4-BE49-F238E27FC236}">
                <a16:creationId xmlns:a16="http://schemas.microsoft.com/office/drawing/2014/main" id="{CBEFEF49-4580-C04F-8EB8-61260EEEE3B3}"/>
              </a:ext>
            </a:extLst>
          </p:cNvPr>
          <p:cNvSpPr txBox="1"/>
          <p:nvPr/>
        </p:nvSpPr>
        <p:spPr>
          <a:xfrm>
            <a:off x="7808361" y="3957849"/>
            <a:ext cx="1311705" cy="507831"/>
          </a:xfrm>
          <a:prstGeom prst="rect">
            <a:avLst/>
          </a:prstGeom>
          <a:noFill/>
        </p:spPr>
        <p:txBody>
          <a:bodyPr wrap="square" rtlCol="0">
            <a:spAutoFit/>
          </a:bodyPr>
          <a:lstStyle/>
          <a:p>
            <a:r>
              <a:rPr lang="en-US" sz="900" b="1" dirty="0">
                <a:latin typeface="Times" pitchFamily="2" charset="0"/>
              </a:rPr>
              <a:t>Efficiency map</a:t>
            </a:r>
          </a:p>
          <a:p>
            <a:endParaRPr lang="en-US" dirty="0"/>
          </a:p>
        </p:txBody>
      </p:sp>
      <p:pic>
        <p:nvPicPr>
          <p:cNvPr id="18" name="Picture 17" descr="A picture containing sitting, table&#10;&#10;Description automatically generated">
            <a:extLst>
              <a:ext uri="{FF2B5EF4-FFF2-40B4-BE49-F238E27FC236}">
                <a16:creationId xmlns:a16="http://schemas.microsoft.com/office/drawing/2014/main" id="{A4C5B6BE-6DB5-884D-97AC-47A884B78C32}"/>
              </a:ext>
            </a:extLst>
          </p:cNvPr>
          <p:cNvPicPr>
            <a:picLocks noChangeAspect="1"/>
          </p:cNvPicPr>
          <p:nvPr/>
        </p:nvPicPr>
        <p:blipFill>
          <a:blip r:embed="rId9"/>
          <a:stretch>
            <a:fillRect/>
          </a:stretch>
        </p:blipFill>
        <p:spPr>
          <a:xfrm>
            <a:off x="5394340" y="3982665"/>
            <a:ext cx="2037854" cy="2742804"/>
          </a:xfrm>
          <a:prstGeom prst="rect">
            <a:avLst/>
          </a:prstGeom>
        </p:spPr>
      </p:pic>
      <p:pic>
        <p:nvPicPr>
          <p:cNvPr id="25" name="Picture 24" descr="A screenshot of a computer&#10;&#10;Description automatically generated">
            <a:extLst>
              <a:ext uri="{FF2B5EF4-FFF2-40B4-BE49-F238E27FC236}">
                <a16:creationId xmlns:a16="http://schemas.microsoft.com/office/drawing/2014/main" id="{532D67E3-5C2B-544C-9853-58404805DA7B}"/>
              </a:ext>
            </a:extLst>
          </p:cNvPr>
          <p:cNvPicPr>
            <a:picLocks noChangeAspect="1"/>
          </p:cNvPicPr>
          <p:nvPr/>
        </p:nvPicPr>
        <p:blipFill>
          <a:blip r:embed="rId10"/>
          <a:stretch>
            <a:fillRect/>
          </a:stretch>
        </p:blipFill>
        <p:spPr>
          <a:xfrm>
            <a:off x="3358639" y="3970714"/>
            <a:ext cx="2093458" cy="2781292"/>
          </a:xfrm>
          <a:prstGeom prst="rect">
            <a:avLst/>
          </a:prstGeom>
        </p:spPr>
      </p:pic>
      <p:sp>
        <p:nvSpPr>
          <p:cNvPr id="27" name="TextBox 26">
            <a:extLst>
              <a:ext uri="{FF2B5EF4-FFF2-40B4-BE49-F238E27FC236}">
                <a16:creationId xmlns:a16="http://schemas.microsoft.com/office/drawing/2014/main" id="{A7A56202-83B3-EB44-83A3-47B653160BBD}"/>
              </a:ext>
            </a:extLst>
          </p:cNvPr>
          <p:cNvSpPr txBox="1"/>
          <p:nvPr/>
        </p:nvSpPr>
        <p:spPr>
          <a:xfrm>
            <a:off x="3946139" y="3960042"/>
            <a:ext cx="1065070" cy="230832"/>
          </a:xfrm>
          <a:prstGeom prst="rect">
            <a:avLst/>
          </a:prstGeom>
          <a:noFill/>
        </p:spPr>
        <p:txBody>
          <a:bodyPr wrap="square" rtlCol="0">
            <a:spAutoFit/>
          </a:bodyPr>
          <a:lstStyle/>
          <a:p>
            <a:r>
              <a:rPr lang="en-US" sz="900" b="1" dirty="0">
                <a:latin typeface="Times" pitchFamily="2" charset="0"/>
                <a:cs typeface="Times New Roman" panose="02020603050405020304" pitchFamily="18" charset="0"/>
              </a:rPr>
              <a:t>Track map</a:t>
            </a:r>
          </a:p>
        </p:txBody>
      </p:sp>
      <p:sp>
        <p:nvSpPr>
          <p:cNvPr id="42" name="TextBox 41">
            <a:extLst>
              <a:ext uri="{FF2B5EF4-FFF2-40B4-BE49-F238E27FC236}">
                <a16:creationId xmlns:a16="http://schemas.microsoft.com/office/drawing/2014/main" id="{9723004B-2503-A147-B2A4-361C19BA5FB3}"/>
              </a:ext>
            </a:extLst>
          </p:cNvPr>
          <p:cNvSpPr txBox="1"/>
          <p:nvPr/>
        </p:nvSpPr>
        <p:spPr>
          <a:xfrm>
            <a:off x="5798697" y="3960042"/>
            <a:ext cx="1165929" cy="230832"/>
          </a:xfrm>
          <a:prstGeom prst="rect">
            <a:avLst/>
          </a:prstGeom>
          <a:noFill/>
        </p:spPr>
        <p:txBody>
          <a:bodyPr wrap="square" rtlCol="0">
            <a:spAutoFit/>
          </a:bodyPr>
          <a:lstStyle/>
          <a:p>
            <a:r>
              <a:rPr lang="en-US" sz="900" b="1" dirty="0">
                <a:latin typeface="Times" pitchFamily="2" charset="0"/>
              </a:rPr>
              <a:t>Matched track map</a:t>
            </a:r>
          </a:p>
        </p:txBody>
      </p:sp>
      <p:sp>
        <p:nvSpPr>
          <p:cNvPr id="44" name="TextBox 43">
            <a:extLst>
              <a:ext uri="{FF2B5EF4-FFF2-40B4-BE49-F238E27FC236}">
                <a16:creationId xmlns:a16="http://schemas.microsoft.com/office/drawing/2014/main" id="{ED9CFD21-66D3-2A41-BFA1-A64E43A47C64}"/>
              </a:ext>
            </a:extLst>
          </p:cNvPr>
          <p:cNvSpPr txBox="1"/>
          <p:nvPr/>
        </p:nvSpPr>
        <p:spPr>
          <a:xfrm>
            <a:off x="5935528" y="5071029"/>
            <a:ext cx="1021861" cy="646331"/>
          </a:xfrm>
          <a:prstGeom prst="rect">
            <a:avLst/>
          </a:prstGeom>
          <a:noFill/>
        </p:spPr>
        <p:txBody>
          <a:bodyPr wrap="square" rtlCol="0">
            <a:spAutoFit/>
          </a:bodyPr>
          <a:lstStyle/>
          <a:p>
            <a:r>
              <a:rPr lang="en-GB" sz="900" b="1" dirty="0">
                <a:solidFill>
                  <a:schemeClr val="bg1"/>
                </a:solidFill>
                <a:latin typeface="Times" pitchFamily="2" charset="0"/>
              </a:rPr>
              <a:t>Matched </a:t>
            </a:r>
            <a:r>
              <a:rPr lang="en-US" sz="900" b="1" dirty="0">
                <a:solidFill>
                  <a:schemeClr val="bg1"/>
                </a:solidFill>
                <a:latin typeface="Times" pitchFamily="2" charset="0"/>
              </a:rPr>
              <a:t>tracks =  1234423</a:t>
            </a:r>
            <a:endParaRPr lang="en-GB" sz="900" b="1" dirty="0">
              <a:solidFill>
                <a:schemeClr val="bg1"/>
              </a:solidFill>
              <a:latin typeface="Times" pitchFamily="2" charset="0"/>
            </a:endParaRPr>
          </a:p>
          <a:p>
            <a:endParaRPr lang="en-US" dirty="0"/>
          </a:p>
        </p:txBody>
      </p:sp>
      <p:sp>
        <p:nvSpPr>
          <p:cNvPr id="45" name="TextBox 44">
            <a:extLst>
              <a:ext uri="{FF2B5EF4-FFF2-40B4-BE49-F238E27FC236}">
                <a16:creationId xmlns:a16="http://schemas.microsoft.com/office/drawing/2014/main" id="{55766896-7667-DB46-BDAE-BFBBD4D06E27}"/>
              </a:ext>
            </a:extLst>
          </p:cNvPr>
          <p:cNvSpPr txBox="1"/>
          <p:nvPr/>
        </p:nvSpPr>
        <p:spPr>
          <a:xfrm>
            <a:off x="3933015" y="5101807"/>
            <a:ext cx="823828" cy="615553"/>
          </a:xfrm>
          <a:prstGeom prst="rect">
            <a:avLst/>
          </a:prstGeom>
          <a:noFill/>
        </p:spPr>
        <p:txBody>
          <a:bodyPr wrap="square" rtlCol="0">
            <a:spAutoFit/>
          </a:bodyPr>
          <a:lstStyle/>
          <a:p>
            <a:r>
              <a:rPr lang="en-GB" sz="800" b="1" dirty="0">
                <a:solidFill>
                  <a:schemeClr val="bg1"/>
                </a:solidFill>
                <a:latin typeface="Times" pitchFamily="2" charset="0"/>
              </a:rPr>
              <a:t>Total tracks </a:t>
            </a:r>
          </a:p>
          <a:p>
            <a:r>
              <a:rPr lang="en-GB" sz="800" b="1" dirty="0">
                <a:solidFill>
                  <a:schemeClr val="bg1"/>
                </a:solidFill>
                <a:latin typeface="Times" pitchFamily="2" charset="0"/>
              </a:rPr>
              <a:t>= 1235869</a:t>
            </a:r>
          </a:p>
          <a:p>
            <a:endParaRPr lang="en-US" dirty="0"/>
          </a:p>
        </p:txBody>
      </p:sp>
      <p:sp>
        <p:nvSpPr>
          <p:cNvPr id="48" name="TextBox 47">
            <a:extLst>
              <a:ext uri="{FF2B5EF4-FFF2-40B4-BE49-F238E27FC236}">
                <a16:creationId xmlns:a16="http://schemas.microsoft.com/office/drawing/2014/main" id="{52C8A953-CEF0-884F-8C6E-F59CD5925EA7}"/>
              </a:ext>
            </a:extLst>
          </p:cNvPr>
          <p:cNvSpPr txBox="1"/>
          <p:nvPr/>
        </p:nvSpPr>
        <p:spPr>
          <a:xfrm>
            <a:off x="7777943" y="5095652"/>
            <a:ext cx="1202839" cy="492443"/>
          </a:xfrm>
          <a:prstGeom prst="rect">
            <a:avLst/>
          </a:prstGeom>
          <a:noFill/>
        </p:spPr>
        <p:txBody>
          <a:bodyPr wrap="square" rtlCol="0">
            <a:spAutoFit/>
          </a:bodyPr>
          <a:lstStyle/>
          <a:p>
            <a:r>
              <a:rPr lang="en-GB" sz="800" b="1" dirty="0">
                <a:latin typeface="Times" pitchFamily="2" charset="0"/>
              </a:rPr>
              <a:t>Eff</a:t>
            </a:r>
            <a:r>
              <a:rPr lang="en-GB" sz="800" b="1" baseline="-25000" dirty="0">
                <a:latin typeface="Times" pitchFamily="2" charset="0"/>
              </a:rPr>
              <a:t>ROI </a:t>
            </a:r>
            <a:r>
              <a:rPr lang="en-GB" sz="800" b="1" dirty="0">
                <a:latin typeface="Times" pitchFamily="2" charset="0"/>
              </a:rPr>
              <a:t>= 0.9988 ± 0.001</a:t>
            </a:r>
          </a:p>
          <a:p>
            <a:endParaRPr lang="en-US" dirty="0"/>
          </a:p>
        </p:txBody>
      </p:sp>
      <p:cxnSp>
        <p:nvCxnSpPr>
          <p:cNvPr id="83" name="Straight Connector 82">
            <a:extLst>
              <a:ext uri="{FF2B5EF4-FFF2-40B4-BE49-F238E27FC236}">
                <a16:creationId xmlns:a16="http://schemas.microsoft.com/office/drawing/2014/main" id="{89758227-6A1A-FB4F-9700-BD70D5CE217E}"/>
              </a:ext>
            </a:extLst>
          </p:cNvPr>
          <p:cNvCxnSpPr>
            <a:cxnSpLocks/>
          </p:cNvCxnSpPr>
          <p:nvPr/>
        </p:nvCxnSpPr>
        <p:spPr>
          <a:xfrm flipH="1">
            <a:off x="9405438" y="3216420"/>
            <a:ext cx="184434" cy="0"/>
          </a:xfrm>
          <a:prstGeom prst="line">
            <a:avLst/>
          </a:prstGeom>
          <a:ln w="3492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sp>
        <p:nvSpPr>
          <p:cNvPr id="77" name="TextBox 76">
            <a:extLst>
              <a:ext uri="{FF2B5EF4-FFF2-40B4-BE49-F238E27FC236}">
                <a16:creationId xmlns:a16="http://schemas.microsoft.com/office/drawing/2014/main" id="{AAAA36AD-B7CA-0D49-BBE7-671639A5C0B4}"/>
              </a:ext>
            </a:extLst>
          </p:cNvPr>
          <p:cNvSpPr txBox="1"/>
          <p:nvPr/>
        </p:nvSpPr>
        <p:spPr>
          <a:xfrm>
            <a:off x="3590995" y="3504943"/>
            <a:ext cx="1796094" cy="646331"/>
          </a:xfrm>
          <a:prstGeom prst="rect">
            <a:avLst/>
          </a:prstGeom>
          <a:noFill/>
        </p:spPr>
        <p:txBody>
          <a:bodyPr wrap="square" rtlCol="0">
            <a:spAutoFit/>
          </a:bodyPr>
          <a:lstStyle/>
          <a:p>
            <a:r>
              <a:rPr lang="en-US" sz="900" b="1" dirty="0">
                <a:latin typeface="Times" pitchFamily="2" charset="0"/>
              </a:rPr>
              <a:t>Eff</a:t>
            </a:r>
            <a:r>
              <a:rPr lang="en-US" sz="900" b="1" baseline="-25000" dirty="0">
                <a:latin typeface="Times" pitchFamily="2" charset="0"/>
              </a:rPr>
              <a:t>ROI</a:t>
            </a:r>
            <a:r>
              <a:rPr lang="en-US" sz="900" baseline="-25000" dirty="0">
                <a:latin typeface="Times" pitchFamily="2" charset="0"/>
              </a:rPr>
              <a:t> </a:t>
            </a:r>
            <a:r>
              <a:rPr lang="en-US" sz="900" dirty="0">
                <a:latin typeface="Times" pitchFamily="2" charset="0"/>
              </a:rPr>
              <a:t>= #matched tracks</a:t>
            </a:r>
          </a:p>
          <a:p>
            <a:r>
              <a:rPr lang="en-US" sz="900" dirty="0">
                <a:latin typeface="Times" pitchFamily="2" charset="0"/>
              </a:rPr>
              <a:t>             #total tracks </a:t>
            </a:r>
          </a:p>
          <a:p>
            <a:endParaRPr lang="en-US" dirty="0"/>
          </a:p>
        </p:txBody>
      </p:sp>
      <p:cxnSp>
        <p:nvCxnSpPr>
          <p:cNvPr id="80" name="Straight Connector 79">
            <a:extLst>
              <a:ext uri="{FF2B5EF4-FFF2-40B4-BE49-F238E27FC236}">
                <a16:creationId xmlns:a16="http://schemas.microsoft.com/office/drawing/2014/main" id="{DF1EFCFA-B346-D240-8BF4-3884379216CC}"/>
              </a:ext>
            </a:extLst>
          </p:cNvPr>
          <p:cNvCxnSpPr>
            <a:cxnSpLocks/>
          </p:cNvCxnSpPr>
          <p:nvPr/>
        </p:nvCxnSpPr>
        <p:spPr>
          <a:xfrm>
            <a:off x="4087222" y="3673552"/>
            <a:ext cx="660546" cy="10671"/>
          </a:xfrm>
          <a:prstGeom prst="line">
            <a:avLst/>
          </a:prstGeom>
        </p:spPr>
        <p:style>
          <a:lnRef idx="1">
            <a:schemeClr val="dk1"/>
          </a:lnRef>
          <a:fillRef idx="0">
            <a:schemeClr val="dk1"/>
          </a:fillRef>
          <a:effectRef idx="0">
            <a:schemeClr val="dk1"/>
          </a:effectRef>
          <a:fontRef idx="minor">
            <a:schemeClr val="tx1"/>
          </a:fontRef>
        </p:style>
      </p:cxnSp>
      <p:sp>
        <p:nvSpPr>
          <p:cNvPr id="105" name="TextBox 104">
            <a:extLst>
              <a:ext uri="{FF2B5EF4-FFF2-40B4-BE49-F238E27FC236}">
                <a16:creationId xmlns:a16="http://schemas.microsoft.com/office/drawing/2014/main" id="{F3728CC6-AF57-4246-8DC3-D7A06614B4EA}"/>
              </a:ext>
            </a:extLst>
          </p:cNvPr>
          <p:cNvSpPr txBox="1"/>
          <p:nvPr/>
        </p:nvSpPr>
        <p:spPr>
          <a:xfrm>
            <a:off x="7100718" y="3439338"/>
            <a:ext cx="3440063" cy="646331"/>
          </a:xfrm>
          <a:prstGeom prst="rect">
            <a:avLst/>
          </a:prstGeom>
          <a:noFill/>
        </p:spPr>
        <p:txBody>
          <a:bodyPr wrap="square" rtlCol="0">
            <a:spAutoFit/>
          </a:bodyPr>
          <a:lstStyle/>
          <a:p>
            <a:r>
              <a:rPr lang="en-US" sz="900" b="1" dirty="0">
                <a:latin typeface="Times" pitchFamily="2" charset="0"/>
              </a:rPr>
              <a:t>Noise rate per pixel </a:t>
            </a:r>
            <a:r>
              <a:rPr lang="en-US" sz="900" dirty="0">
                <a:latin typeface="Times" pitchFamily="2" charset="0"/>
              </a:rPr>
              <a:t>= #hits - #matched tracks</a:t>
            </a:r>
          </a:p>
          <a:p>
            <a:r>
              <a:rPr lang="en-US" sz="900" dirty="0">
                <a:latin typeface="Times" pitchFamily="2" charset="0"/>
              </a:rPr>
              <a:t>                                        runtime . #pixels  </a:t>
            </a:r>
          </a:p>
          <a:p>
            <a:endParaRPr lang="en-US" dirty="0"/>
          </a:p>
        </p:txBody>
      </p:sp>
      <p:cxnSp>
        <p:nvCxnSpPr>
          <p:cNvPr id="107" name="Straight Connector 106">
            <a:extLst>
              <a:ext uri="{FF2B5EF4-FFF2-40B4-BE49-F238E27FC236}">
                <a16:creationId xmlns:a16="http://schemas.microsoft.com/office/drawing/2014/main" id="{F241A7BD-40E6-C04D-8434-5ECD107D65EA}"/>
              </a:ext>
            </a:extLst>
          </p:cNvPr>
          <p:cNvCxnSpPr/>
          <p:nvPr/>
        </p:nvCxnSpPr>
        <p:spPr>
          <a:xfrm>
            <a:off x="8263489" y="3598005"/>
            <a:ext cx="1002053" cy="8016"/>
          </a:xfrm>
          <a:prstGeom prst="line">
            <a:avLst/>
          </a:prstGeom>
        </p:spPr>
        <p:style>
          <a:lnRef idx="1">
            <a:schemeClr val="dk1"/>
          </a:lnRef>
          <a:fillRef idx="0">
            <a:schemeClr val="dk1"/>
          </a:fillRef>
          <a:effectRef idx="0">
            <a:schemeClr val="dk1"/>
          </a:effectRef>
          <a:fontRef idx="minor">
            <a:schemeClr val="tx1"/>
          </a:fontRef>
        </p:style>
      </p:cxnSp>
      <p:pic>
        <p:nvPicPr>
          <p:cNvPr id="58" name="Picture 57" descr="Text&#10;&#10;Description automatically generated">
            <a:extLst>
              <a:ext uri="{FF2B5EF4-FFF2-40B4-BE49-F238E27FC236}">
                <a16:creationId xmlns:a16="http://schemas.microsoft.com/office/drawing/2014/main" id="{73360968-AEA1-924C-AD2F-2D954CE9A256}"/>
              </a:ext>
            </a:extLst>
          </p:cNvPr>
          <p:cNvPicPr>
            <a:picLocks noChangeAspect="1"/>
          </p:cNvPicPr>
          <p:nvPr/>
        </p:nvPicPr>
        <p:blipFill>
          <a:blip r:embed="rId11"/>
          <a:stretch>
            <a:fillRect/>
          </a:stretch>
        </p:blipFill>
        <p:spPr>
          <a:xfrm>
            <a:off x="9152964" y="0"/>
            <a:ext cx="3039036" cy="716551"/>
          </a:xfrm>
          <a:prstGeom prst="rect">
            <a:avLst/>
          </a:prstGeom>
        </p:spPr>
      </p:pic>
    </p:spTree>
    <p:extLst>
      <p:ext uri="{BB962C8B-B14F-4D97-AF65-F5344CB8AC3E}">
        <p14:creationId xmlns:p14="http://schemas.microsoft.com/office/powerpoint/2010/main" val="29374212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16295" y="-3298"/>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16</a:t>
            </a:fld>
            <a:endParaRPr lang="en-US" dirty="0">
              <a:solidFill>
                <a:schemeClr val="accent2">
                  <a:lumMod val="50000"/>
                </a:schemeClr>
              </a:solidFill>
              <a:latin typeface="Times" pitchFamily="2" charset="0"/>
            </a:endParaRPr>
          </a:p>
        </p:txBody>
      </p:sp>
      <p:sp>
        <p:nvSpPr>
          <p:cNvPr id="2" name="TextBox 1">
            <a:extLst>
              <a:ext uri="{FF2B5EF4-FFF2-40B4-BE49-F238E27FC236}">
                <a16:creationId xmlns:a16="http://schemas.microsoft.com/office/drawing/2014/main" id="{B6AA70DA-BCCD-E549-A4E5-F033060EFC49}"/>
              </a:ext>
            </a:extLst>
          </p:cNvPr>
          <p:cNvSpPr txBox="1"/>
          <p:nvPr/>
        </p:nvSpPr>
        <p:spPr>
          <a:xfrm>
            <a:off x="1336724" y="1309522"/>
            <a:ext cx="5782235" cy="3939540"/>
          </a:xfrm>
          <a:prstGeom prst="rect">
            <a:avLst/>
          </a:prstGeom>
          <a:noFill/>
        </p:spPr>
        <p:txBody>
          <a:bodyPr wrap="square" rtlCol="0">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Summary:</a:t>
            </a:r>
          </a:p>
          <a:p>
            <a:endParaRPr lang="en-US" sz="3200" b="1" dirty="0">
              <a:solidFill>
                <a:schemeClr val="accent2">
                  <a:lumMod val="75000"/>
                </a:schemeClr>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Acceptance and efficiency of the detector have studied with </a:t>
            </a:r>
            <a:r>
              <a:rPr lang="en-GB" sz="1400" dirty="0">
                <a:latin typeface="Times New Roman" panose="02020603050405020304" pitchFamily="18" charset="0"/>
                <a:cs typeface="Times New Roman" panose="02020603050405020304" pitchFamily="18" charset="0"/>
              </a:rPr>
              <a:t>checking sources of fake tracks by looking at timing information</a:t>
            </a:r>
          </a:p>
          <a:p>
            <a:pPr marL="285750" indent="-285750">
              <a:buFont typeface="Arial" panose="020B0604020202020204" pitchFamily="34" charset="0"/>
              <a:buChar char="•"/>
            </a:pPr>
            <a:endParaRPr lang="en-US" sz="1400" b="1" dirty="0">
              <a:solidFill>
                <a:schemeClr val="accent2">
                  <a:lumMod val="75000"/>
                </a:schemeClr>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The performance of imperfect tracks due to by noise or missing hits have studied with </a:t>
            </a:r>
            <a:r>
              <a:rPr lang="en-GB" sz="1400" dirty="0">
                <a:latin typeface="Times New Roman" panose="02020603050405020304" pitchFamily="18" charset="0"/>
                <a:cs typeface="Times New Roman" panose="02020603050405020304" pitchFamily="18" charset="0"/>
              </a:rPr>
              <a:t>optimising selection cuts</a:t>
            </a:r>
          </a:p>
          <a:p>
            <a:endParaRPr lang="en-GB" sz="1400" dirty="0">
              <a:latin typeface="Times New Roman" panose="02020603050405020304" pitchFamily="18" charset="0"/>
              <a:cs typeface="Times New Roman" panose="02020603050405020304" pitchFamily="18" charset="0"/>
            </a:endParaRPr>
          </a:p>
          <a:p>
            <a:pPr marL="285750" indent="-285750" fontAlgn="base">
              <a:buFont typeface="Arial" panose="020B0604020202020204" pitchFamily="34" charset="0"/>
              <a:buChar char="•"/>
            </a:pPr>
            <a:r>
              <a:rPr lang="en-GB" sz="1400" dirty="0">
                <a:latin typeface="Times New Roman" panose="02020603050405020304" pitchFamily="18" charset="0"/>
                <a:cs typeface="Times New Roman" panose="02020603050405020304" pitchFamily="18" charset="0"/>
              </a:rPr>
              <a:t>Test-Beam data acquisition system for characterization of High Voltage Monolithic Active Pixel Sensors has </a:t>
            </a:r>
            <a:r>
              <a:rPr lang="en-GB" sz="1400" dirty="0" err="1">
                <a:latin typeface="Times New Roman" panose="02020603050405020304" pitchFamily="18" charset="0"/>
                <a:cs typeface="Times New Roman" panose="02020603050405020304" pitchFamily="18" charset="0"/>
              </a:rPr>
              <a:t>analyzed</a:t>
            </a:r>
            <a:r>
              <a:rPr lang="en-GB" sz="1400" dirty="0">
                <a:latin typeface="Times New Roman" panose="02020603050405020304" pitchFamily="18" charset="0"/>
                <a:cs typeface="Times New Roman" panose="02020603050405020304" pitchFamily="18" charset="0"/>
              </a:rPr>
              <a:t> </a:t>
            </a:r>
          </a:p>
          <a:p>
            <a:pPr fontAlgn="base"/>
            <a:r>
              <a:rPr lang="en-GB" sz="1400" dirty="0"/>
              <a:t> </a:t>
            </a:r>
          </a:p>
          <a:p>
            <a:endParaRPr lang="en-US" sz="1400" b="1" dirty="0">
              <a:solidFill>
                <a:schemeClr val="accent2">
                  <a:lumMod val="50000"/>
                </a:schemeClr>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endParaRPr lang="en-US" sz="1400" dirty="0"/>
          </a:p>
          <a:p>
            <a:endParaRPr lang="en-US" sz="3200" b="1" dirty="0">
              <a:solidFill>
                <a:schemeClr val="accent2">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60039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16295" y="-3298"/>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17</a:t>
            </a:fld>
            <a:endParaRPr lang="en-US" dirty="0">
              <a:solidFill>
                <a:schemeClr val="accent2">
                  <a:lumMod val="50000"/>
                </a:schemeClr>
              </a:solidFill>
              <a:latin typeface="Times" pitchFamily="2" charset="0"/>
            </a:endParaRPr>
          </a:p>
        </p:txBody>
      </p:sp>
      <p:sp>
        <p:nvSpPr>
          <p:cNvPr id="2" name="TextBox 1">
            <a:extLst>
              <a:ext uri="{FF2B5EF4-FFF2-40B4-BE49-F238E27FC236}">
                <a16:creationId xmlns:a16="http://schemas.microsoft.com/office/drawing/2014/main" id="{B6AA70DA-BCCD-E549-A4E5-F033060EFC49}"/>
              </a:ext>
            </a:extLst>
          </p:cNvPr>
          <p:cNvSpPr txBox="1"/>
          <p:nvPr/>
        </p:nvSpPr>
        <p:spPr>
          <a:xfrm>
            <a:off x="708074" y="2772562"/>
            <a:ext cx="5782235" cy="584775"/>
          </a:xfrm>
          <a:prstGeom prst="rect">
            <a:avLst/>
          </a:prstGeom>
          <a:noFill/>
        </p:spPr>
        <p:txBody>
          <a:bodyPr wrap="square" rtlCol="0">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Thank you for listening! </a:t>
            </a:r>
          </a:p>
        </p:txBody>
      </p:sp>
    </p:spTree>
    <p:extLst>
      <p:ext uri="{BB962C8B-B14F-4D97-AF65-F5344CB8AC3E}">
        <p14:creationId xmlns:p14="http://schemas.microsoft.com/office/powerpoint/2010/main" val="7353223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16295" y="-3298"/>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18</a:t>
            </a:fld>
            <a:endParaRPr lang="en-US" dirty="0">
              <a:solidFill>
                <a:schemeClr val="accent2">
                  <a:lumMod val="50000"/>
                </a:schemeClr>
              </a:solidFill>
              <a:latin typeface="Times" pitchFamily="2" charset="0"/>
            </a:endParaRPr>
          </a:p>
        </p:txBody>
      </p:sp>
      <p:sp>
        <p:nvSpPr>
          <p:cNvPr id="2" name="TextBox 1">
            <a:extLst>
              <a:ext uri="{FF2B5EF4-FFF2-40B4-BE49-F238E27FC236}">
                <a16:creationId xmlns:a16="http://schemas.microsoft.com/office/drawing/2014/main" id="{B6AA70DA-BCCD-E549-A4E5-F033060EFC49}"/>
              </a:ext>
            </a:extLst>
          </p:cNvPr>
          <p:cNvSpPr txBox="1"/>
          <p:nvPr/>
        </p:nvSpPr>
        <p:spPr>
          <a:xfrm>
            <a:off x="708074" y="2772562"/>
            <a:ext cx="5782235" cy="584775"/>
          </a:xfrm>
          <a:prstGeom prst="rect">
            <a:avLst/>
          </a:prstGeom>
          <a:noFill/>
        </p:spPr>
        <p:txBody>
          <a:bodyPr wrap="square" rtlCol="0">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Backup……</a:t>
            </a:r>
          </a:p>
        </p:txBody>
      </p:sp>
    </p:spTree>
    <p:extLst>
      <p:ext uri="{BB962C8B-B14F-4D97-AF65-F5344CB8AC3E}">
        <p14:creationId xmlns:p14="http://schemas.microsoft.com/office/powerpoint/2010/main" val="6618734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16295" y="-3298"/>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19</a:t>
            </a:fld>
            <a:endParaRPr lang="en-US" dirty="0">
              <a:solidFill>
                <a:schemeClr val="accent2">
                  <a:lumMod val="50000"/>
                </a:schemeClr>
              </a:solidFill>
              <a:latin typeface="Times" pitchFamily="2" charset="0"/>
            </a:endParaRPr>
          </a:p>
        </p:txBody>
      </p:sp>
      <p:pic>
        <p:nvPicPr>
          <p:cNvPr id="7" name="Picture 6" descr="A close up of a map&#10;&#10;Description automatically generated">
            <a:extLst>
              <a:ext uri="{FF2B5EF4-FFF2-40B4-BE49-F238E27FC236}">
                <a16:creationId xmlns:a16="http://schemas.microsoft.com/office/drawing/2014/main" id="{87F3B1E1-39B3-B64C-B42D-53DF1159D938}"/>
              </a:ext>
            </a:extLst>
          </p:cNvPr>
          <p:cNvPicPr>
            <a:picLocks noChangeAspect="1"/>
          </p:cNvPicPr>
          <p:nvPr/>
        </p:nvPicPr>
        <p:blipFill>
          <a:blip r:embed="rId4"/>
          <a:stretch>
            <a:fillRect/>
          </a:stretch>
        </p:blipFill>
        <p:spPr>
          <a:xfrm>
            <a:off x="339199" y="1375392"/>
            <a:ext cx="5422900" cy="5116315"/>
          </a:xfrm>
          <a:prstGeom prst="rect">
            <a:avLst/>
          </a:prstGeom>
        </p:spPr>
      </p:pic>
      <p:pic>
        <p:nvPicPr>
          <p:cNvPr id="8" name="Picture 7" descr="A close up of a map&#10;&#10;Description automatically generated">
            <a:extLst>
              <a:ext uri="{FF2B5EF4-FFF2-40B4-BE49-F238E27FC236}">
                <a16:creationId xmlns:a16="http://schemas.microsoft.com/office/drawing/2014/main" id="{A48A01B2-B916-4240-B811-6C62D507BC46}"/>
              </a:ext>
            </a:extLst>
          </p:cNvPr>
          <p:cNvPicPr>
            <a:picLocks noChangeAspect="1"/>
          </p:cNvPicPr>
          <p:nvPr/>
        </p:nvPicPr>
        <p:blipFill>
          <a:blip r:embed="rId5"/>
          <a:stretch>
            <a:fillRect/>
          </a:stretch>
        </p:blipFill>
        <p:spPr>
          <a:xfrm>
            <a:off x="5875721" y="1444669"/>
            <a:ext cx="5422900" cy="5116315"/>
          </a:xfrm>
          <a:prstGeom prst="rect">
            <a:avLst/>
          </a:prstGeom>
        </p:spPr>
      </p:pic>
      <p:sp>
        <p:nvSpPr>
          <p:cNvPr id="2" name="TextBox 1">
            <a:extLst>
              <a:ext uri="{FF2B5EF4-FFF2-40B4-BE49-F238E27FC236}">
                <a16:creationId xmlns:a16="http://schemas.microsoft.com/office/drawing/2014/main" id="{8065D46B-5B58-BA44-BC50-E8092B34F219}"/>
              </a:ext>
            </a:extLst>
          </p:cNvPr>
          <p:cNvSpPr txBox="1"/>
          <p:nvPr/>
        </p:nvSpPr>
        <p:spPr>
          <a:xfrm>
            <a:off x="3586480" y="61199"/>
            <a:ext cx="5691991" cy="1200329"/>
          </a:xfrm>
          <a:prstGeom prst="rect">
            <a:avLst/>
          </a:prstGeom>
          <a:noFill/>
        </p:spPr>
        <p:txBody>
          <a:bodyPr wrap="square" rtlCol="0">
            <a:spAutoFit/>
          </a:bodyPr>
          <a:lstStyle/>
          <a:p>
            <a:r>
              <a:rPr lang="en-GB" b="1" dirty="0">
                <a:solidFill>
                  <a:schemeClr val="bg1"/>
                </a:solidFill>
                <a:latin typeface="Times" pitchFamily="2" charset="0"/>
              </a:rPr>
              <a:t>What is the Single-Event Sensitivity (SES) with Nosy Detector in Vertex Fit Step and How is Vary from Perfect Detector ?  </a:t>
            </a:r>
          </a:p>
          <a:p>
            <a:endParaRPr lang="en-US" dirty="0"/>
          </a:p>
        </p:txBody>
      </p:sp>
      <p:sp>
        <p:nvSpPr>
          <p:cNvPr id="3" name="TextBox 2">
            <a:extLst>
              <a:ext uri="{FF2B5EF4-FFF2-40B4-BE49-F238E27FC236}">
                <a16:creationId xmlns:a16="http://schemas.microsoft.com/office/drawing/2014/main" id="{29194F84-99FC-E848-BAA4-75B7C2EFF142}"/>
              </a:ext>
            </a:extLst>
          </p:cNvPr>
          <p:cNvSpPr txBox="1"/>
          <p:nvPr/>
        </p:nvSpPr>
        <p:spPr>
          <a:xfrm>
            <a:off x="1979531" y="1375392"/>
            <a:ext cx="2011680" cy="369332"/>
          </a:xfrm>
          <a:prstGeom prst="rect">
            <a:avLst/>
          </a:prstGeom>
          <a:noFill/>
        </p:spPr>
        <p:txBody>
          <a:bodyPr wrap="square" rtlCol="0">
            <a:spAutoFit/>
          </a:bodyPr>
          <a:lstStyle/>
          <a:p>
            <a:r>
              <a:rPr lang="en-US" b="1" i="1" dirty="0">
                <a:solidFill>
                  <a:schemeClr val="accent2">
                    <a:lumMod val="50000"/>
                  </a:schemeClr>
                </a:solidFill>
                <a:latin typeface="Times New Roman" panose="02020603050405020304" pitchFamily="18" charset="0"/>
                <a:cs typeface="Times New Roman" panose="02020603050405020304" pitchFamily="18" charset="0"/>
              </a:rPr>
              <a:t>Perfect Detector</a:t>
            </a:r>
          </a:p>
        </p:txBody>
      </p:sp>
      <p:sp>
        <p:nvSpPr>
          <p:cNvPr id="4" name="TextBox 3">
            <a:extLst>
              <a:ext uri="{FF2B5EF4-FFF2-40B4-BE49-F238E27FC236}">
                <a16:creationId xmlns:a16="http://schemas.microsoft.com/office/drawing/2014/main" id="{2DA6B0A4-8A02-EB4F-9A5A-10342CD2AA89}"/>
              </a:ext>
            </a:extLst>
          </p:cNvPr>
          <p:cNvSpPr txBox="1"/>
          <p:nvPr/>
        </p:nvSpPr>
        <p:spPr>
          <a:xfrm>
            <a:off x="7576251" y="1381038"/>
            <a:ext cx="2021840" cy="369332"/>
          </a:xfrm>
          <a:prstGeom prst="rect">
            <a:avLst/>
          </a:prstGeom>
          <a:noFill/>
        </p:spPr>
        <p:txBody>
          <a:bodyPr wrap="square" rtlCol="0">
            <a:spAutoFit/>
          </a:bodyPr>
          <a:lstStyle/>
          <a:p>
            <a:r>
              <a:rPr lang="en-US" b="1" i="1" dirty="0">
                <a:solidFill>
                  <a:schemeClr val="accent2">
                    <a:lumMod val="50000"/>
                  </a:schemeClr>
                </a:solidFill>
                <a:latin typeface="Times New Roman" panose="02020603050405020304" pitchFamily="18" charset="0"/>
                <a:cs typeface="Times New Roman" panose="02020603050405020304" pitchFamily="18" charset="0"/>
              </a:rPr>
              <a:t>Nosy Detector</a:t>
            </a:r>
          </a:p>
        </p:txBody>
      </p:sp>
      <p:sp>
        <p:nvSpPr>
          <p:cNvPr id="9" name="TextBox 8">
            <a:extLst>
              <a:ext uri="{FF2B5EF4-FFF2-40B4-BE49-F238E27FC236}">
                <a16:creationId xmlns:a16="http://schemas.microsoft.com/office/drawing/2014/main" id="{D0E71A27-CFD1-D74E-A1EB-53C215A767CC}"/>
              </a:ext>
            </a:extLst>
          </p:cNvPr>
          <p:cNvSpPr txBox="1"/>
          <p:nvPr/>
        </p:nvSpPr>
        <p:spPr>
          <a:xfrm>
            <a:off x="982717" y="741270"/>
            <a:ext cx="10599683" cy="1138773"/>
          </a:xfrm>
          <a:prstGeom prst="rect">
            <a:avLst/>
          </a:prstGeom>
          <a:noFill/>
        </p:spPr>
        <p:txBody>
          <a:bodyPr wrap="square" rtlCol="0">
            <a:spAutoFit/>
          </a:bodyPr>
          <a:lstStyle/>
          <a:p>
            <a:r>
              <a:rPr lang="en-GB" sz="1400" dirty="0">
                <a:latin typeface="Times New Roman" panose="02020603050405020304" pitchFamily="18" charset="0"/>
                <a:cs typeface="Times New Roman" panose="02020603050405020304" pitchFamily="18" charset="0"/>
              </a:rPr>
              <a:t>Single event sensitivity (SES) and the corresponding 90% and 95% C.L. upper limits versus data taking days for the phase I Mu3e detector </a:t>
            </a:r>
          </a:p>
          <a:p>
            <a:endParaRPr lang="en-US" dirty="0"/>
          </a:p>
          <a:p>
            <a:endParaRPr lang="en-US" dirty="0"/>
          </a:p>
          <a:p>
            <a:endParaRPr lang="en-US" dirty="0"/>
          </a:p>
        </p:txBody>
      </p:sp>
      <p:pic>
        <p:nvPicPr>
          <p:cNvPr id="11" name="Picture 10" descr="Text&#10;&#10;Description automatically generated">
            <a:extLst>
              <a:ext uri="{FF2B5EF4-FFF2-40B4-BE49-F238E27FC236}">
                <a16:creationId xmlns:a16="http://schemas.microsoft.com/office/drawing/2014/main" id="{606895B3-BF47-9E45-A5F6-400B3E812FDD}"/>
              </a:ext>
            </a:extLst>
          </p:cNvPr>
          <p:cNvPicPr>
            <a:picLocks noChangeAspect="1"/>
          </p:cNvPicPr>
          <p:nvPr/>
        </p:nvPicPr>
        <p:blipFill>
          <a:blip r:embed="rId6"/>
          <a:stretch>
            <a:fillRect/>
          </a:stretch>
        </p:blipFill>
        <p:spPr>
          <a:xfrm>
            <a:off x="9152964" y="0"/>
            <a:ext cx="3039036" cy="716551"/>
          </a:xfrm>
          <a:prstGeom prst="rect">
            <a:avLst/>
          </a:prstGeom>
        </p:spPr>
      </p:pic>
    </p:spTree>
    <p:extLst>
      <p:ext uri="{BB962C8B-B14F-4D97-AF65-F5344CB8AC3E}">
        <p14:creationId xmlns:p14="http://schemas.microsoft.com/office/powerpoint/2010/main" val="3333339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16295" y="-3298"/>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2</a:t>
            </a:fld>
            <a:endParaRPr lang="en-US" dirty="0">
              <a:solidFill>
                <a:schemeClr val="accent2">
                  <a:lumMod val="50000"/>
                </a:schemeClr>
              </a:solidFill>
              <a:latin typeface="Times" pitchFamily="2" charset="0"/>
            </a:endParaRPr>
          </a:p>
        </p:txBody>
      </p:sp>
      <p:sp>
        <p:nvSpPr>
          <p:cNvPr id="2" name="TextBox 1">
            <a:extLst>
              <a:ext uri="{FF2B5EF4-FFF2-40B4-BE49-F238E27FC236}">
                <a16:creationId xmlns:a16="http://schemas.microsoft.com/office/drawing/2014/main" id="{B6AA70DA-BCCD-E549-A4E5-F033060EFC49}"/>
              </a:ext>
            </a:extLst>
          </p:cNvPr>
          <p:cNvSpPr txBox="1"/>
          <p:nvPr/>
        </p:nvSpPr>
        <p:spPr>
          <a:xfrm>
            <a:off x="1269002" y="1299397"/>
            <a:ext cx="8733127" cy="4401205"/>
          </a:xfrm>
          <a:prstGeom prst="rect">
            <a:avLst/>
          </a:prstGeom>
          <a:noFill/>
        </p:spPr>
        <p:txBody>
          <a:bodyPr wrap="square" rtlCol="0">
            <a:spAutoFit/>
          </a:bodyPr>
          <a:lstStyle/>
          <a:p>
            <a:r>
              <a:rPr lang="en-US" sz="3200" b="1" i="1" dirty="0">
                <a:solidFill>
                  <a:schemeClr val="accent2">
                    <a:lumMod val="75000"/>
                  </a:schemeClr>
                </a:solidFill>
                <a:latin typeface="Times New Roman" panose="02020603050405020304" pitchFamily="18" charset="0"/>
                <a:cs typeface="Times New Roman" panose="02020603050405020304" pitchFamily="18" charset="0"/>
              </a:rPr>
              <a:t>Overview:</a:t>
            </a:r>
          </a:p>
          <a:p>
            <a:pPr marL="285750" indent="-285750">
              <a:buFont typeface="Arial" panose="020B0604020202020204" pitchFamily="34" charset="0"/>
              <a:buChar char="•"/>
            </a:pPr>
            <a:endParaRPr lang="en-US" sz="1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Search for signal muon decays, background categories and the detector concepts for the Phase I and II of the     Mu3e Experiment</a:t>
            </a:r>
          </a:p>
          <a:p>
            <a:endParaRPr lang="en-US" sz="1400" dirty="0">
              <a:latin typeface="Times New Roman" panose="02020603050405020304" pitchFamily="18" charset="0"/>
              <a:cs typeface="Times New Roman" panose="02020603050405020304" pitchFamily="18" charset="0"/>
            </a:endParaRPr>
          </a:p>
          <a:p>
            <a:r>
              <a:rPr lang="en-US" sz="1600" b="1" i="1" dirty="0">
                <a:solidFill>
                  <a:schemeClr val="accent2">
                    <a:lumMod val="75000"/>
                  </a:schemeClr>
                </a:solidFill>
                <a:latin typeface="Times New Roman" panose="02020603050405020304" pitchFamily="18" charset="0"/>
                <a:cs typeface="Times New Roman" panose="02020603050405020304" pitchFamily="18" charset="0"/>
              </a:rPr>
              <a:t>Software: </a:t>
            </a:r>
          </a:p>
          <a:p>
            <a:endParaRPr lang="en-US" sz="1400" i="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1400" dirty="0">
                <a:latin typeface="Times New Roman" panose="02020603050405020304" pitchFamily="18" charset="0"/>
                <a:cs typeface="Times New Roman" panose="02020603050405020304" pitchFamily="18" charset="0"/>
              </a:rPr>
              <a:t>Studies of Mu3e tracking performance for different categories of particle tracks when effected by:</a:t>
            </a:r>
          </a:p>
          <a:p>
            <a:endParaRPr lang="en-US" sz="1400" dirty="0">
              <a:latin typeface="Times New Roman" panose="02020603050405020304" pitchFamily="18" charset="0"/>
              <a:cs typeface="Times New Roman" panose="02020603050405020304" pitchFamily="18" charset="0"/>
            </a:endParaRPr>
          </a:p>
          <a:p>
            <a:pPr marL="285750" indent="-285750">
              <a:buFont typeface="Wingdings" pitchFamily="2" charset="2"/>
              <a:buChar char="ü"/>
            </a:pPr>
            <a:r>
              <a:rPr lang="en-US" sz="1400" dirty="0">
                <a:latin typeface="Times New Roman" panose="02020603050405020304" pitchFamily="18" charset="0"/>
                <a:cs typeface="Times New Roman" panose="02020603050405020304" pitchFamily="18" charset="0"/>
              </a:rPr>
              <a:t>Missing hits due to by dead layers dead chip or individual dead pixels </a:t>
            </a:r>
          </a:p>
          <a:p>
            <a:pPr marL="285750" indent="-285750">
              <a:buFont typeface="Wingdings" pitchFamily="2" charset="2"/>
              <a:buChar char="ü"/>
            </a:pPr>
            <a:r>
              <a:rPr lang="en-GB" sz="1400" dirty="0">
                <a:latin typeface="Times New Roman" panose="02020603050405020304" pitchFamily="18" charset="0"/>
                <a:cs typeface="Times New Roman" panose="02020603050405020304" pitchFamily="18" charset="0"/>
              </a:rPr>
              <a:t>Misaligned detector</a:t>
            </a:r>
          </a:p>
          <a:p>
            <a:pPr marL="285750" indent="-285750">
              <a:buFont typeface="Wingdings" pitchFamily="2" charset="2"/>
              <a:buChar char="ü"/>
            </a:pPr>
            <a:r>
              <a:rPr lang="en-GB" sz="1400" dirty="0">
                <a:latin typeface="Times New Roman" panose="02020603050405020304" pitchFamily="18" charset="0"/>
                <a:cs typeface="Times New Roman" panose="02020603050405020304" pitchFamily="18" charset="0"/>
              </a:rPr>
              <a:t>Noise in the pixel sensors</a:t>
            </a:r>
            <a:endParaRPr lang="en-US" sz="1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sz="1400" dirty="0">
              <a:latin typeface="Times New Roman" panose="02020603050405020304" pitchFamily="18" charset="0"/>
              <a:cs typeface="Times New Roman" panose="02020603050405020304" pitchFamily="18" charset="0"/>
            </a:endParaRPr>
          </a:p>
          <a:p>
            <a:r>
              <a:rPr lang="en-US" sz="1600" b="1" i="1" dirty="0">
                <a:solidFill>
                  <a:schemeClr val="accent2">
                    <a:lumMod val="75000"/>
                  </a:schemeClr>
                </a:solidFill>
                <a:latin typeface="Times New Roman" panose="02020603050405020304" pitchFamily="18" charset="0"/>
                <a:cs typeface="Times New Roman" panose="02020603050405020304" pitchFamily="18" charset="0"/>
              </a:rPr>
              <a:t>Hardware: </a:t>
            </a:r>
          </a:p>
          <a:p>
            <a:endParaRPr lang="en-US" sz="1600" b="1" i="1" dirty="0">
              <a:solidFill>
                <a:schemeClr val="accent2">
                  <a:lumMod val="75000"/>
                </a:schemeClr>
              </a:solidFill>
              <a:latin typeface="Times New Roman" panose="02020603050405020304" pitchFamily="18" charset="0"/>
              <a:cs typeface="Times New Roman" panose="02020603050405020304" pitchFamily="18" charset="0"/>
            </a:endParaRPr>
          </a:p>
          <a:p>
            <a:pPr marL="285750" indent="-285750" fontAlgn="base">
              <a:buFont typeface="Arial" panose="020B0604020202020204" pitchFamily="34" charset="0"/>
              <a:buChar char="•"/>
            </a:pPr>
            <a:r>
              <a:rPr lang="en-GB" sz="1400" dirty="0">
                <a:latin typeface="Times New Roman" panose="02020603050405020304" pitchFamily="18" charset="0"/>
                <a:cs typeface="Times New Roman" panose="02020603050405020304" pitchFamily="18" charset="0"/>
              </a:rPr>
              <a:t>Test-Beam Data Acquisition System for Characterization of High Voltage Monolithic Active Pixel Sensors </a:t>
            </a:r>
          </a:p>
          <a:p>
            <a:pPr fontAlgn="base"/>
            <a:r>
              <a:rPr lang="en-GB" dirty="0"/>
              <a:t> </a:t>
            </a:r>
          </a:p>
          <a:p>
            <a:endParaRPr lang="en-US" sz="1400" dirty="0">
              <a:latin typeface="Times New Roman" panose="02020603050405020304" pitchFamily="18" charset="0"/>
              <a:cs typeface="Times New Roman" panose="02020603050405020304" pitchFamily="18" charset="0"/>
            </a:endParaRPr>
          </a:p>
        </p:txBody>
      </p:sp>
      <p:pic>
        <p:nvPicPr>
          <p:cNvPr id="7" name="Picture 6" descr="Text&#10;&#10;Description automatically generated">
            <a:extLst>
              <a:ext uri="{FF2B5EF4-FFF2-40B4-BE49-F238E27FC236}">
                <a16:creationId xmlns:a16="http://schemas.microsoft.com/office/drawing/2014/main" id="{FFD30825-AD9E-A24C-8E1D-F8CEDD21238F}"/>
              </a:ext>
            </a:extLst>
          </p:cNvPr>
          <p:cNvPicPr>
            <a:picLocks noChangeAspect="1"/>
          </p:cNvPicPr>
          <p:nvPr/>
        </p:nvPicPr>
        <p:blipFill>
          <a:blip r:embed="rId4"/>
          <a:stretch>
            <a:fillRect/>
          </a:stretch>
        </p:blipFill>
        <p:spPr>
          <a:xfrm>
            <a:off x="9152964" y="0"/>
            <a:ext cx="3039036" cy="719555"/>
          </a:xfrm>
          <a:prstGeom prst="rect">
            <a:avLst/>
          </a:prstGeom>
        </p:spPr>
      </p:pic>
    </p:spTree>
    <p:extLst>
      <p:ext uri="{BB962C8B-B14F-4D97-AF65-F5344CB8AC3E}">
        <p14:creationId xmlns:p14="http://schemas.microsoft.com/office/powerpoint/2010/main" val="23016409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16295" y="-3298"/>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20</a:t>
            </a:fld>
            <a:endParaRPr lang="en-US" dirty="0">
              <a:solidFill>
                <a:schemeClr val="accent2">
                  <a:lumMod val="50000"/>
                </a:schemeClr>
              </a:solidFill>
              <a:latin typeface="Times" pitchFamily="2" charset="0"/>
            </a:endParaRPr>
          </a:p>
        </p:txBody>
      </p:sp>
      <p:sp>
        <p:nvSpPr>
          <p:cNvPr id="2" name="TextBox 1">
            <a:extLst>
              <a:ext uri="{FF2B5EF4-FFF2-40B4-BE49-F238E27FC236}">
                <a16:creationId xmlns:a16="http://schemas.microsoft.com/office/drawing/2014/main" id="{498F37F9-6A02-4247-9839-F757E1C820D1}"/>
              </a:ext>
            </a:extLst>
          </p:cNvPr>
          <p:cNvSpPr txBox="1"/>
          <p:nvPr/>
        </p:nvSpPr>
        <p:spPr>
          <a:xfrm>
            <a:off x="3779520" y="111760"/>
            <a:ext cx="7975600" cy="677108"/>
          </a:xfrm>
          <a:prstGeom prst="rect">
            <a:avLst/>
          </a:prstGeom>
          <a:noFill/>
        </p:spPr>
        <p:txBody>
          <a:bodyPr wrap="square" rtlCol="0">
            <a:spAutoFit/>
          </a:bodyPr>
          <a:lstStyle/>
          <a:p>
            <a:r>
              <a:rPr lang="en-GB" sz="2000" dirty="0">
                <a:solidFill>
                  <a:schemeClr val="bg1"/>
                </a:solidFill>
                <a:latin typeface="Times New Roman" panose="02020603050405020304" pitchFamily="18" charset="0"/>
                <a:cs typeface="Times New Roman" panose="02020603050405020304" pitchFamily="18" charset="0"/>
              </a:rPr>
              <a:t>Fake Long Tracks (Mis-Reconstruction Identification) by Time Information</a:t>
            </a:r>
            <a:endParaRPr lang="en-US" sz="2000" dirty="0">
              <a:solidFill>
                <a:schemeClr val="bg1"/>
              </a:solidFill>
              <a:latin typeface="Times New Roman" panose="02020603050405020304" pitchFamily="18" charset="0"/>
              <a:cs typeface="Times New Roman" panose="02020603050405020304" pitchFamily="18" charset="0"/>
            </a:endParaRPr>
          </a:p>
          <a:p>
            <a:endParaRPr lang="en-US" dirty="0"/>
          </a:p>
        </p:txBody>
      </p:sp>
      <p:pic>
        <p:nvPicPr>
          <p:cNvPr id="9" name="Picture 8" descr="A screenshot of a cell phone&#10;&#10;Description automatically generated">
            <a:extLst>
              <a:ext uri="{FF2B5EF4-FFF2-40B4-BE49-F238E27FC236}">
                <a16:creationId xmlns:a16="http://schemas.microsoft.com/office/drawing/2014/main" id="{D09E6A6D-B28A-1F40-9DD6-187C522ADB81}"/>
              </a:ext>
            </a:extLst>
          </p:cNvPr>
          <p:cNvPicPr>
            <a:picLocks noChangeAspect="1"/>
          </p:cNvPicPr>
          <p:nvPr/>
        </p:nvPicPr>
        <p:blipFill>
          <a:blip r:embed="rId4"/>
          <a:stretch>
            <a:fillRect/>
          </a:stretch>
        </p:blipFill>
        <p:spPr>
          <a:xfrm>
            <a:off x="6481759" y="858027"/>
            <a:ext cx="3232732" cy="2847711"/>
          </a:xfrm>
          <a:prstGeom prst="rect">
            <a:avLst/>
          </a:prstGeom>
        </p:spPr>
      </p:pic>
      <p:pic>
        <p:nvPicPr>
          <p:cNvPr id="11" name="Picture 10" descr="A screenshot of a cell phone&#10;&#10;Description automatically generated">
            <a:extLst>
              <a:ext uri="{FF2B5EF4-FFF2-40B4-BE49-F238E27FC236}">
                <a16:creationId xmlns:a16="http://schemas.microsoft.com/office/drawing/2014/main" id="{E59567BE-BE11-BA48-B88A-7A41A6F5C298}"/>
              </a:ext>
            </a:extLst>
          </p:cNvPr>
          <p:cNvPicPr>
            <a:picLocks noChangeAspect="1"/>
          </p:cNvPicPr>
          <p:nvPr/>
        </p:nvPicPr>
        <p:blipFill>
          <a:blip r:embed="rId5"/>
          <a:stretch>
            <a:fillRect/>
          </a:stretch>
        </p:blipFill>
        <p:spPr>
          <a:xfrm>
            <a:off x="16295" y="815386"/>
            <a:ext cx="3232732" cy="3014933"/>
          </a:xfrm>
          <a:prstGeom prst="rect">
            <a:avLst/>
          </a:prstGeom>
        </p:spPr>
      </p:pic>
      <p:pic>
        <p:nvPicPr>
          <p:cNvPr id="12" name="Picture 11" descr="A screenshot of a cell phone&#10;&#10;Description automatically generated">
            <a:extLst>
              <a:ext uri="{FF2B5EF4-FFF2-40B4-BE49-F238E27FC236}">
                <a16:creationId xmlns:a16="http://schemas.microsoft.com/office/drawing/2014/main" id="{F610E02D-0C3B-0749-B77F-228844B0A020}"/>
              </a:ext>
            </a:extLst>
          </p:cNvPr>
          <p:cNvPicPr>
            <a:picLocks noChangeAspect="1"/>
          </p:cNvPicPr>
          <p:nvPr/>
        </p:nvPicPr>
        <p:blipFill>
          <a:blip r:embed="rId6"/>
          <a:stretch>
            <a:fillRect/>
          </a:stretch>
        </p:blipFill>
        <p:spPr>
          <a:xfrm>
            <a:off x="6659316" y="3947555"/>
            <a:ext cx="3055175" cy="2755466"/>
          </a:xfrm>
          <a:prstGeom prst="rect">
            <a:avLst/>
          </a:prstGeom>
        </p:spPr>
      </p:pic>
      <p:pic>
        <p:nvPicPr>
          <p:cNvPr id="13" name="Picture 12">
            <a:extLst>
              <a:ext uri="{FF2B5EF4-FFF2-40B4-BE49-F238E27FC236}">
                <a16:creationId xmlns:a16="http://schemas.microsoft.com/office/drawing/2014/main" id="{A77B8F3D-EEDE-844F-9E5F-DEDE4EFD0289}"/>
              </a:ext>
            </a:extLst>
          </p:cNvPr>
          <p:cNvPicPr>
            <a:picLocks noChangeAspect="1"/>
          </p:cNvPicPr>
          <p:nvPr/>
        </p:nvPicPr>
        <p:blipFill>
          <a:blip r:embed="rId7"/>
          <a:stretch>
            <a:fillRect/>
          </a:stretch>
        </p:blipFill>
        <p:spPr>
          <a:xfrm>
            <a:off x="3249027" y="858027"/>
            <a:ext cx="3232732" cy="2955982"/>
          </a:xfrm>
          <a:prstGeom prst="rect">
            <a:avLst/>
          </a:prstGeom>
        </p:spPr>
      </p:pic>
      <p:pic>
        <p:nvPicPr>
          <p:cNvPr id="14" name="Picture 13" descr="A picture containing screenshot&#10;&#10;Description automatically generated">
            <a:extLst>
              <a:ext uri="{FF2B5EF4-FFF2-40B4-BE49-F238E27FC236}">
                <a16:creationId xmlns:a16="http://schemas.microsoft.com/office/drawing/2014/main" id="{2189D493-B776-1D48-AF1F-D45D7BAB697A}"/>
              </a:ext>
            </a:extLst>
          </p:cNvPr>
          <p:cNvPicPr>
            <a:picLocks noChangeAspect="1"/>
          </p:cNvPicPr>
          <p:nvPr/>
        </p:nvPicPr>
        <p:blipFill>
          <a:blip r:embed="rId8"/>
          <a:stretch>
            <a:fillRect/>
          </a:stretch>
        </p:blipFill>
        <p:spPr>
          <a:xfrm>
            <a:off x="16295" y="3978758"/>
            <a:ext cx="3157463" cy="2736543"/>
          </a:xfrm>
          <a:prstGeom prst="rect">
            <a:avLst/>
          </a:prstGeom>
        </p:spPr>
      </p:pic>
      <p:pic>
        <p:nvPicPr>
          <p:cNvPr id="15" name="Picture 14" descr="A close up of a map&#10;&#10;Description automatically generated">
            <a:extLst>
              <a:ext uri="{FF2B5EF4-FFF2-40B4-BE49-F238E27FC236}">
                <a16:creationId xmlns:a16="http://schemas.microsoft.com/office/drawing/2014/main" id="{D53CC57C-FD4F-C74C-8DAE-67E125597498}"/>
              </a:ext>
            </a:extLst>
          </p:cNvPr>
          <p:cNvPicPr>
            <a:picLocks noChangeAspect="1"/>
          </p:cNvPicPr>
          <p:nvPr/>
        </p:nvPicPr>
        <p:blipFill>
          <a:blip r:embed="rId9"/>
          <a:stretch>
            <a:fillRect/>
          </a:stretch>
        </p:blipFill>
        <p:spPr>
          <a:xfrm>
            <a:off x="3414026" y="3947555"/>
            <a:ext cx="3005022" cy="2673181"/>
          </a:xfrm>
          <a:prstGeom prst="rect">
            <a:avLst/>
          </a:prstGeom>
        </p:spPr>
      </p:pic>
      <p:pic>
        <p:nvPicPr>
          <p:cNvPr id="17" name="Picture 16">
            <a:extLst>
              <a:ext uri="{FF2B5EF4-FFF2-40B4-BE49-F238E27FC236}">
                <a16:creationId xmlns:a16="http://schemas.microsoft.com/office/drawing/2014/main" id="{590410EC-1FE5-FA47-ABDA-1DEB7E6624E4}"/>
              </a:ext>
            </a:extLst>
          </p:cNvPr>
          <p:cNvPicPr>
            <a:picLocks noChangeAspect="1"/>
          </p:cNvPicPr>
          <p:nvPr/>
        </p:nvPicPr>
        <p:blipFill>
          <a:blip r:embed="rId10"/>
          <a:stretch>
            <a:fillRect/>
          </a:stretch>
        </p:blipFill>
        <p:spPr>
          <a:xfrm>
            <a:off x="9816779" y="3735517"/>
            <a:ext cx="2311762" cy="2673181"/>
          </a:xfrm>
          <a:prstGeom prst="rect">
            <a:avLst/>
          </a:prstGeom>
        </p:spPr>
      </p:pic>
      <p:sp>
        <p:nvSpPr>
          <p:cNvPr id="18" name="TextBox 17">
            <a:extLst>
              <a:ext uri="{FF2B5EF4-FFF2-40B4-BE49-F238E27FC236}">
                <a16:creationId xmlns:a16="http://schemas.microsoft.com/office/drawing/2014/main" id="{EDB8D682-E985-AC4C-8A65-CF9777F5B99D}"/>
              </a:ext>
            </a:extLst>
          </p:cNvPr>
          <p:cNvSpPr txBox="1"/>
          <p:nvPr/>
        </p:nvSpPr>
        <p:spPr>
          <a:xfrm>
            <a:off x="9904606" y="858027"/>
            <a:ext cx="2048350" cy="3370153"/>
          </a:xfrm>
          <a:prstGeom prst="rect">
            <a:avLst/>
          </a:prstGeom>
          <a:noFill/>
        </p:spPr>
        <p:txBody>
          <a:bodyPr wrap="square" rtlCol="0">
            <a:spAutoFit/>
          </a:bodyPr>
          <a:lstStyle/>
          <a:p>
            <a:r>
              <a:rPr lang="en-GB" sz="1400" b="1" i="1" dirty="0">
                <a:solidFill>
                  <a:schemeClr val="accent2">
                    <a:lumMod val="75000"/>
                  </a:schemeClr>
                </a:solidFill>
                <a:latin typeface="Times New Roman" panose="02020603050405020304" pitchFamily="18" charset="0"/>
                <a:cs typeface="Times New Roman" panose="02020603050405020304" pitchFamily="18" charset="0"/>
              </a:rPr>
              <a:t>There is a couple of variables that can be used to check the performance of tracks:</a:t>
            </a:r>
          </a:p>
          <a:p>
            <a:endParaRPr lang="en-GB" sz="1100" b="1" i="1" dirty="0">
              <a:solidFill>
                <a:schemeClr val="accent2">
                  <a:lumMod val="75000"/>
                </a:schemeClr>
              </a:solidFill>
              <a:latin typeface="Times New Roman" panose="02020603050405020304" pitchFamily="18" charset="0"/>
              <a:cs typeface="Times New Roman" panose="02020603050405020304" pitchFamily="18" charset="0"/>
            </a:endParaRPr>
          </a:p>
          <a:p>
            <a:r>
              <a:rPr lang="en-GB" sz="1100" dirty="0"/>
              <a:t> </a:t>
            </a:r>
          </a:p>
          <a:p>
            <a:pPr marL="171450" indent="-171450">
              <a:buFont typeface="Arial" panose="020B0604020202020204" pitchFamily="34" charset="0"/>
              <a:buChar char="•"/>
            </a:pPr>
            <a:r>
              <a:rPr lang="en-GB" sz="1100" dirty="0">
                <a:latin typeface="Times New Roman" panose="02020603050405020304" pitchFamily="18" charset="0"/>
                <a:cs typeface="Times New Roman" panose="02020603050405020304" pitchFamily="18" charset="0"/>
              </a:rPr>
              <a:t>The </a:t>
            </a:r>
            <a:r>
              <a:rPr lang="el-GR" sz="1100" dirty="0">
                <a:latin typeface="Times New Roman" panose="02020603050405020304" pitchFamily="18" charset="0"/>
                <a:cs typeface="Times New Roman" panose="02020603050405020304" pitchFamily="18" charset="0"/>
              </a:rPr>
              <a:t>χ2 </a:t>
            </a:r>
            <a:r>
              <a:rPr lang="en-GB" sz="1100" dirty="0">
                <a:latin typeface="Times New Roman" panose="02020603050405020304" pitchFamily="18" charset="0"/>
                <a:cs typeface="Times New Roman" panose="02020603050405020304" pitchFamily="18" charset="0"/>
              </a:rPr>
              <a:t>of the track fit, the dip angle </a:t>
            </a:r>
            <a:r>
              <a:rPr lang="el-GR" sz="1100" dirty="0">
                <a:latin typeface="Times New Roman" panose="02020603050405020304" pitchFamily="18" charset="0"/>
                <a:cs typeface="Times New Roman" panose="02020603050405020304" pitchFamily="18" charset="0"/>
              </a:rPr>
              <a:t>λ01</a:t>
            </a:r>
            <a:r>
              <a:rPr lang="en-GB" sz="1100" dirty="0">
                <a:latin typeface="Times New Roman" panose="02020603050405020304" pitchFamily="18" charset="0"/>
                <a:cs typeface="Times New Roman" panose="02020603050405020304" pitchFamily="18" charset="0"/>
              </a:rPr>
              <a:t> (particles perform many loops in the central detector), the intersection z0 of the track with the target region (vertices), and reconstructed curvature (a track of an electron that is mistaken for a positron). </a:t>
            </a:r>
          </a:p>
          <a:p>
            <a:pPr marL="171450" indent="-1714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endParaRPr lang="en-US" dirty="0"/>
          </a:p>
        </p:txBody>
      </p:sp>
      <p:sp>
        <p:nvSpPr>
          <p:cNvPr id="19" name="Rectangle 18">
            <a:extLst>
              <a:ext uri="{FF2B5EF4-FFF2-40B4-BE49-F238E27FC236}">
                <a16:creationId xmlns:a16="http://schemas.microsoft.com/office/drawing/2014/main" id="{724BDCC7-6421-5640-B8DC-CB7EFDC6E3A5}"/>
              </a:ext>
            </a:extLst>
          </p:cNvPr>
          <p:cNvSpPr/>
          <p:nvPr/>
        </p:nvSpPr>
        <p:spPr>
          <a:xfrm>
            <a:off x="1522461" y="2879242"/>
            <a:ext cx="5466174" cy="1748670"/>
          </a:xfrm>
          <a:prstGeom prst="rect">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tx1"/>
              </a:solidFill>
              <a:latin typeface="Times New Roman" panose="02020603050405020304" pitchFamily="18" charset="0"/>
              <a:cs typeface="Times New Roman" panose="02020603050405020304" pitchFamily="18" charset="0"/>
            </a:endParaRPr>
          </a:p>
        </p:txBody>
      </p:sp>
      <p:sp>
        <p:nvSpPr>
          <p:cNvPr id="20" name="TextBox 19">
            <a:extLst>
              <a:ext uri="{FF2B5EF4-FFF2-40B4-BE49-F238E27FC236}">
                <a16:creationId xmlns:a16="http://schemas.microsoft.com/office/drawing/2014/main" id="{8C153F5B-469E-2E4A-8A24-B5F7F9434660}"/>
              </a:ext>
            </a:extLst>
          </p:cNvPr>
          <p:cNvSpPr txBox="1"/>
          <p:nvPr/>
        </p:nvSpPr>
        <p:spPr>
          <a:xfrm>
            <a:off x="1698137" y="2905928"/>
            <a:ext cx="4546908" cy="1477328"/>
          </a:xfrm>
          <a:prstGeom prst="rect">
            <a:avLst/>
          </a:prstGeom>
          <a:noFill/>
        </p:spPr>
        <p:txBody>
          <a:bodyPr wrap="square" rtlCol="0">
            <a:spAutoFit/>
          </a:bodyPr>
          <a:lstStyle/>
          <a:p>
            <a:pPr marL="171450" indent="-171450">
              <a:buFont typeface="Arial" panose="020B0604020202020204" pitchFamily="34" charset="0"/>
              <a:buChar char="•"/>
            </a:pPr>
            <a:r>
              <a:rPr lang="en-GB" sz="1200" b="1" dirty="0">
                <a:solidFill>
                  <a:schemeClr val="accent2">
                    <a:lumMod val="50000"/>
                  </a:schemeClr>
                </a:solidFill>
                <a:latin typeface="Times New Roman" panose="02020603050405020304" pitchFamily="18" charset="0"/>
                <a:cs typeface="Times New Roman" panose="02020603050405020304" pitchFamily="18" charset="0"/>
              </a:rPr>
              <a:t>Check sources of fake tracks by looking at timing information,  </a:t>
            </a:r>
            <a:r>
              <a:rPr lang="el-GR" sz="1200" b="1" dirty="0">
                <a:solidFill>
                  <a:schemeClr val="accent2">
                    <a:lumMod val="50000"/>
                  </a:schemeClr>
                </a:solidFill>
                <a:latin typeface="Times New Roman" panose="02020603050405020304" pitchFamily="18" charset="0"/>
                <a:cs typeface="Times New Roman" panose="02020603050405020304" pitchFamily="18" charset="0"/>
              </a:rPr>
              <a:t>χ2 </a:t>
            </a:r>
            <a:r>
              <a:rPr lang="en-GB" sz="1200" b="1" dirty="0">
                <a:solidFill>
                  <a:schemeClr val="accent2">
                    <a:lumMod val="50000"/>
                  </a:schemeClr>
                </a:solidFill>
                <a:latin typeface="Times New Roman" panose="02020603050405020304" pitchFamily="18" charset="0"/>
                <a:cs typeface="Times New Roman" panose="02020603050405020304" pitchFamily="18" charset="0"/>
              </a:rPr>
              <a:t>of the track fit, the dip angle </a:t>
            </a:r>
            <a:r>
              <a:rPr lang="el-GR" sz="1200" b="1" dirty="0">
                <a:solidFill>
                  <a:schemeClr val="accent2">
                    <a:lumMod val="50000"/>
                  </a:schemeClr>
                </a:solidFill>
                <a:latin typeface="Times New Roman" panose="02020603050405020304" pitchFamily="18" charset="0"/>
                <a:cs typeface="Times New Roman" panose="02020603050405020304" pitchFamily="18" charset="0"/>
              </a:rPr>
              <a:t>λ01 </a:t>
            </a:r>
            <a:r>
              <a:rPr lang="en-GB" sz="1200" b="1" dirty="0">
                <a:solidFill>
                  <a:schemeClr val="accent2">
                    <a:lumMod val="50000"/>
                  </a:schemeClr>
                </a:solidFill>
                <a:latin typeface="Times New Roman" panose="02020603050405020304" pitchFamily="18" charset="0"/>
                <a:cs typeface="Times New Roman" panose="02020603050405020304" pitchFamily="18" charset="0"/>
              </a:rPr>
              <a:t>and the intersection z0 with the target region</a:t>
            </a:r>
          </a:p>
          <a:p>
            <a:pPr marL="285750" indent="-285750">
              <a:buFont typeface="Arial" panose="020B0604020202020204" pitchFamily="34" charset="0"/>
              <a:buChar char="•"/>
            </a:pPr>
            <a:endParaRPr lang="en-US" sz="1200" b="1" dirty="0">
              <a:solidFill>
                <a:schemeClr val="accent2">
                  <a:lumMod val="50000"/>
                </a:schemeClr>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US" sz="1200" b="1" dirty="0">
                <a:solidFill>
                  <a:schemeClr val="accent2">
                    <a:lumMod val="50000"/>
                  </a:schemeClr>
                </a:solidFill>
                <a:latin typeface="Times New Roman" panose="02020603050405020304" pitchFamily="18" charset="0"/>
                <a:cs typeface="Times New Roman" panose="02020603050405020304" pitchFamily="18" charset="0"/>
              </a:rPr>
              <a:t>The performance of imperfect tracks due to by nosy or missing hits have studied with </a:t>
            </a:r>
            <a:r>
              <a:rPr lang="en-GB" sz="1200" b="1" dirty="0">
                <a:solidFill>
                  <a:schemeClr val="accent2">
                    <a:lumMod val="50000"/>
                  </a:schemeClr>
                </a:solidFill>
                <a:latin typeface="Times New Roman" panose="02020603050405020304" pitchFamily="18" charset="0"/>
                <a:cs typeface="Times New Roman" panose="02020603050405020304" pitchFamily="18" charset="0"/>
              </a:rPr>
              <a:t>optimising pre-selection and selection cuts</a:t>
            </a:r>
            <a:endParaRPr lang="en-US" b="1" dirty="0">
              <a:solidFill>
                <a:schemeClr val="accent2">
                  <a:lumMod val="50000"/>
                </a:schemeClr>
              </a:solidFill>
            </a:endParaRPr>
          </a:p>
          <a:p>
            <a:endParaRPr lang="en-US" b="1" dirty="0">
              <a:solidFill>
                <a:schemeClr val="accent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512677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16295" y="-3298"/>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21</a:t>
            </a:fld>
            <a:endParaRPr lang="en-US" dirty="0">
              <a:solidFill>
                <a:schemeClr val="accent2">
                  <a:lumMod val="50000"/>
                </a:schemeClr>
              </a:solidFill>
              <a:latin typeface="Times" pitchFamily="2" charset="0"/>
            </a:endParaRPr>
          </a:p>
        </p:txBody>
      </p:sp>
      <p:pic>
        <p:nvPicPr>
          <p:cNvPr id="7" name="Picture 6" descr="A close up of a mans face&#10;&#10;Description automatically generated">
            <a:extLst>
              <a:ext uri="{FF2B5EF4-FFF2-40B4-BE49-F238E27FC236}">
                <a16:creationId xmlns:a16="http://schemas.microsoft.com/office/drawing/2014/main" id="{8561CFC3-9572-524D-B375-C8BDADE84F58}"/>
              </a:ext>
            </a:extLst>
          </p:cNvPr>
          <p:cNvPicPr>
            <a:picLocks noChangeAspect="1"/>
          </p:cNvPicPr>
          <p:nvPr/>
        </p:nvPicPr>
        <p:blipFill>
          <a:blip r:embed="rId3"/>
          <a:stretch>
            <a:fillRect/>
          </a:stretch>
        </p:blipFill>
        <p:spPr>
          <a:xfrm>
            <a:off x="0" y="-15882"/>
            <a:ext cx="12192000" cy="6842449"/>
          </a:xfrm>
          <a:prstGeom prst="rect">
            <a:avLst/>
          </a:prstGeom>
        </p:spPr>
      </p:pic>
      <p:pic>
        <p:nvPicPr>
          <p:cNvPr id="9" name="Picture 8" descr="A close up of a map&#10;&#10;Description automatically generated">
            <a:extLst>
              <a:ext uri="{FF2B5EF4-FFF2-40B4-BE49-F238E27FC236}">
                <a16:creationId xmlns:a16="http://schemas.microsoft.com/office/drawing/2014/main" id="{C178CBA0-D06E-2B48-B9D1-3580412E1E01}"/>
              </a:ext>
            </a:extLst>
          </p:cNvPr>
          <p:cNvPicPr>
            <a:picLocks noChangeAspect="1"/>
          </p:cNvPicPr>
          <p:nvPr/>
        </p:nvPicPr>
        <p:blipFill>
          <a:blip r:embed="rId4"/>
          <a:stretch>
            <a:fillRect/>
          </a:stretch>
        </p:blipFill>
        <p:spPr>
          <a:xfrm>
            <a:off x="727956" y="1056640"/>
            <a:ext cx="3559563" cy="3060187"/>
          </a:xfrm>
          <a:prstGeom prst="rect">
            <a:avLst/>
          </a:prstGeom>
        </p:spPr>
      </p:pic>
      <p:pic>
        <p:nvPicPr>
          <p:cNvPr id="11" name="Picture 10" descr="A close up of a map&#10;&#10;Description automatically generated">
            <a:extLst>
              <a:ext uri="{FF2B5EF4-FFF2-40B4-BE49-F238E27FC236}">
                <a16:creationId xmlns:a16="http://schemas.microsoft.com/office/drawing/2014/main" id="{246DB062-D986-2E43-8828-72A82F2A3522}"/>
              </a:ext>
            </a:extLst>
          </p:cNvPr>
          <p:cNvPicPr>
            <a:picLocks noChangeAspect="1"/>
          </p:cNvPicPr>
          <p:nvPr/>
        </p:nvPicPr>
        <p:blipFill>
          <a:blip r:embed="rId5"/>
          <a:stretch>
            <a:fillRect/>
          </a:stretch>
        </p:blipFill>
        <p:spPr>
          <a:xfrm>
            <a:off x="4789548" y="1056639"/>
            <a:ext cx="3450211" cy="3060187"/>
          </a:xfrm>
          <a:prstGeom prst="rect">
            <a:avLst/>
          </a:prstGeom>
        </p:spPr>
      </p:pic>
      <p:sp>
        <p:nvSpPr>
          <p:cNvPr id="2" name="TextBox 1">
            <a:extLst>
              <a:ext uri="{FF2B5EF4-FFF2-40B4-BE49-F238E27FC236}">
                <a16:creationId xmlns:a16="http://schemas.microsoft.com/office/drawing/2014/main" id="{3F785BA7-7B2D-FF49-BAD4-BB29A8B01885}"/>
              </a:ext>
            </a:extLst>
          </p:cNvPr>
          <p:cNvSpPr txBox="1"/>
          <p:nvPr/>
        </p:nvSpPr>
        <p:spPr>
          <a:xfrm>
            <a:off x="1717040" y="4521200"/>
            <a:ext cx="8321040" cy="2031325"/>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Z5: 5th silicon hit in outer layers either in CS or RS, it is a good cut to to split long tracks with 6 hits </a:t>
            </a:r>
            <a:r>
              <a:rPr lang="en-US" dirty="0" err="1">
                <a:latin typeface="Times New Roman" panose="02020603050405020304" pitchFamily="18" charset="0"/>
                <a:cs typeface="Times New Roman" panose="02020603050405020304" pitchFamily="18" charset="0"/>
              </a:rPr>
              <a:t>recurl</a:t>
            </a:r>
            <a:r>
              <a:rPr lang="en-US" dirty="0">
                <a:latin typeface="Times New Roman" panose="02020603050405020304" pitchFamily="18" charset="0"/>
                <a:cs typeface="Times New Roman" panose="02020603050405020304" pitchFamily="18" charset="0"/>
              </a:rPr>
              <a:t> back into CS or RS</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Z5 &lt; 200 mm: tracks can </a:t>
            </a:r>
            <a:r>
              <a:rPr lang="en-US" dirty="0" err="1">
                <a:latin typeface="Times New Roman" panose="02020603050405020304" pitchFamily="18" charset="0"/>
                <a:cs typeface="Times New Roman" panose="02020603050405020304" pitchFamily="18" charset="0"/>
              </a:rPr>
              <a:t>recurl</a:t>
            </a:r>
            <a:r>
              <a:rPr lang="en-US" dirty="0">
                <a:latin typeface="Times New Roman" panose="02020603050405020304" pitchFamily="18" charset="0"/>
                <a:cs typeface="Times New Roman" panose="02020603050405020304" pitchFamily="18" charset="0"/>
              </a:rPr>
              <a:t> back into CS</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Z5 &gt; 200 mm: tracks can extrapolate into RS “that is because outer silicon detector is started from roughly 200 mm”</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This is an example if there is a missing layer (layer2)</a:t>
            </a:r>
          </a:p>
          <a:p>
            <a:endParaRPr lang="en-US" dirty="0"/>
          </a:p>
        </p:txBody>
      </p:sp>
      <p:sp>
        <p:nvSpPr>
          <p:cNvPr id="3" name="TextBox 2">
            <a:extLst>
              <a:ext uri="{FF2B5EF4-FFF2-40B4-BE49-F238E27FC236}">
                <a16:creationId xmlns:a16="http://schemas.microsoft.com/office/drawing/2014/main" id="{74210245-05E8-094C-A03A-465DC9397796}"/>
              </a:ext>
            </a:extLst>
          </p:cNvPr>
          <p:cNvSpPr txBox="1"/>
          <p:nvPr/>
        </p:nvSpPr>
        <p:spPr>
          <a:xfrm>
            <a:off x="4358640" y="31433"/>
            <a:ext cx="6614160" cy="646331"/>
          </a:xfrm>
          <a:prstGeom prst="rect">
            <a:avLst/>
          </a:prstGeom>
          <a:noFill/>
        </p:spPr>
        <p:txBody>
          <a:bodyPr wrap="square" rtlCol="0">
            <a:spAutoFit/>
          </a:bodyPr>
          <a:lstStyle/>
          <a:p>
            <a:r>
              <a:rPr lang="en-US" dirty="0">
                <a:solidFill>
                  <a:schemeClr val="bg1"/>
                </a:solidFill>
                <a:latin typeface="Times New Roman" panose="02020603050405020304" pitchFamily="18" charset="0"/>
                <a:cs typeface="Times New Roman" panose="02020603050405020304" pitchFamily="18" charset="0"/>
              </a:rPr>
              <a:t>A way of splitting the long tracks with 5  hits in CS or RS of the detector</a:t>
            </a:r>
          </a:p>
        </p:txBody>
      </p:sp>
    </p:spTree>
    <p:extLst>
      <p:ext uri="{BB962C8B-B14F-4D97-AF65-F5344CB8AC3E}">
        <p14:creationId xmlns:p14="http://schemas.microsoft.com/office/powerpoint/2010/main" val="945761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16295" y="-3298"/>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22</a:t>
            </a:fld>
            <a:endParaRPr lang="en-US" dirty="0">
              <a:solidFill>
                <a:schemeClr val="accent2">
                  <a:lumMod val="50000"/>
                </a:schemeClr>
              </a:solidFill>
              <a:latin typeface="Times" pitchFamily="2" charset="0"/>
            </a:endParaRPr>
          </a:p>
        </p:txBody>
      </p:sp>
      <p:pic>
        <p:nvPicPr>
          <p:cNvPr id="7" name="Picture 6" descr="A close up of a logo&#10;&#10;Description automatically generated">
            <a:extLst>
              <a:ext uri="{FF2B5EF4-FFF2-40B4-BE49-F238E27FC236}">
                <a16:creationId xmlns:a16="http://schemas.microsoft.com/office/drawing/2014/main" id="{6BBFD8E8-1ED4-2642-B695-FD4FD5EB687A}"/>
              </a:ext>
            </a:extLst>
          </p:cNvPr>
          <p:cNvPicPr>
            <a:picLocks noChangeAspect="1"/>
          </p:cNvPicPr>
          <p:nvPr/>
        </p:nvPicPr>
        <p:blipFill>
          <a:blip r:embed="rId4"/>
          <a:stretch>
            <a:fillRect/>
          </a:stretch>
        </p:blipFill>
        <p:spPr>
          <a:xfrm>
            <a:off x="758472" y="2407978"/>
            <a:ext cx="7785100" cy="3543300"/>
          </a:xfrm>
          <a:prstGeom prst="rect">
            <a:avLst/>
          </a:prstGeom>
        </p:spPr>
      </p:pic>
      <p:sp>
        <p:nvSpPr>
          <p:cNvPr id="2" name="Rectangle 1">
            <a:extLst>
              <a:ext uri="{FF2B5EF4-FFF2-40B4-BE49-F238E27FC236}">
                <a16:creationId xmlns:a16="http://schemas.microsoft.com/office/drawing/2014/main" id="{2CB0A4C2-72B2-5D4F-8562-A88DBF82E0A9}"/>
              </a:ext>
            </a:extLst>
          </p:cNvPr>
          <p:cNvSpPr/>
          <p:nvPr/>
        </p:nvSpPr>
        <p:spPr>
          <a:xfrm>
            <a:off x="982717" y="5149516"/>
            <a:ext cx="1019338" cy="2021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picture containing airplane, clock&#10;&#10;Description automatically generated">
            <a:extLst>
              <a:ext uri="{FF2B5EF4-FFF2-40B4-BE49-F238E27FC236}">
                <a16:creationId xmlns:a16="http://schemas.microsoft.com/office/drawing/2014/main" id="{9C262802-202D-DD43-B159-29D5EFF9F58E}"/>
              </a:ext>
            </a:extLst>
          </p:cNvPr>
          <p:cNvPicPr>
            <a:picLocks noChangeAspect="1"/>
          </p:cNvPicPr>
          <p:nvPr/>
        </p:nvPicPr>
        <p:blipFill>
          <a:blip r:embed="rId5"/>
          <a:stretch>
            <a:fillRect/>
          </a:stretch>
        </p:blipFill>
        <p:spPr>
          <a:xfrm>
            <a:off x="7078279" y="2710581"/>
            <a:ext cx="3200400" cy="2082800"/>
          </a:xfrm>
          <a:prstGeom prst="rect">
            <a:avLst/>
          </a:prstGeom>
        </p:spPr>
      </p:pic>
    </p:spTree>
    <p:extLst>
      <p:ext uri="{BB962C8B-B14F-4D97-AF65-F5344CB8AC3E}">
        <p14:creationId xmlns:p14="http://schemas.microsoft.com/office/powerpoint/2010/main" val="16447098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16295" y="-3298"/>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23</a:t>
            </a:fld>
            <a:endParaRPr lang="en-US" dirty="0">
              <a:solidFill>
                <a:schemeClr val="accent2">
                  <a:lumMod val="50000"/>
                </a:schemeClr>
              </a:solidFill>
              <a:latin typeface="Times" pitchFamily="2" charset="0"/>
            </a:endParaRPr>
          </a:p>
        </p:txBody>
      </p:sp>
      <p:sp>
        <p:nvSpPr>
          <p:cNvPr id="2" name="Rectangle 1">
            <a:extLst>
              <a:ext uri="{FF2B5EF4-FFF2-40B4-BE49-F238E27FC236}">
                <a16:creationId xmlns:a16="http://schemas.microsoft.com/office/drawing/2014/main" id="{22DD58FC-919D-6F4E-BE8B-D37E1BCADF17}"/>
              </a:ext>
            </a:extLst>
          </p:cNvPr>
          <p:cNvSpPr/>
          <p:nvPr/>
        </p:nvSpPr>
        <p:spPr>
          <a:xfrm>
            <a:off x="680721" y="1574800"/>
            <a:ext cx="5181600" cy="3508653"/>
          </a:xfrm>
          <a:prstGeom prst="rect">
            <a:avLst/>
          </a:prstGeom>
        </p:spPr>
        <p:txBody>
          <a:bodyPr wrap="square">
            <a:spAutoFit/>
          </a:bodyPr>
          <a:lstStyle/>
          <a:p>
            <a:r>
              <a:rPr lang="en-GB" sz="1400" b="1" dirty="0">
                <a:solidFill>
                  <a:schemeClr val="accent2">
                    <a:lumMod val="75000"/>
                  </a:schemeClr>
                </a:solidFill>
                <a:latin typeface="Times New Roman" panose="02020603050405020304" pitchFamily="18" charset="0"/>
                <a:cs typeface="Times New Roman" panose="02020603050405020304" pitchFamily="18" charset="0"/>
              </a:rPr>
              <a:t>Signal Event Sensitivity:</a:t>
            </a:r>
          </a:p>
          <a:p>
            <a:endParaRPr lang="en-GB" sz="1400" b="1" dirty="0">
              <a:solidFill>
                <a:schemeClr val="accent2">
                  <a:lumMod val="75000"/>
                </a:schemeClr>
              </a:solidFill>
              <a:latin typeface="Times New Roman" panose="02020603050405020304" pitchFamily="18" charset="0"/>
              <a:cs typeface="Times New Roman" panose="02020603050405020304" pitchFamily="18" charset="0"/>
            </a:endParaRPr>
          </a:p>
          <a:p>
            <a:r>
              <a:rPr lang="en-GB" sz="1100" dirty="0">
                <a:latin typeface="Times New Roman" panose="02020603050405020304" pitchFamily="18" charset="0"/>
                <a:cs typeface="Times New Roman" panose="02020603050405020304" pitchFamily="18" charset="0"/>
              </a:rPr>
              <a:t>The sensitivity is estimated by the means of simulation, the selection efficiency is used to estimate the sensitivity of the Mu3e experiment. After applying selection cuts, it is assumed that all types of background will be suppressed. The signal-event sensitivity (SES) is defined as:</a:t>
            </a:r>
          </a:p>
          <a:p>
            <a:endParaRPr lang="en-GB" sz="1100" dirty="0">
              <a:latin typeface="Times New Roman" panose="02020603050405020304" pitchFamily="18" charset="0"/>
              <a:cs typeface="Times New Roman" panose="02020603050405020304" pitchFamily="18" charset="0"/>
            </a:endParaRPr>
          </a:p>
          <a:p>
            <a:endParaRPr lang="en-GB" sz="1100" dirty="0">
              <a:latin typeface="Times New Roman" panose="02020603050405020304" pitchFamily="18" charset="0"/>
              <a:cs typeface="Times New Roman" panose="02020603050405020304" pitchFamily="18" charset="0"/>
            </a:endParaRPr>
          </a:p>
          <a:p>
            <a:endParaRPr lang="en-GB" sz="1100" dirty="0">
              <a:latin typeface="Times New Roman" panose="02020603050405020304" pitchFamily="18" charset="0"/>
              <a:cs typeface="Times New Roman" panose="02020603050405020304" pitchFamily="18" charset="0"/>
            </a:endParaRPr>
          </a:p>
          <a:p>
            <a:endParaRPr lang="en-GB" sz="1100" dirty="0">
              <a:latin typeface="Times New Roman" panose="02020603050405020304" pitchFamily="18" charset="0"/>
              <a:cs typeface="Times New Roman" panose="02020603050405020304" pitchFamily="18" charset="0"/>
            </a:endParaRPr>
          </a:p>
          <a:p>
            <a:r>
              <a:rPr lang="en-GB" sz="1100" dirty="0">
                <a:latin typeface="Times New Roman" panose="02020603050405020304" pitchFamily="18" charset="0"/>
                <a:cs typeface="Times New Roman" panose="02020603050405020304" pitchFamily="18" charset="0"/>
              </a:rPr>
              <a:t>where e is the signal selection efficiency, this efficiency is calculated as defined previously in the equation.  Also, N</a:t>
            </a:r>
            <a:r>
              <a:rPr lang="el-GR" sz="1100" dirty="0">
                <a:latin typeface="Times New Roman" panose="02020603050405020304" pitchFamily="18" charset="0"/>
                <a:cs typeface="Times New Roman" panose="02020603050405020304" pitchFamily="18" charset="0"/>
              </a:rPr>
              <a:t>μ</a:t>
            </a:r>
            <a:r>
              <a:rPr lang="en-GB" sz="1100" dirty="0">
                <a:latin typeface="Times New Roman" panose="02020603050405020304" pitchFamily="18" charset="0"/>
                <a:cs typeface="Times New Roman" panose="02020603050405020304" pitchFamily="18" charset="0"/>
              </a:rPr>
              <a:t> is the number of muon decays on the target region in which for 300 days of data taking or the number of muon decays on the target region with the nominal Phase-I luminosity, this number is taken as N</a:t>
            </a:r>
            <a:r>
              <a:rPr lang="el-GR" sz="1100" dirty="0">
                <a:latin typeface="Times New Roman" panose="02020603050405020304" pitchFamily="18" charset="0"/>
                <a:cs typeface="Times New Roman" panose="02020603050405020304" pitchFamily="18" charset="0"/>
              </a:rPr>
              <a:t>μ=1×10</a:t>
            </a:r>
            <a:r>
              <a:rPr lang="en-GB" sz="1100" dirty="0">
                <a:latin typeface="Times New Roman" panose="02020603050405020304" pitchFamily="18" charset="0"/>
                <a:cs typeface="Times New Roman" panose="02020603050405020304" pitchFamily="18" charset="0"/>
              </a:rPr>
              <a:t>^</a:t>
            </a:r>
            <a:r>
              <a:rPr lang="el-GR" sz="1100" dirty="0">
                <a:latin typeface="Times New Roman" panose="02020603050405020304" pitchFamily="18" charset="0"/>
                <a:cs typeface="Times New Roman" panose="02020603050405020304" pitchFamily="18" charset="0"/>
              </a:rPr>
              <a:t>15. </a:t>
            </a:r>
            <a:r>
              <a:rPr lang="en-GB" sz="1100" dirty="0">
                <a:latin typeface="Times New Roman" panose="02020603050405020304" pitchFamily="18" charset="0"/>
                <a:cs typeface="Times New Roman" panose="02020603050405020304" pitchFamily="18" charset="0"/>
              </a:rPr>
              <a:t>In the absence of signal which means zero events and because the number of signal decays follows a Poisson distribution, then an upper limit on the</a:t>
            </a:r>
            <a:r>
              <a:rPr lang="el-GR" sz="1100" dirty="0">
                <a:latin typeface="Times New Roman" panose="02020603050405020304" pitchFamily="18" charset="0"/>
                <a:cs typeface="Times New Roman" panose="02020603050405020304" pitchFamily="18" charset="0"/>
              </a:rPr>
              <a:t>μ→</a:t>
            </a:r>
            <a:r>
              <a:rPr lang="en-GB" sz="1100" dirty="0" err="1">
                <a:latin typeface="Times New Roman" panose="02020603050405020304" pitchFamily="18" charset="0"/>
                <a:cs typeface="Times New Roman" panose="02020603050405020304" pitchFamily="18" charset="0"/>
              </a:rPr>
              <a:t>eee</a:t>
            </a:r>
            <a:r>
              <a:rPr lang="en-GB" sz="1100" dirty="0">
                <a:latin typeface="Times New Roman" panose="02020603050405020304" pitchFamily="18" charset="0"/>
                <a:cs typeface="Times New Roman" panose="02020603050405020304" pitchFamily="18" charset="0"/>
              </a:rPr>
              <a:t> branching fraction of a rare decay can be derived:</a:t>
            </a:r>
          </a:p>
          <a:p>
            <a:r>
              <a:rPr lang="en-GB" sz="1100" dirty="0">
                <a:latin typeface="Times New Roman" panose="02020603050405020304" pitchFamily="18" charset="0"/>
                <a:cs typeface="Times New Roman" panose="02020603050405020304" pitchFamily="18" charset="0"/>
              </a:rPr>
              <a:t>here 1−</a:t>
            </a:r>
            <a:r>
              <a:rPr lang="el-GR" sz="1100" dirty="0">
                <a:latin typeface="Times New Roman" panose="02020603050405020304" pitchFamily="18" charset="0"/>
                <a:cs typeface="Times New Roman" panose="02020603050405020304" pitchFamily="18" charset="0"/>
              </a:rPr>
              <a:t>β</a:t>
            </a:r>
            <a:r>
              <a:rPr lang="en-GB" sz="1100" dirty="0">
                <a:latin typeface="Times New Roman" panose="02020603050405020304" pitchFamily="18" charset="0"/>
                <a:cs typeface="Times New Roman" panose="02020603050405020304" pitchFamily="18" charset="0"/>
              </a:rPr>
              <a:t>is the required confidence level.</a:t>
            </a:r>
          </a:p>
          <a:p>
            <a:endParaRPr lang="en-US" sz="1100" dirty="0">
              <a:latin typeface="Times New Roman" panose="02020603050405020304" pitchFamily="18" charset="0"/>
              <a:cs typeface="Times New Roman" panose="02020603050405020304" pitchFamily="18" charset="0"/>
            </a:endParaRPr>
          </a:p>
        </p:txBody>
      </p:sp>
      <p:pic>
        <p:nvPicPr>
          <p:cNvPr id="4" name="Picture 3" descr="A picture containing text&#10;&#10;Description automatically generated">
            <a:extLst>
              <a:ext uri="{FF2B5EF4-FFF2-40B4-BE49-F238E27FC236}">
                <a16:creationId xmlns:a16="http://schemas.microsoft.com/office/drawing/2014/main" id="{F567E3EF-FE8E-9042-8EFE-3C9D73D37522}"/>
              </a:ext>
            </a:extLst>
          </p:cNvPr>
          <p:cNvPicPr>
            <a:picLocks noChangeAspect="1"/>
          </p:cNvPicPr>
          <p:nvPr/>
        </p:nvPicPr>
        <p:blipFill>
          <a:blip r:embed="rId4"/>
          <a:stretch>
            <a:fillRect/>
          </a:stretch>
        </p:blipFill>
        <p:spPr>
          <a:xfrm>
            <a:off x="1469390" y="4946650"/>
            <a:ext cx="2730500" cy="673100"/>
          </a:xfrm>
          <a:prstGeom prst="rect">
            <a:avLst/>
          </a:prstGeom>
        </p:spPr>
      </p:pic>
      <p:pic>
        <p:nvPicPr>
          <p:cNvPr id="8" name="Picture 7" descr="Text, letter&#10;&#10;Description automatically generated">
            <a:extLst>
              <a:ext uri="{FF2B5EF4-FFF2-40B4-BE49-F238E27FC236}">
                <a16:creationId xmlns:a16="http://schemas.microsoft.com/office/drawing/2014/main" id="{C55B84C8-9DD8-4146-8C15-3567D3B32AC4}"/>
              </a:ext>
            </a:extLst>
          </p:cNvPr>
          <p:cNvPicPr>
            <a:picLocks noChangeAspect="1"/>
          </p:cNvPicPr>
          <p:nvPr/>
        </p:nvPicPr>
        <p:blipFill>
          <a:blip r:embed="rId5"/>
          <a:stretch>
            <a:fillRect/>
          </a:stretch>
        </p:blipFill>
        <p:spPr>
          <a:xfrm>
            <a:off x="2205990" y="2580313"/>
            <a:ext cx="1993900" cy="723900"/>
          </a:xfrm>
          <a:prstGeom prst="rect">
            <a:avLst/>
          </a:prstGeom>
        </p:spPr>
      </p:pic>
    </p:spTree>
    <p:extLst>
      <p:ext uri="{BB962C8B-B14F-4D97-AF65-F5344CB8AC3E}">
        <p14:creationId xmlns:p14="http://schemas.microsoft.com/office/powerpoint/2010/main" val="18340720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16295" y="-3298"/>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24</a:t>
            </a:fld>
            <a:endParaRPr lang="en-US" dirty="0">
              <a:solidFill>
                <a:schemeClr val="accent2">
                  <a:lumMod val="50000"/>
                </a:schemeClr>
              </a:solidFill>
              <a:latin typeface="Times" pitchFamily="2" charset="0"/>
            </a:endParaRPr>
          </a:p>
        </p:txBody>
      </p:sp>
      <p:pic>
        <p:nvPicPr>
          <p:cNvPr id="4" name="Picture 3" descr="Diagram&#10;&#10;Description automatically generated">
            <a:extLst>
              <a:ext uri="{FF2B5EF4-FFF2-40B4-BE49-F238E27FC236}">
                <a16:creationId xmlns:a16="http://schemas.microsoft.com/office/drawing/2014/main" id="{EBB0E290-D67C-A940-8299-46E2C65E673B}"/>
              </a:ext>
            </a:extLst>
          </p:cNvPr>
          <p:cNvPicPr>
            <a:picLocks noChangeAspect="1"/>
          </p:cNvPicPr>
          <p:nvPr/>
        </p:nvPicPr>
        <p:blipFill>
          <a:blip r:embed="rId4"/>
          <a:stretch>
            <a:fillRect/>
          </a:stretch>
        </p:blipFill>
        <p:spPr>
          <a:xfrm>
            <a:off x="793750" y="1420429"/>
            <a:ext cx="10604500" cy="4432300"/>
          </a:xfrm>
          <a:prstGeom prst="rect">
            <a:avLst/>
          </a:prstGeom>
        </p:spPr>
      </p:pic>
    </p:spTree>
    <p:extLst>
      <p:ext uri="{BB962C8B-B14F-4D97-AF65-F5344CB8AC3E}">
        <p14:creationId xmlns:p14="http://schemas.microsoft.com/office/powerpoint/2010/main" val="33454630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16295" y="-3298"/>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25</a:t>
            </a:fld>
            <a:endParaRPr lang="en-US" dirty="0">
              <a:solidFill>
                <a:schemeClr val="accent2">
                  <a:lumMod val="50000"/>
                </a:schemeClr>
              </a:solidFill>
              <a:latin typeface="Times" pitchFamily="2" charset="0"/>
            </a:endParaRPr>
          </a:p>
        </p:txBody>
      </p:sp>
      <p:sp>
        <p:nvSpPr>
          <p:cNvPr id="2" name="TextBox 1">
            <a:extLst>
              <a:ext uri="{FF2B5EF4-FFF2-40B4-BE49-F238E27FC236}">
                <a16:creationId xmlns:a16="http://schemas.microsoft.com/office/drawing/2014/main" id="{B6AA70DA-BCCD-E549-A4E5-F033060EFC49}"/>
              </a:ext>
            </a:extLst>
          </p:cNvPr>
          <p:cNvSpPr txBox="1"/>
          <p:nvPr/>
        </p:nvSpPr>
        <p:spPr>
          <a:xfrm>
            <a:off x="596314" y="1328255"/>
            <a:ext cx="5782235" cy="2308324"/>
          </a:xfrm>
          <a:prstGeom prst="rect">
            <a:avLst/>
          </a:prstGeom>
          <a:noFill/>
        </p:spPr>
        <p:txBody>
          <a:bodyPr wrap="square" rtlCol="0">
            <a:spAutoFit/>
          </a:bodyPr>
          <a:lstStyle/>
          <a:p>
            <a:r>
              <a:rPr lang="en-GB" sz="1200" b="1" dirty="0">
                <a:solidFill>
                  <a:schemeClr val="accent2">
                    <a:lumMod val="75000"/>
                  </a:schemeClr>
                </a:solidFill>
                <a:latin typeface="Times New Roman" panose="02020603050405020304" pitchFamily="18" charset="0"/>
                <a:cs typeface="Times New Roman" panose="02020603050405020304" pitchFamily="18" charset="0"/>
              </a:rPr>
              <a:t>What the Misalignment and Alignment Tool do: </a:t>
            </a:r>
          </a:p>
          <a:p>
            <a:r>
              <a:rPr lang="en-US" sz="1200" dirty="0">
                <a:latin typeface="Times New Roman" panose="02020603050405020304" pitchFamily="18" charset="0"/>
                <a:cs typeface="Times New Roman" panose="02020603050405020304" pitchFamily="18" charset="0"/>
              </a:rPr>
              <a:t>  </a:t>
            </a:r>
          </a:p>
          <a:p>
            <a:pPr marL="171450" indent="-171450">
              <a:buFont typeface="Arial" panose="020B0604020202020204" pitchFamily="34" charset="0"/>
              <a:buChar char="•"/>
            </a:pPr>
            <a:r>
              <a:rPr lang="en-US" sz="1200" dirty="0">
                <a:latin typeface="Times New Roman" panose="02020603050405020304" pitchFamily="18" charset="0"/>
                <a:cs typeface="Times New Roman" panose="02020603050405020304" pitchFamily="18" charset="0"/>
              </a:rPr>
              <a:t>The misalignment tool </a:t>
            </a:r>
            <a:r>
              <a:rPr lang="en-US" sz="1200" b="1" dirty="0">
                <a:solidFill>
                  <a:schemeClr val="accent2">
                    <a:lumMod val="75000"/>
                  </a:schemeClr>
                </a:solidFill>
                <a:latin typeface="Times New Roman" panose="02020603050405020304" pitchFamily="18" charset="0"/>
                <a:cs typeface="Times New Roman" panose="02020603050405020304" pitchFamily="18" charset="0"/>
              </a:rPr>
              <a:t>MU3EMISAL</a:t>
            </a:r>
            <a:r>
              <a:rPr lang="en-US" sz="1200" dirty="0">
                <a:solidFill>
                  <a:schemeClr val="accent2">
                    <a:lumMod val="75000"/>
                  </a:schemeClr>
                </a:solidFill>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has been created, there are many misalignment modes for the pixel detector </a:t>
            </a:r>
          </a:p>
          <a:p>
            <a:pPr marL="171450" indent="-171450">
              <a:buFont typeface="Arial" panose="020B0604020202020204" pitchFamily="34" charset="0"/>
              <a:buChar char="•"/>
            </a:pPr>
            <a:endParaRPr lang="en-GB" sz="3200" dirty="0">
              <a:latin typeface="Times New Roman" panose="02020603050405020304" pitchFamily="18" charset="0"/>
              <a:cs typeface="Times New Roman" panose="02020603050405020304" pitchFamily="18" charset="0"/>
            </a:endParaRPr>
          </a:p>
          <a:p>
            <a:endParaRPr lang="en-GB" sz="3200" dirty="0">
              <a:latin typeface="Times New Roman" panose="02020603050405020304" pitchFamily="18" charset="0"/>
              <a:cs typeface="Times New Roman" panose="02020603050405020304" pitchFamily="18" charset="0"/>
            </a:endParaRPr>
          </a:p>
          <a:p>
            <a:endParaRPr lang="en-US" sz="3200" b="1" dirty="0">
              <a:solidFill>
                <a:schemeClr val="accent2">
                  <a:lumMod val="75000"/>
                </a:schemeClr>
              </a:solidFill>
              <a:latin typeface="Times New Roman" panose="02020603050405020304" pitchFamily="18" charset="0"/>
              <a:cs typeface="Times New Roman" panose="02020603050405020304" pitchFamily="18" charset="0"/>
            </a:endParaRPr>
          </a:p>
        </p:txBody>
      </p:sp>
      <p:pic>
        <p:nvPicPr>
          <p:cNvPr id="7" name="Picture 6" descr="Table&#10;&#10;Description automatically generated">
            <a:extLst>
              <a:ext uri="{FF2B5EF4-FFF2-40B4-BE49-F238E27FC236}">
                <a16:creationId xmlns:a16="http://schemas.microsoft.com/office/drawing/2014/main" id="{1013A1E4-52B4-D44A-A413-8C0C2A1D80FB}"/>
              </a:ext>
            </a:extLst>
          </p:cNvPr>
          <p:cNvPicPr>
            <a:picLocks noChangeAspect="1"/>
          </p:cNvPicPr>
          <p:nvPr/>
        </p:nvPicPr>
        <p:blipFill>
          <a:blip r:embed="rId4"/>
          <a:stretch>
            <a:fillRect/>
          </a:stretch>
        </p:blipFill>
        <p:spPr>
          <a:xfrm>
            <a:off x="730151" y="2343964"/>
            <a:ext cx="5708847" cy="2170072"/>
          </a:xfrm>
          <a:prstGeom prst="rect">
            <a:avLst/>
          </a:prstGeom>
        </p:spPr>
      </p:pic>
      <p:sp>
        <p:nvSpPr>
          <p:cNvPr id="3" name="Rectangle 2">
            <a:extLst>
              <a:ext uri="{FF2B5EF4-FFF2-40B4-BE49-F238E27FC236}">
                <a16:creationId xmlns:a16="http://schemas.microsoft.com/office/drawing/2014/main" id="{EFD3BBF0-8332-7349-B2D5-2CE6934C0E11}"/>
              </a:ext>
            </a:extLst>
          </p:cNvPr>
          <p:cNvSpPr/>
          <p:nvPr/>
        </p:nvSpPr>
        <p:spPr>
          <a:xfrm>
            <a:off x="750685" y="4514036"/>
            <a:ext cx="6096000" cy="600164"/>
          </a:xfrm>
          <a:prstGeom prst="rect">
            <a:avLst/>
          </a:prstGeom>
        </p:spPr>
        <p:txBody>
          <a:bodyPr>
            <a:spAutoFit/>
          </a:bodyPr>
          <a:lstStyle/>
          <a:p>
            <a:r>
              <a:rPr lang="en-GB" sz="1100" dirty="0">
                <a:latin typeface="Times New Roman" panose="02020603050405020304" pitchFamily="18" charset="0"/>
                <a:cs typeface="Times New Roman" panose="02020603050405020304" pitchFamily="18" charset="0"/>
              </a:rPr>
              <a:t>Such a scenario is obtained by estimating the expected error on each entity and modifying the nominal (simulated) geometry by random Gaussian distributed values which reflect these error estimates. In parentheses, the worse case is given. </a:t>
            </a:r>
            <a:endParaRPr lang="en-US" sz="1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18301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16295" y="-3298"/>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26</a:t>
            </a:fld>
            <a:endParaRPr lang="en-US" dirty="0">
              <a:solidFill>
                <a:schemeClr val="accent2">
                  <a:lumMod val="50000"/>
                </a:schemeClr>
              </a:solidFill>
              <a:latin typeface="Times" pitchFamily="2" charset="0"/>
            </a:endParaRPr>
          </a:p>
        </p:txBody>
      </p:sp>
      <p:pic>
        <p:nvPicPr>
          <p:cNvPr id="7" name="Picture 6" descr="A close up of a piece of paper&#10;&#10;Description automatically generated">
            <a:extLst>
              <a:ext uri="{FF2B5EF4-FFF2-40B4-BE49-F238E27FC236}">
                <a16:creationId xmlns:a16="http://schemas.microsoft.com/office/drawing/2014/main" id="{8143524D-1A44-F141-A599-438919BB04A3}"/>
              </a:ext>
            </a:extLst>
          </p:cNvPr>
          <p:cNvPicPr>
            <a:picLocks noChangeAspect="1"/>
          </p:cNvPicPr>
          <p:nvPr/>
        </p:nvPicPr>
        <p:blipFill>
          <a:blip r:embed="rId4"/>
          <a:stretch>
            <a:fillRect/>
          </a:stretch>
        </p:blipFill>
        <p:spPr>
          <a:xfrm>
            <a:off x="2326639" y="839213"/>
            <a:ext cx="5576609" cy="5531900"/>
          </a:xfrm>
          <a:prstGeom prst="rect">
            <a:avLst/>
          </a:prstGeom>
        </p:spPr>
      </p:pic>
    </p:spTree>
    <p:extLst>
      <p:ext uri="{BB962C8B-B14F-4D97-AF65-F5344CB8AC3E}">
        <p14:creationId xmlns:p14="http://schemas.microsoft.com/office/powerpoint/2010/main" val="2552289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0" y="7775"/>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00091" y="6454813"/>
            <a:ext cx="2743200" cy="365125"/>
          </a:xfrm>
        </p:spPr>
        <p:txBody>
          <a:bodyPr/>
          <a:lstStyle/>
          <a:p>
            <a:fld id="{0D08B22A-3AF8-3046-9BA0-8D8CBA32BCA2}" type="slidenum">
              <a:rPr lang="en-US" smtClean="0">
                <a:solidFill>
                  <a:schemeClr val="accent2">
                    <a:lumMod val="50000"/>
                  </a:schemeClr>
                </a:solidFill>
                <a:latin typeface="Times" pitchFamily="2" charset="0"/>
              </a:rPr>
              <a:t>3</a:t>
            </a:fld>
            <a:endParaRPr lang="en-US" dirty="0">
              <a:solidFill>
                <a:schemeClr val="accent2">
                  <a:lumMod val="50000"/>
                </a:schemeClr>
              </a:solidFill>
              <a:latin typeface="Times" pitchFamily="2" charset="0"/>
            </a:endParaRPr>
          </a:p>
        </p:txBody>
      </p:sp>
      <p:sp>
        <p:nvSpPr>
          <p:cNvPr id="2" name="Rectangle 1">
            <a:extLst>
              <a:ext uri="{FF2B5EF4-FFF2-40B4-BE49-F238E27FC236}">
                <a16:creationId xmlns:a16="http://schemas.microsoft.com/office/drawing/2014/main" id="{1B18DA2F-EE1E-CB4D-BF02-A9D1D0732FC5}"/>
              </a:ext>
            </a:extLst>
          </p:cNvPr>
          <p:cNvSpPr/>
          <p:nvPr/>
        </p:nvSpPr>
        <p:spPr>
          <a:xfrm>
            <a:off x="489089" y="831293"/>
            <a:ext cx="2460463" cy="553998"/>
          </a:xfrm>
          <a:prstGeom prst="rect">
            <a:avLst/>
          </a:prstGeom>
        </p:spPr>
        <p:txBody>
          <a:bodyPr wrap="square">
            <a:spAutoFit/>
          </a:bodyPr>
          <a:lstStyle/>
          <a:p>
            <a:pPr algn="ctr"/>
            <a:r>
              <a:rPr lang="en-GB" sz="1600" b="1" i="1" spc="-5" dirty="0">
                <a:solidFill>
                  <a:schemeClr val="accent2">
                    <a:lumMod val="75000"/>
                  </a:schemeClr>
                </a:solidFill>
                <a:latin typeface="Times New Roman"/>
                <a:cs typeface="Times New Roman"/>
              </a:rPr>
              <a:t>Motivation &amp; </a:t>
            </a:r>
            <a:r>
              <a:rPr lang="en-GB" sz="1600" b="1" i="1" spc="-10" dirty="0">
                <a:solidFill>
                  <a:schemeClr val="accent2">
                    <a:lumMod val="75000"/>
                  </a:schemeClr>
                </a:solidFill>
                <a:latin typeface="Times New Roman"/>
                <a:cs typeface="Times New Roman"/>
              </a:rPr>
              <a:t>Challenges</a:t>
            </a:r>
            <a:endParaRPr lang="en-GB" sz="1600" i="1" dirty="0">
              <a:solidFill>
                <a:schemeClr val="accent2">
                  <a:lumMod val="75000"/>
                </a:schemeClr>
              </a:solidFill>
              <a:latin typeface="Times New Roman"/>
              <a:cs typeface="Times New Roman"/>
            </a:endParaRPr>
          </a:p>
          <a:p>
            <a:pPr algn="ctr"/>
            <a:endParaRPr lang="en-GB" sz="1400" i="1" dirty="0">
              <a:solidFill>
                <a:schemeClr val="accent2">
                  <a:lumMod val="75000"/>
                </a:schemeClr>
              </a:solidFill>
              <a:latin typeface="Times New Roman"/>
              <a:cs typeface="Times New Roman"/>
            </a:endParaRPr>
          </a:p>
        </p:txBody>
      </p:sp>
      <p:sp>
        <p:nvSpPr>
          <p:cNvPr id="3" name="TextBox 2">
            <a:extLst>
              <a:ext uri="{FF2B5EF4-FFF2-40B4-BE49-F238E27FC236}">
                <a16:creationId xmlns:a16="http://schemas.microsoft.com/office/drawing/2014/main" id="{F53203EB-003A-1842-8933-C51625E19395}"/>
              </a:ext>
            </a:extLst>
          </p:cNvPr>
          <p:cNvSpPr txBox="1"/>
          <p:nvPr/>
        </p:nvSpPr>
        <p:spPr>
          <a:xfrm>
            <a:off x="142278" y="1446888"/>
            <a:ext cx="3783838" cy="2318583"/>
          </a:xfrm>
          <a:prstGeom prst="rect">
            <a:avLst/>
          </a:prstGeom>
          <a:noFill/>
        </p:spPr>
        <p:txBody>
          <a:bodyPr wrap="square" rtlCol="0">
            <a:spAutoFit/>
          </a:bodyPr>
          <a:lstStyle/>
          <a:p>
            <a:pPr marL="37465">
              <a:lnSpc>
                <a:spcPts val="955"/>
              </a:lnSpc>
              <a:spcBef>
                <a:spcPts val="925"/>
              </a:spcBef>
              <a:tabLst>
                <a:tab pos="152400" algn="l"/>
              </a:tabLst>
            </a:pPr>
            <a:r>
              <a:rPr lang="en-GB" sz="1200" b="1" i="1" spc="-10" dirty="0">
                <a:solidFill>
                  <a:schemeClr val="accent2">
                    <a:lumMod val="75000"/>
                  </a:schemeClr>
                </a:solidFill>
                <a:latin typeface="Times New Roman" panose="02020603050405020304" pitchFamily="18" charset="0"/>
                <a:cs typeface="Times New Roman" panose="02020603050405020304" pitchFamily="18" charset="0"/>
              </a:rPr>
              <a:t>Search </a:t>
            </a:r>
            <a:r>
              <a:rPr lang="en-GB" sz="1200" b="1" i="1" spc="-5" dirty="0">
                <a:solidFill>
                  <a:schemeClr val="accent2">
                    <a:lumMod val="75000"/>
                  </a:schemeClr>
                </a:solidFill>
                <a:latin typeface="Times New Roman" panose="02020603050405020304" pitchFamily="18" charset="0"/>
                <a:cs typeface="Times New Roman" panose="02020603050405020304" pitchFamily="18" charset="0"/>
              </a:rPr>
              <a:t>for Lepton Flavour</a:t>
            </a:r>
            <a:r>
              <a:rPr lang="en-GB" sz="1200" b="1" i="1" spc="-55" dirty="0">
                <a:solidFill>
                  <a:schemeClr val="accent2">
                    <a:lumMod val="75000"/>
                  </a:schemeClr>
                </a:solidFill>
                <a:latin typeface="Times New Roman" panose="02020603050405020304" pitchFamily="18" charset="0"/>
                <a:cs typeface="Times New Roman" panose="02020603050405020304" pitchFamily="18" charset="0"/>
              </a:rPr>
              <a:t> </a:t>
            </a:r>
            <a:r>
              <a:rPr lang="en-GB" sz="1200" b="1" i="1" spc="-10" dirty="0">
                <a:solidFill>
                  <a:schemeClr val="accent2">
                    <a:lumMod val="75000"/>
                  </a:schemeClr>
                </a:solidFill>
                <a:latin typeface="Times New Roman" panose="02020603050405020304" pitchFamily="18" charset="0"/>
                <a:cs typeface="Times New Roman" panose="02020603050405020304" pitchFamily="18" charset="0"/>
              </a:rPr>
              <a:t>Violation</a:t>
            </a:r>
            <a:r>
              <a:rPr lang="en-GB" sz="1200" b="1" i="1" dirty="0">
                <a:solidFill>
                  <a:schemeClr val="accent2">
                    <a:lumMod val="75000"/>
                  </a:schemeClr>
                </a:solidFill>
                <a:latin typeface="Times New Roman" panose="02020603050405020304" pitchFamily="18" charset="0"/>
                <a:cs typeface="Times New Roman" panose="02020603050405020304" pitchFamily="18" charset="0"/>
              </a:rPr>
              <a:t>:</a:t>
            </a:r>
          </a:p>
          <a:p>
            <a:pPr marL="37465">
              <a:spcBef>
                <a:spcPts val="925"/>
              </a:spcBef>
              <a:tabLst>
                <a:tab pos="152400" algn="l"/>
              </a:tabLst>
            </a:pPr>
            <a:r>
              <a:rPr lang="en-GB" sz="1000" b="1"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Decay : </a:t>
            </a:r>
            <a:r>
              <a:rPr lang="el-GR" sz="1000" b="1" dirty="0">
                <a:latin typeface="Times" pitchFamily="2" charset="0"/>
                <a:cs typeface="Times New Roman" panose="02020603050405020304" pitchFamily="18" charset="0"/>
              </a:rPr>
              <a:t>μ</a:t>
            </a:r>
            <a:r>
              <a:rPr lang="el-GR" sz="1000" b="1" baseline="27777" dirty="0">
                <a:latin typeface="Times" pitchFamily="2" charset="0"/>
                <a:cs typeface="Times New Roman" panose="02020603050405020304" pitchFamily="18" charset="0"/>
              </a:rPr>
              <a:t>+ </a:t>
            </a:r>
            <a:r>
              <a:rPr lang="el-GR" sz="1000" b="1" spc="-5" dirty="0">
                <a:latin typeface="Times" pitchFamily="2" charset="0"/>
                <a:cs typeface="Times New Roman" panose="02020603050405020304" pitchFamily="18" charset="0"/>
              </a:rPr>
              <a:t>→ </a:t>
            </a:r>
            <a:r>
              <a:rPr lang="en-GB" sz="1000" b="1" spc="5" dirty="0">
                <a:latin typeface="Times" pitchFamily="2" charset="0"/>
                <a:cs typeface="Times New Roman" panose="02020603050405020304" pitchFamily="18" charset="0"/>
              </a:rPr>
              <a:t>e</a:t>
            </a:r>
            <a:r>
              <a:rPr lang="en-GB" sz="1000" b="1" spc="7" baseline="27777" dirty="0">
                <a:latin typeface="Times" pitchFamily="2" charset="0"/>
                <a:cs typeface="Times New Roman" panose="02020603050405020304" pitchFamily="18" charset="0"/>
              </a:rPr>
              <a:t>+ </a:t>
            </a:r>
            <a:r>
              <a:rPr lang="en-GB" sz="1000" b="1" spc="5" dirty="0">
                <a:latin typeface="Times" pitchFamily="2" charset="0"/>
                <a:cs typeface="Times New Roman" panose="02020603050405020304" pitchFamily="18" charset="0"/>
              </a:rPr>
              <a:t>e</a:t>
            </a:r>
            <a:r>
              <a:rPr lang="en-GB" sz="1000" b="1" spc="7" baseline="27777" dirty="0">
                <a:latin typeface="Times" pitchFamily="2" charset="0"/>
                <a:cs typeface="Times New Roman" panose="02020603050405020304" pitchFamily="18" charset="0"/>
              </a:rPr>
              <a:t>+ </a:t>
            </a:r>
            <a:r>
              <a:rPr lang="en-GB" sz="1000" b="1" spc="-5" dirty="0">
                <a:latin typeface="Times" pitchFamily="2" charset="0"/>
                <a:cs typeface="Times New Roman" panose="02020603050405020304" pitchFamily="18" charset="0"/>
              </a:rPr>
              <a:t>e</a:t>
            </a:r>
            <a:r>
              <a:rPr lang="en-GB" sz="1000" b="1" spc="-50" dirty="0">
                <a:latin typeface="Times" pitchFamily="2" charset="0"/>
                <a:cs typeface="Times New Roman" panose="02020603050405020304" pitchFamily="18" charset="0"/>
              </a:rPr>
              <a:t> </a:t>
            </a:r>
            <a:r>
              <a:rPr lang="en-GB" sz="1000" b="1" spc="7" baseline="27777" dirty="0">
                <a:latin typeface="Times" pitchFamily="2" charset="0"/>
                <a:cs typeface="Times New Roman" panose="02020603050405020304" pitchFamily="18" charset="0"/>
              </a:rPr>
              <a:t>–</a:t>
            </a:r>
            <a:endParaRPr lang="en-GB" sz="1000" b="1" baseline="27777" dirty="0">
              <a:latin typeface="Times" pitchFamily="2" charset="0"/>
              <a:cs typeface="Times New Roman" panose="02020603050405020304" pitchFamily="18" charset="0"/>
            </a:endParaRPr>
          </a:p>
          <a:p>
            <a:pPr marL="209550" indent="-171450">
              <a:spcBef>
                <a:spcPts val="95"/>
              </a:spcBef>
              <a:buFont typeface="Arial" panose="020B0604020202020204" pitchFamily="34" charset="0"/>
              <a:buChar char="•"/>
            </a:pPr>
            <a:r>
              <a:rPr lang="en-GB" sz="1000" dirty="0">
                <a:latin typeface="Times" pitchFamily="2" charset="0"/>
                <a:cs typeface="Times New Roman" panose="02020603050405020304" pitchFamily="18" charset="0"/>
              </a:rPr>
              <a:t>Negligible in Standard Model </a:t>
            </a:r>
            <a:r>
              <a:rPr lang="en-GB" sz="1000" b="1" dirty="0">
                <a:latin typeface="Times" pitchFamily="2" charset="0"/>
                <a:cs typeface="Times New Roman" panose="02020603050405020304" pitchFamily="18" charset="0"/>
              </a:rPr>
              <a:t>(</a:t>
            </a:r>
            <a:r>
              <a:rPr lang="en-GB" sz="1000" b="1" spc="-5" dirty="0">
                <a:latin typeface="Times" pitchFamily="2" charset="0"/>
                <a:cs typeface="Times New Roman" panose="02020603050405020304" pitchFamily="18" charset="0"/>
              </a:rPr>
              <a:t>Br &lt;</a:t>
            </a:r>
            <a:r>
              <a:rPr lang="en-GB" sz="1000" b="1" spc="-10" dirty="0">
                <a:latin typeface="Times" pitchFamily="2" charset="0"/>
                <a:cs typeface="Times New Roman" panose="02020603050405020304" pitchFamily="18" charset="0"/>
              </a:rPr>
              <a:t> </a:t>
            </a:r>
            <a:r>
              <a:rPr lang="en-GB" sz="1000" b="1" spc="5" dirty="0">
                <a:latin typeface="Times" pitchFamily="2" charset="0"/>
                <a:cs typeface="Times New Roman" panose="02020603050405020304" pitchFamily="18" charset="0"/>
              </a:rPr>
              <a:t>10</a:t>
            </a:r>
            <a:r>
              <a:rPr lang="en-GB" sz="1000" b="1" spc="7" baseline="27777" dirty="0">
                <a:latin typeface="Times" pitchFamily="2" charset="0"/>
                <a:cs typeface="Times New Roman" panose="02020603050405020304" pitchFamily="18" charset="0"/>
              </a:rPr>
              <a:t>-54</a:t>
            </a:r>
            <a:r>
              <a:rPr lang="en-GB" sz="1000" b="1" spc="7" dirty="0">
                <a:latin typeface="Times" pitchFamily="2" charset="0"/>
                <a:cs typeface="Times New Roman" panose="02020603050405020304" pitchFamily="18" charset="0"/>
              </a:rPr>
              <a:t>)</a:t>
            </a:r>
            <a:endParaRPr lang="en-GB" sz="1000" b="1" baseline="27777" dirty="0">
              <a:latin typeface="Times" pitchFamily="2" charset="0"/>
              <a:cs typeface="Times New Roman" panose="02020603050405020304" pitchFamily="18" charset="0"/>
            </a:endParaRPr>
          </a:p>
          <a:p>
            <a:pPr marL="208915" marR="30480" indent="-171450">
              <a:spcBef>
                <a:spcPts val="40"/>
              </a:spcBef>
              <a:buFont typeface="Arial" panose="020B0604020202020204" pitchFamily="34" charset="0"/>
              <a:buChar char="•"/>
              <a:tabLst>
                <a:tab pos="152400" algn="l"/>
              </a:tabLst>
            </a:pPr>
            <a:r>
              <a:rPr lang="en-GB" sz="1000" spc="-5" dirty="0">
                <a:latin typeface="Times" pitchFamily="2" charset="0"/>
                <a:cs typeface="Times New Roman" panose="02020603050405020304" pitchFamily="18" charset="0"/>
              </a:rPr>
              <a:t>Can be enhanced in New Physics :  </a:t>
            </a:r>
            <a:r>
              <a:rPr lang="en-GB" sz="1000" spc="-20" dirty="0">
                <a:latin typeface="Times" pitchFamily="2" charset="0"/>
                <a:cs typeface="Times New Roman" panose="02020603050405020304" pitchFamily="18" charset="0"/>
              </a:rPr>
              <a:t>(SUSY, </a:t>
            </a:r>
            <a:r>
              <a:rPr lang="en-GB" sz="1000" spc="-5" dirty="0">
                <a:latin typeface="Times" pitchFamily="2" charset="0"/>
                <a:cs typeface="Times New Roman" panose="02020603050405020304" pitchFamily="18" charset="0"/>
              </a:rPr>
              <a:t>leptoquarks,</a:t>
            </a:r>
            <a:r>
              <a:rPr lang="en-GB" sz="1000"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etc.),</a:t>
            </a:r>
          </a:p>
          <a:p>
            <a:pPr marL="37465" marR="30480">
              <a:spcBef>
                <a:spcPts val="40"/>
              </a:spcBef>
              <a:tabLst>
                <a:tab pos="152400" algn="l"/>
              </a:tabLst>
            </a:pPr>
            <a:r>
              <a:rPr lang="en-GB" sz="1000" spc="-5" dirty="0">
                <a:latin typeface="Times" pitchFamily="2" charset="0"/>
                <a:cs typeface="Times New Roman" panose="02020603050405020304" pitchFamily="18" charset="0"/>
              </a:rPr>
              <a:t>     a</a:t>
            </a:r>
            <a:r>
              <a:rPr lang="en-GB" sz="1000" dirty="0">
                <a:latin typeface="Times" pitchFamily="2" charset="0"/>
                <a:cs typeface="Times New Roman" panose="02020603050405020304" pitchFamily="18" charset="0"/>
              </a:rPr>
              <a:t>ny observed decay will point to NP</a:t>
            </a:r>
          </a:p>
          <a:p>
            <a:pPr marL="37465" marR="30480">
              <a:spcBef>
                <a:spcPts val="40"/>
              </a:spcBef>
              <a:tabLst>
                <a:tab pos="152400" algn="l"/>
              </a:tabLst>
            </a:pPr>
            <a:endParaRPr lang="en-GB" sz="1000" dirty="0">
              <a:latin typeface="Times" pitchFamily="2" charset="0"/>
              <a:cs typeface="Times New Roman" panose="02020603050405020304" pitchFamily="18" charset="0"/>
            </a:endParaRPr>
          </a:p>
          <a:p>
            <a:pPr marL="208915" marR="330835" indent="-171450">
              <a:spcBef>
                <a:spcPts val="15"/>
              </a:spcBef>
              <a:buFont typeface="Arial" panose="020B0604020202020204" pitchFamily="34" charset="0"/>
              <a:buChar char="•"/>
              <a:tabLst>
                <a:tab pos="180975" algn="l"/>
              </a:tabLst>
            </a:pPr>
            <a:r>
              <a:rPr lang="en-GB" sz="1000" spc="-5" dirty="0">
                <a:latin typeface="Times" pitchFamily="2" charset="0"/>
                <a:cs typeface="Times New Roman" panose="02020603050405020304" pitchFamily="18" charset="0"/>
              </a:rPr>
              <a:t>Current status: </a:t>
            </a:r>
            <a:r>
              <a:rPr lang="en-GB" sz="1000" b="1" spc="-5" dirty="0">
                <a:latin typeface="Times" pitchFamily="2" charset="0"/>
                <a:cs typeface="Times New Roman" panose="02020603050405020304" pitchFamily="18" charset="0"/>
              </a:rPr>
              <a:t>Br &lt; </a:t>
            </a:r>
            <a:r>
              <a:rPr lang="en-GB" sz="1000" b="1" spc="5" dirty="0">
                <a:latin typeface="Times" pitchFamily="2" charset="0"/>
                <a:cs typeface="Times New Roman" panose="02020603050405020304" pitchFamily="18" charset="0"/>
              </a:rPr>
              <a:t>10</a:t>
            </a:r>
            <a:r>
              <a:rPr lang="en-GB" sz="1000" b="1" spc="7" baseline="27777" dirty="0">
                <a:latin typeface="Times" pitchFamily="2" charset="0"/>
                <a:cs typeface="Times New Roman" panose="02020603050405020304" pitchFamily="18" charset="0"/>
              </a:rPr>
              <a:t>-12  </a:t>
            </a:r>
            <a:r>
              <a:rPr lang="en-GB" sz="1000" b="1" spc="-5" dirty="0">
                <a:latin typeface="Times" pitchFamily="2" charset="0"/>
                <a:cs typeface="Times New Roman" panose="02020603050405020304" pitchFamily="18" charset="0"/>
              </a:rPr>
              <a:t>(SINDRUM) </a:t>
            </a:r>
            <a:r>
              <a:rPr lang="en-GB" sz="1000" spc="-5" dirty="0">
                <a:latin typeface="Times" pitchFamily="2" charset="0"/>
                <a:cs typeface="Times New Roman" panose="02020603050405020304" pitchFamily="18" charset="0"/>
              </a:rPr>
              <a:t>at 90% CL </a:t>
            </a:r>
          </a:p>
          <a:p>
            <a:pPr marL="208915" marR="330835" indent="-171450">
              <a:spcBef>
                <a:spcPts val="15"/>
              </a:spcBef>
              <a:buFont typeface="Arial" panose="020B0604020202020204" pitchFamily="34" charset="0"/>
              <a:buChar char="•"/>
              <a:tabLst>
                <a:tab pos="180975" algn="l"/>
              </a:tabLst>
            </a:pPr>
            <a:r>
              <a:rPr lang="en-GB" sz="1000" b="1" spc="-5" dirty="0">
                <a:latin typeface="Times" pitchFamily="2" charset="0"/>
                <a:cs typeface="Times New Roman" panose="02020603050405020304" pitchFamily="18" charset="0"/>
              </a:rPr>
              <a:t>Mu3e Phase I</a:t>
            </a:r>
            <a:r>
              <a:rPr lang="en-GB" sz="1000" spc="-5" dirty="0">
                <a:latin typeface="Times" pitchFamily="2" charset="0"/>
                <a:cs typeface="Times New Roman" panose="02020603050405020304" pitchFamily="18" charset="0"/>
              </a:rPr>
              <a:t>: Aiming for </a:t>
            </a:r>
            <a:r>
              <a:rPr lang="en-GB" sz="1000" b="1" spc="-5" dirty="0">
                <a:latin typeface="Times" pitchFamily="2" charset="0"/>
                <a:cs typeface="Times New Roman" panose="02020603050405020304" pitchFamily="18" charset="0"/>
              </a:rPr>
              <a:t>O(10</a:t>
            </a:r>
            <a:r>
              <a:rPr lang="en-GB" sz="1000" b="1" spc="-5" baseline="30000" dirty="0">
                <a:latin typeface="Times" pitchFamily="2" charset="0"/>
                <a:cs typeface="Times New Roman" panose="02020603050405020304" pitchFamily="18" charset="0"/>
              </a:rPr>
              <a:t>-15</a:t>
            </a:r>
            <a:r>
              <a:rPr lang="en-GB" sz="1000" b="1" spc="-5"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sensitivity at existing </a:t>
            </a:r>
            <a:r>
              <a:rPr lang="el-GR" sz="1000" dirty="0">
                <a:latin typeface="Times" pitchFamily="2" charset="0"/>
              </a:rPr>
              <a:t>π</a:t>
            </a:r>
            <a:r>
              <a:rPr lang="en-GB" sz="1000" dirty="0">
                <a:latin typeface="Times" pitchFamily="2" charset="0"/>
              </a:rPr>
              <a:t>E5 beamline</a:t>
            </a:r>
            <a:r>
              <a:rPr lang="en-GB" sz="1000" b="1" dirty="0">
                <a:latin typeface="Times" pitchFamily="2" charset="0"/>
              </a:rPr>
              <a:t>: 10</a:t>
            </a:r>
            <a:r>
              <a:rPr lang="en-GB" sz="1000" b="1" baseline="30000" dirty="0">
                <a:latin typeface="Times" pitchFamily="2" charset="0"/>
              </a:rPr>
              <a:t>8</a:t>
            </a:r>
            <a:r>
              <a:rPr lang="en-GB" sz="1000" b="1" dirty="0">
                <a:latin typeface="Times" pitchFamily="2" charset="0"/>
              </a:rPr>
              <a:t> µ/s </a:t>
            </a:r>
          </a:p>
          <a:p>
            <a:pPr marL="208915" marR="330835" indent="-171450">
              <a:spcBef>
                <a:spcPts val="15"/>
              </a:spcBef>
              <a:buFont typeface="Arial" panose="020B0604020202020204" pitchFamily="34" charset="0"/>
              <a:buChar char="•"/>
              <a:tabLst>
                <a:tab pos="180975" algn="l"/>
              </a:tabLst>
            </a:pPr>
            <a:r>
              <a:rPr lang="en-GB" sz="1000" b="1" dirty="0">
                <a:latin typeface="Times" pitchFamily="2" charset="0"/>
              </a:rPr>
              <a:t>Mu3e Phase II</a:t>
            </a:r>
            <a:r>
              <a:rPr lang="en-GB" sz="1000" dirty="0">
                <a:latin typeface="Times" pitchFamily="2" charset="0"/>
              </a:rPr>
              <a:t>: Aiming for </a:t>
            </a:r>
            <a:r>
              <a:rPr lang="en-GB" sz="1000" b="1" dirty="0">
                <a:latin typeface="Times" pitchFamily="2" charset="0"/>
              </a:rPr>
              <a:t>O(10</a:t>
            </a:r>
            <a:r>
              <a:rPr lang="en-GB" sz="1000" b="1" baseline="30000" dirty="0">
                <a:latin typeface="Times" pitchFamily="2" charset="0"/>
              </a:rPr>
              <a:t>-16</a:t>
            </a:r>
            <a:r>
              <a:rPr lang="en-GB" sz="1000" b="1" dirty="0">
                <a:latin typeface="Times" pitchFamily="2" charset="0"/>
              </a:rPr>
              <a:t>) </a:t>
            </a:r>
            <a:r>
              <a:rPr lang="en-GB" sz="1000" dirty="0">
                <a:latin typeface="Times" pitchFamily="2" charset="0"/>
              </a:rPr>
              <a:t>sensitivity at a new high-intensity muon beamline (HiMB</a:t>
            </a:r>
            <a:r>
              <a:rPr lang="en-GB" sz="1000" b="1" dirty="0">
                <a:latin typeface="Times" pitchFamily="2" charset="0"/>
              </a:rPr>
              <a:t>): &gt;10</a:t>
            </a:r>
            <a:r>
              <a:rPr lang="en-GB" sz="1000" b="1" baseline="30000" dirty="0">
                <a:latin typeface="Times" pitchFamily="2" charset="0"/>
              </a:rPr>
              <a:t>9</a:t>
            </a:r>
            <a:r>
              <a:rPr lang="en-GB" sz="1000" b="1" dirty="0">
                <a:latin typeface="Times" pitchFamily="2" charset="0"/>
              </a:rPr>
              <a:t> µ/s</a:t>
            </a:r>
          </a:p>
          <a:p>
            <a:pPr marL="37465" marR="330835">
              <a:spcBef>
                <a:spcPts val="15"/>
              </a:spcBef>
              <a:tabLst>
                <a:tab pos="180975" algn="l"/>
              </a:tabLst>
            </a:pPr>
            <a:endParaRPr lang="en-GB" sz="1000" spc="-5" dirty="0">
              <a:latin typeface="Times New Roman" panose="02020603050405020304" pitchFamily="18" charset="0"/>
              <a:cs typeface="Times New Roman" panose="02020603050405020304" pitchFamily="18" charset="0"/>
            </a:endParaRPr>
          </a:p>
          <a:p>
            <a:endParaRPr lang="en-US" dirty="0"/>
          </a:p>
        </p:txBody>
      </p:sp>
      <p:pic>
        <p:nvPicPr>
          <p:cNvPr id="18" name="object 9149">
            <a:extLst>
              <a:ext uri="{FF2B5EF4-FFF2-40B4-BE49-F238E27FC236}">
                <a16:creationId xmlns:a16="http://schemas.microsoft.com/office/drawing/2014/main" id="{E43C6E19-2883-2B41-9AF4-4571AF57EA44}"/>
              </a:ext>
            </a:extLst>
          </p:cNvPr>
          <p:cNvPicPr/>
          <p:nvPr/>
        </p:nvPicPr>
        <p:blipFill>
          <a:blip r:embed="rId4" cstate="print"/>
          <a:stretch>
            <a:fillRect/>
          </a:stretch>
        </p:blipFill>
        <p:spPr>
          <a:xfrm>
            <a:off x="3834196" y="2488337"/>
            <a:ext cx="1664208" cy="812996"/>
          </a:xfrm>
          <a:prstGeom prst="rect">
            <a:avLst/>
          </a:prstGeom>
        </p:spPr>
      </p:pic>
      <p:pic>
        <p:nvPicPr>
          <p:cNvPr id="19" name="object 9148">
            <a:extLst>
              <a:ext uri="{FF2B5EF4-FFF2-40B4-BE49-F238E27FC236}">
                <a16:creationId xmlns:a16="http://schemas.microsoft.com/office/drawing/2014/main" id="{A8BFF356-A9B2-A74A-89E0-673780759DFB}"/>
              </a:ext>
            </a:extLst>
          </p:cNvPr>
          <p:cNvPicPr/>
          <p:nvPr/>
        </p:nvPicPr>
        <p:blipFill>
          <a:blip r:embed="rId5" cstate="print"/>
          <a:stretch>
            <a:fillRect/>
          </a:stretch>
        </p:blipFill>
        <p:spPr>
          <a:xfrm>
            <a:off x="3875062" y="1121598"/>
            <a:ext cx="1499616" cy="851330"/>
          </a:xfrm>
          <a:prstGeom prst="rect">
            <a:avLst/>
          </a:prstGeom>
        </p:spPr>
      </p:pic>
      <p:sp>
        <p:nvSpPr>
          <p:cNvPr id="4" name="Rectangle 3">
            <a:extLst>
              <a:ext uri="{FF2B5EF4-FFF2-40B4-BE49-F238E27FC236}">
                <a16:creationId xmlns:a16="http://schemas.microsoft.com/office/drawing/2014/main" id="{BB963640-5DBE-C440-89A2-F1CA04B425E2}"/>
              </a:ext>
            </a:extLst>
          </p:cNvPr>
          <p:cNvSpPr/>
          <p:nvPr/>
        </p:nvSpPr>
        <p:spPr>
          <a:xfrm>
            <a:off x="3955818" y="1962206"/>
            <a:ext cx="1295596" cy="230832"/>
          </a:xfrm>
          <a:prstGeom prst="rect">
            <a:avLst/>
          </a:prstGeom>
        </p:spPr>
        <p:txBody>
          <a:bodyPr wrap="square">
            <a:spAutoFit/>
          </a:bodyPr>
          <a:lstStyle/>
          <a:p>
            <a:r>
              <a:rPr lang="en-GB" sz="900" spc="-5" dirty="0">
                <a:latin typeface="Times New Roman"/>
                <a:cs typeface="Times New Roman"/>
              </a:rPr>
              <a:t>Muon decay in the</a:t>
            </a:r>
            <a:r>
              <a:rPr lang="en-GB" sz="900" spc="-60" dirty="0">
                <a:latin typeface="Times New Roman"/>
                <a:cs typeface="Times New Roman"/>
              </a:rPr>
              <a:t> </a:t>
            </a:r>
            <a:r>
              <a:rPr lang="en-GB" sz="900" spc="-5" dirty="0">
                <a:latin typeface="Times New Roman"/>
                <a:cs typeface="Times New Roman"/>
              </a:rPr>
              <a:t>SM</a:t>
            </a:r>
            <a:endParaRPr lang="en-US" sz="900" dirty="0"/>
          </a:p>
        </p:txBody>
      </p:sp>
      <p:sp>
        <p:nvSpPr>
          <p:cNvPr id="7" name="TextBox 6">
            <a:extLst>
              <a:ext uri="{FF2B5EF4-FFF2-40B4-BE49-F238E27FC236}">
                <a16:creationId xmlns:a16="http://schemas.microsoft.com/office/drawing/2014/main" id="{963A40F3-897A-4C44-A6CB-31916E4866D5}"/>
              </a:ext>
            </a:extLst>
          </p:cNvPr>
          <p:cNvSpPr txBox="1"/>
          <p:nvPr/>
        </p:nvSpPr>
        <p:spPr>
          <a:xfrm>
            <a:off x="3963558" y="3197498"/>
            <a:ext cx="1558901" cy="507831"/>
          </a:xfrm>
          <a:prstGeom prst="rect">
            <a:avLst/>
          </a:prstGeom>
          <a:noFill/>
        </p:spPr>
        <p:txBody>
          <a:bodyPr wrap="square" rtlCol="0">
            <a:spAutoFit/>
          </a:bodyPr>
          <a:lstStyle/>
          <a:p>
            <a:r>
              <a:rPr lang="en-GB" sz="900" spc="-5" dirty="0">
                <a:latin typeface="Times New Roman"/>
                <a:cs typeface="Times New Roman"/>
              </a:rPr>
              <a:t>Muon decay BSM</a:t>
            </a:r>
            <a:r>
              <a:rPr lang="en-GB" sz="900" spc="-60" dirty="0">
                <a:latin typeface="Times New Roman"/>
                <a:cs typeface="Times New Roman"/>
              </a:rPr>
              <a:t> </a:t>
            </a:r>
            <a:r>
              <a:rPr lang="en-GB" sz="900" dirty="0">
                <a:latin typeface="Times New Roman"/>
                <a:cs typeface="Times New Roman"/>
              </a:rPr>
              <a:t>(SUSY)</a:t>
            </a:r>
          </a:p>
          <a:p>
            <a:endParaRPr lang="en-US" dirty="0"/>
          </a:p>
        </p:txBody>
      </p:sp>
      <p:sp>
        <p:nvSpPr>
          <p:cNvPr id="23" name="TextBox 22">
            <a:extLst>
              <a:ext uri="{FF2B5EF4-FFF2-40B4-BE49-F238E27FC236}">
                <a16:creationId xmlns:a16="http://schemas.microsoft.com/office/drawing/2014/main" id="{6E2B9AA0-1EDE-0342-BAB9-BBD04ECC22FE}"/>
              </a:ext>
            </a:extLst>
          </p:cNvPr>
          <p:cNvSpPr txBox="1"/>
          <p:nvPr/>
        </p:nvSpPr>
        <p:spPr>
          <a:xfrm>
            <a:off x="143929" y="3750665"/>
            <a:ext cx="1857021" cy="1395254"/>
          </a:xfrm>
          <a:prstGeom prst="rect">
            <a:avLst/>
          </a:prstGeom>
          <a:noFill/>
        </p:spPr>
        <p:txBody>
          <a:bodyPr wrap="square" rtlCol="0">
            <a:spAutoFit/>
          </a:bodyPr>
          <a:lstStyle/>
          <a:p>
            <a:pPr marL="81915">
              <a:lnSpc>
                <a:spcPts val="930"/>
              </a:lnSpc>
              <a:spcBef>
                <a:spcPts val="250"/>
              </a:spcBef>
            </a:pPr>
            <a:r>
              <a:rPr lang="en-GB" sz="1200" b="1" i="1" spc="-5" dirty="0">
                <a:solidFill>
                  <a:schemeClr val="accent2">
                    <a:lumMod val="75000"/>
                  </a:schemeClr>
                </a:solidFill>
                <a:latin typeface="Times New Roman" panose="02020603050405020304" pitchFamily="18" charset="0"/>
                <a:cs typeface="Times New Roman" panose="02020603050405020304" pitchFamily="18" charset="0"/>
              </a:rPr>
              <a:t>Signal:</a:t>
            </a:r>
          </a:p>
          <a:p>
            <a:pPr marL="81915">
              <a:lnSpc>
                <a:spcPts val="930"/>
              </a:lnSpc>
              <a:spcBef>
                <a:spcPts val="250"/>
              </a:spcBef>
            </a:pPr>
            <a:endParaRPr lang="en-GB" sz="1000" b="1" dirty="0">
              <a:solidFill>
                <a:schemeClr val="accent2">
                  <a:lumMod val="75000"/>
                </a:schemeClr>
              </a:solidFill>
              <a:latin typeface="Times" pitchFamily="2" charset="0"/>
              <a:cs typeface="Times New Roman" panose="02020603050405020304" pitchFamily="18" charset="0"/>
            </a:endParaRPr>
          </a:p>
          <a:p>
            <a:pPr marL="265430" indent="-171450">
              <a:lnSpc>
                <a:spcPts val="925"/>
              </a:lnSpc>
              <a:buFont typeface="Arial" panose="020B0604020202020204" pitchFamily="34" charset="0"/>
              <a:buChar char="•"/>
              <a:tabLst>
                <a:tab pos="154305" algn="l"/>
              </a:tabLst>
            </a:pPr>
            <a:r>
              <a:rPr lang="en-GB" sz="1000" spc="-5" dirty="0">
                <a:latin typeface="Times" pitchFamily="2" charset="0"/>
                <a:cs typeface="Times New Roman" panose="02020603050405020304" pitchFamily="18" charset="0"/>
              </a:rPr>
              <a:t>Three</a:t>
            </a:r>
            <a:r>
              <a:rPr lang="en-GB" sz="1000" spc="-10"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tracks: </a:t>
            </a:r>
            <a:r>
              <a:rPr lang="el-GR" sz="1000" dirty="0">
                <a:latin typeface="Times" pitchFamily="2" charset="0"/>
                <a:cs typeface="Times New Roman" panose="02020603050405020304" pitchFamily="18" charset="0"/>
              </a:rPr>
              <a:t>μ</a:t>
            </a:r>
            <a:r>
              <a:rPr lang="el-GR" sz="1000" baseline="27777" dirty="0">
                <a:latin typeface="Times" pitchFamily="2" charset="0"/>
                <a:cs typeface="Times New Roman" panose="02020603050405020304" pitchFamily="18" charset="0"/>
              </a:rPr>
              <a:t>+ </a:t>
            </a:r>
            <a:r>
              <a:rPr lang="el-GR" sz="1000" spc="-5"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e</a:t>
            </a:r>
            <a:r>
              <a:rPr lang="en-GB" sz="1000" spc="7" baseline="27777"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e</a:t>
            </a:r>
            <a:r>
              <a:rPr lang="en-GB" sz="1000" spc="7" baseline="27777"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e</a:t>
            </a:r>
            <a:r>
              <a:rPr lang="en-GB" sz="1000" spc="-50" dirty="0">
                <a:latin typeface="Times" pitchFamily="2" charset="0"/>
                <a:cs typeface="Times New Roman" panose="02020603050405020304" pitchFamily="18" charset="0"/>
              </a:rPr>
              <a:t> </a:t>
            </a:r>
            <a:r>
              <a:rPr lang="en-GB" sz="1000" spc="7" baseline="27777" dirty="0">
                <a:latin typeface="Times" pitchFamily="2" charset="0"/>
                <a:cs typeface="Times New Roman" panose="02020603050405020304" pitchFamily="18" charset="0"/>
              </a:rPr>
              <a:t>-</a:t>
            </a:r>
            <a:endParaRPr lang="en-GB" sz="1000" spc="-5" dirty="0">
              <a:latin typeface="Times" pitchFamily="2" charset="0"/>
              <a:cs typeface="Times New Roman" panose="02020603050405020304" pitchFamily="18" charset="0"/>
            </a:endParaRPr>
          </a:p>
          <a:p>
            <a:pPr marL="265431" indent="-171450">
              <a:lnSpc>
                <a:spcPts val="955"/>
              </a:lnSpc>
              <a:spcBef>
                <a:spcPts val="15"/>
              </a:spcBef>
              <a:buFont typeface="Arial" panose="020B0604020202020204" pitchFamily="34" charset="0"/>
              <a:buChar char="•"/>
              <a:tabLst>
                <a:tab pos="156210" algn="l"/>
              </a:tabLst>
            </a:pPr>
            <a:r>
              <a:rPr lang="en-GB" sz="1000" spc="-5" dirty="0">
                <a:latin typeface="Times" pitchFamily="2" charset="0"/>
                <a:cs typeface="Times New Roman" panose="02020603050405020304" pitchFamily="18" charset="0"/>
              </a:rPr>
              <a:t>Decay at</a:t>
            </a:r>
            <a:r>
              <a:rPr lang="en-GB" sz="1000" spc="-10"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rest</a:t>
            </a:r>
            <a:endParaRPr lang="en-GB" sz="1000" dirty="0">
              <a:latin typeface="Times" pitchFamily="2" charset="0"/>
              <a:cs typeface="Times New Roman" panose="02020603050405020304" pitchFamily="18" charset="0"/>
            </a:endParaRPr>
          </a:p>
          <a:p>
            <a:pPr marL="265430" indent="-171450">
              <a:lnSpc>
                <a:spcPts val="955"/>
              </a:lnSpc>
              <a:buFont typeface="Arial" panose="020B0604020202020204" pitchFamily="34" charset="0"/>
              <a:buChar char="•"/>
              <a:tabLst>
                <a:tab pos="234950" algn="l"/>
              </a:tabLst>
            </a:pPr>
            <a:r>
              <a:rPr lang="en-GB" sz="1000" dirty="0">
                <a:latin typeface="Times" pitchFamily="2" charset="0"/>
                <a:cs typeface="Times New Roman" panose="02020603050405020304" pitchFamily="18" charset="0"/>
              </a:rPr>
              <a:t>P</a:t>
            </a:r>
            <a:r>
              <a:rPr lang="en-GB" sz="1000" baseline="-16666" dirty="0">
                <a:latin typeface="Times" pitchFamily="2" charset="0"/>
                <a:cs typeface="Times New Roman" panose="02020603050405020304" pitchFamily="18" charset="0"/>
              </a:rPr>
              <a:t>e </a:t>
            </a:r>
            <a:r>
              <a:rPr lang="en-GB" sz="1000" spc="-5" dirty="0">
                <a:latin typeface="Times" pitchFamily="2" charset="0"/>
                <a:cs typeface="Times New Roman" panose="02020603050405020304" pitchFamily="18" charset="0"/>
              </a:rPr>
              <a:t>&lt; 53</a:t>
            </a:r>
            <a:r>
              <a:rPr lang="en-GB" sz="1000" spc="-65"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MeV/c</a:t>
            </a:r>
          </a:p>
          <a:p>
            <a:pPr marL="265430" indent="-171450">
              <a:lnSpc>
                <a:spcPts val="955"/>
              </a:lnSpc>
              <a:buFont typeface="Arial" panose="020B0604020202020204" pitchFamily="34" charset="0"/>
              <a:buChar char="•"/>
              <a:tabLst>
                <a:tab pos="234950" algn="l"/>
              </a:tabLst>
            </a:pPr>
            <a:r>
              <a:rPr lang="en-GB" sz="1000" spc="-5" dirty="0">
                <a:latin typeface="Times" pitchFamily="2" charset="0"/>
                <a:cs typeface="Times New Roman" panose="02020603050405020304" pitchFamily="18" charset="0"/>
              </a:rPr>
              <a:t>Common</a:t>
            </a:r>
            <a:r>
              <a:rPr lang="en-GB" sz="1000" spc="-10"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vertex</a:t>
            </a:r>
          </a:p>
          <a:p>
            <a:pPr marL="265430" indent="-171450">
              <a:lnSpc>
                <a:spcPts val="955"/>
              </a:lnSpc>
              <a:buFont typeface="Arial" panose="020B0604020202020204" pitchFamily="34" charset="0"/>
              <a:buChar char="•"/>
              <a:tabLst>
                <a:tab pos="234950" algn="l"/>
              </a:tabLst>
            </a:pPr>
            <a:r>
              <a:rPr lang="en-GB" sz="1000" spc="-5" dirty="0">
                <a:latin typeface="Times" pitchFamily="2" charset="0"/>
                <a:cs typeface="Times New Roman" panose="02020603050405020304" pitchFamily="18" charset="0"/>
              </a:rPr>
              <a:t>Coincide in</a:t>
            </a:r>
            <a:r>
              <a:rPr lang="en-GB" sz="1000" spc="-25"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time</a:t>
            </a:r>
            <a:endParaRPr lang="en-GB" sz="1000" dirty="0">
              <a:latin typeface="Times" pitchFamily="2" charset="0"/>
              <a:cs typeface="Times New Roman" panose="02020603050405020304" pitchFamily="18" charset="0"/>
            </a:endParaRPr>
          </a:p>
          <a:p>
            <a:pPr marL="265430" indent="-171450">
              <a:lnSpc>
                <a:spcPts val="955"/>
              </a:lnSpc>
              <a:buFont typeface="Arial" panose="020B0604020202020204" pitchFamily="34" charset="0"/>
              <a:buChar char="•"/>
              <a:tabLst>
                <a:tab pos="234950" algn="l"/>
              </a:tabLst>
            </a:pPr>
            <a:r>
              <a:rPr lang="el-GR" sz="1000" spc="-5" dirty="0">
                <a:latin typeface="Times" pitchFamily="2" charset="0"/>
                <a:cs typeface="Times New Roman" panose="02020603050405020304" pitchFamily="18" charset="0"/>
              </a:rPr>
              <a:t>Σ</a:t>
            </a:r>
            <a:r>
              <a:rPr lang="en-GB" sz="1000" spc="-5" dirty="0">
                <a:latin typeface="Times" pitchFamily="2" charset="0"/>
                <a:cs typeface="Times New Roman" panose="02020603050405020304" pitchFamily="18" charset="0"/>
              </a:rPr>
              <a:t>P = 0 , </a:t>
            </a:r>
            <a:r>
              <a:rPr lang="el-GR" sz="1000" spc="-5" dirty="0">
                <a:latin typeface="Times" pitchFamily="2" charset="0"/>
                <a:cs typeface="Times New Roman" panose="02020603050405020304" pitchFamily="18" charset="0"/>
              </a:rPr>
              <a:t>Σ</a:t>
            </a:r>
            <a:r>
              <a:rPr lang="en-GB" sz="1000" spc="-5" dirty="0">
                <a:latin typeface="Times" pitchFamily="2" charset="0"/>
                <a:cs typeface="Times New Roman" panose="02020603050405020304" pitchFamily="18" charset="0"/>
              </a:rPr>
              <a:t>E =</a:t>
            </a:r>
            <a:r>
              <a:rPr lang="en-GB" sz="1000" spc="-85"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m</a:t>
            </a:r>
            <a:r>
              <a:rPr lang="el-GR" sz="1000" spc="7" baseline="-16666" dirty="0">
                <a:latin typeface="Times" pitchFamily="2" charset="0"/>
                <a:cs typeface="Times New Roman" panose="02020603050405020304" pitchFamily="18" charset="0"/>
              </a:rPr>
              <a:t>μ</a:t>
            </a:r>
            <a:endParaRPr lang="en-GB" sz="1000" dirty="0">
              <a:latin typeface="Times" pitchFamily="2" charset="0"/>
              <a:cs typeface="Times New Roman" panose="02020603050405020304" pitchFamily="18" charset="0"/>
            </a:endParaRPr>
          </a:p>
          <a:p>
            <a:endParaRPr lang="en-US" dirty="0"/>
          </a:p>
        </p:txBody>
      </p:sp>
      <p:sp>
        <p:nvSpPr>
          <p:cNvPr id="24" name="TextBox 23">
            <a:extLst>
              <a:ext uri="{FF2B5EF4-FFF2-40B4-BE49-F238E27FC236}">
                <a16:creationId xmlns:a16="http://schemas.microsoft.com/office/drawing/2014/main" id="{CDF38C9C-F346-6249-96CD-265B239E0602}"/>
              </a:ext>
            </a:extLst>
          </p:cNvPr>
          <p:cNvSpPr txBox="1"/>
          <p:nvPr/>
        </p:nvSpPr>
        <p:spPr>
          <a:xfrm>
            <a:off x="2011154" y="3688736"/>
            <a:ext cx="5015689" cy="1439497"/>
          </a:xfrm>
          <a:prstGeom prst="rect">
            <a:avLst/>
          </a:prstGeom>
          <a:noFill/>
        </p:spPr>
        <p:txBody>
          <a:bodyPr wrap="square" rtlCol="0">
            <a:spAutoFit/>
          </a:bodyPr>
          <a:lstStyle/>
          <a:p>
            <a:pPr marL="38100">
              <a:lnSpc>
                <a:spcPct val="100000"/>
              </a:lnSpc>
              <a:spcBef>
                <a:spcPts val="330"/>
              </a:spcBef>
            </a:pPr>
            <a:r>
              <a:rPr lang="en-GB" sz="1200" b="1" i="1" spc="-5" dirty="0">
                <a:solidFill>
                  <a:schemeClr val="accent2">
                    <a:lumMod val="75000"/>
                  </a:schemeClr>
                </a:solidFill>
                <a:latin typeface="Times New Roman"/>
                <a:cs typeface="Times New Roman"/>
              </a:rPr>
              <a:t>Background</a:t>
            </a:r>
            <a:r>
              <a:rPr lang="en-GB" sz="1200" b="1" i="1" spc="-5" dirty="0">
                <a:solidFill>
                  <a:schemeClr val="accent2">
                    <a:lumMod val="75000"/>
                  </a:schemeClr>
                </a:solidFill>
                <a:cs typeface="Calibri"/>
              </a:rPr>
              <a:t>:</a:t>
            </a:r>
          </a:p>
          <a:p>
            <a:pPr marL="38100">
              <a:lnSpc>
                <a:spcPct val="100000"/>
              </a:lnSpc>
              <a:spcBef>
                <a:spcPts val="330"/>
              </a:spcBef>
            </a:pPr>
            <a:endParaRPr lang="en-GB" sz="1000" dirty="0">
              <a:solidFill>
                <a:schemeClr val="accent2">
                  <a:lumMod val="75000"/>
                </a:schemeClr>
              </a:solidFill>
              <a:latin typeface="Times" pitchFamily="2" charset="0"/>
              <a:cs typeface="Times New Roman" panose="02020603050405020304" pitchFamily="18" charset="0"/>
            </a:endParaRPr>
          </a:p>
          <a:p>
            <a:pPr marL="208915" indent="-171450" algn="l">
              <a:lnSpc>
                <a:spcPts val="955"/>
              </a:lnSpc>
              <a:spcBef>
                <a:spcPts val="234"/>
              </a:spcBef>
              <a:buFont typeface="Arial" panose="020B0604020202020204" pitchFamily="34" charset="0"/>
              <a:buChar char="•"/>
              <a:tabLst>
                <a:tab pos="99060" algn="l"/>
              </a:tabLst>
            </a:pPr>
            <a:r>
              <a:rPr lang="en-GB" sz="1000" spc="-5" dirty="0">
                <a:latin typeface="Times" pitchFamily="2" charset="0"/>
                <a:cs typeface="Times New Roman" panose="02020603050405020304" pitchFamily="18" charset="0"/>
              </a:rPr>
              <a:t>Internal</a:t>
            </a:r>
            <a:r>
              <a:rPr lang="en-GB" sz="1000" spc="-10"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conversion background (IC BG): </a:t>
            </a:r>
            <a:r>
              <a:rPr lang="el-GR" sz="1000" dirty="0">
                <a:latin typeface="Times" pitchFamily="2" charset="0"/>
                <a:cs typeface="Times New Roman" panose="02020603050405020304" pitchFamily="18" charset="0"/>
              </a:rPr>
              <a:t>μ</a:t>
            </a:r>
            <a:r>
              <a:rPr lang="el-GR" sz="1000" baseline="27777" dirty="0">
                <a:latin typeface="Times" pitchFamily="2" charset="0"/>
                <a:cs typeface="Times New Roman" panose="02020603050405020304" pitchFamily="18" charset="0"/>
              </a:rPr>
              <a:t>+ </a:t>
            </a:r>
            <a:r>
              <a:rPr lang="el-GR" sz="1000" spc="-5"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e</a:t>
            </a:r>
            <a:r>
              <a:rPr lang="en-GB" sz="1000" spc="7" baseline="27777"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e</a:t>
            </a:r>
            <a:r>
              <a:rPr lang="en-GB" sz="1000" spc="7" baseline="27777"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e </a:t>
            </a:r>
            <a:r>
              <a:rPr lang="en-GB" sz="1000" spc="15" baseline="27777" dirty="0">
                <a:latin typeface="Times" pitchFamily="2" charset="0"/>
                <a:cs typeface="Times New Roman" panose="02020603050405020304" pitchFamily="18" charset="0"/>
              </a:rPr>
              <a:t>– </a:t>
            </a:r>
            <a:r>
              <a:rPr lang="el-GR" sz="1000" spc="5" dirty="0">
                <a:latin typeface="Times" pitchFamily="2" charset="0"/>
                <a:cs typeface="Times New Roman" panose="02020603050405020304" pitchFamily="18" charset="0"/>
              </a:rPr>
              <a:t>ν</a:t>
            </a:r>
            <a:r>
              <a:rPr lang="el-GR" sz="1000" spc="7" baseline="27777" dirty="0">
                <a:latin typeface="Times" pitchFamily="2" charset="0"/>
                <a:cs typeface="Times New Roman" panose="02020603050405020304" pitchFamily="18" charset="0"/>
              </a:rPr>
              <a:t>+ </a:t>
            </a:r>
            <a:r>
              <a:rPr lang="el-GR" sz="1000" spc="-5" dirty="0">
                <a:latin typeface="Times" pitchFamily="2" charset="0"/>
                <a:cs typeface="Times New Roman" panose="02020603050405020304" pitchFamily="18" charset="0"/>
              </a:rPr>
              <a:t>ν </a:t>
            </a:r>
            <a:r>
              <a:rPr lang="el-GR" sz="1000" dirty="0">
                <a:latin typeface="Times" pitchFamily="2" charset="0"/>
                <a:cs typeface="Times New Roman" panose="02020603050405020304" pitchFamily="18" charset="0"/>
              </a:rPr>
              <a:t>̄ </a:t>
            </a:r>
            <a:r>
              <a:rPr lang="en-GB" sz="1000" dirty="0">
                <a:latin typeface="Times" pitchFamily="2" charset="0"/>
                <a:cs typeface="Times New Roman" panose="02020603050405020304" pitchFamily="18" charset="0"/>
              </a:rPr>
              <a:t> </a:t>
            </a:r>
          </a:p>
          <a:p>
            <a:pPr marL="37465" algn="l">
              <a:lnSpc>
                <a:spcPts val="955"/>
              </a:lnSpc>
              <a:spcBef>
                <a:spcPts val="234"/>
              </a:spcBef>
              <a:tabLst>
                <a:tab pos="99060" algn="l"/>
              </a:tabLst>
            </a:pPr>
            <a:r>
              <a:rPr lang="en-GB" sz="1000" spc="-5" dirty="0">
                <a:latin typeface="Times" pitchFamily="2" charset="0"/>
                <a:cs typeface="Times New Roman" panose="02020603050405020304" pitchFamily="18" charset="0"/>
              </a:rPr>
              <a:t>      </a:t>
            </a:r>
            <a:r>
              <a:rPr lang="el-GR" sz="1000" spc="-5" dirty="0">
                <a:latin typeface="Times" pitchFamily="2" charset="0"/>
                <a:cs typeface="Times New Roman" panose="02020603050405020304" pitchFamily="18" charset="0"/>
              </a:rPr>
              <a:t>(</a:t>
            </a:r>
            <a:r>
              <a:rPr lang="en-GB" sz="1000" spc="-5" dirty="0">
                <a:latin typeface="Times" pitchFamily="2" charset="0"/>
                <a:cs typeface="Times New Roman" panose="02020603050405020304" pitchFamily="18" charset="0"/>
              </a:rPr>
              <a:t>suppressed by good momentum</a:t>
            </a:r>
            <a:r>
              <a:rPr lang="en-GB" sz="1000" spc="120"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resolution</a:t>
            </a:r>
            <a:r>
              <a:rPr lang="en-GB" sz="1000" dirty="0">
                <a:latin typeface="Times" pitchFamily="2" charset="0"/>
                <a:cs typeface="Times New Roman" panose="02020603050405020304" pitchFamily="18" charset="0"/>
              </a:rPr>
              <a:t>) </a:t>
            </a:r>
          </a:p>
          <a:p>
            <a:pPr marL="37465" algn="l">
              <a:lnSpc>
                <a:spcPts val="955"/>
              </a:lnSpc>
              <a:spcBef>
                <a:spcPts val="234"/>
              </a:spcBef>
              <a:tabLst>
                <a:tab pos="99060" algn="l"/>
              </a:tabLst>
            </a:pPr>
            <a:endParaRPr lang="en-GB" sz="1000" dirty="0">
              <a:latin typeface="Times" pitchFamily="2" charset="0"/>
              <a:cs typeface="Times New Roman" panose="02020603050405020304" pitchFamily="18" charset="0"/>
            </a:endParaRPr>
          </a:p>
          <a:p>
            <a:pPr marL="208915" indent="-171450">
              <a:buFont typeface="Arial" panose="020B0604020202020204" pitchFamily="34" charset="0"/>
              <a:buChar char="•"/>
              <a:tabLst>
                <a:tab pos="152400" algn="l"/>
              </a:tabLst>
            </a:pPr>
            <a:r>
              <a:rPr lang="en-GB" sz="1000" spc="-5" dirty="0">
                <a:latin typeface="Times" pitchFamily="2" charset="0"/>
                <a:cs typeface="Times New Roman" panose="02020603050405020304" pitchFamily="18" charset="0"/>
              </a:rPr>
              <a:t>Accidental background (Acc. BG): Michel  </a:t>
            </a:r>
            <a:r>
              <a:rPr lang="el-GR" sz="1000" spc="-5" dirty="0">
                <a:latin typeface="Times" pitchFamily="2" charset="0"/>
                <a:cs typeface="Times New Roman" panose="02020603050405020304" pitchFamily="18" charset="0"/>
              </a:rPr>
              <a:t>μ </a:t>
            </a:r>
            <a:r>
              <a:rPr lang="el-GR" sz="1000" spc="15" baseline="27777" dirty="0">
                <a:latin typeface="Times" pitchFamily="2" charset="0"/>
                <a:cs typeface="Times New Roman" panose="02020603050405020304" pitchFamily="18" charset="0"/>
              </a:rPr>
              <a:t>+ </a:t>
            </a:r>
            <a:r>
              <a:rPr lang="el-GR" sz="1000" spc="-5"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e </a:t>
            </a:r>
            <a:r>
              <a:rPr lang="en-GB" sz="1000" spc="15" baseline="27777" dirty="0">
                <a:latin typeface="Times" pitchFamily="2" charset="0"/>
                <a:cs typeface="Times New Roman" panose="02020603050405020304" pitchFamily="18" charset="0"/>
              </a:rPr>
              <a:t>+ </a:t>
            </a:r>
            <a:r>
              <a:rPr lang="el-GR" sz="1000" spc="5" dirty="0">
                <a:latin typeface="Times" pitchFamily="2" charset="0"/>
                <a:cs typeface="Times New Roman" panose="02020603050405020304" pitchFamily="18" charset="0"/>
              </a:rPr>
              <a:t>ν</a:t>
            </a:r>
            <a:r>
              <a:rPr lang="el-GR" sz="1000" spc="7" baseline="27777" dirty="0">
                <a:latin typeface="Times" pitchFamily="2" charset="0"/>
                <a:cs typeface="Times New Roman" panose="02020603050405020304" pitchFamily="18" charset="0"/>
              </a:rPr>
              <a:t>+ </a:t>
            </a:r>
            <a:r>
              <a:rPr lang="el-GR" sz="1000" spc="-5" dirty="0">
                <a:latin typeface="Times" pitchFamily="2" charset="0"/>
                <a:cs typeface="Times New Roman" panose="02020603050405020304" pitchFamily="18" charset="0"/>
              </a:rPr>
              <a:t>ν </a:t>
            </a:r>
            <a:r>
              <a:rPr lang="el-GR" sz="1000" dirty="0">
                <a:latin typeface="Times" pitchFamily="2" charset="0"/>
                <a:cs typeface="Times New Roman" panose="02020603050405020304" pitchFamily="18" charset="0"/>
              </a:rPr>
              <a:t>̄ </a:t>
            </a:r>
            <a:endParaRPr lang="en-GB" sz="1000" dirty="0">
              <a:latin typeface="Times" pitchFamily="2" charset="0"/>
              <a:cs typeface="Times New Roman" panose="02020603050405020304" pitchFamily="18" charset="0"/>
            </a:endParaRPr>
          </a:p>
          <a:p>
            <a:pPr marL="37465">
              <a:tabLst>
                <a:tab pos="152400" algn="l"/>
              </a:tabLst>
            </a:pPr>
            <a:r>
              <a:rPr lang="en-GB" sz="1000"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with  e </a:t>
            </a:r>
            <a:r>
              <a:rPr lang="en-GB" sz="1000" spc="15" baseline="27777"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e</a:t>
            </a:r>
            <a:r>
              <a:rPr lang="en-GB" sz="1000" spc="-125" dirty="0">
                <a:latin typeface="Times" pitchFamily="2" charset="0"/>
                <a:cs typeface="Times New Roman" panose="02020603050405020304" pitchFamily="18" charset="0"/>
              </a:rPr>
              <a:t> </a:t>
            </a:r>
            <a:r>
              <a:rPr lang="en-GB" sz="1000" spc="15" baseline="27777" dirty="0">
                <a:latin typeface="Times" pitchFamily="2" charset="0"/>
                <a:cs typeface="Times New Roman" panose="02020603050405020304" pitchFamily="18" charset="0"/>
              </a:rPr>
              <a:t>– </a:t>
            </a:r>
            <a:r>
              <a:rPr lang="en-GB" sz="1000" spc="-5" baseline="27777" dirty="0">
                <a:latin typeface="Times" pitchFamily="2" charset="0"/>
                <a:cs typeface="Times New Roman" panose="02020603050405020304" pitchFamily="18" charset="0"/>
              </a:rPr>
              <a:t> </a:t>
            </a:r>
            <a:r>
              <a:rPr lang="en-GB" sz="1000" spc="-5" dirty="0">
                <a:latin typeface="Times" pitchFamily="2" charset="0"/>
                <a:cs typeface="Times New Roman" panose="02020603050405020304" pitchFamily="18" charset="0"/>
              </a:rPr>
              <a:t>, etc (suppressed by good time and vertex resolution)     </a:t>
            </a:r>
            <a:endParaRPr lang="en-GB" sz="1000" dirty="0">
              <a:latin typeface="Times" pitchFamily="2" charset="0"/>
              <a:cs typeface="Times New Roman" panose="02020603050405020304" pitchFamily="18" charset="0"/>
            </a:endParaRPr>
          </a:p>
          <a:p>
            <a:pPr marL="37465" marR="786130">
              <a:lnSpc>
                <a:spcPts val="950"/>
              </a:lnSpc>
              <a:spcBef>
                <a:spcPts val="50"/>
              </a:spcBef>
              <a:tabLst>
                <a:tab pos="99060" algn="l"/>
              </a:tabLst>
            </a:pPr>
            <a:endParaRPr lang="en-US" dirty="0"/>
          </a:p>
        </p:txBody>
      </p:sp>
      <p:sp>
        <p:nvSpPr>
          <p:cNvPr id="27" name="TextBox 26">
            <a:extLst>
              <a:ext uri="{FF2B5EF4-FFF2-40B4-BE49-F238E27FC236}">
                <a16:creationId xmlns:a16="http://schemas.microsoft.com/office/drawing/2014/main" id="{03FC0356-BD89-804C-BBAD-1E007D3FA4E9}"/>
              </a:ext>
            </a:extLst>
          </p:cNvPr>
          <p:cNvSpPr txBox="1"/>
          <p:nvPr/>
        </p:nvSpPr>
        <p:spPr>
          <a:xfrm>
            <a:off x="3813048" y="121136"/>
            <a:ext cx="3758184" cy="400110"/>
          </a:xfrm>
          <a:prstGeom prst="rect">
            <a:avLst/>
          </a:prstGeom>
          <a:noFill/>
        </p:spPr>
        <p:txBody>
          <a:bodyPr wrap="square" rtlCol="0">
            <a:spAutoFit/>
          </a:bodyPr>
          <a:lstStyle/>
          <a:p>
            <a:r>
              <a:rPr lang="en-US" sz="2000" dirty="0">
                <a:solidFill>
                  <a:schemeClr val="bg1"/>
                </a:solidFill>
                <a:latin typeface="Times" pitchFamily="2" charset="0"/>
              </a:rPr>
              <a:t>The Mu3e Experiment @ PSI </a:t>
            </a:r>
          </a:p>
        </p:txBody>
      </p:sp>
      <p:cxnSp>
        <p:nvCxnSpPr>
          <p:cNvPr id="32" name="Straight Connector 31">
            <a:extLst>
              <a:ext uri="{FF2B5EF4-FFF2-40B4-BE49-F238E27FC236}">
                <a16:creationId xmlns:a16="http://schemas.microsoft.com/office/drawing/2014/main" id="{696DE044-A703-8847-9F38-BE7971E5F94D}"/>
              </a:ext>
            </a:extLst>
          </p:cNvPr>
          <p:cNvCxnSpPr>
            <a:cxnSpLocks/>
          </p:cNvCxnSpPr>
          <p:nvPr/>
        </p:nvCxnSpPr>
        <p:spPr>
          <a:xfrm flipV="1">
            <a:off x="2949552" y="1009667"/>
            <a:ext cx="2871617" cy="12638"/>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A3E9BAE-ED54-F246-A39D-BB0413739C7B}"/>
              </a:ext>
            </a:extLst>
          </p:cNvPr>
          <p:cNvCxnSpPr>
            <a:cxnSpLocks/>
          </p:cNvCxnSpPr>
          <p:nvPr/>
        </p:nvCxnSpPr>
        <p:spPr>
          <a:xfrm>
            <a:off x="69218" y="1022305"/>
            <a:ext cx="585206" cy="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D2C3D1B8-4D8C-8F41-BE33-77F7E0E88E34}"/>
              </a:ext>
            </a:extLst>
          </p:cNvPr>
          <p:cNvCxnSpPr>
            <a:cxnSpLocks/>
          </p:cNvCxnSpPr>
          <p:nvPr/>
        </p:nvCxnSpPr>
        <p:spPr>
          <a:xfrm>
            <a:off x="5821169" y="992638"/>
            <a:ext cx="0" cy="2400799"/>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AFFCEE01-E570-1141-AF82-73164AC8D951}"/>
              </a:ext>
            </a:extLst>
          </p:cNvPr>
          <p:cNvSpPr txBox="1"/>
          <p:nvPr/>
        </p:nvSpPr>
        <p:spPr>
          <a:xfrm>
            <a:off x="7118777" y="956184"/>
            <a:ext cx="2215896" cy="338554"/>
          </a:xfrm>
          <a:prstGeom prst="rect">
            <a:avLst/>
          </a:prstGeom>
          <a:noFill/>
        </p:spPr>
        <p:txBody>
          <a:bodyPr wrap="square" rtlCol="0">
            <a:spAutoFit/>
          </a:bodyPr>
          <a:lstStyle/>
          <a:p>
            <a:r>
              <a:rPr lang="en-US" sz="1600" b="1" i="1" dirty="0">
                <a:solidFill>
                  <a:schemeClr val="accent2">
                    <a:lumMod val="75000"/>
                  </a:schemeClr>
                </a:solidFill>
                <a:latin typeface="Times" pitchFamily="2" charset="0"/>
              </a:rPr>
              <a:t>Mu3e Detector Design </a:t>
            </a:r>
          </a:p>
        </p:txBody>
      </p:sp>
      <p:cxnSp>
        <p:nvCxnSpPr>
          <p:cNvPr id="45" name="Straight Connector 44">
            <a:extLst>
              <a:ext uri="{FF2B5EF4-FFF2-40B4-BE49-F238E27FC236}">
                <a16:creationId xmlns:a16="http://schemas.microsoft.com/office/drawing/2014/main" id="{BF4FA7E5-5B71-704D-BFB4-13CFA2C5C01A}"/>
              </a:ext>
            </a:extLst>
          </p:cNvPr>
          <p:cNvCxnSpPr>
            <a:cxnSpLocks/>
          </p:cNvCxnSpPr>
          <p:nvPr/>
        </p:nvCxnSpPr>
        <p:spPr>
          <a:xfrm flipV="1">
            <a:off x="9166255" y="1113645"/>
            <a:ext cx="2927999" cy="19828"/>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2237363-4FCE-9646-99EB-5A096BEC2DE7}"/>
              </a:ext>
            </a:extLst>
          </p:cNvPr>
          <p:cNvCxnSpPr>
            <a:cxnSpLocks/>
          </p:cNvCxnSpPr>
          <p:nvPr/>
        </p:nvCxnSpPr>
        <p:spPr>
          <a:xfrm flipV="1">
            <a:off x="6354004" y="1092904"/>
            <a:ext cx="0" cy="5414192"/>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DEF8775A-14E2-BA49-B2E7-EA2A7BF0D90C}"/>
              </a:ext>
            </a:extLst>
          </p:cNvPr>
          <p:cNvCxnSpPr>
            <a:cxnSpLocks/>
          </p:cNvCxnSpPr>
          <p:nvPr/>
        </p:nvCxnSpPr>
        <p:spPr>
          <a:xfrm flipV="1">
            <a:off x="6344408" y="1105498"/>
            <a:ext cx="839153" cy="4574"/>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66" name="object 4">
            <a:extLst>
              <a:ext uri="{FF2B5EF4-FFF2-40B4-BE49-F238E27FC236}">
                <a16:creationId xmlns:a16="http://schemas.microsoft.com/office/drawing/2014/main" id="{4B9E07C0-FC7A-BC41-ACE3-5D134B537F68}"/>
              </a:ext>
            </a:extLst>
          </p:cNvPr>
          <p:cNvSpPr/>
          <p:nvPr/>
        </p:nvSpPr>
        <p:spPr>
          <a:xfrm>
            <a:off x="4184800" y="5198404"/>
            <a:ext cx="1176760" cy="1308692"/>
          </a:xfrm>
          <a:prstGeom prst="rect">
            <a:avLst/>
          </a:prstGeom>
          <a:blipFill>
            <a:blip r:embed="rId6" cstate="print"/>
            <a:stretch>
              <a:fillRect/>
            </a:stretch>
          </a:blipFill>
        </p:spPr>
        <p:txBody>
          <a:bodyPr wrap="square" lIns="0" tIns="0" rIns="0" bIns="0" rtlCol="0"/>
          <a:lstStyle/>
          <a:p>
            <a:endParaRPr/>
          </a:p>
        </p:txBody>
      </p:sp>
      <p:sp>
        <p:nvSpPr>
          <p:cNvPr id="67" name="object 4">
            <a:extLst>
              <a:ext uri="{FF2B5EF4-FFF2-40B4-BE49-F238E27FC236}">
                <a16:creationId xmlns:a16="http://schemas.microsoft.com/office/drawing/2014/main" id="{88D8528A-5FC8-6342-90D0-9FD03B1E61EF}"/>
              </a:ext>
            </a:extLst>
          </p:cNvPr>
          <p:cNvSpPr/>
          <p:nvPr/>
        </p:nvSpPr>
        <p:spPr>
          <a:xfrm>
            <a:off x="2161354" y="5040436"/>
            <a:ext cx="1546974" cy="1575006"/>
          </a:xfrm>
          <a:prstGeom prst="rect">
            <a:avLst/>
          </a:prstGeom>
          <a:blipFill>
            <a:blip r:embed="rId7" cstate="print"/>
            <a:stretch>
              <a:fillRect/>
            </a:stretch>
          </a:blipFill>
        </p:spPr>
        <p:txBody>
          <a:bodyPr wrap="square" lIns="0" tIns="0" rIns="0" bIns="0" rtlCol="0"/>
          <a:lstStyle/>
          <a:p>
            <a:endParaRPr/>
          </a:p>
        </p:txBody>
      </p:sp>
      <p:sp>
        <p:nvSpPr>
          <p:cNvPr id="68" name="object 3">
            <a:extLst>
              <a:ext uri="{FF2B5EF4-FFF2-40B4-BE49-F238E27FC236}">
                <a16:creationId xmlns:a16="http://schemas.microsoft.com/office/drawing/2014/main" id="{A3210257-C076-D140-B897-91EC8CA2FF98}"/>
              </a:ext>
            </a:extLst>
          </p:cNvPr>
          <p:cNvSpPr/>
          <p:nvPr/>
        </p:nvSpPr>
        <p:spPr>
          <a:xfrm>
            <a:off x="578095" y="5257759"/>
            <a:ext cx="840462" cy="1249337"/>
          </a:xfrm>
          <a:prstGeom prst="rect">
            <a:avLst/>
          </a:prstGeom>
          <a:blipFill>
            <a:blip r:embed="rId8" cstate="print"/>
            <a:stretch>
              <a:fillRect/>
            </a:stretch>
          </a:blipFill>
        </p:spPr>
        <p:txBody>
          <a:bodyPr wrap="square" lIns="0" tIns="0" rIns="0" bIns="0" rtlCol="0"/>
          <a:lstStyle/>
          <a:p>
            <a:endParaRPr/>
          </a:p>
        </p:txBody>
      </p:sp>
      <p:sp>
        <p:nvSpPr>
          <p:cNvPr id="76" name="TextBox 75">
            <a:extLst>
              <a:ext uri="{FF2B5EF4-FFF2-40B4-BE49-F238E27FC236}">
                <a16:creationId xmlns:a16="http://schemas.microsoft.com/office/drawing/2014/main" id="{0C5C508F-448E-6C40-90AA-40E48A59FB28}"/>
              </a:ext>
            </a:extLst>
          </p:cNvPr>
          <p:cNvSpPr txBox="1"/>
          <p:nvPr/>
        </p:nvSpPr>
        <p:spPr>
          <a:xfrm>
            <a:off x="6438732" y="6069779"/>
            <a:ext cx="2434366" cy="984885"/>
          </a:xfrm>
          <a:prstGeom prst="rect">
            <a:avLst/>
          </a:prstGeom>
          <a:noFill/>
        </p:spPr>
        <p:txBody>
          <a:bodyPr wrap="square" rtlCol="0">
            <a:spAutoFit/>
          </a:bodyPr>
          <a:lstStyle/>
          <a:p>
            <a:pPr marL="38100">
              <a:lnSpc>
                <a:spcPct val="100000"/>
              </a:lnSpc>
              <a:spcBef>
                <a:spcPts val="100"/>
              </a:spcBef>
            </a:pPr>
            <a:r>
              <a:rPr lang="en-GB" sz="1000" b="1" spc="-5" dirty="0">
                <a:solidFill>
                  <a:schemeClr val="accent2">
                    <a:lumMod val="75000"/>
                  </a:schemeClr>
                </a:solidFill>
                <a:latin typeface="Times New Roman" panose="02020603050405020304" pitchFamily="18" charset="0"/>
                <a:cs typeface="Times New Roman" panose="02020603050405020304" pitchFamily="18" charset="0"/>
              </a:rPr>
              <a:t>Fibre/tile timing</a:t>
            </a:r>
            <a:r>
              <a:rPr lang="en-GB" sz="1000" b="1" spc="-50" dirty="0">
                <a:solidFill>
                  <a:schemeClr val="accent2">
                    <a:lumMod val="75000"/>
                  </a:schemeClr>
                </a:solidFill>
                <a:latin typeface="Times New Roman" panose="02020603050405020304" pitchFamily="18" charset="0"/>
                <a:cs typeface="Times New Roman" panose="02020603050405020304" pitchFamily="18" charset="0"/>
              </a:rPr>
              <a:t> </a:t>
            </a:r>
            <a:r>
              <a:rPr lang="en-GB" sz="1000" b="1" spc="10" dirty="0">
                <a:solidFill>
                  <a:schemeClr val="accent2">
                    <a:lumMod val="75000"/>
                  </a:schemeClr>
                </a:solidFill>
                <a:latin typeface="Times New Roman" panose="02020603050405020304" pitchFamily="18" charset="0"/>
                <a:cs typeface="Times New Roman" panose="02020603050405020304" pitchFamily="18" charset="0"/>
              </a:rPr>
              <a:t>detector:</a:t>
            </a:r>
            <a:endParaRPr lang="en-GB" sz="1000" b="1" dirty="0">
              <a:solidFill>
                <a:schemeClr val="accent2">
                  <a:lumMod val="75000"/>
                </a:schemeClr>
              </a:solidFill>
              <a:latin typeface="Times New Roman" panose="02020603050405020304" pitchFamily="18" charset="0"/>
              <a:cs typeface="Times New Roman" panose="02020603050405020304" pitchFamily="18" charset="0"/>
            </a:endParaRPr>
          </a:p>
          <a:p>
            <a:pPr marL="161925" indent="-123825">
              <a:lnSpc>
                <a:spcPct val="100000"/>
              </a:lnSpc>
              <a:spcBef>
                <a:spcPts val="15"/>
              </a:spcBef>
              <a:buFont typeface="Arial"/>
              <a:buChar char="•"/>
              <a:tabLst>
                <a:tab pos="161925" algn="l"/>
              </a:tabLst>
            </a:pPr>
            <a:r>
              <a:rPr lang="en-GB" sz="1000" dirty="0">
                <a:latin typeface="Times New Roman" panose="02020603050405020304" pitchFamily="18" charset="0"/>
                <a:cs typeface="Times New Roman" panose="02020603050405020304" pitchFamily="18" charset="0"/>
              </a:rPr>
              <a:t>Precise timing </a:t>
            </a:r>
          </a:p>
          <a:p>
            <a:pPr marL="161925" indent="-123825">
              <a:lnSpc>
                <a:spcPct val="100000"/>
              </a:lnSpc>
              <a:spcBef>
                <a:spcPts val="15"/>
              </a:spcBef>
              <a:buFont typeface="Arial"/>
              <a:buChar char="•"/>
              <a:tabLst>
                <a:tab pos="161925" algn="l"/>
              </a:tabLst>
            </a:pPr>
            <a:r>
              <a:rPr lang="en-GB" sz="1000" spc="-5" dirty="0">
                <a:latin typeface="Times New Roman" panose="02020603050405020304" pitchFamily="18" charset="0"/>
                <a:cs typeface="Times New Roman" panose="02020603050405020304" pitchFamily="18" charset="0"/>
              </a:rPr>
              <a:t>Suppress </a:t>
            </a:r>
            <a:r>
              <a:rPr lang="en-GB" sz="1000" spc="15" dirty="0">
                <a:latin typeface="Times New Roman" panose="02020603050405020304" pitchFamily="18" charset="0"/>
                <a:cs typeface="Times New Roman" panose="02020603050405020304" pitchFamily="18" charset="0"/>
              </a:rPr>
              <a:t>Acc. BG</a:t>
            </a:r>
            <a:endParaRPr lang="en-GB" sz="1000" dirty="0">
              <a:latin typeface="Times New Roman" panose="02020603050405020304" pitchFamily="18" charset="0"/>
              <a:cs typeface="Times New Roman" panose="02020603050405020304" pitchFamily="18" charset="0"/>
            </a:endParaRPr>
          </a:p>
          <a:p>
            <a:pPr marL="161925" indent="-123825">
              <a:lnSpc>
                <a:spcPct val="100000"/>
              </a:lnSpc>
              <a:spcBef>
                <a:spcPts val="20"/>
              </a:spcBef>
              <a:buFont typeface="Arial"/>
              <a:buChar char="•"/>
              <a:tabLst>
                <a:tab pos="161925" algn="l"/>
              </a:tabLst>
            </a:pPr>
            <a:r>
              <a:rPr lang="en-GB" sz="1000" dirty="0">
                <a:latin typeface="Times New Roman" panose="02020603050405020304" pitchFamily="18" charset="0"/>
                <a:cs typeface="Times New Roman" panose="02020603050405020304" pitchFamily="18" charset="0"/>
              </a:rPr>
              <a:t>Charge</a:t>
            </a:r>
            <a:r>
              <a:rPr lang="en-GB" sz="1000" spc="-60" dirty="0">
                <a:latin typeface="Times New Roman" panose="02020603050405020304" pitchFamily="18" charset="0"/>
                <a:cs typeface="Times New Roman" panose="02020603050405020304" pitchFamily="18" charset="0"/>
              </a:rPr>
              <a:t> </a:t>
            </a:r>
            <a:r>
              <a:rPr lang="en-GB" sz="1000" dirty="0">
                <a:latin typeface="Times New Roman" panose="02020603050405020304" pitchFamily="18" charset="0"/>
                <a:cs typeface="Times New Roman" panose="02020603050405020304" pitchFamily="18" charset="0"/>
              </a:rPr>
              <a:t>ID</a:t>
            </a:r>
          </a:p>
          <a:p>
            <a:endParaRPr lang="en-US" dirty="0"/>
          </a:p>
        </p:txBody>
      </p:sp>
      <p:sp>
        <p:nvSpPr>
          <p:cNvPr id="103" name="TextBox 102">
            <a:extLst>
              <a:ext uri="{FF2B5EF4-FFF2-40B4-BE49-F238E27FC236}">
                <a16:creationId xmlns:a16="http://schemas.microsoft.com/office/drawing/2014/main" id="{17FC4F4A-314A-0745-A920-2F234FCAF75D}"/>
              </a:ext>
            </a:extLst>
          </p:cNvPr>
          <p:cNvSpPr txBox="1"/>
          <p:nvPr/>
        </p:nvSpPr>
        <p:spPr>
          <a:xfrm>
            <a:off x="2033822" y="5649324"/>
            <a:ext cx="633294" cy="246221"/>
          </a:xfrm>
          <a:prstGeom prst="rect">
            <a:avLst/>
          </a:prstGeom>
          <a:noFill/>
        </p:spPr>
        <p:txBody>
          <a:bodyPr wrap="square" rtlCol="0">
            <a:spAutoFit/>
          </a:bodyPr>
          <a:lstStyle/>
          <a:p>
            <a:r>
              <a:rPr lang="en-US" sz="1000" dirty="0">
                <a:latin typeface="Times" pitchFamily="2" charset="0"/>
              </a:rPr>
              <a:t>IC BG</a:t>
            </a:r>
          </a:p>
        </p:txBody>
      </p:sp>
      <p:sp>
        <p:nvSpPr>
          <p:cNvPr id="104" name="TextBox 103">
            <a:extLst>
              <a:ext uri="{FF2B5EF4-FFF2-40B4-BE49-F238E27FC236}">
                <a16:creationId xmlns:a16="http://schemas.microsoft.com/office/drawing/2014/main" id="{81352CE3-2D73-B347-B00E-1C36831E4FB9}"/>
              </a:ext>
            </a:extLst>
          </p:cNvPr>
          <p:cNvSpPr txBox="1"/>
          <p:nvPr/>
        </p:nvSpPr>
        <p:spPr>
          <a:xfrm>
            <a:off x="3644881" y="5651293"/>
            <a:ext cx="899135" cy="246221"/>
          </a:xfrm>
          <a:prstGeom prst="rect">
            <a:avLst/>
          </a:prstGeom>
          <a:noFill/>
        </p:spPr>
        <p:txBody>
          <a:bodyPr wrap="square" rtlCol="0">
            <a:spAutoFit/>
          </a:bodyPr>
          <a:lstStyle/>
          <a:p>
            <a:r>
              <a:rPr lang="en-US" sz="1000" dirty="0">
                <a:latin typeface="Times" pitchFamily="2" charset="0"/>
              </a:rPr>
              <a:t>Acc. BG</a:t>
            </a:r>
          </a:p>
        </p:txBody>
      </p:sp>
      <p:sp>
        <p:nvSpPr>
          <p:cNvPr id="105" name="TextBox 104">
            <a:extLst>
              <a:ext uri="{FF2B5EF4-FFF2-40B4-BE49-F238E27FC236}">
                <a16:creationId xmlns:a16="http://schemas.microsoft.com/office/drawing/2014/main" id="{F6CFCA49-C686-0A42-A0A8-4C5C84BD61E5}"/>
              </a:ext>
            </a:extLst>
          </p:cNvPr>
          <p:cNvSpPr txBox="1"/>
          <p:nvPr/>
        </p:nvSpPr>
        <p:spPr>
          <a:xfrm>
            <a:off x="120849" y="5597727"/>
            <a:ext cx="840462" cy="246221"/>
          </a:xfrm>
          <a:prstGeom prst="rect">
            <a:avLst/>
          </a:prstGeom>
          <a:noFill/>
        </p:spPr>
        <p:txBody>
          <a:bodyPr wrap="square" rtlCol="0">
            <a:spAutoFit/>
          </a:bodyPr>
          <a:lstStyle/>
          <a:p>
            <a:r>
              <a:rPr lang="en-US" sz="1000" dirty="0">
                <a:latin typeface="Times" pitchFamily="2" charset="0"/>
              </a:rPr>
              <a:t>Signal decay</a:t>
            </a:r>
          </a:p>
        </p:txBody>
      </p:sp>
      <p:pic>
        <p:nvPicPr>
          <p:cNvPr id="62" name="Picture 61" descr="A close up of a device&#10;&#10;Description automatically generated">
            <a:extLst>
              <a:ext uri="{FF2B5EF4-FFF2-40B4-BE49-F238E27FC236}">
                <a16:creationId xmlns:a16="http://schemas.microsoft.com/office/drawing/2014/main" id="{F1CA6D84-33DF-1F4E-A52C-804414601A9D}"/>
              </a:ext>
            </a:extLst>
          </p:cNvPr>
          <p:cNvPicPr>
            <a:picLocks noChangeAspect="1"/>
          </p:cNvPicPr>
          <p:nvPr/>
        </p:nvPicPr>
        <p:blipFill>
          <a:blip r:embed="rId9"/>
          <a:stretch>
            <a:fillRect/>
          </a:stretch>
        </p:blipFill>
        <p:spPr>
          <a:xfrm>
            <a:off x="6395728" y="1222341"/>
            <a:ext cx="5698519" cy="4131322"/>
          </a:xfrm>
          <a:prstGeom prst="rect">
            <a:avLst/>
          </a:prstGeom>
        </p:spPr>
      </p:pic>
      <p:cxnSp>
        <p:nvCxnSpPr>
          <p:cNvPr id="64" name="Straight Arrow Connector 63">
            <a:extLst>
              <a:ext uri="{FF2B5EF4-FFF2-40B4-BE49-F238E27FC236}">
                <a16:creationId xmlns:a16="http://schemas.microsoft.com/office/drawing/2014/main" id="{8BC68AE1-9D51-284E-8EB5-15EF410257F0}"/>
              </a:ext>
            </a:extLst>
          </p:cNvPr>
          <p:cNvCxnSpPr>
            <a:cxnSpLocks/>
          </p:cNvCxnSpPr>
          <p:nvPr/>
        </p:nvCxnSpPr>
        <p:spPr>
          <a:xfrm flipH="1">
            <a:off x="7655915" y="1698899"/>
            <a:ext cx="579511" cy="348795"/>
          </a:xfrm>
          <a:prstGeom prst="straightConnector1">
            <a:avLst/>
          </a:prstGeom>
          <a:ln w="25400">
            <a:solidFill>
              <a:schemeClr val="accent2">
                <a:lumMod val="75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65" name="Straight Arrow Connector 64">
            <a:extLst>
              <a:ext uri="{FF2B5EF4-FFF2-40B4-BE49-F238E27FC236}">
                <a16:creationId xmlns:a16="http://schemas.microsoft.com/office/drawing/2014/main" id="{4371C15F-AB7C-D74D-8FED-DA6325EBF6EE}"/>
              </a:ext>
            </a:extLst>
          </p:cNvPr>
          <p:cNvCxnSpPr>
            <a:cxnSpLocks/>
          </p:cNvCxnSpPr>
          <p:nvPr/>
        </p:nvCxnSpPr>
        <p:spPr>
          <a:xfrm flipH="1">
            <a:off x="6460000" y="1354513"/>
            <a:ext cx="621357" cy="475441"/>
          </a:xfrm>
          <a:prstGeom prst="straightConnector1">
            <a:avLst/>
          </a:prstGeom>
          <a:ln w="25400">
            <a:solidFill>
              <a:schemeClr val="accent2">
                <a:lumMod val="75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69" name="Straight Arrow Connector 68">
            <a:extLst>
              <a:ext uri="{FF2B5EF4-FFF2-40B4-BE49-F238E27FC236}">
                <a16:creationId xmlns:a16="http://schemas.microsoft.com/office/drawing/2014/main" id="{E31ABCDA-9024-0847-AABB-5F884C4E5DE3}"/>
              </a:ext>
            </a:extLst>
          </p:cNvPr>
          <p:cNvCxnSpPr>
            <a:cxnSpLocks/>
          </p:cNvCxnSpPr>
          <p:nvPr/>
        </p:nvCxnSpPr>
        <p:spPr>
          <a:xfrm flipH="1">
            <a:off x="8781894" y="2193037"/>
            <a:ext cx="662872" cy="454427"/>
          </a:xfrm>
          <a:prstGeom prst="straightConnector1">
            <a:avLst/>
          </a:prstGeom>
          <a:ln w="25400">
            <a:solidFill>
              <a:schemeClr val="accent2">
                <a:lumMod val="75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70" name="Straight Arrow Connector 69">
            <a:extLst>
              <a:ext uri="{FF2B5EF4-FFF2-40B4-BE49-F238E27FC236}">
                <a16:creationId xmlns:a16="http://schemas.microsoft.com/office/drawing/2014/main" id="{C1828775-3B0A-324A-A0D8-06FD0F481A9B}"/>
              </a:ext>
            </a:extLst>
          </p:cNvPr>
          <p:cNvCxnSpPr>
            <a:cxnSpLocks/>
          </p:cNvCxnSpPr>
          <p:nvPr/>
        </p:nvCxnSpPr>
        <p:spPr>
          <a:xfrm flipH="1" flipV="1">
            <a:off x="10349937" y="4363328"/>
            <a:ext cx="123877" cy="677108"/>
          </a:xfrm>
          <a:prstGeom prst="straightConnector1">
            <a:avLst/>
          </a:prstGeom>
          <a:ln w="25400">
            <a:solidFill>
              <a:schemeClr val="accent2">
                <a:lumMod val="75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71" name="Straight Arrow Connector 70">
            <a:extLst>
              <a:ext uri="{FF2B5EF4-FFF2-40B4-BE49-F238E27FC236}">
                <a16:creationId xmlns:a16="http://schemas.microsoft.com/office/drawing/2014/main" id="{EAF11175-E9DB-614E-AB76-5155C1277DD2}"/>
              </a:ext>
            </a:extLst>
          </p:cNvPr>
          <p:cNvCxnSpPr>
            <a:cxnSpLocks/>
          </p:cNvCxnSpPr>
          <p:nvPr/>
        </p:nvCxnSpPr>
        <p:spPr>
          <a:xfrm flipV="1">
            <a:off x="8577106" y="3228708"/>
            <a:ext cx="319806" cy="323960"/>
          </a:xfrm>
          <a:prstGeom prst="straightConnector1">
            <a:avLst/>
          </a:prstGeom>
          <a:ln w="25400">
            <a:solidFill>
              <a:schemeClr val="accent2">
                <a:lumMod val="75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72" name="Straight Arrow Connector 71">
            <a:extLst>
              <a:ext uri="{FF2B5EF4-FFF2-40B4-BE49-F238E27FC236}">
                <a16:creationId xmlns:a16="http://schemas.microsoft.com/office/drawing/2014/main" id="{F348C355-EA56-D246-B685-9C8AE36B85C4}"/>
              </a:ext>
            </a:extLst>
          </p:cNvPr>
          <p:cNvCxnSpPr>
            <a:cxnSpLocks/>
          </p:cNvCxnSpPr>
          <p:nvPr/>
        </p:nvCxnSpPr>
        <p:spPr>
          <a:xfrm flipH="1">
            <a:off x="10855489" y="3611203"/>
            <a:ext cx="578329" cy="512425"/>
          </a:xfrm>
          <a:prstGeom prst="straightConnector1">
            <a:avLst/>
          </a:prstGeom>
          <a:ln w="25400">
            <a:solidFill>
              <a:schemeClr val="accent2">
                <a:lumMod val="75000"/>
              </a:schemeClr>
            </a:solidFill>
            <a:tailEnd type="triangle"/>
          </a:ln>
        </p:spPr>
        <p:style>
          <a:lnRef idx="1">
            <a:schemeClr val="accent2"/>
          </a:lnRef>
          <a:fillRef idx="0">
            <a:schemeClr val="accent2"/>
          </a:fillRef>
          <a:effectRef idx="0">
            <a:schemeClr val="accent2"/>
          </a:effectRef>
          <a:fontRef idx="minor">
            <a:schemeClr val="tx1"/>
          </a:fontRef>
        </p:style>
      </p:cxnSp>
      <p:sp>
        <p:nvSpPr>
          <p:cNvPr id="28" name="TextBox 27">
            <a:extLst>
              <a:ext uri="{FF2B5EF4-FFF2-40B4-BE49-F238E27FC236}">
                <a16:creationId xmlns:a16="http://schemas.microsoft.com/office/drawing/2014/main" id="{C9878D46-8E6B-654B-BC59-4508F8870693}"/>
              </a:ext>
            </a:extLst>
          </p:cNvPr>
          <p:cNvSpPr txBox="1"/>
          <p:nvPr/>
        </p:nvSpPr>
        <p:spPr>
          <a:xfrm>
            <a:off x="7655915" y="1446888"/>
            <a:ext cx="1976046" cy="523220"/>
          </a:xfrm>
          <a:prstGeom prst="rect">
            <a:avLst/>
          </a:prstGeom>
          <a:noFill/>
        </p:spPr>
        <p:txBody>
          <a:bodyPr wrap="square" rtlCol="0">
            <a:spAutoFit/>
          </a:bodyPr>
          <a:lstStyle/>
          <a:p>
            <a:r>
              <a:rPr lang="en-US" sz="1000" dirty="0">
                <a:latin typeface="Times New Roman" panose="02020603050405020304" pitchFamily="18" charset="0"/>
                <a:cs typeface="Times New Roman" panose="02020603050405020304" pitchFamily="18" charset="0"/>
              </a:rPr>
              <a:t>Recurl Outer Pixel Layers</a:t>
            </a:r>
          </a:p>
          <a:p>
            <a:endParaRPr lang="en-US" dirty="0"/>
          </a:p>
        </p:txBody>
      </p:sp>
      <p:sp>
        <p:nvSpPr>
          <p:cNvPr id="29" name="TextBox 28">
            <a:extLst>
              <a:ext uri="{FF2B5EF4-FFF2-40B4-BE49-F238E27FC236}">
                <a16:creationId xmlns:a16="http://schemas.microsoft.com/office/drawing/2014/main" id="{8AE87BCF-39FC-1D4D-A760-2450861B60C5}"/>
              </a:ext>
            </a:extLst>
          </p:cNvPr>
          <p:cNvSpPr txBox="1"/>
          <p:nvPr/>
        </p:nvSpPr>
        <p:spPr>
          <a:xfrm>
            <a:off x="8759487" y="1963914"/>
            <a:ext cx="1714327" cy="523220"/>
          </a:xfrm>
          <a:prstGeom prst="rect">
            <a:avLst/>
          </a:prstGeom>
          <a:noFill/>
        </p:spPr>
        <p:txBody>
          <a:bodyPr wrap="square" rtlCol="0">
            <a:spAutoFit/>
          </a:bodyPr>
          <a:lstStyle/>
          <a:p>
            <a:r>
              <a:rPr lang="en-US" sz="1000" dirty="0">
                <a:latin typeface="Times New Roman" panose="02020603050405020304" pitchFamily="18" charset="0"/>
                <a:cs typeface="Times New Roman" panose="02020603050405020304" pitchFamily="18" charset="0"/>
              </a:rPr>
              <a:t>Central Outer Pixel Layers</a:t>
            </a:r>
          </a:p>
          <a:p>
            <a:endParaRPr lang="en-US" dirty="0"/>
          </a:p>
        </p:txBody>
      </p:sp>
      <p:sp>
        <p:nvSpPr>
          <p:cNvPr id="38" name="TextBox 37">
            <a:extLst>
              <a:ext uri="{FF2B5EF4-FFF2-40B4-BE49-F238E27FC236}">
                <a16:creationId xmlns:a16="http://schemas.microsoft.com/office/drawing/2014/main" id="{94E4CBE1-B9E6-3542-B141-6EA764B6D297}"/>
              </a:ext>
            </a:extLst>
          </p:cNvPr>
          <p:cNvSpPr txBox="1"/>
          <p:nvPr/>
        </p:nvSpPr>
        <p:spPr>
          <a:xfrm>
            <a:off x="8164996" y="3477905"/>
            <a:ext cx="1083882" cy="830997"/>
          </a:xfrm>
          <a:prstGeom prst="rect">
            <a:avLst/>
          </a:prstGeom>
          <a:noFill/>
        </p:spPr>
        <p:txBody>
          <a:bodyPr wrap="square" rtlCol="0">
            <a:spAutoFit/>
          </a:bodyPr>
          <a:lstStyle/>
          <a:p>
            <a:r>
              <a:rPr lang="en-GB" sz="1000" dirty="0">
                <a:latin typeface="Times New Roman" panose="02020603050405020304" pitchFamily="18" charset="0"/>
                <a:cs typeface="Times New Roman" panose="02020603050405020304" pitchFamily="18" charset="0"/>
              </a:rPr>
              <a:t>Hollow Double Cone Mylar Stopping Target</a:t>
            </a:r>
            <a:endParaRPr lang="en-US" sz="1000" dirty="0">
              <a:latin typeface="Times New Roman" panose="02020603050405020304" pitchFamily="18" charset="0"/>
              <a:cs typeface="Times New Roman" panose="02020603050405020304" pitchFamily="18" charset="0"/>
            </a:endParaRPr>
          </a:p>
          <a:p>
            <a:endParaRPr lang="en-US" dirty="0"/>
          </a:p>
        </p:txBody>
      </p:sp>
      <p:sp>
        <p:nvSpPr>
          <p:cNvPr id="75" name="TextBox 74">
            <a:extLst>
              <a:ext uri="{FF2B5EF4-FFF2-40B4-BE49-F238E27FC236}">
                <a16:creationId xmlns:a16="http://schemas.microsoft.com/office/drawing/2014/main" id="{265E3EB6-C0D2-2D47-AFC7-C7519351EB74}"/>
              </a:ext>
            </a:extLst>
          </p:cNvPr>
          <p:cNvSpPr txBox="1"/>
          <p:nvPr/>
        </p:nvSpPr>
        <p:spPr>
          <a:xfrm>
            <a:off x="10498185" y="3376057"/>
            <a:ext cx="1742691" cy="523220"/>
          </a:xfrm>
          <a:prstGeom prst="rect">
            <a:avLst/>
          </a:prstGeom>
          <a:noFill/>
        </p:spPr>
        <p:txBody>
          <a:bodyPr wrap="square" rtlCol="0">
            <a:spAutoFit/>
          </a:bodyPr>
          <a:lstStyle/>
          <a:p>
            <a:r>
              <a:rPr lang="en-US" sz="1000" dirty="0">
                <a:latin typeface="Times New Roman" panose="02020603050405020304" pitchFamily="18" charset="0"/>
                <a:cs typeface="Times New Roman" panose="02020603050405020304" pitchFamily="18" charset="0"/>
              </a:rPr>
              <a:t>Helium Cooling Channels</a:t>
            </a:r>
          </a:p>
          <a:p>
            <a:endParaRPr lang="en-US" dirty="0"/>
          </a:p>
        </p:txBody>
      </p:sp>
      <p:sp>
        <p:nvSpPr>
          <p:cNvPr id="79" name="TextBox 78">
            <a:extLst>
              <a:ext uri="{FF2B5EF4-FFF2-40B4-BE49-F238E27FC236}">
                <a16:creationId xmlns:a16="http://schemas.microsoft.com/office/drawing/2014/main" id="{AAAB6531-808F-7C4A-9067-6683438EAE58}"/>
              </a:ext>
            </a:extLst>
          </p:cNvPr>
          <p:cNvSpPr txBox="1"/>
          <p:nvPr/>
        </p:nvSpPr>
        <p:spPr>
          <a:xfrm>
            <a:off x="9811421" y="5015109"/>
            <a:ext cx="1517248" cy="677108"/>
          </a:xfrm>
          <a:prstGeom prst="rect">
            <a:avLst/>
          </a:prstGeom>
          <a:noFill/>
        </p:spPr>
        <p:txBody>
          <a:bodyPr wrap="square" rtlCol="0">
            <a:spAutoFit/>
          </a:bodyPr>
          <a:lstStyle/>
          <a:p>
            <a:r>
              <a:rPr lang="en-US" sz="1000" dirty="0">
                <a:latin typeface="Times New Roman" panose="02020603050405020304" pitchFamily="18" charset="0"/>
                <a:cs typeface="Times New Roman" panose="02020603050405020304" pitchFamily="18" charset="0"/>
              </a:rPr>
              <a:t>Scintillating Tile Timing Detector</a:t>
            </a:r>
          </a:p>
          <a:p>
            <a:endParaRPr lang="en-US" dirty="0"/>
          </a:p>
        </p:txBody>
      </p:sp>
      <p:sp>
        <p:nvSpPr>
          <p:cNvPr id="94" name="object 6">
            <a:extLst>
              <a:ext uri="{FF2B5EF4-FFF2-40B4-BE49-F238E27FC236}">
                <a16:creationId xmlns:a16="http://schemas.microsoft.com/office/drawing/2014/main" id="{538B2C9D-9FB9-B449-8B50-D276E95D7FA0}"/>
              </a:ext>
            </a:extLst>
          </p:cNvPr>
          <p:cNvSpPr/>
          <p:nvPr/>
        </p:nvSpPr>
        <p:spPr>
          <a:xfrm>
            <a:off x="10622225" y="5242555"/>
            <a:ext cx="1184105" cy="726125"/>
          </a:xfrm>
          <a:prstGeom prst="rect">
            <a:avLst/>
          </a:prstGeom>
          <a:blipFill>
            <a:blip r:embed="rId10" cstate="print"/>
            <a:stretch>
              <a:fillRect/>
            </a:stretch>
          </a:blipFill>
        </p:spPr>
        <p:txBody>
          <a:bodyPr wrap="square" lIns="0" tIns="0" rIns="0" bIns="0" rtlCol="0"/>
          <a:lstStyle/>
          <a:p>
            <a:endParaRPr/>
          </a:p>
        </p:txBody>
      </p:sp>
      <p:cxnSp>
        <p:nvCxnSpPr>
          <p:cNvPr id="95" name="Straight Arrow Connector 94">
            <a:extLst>
              <a:ext uri="{FF2B5EF4-FFF2-40B4-BE49-F238E27FC236}">
                <a16:creationId xmlns:a16="http://schemas.microsoft.com/office/drawing/2014/main" id="{7F2B4B74-2BF4-D646-90CF-AD0512A7D461}"/>
              </a:ext>
            </a:extLst>
          </p:cNvPr>
          <p:cNvCxnSpPr>
            <a:cxnSpLocks/>
          </p:cNvCxnSpPr>
          <p:nvPr/>
        </p:nvCxnSpPr>
        <p:spPr>
          <a:xfrm flipV="1">
            <a:off x="7799294" y="2952900"/>
            <a:ext cx="786175" cy="579889"/>
          </a:xfrm>
          <a:prstGeom prst="straightConnector1">
            <a:avLst/>
          </a:prstGeom>
          <a:ln w="25400">
            <a:solidFill>
              <a:schemeClr val="accent2">
                <a:lumMod val="75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96" name="Straight Arrow Connector 95">
            <a:extLst>
              <a:ext uri="{FF2B5EF4-FFF2-40B4-BE49-F238E27FC236}">
                <a16:creationId xmlns:a16="http://schemas.microsoft.com/office/drawing/2014/main" id="{271270F5-869A-734C-B943-51BF1EB7B449}"/>
              </a:ext>
            </a:extLst>
          </p:cNvPr>
          <p:cNvCxnSpPr>
            <a:cxnSpLocks/>
          </p:cNvCxnSpPr>
          <p:nvPr/>
        </p:nvCxnSpPr>
        <p:spPr>
          <a:xfrm flipH="1">
            <a:off x="8992412" y="2683512"/>
            <a:ext cx="639549" cy="413104"/>
          </a:xfrm>
          <a:prstGeom prst="straightConnector1">
            <a:avLst/>
          </a:prstGeom>
          <a:ln w="25400">
            <a:solidFill>
              <a:schemeClr val="accent2">
                <a:lumMod val="75000"/>
              </a:schemeClr>
            </a:solidFill>
            <a:tailEnd type="triangle"/>
          </a:ln>
        </p:spPr>
        <p:style>
          <a:lnRef idx="1">
            <a:schemeClr val="accent2"/>
          </a:lnRef>
          <a:fillRef idx="0">
            <a:schemeClr val="accent2"/>
          </a:fillRef>
          <a:effectRef idx="0">
            <a:schemeClr val="accent2"/>
          </a:effectRef>
          <a:fontRef idx="minor">
            <a:schemeClr val="tx1"/>
          </a:fontRef>
        </p:style>
      </p:cxnSp>
      <p:sp>
        <p:nvSpPr>
          <p:cNvPr id="83" name="TextBox 82">
            <a:extLst>
              <a:ext uri="{FF2B5EF4-FFF2-40B4-BE49-F238E27FC236}">
                <a16:creationId xmlns:a16="http://schemas.microsoft.com/office/drawing/2014/main" id="{986A7DE1-7F56-6A41-AEF4-D8684619AF06}"/>
              </a:ext>
            </a:extLst>
          </p:cNvPr>
          <p:cNvSpPr txBox="1"/>
          <p:nvPr/>
        </p:nvSpPr>
        <p:spPr>
          <a:xfrm>
            <a:off x="9260207" y="2455088"/>
            <a:ext cx="1787485" cy="523220"/>
          </a:xfrm>
          <a:prstGeom prst="rect">
            <a:avLst/>
          </a:prstGeom>
          <a:noFill/>
        </p:spPr>
        <p:txBody>
          <a:bodyPr wrap="square" rtlCol="0">
            <a:spAutoFit/>
          </a:bodyPr>
          <a:lstStyle/>
          <a:p>
            <a:r>
              <a:rPr lang="en-US" sz="1000" dirty="0">
                <a:latin typeface="Times New Roman" panose="02020603050405020304" pitchFamily="18" charset="0"/>
                <a:cs typeface="Times New Roman" panose="02020603050405020304" pitchFamily="18" charset="0"/>
              </a:rPr>
              <a:t>Inner Pixel Tracker Layers</a:t>
            </a:r>
          </a:p>
          <a:p>
            <a:endParaRPr lang="en-US" dirty="0"/>
          </a:p>
        </p:txBody>
      </p:sp>
      <p:sp>
        <p:nvSpPr>
          <p:cNvPr id="87" name="TextBox 86">
            <a:extLst>
              <a:ext uri="{FF2B5EF4-FFF2-40B4-BE49-F238E27FC236}">
                <a16:creationId xmlns:a16="http://schemas.microsoft.com/office/drawing/2014/main" id="{050D26A5-9103-0040-9FC4-EDBC41110ADD}"/>
              </a:ext>
            </a:extLst>
          </p:cNvPr>
          <p:cNvSpPr txBox="1"/>
          <p:nvPr/>
        </p:nvSpPr>
        <p:spPr>
          <a:xfrm>
            <a:off x="6417221" y="5365583"/>
            <a:ext cx="1644423" cy="1000274"/>
          </a:xfrm>
          <a:prstGeom prst="rect">
            <a:avLst/>
          </a:prstGeom>
          <a:noFill/>
        </p:spPr>
        <p:txBody>
          <a:bodyPr wrap="square" rtlCol="0">
            <a:spAutoFit/>
          </a:bodyPr>
          <a:lstStyle/>
          <a:p>
            <a:pPr marL="50800">
              <a:lnSpc>
                <a:spcPct val="100000"/>
              </a:lnSpc>
              <a:spcBef>
                <a:spcPts val="100"/>
              </a:spcBef>
            </a:pPr>
            <a:r>
              <a:rPr lang="en-GB" sz="1000" b="1" spc="10" dirty="0">
                <a:solidFill>
                  <a:schemeClr val="accent2">
                    <a:lumMod val="75000"/>
                  </a:schemeClr>
                </a:solidFill>
                <a:latin typeface="Times New Roman" panose="02020603050405020304" pitchFamily="18" charset="0"/>
                <a:cs typeface="Times New Roman" panose="02020603050405020304" pitchFamily="18" charset="0"/>
              </a:rPr>
              <a:t>Target:</a:t>
            </a:r>
          </a:p>
          <a:p>
            <a:pPr marL="221615" indent="-171450">
              <a:spcBef>
                <a:spcPts val="20"/>
              </a:spcBef>
              <a:buFont typeface="Arial" panose="020B0604020202020204" pitchFamily="34" charset="0"/>
              <a:buChar char="•"/>
              <a:tabLst>
                <a:tab pos="175260" algn="l"/>
              </a:tabLst>
            </a:pPr>
            <a:r>
              <a:rPr lang="en-GB" sz="1000" dirty="0">
                <a:latin typeface="Times New Roman" panose="02020603050405020304" pitchFamily="18" charset="0"/>
                <a:cs typeface="Times New Roman" panose="02020603050405020304" pitchFamily="18" charset="0"/>
              </a:rPr>
              <a:t>Hollow double cone Mylar stopping target</a:t>
            </a:r>
          </a:p>
          <a:p>
            <a:pPr marL="221615" indent="-171450">
              <a:spcBef>
                <a:spcPts val="20"/>
              </a:spcBef>
              <a:buFont typeface="Arial" panose="020B0604020202020204" pitchFamily="34" charset="0"/>
              <a:buChar char="•"/>
              <a:tabLst>
                <a:tab pos="175260" algn="l"/>
              </a:tabLst>
            </a:pPr>
            <a:r>
              <a:rPr lang="en-GB" sz="1000" dirty="0">
                <a:latin typeface="Times New Roman" panose="02020603050405020304" pitchFamily="18" charset="0"/>
                <a:cs typeface="Times New Roman" panose="02020603050405020304" pitchFamily="18" charset="0"/>
              </a:rPr>
              <a:t>vertex separation</a:t>
            </a:r>
          </a:p>
          <a:p>
            <a:endParaRPr lang="en-US" dirty="0"/>
          </a:p>
        </p:txBody>
      </p:sp>
      <p:sp>
        <p:nvSpPr>
          <p:cNvPr id="88" name="TextBox 87">
            <a:extLst>
              <a:ext uri="{FF2B5EF4-FFF2-40B4-BE49-F238E27FC236}">
                <a16:creationId xmlns:a16="http://schemas.microsoft.com/office/drawing/2014/main" id="{D5AC2E11-167E-F941-BDD9-62216CF480CA}"/>
              </a:ext>
            </a:extLst>
          </p:cNvPr>
          <p:cNvSpPr txBox="1"/>
          <p:nvPr/>
        </p:nvSpPr>
        <p:spPr>
          <a:xfrm>
            <a:off x="6478132" y="4098070"/>
            <a:ext cx="3209161" cy="1613262"/>
          </a:xfrm>
          <a:prstGeom prst="rect">
            <a:avLst/>
          </a:prstGeom>
          <a:noFill/>
        </p:spPr>
        <p:txBody>
          <a:bodyPr wrap="square" rtlCol="0">
            <a:spAutoFit/>
          </a:bodyPr>
          <a:lstStyle/>
          <a:p>
            <a:pPr marL="12700">
              <a:lnSpc>
                <a:spcPct val="100000"/>
              </a:lnSpc>
              <a:spcBef>
                <a:spcPts val="100"/>
              </a:spcBef>
            </a:pPr>
            <a:r>
              <a:rPr lang="en-GB" sz="1000" b="1" i="1" dirty="0">
                <a:solidFill>
                  <a:schemeClr val="accent2">
                    <a:lumMod val="75000"/>
                  </a:schemeClr>
                </a:solidFill>
                <a:latin typeface="Times New Roman" panose="02020603050405020304" pitchFamily="18" charset="0"/>
                <a:cs typeface="Times New Roman" panose="02020603050405020304" pitchFamily="18" charset="0"/>
              </a:rPr>
              <a:t>Inner/outer pixel layers: </a:t>
            </a:r>
          </a:p>
          <a:p>
            <a:pPr marL="184150" indent="-171450">
              <a:lnSpc>
                <a:spcPct val="100000"/>
              </a:lnSpc>
              <a:spcBef>
                <a:spcPts val="100"/>
              </a:spcBef>
              <a:buFont typeface="Arial" panose="020B0604020202020204" pitchFamily="34" charset="0"/>
              <a:buChar char="•"/>
            </a:pPr>
            <a:r>
              <a:rPr lang="en-GB" sz="1000" dirty="0">
                <a:latin typeface="Times New Roman" panose="02020603050405020304" pitchFamily="18" charset="0"/>
                <a:cs typeface="Times New Roman" panose="02020603050405020304" pitchFamily="18" charset="0"/>
              </a:rPr>
              <a:t>High</a:t>
            </a:r>
            <a:r>
              <a:rPr lang="en-GB" sz="1000" spc="-5" dirty="0">
                <a:latin typeface="Times New Roman" panose="02020603050405020304" pitchFamily="18" charset="0"/>
                <a:cs typeface="Times New Roman" panose="02020603050405020304" pitchFamily="18" charset="0"/>
              </a:rPr>
              <a:t> </a:t>
            </a:r>
            <a:r>
              <a:rPr lang="en-GB" sz="1000" spc="10" dirty="0">
                <a:latin typeface="Times New Roman" panose="02020603050405020304" pitchFamily="18" charset="0"/>
                <a:cs typeface="Times New Roman" panose="02020603050405020304" pitchFamily="18" charset="0"/>
              </a:rPr>
              <a:t>granularity</a:t>
            </a:r>
            <a:endParaRPr lang="en-GB" sz="1000" dirty="0">
              <a:latin typeface="Times New Roman" panose="02020603050405020304" pitchFamily="18" charset="0"/>
              <a:cs typeface="Times New Roman" panose="02020603050405020304" pitchFamily="18" charset="0"/>
            </a:endParaRPr>
          </a:p>
          <a:p>
            <a:pPr marL="136525" indent="-124460">
              <a:spcBef>
                <a:spcPts val="15"/>
              </a:spcBef>
              <a:buFont typeface="Arial"/>
              <a:buChar char="•"/>
              <a:tabLst>
                <a:tab pos="137160" algn="l"/>
              </a:tabLst>
            </a:pPr>
            <a:r>
              <a:rPr lang="en-GB" sz="1000" spc="10" dirty="0">
                <a:latin typeface="Times New Roman" panose="02020603050405020304" pitchFamily="18" charset="0"/>
                <a:cs typeface="Times New Roman" panose="02020603050405020304" pitchFamily="18" charset="0"/>
              </a:rPr>
              <a:t> Thin </a:t>
            </a:r>
            <a:r>
              <a:rPr lang="en-GB" sz="1000" spc="5" dirty="0">
                <a:latin typeface="Times New Roman" panose="02020603050405020304" pitchFamily="18" charset="0"/>
                <a:cs typeface="Times New Roman" panose="02020603050405020304" pitchFamily="18" charset="0"/>
              </a:rPr>
              <a:t>(to reduce </a:t>
            </a:r>
            <a:r>
              <a:rPr lang="en-GB" sz="1000" spc="-20" dirty="0">
                <a:latin typeface="Times New Roman" panose="02020603050405020304" pitchFamily="18" charset="0"/>
                <a:cs typeface="Times New Roman" panose="02020603050405020304" pitchFamily="18" charset="0"/>
              </a:rPr>
              <a:t>MS) </a:t>
            </a:r>
            <a:r>
              <a:rPr lang="en-GB" sz="1000" spc="-5" dirty="0">
                <a:latin typeface="Times New Roman" panose="02020603050405020304" pitchFamily="18" charset="0"/>
                <a:cs typeface="Times New Roman" panose="02020603050405020304" pitchFamily="18" charset="0"/>
              </a:rPr>
              <a:t>: </a:t>
            </a:r>
            <a:r>
              <a:rPr lang="en-GB" sz="1000" spc="-35" dirty="0">
                <a:latin typeface="Times New Roman" panose="02020603050405020304" pitchFamily="18" charset="0"/>
                <a:cs typeface="Times New Roman" panose="02020603050405020304" pitchFamily="18" charset="0"/>
              </a:rPr>
              <a:t>50 </a:t>
            </a:r>
            <a:r>
              <a:rPr lang="en-GB" sz="1000" spc="-15" dirty="0">
                <a:latin typeface="Times New Roman" panose="02020603050405020304" pitchFamily="18" charset="0"/>
                <a:cs typeface="Times New Roman" panose="02020603050405020304" pitchFamily="18" charset="0"/>
              </a:rPr>
              <a:t>µm </a:t>
            </a:r>
            <a:r>
              <a:rPr lang="en-GB" sz="1000" spc="165" dirty="0">
                <a:latin typeface="Times New Roman" panose="02020603050405020304" pitchFamily="18" charset="0"/>
                <a:cs typeface="Times New Roman" panose="02020603050405020304" pitchFamily="18" charset="0"/>
              </a:rPr>
              <a:t>≈</a:t>
            </a:r>
            <a:r>
              <a:rPr lang="en-GB" sz="1000" spc="-100" dirty="0">
                <a:latin typeface="Times New Roman" panose="02020603050405020304" pitchFamily="18" charset="0"/>
                <a:cs typeface="Times New Roman" panose="02020603050405020304" pitchFamily="18" charset="0"/>
              </a:rPr>
              <a:t> </a:t>
            </a:r>
            <a:r>
              <a:rPr lang="en-GB" sz="1000" spc="20" dirty="0">
                <a:latin typeface="Times New Roman" panose="02020603050405020304" pitchFamily="18" charset="0"/>
                <a:cs typeface="Times New Roman" panose="02020603050405020304" pitchFamily="18" charset="0"/>
              </a:rPr>
              <a:t>10</a:t>
            </a:r>
            <a:r>
              <a:rPr lang="en-GB" sz="1000" spc="30" baseline="27777" dirty="0">
                <a:latin typeface="Times New Roman" panose="02020603050405020304" pitchFamily="18" charset="0"/>
                <a:cs typeface="Times New Roman" panose="02020603050405020304" pitchFamily="18" charset="0"/>
              </a:rPr>
              <a:t>−3</a:t>
            </a:r>
            <a:r>
              <a:rPr lang="en-GB" sz="1000" i="1" spc="20" dirty="0">
                <a:latin typeface="Times New Roman" panose="02020603050405020304" pitchFamily="18" charset="0"/>
                <a:cs typeface="Times New Roman" panose="02020603050405020304" pitchFamily="18" charset="0"/>
              </a:rPr>
              <a:t>X</a:t>
            </a:r>
            <a:r>
              <a:rPr lang="en-GB" sz="1000" spc="30" baseline="-11111" dirty="0">
                <a:latin typeface="Times New Roman" panose="02020603050405020304" pitchFamily="18" charset="0"/>
                <a:cs typeface="Times New Roman" panose="02020603050405020304" pitchFamily="18" charset="0"/>
              </a:rPr>
              <a:t>0</a:t>
            </a:r>
            <a:endParaRPr lang="en-GB" sz="1000" spc="-20" dirty="0">
              <a:latin typeface="Times New Roman" panose="02020603050405020304" pitchFamily="18" charset="0"/>
              <a:cs typeface="Times New Roman" panose="02020603050405020304" pitchFamily="18" charset="0"/>
            </a:endParaRPr>
          </a:p>
          <a:p>
            <a:pPr marL="136525" indent="-124460">
              <a:spcBef>
                <a:spcPts val="15"/>
              </a:spcBef>
              <a:buFont typeface="Arial"/>
              <a:buChar char="•"/>
              <a:tabLst>
                <a:tab pos="137160" algn="l"/>
              </a:tabLst>
            </a:pPr>
            <a:r>
              <a:rPr lang="en-GB" sz="1000" spc="-20" dirty="0">
                <a:latin typeface="Times New Roman" panose="02020603050405020304" pitchFamily="18" charset="0"/>
                <a:cs typeface="Times New Roman" panose="02020603050405020304" pitchFamily="18" charset="0"/>
              </a:rPr>
              <a:t> Eﬃciency </a:t>
            </a:r>
            <a:r>
              <a:rPr lang="en-GB" sz="1000" i="1" spc="125" dirty="0">
                <a:latin typeface="Times New Roman" panose="02020603050405020304" pitchFamily="18" charset="0"/>
                <a:cs typeface="Times New Roman" panose="02020603050405020304" pitchFamily="18" charset="0"/>
              </a:rPr>
              <a:t>&gt;</a:t>
            </a:r>
            <a:r>
              <a:rPr lang="en-GB" sz="1000" i="1" spc="65" dirty="0">
                <a:latin typeface="Times New Roman" panose="02020603050405020304" pitchFamily="18" charset="0"/>
                <a:cs typeface="Times New Roman" panose="02020603050405020304" pitchFamily="18" charset="0"/>
              </a:rPr>
              <a:t> </a:t>
            </a:r>
            <a:r>
              <a:rPr lang="en-GB" sz="1000" spc="-45" dirty="0">
                <a:latin typeface="Times New Roman" panose="02020603050405020304" pitchFamily="18" charset="0"/>
                <a:cs typeface="Times New Roman" panose="02020603050405020304" pitchFamily="18" charset="0"/>
              </a:rPr>
              <a:t>99 %</a:t>
            </a:r>
            <a:r>
              <a:rPr lang="en-GB" sz="1000" spc="10" dirty="0">
                <a:latin typeface="Times New Roman" panose="02020603050405020304" pitchFamily="18" charset="0"/>
                <a:cs typeface="Times New Roman" panose="02020603050405020304" pitchFamily="18" charset="0"/>
              </a:rPr>
              <a:t> </a:t>
            </a:r>
          </a:p>
          <a:p>
            <a:pPr marL="136525" indent="-124460">
              <a:spcBef>
                <a:spcPts val="15"/>
              </a:spcBef>
              <a:buFont typeface="Arial"/>
              <a:buChar char="•"/>
              <a:tabLst>
                <a:tab pos="137160" algn="l"/>
              </a:tabLst>
            </a:pPr>
            <a:r>
              <a:rPr lang="en-GB" sz="1000" spc="10" dirty="0">
                <a:latin typeface="Times New Roman" panose="02020603050405020304" pitchFamily="18" charset="0"/>
                <a:cs typeface="Times New Roman" panose="02020603050405020304" pitchFamily="18" charset="0"/>
              </a:rPr>
              <a:t> Silicon pixel </a:t>
            </a:r>
            <a:r>
              <a:rPr lang="en-GB" sz="1000" spc="-5" dirty="0">
                <a:latin typeface="Times New Roman" panose="02020603050405020304" pitchFamily="18" charset="0"/>
                <a:cs typeface="Times New Roman" panose="02020603050405020304" pitchFamily="18" charset="0"/>
              </a:rPr>
              <a:t>sensors</a:t>
            </a:r>
            <a:r>
              <a:rPr lang="en-GB" sz="1000" spc="-135" dirty="0">
                <a:latin typeface="Times New Roman" panose="02020603050405020304" pitchFamily="18" charset="0"/>
                <a:cs typeface="Times New Roman" panose="02020603050405020304" pitchFamily="18" charset="0"/>
              </a:rPr>
              <a:t> </a:t>
            </a:r>
            <a:r>
              <a:rPr lang="en-GB" sz="1000" spc="-40" dirty="0">
                <a:latin typeface="Times New Roman" panose="02020603050405020304" pitchFamily="18" charset="0"/>
                <a:cs typeface="Times New Roman" panose="02020603050405020304" pitchFamily="18" charset="0"/>
              </a:rPr>
              <a:t>(HV-MAPS)</a:t>
            </a:r>
            <a:endParaRPr lang="en-GB" sz="1000" dirty="0">
              <a:latin typeface="Times New Roman" panose="02020603050405020304" pitchFamily="18" charset="0"/>
              <a:cs typeface="Times New Roman" panose="02020603050405020304" pitchFamily="18" charset="0"/>
            </a:endParaRPr>
          </a:p>
          <a:p>
            <a:pPr marL="127000" indent="-114935">
              <a:buFont typeface="Arial"/>
              <a:buChar char="•"/>
              <a:tabLst>
                <a:tab pos="127635" algn="l"/>
              </a:tabLst>
            </a:pPr>
            <a:r>
              <a:rPr lang="en-GB" sz="1000" spc="-15" dirty="0">
                <a:latin typeface="Times New Roman" panose="02020603050405020304" pitchFamily="18" charset="0"/>
                <a:cs typeface="Times New Roman" panose="02020603050405020304" pitchFamily="18" charset="0"/>
              </a:rPr>
              <a:t>  As </a:t>
            </a:r>
            <a:r>
              <a:rPr lang="en-GB" sz="1000" spc="5" dirty="0">
                <a:latin typeface="Times New Roman" panose="02020603050405020304" pitchFamily="18" charset="0"/>
                <a:cs typeface="Times New Roman" panose="02020603050405020304" pitchFamily="18" charset="0"/>
              </a:rPr>
              <a:t>close </a:t>
            </a:r>
            <a:r>
              <a:rPr lang="en-GB" sz="1000" spc="10" dirty="0">
                <a:latin typeface="Times New Roman" panose="02020603050405020304" pitchFamily="18" charset="0"/>
                <a:cs typeface="Times New Roman" panose="02020603050405020304" pitchFamily="18" charset="0"/>
              </a:rPr>
              <a:t>as </a:t>
            </a:r>
            <a:r>
              <a:rPr lang="en-GB" sz="1000" dirty="0">
                <a:latin typeface="Times New Roman" panose="02020603050405020304" pitchFamily="18" charset="0"/>
                <a:cs typeface="Times New Roman" panose="02020603050405020304" pitchFamily="18" charset="0"/>
              </a:rPr>
              <a:t>possible </a:t>
            </a:r>
            <a:r>
              <a:rPr lang="en-GB" sz="1000" spc="10" dirty="0">
                <a:latin typeface="Times New Roman" panose="02020603050405020304" pitchFamily="18" charset="0"/>
                <a:cs typeface="Times New Roman" panose="02020603050405020304" pitchFamily="18" charset="0"/>
              </a:rPr>
              <a:t>to</a:t>
            </a:r>
            <a:r>
              <a:rPr lang="en-GB" sz="1000" spc="-90" dirty="0">
                <a:latin typeface="Times New Roman" panose="02020603050405020304" pitchFamily="18" charset="0"/>
                <a:cs typeface="Times New Roman" panose="02020603050405020304" pitchFamily="18" charset="0"/>
              </a:rPr>
              <a:t> </a:t>
            </a:r>
            <a:r>
              <a:rPr lang="en-GB" sz="1000" spc="10" dirty="0">
                <a:latin typeface="Times New Roman" panose="02020603050405020304" pitchFamily="18" charset="0"/>
                <a:cs typeface="Times New Roman" panose="02020603050405020304" pitchFamily="18" charset="0"/>
              </a:rPr>
              <a:t>target</a:t>
            </a:r>
            <a:endParaRPr lang="en-GB" sz="1000" dirty="0">
              <a:latin typeface="Times New Roman" panose="02020603050405020304" pitchFamily="18" charset="0"/>
              <a:cs typeface="Times New Roman" panose="02020603050405020304" pitchFamily="18" charset="0"/>
            </a:endParaRPr>
          </a:p>
          <a:p>
            <a:pPr marL="593725" lvl="1" indent="-124460">
              <a:spcBef>
                <a:spcPts val="20"/>
              </a:spcBef>
              <a:buFont typeface="Arial"/>
              <a:buChar char="•"/>
              <a:tabLst>
                <a:tab pos="594360" algn="l"/>
              </a:tabLst>
            </a:pPr>
            <a:r>
              <a:rPr lang="en-GB" sz="1000" spc="5" dirty="0">
                <a:latin typeface="Times New Roman" panose="02020603050405020304" pitchFamily="18" charset="0"/>
                <a:cs typeface="Times New Roman" panose="02020603050405020304" pitchFamily="18" charset="0"/>
              </a:rPr>
              <a:t>Pointing </a:t>
            </a:r>
            <a:r>
              <a:rPr lang="en-GB" sz="1000" spc="10" dirty="0">
                <a:latin typeface="Times New Roman" panose="02020603050405020304" pitchFamily="18" charset="0"/>
                <a:cs typeface="Times New Roman" panose="02020603050405020304" pitchFamily="18" charset="0"/>
              </a:rPr>
              <a:t>to</a:t>
            </a:r>
            <a:r>
              <a:rPr lang="en-GB" sz="1000" spc="-85" dirty="0">
                <a:latin typeface="Times New Roman" panose="02020603050405020304" pitchFamily="18" charset="0"/>
                <a:cs typeface="Times New Roman" panose="02020603050405020304" pitchFamily="18" charset="0"/>
              </a:rPr>
              <a:t> </a:t>
            </a:r>
            <a:r>
              <a:rPr lang="en-GB" sz="1000" spc="10" dirty="0">
                <a:latin typeface="Times New Roman" panose="02020603050405020304" pitchFamily="18" charset="0"/>
                <a:cs typeface="Times New Roman" panose="02020603050405020304" pitchFamily="18" charset="0"/>
              </a:rPr>
              <a:t>vertex</a:t>
            </a:r>
            <a:endParaRPr lang="en-GB" sz="1000" dirty="0">
              <a:latin typeface="Times New Roman" panose="02020603050405020304" pitchFamily="18" charset="0"/>
              <a:cs typeface="Times New Roman" panose="02020603050405020304" pitchFamily="18" charset="0"/>
            </a:endParaRPr>
          </a:p>
          <a:p>
            <a:pPr marL="593725" lvl="1" indent="-124460">
              <a:spcBef>
                <a:spcPts val="15"/>
              </a:spcBef>
              <a:buFont typeface="Arial"/>
              <a:buChar char="•"/>
              <a:tabLst>
                <a:tab pos="594360" algn="l"/>
              </a:tabLst>
            </a:pPr>
            <a:r>
              <a:rPr lang="en-GB" sz="1000" spc="5" dirty="0">
                <a:latin typeface="Times New Roman" panose="02020603050405020304" pitchFamily="18" charset="0"/>
                <a:cs typeface="Times New Roman" panose="02020603050405020304" pitchFamily="18" charset="0"/>
              </a:rPr>
              <a:t>Reduce </a:t>
            </a:r>
            <a:r>
              <a:rPr lang="en-GB" sz="1000" spc="10" dirty="0">
                <a:latin typeface="Times New Roman" panose="02020603050405020304" pitchFamily="18" charset="0"/>
                <a:cs typeface="Times New Roman" panose="02020603050405020304" pitchFamily="18" charset="0"/>
              </a:rPr>
              <a:t>effect </a:t>
            </a:r>
            <a:r>
              <a:rPr lang="en-GB" sz="1000" dirty="0">
                <a:latin typeface="Times New Roman" panose="02020603050405020304" pitchFamily="18" charset="0"/>
                <a:cs typeface="Times New Roman" panose="02020603050405020304" pitchFamily="18" charset="0"/>
              </a:rPr>
              <a:t>of </a:t>
            </a:r>
            <a:r>
              <a:rPr lang="en-GB" sz="1000" spc="-15" dirty="0">
                <a:latin typeface="Times New Roman" panose="02020603050405020304" pitchFamily="18" charset="0"/>
                <a:cs typeface="Times New Roman" panose="02020603050405020304" pitchFamily="18" charset="0"/>
              </a:rPr>
              <a:t>MS</a:t>
            </a:r>
          </a:p>
          <a:p>
            <a:endParaRPr lang="en-US" dirty="0"/>
          </a:p>
        </p:txBody>
      </p:sp>
      <p:sp>
        <p:nvSpPr>
          <p:cNvPr id="97" name="TextBox 96">
            <a:extLst>
              <a:ext uri="{FF2B5EF4-FFF2-40B4-BE49-F238E27FC236}">
                <a16:creationId xmlns:a16="http://schemas.microsoft.com/office/drawing/2014/main" id="{C767B6E8-2629-C74B-8C09-FF28062B3C54}"/>
              </a:ext>
            </a:extLst>
          </p:cNvPr>
          <p:cNvSpPr txBox="1"/>
          <p:nvPr/>
        </p:nvSpPr>
        <p:spPr>
          <a:xfrm>
            <a:off x="6752184" y="3355767"/>
            <a:ext cx="1280334" cy="677108"/>
          </a:xfrm>
          <a:prstGeom prst="rect">
            <a:avLst/>
          </a:prstGeom>
          <a:noFill/>
        </p:spPr>
        <p:txBody>
          <a:bodyPr wrap="square" rtlCol="0">
            <a:spAutoFit/>
          </a:bodyPr>
          <a:lstStyle/>
          <a:p>
            <a:r>
              <a:rPr lang="en-US" sz="1000" dirty="0">
                <a:latin typeface="Times New Roman" panose="02020603050405020304" pitchFamily="18" charset="0"/>
                <a:cs typeface="Times New Roman" panose="02020603050405020304" pitchFamily="18" charset="0"/>
              </a:rPr>
              <a:t>Scintillating Fibre Timing Detector</a:t>
            </a:r>
          </a:p>
          <a:p>
            <a:endParaRPr lang="en-US" dirty="0"/>
          </a:p>
        </p:txBody>
      </p:sp>
      <p:pic>
        <p:nvPicPr>
          <p:cNvPr id="110" name="object 9175">
            <a:extLst>
              <a:ext uri="{FF2B5EF4-FFF2-40B4-BE49-F238E27FC236}">
                <a16:creationId xmlns:a16="http://schemas.microsoft.com/office/drawing/2014/main" id="{46A0B484-F1D8-E84C-8FDA-BE2552FF412A}"/>
              </a:ext>
            </a:extLst>
          </p:cNvPr>
          <p:cNvPicPr/>
          <p:nvPr/>
        </p:nvPicPr>
        <p:blipFill>
          <a:blip r:embed="rId11" cstate="print"/>
          <a:stretch>
            <a:fillRect/>
          </a:stretch>
        </p:blipFill>
        <p:spPr>
          <a:xfrm>
            <a:off x="6740374" y="2928109"/>
            <a:ext cx="926442" cy="479114"/>
          </a:xfrm>
          <a:prstGeom prst="rect">
            <a:avLst/>
          </a:prstGeom>
        </p:spPr>
      </p:pic>
      <p:sp>
        <p:nvSpPr>
          <p:cNvPr id="100" name="TextBox 99">
            <a:extLst>
              <a:ext uri="{FF2B5EF4-FFF2-40B4-BE49-F238E27FC236}">
                <a16:creationId xmlns:a16="http://schemas.microsoft.com/office/drawing/2014/main" id="{21FECE4A-EB70-764C-9BF7-4F1364D78479}"/>
              </a:ext>
            </a:extLst>
          </p:cNvPr>
          <p:cNvSpPr txBox="1"/>
          <p:nvPr/>
        </p:nvSpPr>
        <p:spPr>
          <a:xfrm>
            <a:off x="6886839" y="1168399"/>
            <a:ext cx="986838" cy="523220"/>
          </a:xfrm>
          <a:prstGeom prst="rect">
            <a:avLst/>
          </a:prstGeom>
          <a:noFill/>
        </p:spPr>
        <p:txBody>
          <a:bodyPr wrap="square" rtlCol="0">
            <a:spAutoFit/>
          </a:bodyPr>
          <a:lstStyle/>
          <a:p>
            <a:r>
              <a:rPr lang="en-US" sz="1000" dirty="0">
                <a:latin typeface="Times New Roman" panose="02020603050405020304" pitchFamily="18" charset="0"/>
                <a:cs typeface="Times New Roman" panose="02020603050405020304" pitchFamily="18" charset="0"/>
              </a:rPr>
              <a:t>Beam Pipe</a:t>
            </a:r>
          </a:p>
          <a:p>
            <a:endParaRPr lang="en-US" dirty="0"/>
          </a:p>
        </p:txBody>
      </p:sp>
      <p:pic>
        <p:nvPicPr>
          <p:cNvPr id="49" name="Picture 48" descr="Text&#10;&#10;Description automatically generated">
            <a:extLst>
              <a:ext uri="{FF2B5EF4-FFF2-40B4-BE49-F238E27FC236}">
                <a16:creationId xmlns:a16="http://schemas.microsoft.com/office/drawing/2014/main" id="{E8B9FAED-C39E-EA4D-9761-1BEC83DF1F90}"/>
              </a:ext>
            </a:extLst>
          </p:cNvPr>
          <p:cNvPicPr>
            <a:picLocks noChangeAspect="1"/>
          </p:cNvPicPr>
          <p:nvPr/>
        </p:nvPicPr>
        <p:blipFill>
          <a:blip r:embed="rId12"/>
          <a:stretch>
            <a:fillRect/>
          </a:stretch>
        </p:blipFill>
        <p:spPr>
          <a:xfrm>
            <a:off x="9152964" y="0"/>
            <a:ext cx="3039036" cy="719555"/>
          </a:xfrm>
          <a:prstGeom prst="rect">
            <a:avLst/>
          </a:prstGeom>
        </p:spPr>
      </p:pic>
    </p:spTree>
    <p:extLst>
      <p:ext uri="{BB962C8B-B14F-4D97-AF65-F5344CB8AC3E}">
        <p14:creationId xmlns:p14="http://schemas.microsoft.com/office/powerpoint/2010/main" val="2603137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0" y="1"/>
            <a:ext cx="12192000" cy="6858000"/>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4</a:t>
            </a:fld>
            <a:endParaRPr lang="en-US" dirty="0">
              <a:solidFill>
                <a:schemeClr val="accent2">
                  <a:lumMod val="50000"/>
                </a:schemeClr>
              </a:solidFill>
              <a:latin typeface="Times" pitchFamily="2" charset="0"/>
            </a:endParaRPr>
          </a:p>
        </p:txBody>
      </p:sp>
      <p:sp>
        <p:nvSpPr>
          <p:cNvPr id="97" name="TextBox 96">
            <a:extLst>
              <a:ext uri="{FF2B5EF4-FFF2-40B4-BE49-F238E27FC236}">
                <a16:creationId xmlns:a16="http://schemas.microsoft.com/office/drawing/2014/main" id="{7B86AFAC-05D3-714B-9A24-D0573E7E587A}"/>
              </a:ext>
            </a:extLst>
          </p:cNvPr>
          <p:cNvSpPr txBox="1"/>
          <p:nvPr/>
        </p:nvSpPr>
        <p:spPr>
          <a:xfrm>
            <a:off x="3657600" y="136525"/>
            <a:ext cx="7239785" cy="369332"/>
          </a:xfrm>
          <a:prstGeom prst="rect">
            <a:avLst/>
          </a:prstGeom>
          <a:noFill/>
        </p:spPr>
        <p:txBody>
          <a:bodyPr wrap="square" rtlCol="0">
            <a:spAutoFit/>
          </a:bodyPr>
          <a:lstStyle/>
          <a:p>
            <a:r>
              <a:rPr lang="en-GB" dirty="0">
                <a:solidFill>
                  <a:schemeClr val="bg1"/>
                </a:solidFill>
                <a:latin typeface="Times" pitchFamily="2" charset="0"/>
              </a:rPr>
              <a:t>Simulation and Track Reconstruction of the Mu3e Pixel Detector</a:t>
            </a:r>
            <a:endParaRPr lang="en-US" dirty="0">
              <a:solidFill>
                <a:schemeClr val="bg1"/>
              </a:solidFill>
              <a:latin typeface="Times" pitchFamily="2" charset="0"/>
            </a:endParaRPr>
          </a:p>
        </p:txBody>
      </p:sp>
      <p:cxnSp>
        <p:nvCxnSpPr>
          <p:cNvPr id="99" name="Straight Connector 98">
            <a:extLst>
              <a:ext uri="{FF2B5EF4-FFF2-40B4-BE49-F238E27FC236}">
                <a16:creationId xmlns:a16="http://schemas.microsoft.com/office/drawing/2014/main" id="{CEAD9737-A9AE-9D44-AD38-E8E6F7F97401}"/>
              </a:ext>
            </a:extLst>
          </p:cNvPr>
          <p:cNvCxnSpPr>
            <a:cxnSpLocks/>
          </p:cNvCxnSpPr>
          <p:nvPr/>
        </p:nvCxnSpPr>
        <p:spPr>
          <a:xfrm>
            <a:off x="74688" y="821210"/>
            <a:ext cx="692228" cy="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C7A9BA42-7607-4F44-BECD-AA42F4D0BCA1}"/>
              </a:ext>
            </a:extLst>
          </p:cNvPr>
          <p:cNvCxnSpPr>
            <a:cxnSpLocks/>
          </p:cNvCxnSpPr>
          <p:nvPr/>
        </p:nvCxnSpPr>
        <p:spPr>
          <a:xfrm flipV="1">
            <a:off x="2743200" y="819658"/>
            <a:ext cx="1144778" cy="1552"/>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05CCE562-2C66-1944-85B0-71AD3BFE9FD3}"/>
              </a:ext>
            </a:extLst>
          </p:cNvPr>
          <p:cNvCxnSpPr>
            <a:cxnSpLocks/>
          </p:cNvCxnSpPr>
          <p:nvPr/>
        </p:nvCxnSpPr>
        <p:spPr>
          <a:xfrm flipH="1">
            <a:off x="3850990" y="802084"/>
            <a:ext cx="24107" cy="2547732"/>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DF074FDD-3121-D94F-8CFC-DC480C8E38CC}"/>
              </a:ext>
            </a:extLst>
          </p:cNvPr>
          <p:cNvCxnSpPr>
            <a:cxnSpLocks/>
          </p:cNvCxnSpPr>
          <p:nvPr/>
        </p:nvCxnSpPr>
        <p:spPr>
          <a:xfrm>
            <a:off x="74688" y="1485764"/>
            <a:ext cx="997366" cy="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08F76327-8A36-FE45-9E8F-3F98A45E214D}"/>
              </a:ext>
            </a:extLst>
          </p:cNvPr>
          <p:cNvSpPr txBox="1"/>
          <p:nvPr/>
        </p:nvSpPr>
        <p:spPr>
          <a:xfrm>
            <a:off x="1010651" y="1343112"/>
            <a:ext cx="2165905" cy="276999"/>
          </a:xfrm>
          <a:prstGeom prst="rect">
            <a:avLst/>
          </a:prstGeom>
          <a:noFill/>
        </p:spPr>
        <p:txBody>
          <a:bodyPr wrap="square" rtlCol="0">
            <a:spAutoFit/>
          </a:bodyPr>
          <a:lstStyle/>
          <a:p>
            <a:r>
              <a:rPr lang="en-US" sz="1200" b="1" i="1" dirty="0">
                <a:solidFill>
                  <a:schemeClr val="accent2">
                    <a:lumMod val="75000"/>
                  </a:schemeClr>
                </a:solidFill>
                <a:latin typeface="Times" pitchFamily="2" charset="0"/>
              </a:rPr>
              <a:t>Track Reconstruction</a:t>
            </a:r>
          </a:p>
        </p:txBody>
      </p:sp>
      <p:cxnSp>
        <p:nvCxnSpPr>
          <p:cNvPr id="111" name="Straight Connector 110">
            <a:extLst>
              <a:ext uri="{FF2B5EF4-FFF2-40B4-BE49-F238E27FC236}">
                <a16:creationId xmlns:a16="http://schemas.microsoft.com/office/drawing/2014/main" id="{218C5B94-D8A3-9F4C-BFFA-167B0923AEF1}"/>
              </a:ext>
            </a:extLst>
          </p:cNvPr>
          <p:cNvCxnSpPr>
            <a:cxnSpLocks/>
          </p:cNvCxnSpPr>
          <p:nvPr/>
        </p:nvCxnSpPr>
        <p:spPr>
          <a:xfrm>
            <a:off x="2512194" y="1497370"/>
            <a:ext cx="1347967" cy="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E984A422-4B5F-2D47-8131-D5DA8E7D29E7}"/>
              </a:ext>
            </a:extLst>
          </p:cNvPr>
          <p:cNvCxnSpPr>
            <a:cxnSpLocks/>
          </p:cNvCxnSpPr>
          <p:nvPr/>
        </p:nvCxnSpPr>
        <p:spPr>
          <a:xfrm flipV="1">
            <a:off x="4169540" y="819658"/>
            <a:ext cx="15804" cy="253985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F150EF55-7FC0-AE4A-AC21-2F21B2A07363}"/>
              </a:ext>
            </a:extLst>
          </p:cNvPr>
          <p:cNvCxnSpPr>
            <a:cxnSpLocks/>
          </p:cNvCxnSpPr>
          <p:nvPr/>
        </p:nvCxnSpPr>
        <p:spPr>
          <a:xfrm>
            <a:off x="-1548" y="3363135"/>
            <a:ext cx="4443203" cy="19292"/>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90" name="TextBox 189">
            <a:extLst>
              <a:ext uri="{FF2B5EF4-FFF2-40B4-BE49-F238E27FC236}">
                <a16:creationId xmlns:a16="http://schemas.microsoft.com/office/drawing/2014/main" id="{1CCE425B-5DFD-8E42-9AB5-68667E914821}"/>
              </a:ext>
            </a:extLst>
          </p:cNvPr>
          <p:cNvSpPr txBox="1"/>
          <p:nvPr/>
        </p:nvSpPr>
        <p:spPr>
          <a:xfrm>
            <a:off x="145227" y="947526"/>
            <a:ext cx="2850138" cy="430887"/>
          </a:xfrm>
          <a:prstGeom prst="rect">
            <a:avLst/>
          </a:prstGeom>
          <a:noFill/>
        </p:spPr>
        <p:txBody>
          <a:bodyPr wrap="square" rtlCol="0">
            <a:spAutoFit/>
          </a:bodyPr>
          <a:lstStyle/>
          <a:p>
            <a:pPr marL="171450" indent="-171450">
              <a:buFont typeface="Arial" panose="020B0604020202020204" pitchFamily="34" charset="0"/>
              <a:buChar char="•"/>
            </a:pPr>
            <a:r>
              <a:rPr lang="en-GB" sz="1100" spc="-5" dirty="0">
                <a:latin typeface="Times" pitchFamily="2" charset="0"/>
                <a:cs typeface="Times New Roman"/>
              </a:rPr>
              <a:t>Full detector Simulation (Geant4) in </a:t>
            </a:r>
            <a:r>
              <a:rPr lang="en-GB" sz="1100" dirty="0">
                <a:latin typeface="Times" pitchFamily="2" charset="0"/>
                <a:cs typeface="Times New Roman"/>
              </a:rPr>
              <a:t>50 ns  </a:t>
            </a:r>
            <a:r>
              <a:rPr lang="en-GB" sz="1100" spc="-5" dirty="0">
                <a:latin typeface="Times" pitchFamily="2" charset="0"/>
                <a:cs typeface="Times New Roman"/>
              </a:rPr>
              <a:t>framelength</a:t>
            </a:r>
          </a:p>
        </p:txBody>
      </p:sp>
      <p:sp>
        <p:nvSpPr>
          <p:cNvPr id="194" name="Rectangle 193">
            <a:extLst>
              <a:ext uri="{FF2B5EF4-FFF2-40B4-BE49-F238E27FC236}">
                <a16:creationId xmlns:a16="http://schemas.microsoft.com/office/drawing/2014/main" id="{E03BAE6C-D1B8-6D41-A103-1AA30C9E4FE5}"/>
              </a:ext>
            </a:extLst>
          </p:cNvPr>
          <p:cNvSpPr/>
          <p:nvPr/>
        </p:nvSpPr>
        <p:spPr>
          <a:xfrm>
            <a:off x="29765" y="1538960"/>
            <a:ext cx="2618971" cy="1915909"/>
          </a:xfrm>
          <a:prstGeom prst="rect">
            <a:avLst/>
          </a:prstGeom>
        </p:spPr>
        <p:txBody>
          <a:bodyPr wrap="square">
            <a:spAutoFit/>
          </a:bodyPr>
          <a:lstStyle/>
          <a:p>
            <a:pPr marL="26034">
              <a:lnSpc>
                <a:spcPct val="100000"/>
              </a:lnSpc>
              <a:spcBef>
                <a:spcPts val="525"/>
              </a:spcBef>
            </a:pPr>
            <a:r>
              <a:rPr lang="en-GB" sz="1000" b="1" spc="-15" dirty="0">
                <a:solidFill>
                  <a:schemeClr val="accent2">
                    <a:lumMod val="75000"/>
                  </a:schemeClr>
                </a:solidFill>
                <a:latin typeface="Times" pitchFamily="2" charset="0"/>
                <a:cs typeface="Times New Roman"/>
              </a:rPr>
              <a:t>Triplet:</a:t>
            </a:r>
          </a:p>
          <a:p>
            <a:pPr marL="197484" indent="-171450">
              <a:spcBef>
                <a:spcPts val="525"/>
              </a:spcBef>
              <a:buFont typeface="Arial" panose="020B0604020202020204" pitchFamily="34" charset="0"/>
              <a:buChar char="•"/>
            </a:pPr>
            <a:r>
              <a:rPr lang="en-GB" sz="1100" spc="-10" dirty="0">
                <a:latin typeface="Times" pitchFamily="2" charset="0"/>
                <a:cs typeface="Times New Roman"/>
              </a:rPr>
              <a:t>Track </a:t>
            </a:r>
            <a:r>
              <a:rPr lang="en-GB" sz="1100" spc="-5" dirty="0">
                <a:latin typeface="Times" pitchFamily="2" charset="0"/>
                <a:cs typeface="Times New Roman"/>
              </a:rPr>
              <a:t>is a sequence of</a:t>
            </a:r>
            <a:r>
              <a:rPr lang="en-GB" sz="1100" spc="-40" dirty="0">
                <a:latin typeface="Times" pitchFamily="2" charset="0"/>
                <a:cs typeface="Times New Roman"/>
              </a:rPr>
              <a:t> </a:t>
            </a:r>
            <a:r>
              <a:rPr lang="en-GB" sz="1100" spc="-5" dirty="0">
                <a:latin typeface="Times" pitchFamily="2" charset="0"/>
                <a:cs typeface="Times New Roman"/>
              </a:rPr>
              <a:t>triplets</a:t>
            </a:r>
          </a:p>
          <a:p>
            <a:pPr marL="26034">
              <a:spcBef>
                <a:spcPts val="525"/>
              </a:spcBef>
            </a:pPr>
            <a:endParaRPr lang="en-GB" sz="1100" dirty="0">
              <a:latin typeface="Times" pitchFamily="2" charset="0"/>
              <a:cs typeface="Times New Roman"/>
            </a:endParaRPr>
          </a:p>
          <a:p>
            <a:pPr marL="226695" indent="-171450">
              <a:lnSpc>
                <a:spcPts val="955"/>
              </a:lnSpc>
              <a:spcBef>
                <a:spcPts val="385"/>
              </a:spcBef>
              <a:buFont typeface="Arial" panose="020B0604020202020204" pitchFamily="34" charset="0"/>
              <a:buChar char="•"/>
              <a:tabLst>
                <a:tab pos="170815" algn="l"/>
              </a:tabLst>
            </a:pPr>
            <a:r>
              <a:rPr lang="en-GB" sz="1100" spc="-5" dirty="0">
                <a:latin typeface="Times" pitchFamily="2" charset="0"/>
                <a:cs typeface="Times New Roman"/>
              </a:rPr>
              <a:t>Basic block for track</a:t>
            </a:r>
            <a:r>
              <a:rPr lang="en-GB" sz="1100" spc="175" dirty="0">
                <a:latin typeface="Times" pitchFamily="2" charset="0"/>
                <a:cs typeface="Times New Roman"/>
              </a:rPr>
              <a:t> </a:t>
            </a:r>
            <a:r>
              <a:rPr lang="en-GB" sz="1100" spc="-5" dirty="0">
                <a:latin typeface="Times" pitchFamily="2" charset="0"/>
                <a:cs typeface="Times New Roman"/>
              </a:rPr>
              <a:t>reconstruction</a:t>
            </a:r>
          </a:p>
          <a:p>
            <a:pPr marL="55245">
              <a:lnSpc>
                <a:spcPts val="955"/>
              </a:lnSpc>
              <a:spcBef>
                <a:spcPts val="385"/>
              </a:spcBef>
              <a:tabLst>
                <a:tab pos="170815" algn="l"/>
              </a:tabLst>
            </a:pPr>
            <a:endParaRPr lang="en-GB" sz="1100" dirty="0">
              <a:latin typeface="Times" pitchFamily="2" charset="0"/>
              <a:cs typeface="Times New Roman"/>
            </a:endParaRPr>
          </a:p>
          <a:p>
            <a:pPr marL="226695" indent="-171450">
              <a:lnSpc>
                <a:spcPts val="955"/>
              </a:lnSpc>
              <a:buFont typeface="Arial" panose="020B0604020202020204" pitchFamily="34" charset="0"/>
              <a:buChar char="•"/>
              <a:tabLst>
                <a:tab pos="170815" algn="l"/>
              </a:tabLst>
            </a:pPr>
            <a:r>
              <a:rPr lang="en-GB" sz="1100" spc="-5" dirty="0">
                <a:latin typeface="Times" pitchFamily="2" charset="0"/>
                <a:cs typeface="Times New Roman"/>
              </a:rPr>
              <a:t>3 hits (combination 2 helices</a:t>
            </a:r>
            <a:r>
              <a:rPr lang="en-GB" sz="1100" spc="-50" dirty="0">
                <a:latin typeface="Times" pitchFamily="2" charset="0"/>
                <a:cs typeface="Times New Roman"/>
              </a:rPr>
              <a:t> </a:t>
            </a:r>
            <a:r>
              <a:rPr lang="en-GB" sz="1100" spc="-5" dirty="0">
                <a:latin typeface="Times" pitchFamily="2" charset="0"/>
                <a:cs typeface="Times New Roman"/>
              </a:rPr>
              <a:t>)</a:t>
            </a:r>
          </a:p>
          <a:p>
            <a:pPr marL="55245">
              <a:lnSpc>
                <a:spcPts val="955"/>
              </a:lnSpc>
              <a:tabLst>
                <a:tab pos="170815" algn="l"/>
              </a:tabLst>
            </a:pPr>
            <a:endParaRPr lang="en-GB" sz="1100" spc="-5" dirty="0">
              <a:latin typeface="Times" pitchFamily="2" charset="0"/>
              <a:cs typeface="Times New Roman"/>
            </a:endParaRPr>
          </a:p>
          <a:p>
            <a:pPr marL="208915" indent="-171450">
              <a:lnSpc>
                <a:spcPts val="875"/>
              </a:lnSpc>
              <a:buFont typeface="Arial" panose="020B0604020202020204" pitchFamily="34" charset="0"/>
              <a:buChar char="•"/>
              <a:tabLst>
                <a:tab pos="152400" algn="l"/>
              </a:tabLst>
            </a:pPr>
            <a:r>
              <a:rPr lang="en-GB" sz="1100" spc="-5" dirty="0">
                <a:latin typeface="Times" pitchFamily="2" charset="0"/>
                <a:cs typeface="Times New Roman"/>
              </a:rPr>
              <a:t>Optimization the nonlinear</a:t>
            </a:r>
            <a:r>
              <a:rPr lang="en-GB" sz="1100" spc="-30" dirty="0">
                <a:latin typeface="Times" pitchFamily="2" charset="0"/>
                <a:cs typeface="Times New Roman"/>
              </a:rPr>
              <a:t> </a:t>
            </a:r>
            <a:r>
              <a:rPr lang="en-GB" sz="1100" spc="-5" dirty="0">
                <a:latin typeface="Times" pitchFamily="2" charset="0"/>
                <a:cs typeface="Times New Roman"/>
              </a:rPr>
              <a:t>problem</a:t>
            </a:r>
          </a:p>
          <a:p>
            <a:pPr marL="37465">
              <a:lnSpc>
                <a:spcPts val="875"/>
              </a:lnSpc>
              <a:tabLst>
                <a:tab pos="152400" algn="l"/>
              </a:tabLst>
            </a:pPr>
            <a:r>
              <a:rPr lang="en-GB" sz="1100" dirty="0">
                <a:latin typeface="Times" pitchFamily="2" charset="0"/>
                <a:cs typeface="Times New Roman"/>
              </a:rPr>
              <a:t>          </a:t>
            </a:r>
          </a:p>
          <a:p>
            <a:pPr marL="37465">
              <a:lnSpc>
                <a:spcPts val="875"/>
              </a:lnSpc>
              <a:tabLst>
                <a:tab pos="152400" algn="l"/>
              </a:tabLst>
            </a:pPr>
            <a:r>
              <a:rPr lang="en-GB" sz="1100" spc="-5" dirty="0">
                <a:latin typeface="Times" pitchFamily="2" charset="0"/>
                <a:cs typeface="Times New Roman"/>
              </a:rPr>
              <a:t>      multiple</a:t>
            </a:r>
            <a:r>
              <a:rPr lang="en-GB" sz="1100" spc="-10" dirty="0">
                <a:latin typeface="Times" pitchFamily="2" charset="0"/>
                <a:cs typeface="Times New Roman"/>
              </a:rPr>
              <a:t> </a:t>
            </a:r>
            <a:r>
              <a:rPr lang="en-GB" sz="1100" spc="-5" dirty="0">
                <a:latin typeface="Times" pitchFamily="2" charset="0"/>
                <a:cs typeface="Times New Roman"/>
              </a:rPr>
              <a:t>scattering</a:t>
            </a:r>
            <a:endParaRPr lang="en-GB" sz="1100" dirty="0">
              <a:latin typeface="Times" pitchFamily="2" charset="0"/>
              <a:cs typeface="Times New Roman"/>
            </a:endParaRPr>
          </a:p>
          <a:p>
            <a:pPr marL="226695" indent="-171450">
              <a:lnSpc>
                <a:spcPts val="955"/>
              </a:lnSpc>
              <a:buFont typeface="Arial" panose="020B0604020202020204" pitchFamily="34" charset="0"/>
              <a:buChar char="•"/>
              <a:tabLst>
                <a:tab pos="170815" algn="l"/>
              </a:tabLst>
            </a:pPr>
            <a:endParaRPr lang="en-GB" sz="900" dirty="0">
              <a:latin typeface="Times New Roman"/>
              <a:cs typeface="Times New Roman"/>
            </a:endParaRPr>
          </a:p>
          <a:p>
            <a:pPr marL="226695" indent="-171450">
              <a:lnSpc>
                <a:spcPts val="955"/>
              </a:lnSpc>
              <a:buFont typeface="Arial" panose="020B0604020202020204" pitchFamily="34" charset="0"/>
              <a:buChar char="•"/>
              <a:tabLst>
                <a:tab pos="170815" algn="l"/>
              </a:tabLst>
            </a:pPr>
            <a:endParaRPr lang="en-GB" sz="900" dirty="0">
              <a:latin typeface="Times New Roman"/>
              <a:cs typeface="Times New Roman"/>
            </a:endParaRPr>
          </a:p>
        </p:txBody>
      </p:sp>
      <p:sp>
        <p:nvSpPr>
          <p:cNvPr id="195" name="TextBox 194">
            <a:extLst>
              <a:ext uri="{FF2B5EF4-FFF2-40B4-BE49-F238E27FC236}">
                <a16:creationId xmlns:a16="http://schemas.microsoft.com/office/drawing/2014/main" id="{898276AA-EF07-5841-9AAD-C44927673629}"/>
              </a:ext>
            </a:extLst>
          </p:cNvPr>
          <p:cNvSpPr txBox="1"/>
          <p:nvPr/>
        </p:nvSpPr>
        <p:spPr>
          <a:xfrm>
            <a:off x="-24977" y="3418713"/>
            <a:ext cx="2201863" cy="2421176"/>
          </a:xfrm>
          <a:prstGeom prst="rect">
            <a:avLst/>
          </a:prstGeom>
          <a:noFill/>
        </p:spPr>
        <p:txBody>
          <a:bodyPr wrap="square" rtlCol="0">
            <a:spAutoFit/>
          </a:bodyPr>
          <a:lstStyle/>
          <a:p>
            <a:pPr marL="13970">
              <a:lnSpc>
                <a:spcPts val="885"/>
              </a:lnSpc>
              <a:spcBef>
                <a:spcPts val="95"/>
              </a:spcBef>
            </a:pPr>
            <a:r>
              <a:rPr lang="en-GB" sz="1200" b="1" i="1" spc="-5" dirty="0">
                <a:solidFill>
                  <a:schemeClr val="accent2">
                    <a:lumMod val="50000"/>
                  </a:schemeClr>
                </a:solidFill>
                <a:latin typeface="Times" pitchFamily="2" charset="0"/>
                <a:cs typeface="Times New Roman"/>
              </a:rPr>
              <a:t>Categories of Nominal Tracks: </a:t>
            </a:r>
          </a:p>
          <a:p>
            <a:pPr marL="13970">
              <a:lnSpc>
                <a:spcPts val="885"/>
              </a:lnSpc>
              <a:spcBef>
                <a:spcPts val="95"/>
              </a:spcBef>
            </a:pPr>
            <a:endParaRPr lang="en-GB" sz="1100" b="1" spc="-5" dirty="0">
              <a:solidFill>
                <a:schemeClr val="accent2">
                  <a:lumMod val="50000"/>
                </a:schemeClr>
              </a:solidFill>
              <a:latin typeface="Times" pitchFamily="2" charset="0"/>
              <a:cs typeface="Times New Roman"/>
            </a:endParaRPr>
          </a:p>
          <a:p>
            <a:pPr marL="13970">
              <a:lnSpc>
                <a:spcPts val="885"/>
              </a:lnSpc>
              <a:spcBef>
                <a:spcPts val="95"/>
              </a:spcBef>
            </a:pPr>
            <a:r>
              <a:rPr lang="en-GB" sz="1100" b="1" spc="-5" dirty="0">
                <a:solidFill>
                  <a:schemeClr val="accent2">
                    <a:lumMod val="75000"/>
                  </a:schemeClr>
                </a:solidFill>
                <a:latin typeface="Times" pitchFamily="2" charset="0"/>
                <a:cs typeface="Times New Roman"/>
              </a:rPr>
              <a:t>Short</a:t>
            </a:r>
            <a:r>
              <a:rPr lang="en-GB" sz="1100" b="1" spc="-10" dirty="0">
                <a:solidFill>
                  <a:schemeClr val="accent2">
                    <a:lumMod val="75000"/>
                  </a:schemeClr>
                </a:solidFill>
                <a:latin typeface="Times" pitchFamily="2" charset="0"/>
                <a:cs typeface="Times New Roman"/>
              </a:rPr>
              <a:t> </a:t>
            </a:r>
            <a:r>
              <a:rPr lang="en-GB" sz="1100" b="1" spc="-5" dirty="0">
                <a:solidFill>
                  <a:schemeClr val="accent2">
                    <a:lumMod val="75000"/>
                  </a:schemeClr>
                </a:solidFill>
                <a:latin typeface="Times" pitchFamily="2" charset="0"/>
                <a:cs typeface="Times New Roman"/>
              </a:rPr>
              <a:t>tracks:</a:t>
            </a:r>
          </a:p>
          <a:p>
            <a:pPr marL="13970">
              <a:lnSpc>
                <a:spcPts val="885"/>
              </a:lnSpc>
              <a:spcBef>
                <a:spcPts val="95"/>
              </a:spcBef>
            </a:pPr>
            <a:endParaRPr lang="en-GB" sz="900" dirty="0">
              <a:solidFill>
                <a:schemeClr val="accent2">
                  <a:lumMod val="75000"/>
                </a:schemeClr>
              </a:solidFill>
              <a:latin typeface="Times" pitchFamily="2" charset="0"/>
              <a:cs typeface="Times New Roman"/>
            </a:endParaRPr>
          </a:p>
          <a:p>
            <a:pPr marL="208915" indent="-114300">
              <a:lnSpc>
                <a:spcPts val="885"/>
              </a:lnSpc>
              <a:buFont typeface="Arial"/>
              <a:buChar char="•"/>
              <a:tabLst>
                <a:tab pos="209550" algn="l"/>
              </a:tabLst>
            </a:pPr>
            <a:r>
              <a:rPr lang="en-GB" sz="1100" spc="-5" dirty="0">
                <a:latin typeface="Times" pitchFamily="2" charset="0"/>
                <a:cs typeface="Times New Roman"/>
              </a:rPr>
              <a:t>4 hits in the silicon</a:t>
            </a:r>
            <a:r>
              <a:rPr lang="en-GB" sz="1100" spc="-15" dirty="0">
                <a:latin typeface="Times" pitchFamily="2" charset="0"/>
                <a:cs typeface="Times New Roman"/>
              </a:rPr>
              <a:t> </a:t>
            </a:r>
            <a:r>
              <a:rPr lang="en-GB" sz="1100" spc="-5" dirty="0">
                <a:latin typeface="Times" pitchFamily="2" charset="0"/>
                <a:cs typeface="Times New Roman"/>
              </a:rPr>
              <a:t>layers</a:t>
            </a:r>
          </a:p>
          <a:p>
            <a:pPr marL="94615">
              <a:lnSpc>
                <a:spcPts val="885"/>
              </a:lnSpc>
              <a:tabLst>
                <a:tab pos="209550" algn="l"/>
              </a:tabLst>
            </a:pPr>
            <a:endParaRPr lang="en-GB" sz="1100" dirty="0">
              <a:latin typeface="Times" pitchFamily="2" charset="0"/>
              <a:cs typeface="Times New Roman"/>
            </a:endParaRPr>
          </a:p>
          <a:p>
            <a:pPr marL="234315" indent="-139700">
              <a:lnSpc>
                <a:spcPts val="944"/>
              </a:lnSpc>
              <a:buFont typeface="Arial"/>
              <a:buChar char="•"/>
              <a:tabLst>
                <a:tab pos="234950" algn="l"/>
              </a:tabLst>
            </a:pPr>
            <a:r>
              <a:rPr lang="en-GB" sz="1100" spc="-5" dirty="0">
                <a:latin typeface="Times" pitchFamily="2" charset="0"/>
                <a:cs typeface="Times New Roman"/>
              </a:rPr>
              <a:t>Seeds for long tracks</a:t>
            </a:r>
          </a:p>
          <a:p>
            <a:pPr marL="94615">
              <a:lnSpc>
                <a:spcPts val="944"/>
              </a:lnSpc>
              <a:tabLst>
                <a:tab pos="234950" algn="l"/>
              </a:tabLst>
            </a:pPr>
            <a:endParaRPr lang="en-GB" sz="900" dirty="0">
              <a:latin typeface="Times" pitchFamily="2" charset="0"/>
              <a:cs typeface="Times New Roman"/>
            </a:endParaRPr>
          </a:p>
          <a:p>
            <a:pPr marL="12700">
              <a:lnSpc>
                <a:spcPts val="944"/>
              </a:lnSpc>
            </a:pPr>
            <a:r>
              <a:rPr lang="en-GB" sz="1100" b="1" spc="-5" dirty="0">
                <a:solidFill>
                  <a:schemeClr val="accent2">
                    <a:lumMod val="75000"/>
                  </a:schemeClr>
                </a:solidFill>
                <a:latin typeface="Times" pitchFamily="2" charset="0"/>
                <a:cs typeface="Times New Roman"/>
              </a:rPr>
              <a:t>Long </a:t>
            </a:r>
            <a:r>
              <a:rPr lang="en-GB" sz="1100" b="1" spc="-10" dirty="0">
                <a:solidFill>
                  <a:schemeClr val="accent2">
                    <a:lumMod val="75000"/>
                  </a:schemeClr>
                </a:solidFill>
                <a:latin typeface="Times" pitchFamily="2" charset="0"/>
                <a:cs typeface="Times New Roman"/>
              </a:rPr>
              <a:t>(recurl </a:t>
            </a:r>
            <a:r>
              <a:rPr lang="en-GB" sz="1100" b="1" spc="-5" dirty="0">
                <a:solidFill>
                  <a:schemeClr val="accent2">
                    <a:lumMod val="75000"/>
                  </a:schemeClr>
                </a:solidFill>
                <a:latin typeface="Times" pitchFamily="2" charset="0"/>
                <a:cs typeface="Times New Roman"/>
              </a:rPr>
              <a:t>tracks):</a:t>
            </a:r>
          </a:p>
          <a:p>
            <a:pPr marL="12700">
              <a:lnSpc>
                <a:spcPts val="944"/>
              </a:lnSpc>
            </a:pPr>
            <a:endParaRPr lang="en-GB" sz="1100" dirty="0">
              <a:solidFill>
                <a:schemeClr val="accent2">
                  <a:lumMod val="75000"/>
                </a:schemeClr>
              </a:solidFill>
              <a:latin typeface="Times" pitchFamily="2" charset="0"/>
              <a:cs typeface="Times New Roman"/>
            </a:endParaRPr>
          </a:p>
          <a:p>
            <a:pPr marL="212725" marR="5080" indent="-127000">
              <a:lnSpc>
                <a:spcPts val="950"/>
              </a:lnSpc>
              <a:spcBef>
                <a:spcPts val="310"/>
              </a:spcBef>
              <a:buFont typeface="Arial"/>
              <a:buChar char="•"/>
              <a:tabLst>
                <a:tab pos="200660" algn="l"/>
              </a:tabLst>
            </a:pPr>
            <a:r>
              <a:rPr lang="en-GB" sz="1100" spc="-5" dirty="0">
                <a:latin typeface="Times" pitchFamily="2" charset="0"/>
                <a:cs typeface="Times New Roman"/>
              </a:rPr>
              <a:t>Combine 1 short track with 2 hits in</a:t>
            </a:r>
          </a:p>
          <a:p>
            <a:pPr marL="85725" marR="5080">
              <a:lnSpc>
                <a:spcPts val="950"/>
              </a:lnSpc>
              <a:spcBef>
                <a:spcPts val="310"/>
              </a:spcBef>
              <a:tabLst>
                <a:tab pos="200660" algn="l"/>
              </a:tabLst>
            </a:pPr>
            <a:r>
              <a:rPr lang="en-GB" sz="1100" spc="-5" dirty="0">
                <a:latin typeface="Times" pitchFamily="2" charset="0"/>
                <a:cs typeface="Times New Roman"/>
              </a:rPr>
              <a:t>   recurl  detector (6</a:t>
            </a:r>
            <a:r>
              <a:rPr lang="en-GB" sz="1100" spc="-10" dirty="0">
                <a:latin typeface="Times" pitchFamily="2" charset="0"/>
                <a:cs typeface="Times New Roman"/>
              </a:rPr>
              <a:t> </a:t>
            </a:r>
            <a:r>
              <a:rPr lang="en-GB" sz="1100" spc="-5" dirty="0">
                <a:latin typeface="Times" pitchFamily="2" charset="0"/>
                <a:cs typeface="Times New Roman"/>
              </a:rPr>
              <a:t>hits)</a:t>
            </a:r>
          </a:p>
          <a:p>
            <a:pPr marL="85725" marR="5080">
              <a:lnSpc>
                <a:spcPts val="950"/>
              </a:lnSpc>
              <a:spcBef>
                <a:spcPts val="310"/>
              </a:spcBef>
              <a:tabLst>
                <a:tab pos="200660" algn="l"/>
              </a:tabLst>
            </a:pPr>
            <a:endParaRPr lang="en-GB" sz="1100" dirty="0">
              <a:latin typeface="Times" pitchFamily="2" charset="0"/>
              <a:cs typeface="Times New Roman"/>
            </a:endParaRPr>
          </a:p>
          <a:p>
            <a:pPr marL="200025" indent="-114300">
              <a:lnSpc>
                <a:spcPts val="944"/>
              </a:lnSpc>
              <a:buFont typeface="Arial"/>
              <a:buChar char="•"/>
              <a:tabLst>
                <a:tab pos="200660" algn="l"/>
              </a:tabLst>
            </a:pPr>
            <a:r>
              <a:rPr lang="en-GB" sz="1100" spc="-5" dirty="0">
                <a:latin typeface="Times" pitchFamily="2" charset="0"/>
                <a:cs typeface="Times New Roman"/>
              </a:rPr>
              <a:t>Combine 2 short tracks</a:t>
            </a:r>
            <a:r>
              <a:rPr lang="en-GB" sz="1100" spc="-15" dirty="0">
                <a:latin typeface="Times" pitchFamily="2" charset="0"/>
                <a:cs typeface="Times New Roman"/>
              </a:rPr>
              <a:t> </a:t>
            </a:r>
            <a:r>
              <a:rPr lang="en-GB" sz="1100" spc="-5" dirty="0">
                <a:latin typeface="Times" pitchFamily="2" charset="0"/>
                <a:cs typeface="Times New Roman"/>
              </a:rPr>
              <a:t>(8hits)</a:t>
            </a:r>
          </a:p>
          <a:p>
            <a:pPr marL="85725">
              <a:lnSpc>
                <a:spcPts val="944"/>
              </a:lnSpc>
              <a:tabLst>
                <a:tab pos="200660" algn="l"/>
              </a:tabLst>
            </a:pPr>
            <a:endParaRPr lang="en-GB" sz="900" spc="-5" dirty="0">
              <a:latin typeface="Times" pitchFamily="2" charset="0"/>
              <a:cs typeface="Times New Roman"/>
            </a:endParaRPr>
          </a:p>
          <a:p>
            <a:endParaRPr lang="en-US" dirty="0"/>
          </a:p>
        </p:txBody>
      </p:sp>
      <p:sp>
        <p:nvSpPr>
          <p:cNvPr id="196" name="object 4">
            <a:extLst>
              <a:ext uri="{FF2B5EF4-FFF2-40B4-BE49-F238E27FC236}">
                <a16:creationId xmlns:a16="http://schemas.microsoft.com/office/drawing/2014/main" id="{D913D7C8-43A8-C04A-9C8B-41CCF9252BA9}"/>
              </a:ext>
            </a:extLst>
          </p:cNvPr>
          <p:cNvSpPr/>
          <p:nvPr/>
        </p:nvSpPr>
        <p:spPr>
          <a:xfrm>
            <a:off x="2512194" y="1583696"/>
            <a:ext cx="1250106" cy="1690626"/>
          </a:xfrm>
          <a:prstGeom prst="rect">
            <a:avLst/>
          </a:prstGeom>
          <a:blipFill>
            <a:blip r:embed="rId4" cstate="print"/>
            <a:stretch>
              <a:fillRect/>
            </a:stretch>
          </a:blipFill>
        </p:spPr>
        <p:txBody>
          <a:bodyPr wrap="square" lIns="0" tIns="0" rIns="0" bIns="0" rtlCol="0"/>
          <a:lstStyle/>
          <a:p>
            <a:endParaRPr/>
          </a:p>
        </p:txBody>
      </p:sp>
      <p:sp>
        <p:nvSpPr>
          <p:cNvPr id="230" name="TextBox 229">
            <a:extLst>
              <a:ext uri="{FF2B5EF4-FFF2-40B4-BE49-F238E27FC236}">
                <a16:creationId xmlns:a16="http://schemas.microsoft.com/office/drawing/2014/main" id="{9E1A4717-409F-1648-BDC2-61A70E0E59F2}"/>
              </a:ext>
            </a:extLst>
          </p:cNvPr>
          <p:cNvSpPr txBox="1"/>
          <p:nvPr/>
        </p:nvSpPr>
        <p:spPr>
          <a:xfrm>
            <a:off x="795444" y="681159"/>
            <a:ext cx="2132130" cy="276999"/>
          </a:xfrm>
          <a:prstGeom prst="rect">
            <a:avLst/>
          </a:prstGeom>
          <a:noFill/>
        </p:spPr>
        <p:txBody>
          <a:bodyPr wrap="square" rtlCol="0">
            <a:spAutoFit/>
          </a:bodyPr>
          <a:lstStyle/>
          <a:p>
            <a:r>
              <a:rPr lang="en-US" sz="1200" b="1" i="1" dirty="0">
                <a:solidFill>
                  <a:schemeClr val="accent2">
                    <a:lumMod val="75000"/>
                  </a:schemeClr>
                </a:solidFill>
                <a:latin typeface="Times" pitchFamily="2" charset="0"/>
              </a:rPr>
              <a:t>Simulation &amp; Reconstruction</a:t>
            </a:r>
          </a:p>
        </p:txBody>
      </p:sp>
      <p:cxnSp>
        <p:nvCxnSpPr>
          <p:cNvPr id="64" name="Straight Connector 63">
            <a:extLst>
              <a:ext uri="{FF2B5EF4-FFF2-40B4-BE49-F238E27FC236}">
                <a16:creationId xmlns:a16="http://schemas.microsoft.com/office/drawing/2014/main" id="{91B73D16-001B-7648-8B13-6E1FEE85AE73}"/>
              </a:ext>
            </a:extLst>
          </p:cNvPr>
          <p:cNvCxnSpPr>
            <a:cxnSpLocks/>
          </p:cNvCxnSpPr>
          <p:nvPr/>
        </p:nvCxnSpPr>
        <p:spPr>
          <a:xfrm>
            <a:off x="4175721" y="826809"/>
            <a:ext cx="8016279" cy="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E33D5921-E94D-5149-A655-023AA4768BAF}"/>
              </a:ext>
            </a:extLst>
          </p:cNvPr>
          <p:cNvCxnSpPr>
            <a:cxnSpLocks/>
          </p:cNvCxnSpPr>
          <p:nvPr/>
        </p:nvCxnSpPr>
        <p:spPr>
          <a:xfrm flipV="1">
            <a:off x="4424771" y="3359509"/>
            <a:ext cx="0" cy="334186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263649E6-740C-D14A-AFE9-C483CF36DAD1}"/>
              </a:ext>
            </a:extLst>
          </p:cNvPr>
          <p:cNvSpPr txBox="1"/>
          <p:nvPr/>
        </p:nvSpPr>
        <p:spPr>
          <a:xfrm>
            <a:off x="2108321" y="4603489"/>
            <a:ext cx="2286819" cy="2489143"/>
          </a:xfrm>
          <a:prstGeom prst="rect">
            <a:avLst/>
          </a:prstGeom>
          <a:noFill/>
        </p:spPr>
        <p:txBody>
          <a:bodyPr wrap="square" rtlCol="0">
            <a:spAutoFit/>
          </a:bodyPr>
          <a:lstStyle/>
          <a:p>
            <a:pPr marL="13970">
              <a:lnSpc>
                <a:spcPts val="885"/>
              </a:lnSpc>
              <a:spcBef>
                <a:spcPts val="95"/>
              </a:spcBef>
            </a:pPr>
            <a:r>
              <a:rPr lang="en-GB" sz="1050" b="1" spc="-5" dirty="0">
                <a:solidFill>
                  <a:schemeClr val="accent2">
                    <a:lumMod val="75000"/>
                  </a:schemeClr>
                </a:solidFill>
                <a:latin typeface="Times" pitchFamily="2" charset="0"/>
                <a:cs typeface="Times New Roman"/>
              </a:rPr>
              <a:t>Short</a:t>
            </a:r>
            <a:r>
              <a:rPr lang="en-GB" sz="1050" b="1" spc="-10" dirty="0">
                <a:solidFill>
                  <a:schemeClr val="accent2">
                    <a:lumMod val="75000"/>
                  </a:schemeClr>
                </a:solidFill>
                <a:latin typeface="Times" pitchFamily="2" charset="0"/>
                <a:cs typeface="Times New Roman"/>
              </a:rPr>
              <a:t> </a:t>
            </a:r>
            <a:r>
              <a:rPr lang="en-GB" sz="1050" b="1" spc="-5" dirty="0">
                <a:solidFill>
                  <a:schemeClr val="accent2">
                    <a:lumMod val="75000"/>
                  </a:schemeClr>
                </a:solidFill>
                <a:latin typeface="Times" pitchFamily="2" charset="0"/>
                <a:cs typeface="Times New Roman"/>
              </a:rPr>
              <a:t>tracks:</a:t>
            </a:r>
          </a:p>
          <a:p>
            <a:pPr marL="13970">
              <a:lnSpc>
                <a:spcPts val="885"/>
              </a:lnSpc>
              <a:spcBef>
                <a:spcPts val="95"/>
              </a:spcBef>
            </a:pPr>
            <a:endParaRPr lang="en-GB" sz="1050" dirty="0">
              <a:solidFill>
                <a:schemeClr val="accent2">
                  <a:lumMod val="75000"/>
                </a:schemeClr>
              </a:solidFill>
              <a:latin typeface="Times" pitchFamily="2" charset="0"/>
              <a:cs typeface="Times New Roman"/>
            </a:endParaRPr>
          </a:p>
          <a:p>
            <a:pPr marL="208915" indent="-114300">
              <a:lnSpc>
                <a:spcPts val="885"/>
              </a:lnSpc>
              <a:buFont typeface="Arial"/>
              <a:buChar char="•"/>
              <a:tabLst>
                <a:tab pos="209550" algn="l"/>
              </a:tabLst>
            </a:pPr>
            <a:r>
              <a:rPr lang="en-GB" sz="1050" spc="-5" dirty="0">
                <a:latin typeface="Times" pitchFamily="2" charset="0"/>
                <a:cs typeface="Times New Roman"/>
              </a:rPr>
              <a:t>3 hits in the silicon</a:t>
            </a:r>
            <a:r>
              <a:rPr lang="en-GB" sz="1050" spc="-15" dirty="0">
                <a:latin typeface="Times" pitchFamily="2" charset="0"/>
                <a:cs typeface="Times New Roman"/>
              </a:rPr>
              <a:t> </a:t>
            </a:r>
            <a:r>
              <a:rPr lang="en-GB" sz="1050" spc="-5" dirty="0">
                <a:latin typeface="Times" pitchFamily="2" charset="0"/>
                <a:cs typeface="Times New Roman"/>
              </a:rPr>
              <a:t>layers with a missing pixel hit</a:t>
            </a:r>
          </a:p>
          <a:p>
            <a:pPr marL="94615">
              <a:lnSpc>
                <a:spcPts val="885"/>
              </a:lnSpc>
              <a:tabLst>
                <a:tab pos="209550" algn="l"/>
              </a:tabLst>
            </a:pPr>
            <a:endParaRPr lang="en-GB" sz="1050" dirty="0">
              <a:latin typeface="Times" pitchFamily="2" charset="0"/>
              <a:cs typeface="Times New Roman"/>
            </a:endParaRPr>
          </a:p>
          <a:p>
            <a:pPr marL="234315" indent="-139700">
              <a:lnSpc>
                <a:spcPts val="944"/>
              </a:lnSpc>
              <a:buFont typeface="Arial"/>
              <a:buChar char="•"/>
              <a:tabLst>
                <a:tab pos="234950" algn="l"/>
              </a:tabLst>
            </a:pPr>
            <a:r>
              <a:rPr lang="en-GB" sz="1050" spc="-5" dirty="0">
                <a:latin typeface="Times" pitchFamily="2" charset="0"/>
                <a:cs typeface="Times New Roman"/>
              </a:rPr>
              <a:t>Seeds for long tracks</a:t>
            </a:r>
          </a:p>
          <a:p>
            <a:pPr marL="94615">
              <a:lnSpc>
                <a:spcPts val="944"/>
              </a:lnSpc>
              <a:tabLst>
                <a:tab pos="234950" algn="l"/>
              </a:tabLst>
            </a:pPr>
            <a:endParaRPr lang="en-GB" sz="1050" dirty="0">
              <a:latin typeface="Times" pitchFamily="2" charset="0"/>
              <a:cs typeface="Times New Roman"/>
            </a:endParaRPr>
          </a:p>
          <a:p>
            <a:pPr marL="12700">
              <a:lnSpc>
                <a:spcPts val="944"/>
              </a:lnSpc>
            </a:pPr>
            <a:r>
              <a:rPr lang="en-GB" sz="1050" b="1" spc="-5" dirty="0">
                <a:solidFill>
                  <a:schemeClr val="accent2">
                    <a:lumMod val="75000"/>
                  </a:schemeClr>
                </a:solidFill>
                <a:latin typeface="Times" pitchFamily="2" charset="0"/>
                <a:cs typeface="Times New Roman"/>
              </a:rPr>
              <a:t>Long </a:t>
            </a:r>
            <a:r>
              <a:rPr lang="en-GB" sz="1050" b="1" spc="-10" dirty="0">
                <a:solidFill>
                  <a:schemeClr val="accent2">
                    <a:lumMod val="75000"/>
                  </a:schemeClr>
                </a:solidFill>
                <a:latin typeface="Times" pitchFamily="2" charset="0"/>
                <a:cs typeface="Times New Roman"/>
              </a:rPr>
              <a:t>(recurl </a:t>
            </a:r>
            <a:r>
              <a:rPr lang="en-GB" sz="1050" b="1" spc="-5" dirty="0">
                <a:solidFill>
                  <a:schemeClr val="accent2">
                    <a:lumMod val="75000"/>
                  </a:schemeClr>
                </a:solidFill>
                <a:latin typeface="Times" pitchFamily="2" charset="0"/>
                <a:cs typeface="Times New Roman"/>
              </a:rPr>
              <a:t>tracks):</a:t>
            </a:r>
          </a:p>
          <a:p>
            <a:pPr marL="12700">
              <a:lnSpc>
                <a:spcPts val="944"/>
              </a:lnSpc>
            </a:pPr>
            <a:endParaRPr lang="en-GB" sz="1050" dirty="0">
              <a:solidFill>
                <a:schemeClr val="accent2">
                  <a:lumMod val="75000"/>
                </a:schemeClr>
              </a:solidFill>
              <a:latin typeface="Times" pitchFamily="2" charset="0"/>
              <a:cs typeface="Times New Roman"/>
            </a:endParaRPr>
          </a:p>
          <a:p>
            <a:pPr marL="212725" marR="5080" indent="-127000">
              <a:lnSpc>
                <a:spcPts val="950"/>
              </a:lnSpc>
              <a:spcBef>
                <a:spcPts val="310"/>
              </a:spcBef>
              <a:buFont typeface="Arial"/>
              <a:buChar char="•"/>
              <a:tabLst>
                <a:tab pos="200660" algn="l"/>
              </a:tabLst>
            </a:pPr>
            <a:r>
              <a:rPr lang="en-GB" sz="1050" spc="-5" dirty="0">
                <a:latin typeface="Times" pitchFamily="2" charset="0"/>
                <a:cs typeface="Times New Roman"/>
              </a:rPr>
              <a:t>Combine 1 short track with 2 hits</a:t>
            </a:r>
          </a:p>
          <a:p>
            <a:pPr marL="85725" marR="5080">
              <a:lnSpc>
                <a:spcPts val="950"/>
              </a:lnSpc>
              <a:spcBef>
                <a:spcPts val="310"/>
              </a:spcBef>
              <a:tabLst>
                <a:tab pos="200660" algn="l"/>
              </a:tabLst>
            </a:pPr>
            <a:r>
              <a:rPr lang="en-GB" sz="1050" spc="-5" dirty="0">
                <a:latin typeface="Times" pitchFamily="2" charset="0"/>
                <a:cs typeface="Times New Roman"/>
              </a:rPr>
              <a:t>    in recurl  detector (5</a:t>
            </a:r>
            <a:r>
              <a:rPr lang="en-GB" sz="1050" spc="-10" dirty="0">
                <a:latin typeface="Times" pitchFamily="2" charset="0"/>
                <a:cs typeface="Times New Roman"/>
              </a:rPr>
              <a:t> </a:t>
            </a:r>
            <a:r>
              <a:rPr lang="en-GB" sz="1050" spc="-5" dirty="0">
                <a:latin typeface="Times" pitchFamily="2" charset="0"/>
                <a:cs typeface="Times New Roman"/>
              </a:rPr>
              <a:t>hits)</a:t>
            </a:r>
          </a:p>
          <a:p>
            <a:pPr marL="212725" marR="5080" indent="-127000">
              <a:lnSpc>
                <a:spcPts val="950"/>
              </a:lnSpc>
              <a:spcBef>
                <a:spcPts val="310"/>
              </a:spcBef>
              <a:buFont typeface="Arial"/>
              <a:buChar char="•"/>
              <a:tabLst>
                <a:tab pos="200660" algn="l"/>
              </a:tabLst>
            </a:pPr>
            <a:endParaRPr lang="en-GB" sz="1050" dirty="0">
              <a:latin typeface="Times" pitchFamily="2" charset="0"/>
              <a:cs typeface="Times New Roman"/>
            </a:endParaRPr>
          </a:p>
          <a:p>
            <a:pPr marL="200025" indent="-114300">
              <a:lnSpc>
                <a:spcPts val="944"/>
              </a:lnSpc>
              <a:buFont typeface="Arial"/>
              <a:buChar char="•"/>
              <a:tabLst>
                <a:tab pos="200660" algn="l"/>
              </a:tabLst>
            </a:pPr>
            <a:r>
              <a:rPr lang="en-GB" sz="1050" spc="-5" dirty="0">
                <a:latin typeface="Times" pitchFamily="2" charset="0"/>
                <a:cs typeface="Times New Roman"/>
              </a:rPr>
              <a:t>Using long track with 5-pixel hits</a:t>
            </a:r>
          </a:p>
          <a:p>
            <a:pPr marL="85725">
              <a:lnSpc>
                <a:spcPts val="944"/>
              </a:lnSpc>
              <a:tabLst>
                <a:tab pos="200660" algn="l"/>
              </a:tabLst>
            </a:pPr>
            <a:endParaRPr lang="en-GB" sz="1050" spc="-5" dirty="0">
              <a:latin typeface="Times" pitchFamily="2" charset="0"/>
              <a:cs typeface="Times New Roman"/>
            </a:endParaRPr>
          </a:p>
          <a:p>
            <a:pPr marL="85725">
              <a:lnSpc>
                <a:spcPts val="944"/>
              </a:lnSpc>
              <a:tabLst>
                <a:tab pos="200660" algn="l"/>
              </a:tabLst>
            </a:pPr>
            <a:r>
              <a:rPr lang="en-GB" sz="1050" spc="-5" dirty="0">
                <a:latin typeface="Times" pitchFamily="2" charset="0"/>
                <a:cs typeface="Times New Roman"/>
              </a:rPr>
              <a:t>   with two more hits in the CS of the  </a:t>
            </a:r>
          </a:p>
          <a:p>
            <a:pPr marL="85725">
              <a:lnSpc>
                <a:spcPts val="944"/>
              </a:lnSpc>
              <a:tabLst>
                <a:tab pos="200660" algn="l"/>
              </a:tabLst>
            </a:pPr>
            <a:r>
              <a:rPr lang="en-GB" sz="1050" spc="-5" dirty="0">
                <a:latin typeface="Times" pitchFamily="2" charset="0"/>
                <a:cs typeface="Times New Roman"/>
              </a:rPr>
              <a:t>  </a:t>
            </a:r>
          </a:p>
          <a:p>
            <a:pPr marL="85725">
              <a:lnSpc>
                <a:spcPts val="944"/>
              </a:lnSpc>
              <a:tabLst>
                <a:tab pos="200660" algn="l"/>
              </a:tabLst>
            </a:pPr>
            <a:r>
              <a:rPr lang="en-GB" sz="1050" spc="-5" dirty="0">
                <a:latin typeface="Times" pitchFamily="2" charset="0"/>
                <a:cs typeface="Times New Roman"/>
              </a:rPr>
              <a:t>     detector </a:t>
            </a:r>
            <a:r>
              <a:rPr lang="en-GB" sz="1050" spc="-15" dirty="0">
                <a:latin typeface="Times" pitchFamily="2" charset="0"/>
                <a:cs typeface="Times New Roman"/>
              </a:rPr>
              <a:t> </a:t>
            </a:r>
            <a:r>
              <a:rPr lang="en-GB" sz="1050" spc="-5" dirty="0">
                <a:latin typeface="Times" pitchFamily="2" charset="0"/>
                <a:cs typeface="Times New Roman"/>
              </a:rPr>
              <a:t>(7-pixel hits)</a:t>
            </a:r>
          </a:p>
          <a:p>
            <a:pPr marL="13970">
              <a:lnSpc>
                <a:spcPts val="885"/>
              </a:lnSpc>
              <a:spcBef>
                <a:spcPts val="95"/>
              </a:spcBef>
            </a:pPr>
            <a:endParaRPr lang="en-GB" sz="1050" b="1" spc="-5" dirty="0">
              <a:solidFill>
                <a:schemeClr val="accent2">
                  <a:lumMod val="50000"/>
                </a:schemeClr>
              </a:solidFill>
              <a:latin typeface="Times" pitchFamily="2" charset="0"/>
              <a:cs typeface="Times New Roman"/>
            </a:endParaRPr>
          </a:p>
          <a:p>
            <a:pPr marL="13970">
              <a:lnSpc>
                <a:spcPts val="885"/>
              </a:lnSpc>
              <a:spcBef>
                <a:spcPts val="95"/>
              </a:spcBef>
            </a:pPr>
            <a:r>
              <a:rPr lang="en-GB" sz="1050" b="1" spc="-5" dirty="0">
                <a:solidFill>
                  <a:schemeClr val="accent2">
                    <a:lumMod val="50000"/>
                  </a:schemeClr>
                </a:solidFill>
                <a:latin typeface="Times" pitchFamily="2" charset="0"/>
                <a:cs typeface="Times New Roman"/>
              </a:rPr>
              <a:t> </a:t>
            </a:r>
          </a:p>
        </p:txBody>
      </p:sp>
      <p:pic>
        <p:nvPicPr>
          <p:cNvPr id="33" name="Picture 32" descr="A picture containing game&#10;&#10;Description automatically generated">
            <a:extLst>
              <a:ext uri="{FF2B5EF4-FFF2-40B4-BE49-F238E27FC236}">
                <a16:creationId xmlns:a16="http://schemas.microsoft.com/office/drawing/2014/main" id="{0D45641F-5CA6-A943-BA61-9E1EEF6F489C}"/>
              </a:ext>
            </a:extLst>
          </p:cNvPr>
          <p:cNvPicPr>
            <a:picLocks noChangeAspect="1"/>
          </p:cNvPicPr>
          <p:nvPr/>
        </p:nvPicPr>
        <p:blipFill>
          <a:blip r:embed="rId5"/>
          <a:stretch>
            <a:fillRect/>
          </a:stretch>
        </p:blipFill>
        <p:spPr>
          <a:xfrm>
            <a:off x="8639281" y="1125804"/>
            <a:ext cx="1800000" cy="1567921"/>
          </a:xfrm>
          <a:prstGeom prst="rect">
            <a:avLst/>
          </a:prstGeom>
        </p:spPr>
      </p:pic>
      <p:pic>
        <p:nvPicPr>
          <p:cNvPr id="34" name="Picture 33" descr="A picture containing device&#10;&#10;Description automatically generated">
            <a:extLst>
              <a:ext uri="{FF2B5EF4-FFF2-40B4-BE49-F238E27FC236}">
                <a16:creationId xmlns:a16="http://schemas.microsoft.com/office/drawing/2014/main" id="{38921924-CFEB-A44D-B758-7A0CDE983887}"/>
              </a:ext>
            </a:extLst>
          </p:cNvPr>
          <p:cNvPicPr>
            <a:picLocks noChangeAspect="1"/>
          </p:cNvPicPr>
          <p:nvPr/>
        </p:nvPicPr>
        <p:blipFill>
          <a:blip r:embed="rId6"/>
          <a:stretch>
            <a:fillRect/>
          </a:stretch>
        </p:blipFill>
        <p:spPr>
          <a:xfrm>
            <a:off x="8640831" y="2961210"/>
            <a:ext cx="1800000" cy="1599081"/>
          </a:xfrm>
          <a:prstGeom prst="rect">
            <a:avLst/>
          </a:prstGeom>
        </p:spPr>
      </p:pic>
      <p:pic>
        <p:nvPicPr>
          <p:cNvPr id="37" name="Picture 36" descr="A close up of a logo&#10;&#10;Description automatically generated">
            <a:extLst>
              <a:ext uri="{FF2B5EF4-FFF2-40B4-BE49-F238E27FC236}">
                <a16:creationId xmlns:a16="http://schemas.microsoft.com/office/drawing/2014/main" id="{F974A083-EE1A-4E40-A756-9E6C3DAA914D}"/>
              </a:ext>
            </a:extLst>
          </p:cNvPr>
          <p:cNvPicPr>
            <a:picLocks noChangeAspect="1"/>
          </p:cNvPicPr>
          <p:nvPr/>
        </p:nvPicPr>
        <p:blipFill>
          <a:blip r:embed="rId7"/>
          <a:stretch>
            <a:fillRect/>
          </a:stretch>
        </p:blipFill>
        <p:spPr>
          <a:xfrm>
            <a:off x="8633115" y="4840029"/>
            <a:ext cx="2052000" cy="1859812"/>
          </a:xfrm>
          <a:prstGeom prst="rect">
            <a:avLst/>
          </a:prstGeom>
        </p:spPr>
      </p:pic>
      <p:sp>
        <p:nvSpPr>
          <p:cNvPr id="47" name="Rectangle 46">
            <a:extLst>
              <a:ext uri="{FF2B5EF4-FFF2-40B4-BE49-F238E27FC236}">
                <a16:creationId xmlns:a16="http://schemas.microsoft.com/office/drawing/2014/main" id="{0B2132D7-147F-2449-8F92-259267D9BFEB}"/>
              </a:ext>
            </a:extLst>
          </p:cNvPr>
          <p:cNvSpPr/>
          <p:nvPr/>
        </p:nvSpPr>
        <p:spPr>
          <a:xfrm>
            <a:off x="10918066" y="1583696"/>
            <a:ext cx="1134219" cy="654127"/>
          </a:xfrm>
          <a:prstGeom prst="rect">
            <a:avLst/>
          </a:prstGeom>
          <a:solidFill>
            <a:schemeClr val="bg1"/>
          </a:solidFill>
          <a:ln w="254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277F7FD9-138A-C746-BDBA-D73ED4A58F1D}"/>
              </a:ext>
            </a:extLst>
          </p:cNvPr>
          <p:cNvSpPr txBox="1"/>
          <p:nvPr/>
        </p:nvSpPr>
        <p:spPr>
          <a:xfrm>
            <a:off x="10884260" y="1577149"/>
            <a:ext cx="1226415" cy="707886"/>
          </a:xfrm>
          <a:prstGeom prst="rect">
            <a:avLst/>
          </a:prstGeom>
          <a:noFill/>
        </p:spPr>
        <p:txBody>
          <a:bodyPr wrap="square" rtlCol="0">
            <a:spAutoFit/>
          </a:bodyPr>
          <a:lstStyle/>
          <a:p>
            <a:r>
              <a:rPr lang="en-US" sz="1000" dirty="0">
                <a:latin typeface="Times New Roman" panose="02020603050405020304" pitchFamily="18" charset="0"/>
                <a:cs typeface="Times New Roman" panose="02020603050405020304" pitchFamily="18" charset="0"/>
              </a:rPr>
              <a:t>Imperfect short tracks with missing pixel hit in 1-silicon layer</a:t>
            </a:r>
          </a:p>
        </p:txBody>
      </p:sp>
      <p:cxnSp>
        <p:nvCxnSpPr>
          <p:cNvPr id="25" name="Straight Arrow Connector 24">
            <a:extLst>
              <a:ext uri="{FF2B5EF4-FFF2-40B4-BE49-F238E27FC236}">
                <a16:creationId xmlns:a16="http://schemas.microsoft.com/office/drawing/2014/main" id="{D762BDD5-142E-9A46-A0E6-0676D6A78BA0}"/>
              </a:ext>
            </a:extLst>
          </p:cNvPr>
          <p:cNvCxnSpPr>
            <a:cxnSpLocks/>
            <a:stCxn id="23" idx="1"/>
          </p:cNvCxnSpPr>
          <p:nvPr/>
        </p:nvCxnSpPr>
        <p:spPr>
          <a:xfrm flipH="1" flipV="1">
            <a:off x="9938686" y="1813715"/>
            <a:ext cx="945574" cy="117377"/>
          </a:xfrm>
          <a:prstGeom prst="straightConnector1">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35454592-F67D-0A4D-A34C-75F46B5F2586}"/>
              </a:ext>
            </a:extLst>
          </p:cNvPr>
          <p:cNvSpPr/>
          <p:nvPr/>
        </p:nvSpPr>
        <p:spPr>
          <a:xfrm>
            <a:off x="10897385" y="2928299"/>
            <a:ext cx="1134219" cy="1123937"/>
          </a:xfrm>
          <a:prstGeom prst="rect">
            <a:avLst/>
          </a:prstGeom>
          <a:solidFill>
            <a:schemeClr val="bg1"/>
          </a:solidFill>
          <a:ln w="254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a:extLst>
              <a:ext uri="{FF2B5EF4-FFF2-40B4-BE49-F238E27FC236}">
                <a16:creationId xmlns:a16="http://schemas.microsoft.com/office/drawing/2014/main" id="{6A73CBFA-AFE3-B142-B61D-11264167B43C}"/>
              </a:ext>
            </a:extLst>
          </p:cNvPr>
          <p:cNvSpPr/>
          <p:nvPr/>
        </p:nvSpPr>
        <p:spPr>
          <a:xfrm>
            <a:off x="10918065" y="4504624"/>
            <a:ext cx="1134219" cy="1512820"/>
          </a:xfrm>
          <a:prstGeom prst="rect">
            <a:avLst/>
          </a:prstGeom>
          <a:solidFill>
            <a:schemeClr val="bg1"/>
          </a:solidFill>
          <a:ln w="254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4" name="Straight Arrow Connector 53">
            <a:extLst>
              <a:ext uri="{FF2B5EF4-FFF2-40B4-BE49-F238E27FC236}">
                <a16:creationId xmlns:a16="http://schemas.microsoft.com/office/drawing/2014/main" id="{5F8EFA21-4BF3-1C40-A82C-4C2C6841D3F1}"/>
              </a:ext>
            </a:extLst>
          </p:cNvPr>
          <p:cNvCxnSpPr>
            <a:cxnSpLocks/>
          </p:cNvCxnSpPr>
          <p:nvPr/>
        </p:nvCxnSpPr>
        <p:spPr>
          <a:xfrm flipH="1" flipV="1">
            <a:off x="9496315" y="3392373"/>
            <a:ext cx="1384187" cy="404527"/>
          </a:xfrm>
          <a:prstGeom prst="straightConnector1">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9F6B7E8B-1E71-D54A-A916-A021504E844D}"/>
              </a:ext>
            </a:extLst>
          </p:cNvPr>
          <p:cNvCxnSpPr>
            <a:cxnSpLocks/>
          </p:cNvCxnSpPr>
          <p:nvPr/>
        </p:nvCxnSpPr>
        <p:spPr>
          <a:xfrm flipH="1">
            <a:off x="9496315" y="4943446"/>
            <a:ext cx="1415494" cy="769076"/>
          </a:xfrm>
          <a:prstGeom prst="straightConnector1">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1B471B5F-E481-944A-9FCD-BE02264D4CC8}"/>
              </a:ext>
            </a:extLst>
          </p:cNvPr>
          <p:cNvSpPr txBox="1"/>
          <p:nvPr/>
        </p:nvSpPr>
        <p:spPr>
          <a:xfrm>
            <a:off x="10942308" y="2947037"/>
            <a:ext cx="1072413" cy="1169551"/>
          </a:xfrm>
          <a:prstGeom prst="rect">
            <a:avLst/>
          </a:prstGeom>
          <a:noFill/>
        </p:spPr>
        <p:txBody>
          <a:bodyPr wrap="square" rtlCol="0">
            <a:spAutoFit/>
          </a:bodyPr>
          <a:lstStyle/>
          <a:p>
            <a:r>
              <a:rPr lang="en-US" sz="1000" dirty="0">
                <a:latin typeface="Times New Roman" panose="02020603050405020304" pitchFamily="18" charset="0"/>
                <a:cs typeface="Times New Roman" panose="02020603050405020304" pitchFamily="18" charset="0"/>
              </a:rPr>
              <a:t>Imperfect long track including 5-hits with a missing pixel hit in 1-silicon layer via using short tracks as seed</a:t>
            </a:r>
          </a:p>
        </p:txBody>
      </p:sp>
      <p:sp>
        <p:nvSpPr>
          <p:cNvPr id="30" name="TextBox 29">
            <a:extLst>
              <a:ext uri="{FF2B5EF4-FFF2-40B4-BE49-F238E27FC236}">
                <a16:creationId xmlns:a16="http://schemas.microsoft.com/office/drawing/2014/main" id="{B693804E-74A8-A64D-8B2D-719D7E1D7E0A}"/>
              </a:ext>
            </a:extLst>
          </p:cNvPr>
          <p:cNvSpPr txBox="1"/>
          <p:nvPr/>
        </p:nvSpPr>
        <p:spPr>
          <a:xfrm>
            <a:off x="10872331" y="4514636"/>
            <a:ext cx="1264927" cy="1754326"/>
          </a:xfrm>
          <a:prstGeom prst="rect">
            <a:avLst/>
          </a:prstGeom>
          <a:noFill/>
        </p:spPr>
        <p:txBody>
          <a:bodyPr wrap="square" rtlCol="0">
            <a:spAutoFit/>
          </a:bodyPr>
          <a:lstStyle/>
          <a:p>
            <a:r>
              <a:rPr lang="en-US" sz="1000" dirty="0">
                <a:latin typeface="Times New Roman" panose="02020603050405020304" pitchFamily="18" charset="0"/>
                <a:cs typeface="Times New Roman" panose="02020603050405020304" pitchFamily="18" charset="0"/>
              </a:rPr>
              <a:t>Imperfect long track including 7-hits with a missing pixel hit in 1-silicon layer via using long track with 5-hits as seed </a:t>
            </a:r>
            <a:r>
              <a:rPr lang="en-GB" sz="1000" dirty="0">
                <a:latin typeface="Times New Roman" panose="02020603050405020304" pitchFamily="18" charset="0"/>
                <a:cs typeface="Times New Roman" panose="02020603050405020304" pitchFamily="18" charset="0"/>
              </a:rPr>
              <a:t>specifying which hit id (outgoing or ingoing)</a:t>
            </a:r>
            <a:endParaRPr lang="en-US" sz="1000" dirty="0">
              <a:latin typeface="Times New Roman" panose="02020603050405020304" pitchFamily="18" charset="0"/>
              <a:cs typeface="Times New Roman" panose="02020603050405020304" pitchFamily="18" charset="0"/>
            </a:endParaRPr>
          </a:p>
          <a:p>
            <a:endParaRPr lang="en-US" dirty="0"/>
          </a:p>
        </p:txBody>
      </p:sp>
      <p:sp>
        <p:nvSpPr>
          <p:cNvPr id="43" name="TextBox 42">
            <a:extLst>
              <a:ext uri="{FF2B5EF4-FFF2-40B4-BE49-F238E27FC236}">
                <a16:creationId xmlns:a16="http://schemas.microsoft.com/office/drawing/2014/main" id="{C01D6A35-95DE-7B47-93D0-1BC9234211A8}"/>
              </a:ext>
            </a:extLst>
          </p:cNvPr>
          <p:cNvSpPr txBox="1"/>
          <p:nvPr/>
        </p:nvSpPr>
        <p:spPr>
          <a:xfrm>
            <a:off x="8721586" y="854522"/>
            <a:ext cx="2406405" cy="261610"/>
          </a:xfrm>
          <a:prstGeom prst="rect">
            <a:avLst/>
          </a:prstGeom>
          <a:noFill/>
        </p:spPr>
        <p:txBody>
          <a:bodyPr wrap="square" rtlCol="0">
            <a:spAutoFit/>
          </a:bodyPr>
          <a:lstStyle/>
          <a:p>
            <a:r>
              <a:rPr lang="en-GB" sz="1100" b="1" i="1" spc="-5" dirty="0">
                <a:solidFill>
                  <a:schemeClr val="accent2">
                    <a:lumMod val="50000"/>
                  </a:schemeClr>
                </a:solidFill>
                <a:latin typeface="Times" pitchFamily="2" charset="0"/>
                <a:cs typeface="Times New Roman"/>
              </a:rPr>
              <a:t>New Categories of Tracks</a:t>
            </a:r>
            <a:endParaRPr lang="en-US" i="1" dirty="0"/>
          </a:p>
        </p:txBody>
      </p:sp>
      <p:sp>
        <p:nvSpPr>
          <p:cNvPr id="44" name="TextBox 43">
            <a:extLst>
              <a:ext uri="{FF2B5EF4-FFF2-40B4-BE49-F238E27FC236}">
                <a16:creationId xmlns:a16="http://schemas.microsoft.com/office/drawing/2014/main" id="{4DC65B81-042F-8B4C-B0F8-B15613EABED0}"/>
              </a:ext>
            </a:extLst>
          </p:cNvPr>
          <p:cNvSpPr txBox="1"/>
          <p:nvPr/>
        </p:nvSpPr>
        <p:spPr>
          <a:xfrm>
            <a:off x="6165252" y="877101"/>
            <a:ext cx="2107187" cy="261610"/>
          </a:xfrm>
          <a:prstGeom prst="rect">
            <a:avLst/>
          </a:prstGeom>
          <a:noFill/>
        </p:spPr>
        <p:txBody>
          <a:bodyPr wrap="square" rtlCol="0">
            <a:spAutoFit/>
          </a:bodyPr>
          <a:lstStyle/>
          <a:p>
            <a:r>
              <a:rPr lang="en-GB" sz="1100" b="1" i="1" spc="-5" dirty="0">
                <a:solidFill>
                  <a:schemeClr val="accent2">
                    <a:lumMod val="50000"/>
                  </a:schemeClr>
                </a:solidFill>
                <a:latin typeface="Times" pitchFamily="2" charset="0"/>
                <a:cs typeface="Times New Roman"/>
              </a:rPr>
              <a:t>Categories of Nominal Tracks</a:t>
            </a:r>
            <a:endParaRPr lang="en-US" sz="1100" i="1" dirty="0"/>
          </a:p>
        </p:txBody>
      </p:sp>
      <p:pic>
        <p:nvPicPr>
          <p:cNvPr id="46" name="Picture 45" descr="Chart, radar chart&#10;&#10;Description automatically generated">
            <a:extLst>
              <a:ext uri="{FF2B5EF4-FFF2-40B4-BE49-F238E27FC236}">
                <a16:creationId xmlns:a16="http://schemas.microsoft.com/office/drawing/2014/main" id="{3574056C-6164-E14D-BBEE-D9B83D5B59B9}"/>
              </a:ext>
            </a:extLst>
          </p:cNvPr>
          <p:cNvPicPr>
            <a:picLocks noChangeAspect="1"/>
          </p:cNvPicPr>
          <p:nvPr/>
        </p:nvPicPr>
        <p:blipFill>
          <a:blip r:embed="rId8"/>
          <a:stretch>
            <a:fillRect/>
          </a:stretch>
        </p:blipFill>
        <p:spPr>
          <a:xfrm>
            <a:off x="6237757" y="1134774"/>
            <a:ext cx="2063877" cy="1802495"/>
          </a:xfrm>
          <a:prstGeom prst="rect">
            <a:avLst/>
          </a:prstGeom>
        </p:spPr>
      </p:pic>
      <p:sp>
        <p:nvSpPr>
          <p:cNvPr id="71" name="Rectangle 70">
            <a:extLst>
              <a:ext uri="{FF2B5EF4-FFF2-40B4-BE49-F238E27FC236}">
                <a16:creationId xmlns:a16="http://schemas.microsoft.com/office/drawing/2014/main" id="{0C5BA2A0-8229-C441-962B-B6A6DB4D3B7A}"/>
              </a:ext>
            </a:extLst>
          </p:cNvPr>
          <p:cNvSpPr/>
          <p:nvPr/>
        </p:nvSpPr>
        <p:spPr>
          <a:xfrm>
            <a:off x="4513110" y="1669115"/>
            <a:ext cx="1568634" cy="553998"/>
          </a:xfrm>
          <a:prstGeom prst="rect">
            <a:avLst/>
          </a:prstGeom>
          <a:solidFill>
            <a:schemeClr val="bg1"/>
          </a:solidFill>
          <a:ln w="254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Rectangle 71">
            <a:extLst>
              <a:ext uri="{FF2B5EF4-FFF2-40B4-BE49-F238E27FC236}">
                <a16:creationId xmlns:a16="http://schemas.microsoft.com/office/drawing/2014/main" id="{57B65190-0DD5-1646-914C-6C013B4F83ED}"/>
              </a:ext>
            </a:extLst>
          </p:cNvPr>
          <p:cNvSpPr/>
          <p:nvPr/>
        </p:nvSpPr>
        <p:spPr>
          <a:xfrm>
            <a:off x="4499821" y="3079577"/>
            <a:ext cx="1561960" cy="832493"/>
          </a:xfrm>
          <a:prstGeom prst="rect">
            <a:avLst/>
          </a:prstGeom>
          <a:solidFill>
            <a:schemeClr val="bg1"/>
          </a:solidFill>
          <a:ln w="254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Times New Roman" panose="02020603050405020304" pitchFamily="18" charset="0"/>
                <a:cs typeface="Times New Roman" panose="02020603050405020304" pitchFamily="18" charset="0"/>
              </a:rPr>
              <a:t>Standard long track including 6-pixel hits via using short tracks as seed either in CS or 2-RS of the detector</a:t>
            </a:r>
          </a:p>
        </p:txBody>
      </p:sp>
      <p:sp>
        <p:nvSpPr>
          <p:cNvPr id="73" name="Rectangle 72">
            <a:extLst>
              <a:ext uri="{FF2B5EF4-FFF2-40B4-BE49-F238E27FC236}">
                <a16:creationId xmlns:a16="http://schemas.microsoft.com/office/drawing/2014/main" id="{B08351DE-E426-6C41-B123-71960D056F9C}"/>
              </a:ext>
            </a:extLst>
          </p:cNvPr>
          <p:cNvSpPr/>
          <p:nvPr/>
        </p:nvSpPr>
        <p:spPr>
          <a:xfrm>
            <a:off x="4523012" y="5119111"/>
            <a:ext cx="1316830" cy="861775"/>
          </a:xfrm>
          <a:prstGeom prst="rect">
            <a:avLst/>
          </a:prstGeom>
          <a:solidFill>
            <a:schemeClr val="bg1"/>
          </a:solidFill>
          <a:ln w="254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9" name="Picture 48" descr="A picture containing schematic&#10;&#10;Description automatically generated">
            <a:extLst>
              <a:ext uri="{FF2B5EF4-FFF2-40B4-BE49-F238E27FC236}">
                <a16:creationId xmlns:a16="http://schemas.microsoft.com/office/drawing/2014/main" id="{ECA9A3B4-44D0-7940-A19A-B307AEA7162E}"/>
              </a:ext>
            </a:extLst>
          </p:cNvPr>
          <p:cNvPicPr>
            <a:picLocks noChangeAspect="1"/>
          </p:cNvPicPr>
          <p:nvPr/>
        </p:nvPicPr>
        <p:blipFill>
          <a:blip r:embed="rId9"/>
          <a:stretch>
            <a:fillRect/>
          </a:stretch>
        </p:blipFill>
        <p:spPr>
          <a:xfrm>
            <a:off x="6220864" y="4877932"/>
            <a:ext cx="2126793" cy="1823437"/>
          </a:xfrm>
          <a:prstGeom prst="rect">
            <a:avLst/>
          </a:prstGeom>
        </p:spPr>
      </p:pic>
      <p:pic>
        <p:nvPicPr>
          <p:cNvPr id="51" name="Picture 50">
            <a:extLst>
              <a:ext uri="{FF2B5EF4-FFF2-40B4-BE49-F238E27FC236}">
                <a16:creationId xmlns:a16="http://schemas.microsoft.com/office/drawing/2014/main" id="{5EB2C1DD-21A0-6B48-8EA4-AB4AD18778C7}"/>
              </a:ext>
            </a:extLst>
          </p:cNvPr>
          <p:cNvPicPr>
            <a:picLocks noChangeAspect="1"/>
          </p:cNvPicPr>
          <p:nvPr/>
        </p:nvPicPr>
        <p:blipFill>
          <a:blip r:embed="rId10"/>
          <a:stretch>
            <a:fillRect/>
          </a:stretch>
        </p:blipFill>
        <p:spPr>
          <a:xfrm>
            <a:off x="6215822" y="2996069"/>
            <a:ext cx="2130566" cy="1802495"/>
          </a:xfrm>
          <a:prstGeom prst="rect">
            <a:avLst/>
          </a:prstGeom>
        </p:spPr>
      </p:pic>
      <p:cxnSp>
        <p:nvCxnSpPr>
          <p:cNvPr id="85" name="Straight Arrow Connector 84">
            <a:extLst>
              <a:ext uri="{FF2B5EF4-FFF2-40B4-BE49-F238E27FC236}">
                <a16:creationId xmlns:a16="http://schemas.microsoft.com/office/drawing/2014/main" id="{29576A67-DFD7-D447-A65B-A1B166A06A69}"/>
              </a:ext>
            </a:extLst>
          </p:cNvPr>
          <p:cNvCxnSpPr>
            <a:cxnSpLocks/>
          </p:cNvCxnSpPr>
          <p:nvPr/>
        </p:nvCxnSpPr>
        <p:spPr>
          <a:xfrm>
            <a:off x="6081744" y="2042830"/>
            <a:ext cx="858071" cy="241616"/>
          </a:xfrm>
          <a:prstGeom prst="straightConnector1">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4D97125C-612F-354B-A40D-CA30934F0BAD}"/>
              </a:ext>
            </a:extLst>
          </p:cNvPr>
          <p:cNvCxnSpPr>
            <a:cxnSpLocks/>
          </p:cNvCxnSpPr>
          <p:nvPr/>
        </p:nvCxnSpPr>
        <p:spPr>
          <a:xfrm>
            <a:off x="5829053" y="3912070"/>
            <a:ext cx="769681" cy="243753"/>
          </a:xfrm>
          <a:prstGeom prst="straightConnector1">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9CE40DF1-3F94-7444-87B8-A7F006DD7601}"/>
              </a:ext>
            </a:extLst>
          </p:cNvPr>
          <p:cNvCxnSpPr>
            <a:cxnSpLocks/>
          </p:cNvCxnSpPr>
          <p:nvPr/>
        </p:nvCxnSpPr>
        <p:spPr>
          <a:xfrm>
            <a:off x="5829053" y="5409398"/>
            <a:ext cx="734537" cy="103460"/>
          </a:xfrm>
          <a:prstGeom prst="straightConnector1">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57DDCDEA-60CF-B843-B305-0C587F564E46}"/>
              </a:ext>
            </a:extLst>
          </p:cNvPr>
          <p:cNvSpPr txBox="1"/>
          <p:nvPr/>
        </p:nvSpPr>
        <p:spPr>
          <a:xfrm>
            <a:off x="4553048" y="1669115"/>
            <a:ext cx="1684709" cy="553998"/>
          </a:xfrm>
          <a:prstGeom prst="rect">
            <a:avLst/>
          </a:prstGeom>
          <a:noFill/>
        </p:spPr>
        <p:txBody>
          <a:bodyPr wrap="square" rtlCol="0">
            <a:spAutoFit/>
          </a:bodyPr>
          <a:lstStyle/>
          <a:p>
            <a:r>
              <a:rPr lang="en-US" sz="1000" dirty="0">
                <a:latin typeface="Times New Roman" panose="02020603050405020304" pitchFamily="18" charset="0"/>
                <a:cs typeface="Times New Roman" panose="02020603050405020304" pitchFamily="18" charset="0"/>
              </a:rPr>
              <a:t>Standard short track with 4-pixel hits only in CS of the detector</a:t>
            </a:r>
          </a:p>
        </p:txBody>
      </p:sp>
      <p:sp>
        <p:nvSpPr>
          <p:cNvPr id="79" name="TextBox 78">
            <a:extLst>
              <a:ext uri="{FF2B5EF4-FFF2-40B4-BE49-F238E27FC236}">
                <a16:creationId xmlns:a16="http://schemas.microsoft.com/office/drawing/2014/main" id="{C18D58D8-3B0F-AD41-AB59-E44E4E38E5C7}"/>
              </a:ext>
            </a:extLst>
          </p:cNvPr>
          <p:cNvSpPr txBox="1"/>
          <p:nvPr/>
        </p:nvSpPr>
        <p:spPr>
          <a:xfrm>
            <a:off x="4516481" y="5109062"/>
            <a:ext cx="1352992" cy="861774"/>
          </a:xfrm>
          <a:prstGeom prst="rect">
            <a:avLst/>
          </a:prstGeom>
          <a:noFill/>
        </p:spPr>
        <p:txBody>
          <a:bodyPr wrap="square" rtlCol="0">
            <a:spAutoFit/>
          </a:bodyPr>
          <a:lstStyle/>
          <a:p>
            <a:r>
              <a:rPr lang="en-US" sz="1000" dirty="0">
                <a:latin typeface="Times New Roman" panose="02020603050405020304" pitchFamily="18" charset="0"/>
                <a:cs typeface="Times New Roman" panose="02020603050405020304" pitchFamily="18" charset="0"/>
              </a:rPr>
              <a:t>Standard long track including 8-pixel hits via using 2-short tracks as seed only in CS of the detector</a:t>
            </a:r>
            <a:endParaRPr lang="en-US" sz="1000" dirty="0"/>
          </a:p>
        </p:txBody>
      </p:sp>
      <p:sp>
        <p:nvSpPr>
          <p:cNvPr id="90" name="TextBox 89">
            <a:extLst>
              <a:ext uri="{FF2B5EF4-FFF2-40B4-BE49-F238E27FC236}">
                <a16:creationId xmlns:a16="http://schemas.microsoft.com/office/drawing/2014/main" id="{EF27C580-3E59-1443-BA3C-F943FC6E4E4C}"/>
              </a:ext>
            </a:extLst>
          </p:cNvPr>
          <p:cNvSpPr txBox="1"/>
          <p:nvPr/>
        </p:nvSpPr>
        <p:spPr>
          <a:xfrm>
            <a:off x="2133388" y="3417525"/>
            <a:ext cx="2284162" cy="1118255"/>
          </a:xfrm>
          <a:prstGeom prst="rect">
            <a:avLst/>
          </a:prstGeom>
          <a:noFill/>
        </p:spPr>
        <p:txBody>
          <a:bodyPr wrap="square" rtlCol="0">
            <a:spAutoFit/>
          </a:bodyPr>
          <a:lstStyle/>
          <a:p>
            <a:pPr marL="13970">
              <a:lnSpc>
                <a:spcPts val="885"/>
              </a:lnSpc>
              <a:spcBef>
                <a:spcPts val="95"/>
              </a:spcBef>
            </a:pPr>
            <a:r>
              <a:rPr lang="en-GB" sz="1200" b="1" i="1" spc="-5" dirty="0">
                <a:solidFill>
                  <a:schemeClr val="accent2">
                    <a:lumMod val="50000"/>
                  </a:schemeClr>
                </a:solidFill>
                <a:latin typeface="Times" pitchFamily="2" charset="0"/>
                <a:cs typeface="Times New Roman"/>
              </a:rPr>
              <a:t>Categories of New Tracks: </a:t>
            </a:r>
          </a:p>
          <a:p>
            <a:pPr marL="13970">
              <a:lnSpc>
                <a:spcPts val="885"/>
              </a:lnSpc>
              <a:spcBef>
                <a:spcPts val="95"/>
              </a:spcBef>
            </a:pPr>
            <a:endParaRPr lang="en-GB" sz="1200" b="1" spc="-5" dirty="0">
              <a:solidFill>
                <a:schemeClr val="accent2">
                  <a:lumMod val="50000"/>
                </a:schemeClr>
              </a:solidFill>
              <a:latin typeface="Times" pitchFamily="2" charset="0"/>
              <a:cs typeface="Times New Roman"/>
            </a:endParaRPr>
          </a:p>
          <a:p>
            <a:pPr marL="185420" indent="-171450">
              <a:spcBef>
                <a:spcPts val="95"/>
              </a:spcBef>
              <a:buFont typeface="Wingdings" pitchFamily="2" charset="2"/>
              <a:buChar char="Ø"/>
            </a:pPr>
            <a:r>
              <a:rPr lang="en-GB" sz="1000" dirty="0">
                <a:latin typeface="Times New Roman" panose="02020603050405020304" pitchFamily="18" charset="0"/>
                <a:cs typeface="Times New Roman" panose="02020603050405020304" pitchFamily="18" charset="0"/>
              </a:rPr>
              <a:t>Artificially introduce different inefficiencies level into pixel layers in the central station and investigate recovering track efficiency by allowing holes on the track</a:t>
            </a:r>
            <a:endParaRPr lang="en-US" dirty="0"/>
          </a:p>
        </p:txBody>
      </p:sp>
      <p:pic>
        <p:nvPicPr>
          <p:cNvPr id="48" name="Picture 47" descr="Text&#10;&#10;Description automatically generated">
            <a:extLst>
              <a:ext uri="{FF2B5EF4-FFF2-40B4-BE49-F238E27FC236}">
                <a16:creationId xmlns:a16="http://schemas.microsoft.com/office/drawing/2014/main" id="{0ADBCBC6-53BF-DE47-B0EA-DD53D17E8D37}"/>
              </a:ext>
            </a:extLst>
          </p:cNvPr>
          <p:cNvPicPr>
            <a:picLocks noChangeAspect="1"/>
          </p:cNvPicPr>
          <p:nvPr/>
        </p:nvPicPr>
        <p:blipFill>
          <a:blip r:embed="rId11"/>
          <a:stretch>
            <a:fillRect/>
          </a:stretch>
        </p:blipFill>
        <p:spPr>
          <a:xfrm>
            <a:off x="9780494" y="0"/>
            <a:ext cx="2411506" cy="719555"/>
          </a:xfrm>
          <a:prstGeom prst="rect">
            <a:avLst/>
          </a:prstGeom>
        </p:spPr>
      </p:pic>
    </p:spTree>
    <p:extLst>
      <p:ext uri="{BB962C8B-B14F-4D97-AF65-F5344CB8AC3E}">
        <p14:creationId xmlns:p14="http://schemas.microsoft.com/office/powerpoint/2010/main" val="2292599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16295" y="-3298"/>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5</a:t>
            </a:fld>
            <a:endParaRPr lang="en-US" dirty="0">
              <a:solidFill>
                <a:schemeClr val="accent2">
                  <a:lumMod val="50000"/>
                </a:schemeClr>
              </a:solidFill>
              <a:latin typeface="Times" pitchFamily="2" charset="0"/>
            </a:endParaRPr>
          </a:p>
        </p:txBody>
      </p:sp>
      <p:pic>
        <p:nvPicPr>
          <p:cNvPr id="3" name="Picture 2" descr="Chart&#10;&#10;Description automatically generated">
            <a:extLst>
              <a:ext uri="{FF2B5EF4-FFF2-40B4-BE49-F238E27FC236}">
                <a16:creationId xmlns:a16="http://schemas.microsoft.com/office/drawing/2014/main" id="{A19545C3-3432-EF49-8D8C-C174AEB22444}"/>
              </a:ext>
            </a:extLst>
          </p:cNvPr>
          <p:cNvPicPr>
            <a:picLocks noChangeAspect="1"/>
          </p:cNvPicPr>
          <p:nvPr/>
        </p:nvPicPr>
        <p:blipFill>
          <a:blip r:embed="rId4"/>
          <a:stretch>
            <a:fillRect/>
          </a:stretch>
        </p:blipFill>
        <p:spPr>
          <a:xfrm>
            <a:off x="197223" y="685387"/>
            <a:ext cx="10142670" cy="5994399"/>
          </a:xfrm>
          <a:prstGeom prst="rect">
            <a:avLst/>
          </a:prstGeom>
        </p:spPr>
      </p:pic>
      <p:sp>
        <p:nvSpPr>
          <p:cNvPr id="4" name="TextBox 3">
            <a:extLst>
              <a:ext uri="{FF2B5EF4-FFF2-40B4-BE49-F238E27FC236}">
                <a16:creationId xmlns:a16="http://schemas.microsoft.com/office/drawing/2014/main" id="{7DB8B08C-404E-A04B-BEE0-F13A4DC526BD}"/>
              </a:ext>
            </a:extLst>
          </p:cNvPr>
          <p:cNvSpPr txBox="1"/>
          <p:nvPr/>
        </p:nvSpPr>
        <p:spPr>
          <a:xfrm>
            <a:off x="3685842" y="64357"/>
            <a:ext cx="5467122" cy="923330"/>
          </a:xfrm>
          <a:prstGeom prst="rect">
            <a:avLst/>
          </a:prstGeom>
          <a:noFill/>
        </p:spPr>
        <p:txBody>
          <a:bodyPr wrap="square" rtlCol="0">
            <a:spAutoFit/>
          </a:bodyPr>
          <a:lstStyle/>
          <a:p>
            <a:r>
              <a:rPr lang="en-GB" b="1" i="1" spc="-5" dirty="0">
                <a:solidFill>
                  <a:schemeClr val="bg1"/>
                </a:solidFill>
                <a:latin typeface="Times" pitchFamily="2" charset="0"/>
                <a:cs typeface="Times New Roman"/>
              </a:rPr>
              <a:t>Categories of Nominal  Tracks </a:t>
            </a:r>
            <a:r>
              <a:rPr lang="en-US" b="1" i="1" dirty="0">
                <a:solidFill>
                  <a:schemeClr val="bg1"/>
                </a:solidFill>
                <a:latin typeface="Times New Roman" panose="02020603050405020304" pitchFamily="18" charset="0"/>
                <a:cs typeface="Times New Roman" panose="02020603050405020304" pitchFamily="18" charset="0"/>
              </a:rPr>
              <a:t>in CS or 2-RS of the Detector in 2D</a:t>
            </a:r>
          </a:p>
          <a:p>
            <a:endParaRPr lang="en-US" dirty="0"/>
          </a:p>
        </p:txBody>
      </p:sp>
      <p:cxnSp>
        <p:nvCxnSpPr>
          <p:cNvPr id="16" name="Straight Arrow Connector 15">
            <a:extLst>
              <a:ext uri="{FF2B5EF4-FFF2-40B4-BE49-F238E27FC236}">
                <a16:creationId xmlns:a16="http://schemas.microsoft.com/office/drawing/2014/main" id="{6A0E1CC5-D771-2243-B7C7-D20699D68B64}"/>
              </a:ext>
            </a:extLst>
          </p:cNvPr>
          <p:cNvCxnSpPr>
            <a:cxnSpLocks/>
          </p:cNvCxnSpPr>
          <p:nvPr/>
        </p:nvCxnSpPr>
        <p:spPr>
          <a:xfrm flipH="1">
            <a:off x="6190063" y="3301183"/>
            <a:ext cx="5108558" cy="812722"/>
          </a:xfrm>
          <a:prstGeom prst="straightConnector1">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7D0EB32-3170-A446-89AB-1A9FB1D788B9}"/>
              </a:ext>
            </a:extLst>
          </p:cNvPr>
          <p:cNvCxnSpPr>
            <a:cxnSpLocks/>
          </p:cNvCxnSpPr>
          <p:nvPr/>
        </p:nvCxnSpPr>
        <p:spPr>
          <a:xfrm flipH="1">
            <a:off x="10170160" y="3301183"/>
            <a:ext cx="1128461" cy="1067617"/>
          </a:xfrm>
          <a:prstGeom prst="straightConnector1">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B84BF6CC-DA1C-614E-8923-64A20DFEECCD}"/>
              </a:ext>
            </a:extLst>
          </p:cNvPr>
          <p:cNvSpPr/>
          <p:nvPr/>
        </p:nvSpPr>
        <p:spPr>
          <a:xfrm>
            <a:off x="10877333" y="2733041"/>
            <a:ext cx="1330961" cy="577081"/>
          </a:xfrm>
          <a:prstGeom prst="rect">
            <a:avLst/>
          </a:prstGeom>
        </p:spPr>
        <p:txBody>
          <a:bodyPr wrap="square">
            <a:spAutoFit/>
          </a:bodyPr>
          <a:lstStyle/>
          <a:p>
            <a:r>
              <a:rPr lang="en-US" sz="1050" dirty="0">
                <a:latin typeface="Times New Roman" panose="02020603050405020304" pitchFamily="18" charset="0"/>
                <a:cs typeface="Times New Roman" panose="02020603050405020304" pitchFamily="18" charset="0"/>
              </a:rPr>
              <a:t>Long Tracks with 6-hits in CS or RS of the Detector</a:t>
            </a:r>
          </a:p>
        </p:txBody>
      </p:sp>
      <p:pic>
        <p:nvPicPr>
          <p:cNvPr id="11" name="Picture 10" descr="Text&#10;&#10;Description automatically generated">
            <a:extLst>
              <a:ext uri="{FF2B5EF4-FFF2-40B4-BE49-F238E27FC236}">
                <a16:creationId xmlns:a16="http://schemas.microsoft.com/office/drawing/2014/main" id="{852323E1-88A3-0946-8F9C-DB7E72122A6C}"/>
              </a:ext>
            </a:extLst>
          </p:cNvPr>
          <p:cNvPicPr>
            <a:picLocks noChangeAspect="1"/>
          </p:cNvPicPr>
          <p:nvPr/>
        </p:nvPicPr>
        <p:blipFill>
          <a:blip r:embed="rId5"/>
          <a:stretch>
            <a:fillRect/>
          </a:stretch>
        </p:blipFill>
        <p:spPr>
          <a:xfrm>
            <a:off x="9152964" y="0"/>
            <a:ext cx="3039036" cy="716551"/>
          </a:xfrm>
          <a:prstGeom prst="rect">
            <a:avLst/>
          </a:prstGeom>
        </p:spPr>
      </p:pic>
    </p:spTree>
    <p:extLst>
      <p:ext uri="{BB962C8B-B14F-4D97-AF65-F5344CB8AC3E}">
        <p14:creationId xmlns:p14="http://schemas.microsoft.com/office/powerpoint/2010/main" val="2115339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45895" y="0"/>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6</a:t>
            </a:fld>
            <a:endParaRPr lang="en-US" dirty="0">
              <a:solidFill>
                <a:schemeClr val="accent2">
                  <a:lumMod val="50000"/>
                </a:schemeClr>
              </a:solidFill>
              <a:latin typeface="Times" pitchFamily="2" charset="0"/>
            </a:endParaRPr>
          </a:p>
        </p:txBody>
      </p:sp>
      <p:sp>
        <p:nvSpPr>
          <p:cNvPr id="2" name="TextBox 1">
            <a:extLst>
              <a:ext uri="{FF2B5EF4-FFF2-40B4-BE49-F238E27FC236}">
                <a16:creationId xmlns:a16="http://schemas.microsoft.com/office/drawing/2014/main" id="{9A31436F-D649-5E44-BE8B-2E519012F783}"/>
              </a:ext>
            </a:extLst>
          </p:cNvPr>
          <p:cNvSpPr txBox="1"/>
          <p:nvPr/>
        </p:nvSpPr>
        <p:spPr>
          <a:xfrm>
            <a:off x="3661768" y="50489"/>
            <a:ext cx="5381808" cy="861774"/>
          </a:xfrm>
          <a:prstGeom prst="rect">
            <a:avLst/>
          </a:prstGeom>
          <a:noFill/>
        </p:spPr>
        <p:txBody>
          <a:bodyPr wrap="square" rtlCol="0">
            <a:spAutoFit/>
          </a:bodyPr>
          <a:lstStyle/>
          <a:p>
            <a:r>
              <a:rPr lang="en-US" sz="1600" dirty="0">
                <a:solidFill>
                  <a:schemeClr val="bg1"/>
                </a:solidFill>
                <a:latin typeface="Times New Roman" panose="02020603050405020304" pitchFamily="18" charset="0"/>
                <a:cs typeface="Times New Roman" panose="02020603050405020304" pitchFamily="18" charset="0"/>
              </a:rPr>
              <a:t>Check the High Purity for the Long Tracks with 6-hits in the 2-RS of the Mu3e Detector </a:t>
            </a:r>
          </a:p>
          <a:p>
            <a:endParaRPr lang="en-US" dirty="0"/>
          </a:p>
        </p:txBody>
      </p:sp>
      <p:pic>
        <p:nvPicPr>
          <p:cNvPr id="7" name="Picture 6" descr="A close up of a map&#10;&#10;Description automatically generated">
            <a:extLst>
              <a:ext uri="{FF2B5EF4-FFF2-40B4-BE49-F238E27FC236}">
                <a16:creationId xmlns:a16="http://schemas.microsoft.com/office/drawing/2014/main" id="{4D388EE8-AD5F-114B-BD70-FCF2C4626B26}"/>
              </a:ext>
            </a:extLst>
          </p:cNvPr>
          <p:cNvPicPr>
            <a:picLocks noChangeAspect="1"/>
          </p:cNvPicPr>
          <p:nvPr/>
        </p:nvPicPr>
        <p:blipFill>
          <a:blip r:embed="rId4"/>
          <a:stretch>
            <a:fillRect/>
          </a:stretch>
        </p:blipFill>
        <p:spPr>
          <a:xfrm>
            <a:off x="1053071" y="735758"/>
            <a:ext cx="4292425" cy="3356062"/>
          </a:xfrm>
          <a:prstGeom prst="rect">
            <a:avLst/>
          </a:prstGeom>
        </p:spPr>
      </p:pic>
      <p:pic>
        <p:nvPicPr>
          <p:cNvPr id="8" name="Picture 7" descr="A close up of a map&#10;&#10;Description automatically generated">
            <a:extLst>
              <a:ext uri="{FF2B5EF4-FFF2-40B4-BE49-F238E27FC236}">
                <a16:creationId xmlns:a16="http://schemas.microsoft.com/office/drawing/2014/main" id="{73FE80EA-168A-3847-9A21-2D6DB6710265}"/>
              </a:ext>
            </a:extLst>
          </p:cNvPr>
          <p:cNvPicPr>
            <a:picLocks noChangeAspect="1"/>
          </p:cNvPicPr>
          <p:nvPr/>
        </p:nvPicPr>
        <p:blipFill>
          <a:blip r:embed="rId5"/>
          <a:stretch>
            <a:fillRect/>
          </a:stretch>
        </p:blipFill>
        <p:spPr>
          <a:xfrm>
            <a:off x="5567570" y="766780"/>
            <a:ext cx="3921870" cy="3356061"/>
          </a:xfrm>
          <a:prstGeom prst="rect">
            <a:avLst/>
          </a:prstGeom>
        </p:spPr>
      </p:pic>
      <p:sp>
        <p:nvSpPr>
          <p:cNvPr id="3" name="TextBox 2">
            <a:extLst>
              <a:ext uri="{FF2B5EF4-FFF2-40B4-BE49-F238E27FC236}">
                <a16:creationId xmlns:a16="http://schemas.microsoft.com/office/drawing/2014/main" id="{8D36670A-D708-364A-89FD-78E16BED4115}"/>
              </a:ext>
            </a:extLst>
          </p:cNvPr>
          <p:cNvSpPr txBox="1"/>
          <p:nvPr/>
        </p:nvSpPr>
        <p:spPr>
          <a:xfrm>
            <a:off x="9489440" y="1651420"/>
            <a:ext cx="2440524" cy="2308324"/>
          </a:xfrm>
          <a:prstGeom prst="rect">
            <a:avLst/>
          </a:prstGeom>
          <a:noFill/>
        </p:spPr>
        <p:txBody>
          <a:bodyPr wrap="square" rtlCol="0">
            <a:spAutoFit/>
          </a:bodyPr>
          <a:lstStyle/>
          <a:p>
            <a:r>
              <a:rPr lang="en-US" sz="1050" dirty="0">
                <a:solidFill>
                  <a:schemeClr val="accent2">
                    <a:lumMod val="75000"/>
                  </a:schemeClr>
                </a:solidFill>
                <a:latin typeface="Times New Roman" panose="02020603050405020304" pitchFamily="18" charset="0"/>
                <a:cs typeface="Times New Roman" panose="02020603050405020304" pitchFamily="18" charset="0"/>
              </a:rPr>
              <a:t>A Way of Splitting the Long Tracks with 6-hits</a:t>
            </a:r>
          </a:p>
          <a:p>
            <a:pPr marL="285750" indent="-285750">
              <a:buFont typeface="Arial" panose="020B0604020202020204" pitchFamily="34" charset="0"/>
              <a:buChar char="•"/>
            </a:pPr>
            <a:r>
              <a:rPr lang="en-US" sz="1050" dirty="0">
                <a:latin typeface="Times New Roman" panose="02020603050405020304" pitchFamily="18" charset="0"/>
                <a:cs typeface="Times New Roman" panose="02020603050405020304" pitchFamily="18" charset="0"/>
              </a:rPr>
              <a:t>Z6: 6th silicon hit in outer layers either in CS or RS, it is a good cut to to split long tracks with 6 hits </a:t>
            </a:r>
            <a:r>
              <a:rPr lang="en-US" sz="1050" dirty="0" err="1">
                <a:latin typeface="Times New Roman" panose="02020603050405020304" pitchFamily="18" charset="0"/>
                <a:cs typeface="Times New Roman" panose="02020603050405020304" pitchFamily="18" charset="0"/>
              </a:rPr>
              <a:t>recurl</a:t>
            </a:r>
            <a:r>
              <a:rPr lang="en-US" sz="1050" dirty="0">
                <a:latin typeface="Times New Roman" panose="02020603050405020304" pitchFamily="18" charset="0"/>
                <a:cs typeface="Times New Roman" panose="02020603050405020304" pitchFamily="18" charset="0"/>
              </a:rPr>
              <a:t> back into CS or RS of the detector</a:t>
            </a:r>
          </a:p>
          <a:p>
            <a:pPr marL="285750" indent="-285750">
              <a:buFont typeface="Arial" panose="020B0604020202020204" pitchFamily="34" charset="0"/>
              <a:buChar char="•"/>
            </a:pPr>
            <a:r>
              <a:rPr lang="en-US" sz="1050" dirty="0">
                <a:latin typeface="Times New Roman" panose="02020603050405020304" pitchFamily="18" charset="0"/>
                <a:cs typeface="Times New Roman" panose="02020603050405020304" pitchFamily="18" charset="0"/>
              </a:rPr>
              <a:t>Z6 &lt; 200 mm: tracks can </a:t>
            </a:r>
            <a:r>
              <a:rPr lang="en-US" sz="1050" dirty="0" err="1">
                <a:latin typeface="Times New Roman" panose="02020603050405020304" pitchFamily="18" charset="0"/>
                <a:cs typeface="Times New Roman" panose="02020603050405020304" pitchFamily="18" charset="0"/>
              </a:rPr>
              <a:t>recurl</a:t>
            </a:r>
            <a:r>
              <a:rPr lang="en-US" sz="1050" dirty="0">
                <a:latin typeface="Times New Roman" panose="02020603050405020304" pitchFamily="18" charset="0"/>
                <a:cs typeface="Times New Roman" panose="02020603050405020304" pitchFamily="18" charset="0"/>
              </a:rPr>
              <a:t> back into CS</a:t>
            </a:r>
          </a:p>
          <a:p>
            <a:pPr marL="285750" indent="-285750">
              <a:buFont typeface="Arial" panose="020B0604020202020204" pitchFamily="34" charset="0"/>
              <a:buChar char="•"/>
            </a:pPr>
            <a:r>
              <a:rPr lang="en-US" sz="1050" dirty="0">
                <a:latin typeface="Times New Roman" panose="02020603050405020304" pitchFamily="18" charset="0"/>
                <a:cs typeface="Times New Roman" panose="02020603050405020304" pitchFamily="18" charset="0"/>
              </a:rPr>
              <a:t>Z6 &gt; 200 mm: tracks can extrapolate into RS “that is because outer silicon detector is started from roughly 200 mm”</a:t>
            </a:r>
          </a:p>
          <a:p>
            <a:endParaRPr lang="en-US" dirty="0"/>
          </a:p>
        </p:txBody>
      </p:sp>
      <p:cxnSp>
        <p:nvCxnSpPr>
          <p:cNvPr id="9" name="Straight Arrow Connector 8">
            <a:extLst>
              <a:ext uri="{FF2B5EF4-FFF2-40B4-BE49-F238E27FC236}">
                <a16:creationId xmlns:a16="http://schemas.microsoft.com/office/drawing/2014/main" id="{F69D1043-8349-4B4D-A84D-95B7595C18E0}"/>
              </a:ext>
            </a:extLst>
          </p:cNvPr>
          <p:cNvCxnSpPr>
            <a:cxnSpLocks/>
          </p:cNvCxnSpPr>
          <p:nvPr/>
        </p:nvCxnSpPr>
        <p:spPr>
          <a:xfrm flipV="1">
            <a:off x="2783062" y="3735050"/>
            <a:ext cx="36054" cy="1006955"/>
          </a:xfrm>
          <a:prstGeom prst="straightConnector1">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BAD0D630-35C2-364A-A464-2E9063919E7D}"/>
              </a:ext>
            </a:extLst>
          </p:cNvPr>
          <p:cNvCxnSpPr>
            <a:cxnSpLocks/>
          </p:cNvCxnSpPr>
          <p:nvPr/>
        </p:nvCxnSpPr>
        <p:spPr>
          <a:xfrm flipV="1">
            <a:off x="3460985" y="3421226"/>
            <a:ext cx="907815" cy="1811174"/>
          </a:xfrm>
          <a:prstGeom prst="straightConnector1">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A5E43A39-3FC8-E248-B6A4-DC7242631F0C}"/>
              </a:ext>
            </a:extLst>
          </p:cNvPr>
          <p:cNvCxnSpPr>
            <a:cxnSpLocks/>
          </p:cNvCxnSpPr>
          <p:nvPr/>
        </p:nvCxnSpPr>
        <p:spPr>
          <a:xfrm flipV="1">
            <a:off x="1155843" y="3308194"/>
            <a:ext cx="904240" cy="995321"/>
          </a:xfrm>
          <a:prstGeom prst="straightConnector1">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9FEC6F80-CB8C-F84F-B81A-621E901ABE14}"/>
              </a:ext>
            </a:extLst>
          </p:cNvPr>
          <p:cNvSpPr txBox="1"/>
          <p:nvPr/>
        </p:nvSpPr>
        <p:spPr>
          <a:xfrm>
            <a:off x="1779891" y="4764997"/>
            <a:ext cx="1402781" cy="738664"/>
          </a:xfrm>
          <a:prstGeom prst="rect">
            <a:avLst/>
          </a:prstGeom>
          <a:noFill/>
        </p:spPr>
        <p:txBody>
          <a:bodyPr wrap="square" rtlCol="0">
            <a:spAutoFit/>
          </a:bodyPr>
          <a:lstStyle/>
          <a:p>
            <a:r>
              <a:rPr lang="en-US" sz="1200" i="1" dirty="0">
                <a:latin typeface="Times" pitchFamily="2" charset="0"/>
              </a:rPr>
              <a:t>Service areas b/w stations</a:t>
            </a:r>
          </a:p>
          <a:p>
            <a:endParaRPr lang="en-US" dirty="0"/>
          </a:p>
        </p:txBody>
      </p:sp>
      <p:cxnSp>
        <p:nvCxnSpPr>
          <p:cNvPr id="21" name="Straight Arrow Connector 20">
            <a:extLst>
              <a:ext uri="{FF2B5EF4-FFF2-40B4-BE49-F238E27FC236}">
                <a16:creationId xmlns:a16="http://schemas.microsoft.com/office/drawing/2014/main" id="{589121A9-BC81-2C40-9F4B-9D265E6BB44B}"/>
              </a:ext>
            </a:extLst>
          </p:cNvPr>
          <p:cNvCxnSpPr>
            <a:cxnSpLocks/>
          </p:cNvCxnSpPr>
          <p:nvPr/>
        </p:nvCxnSpPr>
        <p:spPr>
          <a:xfrm flipV="1">
            <a:off x="2783062" y="3636580"/>
            <a:ext cx="1194403" cy="1105425"/>
          </a:xfrm>
          <a:prstGeom prst="straightConnector1">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2C973BB-F6D3-B943-BCBF-C954380FE9C7}"/>
              </a:ext>
            </a:extLst>
          </p:cNvPr>
          <p:cNvSpPr txBox="1"/>
          <p:nvPr/>
        </p:nvSpPr>
        <p:spPr>
          <a:xfrm>
            <a:off x="430059" y="4263506"/>
            <a:ext cx="1402781" cy="461665"/>
          </a:xfrm>
          <a:prstGeom prst="rect">
            <a:avLst/>
          </a:prstGeom>
          <a:noFill/>
        </p:spPr>
        <p:txBody>
          <a:bodyPr wrap="square" rtlCol="0">
            <a:spAutoFit/>
          </a:bodyPr>
          <a:lstStyle/>
          <a:p>
            <a:r>
              <a:rPr lang="en-US" sz="1200" i="1" dirty="0">
                <a:latin typeface="Times New Roman" panose="02020603050405020304" pitchFamily="18" charset="0"/>
                <a:cs typeface="Times New Roman" panose="02020603050405020304" pitchFamily="18" charset="0"/>
              </a:rPr>
              <a:t>RS of the detector</a:t>
            </a:r>
          </a:p>
          <a:p>
            <a:r>
              <a:rPr lang="en-US" sz="1200" i="1" dirty="0">
                <a:latin typeface="Times New Roman" panose="02020603050405020304" pitchFamily="18" charset="0"/>
                <a:cs typeface="Times New Roman" panose="02020603050405020304" pitchFamily="18" charset="0"/>
              </a:rPr>
              <a:t>“outgoing tracks”</a:t>
            </a:r>
          </a:p>
        </p:txBody>
      </p:sp>
      <p:sp>
        <p:nvSpPr>
          <p:cNvPr id="27" name="TextBox 26">
            <a:extLst>
              <a:ext uri="{FF2B5EF4-FFF2-40B4-BE49-F238E27FC236}">
                <a16:creationId xmlns:a16="http://schemas.microsoft.com/office/drawing/2014/main" id="{1054B781-46CC-C940-9EE4-1D3D6D1B5B83}"/>
              </a:ext>
            </a:extLst>
          </p:cNvPr>
          <p:cNvSpPr txBox="1"/>
          <p:nvPr/>
        </p:nvSpPr>
        <p:spPr>
          <a:xfrm>
            <a:off x="3037840" y="5231518"/>
            <a:ext cx="1361440" cy="738664"/>
          </a:xfrm>
          <a:prstGeom prst="rect">
            <a:avLst/>
          </a:prstGeom>
          <a:noFill/>
        </p:spPr>
        <p:txBody>
          <a:bodyPr wrap="square" rtlCol="0">
            <a:spAutoFit/>
          </a:bodyPr>
          <a:lstStyle/>
          <a:p>
            <a:r>
              <a:rPr lang="en-US" sz="1200" i="1" dirty="0">
                <a:latin typeface="Times New Roman" panose="02020603050405020304" pitchFamily="18" charset="0"/>
                <a:cs typeface="Times New Roman" panose="02020603050405020304" pitchFamily="18" charset="0"/>
              </a:rPr>
              <a:t>RS of the detector</a:t>
            </a:r>
          </a:p>
          <a:p>
            <a:r>
              <a:rPr lang="en-US" sz="1200" i="1" dirty="0">
                <a:latin typeface="Times New Roman" panose="02020603050405020304" pitchFamily="18" charset="0"/>
                <a:cs typeface="Times New Roman" panose="02020603050405020304" pitchFamily="18" charset="0"/>
              </a:rPr>
              <a:t>“outgoing tracks”</a:t>
            </a:r>
          </a:p>
          <a:p>
            <a:endParaRPr lang="en-US" dirty="0"/>
          </a:p>
        </p:txBody>
      </p:sp>
      <p:cxnSp>
        <p:nvCxnSpPr>
          <p:cNvPr id="28" name="Straight Arrow Connector 27">
            <a:extLst>
              <a:ext uri="{FF2B5EF4-FFF2-40B4-BE49-F238E27FC236}">
                <a16:creationId xmlns:a16="http://schemas.microsoft.com/office/drawing/2014/main" id="{B71B580A-AA3F-A244-A167-7C88600BC28D}"/>
              </a:ext>
            </a:extLst>
          </p:cNvPr>
          <p:cNvCxnSpPr>
            <a:cxnSpLocks/>
          </p:cNvCxnSpPr>
          <p:nvPr/>
        </p:nvCxnSpPr>
        <p:spPr>
          <a:xfrm>
            <a:off x="982717" y="2280645"/>
            <a:ext cx="2171963" cy="592890"/>
          </a:xfrm>
          <a:prstGeom prst="straightConnector1">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678D2D3A-C0EB-ED48-A34C-6D3DCD3C638E}"/>
              </a:ext>
            </a:extLst>
          </p:cNvPr>
          <p:cNvSpPr txBox="1"/>
          <p:nvPr/>
        </p:nvSpPr>
        <p:spPr>
          <a:xfrm>
            <a:off x="262036" y="1922466"/>
            <a:ext cx="1112957" cy="1107996"/>
          </a:xfrm>
          <a:prstGeom prst="rect">
            <a:avLst/>
          </a:prstGeom>
          <a:noFill/>
        </p:spPr>
        <p:txBody>
          <a:bodyPr wrap="square" rtlCol="0">
            <a:spAutoFit/>
          </a:bodyPr>
          <a:lstStyle/>
          <a:p>
            <a:r>
              <a:rPr lang="en-US" sz="1200" i="1" dirty="0">
                <a:latin typeface="Times New Roman" panose="02020603050405020304" pitchFamily="18" charset="0"/>
                <a:cs typeface="Times New Roman" panose="02020603050405020304" pitchFamily="18" charset="0"/>
              </a:rPr>
              <a:t>CS of the detector</a:t>
            </a:r>
          </a:p>
          <a:p>
            <a:r>
              <a:rPr lang="en-US" sz="1200" i="1" dirty="0">
                <a:latin typeface="Times New Roman" panose="02020603050405020304" pitchFamily="18" charset="0"/>
                <a:cs typeface="Times New Roman" panose="02020603050405020304" pitchFamily="18" charset="0"/>
              </a:rPr>
              <a:t>“ingoing tracks”</a:t>
            </a:r>
          </a:p>
          <a:p>
            <a:endParaRPr lang="en-US" dirty="0"/>
          </a:p>
        </p:txBody>
      </p:sp>
      <p:pic>
        <p:nvPicPr>
          <p:cNvPr id="33" name="Picture 32" descr="A screenshot of a cell phone&#10;&#10;Description automatically generated">
            <a:extLst>
              <a:ext uri="{FF2B5EF4-FFF2-40B4-BE49-F238E27FC236}">
                <a16:creationId xmlns:a16="http://schemas.microsoft.com/office/drawing/2014/main" id="{92F87FEE-792C-1E45-B9A1-231E7BA16ECD}"/>
              </a:ext>
            </a:extLst>
          </p:cNvPr>
          <p:cNvPicPr>
            <a:picLocks noChangeAspect="1"/>
          </p:cNvPicPr>
          <p:nvPr/>
        </p:nvPicPr>
        <p:blipFill>
          <a:blip r:embed="rId6"/>
          <a:stretch>
            <a:fillRect/>
          </a:stretch>
        </p:blipFill>
        <p:spPr>
          <a:xfrm>
            <a:off x="5215094" y="4156152"/>
            <a:ext cx="6429080" cy="2468168"/>
          </a:xfrm>
          <a:prstGeom prst="rect">
            <a:avLst/>
          </a:prstGeom>
        </p:spPr>
      </p:pic>
      <p:pic>
        <p:nvPicPr>
          <p:cNvPr id="19" name="Picture 18" descr="Text&#10;&#10;Description automatically generated">
            <a:extLst>
              <a:ext uri="{FF2B5EF4-FFF2-40B4-BE49-F238E27FC236}">
                <a16:creationId xmlns:a16="http://schemas.microsoft.com/office/drawing/2014/main" id="{6BB20209-5DA7-4F48-BB26-D1210CB1404A}"/>
              </a:ext>
            </a:extLst>
          </p:cNvPr>
          <p:cNvPicPr>
            <a:picLocks noChangeAspect="1"/>
          </p:cNvPicPr>
          <p:nvPr/>
        </p:nvPicPr>
        <p:blipFill>
          <a:blip r:embed="rId7"/>
          <a:stretch>
            <a:fillRect/>
          </a:stretch>
        </p:blipFill>
        <p:spPr>
          <a:xfrm>
            <a:off x="9190184" y="0"/>
            <a:ext cx="3039036" cy="719555"/>
          </a:xfrm>
          <a:prstGeom prst="rect">
            <a:avLst/>
          </a:prstGeom>
        </p:spPr>
      </p:pic>
      <p:pic>
        <p:nvPicPr>
          <p:cNvPr id="20" name="Picture 19" descr="Text&#10;&#10;Description automatically generated">
            <a:extLst>
              <a:ext uri="{FF2B5EF4-FFF2-40B4-BE49-F238E27FC236}">
                <a16:creationId xmlns:a16="http://schemas.microsoft.com/office/drawing/2014/main" id="{EA69AFA0-0199-4642-A6C8-0647C495F56B}"/>
              </a:ext>
            </a:extLst>
          </p:cNvPr>
          <p:cNvPicPr>
            <a:picLocks noChangeAspect="1"/>
          </p:cNvPicPr>
          <p:nvPr/>
        </p:nvPicPr>
        <p:blipFill>
          <a:blip r:embed="rId7"/>
          <a:stretch>
            <a:fillRect/>
          </a:stretch>
        </p:blipFill>
        <p:spPr>
          <a:xfrm>
            <a:off x="9198859" y="15551"/>
            <a:ext cx="3039036" cy="719555"/>
          </a:xfrm>
          <a:prstGeom prst="rect">
            <a:avLst/>
          </a:prstGeom>
        </p:spPr>
      </p:pic>
    </p:spTree>
    <p:extLst>
      <p:ext uri="{BB962C8B-B14F-4D97-AF65-F5344CB8AC3E}">
        <p14:creationId xmlns:p14="http://schemas.microsoft.com/office/powerpoint/2010/main" val="3667062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16295" y="-3298"/>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7</a:t>
            </a:fld>
            <a:endParaRPr lang="en-US" dirty="0">
              <a:solidFill>
                <a:schemeClr val="accent2">
                  <a:lumMod val="50000"/>
                </a:schemeClr>
              </a:solidFill>
              <a:latin typeface="Times" pitchFamily="2" charset="0"/>
            </a:endParaRPr>
          </a:p>
        </p:txBody>
      </p:sp>
      <p:sp>
        <p:nvSpPr>
          <p:cNvPr id="97" name="TextBox 96">
            <a:extLst>
              <a:ext uri="{FF2B5EF4-FFF2-40B4-BE49-F238E27FC236}">
                <a16:creationId xmlns:a16="http://schemas.microsoft.com/office/drawing/2014/main" id="{7B86AFAC-05D3-714B-9A24-D0573E7E587A}"/>
              </a:ext>
            </a:extLst>
          </p:cNvPr>
          <p:cNvSpPr txBox="1"/>
          <p:nvPr/>
        </p:nvSpPr>
        <p:spPr>
          <a:xfrm>
            <a:off x="3552447" y="47222"/>
            <a:ext cx="5655306" cy="646331"/>
          </a:xfrm>
          <a:prstGeom prst="rect">
            <a:avLst/>
          </a:prstGeom>
          <a:noFill/>
        </p:spPr>
        <p:txBody>
          <a:bodyPr wrap="square" rtlCol="0">
            <a:spAutoFit/>
          </a:bodyPr>
          <a:lstStyle/>
          <a:p>
            <a:r>
              <a:rPr lang="en-GB" dirty="0">
                <a:solidFill>
                  <a:schemeClr val="bg1"/>
                </a:solidFill>
                <a:latin typeface="Times" pitchFamily="2" charset="0"/>
              </a:rPr>
              <a:t>Simulation and Track/Vertex Reconstruction of the Mu3e Detector &amp; Timing Information</a:t>
            </a:r>
            <a:endParaRPr lang="en-US" dirty="0">
              <a:solidFill>
                <a:schemeClr val="bg1"/>
              </a:solidFill>
              <a:latin typeface="Times" pitchFamily="2" charset="0"/>
            </a:endParaRPr>
          </a:p>
        </p:txBody>
      </p:sp>
      <p:sp>
        <p:nvSpPr>
          <p:cNvPr id="102" name="TextBox 101">
            <a:extLst>
              <a:ext uri="{FF2B5EF4-FFF2-40B4-BE49-F238E27FC236}">
                <a16:creationId xmlns:a16="http://schemas.microsoft.com/office/drawing/2014/main" id="{17BD4356-6A75-9347-AF18-7F4751580588}"/>
              </a:ext>
            </a:extLst>
          </p:cNvPr>
          <p:cNvSpPr txBox="1"/>
          <p:nvPr/>
        </p:nvSpPr>
        <p:spPr>
          <a:xfrm>
            <a:off x="65817" y="4075704"/>
            <a:ext cx="4991466" cy="600164"/>
          </a:xfrm>
          <a:prstGeom prst="rect">
            <a:avLst/>
          </a:prstGeom>
          <a:noFill/>
        </p:spPr>
        <p:txBody>
          <a:bodyPr wrap="square" rtlCol="0">
            <a:spAutoFit/>
          </a:bodyPr>
          <a:lstStyle/>
          <a:p>
            <a:pPr algn="ctr"/>
            <a:r>
              <a:rPr lang="en-US" sz="1100" b="1" i="1" dirty="0">
                <a:solidFill>
                  <a:schemeClr val="accent2">
                    <a:lumMod val="75000"/>
                  </a:schemeClr>
                </a:solidFill>
                <a:latin typeface="Times" pitchFamily="2" charset="0"/>
              </a:rPr>
              <a:t> Track/Vertex Efficiency After Track Reconstruction and Vertex Fit Step for Phase Space Distributed Signal Muons Events</a:t>
            </a:r>
          </a:p>
          <a:p>
            <a:pPr algn="ctr"/>
            <a:r>
              <a:rPr lang="en-US" sz="1000" i="1" dirty="0">
                <a:latin typeface="Times" pitchFamily="2" charset="0"/>
              </a:rPr>
              <a:t>(Mu3e work in progress) </a:t>
            </a:r>
          </a:p>
        </p:txBody>
      </p:sp>
      <p:cxnSp>
        <p:nvCxnSpPr>
          <p:cNvPr id="123" name="Straight Connector 122">
            <a:extLst>
              <a:ext uri="{FF2B5EF4-FFF2-40B4-BE49-F238E27FC236}">
                <a16:creationId xmlns:a16="http://schemas.microsoft.com/office/drawing/2014/main" id="{2D89C55F-1E4F-8048-8D8C-41E3A1CD500E}"/>
              </a:ext>
            </a:extLst>
          </p:cNvPr>
          <p:cNvCxnSpPr>
            <a:cxnSpLocks/>
          </p:cNvCxnSpPr>
          <p:nvPr/>
        </p:nvCxnSpPr>
        <p:spPr>
          <a:xfrm>
            <a:off x="65816" y="828857"/>
            <a:ext cx="1816343" cy="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F1D574DD-612D-DF4D-B553-1CADFF00D17E}"/>
              </a:ext>
            </a:extLst>
          </p:cNvPr>
          <p:cNvCxnSpPr>
            <a:cxnSpLocks/>
          </p:cNvCxnSpPr>
          <p:nvPr/>
        </p:nvCxnSpPr>
        <p:spPr>
          <a:xfrm>
            <a:off x="74688" y="829835"/>
            <a:ext cx="0" cy="2703387"/>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5F5342EC-D0AC-4E43-843A-931E857B37AE}"/>
              </a:ext>
            </a:extLst>
          </p:cNvPr>
          <p:cNvCxnSpPr>
            <a:cxnSpLocks/>
          </p:cNvCxnSpPr>
          <p:nvPr/>
        </p:nvCxnSpPr>
        <p:spPr>
          <a:xfrm>
            <a:off x="5375096" y="802686"/>
            <a:ext cx="2572915" cy="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30" name="TextBox 129">
            <a:extLst>
              <a:ext uri="{FF2B5EF4-FFF2-40B4-BE49-F238E27FC236}">
                <a16:creationId xmlns:a16="http://schemas.microsoft.com/office/drawing/2014/main" id="{1F98584F-2C1B-5F48-BD8E-49CF85CACE5E}"/>
              </a:ext>
            </a:extLst>
          </p:cNvPr>
          <p:cNvSpPr txBox="1"/>
          <p:nvPr/>
        </p:nvSpPr>
        <p:spPr>
          <a:xfrm>
            <a:off x="7920033" y="660142"/>
            <a:ext cx="1722773" cy="538609"/>
          </a:xfrm>
          <a:prstGeom prst="rect">
            <a:avLst/>
          </a:prstGeom>
          <a:noFill/>
        </p:spPr>
        <p:txBody>
          <a:bodyPr wrap="square" rtlCol="0">
            <a:spAutoFit/>
          </a:bodyPr>
          <a:lstStyle/>
          <a:p>
            <a:r>
              <a:rPr lang="en-US" sz="1100" b="1" i="1" dirty="0">
                <a:solidFill>
                  <a:schemeClr val="accent2">
                    <a:lumMod val="75000"/>
                  </a:schemeClr>
                </a:solidFill>
                <a:latin typeface="Times" pitchFamily="2" charset="0"/>
              </a:rPr>
              <a:t>Timing and Charge ID</a:t>
            </a:r>
          </a:p>
          <a:p>
            <a:endParaRPr lang="en-US" dirty="0"/>
          </a:p>
        </p:txBody>
      </p:sp>
      <p:sp>
        <p:nvSpPr>
          <p:cNvPr id="153" name="TextBox 152">
            <a:extLst>
              <a:ext uri="{FF2B5EF4-FFF2-40B4-BE49-F238E27FC236}">
                <a16:creationId xmlns:a16="http://schemas.microsoft.com/office/drawing/2014/main" id="{7FCF296B-795F-694A-AE02-F913657F153A}"/>
              </a:ext>
            </a:extLst>
          </p:cNvPr>
          <p:cNvSpPr txBox="1"/>
          <p:nvPr/>
        </p:nvSpPr>
        <p:spPr>
          <a:xfrm>
            <a:off x="5312549" y="2944242"/>
            <a:ext cx="1770529" cy="923330"/>
          </a:xfrm>
          <a:prstGeom prst="rect">
            <a:avLst/>
          </a:prstGeom>
          <a:noFill/>
        </p:spPr>
        <p:txBody>
          <a:bodyPr wrap="square" rtlCol="0">
            <a:spAutoFit/>
          </a:bodyPr>
          <a:lstStyle/>
          <a:p>
            <a:r>
              <a:rPr lang="en-GB" sz="900" b="1" spc="5" dirty="0">
                <a:solidFill>
                  <a:schemeClr val="accent2">
                    <a:lumMod val="75000"/>
                  </a:schemeClr>
                </a:solidFill>
                <a:latin typeface="Times" pitchFamily="2" charset="0"/>
                <a:cs typeface="Times New Roman"/>
              </a:rPr>
              <a:t>Ambiguity </a:t>
            </a:r>
            <a:r>
              <a:rPr lang="en-GB" sz="900" b="1" dirty="0">
                <a:solidFill>
                  <a:schemeClr val="accent2">
                    <a:lumMod val="75000"/>
                  </a:schemeClr>
                </a:solidFill>
                <a:latin typeface="Times" pitchFamily="2" charset="0"/>
                <a:cs typeface="Times New Roman"/>
              </a:rPr>
              <a:t>for </a:t>
            </a:r>
            <a:r>
              <a:rPr lang="en-GB" sz="900" b="1" spc="10" dirty="0">
                <a:solidFill>
                  <a:schemeClr val="accent2">
                    <a:lumMod val="75000"/>
                  </a:schemeClr>
                </a:solidFill>
                <a:latin typeface="Times" pitchFamily="2" charset="0"/>
                <a:cs typeface="Times New Roman"/>
              </a:rPr>
              <a:t>central </a:t>
            </a:r>
            <a:r>
              <a:rPr lang="en-GB" sz="900" b="1" spc="5" dirty="0">
                <a:solidFill>
                  <a:schemeClr val="accent2">
                    <a:lumMod val="75000"/>
                  </a:schemeClr>
                </a:solidFill>
                <a:latin typeface="Times" pitchFamily="2" charset="0"/>
                <a:cs typeface="Times New Roman"/>
              </a:rPr>
              <a:t>8-hit </a:t>
            </a:r>
            <a:r>
              <a:rPr lang="en-GB" sz="900" b="1" spc="10" dirty="0">
                <a:solidFill>
                  <a:schemeClr val="accent2">
                    <a:lumMod val="75000"/>
                  </a:schemeClr>
                </a:solidFill>
                <a:latin typeface="Times" pitchFamily="2" charset="0"/>
                <a:cs typeface="Times New Roman"/>
              </a:rPr>
              <a:t>tracks:</a:t>
            </a:r>
            <a:r>
              <a:rPr lang="en-GB" sz="900" b="1" spc="-315" dirty="0">
                <a:solidFill>
                  <a:schemeClr val="accent2">
                    <a:lumMod val="75000"/>
                  </a:schemeClr>
                </a:solidFill>
                <a:latin typeface="Times" pitchFamily="2" charset="0"/>
                <a:cs typeface="Times New Roman"/>
              </a:rPr>
              <a:t>        </a:t>
            </a:r>
          </a:p>
          <a:p>
            <a:r>
              <a:rPr lang="en-GB" sz="900" b="1" spc="-315" dirty="0">
                <a:solidFill>
                  <a:schemeClr val="accent2">
                    <a:lumMod val="75000"/>
                  </a:schemeClr>
                </a:solidFill>
                <a:latin typeface="Times" pitchFamily="2" charset="0"/>
                <a:cs typeface="Times New Roman"/>
              </a:rPr>
              <a:t>  </a:t>
            </a:r>
            <a:r>
              <a:rPr lang="en-GB" sz="900" spc="5" dirty="0">
                <a:latin typeface="Times" pitchFamily="2" charset="0"/>
                <a:cs typeface="Times New Roman"/>
              </a:rPr>
              <a:t>Charge </a:t>
            </a:r>
            <a:r>
              <a:rPr lang="en-GB" sz="900" dirty="0">
                <a:latin typeface="Times" pitchFamily="2" charset="0"/>
                <a:cs typeface="Times New Roman"/>
              </a:rPr>
              <a:t>ID for </a:t>
            </a:r>
            <a:r>
              <a:rPr lang="en-GB" sz="900" spc="5" dirty="0">
                <a:latin typeface="Times" pitchFamily="2" charset="0"/>
                <a:cs typeface="Times New Roman"/>
              </a:rPr>
              <a:t>long </a:t>
            </a:r>
            <a:r>
              <a:rPr lang="en-GB" sz="900" dirty="0">
                <a:latin typeface="Times" pitchFamily="2" charset="0"/>
                <a:cs typeface="Times New Roman"/>
              </a:rPr>
              <a:t>8-hit </a:t>
            </a:r>
            <a:r>
              <a:rPr lang="en-GB" sz="900" spc="-220" dirty="0">
                <a:latin typeface="Times" pitchFamily="2" charset="0"/>
                <a:cs typeface="Times New Roman"/>
              </a:rPr>
              <a:t> </a:t>
            </a:r>
            <a:r>
              <a:rPr lang="en-GB" sz="900" spc="10" dirty="0">
                <a:latin typeface="Times" pitchFamily="2" charset="0"/>
                <a:cs typeface="Times New Roman"/>
              </a:rPr>
              <a:t>track:</a:t>
            </a:r>
            <a:endParaRPr lang="en-GB" sz="900" dirty="0">
              <a:latin typeface="Times" pitchFamily="2" charset="0"/>
              <a:cs typeface="Times New Roman"/>
            </a:endParaRPr>
          </a:p>
          <a:p>
            <a:pPr marL="161925" indent="-124460">
              <a:lnSpc>
                <a:spcPct val="100000"/>
              </a:lnSpc>
              <a:spcBef>
                <a:spcPts val="20"/>
              </a:spcBef>
              <a:buFont typeface="Arial"/>
              <a:buChar char="•"/>
              <a:tabLst>
                <a:tab pos="162560" algn="l"/>
              </a:tabLst>
            </a:pPr>
            <a:r>
              <a:rPr lang="en-GB" sz="900" spc="-10" dirty="0">
                <a:latin typeface="Times" pitchFamily="2" charset="0"/>
                <a:cs typeface="Times New Roman"/>
              </a:rPr>
              <a:t>Unknown</a:t>
            </a:r>
            <a:r>
              <a:rPr lang="en-GB" sz="900" spc="70" dirty="0">
                <a:latin typeface="Times" pitchFamily="2" charset="0"/>
                <a:cs typeface="Times New Roman"/>
              </a:rPr>
              <a:t> </a:t>
            </a:r>
            <a:r>
              <a:rPr lang="en-GB" sz="900" spc="10" dirty="0">
                <a:latin typeface="Times" pitchFamily="2" charset="0"/>
                <a:cs typeface="Times New Roman"/>
              </a:rPr>
              <a:t>direction</a:t>
            </a:r>
            <a:endParaRPr lang="en-GB" sz="900" dirty="0">
              <a:latin typeface="Times" pitchFamily="2" charset="0"/>
              <a:cs typeface="Times New Roman"/>
            </a:endParaRPr>
          </a:p>
          <a:p>
            <a:pPr marL="161925" indent="-124460">
              <a:lnSpc>
                <a:spcPct val="100000"/>
              </a:lnSpc>
              <a:spcBef>
                <a:spcPts val="15"/>
              </a:spcBef>
              <a:buFont typeface="Arial"/>
              <a:buChar char="•"/>
              <a:tabLst>
                <a:tab pos="162560" algn="l"/>
              </a:tabLst>
            </a:pPr>
            <a:r>
              <a:rPr lang="en-GB" sz="900" spc="-20" dirty="0">
                <a:latin typeface="Times" pitchFamily="2" charset="0"/>
                <a:cs typeface="Times New Roman"/>
              </a:rPr>
              <a:t>Use </a:t>
            </a:r>
            <a:r>
              <a:rPr lang="en-GB" sz="900" spc="5" dirty="0">
                <a:latin typeface="Times" pitchFamily="2" charset="0"/>
                <a:cs typeface="Times New Roman"/>
              </a:rPr>
              <a:t>fibre </a:t>
            </a:r>
            <a:r>
              <a:rPr lang="en-GB" sz="900" spc="15" dirty="0">
                <a:latin typeface="Times" pitchFamily="2" charset="0"/>
                <a:cs typeface="Times New Roman"/>
              </a:rPr>
              <a:t>time </a:t>
            </a:r>
            <a:r>
              <a:rPr lang="en-GB" sz="900" spc="10" dirty="0">
                <a:latin typeface="Times" pitchFamily="2" charset="0"/>
                <a:cs typeface="Times New Roman"/>
              </a:rPr>
              <a:t>information </a:t>
            </a:r>
            <a:r>
              <a:rPr lang="en-GB" sz="900" spc="5" dirty="0">
                <a:latin typeface="Times" pitchFamily="2" charset="0"/>
                <a:cs typeface="Times New Roman"/>
              </a:rPr>
              <a:t>and</a:t>
            </a:r>
            <a:r>
              <a:rPr lang="en-GB" sz="900" spc="-110" dirty="0">
                <a:latin typeface="Times" pitchFamily="2" charset="0"/>
                <a:cs typeface="Times New Roman"/>
              </a:rPr>
              <a:t> </a:t>
            </a:r>
            <a:r>
              <a:rPr lang="en-GB" sz="900" spc="10" dirty="0">
                <a:latin typeface="Times" pitchFamily="2" charset="0"/>
                <a:cs typeface="Times New Roman"/>
              </a:rPr>
              <a:t>pathlength between fibre hits</a:t>
            </a:r>
            <a:endParaRPr lang="en-US" sz="900" dirty="0">
              <a:latin typeface="Times" pitchFamily="2" charset="0"/>
            </a:endParaRPr>
          </a:p>
        </p:txBody>
      </p:sp>
      <p:sp>
        <p:nvSpPr>
          <p:cNvPr id="159" name="TextBox 158">
            <a:extLst>
              <a:ext uri="{FF2B5EF4-FFF2-40B4-BE49-F238E27FC236}">
                <a16:creationId xmlns:a16="http://schemas.microsoft.com/office/drawing/2014/main" id="{F125CCF9-5987-B14F-9357-193EBA1D85DA}"/>
              </a:ext>
            </a:extLst>
          </p:cNvPr>
          <p:cNvSpPr txBox="1"/>
          <p:nvPr/>
        </p:nvSpPr>
        <p:spPr>
          <a:xfrm>
            <a:off x="1995126" y="660142"/>
            <a:ext cx="1986479" cy="538609"/>
          </a:xfrm>
          <a:prstGeom prst="rect">
            <a:avLst/>
          </a:prstGeom>
          <a:noFill/>
        </p:spPr>
        <p:txBody>
          <a:bodyPr wrap="square" rtlCol="0">
            <a:spAutoFit/>
          </a:bodyPr>
          <a:lstStyle/>
          <a:p>
            <a:r>
              <a:rPr lang="en-US" sz="1100" b="1" i="1" dirty="0">
                <a:solidFill>
                  <a:schemeClr val="accent2">
                    <a:lumMod val="75000"/>
                  </a:schemeClr>
                </a:solidFill>
                <a:latin typeface="Times" pitchFamily="2" charset="0"/>
              </a:rPr>
              <a:t>Acceptance and Efficiency </a:t>
            </a:r>
          </a:p>
          <a:p>
            <a:endParaRPr lang="en-US" dirty="0"/>
          </a:p>
        </p:txBody>
      </p:sp>
      <p:pic>
        <p:nvPicPr>
          <p:cNvPr id="203" name="Picture 202" descr="A close up of a map&#10;&#10;Description automatically generated">
            <a:extLst>
              <a:ext uri="{FF2B5EF4-FFF2-40B4-BE49-F238E27FC236}">
                <a16:creationId xmlns:a16="http://schemas.microsoft.com/office/drawing/2014/main" id="{F051AF4C-4E28-6A45-9A9C-34C65D957184}"/>
              </a:ext>
            </a:extLst>
          </p:cNvPr>
          <p:cNvPicPr>
            <a:picLocks noChangeAspect="1"/>
          </p:cNvPicPr>
          <p:nvPr/>
        </p:nvPicPr>
        <p:blipFill>
          <a:blip r:embed="rId4"/>
          <a:stretch>
            <a:fillRect/>
          </a:stretch>
        </p:blipFill>
        <p:spPr>
          <a:xfrm>
            <a:off x="108417" y="899010"/>
            <a:ext cx="2429749" cy="2935841"/>
          </a:xfrm>
          <a:prstGeom prst="rect">
            <a:avLst/>
          </a:prstGeom>
        </p:spPr>
      </p:pic>
      <p:pic>
        <p:nvPicPr>
          <p:cNvPr id="205" name="Picture 204" descr="A close up of a map&#10;&#10;Description automatically generated">
            <a:extLst>
              <a:ext uri="{FF2B5EF4-FFF2-40B4-BE49-F238E27FC236}">
                <a16:creationId xmlns:a16="http://schemas.microsoft.com/office/drawing/2014/main" id="{91FFD7A9-9BE5-434B-8C82-D2EE0B8FF9CD}"/>
              </a:ext>
            </a:extLst>
          </p:cNvPr>
          <p:cNvPicPr>
            <a:picLocks noChangeAspect="1"/>
          </p:cNvPicPr>
          <p:nvPr/>
        </p:nvPicPr>
        <p:blipFill>
          <a:blip r:embed="rId5"/>
          <a:stretch>
            <a:fillRect/>
          </a:stretch>
        </p:blipFill>
        <p:spPr>
          <a:xfrm>
            <a:off x="2441798" y="865696"/>
            <a:ext cx="2858572" cy="2746241"/>
          </a:xfrm>
          <a:prstGeom prst="rect">
            <a:avLst/>
          </a:prstGeom>
        </p:spPr>
      </p:pic>
      <p:cxnSp>
        <p:nvCxnSpPr>
          <p:cNvPr id="224" name="Straight Connector 223">
            <a:extLst>
              <a:ext uri="{FF2B5EF4-FFF2-40B4-BE49-F238E27FC236}">
                <a16:creationId xmlns:a16="http://schemas.microsoft.com/office/drawing/2014/main" id="{F4352A6B-CAD6-AB47-A3DB-352A8336CAAF}"/>
              </a:ext>
            </a:extLst>
          </p:cNvPr>
          <p:cNvCxnSpPr>
            <a:cxnSpLocks/>
          </p:cNvCxnSpPr>
          <p:nvPr/>
        </p:nvCxnSpPr>
        <p:spPr>
          <a:xfrm flipV="1">
            <a:off x="5317041" y="802687"/>
            <a:ext cx="4839" cy="344128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a:extLst>
              <a:ext uri="{FF2B5EF4-FFF2-40B4-BE49-F238E27FC236}">
                <a16:creationId xmlns:a16="http://schemas.microsoft.com/office/drawing/2014/main" id="{29BA5547-F89B-044B-89AA-D242506F8E83}"/>
              </a:ext>
            </a:extLst>
          </p:cNvPr>
          <p:cNvCxnSpPr>
            <a:cxnSpLocks/>
          </p:cNvCxnSpPr>
          <p:nvPr/>
        </p:nvCxnSpPr>
        <p:spPr>
          <a:xfrm flipV="1">
            <a:off x="9491352" y="802686"/>
            <a:ext cx="2700648" cy="2"/>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248" name="Picture 247">
            <a:extLst>
              <a:ext uri="{FF2B5EF4-FFF2-40B4-BE49-F238E27FC236}">
                <a16:creationId xmlns:a16="http://schemas.microsoft.com/office/drawing/2014/main" id="{6A462996-9BF6-9249-B670-777C10638771}"/>
              </a:ext>
            </a:extLst>
          </p:cNvPr>
          <p:cNvPicPr>
            <a:picLocks noChangeAspect="1"/>
          </p:cNvPicPr>
          <p:nvPr/>
        </p:nvPicPr>
        <p:blipFill>
          <a:blip r:embed="rId6"/>
          <a:stretch>
            <a:fillRect/>
          </a:stretch>
        </p:blipFill>
        <p:spPr>
          <a:xfrm>
            <a:off x="7071110" y="847863"/>
            <a:ext cx="2590521" cy="2779416"/>
          </a:xfrm>
          <a:prstGeom prst="rect">
            <a:avLst/>
          </a:prstGeom>
        </p:spPr>
      </p:pic>
      <p:cxnSp>
        <p:nvCxnSpPr>
          <p:cNvPr id="252" name="Straight Arrow Connector 251">
            <a:extLst>
              <a:ext uri="{FF2B5EF4-FFF2-40B4-BE49-F238E27FC236}">
                <a16:creationId xmlns:a16="http://schemas.microsoft.com/office/drawing/2014/main" id="{B45009F1-1EAF-E144-8761-8DB9B18A695E}"/>
              </a:ext>
            </a:extLst>
          </p:cNvPr>
          <p:cNvCxnSpPr>
            <a:cxnSpLocks/>
          </p:cNvCxnSpPr>
          <p:nvPr/>
        </p:nvCxnSpPr>
        <p:spPr>
          <a:xfrm flipH="1" flipV="1">
            <a:off x="3552447" y="2041247"/>
            <a:ext cx="578191" cy="1491542"/>
          </a:xfrm>
          <a:prstGeom prst="straightConnector1">
            <a:avLst/>
          </a:prstGeom>
          <a:ln w="25400">
            <a:solidFill>
              <a:srgbClr val="FF0000"/>
            </a:solidFill>
            <a:tailEnd type="triangle"/>
          </a:ln>
        </p:spPr>
        <p:style>
          <a:lnRef idx="1">
            <a:schemeClr val="accent2"/>
          </a:lnRef>
          <a:fillRef idx="0">
            <a:schemeClr val="accent2"/>
          </a:fillRef>
          <a:effectRef idx="0">
            <a:schemeClr val="accent2"/>
          </a:effectRef>
          <a:fontRef idx="minor">
            <a:schemeClr val="tx1"/>
          </a:fontRef>
        </p:style>
      </p:cxnSp>
      <p:cxnSp>
        <p:nvCxnSpPr>
          <p:cNvPr id="253" name="Straight Arrow Connector 252">
            <a:extLst>
              <a:ext uri="{FF2B5EF4-FFF2-40B4-BE49-F238E27FC236}">
                <a16:creationId xmlns:a16="http://schemas.microsoft.com/office/drawing/2014/main" id="{3871807D-76CF-1143-89DD-819DBFA8EBB9}"/>
              </a:ext>
            </a:extLst>
          </p:cNvPr>
          <p:cNvCxnSpPr>
            <a:cxnSpLocks/>
          </p:cNvCxnSpPr>
          <p:nvPr/>
        </p:nvCxnSpPr>
        <p:spPr>
          <a:xfrm flipV="1">
            <a:off x="4116800" y="1983500"/>
            <a:ext cx="86670" cy="1558035"/>
          </a:xfrm>
          <a:prstGeom prst="straightConnector1">
            <a:avLst/>
          </a:prstGeom>
          <a:ln w="254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261" name="TextBox 260">
            <a:extLst>
              <a:ext uri="{FF2B5EF4-FFF2-40B4-BE49-F238E27FC236}">
                <a16:creationId xmlns:a16="http://schemas.microsoft.com/office/drawing/2014/main" id="{6C5B974B-66A7-CD4D-891A-369FEC9FDE40}"/>
              </a:ext>
            </a:extLst>
          </p:cNvPr>
          <p:cNvSpPr txBox="1"/>
          <p:nvPr/>
        </p:nvSpPr>
        <p:spPr>
          <a:xfrm>
            <a:off x="3636792" y="3490446"/>
            <a:ext cx="995261" cy="400110"/>
          </a:xfrm>
          <a:prstGeom prst="rect">
            <a:avLst/>
          </a:prstGeom>
          <a:noFill/>
        </p:spPr>
        <p:txBody>
          <a:bodyPr wrap="square" rtlCol="0">
            <a:spAutoFit/>
          </a:bodyPr>
          <a:lstStyle/>
          <a:p>
            <a:r>
              <a:rPr lang="en-US" sz="1000" i="1" dirty="0">
                <a:latin typeface="Times" pitchFamily="2" charset="0"/>
              </a:rPr>
              <a:t>Service areas b/w stations</a:t>
            </a:r>
          </a:p>
        </p:txBody>
      </p:sp>
      <p:cxnSp>
        <p:nvCxnSpPr>
          <p:cNvPr id="262" name="Straight Arrow Connector 261">
            <a:extLst>
              <a:ext uri="{FF2B5EF4-FFF2-40B4-BE49-F238E27FC236}">
                <a16:creationId xmlns:a16="http://schemas.microsoft.com/office/drawing/2014/main" id="{0F30134A-49AE-C643-B8ED-BC5E4546E67F}"/>
              </a:ext>
            </a:extLst>
          </p:cNvPr>
          <p:cNvCxnSpPr>
            <a:cxnSpLocks/>
          </p:cNvCxnSpPr>
          <p:nvPr/>
        </p:nvCxnSpPr>
        <p:spPr>
          <a:xfrm flipH="1" flipV="1">
            <a:off x="4524099" y="1890584"/>
            <a:ext cx="48307" cy="1566037"/>
          </a:xfrm>
          <a:prstGeom prst="straightConnector1">
            <a:avLst/>
          </a:prstGeom>
          <a:ln w="254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266" name="TextBox 265">
            <a:extLst>
              <a:ext uri="{FF2B5EF4-FFF2-40B4-BE49-F238E27FC236}">
                <a16:creationId xmlns:a16="http://schemas.microsoft.com/office/drawing/2014/main" id="{2FA3FA3A-2A25-AC43-B954-52951D51D62A}"/>
              </a:ext>
            </a:extLst>
          </p:cNvPr>
          <p:cNvSpPr txBox="1"/>
          <p:nvPr/>
        </p:nvSpPr>
        <p:spPr>
          <a:xfrm>
            <a:off x="4391246" y="3502919"/>
            <a:ext cx="782619" cy="830997"/>
          </a:xfrm>
          <a:prstGeom prst="rect">
            <a:avLst/>
          </a:prstGeom>
          <a:noFill/>
        </p:spPr>
        <p:txBody>
          <a:bodyPr wrap="square" rtlCol="0">
            <a:spAutoFit/>
          </a:bodyPr>
          <a:lstStyle/>
          <a:p>
            <a:r>
              <a:rPr lang="en-GB" sz="1000" i="1" spc="5" dirty="0">
                <a:latin typeface="Times New Roman"/>
                <a:cs typeface="Times New Roman"/>
              </a:rPr>
              <a:t>Ends </a:t>
            </a:r>
            <a:r>
              <a:rPr lang="en-GB" sz="1000" i="1" dirty="0">
                <a:latin typeface="Times New Roman"/>
                <a:cs typeface="Times New Roman"/>
              </a:rPr>
              <a:t>of</a:t>
            </a:r>
            <a:r>
              <a:rPr lang="en-GB" sz="1000" i="1" spc="-175" dirty="0">
                <a:latin typeface="Times New Roman"/>
                <a:cs typeface="Times New Roman"/>
              </a:rPr>
              <a:t> </a:t>
            </a:r>
            <a:r>
              <a:rPr lang="en-GB" sz="1000" i="1" spc="5" dirty="0">
                <a:latin typeface="Times New Roman"/>
                <a:cs typeface="Times New Roman"/>
              </a:rPr>
              <a:t>recurl  </a:t>
            </a:r>
            <a:r>
              <a:rPr lang="en-GB" sz="1000" i="1" spc="10" dirty="0">
                <a:latin typeface="Times New Roman"/>
                <a:cs typeface="Times New Roman"/>
              </a:rPr>
              <a:t>stations</a:t>
            </a:r>
            <a:endParaRPr lang="en-GB" sz="1000" i="1" dirty="0">
              <a:latin typeface="Times New Roman"/>
              <a:cs typeface="Times New Roman"/>
            </a:endParaRPr>
          </a:p>
          <a:p>
            <a:endParaRPr lang="en-US" dirty="0"/>
          </a:p>
        </p:txBody>
      </p:sp>
      <p:cxnSp>
        <p:nvCxnSpPr>
          <p:cNvPr id="269" name="Straight Arrow Connector 268">
            <a:extLst>
              <a:ext uri="{FF2B5EF4-FFF2-40B4-BE49-F238E27FC236}">
                <a16:creationId xmlns:a16="http://schemas.microsoft.com/office/drawing/2014/main" id="{86A7FD95-602A-4D44-A986-D466DADC7337}"/>
              </a:ext>
            </a:extLst>
          </p:cNvPr>
          <p:cNvCxnSpPr>
            <a:cxnSpLocks/>
          </p:cNvCxnSpPr>
          <p:nvPr/>
        </p:nvCxnSpPr>
        <p:spPr>
          <a:xfrm flipV="1">
            <a:off x="2978173" y="2244339"/>
            <a:ext cx="387377" cy="1336924"/>
          </a:xfrm>
          <a:prstGeom prst="straightConnector1">
            <a:avLst/>
          </a:prstGeom>
          <a:ln w="254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271" name="TextBox 270">
            <a:extLst>
              <a:ext uri="{FF2B5EF4-FFF2-40B4-BE49-F238E27FC236}">
                <a16:creationId xmlns:a16="http://schemas.microsoft.com/office/drawing/2014/main" id="{CFD1A5C3-C2AF-3B4D-B3F6-81CB946F7158}"/>
              </a:ext>
            </a:extLst>
          </p:cNvPr>
          <p:cNvSpPr txBox="1"/>
          <p:nvPr/>
        </p:nvSpPr>
        <p:spPr>
          <a:xfrm>
            <a:off x="2135889" y="3489504"/>
            <a:ext cx="1632386" cy="830997"/>
          </a:xfrm>
          <a:prstGeom prst="rect">
            <a:avLst/>
          </a:prstGeom>
          <a:noFill/>
        </p:spPr>
        <p:txBody>
          <a:bodyPr wrap="square" rtlCol="0">
            <a:spAutoFit/>
          </a:bodyPr>
          <a:lstStyle/>
          <a:p>
            <a:r>
              <a:rPr lang="en-GB" sz="1000" i="1" spc="5" dirty="0">
                <a:latin typeface="Times New Roman"/>
                <a:cs typeface="Times New Roman"/>
              </a:rPr>
              <a:t>Minimum </a:t>
            </a:r>
            <a:r>
              <a:rPr lang="en-GB" sz="1000" i="1" spc="-5" dirty="0">
                <a:latin typeface="Times New Roman"/>
                <a:cs typeface="Times New Roman"/>
              </a:rPr>
              <a:t>p</a:t>
            </a:r>
            <a:r>
              <a:rPr lang="en-GB" sz="1000" i="1" spc="-7" baseline="-18518" dirty="0">
                <a:latin typeface="Times New Roman"/>
                <a:cs typeface="Times New Roman"/>
              </a:rPr>
              <a:t>T </a:t>
            </a:r>
            <a:r>
              <a:rPr lang="en-GB" sz="1000" i="1" spc="-7" dirty="0">
                <a:latin typeface="Times New Roman"/>
                <a:cs typeface="Times New Roman"/>
              </a:rPr>
              <a:t> acceptance</a:t>
            </a:r>
            <a:r>
              <a:rPr lang="en-GB" sz="1000" i="1" spc="-7" baseline="-18518" dirty="0">
                <a:latin typeface="Times New Roman"/>
                <a:cs typeface="Times New Roman"/>
              </a:rPr>
              <a:t> </a:t>
            </a:r>
            <a:r>
              <a:rPr lang="en-GB" sz="1000" i="1" dirty="0">
                <a:latin typeface="Times New Roman"/>
                <a:cs typeface="Times New Roman"/>
              </a:rPr>
              <a:t>~ 12</a:t>
            </a:r>
            <a:r>
              <a:rPr lang="en-GB" sz="1000" i="1" spc="-204" dirty="0">
                <a:latin typeface="Times New Roman"/>
                <a:cs typeface="Times New Roman"/>
              </a:rPr>
              <a:t> </a:t>
            </a:r>
            <a:r>
              <a:rPr lang="en-GB" sz="1000" i="1" spc="5" dirty="0">
                <a:latin typeface="Times New Roman"/>
                <a:cs typeface="Times New Roman"/>
              </a:rPr>
              <a:t>MeV/c</a:t>
            </a:r>
            <a:r>
              <a:rPr lang="en-GB" sz="1000" i="1" spc="15" dirty="0">
                <a:latin typeface="Times" pitchFamily="2" charset="0"/>
                <a:cs typeface="Times New Roman"/>
              </a:rPr>
              <a:t> </a:t>
            </a:r>
            <a:r>
              <a:rPr lang="en-GB" sz="1000" i="1" spc="5" dirty="0">
                <a:latin typeface="Times" pitchFamily="2" charset="0"/>
                <a:cs typeface="Times New Roman"/>
              </a:rPr>
              <a:t>(</a:t>
            </a:r>
            <a:r>
              <a:rPr lang="en-GB" sz="1000" i="1" spc="5" dirty="0">
                <a:latin typeface="Times New Roman"/>
                <a:cs typeface="Times New Roman"/>
              </a:rPr>
              <a:t>Limited </a:t>
            </a:r>
            <a:r>
              <a:rPr lang="en-GB" sz="1000" i="1" dirty="0">
                <a:latin typeface="Times New Roman"/>
                <a:cs typeface="Times New Roman"/>
              </a:rPr>
              <a:t>by </a:t>
            </a:r>
            <a:r>
              <a:rPr lang="en-GB" sz="1000" i="1" spc="10" dirty="0">
                <a:latin typeface="Times New Roman"/>
                <a:cs typeface="Times New Roman"/>
              </a:rPr>
              <a:t>outer </a:t>
            </a:r>
            <a:r>
              <a:rPr lang="en-GB" sz="1000" i="1" spc="15" dirty="0">
                <a:latin typeface="Times New Roman"/>
                <a:cs typeface="Times New Roman"/>
              </a:rPr>
              <a:t>layer</a:t>
            </a:r>
            <a:r>
              <a:rPr lang="en-GB" sz="1000" i="1" spc="-250" dirty="0">
                <a:latin typeface="Times New Roman"/>
                <a:cs typeface="Times New Roman"/>
              </a:rPr>
              <a:t> </a:t>
            </a:r>
            <a:r>
              <a:rPr lang="en-GB" sz="1000" i="1" dirty="0">
                <a:latin typeface="Times New Roman"/>
                <a:cs typeface="Times New Roman"/>
              </a:rPr>
              <a:t>radius)</a:t>
            </a:r>
            <a:endParaRPr lang="en-GB" sz="1000" i="1" dirty="0">
              <a:latin typeface="Times" pitchFamily="2" charset="0"/>
              <a:cs typeface="Times New Roman"/>
            </a:endParaRPr>
          </a:p>
          <a:p>
            <a:endParaRPr lang="en-US" dirty="0"/>
          </a:p>
        </p:txBody>
      </p:sp>
      <p:cxnSp>
        <p:nvCxnSpPr>
          <p:cNvPr id="273" name="Straight Arrow Connector 272">
            <a:extLst>
              <a:ext uri="{FF2B5EF4-FFF2-40B4-BE49-F238E27FC236}">
                <a16:creationId xmlns:a16="http://schemas.microsoft.com/office/drawing/2014/main" id="{BED325FF-6392-0F46-999C-B7C6E454D08D}"/>
              </a:ext>
            </a:extLst>
          </p:cNvPr>
          <p:cNvCxnSpPr>
            <a:cxnSpLocks/>
          </p:cNvCxnSpPr>
          <p:nvPr/>
        </p:nvCxnSpPr>
        <p:spPr>
          <a:xfrm>
            <a:off x="1015240" y="2360362"/>
            <a:ext cx="113629" cy="431809"/>
          </a:xfrm>
          <a:prstGeom prst="straightConnector1">
            <a:avLst/>
          </a:prstGeom>
          <a:ln w="254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278" name="TextBox 277">
            <a:extLst>
              <a:ext uri="{FF2B5EF4-FFF2-40B4-BE49-F238E27FC236}">
                <a16:creationId xmlns:a16="http://schemas.microsoft.com/office/drawing/2014/main" id="{C73A5E14-D5B5-144C-BCD7-0F087F55EB8B}"/>
              </a:ext>
            </a:extLst>
          </p:cNvPr>
          <p:cNvSpPr txBox="1"/>
          <p:nvPr/>
        </p:nvSpPr>
        <p:spPr>
          <a:xfrm>
            <a:off x="653187" y="1479328"/>
            <a:ext cx="1218091" cy="1015663"/>
          </a:xfrm>
          <a:prstGeom prst="rect">
            <a:avLst/>
          </a:prstGeom>
          <a:noFill/>
        </p:spPr>
        <p:txBody>
          <a:bodyPr wrap="square" rtlCol="0">
            <a:spAutoFit/>
          </a:bodyPr>
          <a:lstStyle/>
          <a:p>
            <a:r>
              <a:rPr lang="en-GB" sz="1000" i="1" spc="-10" dirty="0">
                <a:latin typeface="Times" pitchFamily="2" charset="0"/>
                <a:cs typeface="Times New Roman"/>
              </a:rPr>
              <a:t>(p</a:t>
            </a:r>
            <a:r>
              <a:rPr lang="en-GB" sz="1000" i="1" spc="-15" baseline="-18518" dirty="0">
                <a:latin typeface="Times" pitchFamily="2" charset="0"/>
                <a:cs typeface="Times New Roman"/>
              </a:rPr>
              <a:t>min </a:t>
            </a:r>
            <a:r>
              <a:rPr lang="en-GB" sz="1000" i="1" spc="20" dirty="0">
                <a:latin typeface="Times" pitchFamily="2" charset="0"/>
                <a:cs typeface="Times New Roman"/>
              </a:rPr>
              <a:t>depends </a:t>
            </a:r>
            <a:r>
              <a:rPr lang="en-GB" sz="1000" i="1" spc="25" dirty="0">
                <a:latin typeface="Times" pitchFamily="2" charset="0"/>
                <a:cs typeface="Times New Roman"/>
              </a:rPr>
              <a:t>on</a:t>
            </a:r>
            <a:r>
              <a:rPr lang="en-GB" sz="1000" i="1" spc="-135" dirty="0">
                <a:latin typeface="Times" pitchFamily="2" charset="0"/>
                <a:cs typeface="Times New Roman"/>
              </a:rPr>
              <a:t>  </a:t>
            </a:r>
            <a:r>
              <a:rPr lang="el-GR" sz="1000" i="1" dirty="0">
                <a:latin typeface="Times" pitchFamily="2" charset="0"/>
                <a:cs typeface="Times New Roman"/>
              </a:rPr>
              <a:t>λ)</a:t>
            </a:r>
            <a:endParaRPr lang="en-GB" sz="1000" i="1" dirty="0">
              <a:latin typeface="Times" pitchFamily="2" charset="0"/>
              <a:cs typeface="Times New Roman"/>
            </a:endParaRPr>
          </a:p>
          <a:p>
            <a:r>
              <a:rPr lang="en-GB" sz="1000" i="1" dirty="0">
                <a:latin typeface="Times" pitchFamily="2" charset="0"/>
              </a:rPr>
              <a:t>tracks that have exactly half a circle outside of the outer pixel layer </a:t>
            </a:r>
          </a:p>
          <a:p>
            <a:endParaRPr lang="en-US" sz="1000" dirty="0"/>
          </a:p>
        </p:txBody>
      </p:sp>
      <p:sp>
        <p:nvSpPr>
          <p:cNvPr id="287" name="TextBox 286">
            <a:extLst>
              <a:ext uri="{FF2B5EF4-FFF2-40B4-BE49-F238E27FC236}">
                <a16:creationId xmlns:a16="http://schemas.microsoft.com/office/drawing/2014/main" id="{FDCD8F64-29D6-584D-8B6F-FCB4F99BA0F6}"/>
              </a:ext>
            </a:extLst>
          </p:cNvPr>
          <p:cNvSpPr txBox="1"/>
          <p:nvPr/>
        </p:nvSpPr>
        <p:spPr>
          <a:xfrm>
            <a:off x="8380212" y="3145617"/>
            <a:ext cx="1289244" cy="507831"/>
          </a:xfrm>
          <a:prstGeom prst="rect">
            <a:avLst/>
          </a:prstGeom>
          <a:noFill/>
        </p:spPr>
        <p:txBody>
          <a:bodyPr wrap="square" rtlCol="0">
            <a:spAutoFit/>
          </a:bodyPr>
          <a:lstStyle/>
          <a:p>
            <a:pPr marL="12700">
              <a:lnSpc>
                <a:spcPct val="100000"/>
              </a:lnSpc>
              <a:spcBef>
                <a:spcPts val="125"/>
              </a:spcBef>
            </a:pPr>
            <a:r>
              <a:rPr lang="en-GB" sz="900" b="1" i="1" spc="20" dirty="0">
                <a:solidFill>
                  <a:srgbClr val="FF0000"/>
                </a:solidFill>
                <a:latin typeface="Times New Roman"/>
                <a:cs typeface="Times New Roman"/>
              </a:rPr>
              <a:t>Right </a:t>
            </a:r>
            <a:r>
              <a:rPr lang="en-GB" sz="900" b="1" i="1" spc="10" dirty="0">
                <a:solidFill>
                  <a:srgbClr val="FF0000"/>
                </a:solidFill>
                <a:latin typeface="Times New Roman"/>
                <a:cs typeface="Times New Roman"/>
              </a:rPr>
              <a:t>charge</a:t>
            </a:r>
            <a:r>
              <a:rPr lang="en-GB" sz="900" b="1" i="1" spc="65" dirty="0">
                <a:solidFill>
                  <a:srgbClr val="FF0000"/>
                </a:solidFill>
                <a:latin typeface="Times New Roman"/>
                <a:cs typeface="Times New Roman"/>
              </a:rPr>
              <a:t> </a:t>
            </a:r>
            <a:r>
              <a:rPr lang="en-GB" sz="900" b="1" i="1" spc="10" dirty="0">
                <a:solidFill>
                  <a:srgbClr val="FF0000"/>
                </a:solidFill>
                <a:latin typeface="Times New Roman"/>
                <a:cs typeface="Times New Roman"/>
              </a:rPr>
              <a:t>ID</a:t>
            </a:r>
            <a:endParaRPr lang="en-GB" sz="900" b="1" i="1" dirty="0">
              <a:solidFill>
                <a:srgbClr val="FF0000"/>
              </a:solidFill>
              <a:latin typeface="Times New Roman"/>
              <a:cs typeface="Times New Roman"/>
            </a:endParaRPr>
          </a:p>
          <a:p>
            <a:endParaRPr lang="en-US" dirty="0"/>
          </a:p>
        </p:txBody>
      </p:sp>
      <p:pic>
        <p:nvPicPr>
          <p:cNvPr id="305" name="Picture 304" descr="A close up of a logo&#10;&#10;Description automatically generated">
            <a:extLst>
              <a:ext uri="{FF2B5EF4-FFF2-40B4-BE49-F238E27FC236}">
                <a16:creationId xmlns:a16="http://schemas.microsoft.com/office/drawing/2014/main" id="{EF63B8E8-A1C6-3543-B969-CF48955698DB}"/>
              </a:ext>
            </a:extLst>
          </p:cNvPr>
          <p:cNvPicPr>
            <a:picLocks noChangeAspect="1"/>
          </p:cNvPicPr>
          <p:nvPr/>
        </p:nvPicPr>
        <p:blipFill>
          <a:blip r:embed="rId7"/>
          <a:stretch>
            <a:fillRect/>
          </a:stretch>
        </p:blipFill>
        <p:spPr>
          <a:xfrm>
            <a:off x="9602124" y="828857"/>
            <a:ext cx="2590521" cy="2830965"/>
          </a:xfrm>
          <a:prstGeom prst="rect">
            <a:avLst/>
          </a:prstGeom>
        </p:spPr>
      </p:pic>
      <p:sp>
        <p:nvSpPr>
          <p:cNvPr id="306" name="TextBox 305">
            <a:extLst>
              <a:ext uri="{FF2B5EF4-FFF2-40B4-BE49-F238E27FC236}">
                <a16:creationId xmlns:a16="http://schemas.microsoft.com/office/drawing/2014/main" id="{A0D7E92A-8E22-6147-88F5-6544ED0BC33A}"/>
              </a:ext>
            </a:extLst>
          </p:cNvPr>
          <p:cNvSpPr txBox="1"/>
          <p:nvPr/>
        </p:nvSpPr>
        <p:spPr>
          <a:xfrm>
            <a:off x="9897505" y="3119448"/>
            <a:ext cx="2143017" cy="507831"/>
          </a:xfrm>
          <a:prstGeom prst="rect">
            <a:avLst/>
          </a:prstGeom>
          <a:noFill/>
        </p:spPr>
        <p:txBody>
          <a:bodyPr wrap="square" rtlCol="0">
            <a:spAutoFit/>
          </a:bodyPr>
          <a:lstStyle/>
          <a:p>
            <a:r>
              <a:rPr lang="en-US" sz="900" b="1" i="1" dirty="0">
                <a:solidFill>
                  <a:srgbClr val="FF0000"/>
                </a:solidFill>
                <a:latin typeface="Times New Roman" panose="02020603050405020304" pitchFamily="18" charset="0"/>
                <a:cs typeface="Times New Roman" panose="02020603050405020304" pitchFamily="18" charset="0"/>
              </a:rPr>
              <a:t>no ambiguity for long tracks with 6 hits</a:t>
            </a:r>
          </a:p>
          <a:p>
            <a:endParaRPr lang="en-US" dirty="0"/>
          </a:p>
        </p:txBody>
      </p:sp>
      <p:sp>
        <p:nvSpPr>
          <p:cNvPr id="307" name="object 2">
            <a:extLst>
              <a:ext uri="{FF2B5EF4-FFF2-40B4-BE49-F238E27FC236}">
                <a16:creationId xmlns:a16="http://schemas.microsoft.com/office/drawing/2014/main" id="{A8901B39-293D-0A46-85B0-40DAA412F12F}"/>
              </a:ext>
            </a:extLst>
          </p:cNvPr>
          <p:cNvSpPr/>
          <p:nvPr/>
        </p:nvSpPr>
        <p:spPr>
          <a:xfrm>
            <a:off x="5384415" y="1049570"/>
            <a:ext cx="1612111" cy="1742597"/>
          </a:xfrm>
          <a:prstGeom prst="rect">
            <a:avLst/>
          </a:prstGeom>
          <a:blipFill>
            <a:blip r:embed="rId8" cstate="print"/>
            <a:stretch>
              <a:fillRect/>
            </a:stretch>
          </a:blipFill>
        </p:spPr>
        <p:txBody>
          <a:bodyPr wrap="square" lIns="0" tIns="0" rIns="0" bIns="0" rtlCol="0"/>
          <a:lstStyle/>
          <a:p>
            <a:endParaRPr dirty="0"/>
          </a:p>
        </p:txBody>
      </p:sp>
      <p:cxnSp>
        <p:nvCxnSpPr>
          <p:cNvPr id="309" name="Straight Arrow Connector 308">
            <a:extLst>
              <a:ext uri="{FF2B5EF4-FFF2-40B4-BE49-F238E27FC236}">
                <a16:creationId xmlns:a16="http://schemas.microsoft.com/office/drawing/2014/main" id="{10698158-D6A5-0341-89BB-05B3249A82D8}"/>
              </a:ext>
            </a:extLst>
          </p:cNvPr>
          <p:cNvCxnSpPr>
            <a:cxnSpLocks/>
          </p:cNvCxnSpPr>
          <p:nvPr/>
        </p:nvCxnSpPr>
        <p:spPr>
          <a:xfrm flipH="1" flipV="1">
            <a:off x="5688805" y="1379942"/>
            <a:ext cx="328109" cy="402671"/>
          </a:xfrm>
          <a:prstGeom prst="straightConnector1">
            <a:avLst/>
          </a:prstGeom>
          <a:ln w="25400">
            <a:solidFill>
              <a:srgbClr val="FF0000"/>
            </a:solidFill>
            <a:tailEnd type="triangle"/>
          </a:ln>
        </p:spPr>
        <p:style>
          <a:lnRef idx="1">
            <a:schemeClr val="accent2"/>
          </a:lnRef>
          <a:fillRef idx="0">
            <a:schemeClr val="accent2"/>
          </a:fillRef>
          <a:effectRef idx="0">
            <a:schemeClr val="accent2"/>
          </a:effectRef>
          <a:fontRef idx="minor">
            <a:schemeClr val="tx1"/>
          </a:fontRef>
        </p:style>
      </p:cxnSp>
      <p:cxnSp>
        <p:nvCxnSpPr>
          <p:cNvPr id="315" name="Straight Arrow Connector 314">
            <a:extLst>
              <a:ext uri="{FF2B5EF4-FFF2-40B4-BE49-F238E27FC236}">
                <a16:creationId xmlns:a16="http://schemas.microsoft.com/office/drawing/2014/main" id="{DF06E12A-AAB2-664B-9174-8E87878A9D1E}"/>
              </a:ext>
            </a:extLst>
          </p:cNvPr>
          <p:cNvCxnSpPr>
            <a:cxnSpLocks/>
          </p:cNvCxnSpPr>
          <p:nvPr/>
        </p:nvCxnSpPr>
        <p:spPr>
          <a:xfrm flipV="1">
            <a:off x="6440518" y="1379942"/>
            <a:ext cx="318052" cy="443333"/>
          </a:xfrm>
          <a:prstGeom prst="straightConnector1">
            <a:avLst/>
          </a:prstGeom>
          <a:ln w="254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318" name="TextBox 317">
            <a:extLst>
              <a:ext uri="{FF2B5EF4-FFF2-40B4-BE49-F238E27FC236}">
                <a16:creationId xmlns:a16="http://schemas.microsoft.com/office/drawing/2014/main" id="{0615F1B1-ACBA-6D4D-B2E7-CBA875C89653}"/>
              </a:ext>
            </a:extLst>
          </p:cNvPr>
          <p:cNvSpPr txBox="1"/>
          <p:nvPr/>
        </p:nvSpPr>
        <p:spPr>
          <a:xfrm>
            <a:off x="6635432" y="1149476"/>
            <a:ext cx="572896" cy="538609"/>
          </a:xfrm>
          <a:prstGeom prst="rect">
            <a:avLst/>
          </a:prstGeom>
          <a:noFill/>
        </p:spPr>
        <p:txBody>
          <a:bodyPr wrap="square" rtlCol="0">
            <a:spAutoFit/>
          </a:bodyPr>
          <a:lstStyle/>
          <a:p>
            <a:r>
              <a:rPr lang="en-GB" sz="1100" spc="10" dirty="0">
                <a:solidFill>
                  <a:srgbClr val="FF0000"/>
                </a:solidFill>
                <a:latin typeface="Times New Roman"/>
                <a:cs typeface="Times New Roman"/>
              </a:rPr>
              <a:t>e</a:t>
            </a:r>
            <a:r>
              <a:rPr lang="en-GB" sz="1100" spc="15" baseline="23148" dirty="0">
                <a:solidFill>
                  <a:srgbClr val="FF0000"/>
                </a:solidFill>
                <a:latin typeface="Times New Roman"/>
                <a:cs typeface="Times New Roman"/>
              </a:rPr>
              <a:t>–</a:t>
            </a:r>
            <a:r>
              <a:rPr lang="en-GB" sz="1100" spc="22" baseline="23148" dirty="0">
                <a:solidFill>
                  <a:srgbClr val="FF0000"/>
                </a:solidFill>
                <a:latin typeface="Times New Roman"/>
                <a:cs typeface="Times New Roman"/>
              </a:rPr>
              <a:t> </a:t>
            </a:r>
            <a:r>
              <a:rPr lang="en-GB" sz="1100" dirty="0">
                <a:solidFill>
                  <a:srgbClr val="FF0000"/>
                </a:solidFill>
                <a:latin typeface="Times New Roman"/>
                <a:cs typeface="Times New Roman"/>
              </a:rPr>
              <a:t>?</a:t>
            </a:r>
          </a:p>
          <a:p>
            <a:endParaRPr lang="en-US" dirty="0"/>
          </a:p>
        </p:txBody>
      </p:sp>
      <p:sp>
        <p:nvSpPr>
          <p:cNvPr id="319" name="TextBox 318">
            <a:extLst>
              <a:ext uri="{FF2B5EF4-FFF2-40B4-BE49-F238E27FC236}">
                <a16:creationId xmlns:a16="http://schemas.microsoft.com/office/drawing/2014/main" id="{E96F4A9D-15C6-7442-9B09-C408FD524593}"/>
              </a:ext>
            </a:extLst>
          </p:cNvPr>
          <p:cNvSpPr txBox="1"/>
          <p:nvPr/>
        </p:nvSpPr>
        <p:spPr>
          <a:xfrm>
            <a:off x="5458999" y="1167967"/>
            <a:ext cx="532615" cy="538609"/>
          </a:xfrm>
          <a:prstGeom prst="rect">
            <a:avLst/>
          </a:prstGeom>
          <a:noFill/>
        </p:spPr>
        <p:txBody>
          <a:bodyPr wrap="square" rtlCol="0">
            <a:spAutoFit/>
          </a:bodyPr>
          <a:lstStyle/>
          <a:p>
            <a:r>
              <a:rPr lang="en-GB" sz="1100" spc="15" dirty="0">
                <a:solidFill>
                  <a:srgbClr val="FF0000"/>
                </a:solidFill>
                <a:latin typeface="Times New Roman"/>
                <a:cs typeface="Times New Roman"/>
              </a:rPr>
              <a:t>e</a:t>
            </a:r>
            <a:r>
              <a:rPr lang="en-GB" sz="1100" spc="22" baseline="23148" dirty="0">
                <a:solidFill>
                  <a:srgbClr val="FF0000"/>
                </a:solidFill>
                <a:latin typeface="Times New Roman"/>
                <a:cs typeface="Times New Roman"/>
              </a:rPr>
              <a:t> </a:t>
            </a:r>
            <a:r>
              <a:rPr lang="en-GB" sz="1100" spc="22" dirty="0">
                <a:solidFill>
                  <a:srgbClr val="FF0000"/>
                </a:solidFill>
                <a:latin typeface="Times New Roman"/>
                <a:cs typeface="Times New Roman"/>
              </a:rPr>
              <a:t>+</a:t>
            </a:r>
            <a:r>
              <a:rPr lang="en-GB" sz="1100" dirty="0">
                <a:solidFill>
                  <a:srgbClr val="FF0000"/>
                </a:solidFill>
                <a:latin typeface="Times New Roman"/>
                <a:cs typeface="Times New Roman"/>
              </a:rPr>
              <a:t>?</a:t>
            </a:r>
          </a:p>
          <a:p>
            <a:endParaRPr lang="en-US" dirty="0"/>
          </a:p>
        </p:txBody>
      </p:sp>
      <p:cxnSp>
        <p:nvCxnSpPr>
          <p:cNvPr id="341" name="Straight Connector 340">
            <a:extLst>
              <a:ext uri="{FF2B5EF4-FFF2-40B4-BE49-F238E27FC236}">
                <a16:creationId xmlns:a16="http://schemas.microsoft.com/office/drawing/2014/main" id="{1A8C6ABF-5F9A-5040-B3D9-0B2AFEDBE5CB}"/>
              </a:ext>
            </a:extLst>
          </p:cNvPr>
          <p:cNvCxnSpPr>
            <a:cxnSpLocks/>
          </p:cNvCxnSpPr>
          <p:nvPr/>
        </p:nvCxnSpPr>
        <p:spPr>
          <a:xfrm>
            <a:off x="3956953" y="4346348"/>
            <a:ext cx="1160367" cy="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3" name="Straight Connector 342">
            <a:extLst>
              <a:ext uri="{FF2B5EF4-FFF2-40B4-BE49-F238E27FC236}">
                <a16:creationId xmlns:a16="http://schemas.microsoft.com/office/drawing/2014/main" id="{5932B37C-6F42-2748-BBCC-AF144BA110E4}"/>
              </a:ext>
            </a:extLst>
          </p:cNvPr>
          <p:cNvCxnSpPr>
            <a:cxnSpLocks/>
          </p:cNvCxnSpPr>
          <p:nvPr/>
        </p:nvCxnSpPr>
        <p:spPr>
          <a:xfrm>
            <a:off x="5106771" y="4346348"/>
            <a:ext cx="0" cy="2257436"/>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8" name="Straight Connector 347">
            <a:extLst>
              <a:ext uri="{FF2B5EF4-FFF2-40B4-BE49-F238E27FC236}">
                <a16:creationId xmlns:a16="http://schemas.microsoft.com/office/drawing/2014/main" id="{7A6B9690-DBB1-9444-93C5-2047550EA97B}"/>
              </a:ext>
            </a:extLst>
          </p:cNvPr>
          <p:cNvCxnSpPr>
            <a:cxnSpLocks/>
          </p:cNvCxnSpPr>
          <p:nvPr/>
        </p:nvCxnSpPr>
        <p:spPr>
          <a:xfrm>
            <a:off x="74688" y="4372884"/>
            <a:ext cx="1182296" cy="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3" name="Picture 2" descr="A screenshot of a cell phone&#10;&#10;Description automatically generated">
            <a:extLst>
              <a:ext uri="{FF2B5EF4-FFF2-40B4-BE49-F238E27FC236}">
                <a16:creationId xmlns:a16="http://schemas.microsoft.com/office/drawing/2014/main" id="{0FB5E8B9-010C-A04F-8CE3-DA7D9560069C}"/>
              </a:ext>
            </a:extLst>
          </p:cNvPr>
          <p:cNvPicPr>
            <a:picLocks noChangeAspect="1"/>
          </p:cNvPicPr>
          <p:nvPr/>
        </p:nvPicPr>
        <p:blipFill>
          <a:blip r:embed="rId9"/>
          <a:stretch>
            <a:fillRect/>
          </a:stretch>
        </p:blipFill>
        <p:spPr>
          <a:xfrm>
            <a:off x="74689" y="4613735"/>
            <a:ext cx="4869160" cy="2107737"/>
          </a:xfrm>
          <a:prstGeom prst="rect">
            <a:avLst/>
          </a:prstGeom>
        </p:spPr>
      </p:pic>
      <p:cxnSp>
        <p:nvCxnSpPr>
          <p:cNvPr id="61" name="Straight Arrow Connector 60">
            <a:extLst>
              <a:ext uri="{FF2B5EF4-FFF2-40B4-BE49-F238E27FC236}">
                <a16:creationId xmlns:a16="http://schemas.microsoft.com/office/drawing/2014/main" id="{1C577415-3BA3-FE47-9552-B50C82B428DF}"/>
              </a:ext>
            </a:extLst>
          </p:cNvPr>
          <p:cNvCxnSpPr>
            <a:cxnSpLocks/>
          </p:cNvCxnSpPr>
          <p:nvPr/>
        </p:nvCxnSpPr>
        <p:spPr>
          <a:xfrm flipH="1">
            <a:off x="4450366" y="5952803"/>
            <a:ext cx="493483"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D3823CD6-91DA-F94C-9CD1-54F03EDC1F9D}"/>
              </a:ext>
            </a:extLst>
          </p:cNvPr>
          <p:cNvCxnSpPr>
            <a:cxnSpLocks/>
          </p:cNvCxnSpPr>
          <p:nvPr/>
        </p:nvCxnSpPr>
        <p:spPr>
          <a:xfrm flipH="1">
            <a:off x="4450367" y="5531730"/>
            <a:ext cx="493482"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E73C1F10-670E-9A48-87B9-22E9634D297E}"/>
              </a:ext>
            </a:extLst>
          </p:cNvPr>
          <p:cNvCxnSpPr>
            <a:cxnSpLocks/>
          </p:cNvCxnSpPr>
          <p:nvPr/>
        </p:nvCxnSpPr>
        <p:spPr>
          <a:xfrm>
            <a:off x="3671571" y="807213"/>
            <a:ext cx="1647889" cy="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73" name="Picture 72">
            <a:extLst>
              <a:ext uri="{FF2B5EF4-FFF2-40B4-BE49-F238E27FC236}">
                <a16:creationId xmlns:a16="http://schemas.microsoft.com/office/drawing/2014/main" id="{BF01BF09-EF2A-0546-A4CA-DF63B23E67D5}"/>
              </a:ext>
            </a:extLst>
          </p:cNvPr>
          <p:cNvPicPr>
            <a:picLocks noChangeAspect="1"/>
          </p:cNvPicPr>
          <p:nvPr/>
        </p:nvPicPr>
        <p:blipFill>
          <a:blip r:embed="rId10"/>
          <a:stretch>
            <a:fillRect/>
          </a:stretch>
        </p:blipFill>
        <p:spPr>
          <a:xfrm>
            <a:off x="5183004" y="4378331"/>
            <a:ext cx="1858581" cy="2243585"/>
          </a:xfrm>
          <a:prstGeom prst="rect">
            <a:avLst/>
          </a:prstGeom>
        </p:spPr>
      </p:pic>
      <p:cxnSp>
        <p:nvCxnSpPr>
          <p:cNvPr id="80" name="Straight Connector 79">
            <a:extLst>
              <a:ext uri="{FF2B5EF4-FFF2-40B4-BE49-F238E27FC236}">
                <a16:creationId xmlns:a16="http://schemas.microsoft.com/office/drawing/2014/main" id="{7B0B14F7-8BCB-6E45-9401-B9E45904E8AA}"/>
              </a:ext>
            </a:extLst>
          </p:cNvPr>
          <p:cNvCxnSpPr>
            <a:cxnSpLocks/>
          </p:cNvCxnSpPr>
          <p:nvPr/>
        </p:nvCxnSpPr>
        <p:spPr>
          <a:xfrm flipV="1">
            <a:off x="4955966" y="4243967"/>
            <a:ext cx="365914" cy="1"/>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6D3E09C6-E170-2444-8283-89AF2CEBA531}"/>
              </a:ext>
            </a:extLst>
          </p:cNvPr>
          <p:cNvSpPr txBox="1"/>
          <p:nvPr/>
        </p:nvSpPr>
        <p:spPr>
          <a:xfrm>
            <a:off x="7270586" y="3158758"/>
            <a:ext cx="1185481" cy="507831"/>
          </a:xfrm>
          <a:prstGeom prst="rect">
            <a:avLst/>
          </a:prstGeom>
          <a:noFill/>
        </p:spPr>
        <p:txBody>
          <a:bodyPr wrap="square" rtlCol="0">
            <a:spAutoFit/>
          </a:bodyPr>
          <a:lstStyle/>
          <a:p>
            <a:pPr marL="12700">
              <a:lnSpc>
                <a:spcPct val="100000"/>
              </a:lnSpc>
              <a:spcBef>
                <a:spcPts val="125"/>
              </a:spcBef>
            </a:pPr>
            <a:r>
              <a:rPr lang="en-GB" sz="900" b="1" i="1" spc="20" dirty="0">
                <a:solidFill>
                  <a:srgbClr val="FF0000"/>
                </a:solidFill>
                <a:latin typeface="Times New Roman"/>
                <a:cs typeface="Times New Roman"/>
              </a:rPr>
              <a:t>Wrong </a:t>
            </a:r>
            <a:r>
              <a:rPr lang="en-GB" sz="900" b="1" i="1" spc="10" dirty="0">
                <a:solidFill>
                  <a:srgbClr val="FF0000"/>
                </a:solidFill>
                <a:latin typeface="Times New Roman"/>
                <a:cs typeface="Times New Roman"/>
              </a:rPr>
              <a:t>charge</a:t>
            </a:r>
            <a:r>
              <a:rPr lang="en-GB" sz="900" b="1" i="1" spc="65" dirty="0">
                <a:solidFill>
                  <a:srgbClr val="FF0000"/>
                </a:solidFill>
                <a:latin typeface="Times New Roman"/>
                <a:cs typeface="Times New Roman"/>
              </a:rPr>
              <a:t> </a:t>
            </a:r>
            <a:r>
              <a:rPr lang="en-GB" sz="900" b="1" i="1" spc="10" dirty="0">
                <a:solidFill>
                  <a:srgbClr val="FF0000"/>
                </a:solidFill>
                <a:latin typeface="Times New Roman"/>
                <a:cs typeface="Times New Roman"/>
              </a:rPr>
              <a:t>ID</a:t>
            </a:r>
            <a:endParaRPr lang="en-GB" sz="900" b="1" i="1" dirty="0">
              <a:solidFill>
                <a:srgbClr val="FF0000"/>
              </a:solidFill>
              <a:latin typeface="Times New Roman"/>
              <a:cs typeface="Times New Roman"/>
            </a:endParaRPr>
          </a:p>
          <a:p>
            <a:endParaRPr lang="en-US" dirty="0"/>
          </a:p>
        </p:txBody>
      </p:sp>
      <p:pic>
        <p:nvPicPr>
          <p:cNvPr id="88" name="Picture 87" descr="A screenshot of a cell phone&#10;&#10;Description automatically generated">
            <a:extLst>
              <a:ext uri="{FF2B5EF4-FFF2-40B4-BE49-F238E27FC236}">
                <a16:creationId xmlns:a16="http://schemas.microsoft.com/office/drawing/2014/main" id="{5094AE01-4EE3-5D4B-A5A6-063954CD798D}"/>
              </a:ext>
            </a:extLst>
          </p:cNvPr>
          <p:cNvPicPr>
            <a:picLocks noChangeAspect="1"/>
          </p:cNvPicPr>
          <p:nvPr/>
        </p:nvPicPr>
        <p:blipFill>
          <a:blip r:embed="rId11"/>
          <a:stretch>
            <a:fillRect/>
          </a:stretch>
        </p:blipFill>
        <p:spPr>
          <a:xfrm>
            <a:off x="9591328" y="3757605"/>
            <a:ext cx="2559424" cy="2830965"/>
          </a:xfrm>
          <a:prstGeom prst="rect">
            <a:avLst/>
          </a:prstGeom>
        </p:spPr>
      </p:pic>
      <p:pic>
        <p:nvPicPr>
          <p:cNvPr id="89" name="Picture 88" descr="A close up of a map&#10;&#10;Description automatically generated">
            <a:extLst>
              <a:ext uri="{FF2B5EF4-FFF2-40B4-BE49-F238E27FC236}">
                <a16:creationId xmlns:a16="http://schemas.microsoft.com/office/drawing/2014/main" id="{BFB58A47-4374-9144-A498-37AC4CD7DCA6}"/>
              </a:ext>
            </a:extLst>
          </p:cNvPr>
          <p:cNvPicPr>
            <a:picLocks noChangeAspect="1"/>
          </p:cNvPicPr>
          <p:nvPr/>
        </p:nvPicPr>
        <p:blipFill>
          <a:blip r:embed="rId12"/>
          <a:stretch>
            <a:fillRect/>
          </a:stretch>
        </p:blipFill>
        <p:spPr>
          <a:xfrm>
            <a:off x="7060225" y="3757606"/>
            <a:ext cx="2531103" cy="2830964"/>
          </a:xfrm>
          <a:prstGeom prst="rect">
            <a:avLst/>
          </a:prstGeom>
        </p:spPr>
      </p:pic>
      <p:cxnSp>
        <p:nvCxnSpPr>
          <p:cNvPr id="93" name="Straight Connector 92">
            <a:extLst>
              <a:ext uri="{FF2B5EF4-FFF2-40B4-BE49-F238E27FC236}">
                <a16:creationId xmlns:a16="http://schemas.microsoft.com/office/drawing/2014/main" id="{1055FEBB-AE68-5E40-9E44-07BF77297E6C}"/>
              </a:ext>
            </a:extLst>
          </p:cNvPr>
          <p:cNvCxnSpPr>
            <a:cxnSpLocks/>
          </p:cNvCxnSpPr>
          <p:nvPr/>
        </p:nvCxnSpPr>
        <p:spPr>
          <a:xfrm>
            <a:off x="5384415" y="802686"/>
            <a:ext cx="0" cy="424854"/>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100" name="Picture 99" descr="Text&#10;&#10;Description automatically generated">
            <a:extLst>
              <a:ext uri="{FF2B5EF4-FFF2-40B4-BE49-F238E27FC236}">
                <a16:creationId xmlns:a16="http://schemas.microsoft.com/office/drawing/2014/main" id="{9B9EEB5C-5B0D-E248-A0B8-F1A4E146C51D}"/>
              </a:ext>
            </a:extLst>
          </p:cNvPr>
          <p:cNvPicPr>
            <a:picLocks noChangeAspect="1"/>
          </p:cNvPicPr>
          <p:nvPr/>
        </p:nvPicPr>
        <p:blipFill>
          <a:blip r:embed="rId13"/>
          <a:stretch>
            <a:fillRect/>
          </a:stretch>
        </p:blipFill>
        <p:spPr>
          <a:xfrm>
            <a:off x="9169259" y="4202"/>
            <a:ext cx="3039036" cy="689351"/>
          </a:xfrm>
          <a:prstGeom prst="rect">
            <a:avLst/>
          </a:prstGeom>
        </p:spPr>
      </p:pic>
    </p:spTree>
    <p:extLst>
      <p:ext uri="{BB962C8B-B14F-4D97-AF65-F5344CB8AC3E}">
        <p14:creationId xmlns:p14="http://schemas.microsoft.com/office/powerpoint/2010/main" val="651211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54314" y="-90"/>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8</a:t>
            </a:fld>
            <a:endParaRPr lang="en-US" dirty="0">
              <a:solidFill>
                <a:schemeClr val="accent2">
                  <a:lumMod val="50000"/>
                </a:schemeClr>
              </a:solidFill>
              <a:latin typeface="Times" pitchFamily="2" charset="0"/>
            </a:endParaRPr>
          </a:p>
        </p:txBody>
      </p:sp>
      <p:sp>
        <p:nvSpPr>
          <p:cNvPr id="2" name="TextBox 1">
            <a:extLst>
              <a:ext uri="{FF2B5EF4-FFF2-40B4-BE49-F238E27FC236}">
                <a16:creationId xmlns:a16="http://schemas.microsoft.com/office/drawing/2014/main" id="{B6AA70DA-BCCD-E549-A4E5-F033060EFC49}"/>
              </a:ext>
            </a:extLst>
          </p:cNvPr>
          <p:cNvSpPr txBox="1"/>
          <p:nvPr/>
        </p:nvSpPr>
        <p:spPr>
          <a:xfrm>
            <a:off x="552779" y="791999"/>
            <a:ext cx="5982492" cy="2492990"/>
          </a:xfrm>
          <a:prstGeom prst="rect">
            <a:avLst/>
          </a:prstGeom>
          <a:noFill/>
        </p:spPr>
        <p:txBody>
          <a:bodyPr wrap="square" rtlCol="0">
            <a:spAutoFit/>
          </a:bodyPr>
          <a:lstStyle/>
          <a:p>
            <a:r>
              <a:rPr lang="en-US" b="1" i="1" dirty="0">
                <a:solidFill>
                  <a:schemeClr val="accent2">
                    <a:lumMod val="75000"/>
                  </a:schemeClr>
                </a:solidFill>
                <a:latin typeface="Times New Roman" panose="02020603050405020304" pitchFamily="18" charset="0"/>
                <a:cs typeface="Times New Roman" panose="02020603050405020304" pitchFamily="18" charset="0"/>
              </a:rPr>
              <a:t>Track Based Alignment of the Mu3e Pixel Detector Studies</a:t>
            </a:r>
          </a:p>
          <a:p>
            <a:r>
              <a:rPr lang="en-US" b="1" i="1" dirty="0">
                <a:solidFill>
                  <a:schemeClr val="accent2">
                    <a:lumMod val="75000"/>
                  </a:schemeClr>
                </a:solidFill>
                <a:latin typeface="Times New Roman" panose="02020603050405020304" pitchFamily="18" charset="0"/>
                <a:cs typeface="Times New Roman" panose="02020603050405020304" pitchFamily="18" charset="0"/>
              </a:rPr>
              <a:t> </a:t>
            </a:r>
          </a:p>
          <a:p>
            <a:endParaRPr lang="en-US" sz="2000" b="1" dirty="0">
              <a:solidFill>
                <a:schemeClr val="accent2">
                  <a:lumMod val="50000"/>
                </a:schemeClr>
              </a:solidFill>
              <a:latin typeface="Times New Roman" panose="02020603050405020304" pitchFamily="18" charset="0"/>
              <a:cs typeface="Times New Roman" panose="02020603050405020304" pitchFamily="18" charset="0"/>
            </a:endParaRPr>
          </a:p>
          <a:p>
            <a:endParaRPr lang="en-US" sz="2000" b="1" dirty="0">
              <a:solidFill>
                <a:schemeClr val="accent2">
                  <a:lumMod val="50000"/>
                </a:schemeClr>
              </a:solidFill>
              <a:latin typeface="Times New Roman" panose="02020603050405020304" pitchFamily="18" charset="0"/>
              <a:cs typeface="Times New Roman" panose="02020603050405020304" pitchFamily="18" charset="0"/>
            </a:endParaRPr>
          </a:p>
          <a:p>
            <a:endParaRPr lang="en-US" sz="2000" b="1" dirty="0">
              <a:solidFill>
                <a:schemeClr val="accent2">
                  <a:lumMod val="50000"/>
                </a:schemeClr>
              </a:solidFill>
              <a:latin typeface="Times New Roman" panose="02020603050405020304" pitchFamily="18" charset="0"/>
              <a:cs typeface="Times New Roman" panose="02020603050405020304" pitchFamily="18" charset="0"/>
            </a:endParaRPr>
          </a:p>
          <a:p>
            <a:endParaRPr lang="en-US" sz="2000" b="1" dirty="0">
              <a:solidFill>
                <a:schemeClr val="accent2">
                  <a:lumMod val="50000"/>
                </a:schemeClr>
              </a:solidFill>
              <a:latin typeface="Times New Roman" panose="02020603050405020304" pitchFamily="18" charset="0"/>
              <a:cs typeface="Times New Roman" panose="02020603050405020304" pitchFamily="18" charset="0"/>
            </a:endParaRPr>
          </a:p>
          <a:p>
            <a:endParaRPr lang="en-US" sz="2000" b="1" dirty="0">
              <a:solidFill>
                <a:schemeClr val="accent2">
                  <a:lumMod val="50000"/>
                </a:schemeClr>
              </a:solidFill>
              <a:latin typeface="Times New Roman" panose="02020603050405020304" pitchFamily="18" charset="0"/>
              <a:cs typeface="Times New Roman" panose="02020603050405020304" pitchFamily="18" charset="0"/>
            </a:endParaRPr>
          </a:p>
          <a:p>
            <a:endParaRPr lang="en-US" sz="2000" b="1" dirty="0">
              <a:solidFill>
                <a:schemeClr val="accent2">
                  <a:lumMod val="75000"/>
                </a:schemeClr>
              </a:solidFill>
              <a:latin typeface="Times New Roman" panose="02020603050405020304" pitchFamily="18" charset="0"/>
              <a:cs typeface="Times New Roman" panose="02020603050405020304" pitchFamily="18" charset="0"/>
            </a:endParaRPr>
          </a:p>
        </p:txBody>
      </p:sp>
      <p:pic>
        <p:nvPicPr>
          <p:cNvPr id="7" name="Picture 6" descr="Chart, line chart&#10;&#10;Description automatically generated">
            <a:extLst>
              <a:ext uri="{FF2B5EF4-FFF2-40B4-BE49-F238E27FC236}">
                <a16:creationId xmlns:a16="http://schemas.microsoft.com/office/drawing/2014/main" id="{102B6FD4-3ACC-BF42-911B-94CA98B79F0C}"/>
              </a:ext>
            </a:extLst>
          </p:cNvPr>
          <p:cNvPicPr>
            <a:picLocks noChangeAspect="1"/>
          </p:cNvPicPr>
          <p:nvPr/>
        </p:nvPicPr>
        <p:blipFill>
          <a:blip r:embed="rId4"/>
          <a:stretch>
            <a:fillRect/>
          </a:stretch>
        </p:blipFill>
        <p:spPr>
          <a:xfrm>
            <a:off x="8394999" y="4022543"/>
            <a:ext cx="3666845" cy="2720861"/>
          </a:xfrm>
          <a:prstGeom prst="rect">
            <a:avLst/>
          </a:prstGeom>
        </p:spPr>
      </p:pic>
      <p:sp>
        <p:nvSpPr>
          <p:cNvPr id="3" name="TextBox 2">
            <a:extLst>
              <a:ext uri="{FF2B5EF4-FFF2-40B4-BE49-F238E27FC236}">
                <a16:creationId xmlns:a16="http://schemas.microsoft.com/office/drawing/2014/main" id="{48D8D7FB-804B-8D4D-BA1F-5D7B9956191E}"/>
              </a:ext>
            </a:extLst>
          </p:cNvPr>
          <p:cNvSpPr txBox="1"/>
          <p:nvPr/>
        </p:nvSpPr>
        <p:spPr>
          <a:xfrm>
            <a:off x="597730" y="1182685"/>
            <a:ext cx="4082948" cy="1200329"/>
          </a:xfrm>
          <a:prstGeom prst="rect">
            <a:avLst/>
          </a:prstGeom>
          <a:noFill/>
        </p:spPr>
        <p:txBody>
          <a:bodyPr wrap="square" rtlCol="0">
            <a:spAutoFit/>
          </a:bodyPr>
          <a:lstStyle/>
          <a:p>
            <a:pPr marL="285750" indent="-285750">
              <a:buFont typeface="Arial" panose="020B0604020202020204" pitchFamily="34" charset="0"/>
              <a:buChar char="•"/>
            </a:pPr>
            <a:endParaRPr lang="en-US" sz="12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200" dirty="0">
                <a:latin typeface="Times New Roman" panose="02020603050405020304" pitchFamily="18" charset="0"/>
                <a:cs typeface="Times New Roman" panose="02020603050405020304" pitchFamily="18" charset="0"/>
              </a:rPr>
              <a:t>Many misalignment modes can be applied for all individual sensors or composite parts level</a:t>
            </a:r>
          </a:p>
          <a:p>
            <a:pPr marL="285750" indent="-285750">
              <a:buFont typeface="Arial" panose="020B0604020202020204" pitchFamily="34" charset="0"/>
              <a:buChar char="•"/>
            </a:pPr>
            <a:r>
              <a:rPr lang="en-US" sz="1200" dirty="0">
                <a:latin typeface="Times New Roman" panose="02020603050405020304" pitchFamily="18" charset="0"/>
                <a:cs typeface="Times New Roman" panose="02020603050405020304" pitchFamily="18" charset="0"/>
              </a:rPr>
              <a:t>Using Millipede-II alignment algorithm to align detector</a:t>
            </a:r>
          </a:p>
          <a:p>
            <a:pPr marL="285750" indent="-285750">
              <a:buFont typeface="Arial" panose="020B0604020202020204" pitchFamily="34" charset="0"/>
              <a:buChar char="•"/>
            </a:pPr>
            <a:r>
              <a:rPr lang="en-US" sz="1200" dirty="0">
                <a:latin typeface="Times New Roman" panose="02020603050405020304" pitchFamily="18" charset="0"/>
                <a:cs typeface="Times New Roman" panose="02020603050405020304" pitchFamily="18" charset="0"/>
              </a:rPr>
              <a:t>Study the performance of nominal tracks with misaligned and aligned and compare it with nominal detector </a:t>
            </a:r>
          </a:p>
        </p:txBody>
      </p:sp>
      <p:sp>
        <p:nvSpPr>
          <p:cNvPr id="4" name="TextBox 3">
            <a:extLst>
              <a:ext uri="{FF2B5EF4-FFF2-40B4-BE49-F238E27FC236}">
                <a16:creationId xmlns:a16="http://schemas.microsoft.com/office/drawing/2014/main" id="{78EA42EC-DC83-0349-B09D-3915A5157CAB}"/>
              </a:ext>
            </a:extLst>
          </p:cNvPr>
          <p:cNvSpPr txBox="1"/>
          <p:nvPr/>
        </p:nvSpPr>
        <p:spPr>
          <a:xfrm>
            <a:off x="3631943" y="104779"/>
            <a:ext cx="5836024" cy="523220"/>
          </a:xfrm>
          <a:prstGeom prst="rect">
            <a:avLst/>
          </a:prstGeom>
          <a:noFill/>
        </p:spPr>
        <p:txBody>
          <a:bodyPr wrap="square" rtlCol="0">
            <a:spAutoFit/>
          </a:bodyPr>
          <a:lstStyle/>
          <a:p>
            <a:r>
              <a:rPr lang="en-US" sz="1400" b="1" dirty="0">
                <a:solidFill>
                  <a:schemeClr val="bg1"/>
                </a:solidFill>
                <a:latin typeface="Times New Roman" panose="02020603050405020304" pitchFamily="18" charset="0"/>
                <a:cs typeface="Times New Roman" panose="02020603050405020304" pitchFamily="18" charset="0"/>
              </a:rPr>
              <a:t>Expanded Studies to Understand Increased Mis-Alignments of the Mu3e Pixel Detector</a:t>
            </a:r>
          </a:p>
        </p:txBody>
      </p:sp>
      <p:cxnSp>
        <p:nvCxnSpPr>
          <p:cNvPr id="11" name="Straight Connector 10">
            <a:extLst>
              <a:ext uri="{FF2B5EF4-FFF2-40B4-BE49-F238E27FC236}">
                <a16:creationId xmlns:a16="http://schemas.microsoft.com/office/drawing/2014/main" id="{A36DE515-D6C6-604B-A8F9-FAE3D615792E}"/>
              </a:ext>
            </a:extLst>
          </p:cNvPr>
          <p:cNvCxnSpPr>
            <a:cxnSpLocks/>
          </p:cNvCxnSpPr>
          <p:nvPr/>
        </p:nvCxnSpPr>
        <p:spPr>
          <a:xfrm flipV="1">
            <a:off x="6275376" y="1010790"/>
            <a:ext cx="5916624" cy="18662"/>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7D44AEF-B2DD-3546-994A-8607286FF138}"/>
              </a:ext>
            </a:extLst>
          </p:cNvPr>
          <p:cNvCxnSpPr>
            <a:cxnSpLocks/>
          </p:cNvCxnSpPr>
          <p:nvPr/>
        </p:nvCxnSpPr>
        <p:spPr>
          <a:xfrm>
            <a:off x="54314" y="1010790"/>
            <a:ext cx="575606" cy="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13" name="Picture 12" descr="Chart&#10;&#10;Description automatically generated">
            <a:extLst>
              <a:ext uri="{FF2B5EF4-FFF2-40B4-BE49-F238E27FC236}">
                <a16:creationId xmlns:a16="http://schemas.microsoft.com/office/drawing/2014/main" id="{7B9F92E8-3CCA-F949-8006-5CD78715D7FF}"/>
              </a:ext>
            </a:extLst>
          </p:cNvPr>
          <p:cNvPicPr>
            <a:picLocks noChangeAspect="1"/>
          </p:cNvPicPr>
          <p:nvPr/>
        </p:nvPicPr>
        <p:blipFill>
          <a:blip r:embed="rId5"/>
          <a:stretch>
            <a:fillRect/>
          </a:stretch>
        </p:blipFill>
        <p:spPr>
          <a:xfrm>
            <a:off x="5224094" y="1351029"/>
            <a:ext cx="3666845" cy="2686518"/>
          </a:xfrm>
          <a:prstGeom prst="rect">
            <a:avLst/>
          </a:prstGeom>
        </p:spPr>
      </p:pic>
      <p:pic>
        <p:nvPicPr>
          <p:cNvPr id="15" name="Picture 14" descr="Table&#10;&#10;Description automatically generated">
            <a:extLst>
              <a:ext uri="{FF2B5EF4-FFF2-40B4-BE49-F238E27FC236}">
                <a16:creationId xmlns:a16="http://schemas.microsoft.com/office/drawing/2014/main" id="{7718BDAC-413E-764B-87DB-CD08C43A9395}"/>
              </a:ext>
            </a:extLst>
          </p:cNvPr>
          <p:cNvPicPr>
            <a:picLocks noChangeAspect="1"/>
          </p:cNvPicPr>
          <p:nvPr/>
        </p:nvPicPr>
        <p:blipFill>
          <a:blip r:embed="rId6"/>
          <a:stretch>
            <a:fillRect/>
          </a:stretch>
        </p:blipFill>
        <p:spPr>
          <a:xfrm>
            <a:off x="597730" y="4826489"/>
            <a:ext cx="4338561" cy="1856236"/>
          </a:xfrm>
          <a:prstGeom prst="rect">
            <a:avLst/>
          </a:prstGeom>
        </p:spPr>
      </p:pic>
      <p:pic>
        <p:nvPicPr>
          <p:cNvPr id="16" name="Picture 15" descr="Text&#10;&#10;Description automatically generated">
            <a:extLst>
              <a:ext uri="{FF2B5EF4-FFF2-40B4-BE49-F238E27FC236}">
                <a16:creationId xmlns:a16="http://schemas.microsoft.com/office/drawing/2014/main" id="{6A4AB1C2-7631-B741-B093-A6AAED27C828}"/>
              </a:ext>
            </a:extLst>
          </p:cNvPr>
          <p:cNvPicPr>
            <a:picLocks noChangeAspect="1"/>
          </p:cNvPicPr>
          <p:nvPr/>
        </p:nvPicPr>
        <p:blipFill>
          <a:blip r:embed="rId7"/>
          <a:stretch>
            <a:fillRect/>
          </a:stretch>
        </p:blipFill>
        <p:spPr>
          <a:xfrm>
            <a:off x="9538448" y="0"/>
            <a:ext cx="2653552" cy="716551"/>
          </a:xfrm>
          <a:prstGeom prst="rect">
            <a:avLst/>
          </a:prstGeom>
        </p:spPr>
      </p:pic>
      <p:sp>
        <p:nvSpPr>
          <p:cNvPr id="17" name="TextBox 16">
            <a:extLst>
              <a:ext uri="{FF2B5EF4-FFF2-40B4-BE49-F238E27FC236}">
                <a16:creationId xmlns:a16="http://schemas.microsoft.com/office/drawing/2014/main" id="{04F70C8F-57F3-1746-9D85-818A6FA9F976}"/>
              </a:ext>
            </a:extLst>
          </p:cNvPr>
          <p:cNvSpPr txBox="1"/>
          <p:nvPr/>
        </p:nvSpPr>
        <p:spPr>
          <a:xfrm>
            <a:off x="6275376" y="1156344"/>
            <a:ext cx="1945341" cy="276999"/>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Short tracks with 4-hits</a:t>
            </a:r>
          </a:p>
        </p:txBody>
      </p:sp>
      <p:sp>
        <p:nvSpPr>
          <p:cNvPr id="18" name="TextBox 17">
            <a:extLst>
              <a:ext uri="{FF2B5EF4-FFF2-40B4-BE49-F238E27FC236}">
                <a16:creationId xmlns:a16="http://schemas.microsoft.com/office/drawing/2014/main" id="{778158DB-605D-2B47-B701-71AD41ED46F8}"/>
              </a:ext>
            </a:extLst>
          </p:cNvPr>
          <p:cNvSpPr txBox="1"/>
          <p:nvPr/>
        </p:nvSpPr>
        <p:spPr>
          <a:xfrm>
            <a:off x="9545596" y="3853450"/>
            <a:ext cx="2426809" cy="553998"/>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Long tracks with 6/8-hits</a:t>
            </a:r>
          </a:p>
          <a:p>
            <a:endParaRPr lang="en-US" dirty="0"/>
          </a:p>
        </p:txBody>
      </p:sp>
      <p:sp>
        <p:nvSpPr>
          <p:cNvPr id="21" name="TextBox 20">
            <a:extLst>
              <a:ext uri="{FF2B5EF4-FFF2-40B4-BE49-F238E27FC236}">
                <a16:creationId xmlns:a16="http://schemas.microsoft.com/office/drawing/2014/main" id="{8CE17F92-2A88-4F46-ACEF-427EAEDBE41C}"/>
              </a:ext>
            </a:extLst>
          </p:cNvPr>
          <p:cNvSpPr txBox="1"/>
          <p:nvPr/>
        </p:nvSpPr>
        <p:spPr>
          <a:xfrm>
            <a:off x="5778133" y="1365374"/>
            <a:ext cx="1712672" cy="507831"/>
          </a:xfrm>
          <a:prstGeom prst="rect">
            <a:avLst/>
          </a:prstGeom>
          <a:noFill/>
        </p:spPr>
        <p:txBody>
          <a:bodyPr wrap="square" rtlCol="0">
            <a:spAutoFit/>
          </a:bodyPr>
          <a:lstStyle/>
          <a:p>
            <a:r>
              <a:rPr lang="en-US" sz="900" i="1" dirty="0">
                <a:latin typeface="Times" pitchFamily="2" charset="0"/>
              </a:rPr>
              <a:t>(Mu3e work in progress) </a:t>
            </a:r>
          </a:p>
          <a:p>
            <a:endParaRPr lang="en-US" dirty="0"/>
          </a:p>
        </p:txBody>
      </p:sp>
      <p:sp>
        <p:nvSpPr>
          <p:cNvPr id="22" name="TextBox 21">
            <a:extLst>
              <a:ext uri="{FF2B5EF4-FFF2-40B4-BE49-F238E27FC236}">
                <a16:creationId xmlns:a16="http://schemas.microsoft.com/office/drawing/2014/main" id="{C5DF3EC7-6784-9B4B-8648-32117706F473}"/>
              </a:ext>
            </a:extLst>
          </p:cNvPr>
          <p:cNvSpPr txBox="1"/>
          <p:nvPr/>
        </p:nvSpPr>
        <p:spPr>
          <a:xfrm>
            <a:off x="9015017" y="4079769"/>
            <a:ext cx="2426808" cy="507831"/>
          </a:xfrm>
          <a:prstGeom prst="rect">
            <a:avLst/>
          </a:prstGeom>
          <a:noFill/>
        </p:spPr>
        <p:txBody>
          <a:bodyPr wrap="square" rtlCol="0">
            <a:spAutoFit/>
          </a:bodyPr>
          <a:lstStyle/>
          <a:p>
            <a:r>
              <a:rPr lang="en-US" sz="900" i="1" dirty="0">
                <a:latin typeface="Times" pitchFamily="2" charset="0"/>
              </a:rPr>
              <a:t>(Mu3e work in progress) </a:t>
            </a:r>
          </a:p>
          <a:p>
            <a:endParaRPr lang="en-US" dirty="0"/>
          </a:p>
        </p:txBody>
      </p:sp>
      <p:sp>
        <p:nvSpPr>
          <p:cNvPr id="23" name="TextBox 22">
            <a:extLst>
              <a:ext uri="{FF2B5EF4-FFF2-40B4-BE49-F238E27FC236}">
                <a16:creationId xmlns:a16="http://schemas.microsoft.com/office/drawing/2014/main" id="{D91755F6-5F34-4E4E-A5D3-CA32BAD00508}"/>
              </a:ext>
            </a:extLst>
          </p:cNvPr>
          <p:cNvSpPr txBox="1"/>
          <p:nvPr/>
        </p:nvSpPr>
        <p:spPr>
          <a:xfrm>
            <a:off x="516786" y="4057048"/>
            <a:ext cx="4634030" cy="769441"/>
          </a:xfrm>
          <a:prstGeom prst="rect">
            <a:avLst/>
          </a:prstGeom>
          <a:noFill/>
        </p:spPr>
        <p:txBody>
          <a:bodyPr wrap="square" rtlCol="0">
            <a:spAutoFit/>
          </a:bodyPr>
          <a:lstStyle/>
          <a:p>
            <a:r>
              <a:rPr lang="en-GB" sz="1100" b="1" i="1" dirty="0">
                <a:solidFill>
                  <a:schemeClr val="accent2">
                    <a:lumMod val="75000"/>
                  </a:schemeClr>
                </a:solidFill>
                <a:latin typeface="Times New Roman" panose="02020603050405020304" pitchFamily="18" charset="0"/>
                <a:cs typeface="Times New Roman" panose="02020603050405020304" pitchFamily="18" charset="0"/>
              </a:rPr>
              <a:t>Results of the vertex reconstruction of signal events with three recurlers required; for a nominal, a misaligned and an aligned detector. The mean stems from a fit of the sum of two Gaussians and the quoted width is the area-weighted mean</a:t>
            </a:r>
            <a:endParaRPr lang="en-US" sz="1100" b="1" i="1" dirty="0">
              <a:solidFill>
                <a:schemeClr val="accent2">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0438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ns face&#10;&#10;Description automatically generated">
            <a:extLst>
              <a:ext uri="{FF2B5EF4-FFF2-40B4-BE49-F238E27FC236}">
                <a16:creationId xmlns:a16="http://schemas.microsoft.com/office/drawing/2014/main" id="{989C147F-B36A-6349-B0DF-55567AF5465C}"/>
              </a:ext>
            </a:extLst>
          </p:cNvPr>
          <p:cNvPicPr>
            <a:picLocks noChangeAspect="1"/>
          </p:cNvPicPr>
          <p:nvPr/>
        </p:nvPicPr>
        <p:blipFill>
          <a:blip r:embed="rId3"/>
          <a:stretch>
            <a:fillRect/>
          </a:stretch>
        </p:blipFill>
        <p:spPr>
          <a:xfrm>
            <a:off x="0" y="7775"/>
            <a:ext cx="12192000" cy="6842449"/>
          </a:xfrm>
          <a:prstGeom prst="rect">
            <a:avLst/>
          </a:prstGeom>
        </p:spPr>
      </p:pic>
      <p:sp>
        <p:nvSpPr>
          <p:cNvPr id="6" name="Rectangle 5">
            <a:extLst>
              <a:ext uri="{FF2B5EF4-FFF2-40B4-BE49-F238E27FC236}">
                <a16:creationId xmlns:a16="http://schemas.microsoft.com/office/drawing/2014/main" id="{8C08A935-7533-F84F-96FE-919086C901A4}"/>
              </a:ext>
            </a:extLst>
          </p:cNvPr>
          <p:cNvSpPr/>
          <p:nvPr/>
        </p:nvSpPr>
        <p:spPr>
          <a:xfrm>
            <a:off x="893379" y="3429000"/>
            <a:ext cx="178676" cy="207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FE1D0CD1-DD2E-104C-8323-AF0B6C16E709}"/>
              </a:ext>
            </a:extLst>
          </p:cNvPr>
          <p:cNvSpPr>
            <a:spLocks noGrp="1"/>
          </p:cNvSpPr>
          <p:nvPr>
            <p:ph type="sldNum" sz="quarter" idx="12"/>
          </p:nvPr>
        </p:nvSpPr>
        <p:spPr>
          <a:xfrm>
            <a:off x="8927655" y="6500316"/>
            <a:ext cx="2743200" cy="365125"/>
          </a:xfrm>
        </p:spPr>
        <p:txBody>
          <a:bodyPr/>
          <a:lstStyle/>
          <a:p>
            <a:fld id="{0D08B22A-3AF8-3046-9BA0-8D8CBA32BCA2}" type="slidenum">
              <a:rPr lang="en-US" smtClean="0">
                <a:solidFill>
                  <a:schemeClr val="accent2">
                    <a:lumMod val="50000"/>
                  </a:schemeClr>
                </a:solidFill>
                <a:latin typeface="Times" pitchFamily="2" charset="0"/>
              </a:rPr>
              <a:t>9</a:t>
            </a:fld>
            <a:endParaRPr lang="en-US" dirty="0">
              <a:solidFill>
                <a:schemeClr val="accent2">
                  <a:lumMod val="50000"/>
                </a:schemeClr>
              </a:solidFill>
              <a:latin typeface="Times" pitchFamily="2" charset="0"/>
            </a:endParaRPr>
          </a:p>
        </p:txBody>
      </p:sp>
      <p:cxnSp>
        <p:nvCxnSpPr>
          <p:cNvPr id="7" name="Straight Connector 6">
            <a:extLst>
              <a:ext uri="{FF2B5EF4-FFF2-40B4-BE49-F238E27FC236}">
                <a16:creationId xmlns:a16="http://schemas.microsoft.com/office/drawing/2014/main" id="{7A312F0F-CD57-464D-B7A9-FB9ADE03CEE8}"/>
              </a:ext>
            </a:extLst>
          </p:cNvPr>
          <p:cNvCxnSpPr>
            <a:cxnSpLocks/>
          </p:cNvCxnSpPr>
          <p:nvPr/>
        </p:nvCxnSpPr>
        <p:spPr>
          <a:xfrm flipH="1">
            <a:off x="3131605" y="802083"/>
            <a:ext cx="10369" cy="5964477"/>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13" name="Picture 12" descr="A close up of a map&#10;&#10;Description automatically generated">
            <a:extLst>
              <a:ext uri="{FF2B5EF4-FFF2-40B4-BE49-F238E27FC236}">
                <a16:creationId xmlns:a16="http://schemas.microsoft.com/office/drawing/2014/main" id="{6637061D-24E5-E549-B427-994C186A9366}"/>
              </a:ext>
            </a:extLst>
          </p:cNvPr>
          <p:cNvPicPr>
            <a:picLocks noChangeAspect="1"/>
          </p:cNvPicPr>
          <p:nvPr/>
        </p:nvPicPr>
        <p:blipFill>
          <a:blip r:embed="rId4"/>
          <a:stretch>
            <a:fillRect/>
          </a:stretch>
        </p:blipFill>
        <p:spPr>
          <a:xfrm>
            <a:off x="3201179" y="1276569"/>
            <a:ext cx="3054342" cy="2565317"/>
          </a:xfrm>
          <a:prstGeom prst="rect">
            <a:avLst/>
          </a:prstGeom>
        </p:spPr>
      </p:pic>
      <p:pic>
        <p:nvPicPr>
          <p:cNvPr id="14" name="Picture 13" descr="A close up of a map&#10;&#10;Description automatically generated">
            <a:extLst>
              <a:ext uri="{FF2B5EF4-FFF2-40B4-BE49-F238E27FC236}">
                <a16:creationId xmlns:a16="http://schemas.microsoft.com/office/drawing/2014/main" id="{11017EE9-051C-7540-BB45-F2E572E813D6}"/>
              </a:ext>
            </a:extLst>
          </p:cNvPr>
          <p:cNvPicPr>
            <a:picLocks noChangeAspect="1"/>
          </p:cNvPicPr>
          <p:nvPr/>
        </p:nvPicPr>
        <p:blipFill>
          <a:blip r:embed="rId5"/>
          <a:stretch>
            <a:fillRect/>
          </a:stretch>
        </p:blipFill>
        <p:spPr>
          <a:xfrm>
            <a:off x="3209871" y="4056627"/>
            <a:ext cx="3045650" cy="2565318"/>
          </a:xfrm>
          <a:prstGeom prst="rect">
            <a:avLst/>
          </a:prstGeom>
        </p:spPr>
      </p:pic>
      <p:pic>
        <p:nvPicPr>
          <p:cNvPr id="15" name="Picture 14" descr="A close up of a map&#10;&#10;Description automatically generated">
            <a:extLst>
              <a:ext uri="{FF2B5EF4-FFF2-40B4-BE49-F238E27FC236}">
                <a16:creationId xmlns:a16="http://schemas.microsoft.com/office/drawing/2014/main" id="{C2709F75-CC26-B649-9F5C-76910C7D44A4}"/>
              </a:ext>
            </a:extLst>
          </p:cNvPr>
          <p:cNvPicPr>
            <a:picLocks noChangeAspect="1"/>
          </p:cNvPicPr>
          <p:nvPr/>
        </p:nvPicPr>
        <p:blipFill>
          <a:blip r:embed="rId6"/>
          <a:stretch>
            <a:fillRect/>
          </a:stretch>
        </p:blipFill>
        <p:spPr>
          <a:xfrm>
            <a:off x="6212676" y="1315996"/>
            <a:ext cx="2976273" cy="2555605"/>
          </a:xfrm>
          <a:prstGeom prst="rect">
            <a:avLst/>
          </a:prstGeom>
        </p:spPr>
      </p:pic>
      <p:pic>
        <p:nvPicPr>
          <p:cNvPr id="17" name="Picture 16" descr="A close up of a map&#10;&#10;Description automatically generated">
            <a:extLst>
              <a:ext uri="{FF2B5EF4-FFF2-40B4-BE49-F238E27FC236}">
                <a16:creationId xmlns:a16="http://schemas.microsoft.com/office/drawing/2014/main" id="{DC7DDEF5-6B9B-3348-8F8B-6984E6BCF868}"/>
              </a:ext>
            </a:extLst>
          </p:cNvPr>
          <p:cNvPicPr>
            <a:picLocks noChangeAspect="1"/>
          </p:cNvPicPr>
          <p:nvPr/>
        </p:nvPicPr>
        <p:blipFill>
          <a:blip r:embed="rId7"/>
          <a:stretch>
            <a:fillRect/>
          </a:stretch>
        </p:blipFill>
        <p:spPr>
          <a:xfrm>
            <a:off x="9246972" y="1365020"/>
            <a:ext cx="2856673" cy="2564256"/>
          </a:xfrm>
          <a:prstGeom prst="rect">
            <a:avLst/>
          </a:prstGeom>
        </p:spPr>
      </p:pic>
      <p:pic>
        <p:nvPicPr>
          <p:cNvPr id="18" name="Picture 17" descr="A screenshot of a cell phone&#10;&#10;Description automatically generated">
            <a:extLst>
              <a:ext uri="{FF2B5EF4-FFF2-40B4-BE49-F238E27FC236}">
                <a16:creationId xmlns:a16="http://schemas.microsoft.com/office/drawing/2014/main" id="{77C05E83-313A-FB4C-9538-925A0A6E1E76}"/>
              </a:ext>
            </a:extLst>
          </p:cNvPr>
          <p:cNvPicPr>
            <a:picLocks noChangeAspect="1"/>
          </p:cNvPicPr>
          <p:nvPr/>
        </p:nvPicPr>
        <p:blipFill>
          <a:blip r:embed="rId8"/>
          <a:stretch>
            <a:fillRect/>
          </a:stretch>
        </p:blipFill>
        <p:spPr>
          <a:xfrm>
            <a:off x="9344296" y="4056627"/>
            <a:ext cx="2820219" cy="2522273"/>
          </a:xfrm>
          <a:prstGeom prst="rect">
            <a:avLst/>
          </a:prstGeom>
        </p:spPr>
      </p:pic>
      <p:sp>
        <p:nvSpPr>
          <p:cNvPr id="3" name="TextBox 2">
            <a:extLst>
              <a:ext uri="{FF2B5EF4-FFF2-40B4-BE49-F238E27FC236}">
                <a16:creationId xmlns:a16="http://schemas.microsoft.com/office/drawing/2014/main" id="{04D19369-32C8-E245-9131-F3E416B667E1}"/>
              </a:ext>
            </a:extLst>
          </p:cNvPr>
          <p:cNvSpPr txBox="1"/>
          <p:nvPr/>
        </p:nvSpPr>
        <p:spPr>
          <a:xfrm>
            <a:off x="3688114" y="98723"/>
            <a:ext cx="5239541" cy="584775"/>
          </a:xfrm>
          <a:prstGeom prst="rect">
            <a:avLst/>
          </a:prstGeom>
          <a:noFill/>
        </p:spPr>
        <p:txBody>
          <a:bodyPr wrap="square" rtlCol="0">
            <a:spAutoFit/>
          </a:bodyPr>
          <a:lstStyle/>
          <a:p>
            <a:r>
              <a:rPr lang="en-US" sz="1600" dirty="0">
                <a:solidFill>
                  <a:schemeClr val="bg1"/>
                </a:solidFill>
                <a:latin typeface="Times New Roman" panose="02020603050405020304" pitchFamily="18" charset="0"/>
                <a:cs typeface="Times New Roman" panose="02020603050405020304" pitchFamily="18" charset="0"/>
              </a:rPr>
              <a:t>Results: The Performance of Tracks in the Reconstruction Step (Perfect &amp; Imperfect Tracks)</a:t>
            </a:r>
            <a:endParaRPr lang="en-US" sz="1600" dirty="0"/>
          </a:p>
        </p:txBody>
      </p:sp>
      <p:sp>
        <p:nvSpPr>
          <p:cNvPr id="19" name="TextBox 18">
            <a:extLst>
              <a:ext uri="{FF2B5EF4-FFF2-40B4-BE49-F238E27FC236}">
                <a16:creationId xmlns:a16="http://schemas.microsoft.com/office/drawing/2014/main" id="{B192133F-F8CE-B442-8C2F-8E5179C9C96D}"/>
              </a:ext>
            </a:extLst>
          </p:cNvPr>
          <p:cNvSpPr txBox="1"/>
          <p:nvPr/>
        </p:nvSpPr>
        <p:spPr>
          <a:xfrm>
            <a:off x="25551" y="752379"/>
            <a:ext cx="3145087" cy="2970044"/>
          </a:xfrm>
          <a:prstGeom prst="rect">
            <a:avLst/>
          </a:prstGeom>
          <a:noFill/>
        </p:spPr>
        <p:txBody>
          <a:bodyPr wrap="square" rtlCol="0">
            <a:spAutoFit/>
          </a:bodyPr>
          <a:lstStyle/>
          <a:p>
            <a:endParaRPr lang="en-GB" sz="11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GB" sz="11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1100" dirty="0">
                <a:latin typeface="Times New Roman" panose="02020603050405020304" pitchFamily="18" charset="0"/>
                <a:cs typeface="Times New Roman" panose="02020603050405020304" pitchFamily="18" charset="0"/>
              </a:rPr>
              <a:t>Study tracking performance with imperfect detector for signal muon decays. Artificially introduce 100% inefficiencies into 1/2-pixel layer in the central station of the detector</a:t>
            </a:r>
          </a:p>
          <a:p>
            <a:endParaRPr lang="en-GB" sz="1100" dirty="0">
              <a:latin typeface="Times New Roman" panose="02020603050405020304" pitchFamily="18" charset="0"/>
              <a:cs typeface="Times New Roman" panose="02020603050405020304" pitchFamily="18" charset="0"/>
            </a:endParaRPr>
          </a:p>
          <a:p>
            <a:endParaRPr lang="en-GB" sz="11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1100" dirty="0">
                <a:latin typeface="Times New Roman" panose="02020603050405020304" pitchFamily="18" charset="0"/>
                <a:cs typeface="Times New Roman" panose="02020603050405020304" pitchFamily="18" charset="0"/>
              </a:rPr>
              <a:t>Goal was to allow tracking algorithm to access dead sensor in a missing layer </a:t>
            </a:r>
          </a:p>
          <a:p>
            <a:endParaRPr lang="en-GB" sz="11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GB" sz="11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GB" sz="1100" dirty="0">
                <a:latin typeface="Times New Roman" panose="02020603050405020304" pitchFamily="18" charset="0"/>
                <a:cs typeface="Times New Roman" panose="02020603050405020304" pitchFamily="18" charset="0"/>
              </a:rPr>
              <a:t>Study and optimizing the tracks cut requirements with understand the tracking efficiency, purity rates for new categories of tracks</a:t>
            </a:r>
            <a:endParaRPr lang="en-US" sz="1100" dirty="0"/>
          </a:p>
        </p:txBody>
      </p:sp>
      <p:pic>
        <p:nvPicPr>
          <p:cNvPr id="20" name="Picture 19" descr="A screenshot of a cell phone&#10;&#10;Description automatically generated">
            <a:extLst>
              <a:ext uri="{FF2B5EF4-FFF2-40B4-BE49-F238E27FC236}">
                <a16:creationId xmlns:a16="http://schemas.microsoft.com/office/drawing/2014/main" id="{20E9ED43-5527-BD4C-B44B-2C4BC9299203}"/>
              </a:ext>
            </a:extLst>
          </p:cNvPr>
          <p:cNvPicPr>
            <a:picLocks noChangeAspect="1"/>
          </p:cNvPicPr>
          <p:nvPr/>
        </p:nvPicPr>
        <p:blipFill>
          <a:blip r:embed="rId9"/>
          <a:stretch>
            <a:fillRect/>
          </a:stretch>
        </p:blipFill>
        <p:spPr>
          <a:xfrm>
            <a:off x="235474" y="4350647"/>
            <a:ext cx="2484637" cy="600137"/>
          </a:xfrm>
          <a:prstGeom prst="rect">
            <a:avLst/>
          </a:prstGeom>
        </p:spPr>
      </p:pic>
      <p:pic>
        <p:nvPicPr>
          <p:cNvPr id="21" name="Picture 20" descr="A screenshot of a cell phone&#10;&#10;Description automatically generated">
            <a:extLst>
              <a:ext uri="{FF2B5EF4-FFF2-40B4-BE49-F238E27FC236}">
                <a16:creationId xmlns:a16="http://schemas.microsoft.com/office/drawing/2014/main" id="{DF105F93-B4C9-1F42-8220-8D8D55DFB146}"/>
              </a:ext>
            </a:extLst>
          </p:cNvPr>
          <p:cNvPicPr>
            <a:picLocks noChangeAspect="1"/>
          </p:cNvPicPr>
          <p:nvPr/>
        </p:nvPicPr>
        <p:blipFill>
          <a:blip r:embed="rId10"/>
          <a:stretch>
            <a:fillRect/>
          </a:stretch>
        </p:blipFill>
        <p:spPr>
          <a:xfrm>
            <a:off x="224906" y="5243118"/>
            <a:ext cx="2382039" cy="492461"/>
          </a:xfrm>
          <a:prstGeom prst="rect">
            <a:avLst/>
          </a:prstGeom>
        </p:spPr>
      </p:pic>
      <p:sp>
        <p:nvSpPr>
          <p:cNvPr id="33" name="TextBox 32">
            <a:extLst>
              <a:ext uri="{FF2B5EF4-FFF2-40B4-BE49-F238E27FC236}">
                <a16:creationId xmlns:a16="http://schemas.microsoft.com/office/drawing/2014/main" id="{5595D79B-C4F6-164E-9F1C-223656B70B4F}"/>
              </a:ext>
            </a:extLst>
          </p:cNvPr>
          <p:cNvSpPr txBox="1"/>
          <p:nvPr/>
        </p:nvSpPr>
        <p:spPr>
          <a:xfrm>
            <a:off x="698075" y="648194"/>
            <a:ext cx="2297378" cy="307777"/>
          </a:xfrm>
          <a:prstGeom prst="rect">
            <a:avLst/>
          </a:prstGeom>
          <a:noFill/>
        </p:spPr>
        <p:txBody>
          <a:bodyPr wrap="square" rtlCol="0">
            <a:spAutoFit/>
          </a:bodyPr>
          <a:lstStyle/>
          <a:p>
            <a:r>
              <a:rPr lang="en-US" sz="1400" b="1" i="1" dirty="0">
                <a:solidFill>
                  <a:schemeClr val="accent2">
                    <a:lumMod val="75000"/>
                  </a:schemeClr>
                </a:solidFill>
                <a:latin typeface="Times New Roman" panose="02020603050405020304" pitchFamily="18" charset="0"/>
                <a:cs typeface="Times New Roman" panose="02020603050405020304" pitchFamily="18" charset="0"/>
              </a:rPr>
              <a:t>Performance &amp; Goal</a:t>
            </a:r>
          </a:p>
        </p:txBody>
      </p:sp>
      <p:cxnSp>
        <p:nvCxnSpPr>
          <p:cNvPr id="34" name="Straight Connector 33">
            <a:extLst>
              <a:ext uri="{FF2B5EF4-FFF2-40B4-BE49-F238E27FC236}">
                <a16:creationId xmlns:a16="http://schemas.microsoft.com/office/drawing/2014/main" id="{4B1A377C-FDF2-5343-AB8A-4A6CB55CA87F}"/>
              </a:ext>
            </a:extLst>
          </p:cNvPr>
          <p:cNvCxnSpPr>
            <a:cxnSpLocks/>
          </p:cNvCxnSpPr>
          <p:nvPr/>
        </p:nvCxnSpPr>
        <p:spPr>
          <a:xfrm>
            <a:off x="2387065" y="812586"/>
            <a:ext cx="754909" cy="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A43B56AA-6FD0-BC4D-966F-D53F7FB51D5A}"/>
              </a:ext>
            </a:extLst>
          </p:cNvPr>
          <p:cNvCxnSpPr>
            <a:cxnSpLocks/>
          </p:cNvCxnSpPr>
          <p:nvPr/>
        </p:nvCxnSpPr>
        <p:spPr>
          <a:xfrm>
            <a:off x="40620" y="812586"/>
            <a:ext cx="657455" cy="0"/>
          </a:xfrm>
          <a:prstGeom prst="line">
            <a:avLst/>
          </a:prstGeom>
          <a:ln w="349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A164140A-8DF4-B242-976B-A4F731C5A542}"/>
              </a:ext>
            </a:extLst>
          </p:cNvPr>
          <p:cNvSpPr txBox="1"/>
          <p:nvPr/>
        </p:nvSpPr>
        <p:spPr>
          <a:xfrm>
            <a:off x="3527510" y="728228"/>
            <a:ext cx="2596810" cy="600164"/>
          </a:xfrm>
          <a:prstGeom prst="rect">
            <a:avLst/>
          </a:prstGeom>
          <a:noFill/>
        </p:spPr>
        <p:txBody>
          <a:bodyPr wrap="square" rtlCol="0">
            <a:spAutoFit/>
          </a:bodyPr>
          <a:lstStyle/>
          <a:p>
            <a:r>
              <a:rPr lang="en-US" sz="1100" b="1" i="1" dirty="0">
                <a:solidFill>
                  <a:schemeClr val="accent2">
                    <a:lumMod val="50000"/>
                  </a:schemeClr>
                </a:solidFill>
                <a:latin typeface="Times New Roman" panose="02020603050405020304" pitchFamily="18" charset="0"/>
                <a:cs typeface="Times New Roman" panose="02020603050405020304" pitchFamily="18" charset="0"/>
              </a:rPr>
              <a:t>Perfect tracks with 6-pixel hits</a:t>
            </a:r>
          </a:p>
          <a:p>
            <a:r>
              <a:rPr lang="en-US" sz="1100" b="1" i="1" dirty="0">
                <a:solidFill>
                  <a:schemeClr val="accent2">
                    <a:lumMod val="50000"/>
                  </a:schemeClr>
                </a:solidFill>
                <a:latin typeface="Times New Roman" panose="02020603050405020304" pitchFamily="18" charset="0"/>
                <a:cs typeface="Times New Roman" panose="02020603050405020304" pitchFamily="18" charset="0"/>
              </a:rPr>
              <a:t>In the CS or RS of the detector</a:t>
            </a:r>
          </a:p>
          <a:p>
            <a:r>
              <a:rPr lang="en-US" sz="1100" b="1" i="1" dirty="0">
                <a:solidFill>
                  <a:schemeClr val="accent2">
                    <a:lumMod val="50000"/>
                  </a:schemeClr>
                </a:solidFill>
                <a:latin typeface="Times New Roman" panose="02020603050405020304" pitchFamily="18" charset="0"/>
                <a:cs typeface="Times New Roman" panose="02020603050405020304" pitchFamily="18" charset="0"/>
              </a:rPr>
              <a:t>with 0% inefficiency</a:t>
            </a:r>
          </a:p>
        </p:txBody>
      </p:sp>
      <p:sp>
        <p:nvSpPr>
          <p:cNvPr id="41" name="TextBox 40">
            <a:extLst>
              <a:ext uri="{FF2B5EF4-FFF2-40B4-BE49-F238E27FC236}">
                <a16:creationId xmlns:a16="http://schemas.microsoft.com/office/drawing/2014/main" id="{7FC7E129-093C-2242-9AC1-2470497D8C41}"/>
              </a:ext>
            </a:extLst>
          </p:cNvPr>
          <p:cNvSpPr txBox="1"/>
          <p:nvPr/>
        </p:nvSpPr>
        <p:spPr>
          <a:xfrm>
            <a:off x="6544801" y="683498"/>
            <a:ext cx="2856672" cy="877163"/>
          </a:xfrm>
          <a:prstGeom prst="rect">
            <a:avLst/>
          </a:prstGeom>
          <a:noFill/>
        </p:spPr>
        <p:txBody>
          <a:bodyPr wrap="square" rtlCol="0">
            <a:spAutoFit/>
          </a:bodyPr>
          <a:lstStyle/>
          <a:p>
            <a:r>
              <a:rPr lang="en-US" sz="1100" b="1" i="1" dirty="0">
                <a:solidFill>
                  <a:schemeClr val="accent2">
                    <a:lumMod val="50000"/>
                  </a:schemeClr>
                </a:solidFill>
                <a:latin typeface="Times New Roman" panose="02020603050405020304" pitchFamily="18" charset="0"/>
                <a:cs typeface="Times New Roman" panose="02020603050405020304" pitchFamily="18" charset="0"/>
              </a:rPr>
              <a:t>Imperfect tracks with 5-pixel hits</a:t>
            </a:r>
          </a:p>
          <a:p>
            <a:r>
              <a:rPr lang="en-US" sz="1100" b="1" i="1" dirty="0">
                <a:solidFill>
                  <a:schemeClr val="accent2">
                    <a:lumMod val="50000"/>
                  </a:schemeClr>
                </a:solidFill>
                <a:latin typeface="Times New Roman" panose="02020603050405020304" pitchFamily="18" charset="0"/>
                <a:cs typeface="Times New Roman" panose="02020603050405020304" pitchFamily="18" charset="0"/>
              </a:rPr>
              <a:t>In the CS or RS of the detector(100% inefficiency in 1-pixel layer)</a:t>
            </a:r>
          </a:p>
          <a:p>
            <a:endParaRPr lang="en-US" dirty="0"/>
          </a:p>
        </p:txBody>
      </p:sp>
      <p:sp>
        <p:nvSpPr>
          <p:cNvPr id="42" name="TextBox 41">
            <a:extLst>
              <a:ext uri="{FF2B5EF4-FFF2-40B4-BE49-F238E27FC236}">
                <a16:creationId xmlns:a16="http://schemas.microsoft.com/office/drawing/2014/main" id="{2238EADC-1A6A-304C-96A9-D80A6ED1B2FE}"/>
              </a:ext>
            </a:extLst>
          </p:cNvPr>
          <p:cNvSpPr txBox="1"/>
          <p:nvPr/>
        </p:nvSpPr>
        <p:spPr>
          <a:xfrm>
            <a:off x="9452948" y="691929"/>
            <a:ext cx="2650696" cy="877163"/>
          </a:xfrm>
          <a:prstGeom prst="rect">
            <a:avLst/>
          </a:prstGeom>
          <a:noFill/>
        </p:spPr>
        <p:txBody>
          <a:bodyPr wrap="square" rtlCol="0">
            <a:spAutoFit/>
          </a:bodyPr>
          <a:lstStyle/>
          <a:p>
            <a:r>
              <a:rPr lang="en-US" sz="1100" b="1" i="1" dirty="0">
                <a:solidFill>
                  <a:schemeClr val="accent2">
                    <a:lumMod val="50000"/>
                  </a:schemeClr>
                </a:solidFill>
                <a:latin typeface="Times New Roman" panose="02020603050405020304" pitchFamily="18" charset="0"/>
                <a:cs typeface="Times New Roman" panose="02020603050405020304" pitchFamily="18" charset="0"/>
              </a:rPr>
              <a:t>Imperfect tracks with 5-pixel hits</a:t>
            </a:r>
          </a:p>
          <a:p>
            <a:r>
              <a:rPr lang="en-US" sz="1100" b="1" i="1" dirty="0">
                <a:solidFill>
                  <a:schemeClr val="accent2">
                    <a:lumMod val="50000"/>
                  </a:schemeClr>
                </a:solidFill>
                <a:latin typeface="Times New Roman" panose="02020603050405020304" pitchFamily="18" charset="0"/>
                <a:cs typeface="Times New Roman" panose="02020603050405020304" pitchFamily="18" charset="0"/>
              </a:rPr>
              <a:t>In the CS or RS of the detector(100% inefficiency in 2-pixel layer)</a:t>
            </a:r>
          </a:p>
          <a:p>
            <a:endParaRPr lang="en-US" dirty="0"/>
          </a:p>
        </p:txBody>
      </p:sp>
      <p:pic>
        <p:nvPicPr>
          <p:cNvPr id="43" name="Picture 42" descr="A close up of a map&#10;&#10;Description automatically generated">
            <a:extLst>
              <a:ext uri="{FF2B5EF4-FFF2-40B4-BE49-F238E27FC236}">
                <a16:creationId xmlns:a16="http://schemas.microsoft.com/office/drawing/2014/main" id="{B19C24AB-5E00-AB43-9BF9-64BE9A9EE100}"/>
              </a:ext>
            </a:extLst>
          </p:cNvPr>
          <p:cNvPicPr>
            <a:picLocks noChangeAspect="1"/>
          </p:cNvPicPr>
          <p:nvPr/>
        </p:nvPicPr>
        <p:blipFill>
          <a:blip r:embed="rId11"/>
          <a:stretch>
            <a:fillRect/>
          </a:stretch>
        </p:blipFill>
        <p:spPr>
          <a:xfrm>
            <a:off x="6233356" y="4092822"/>
            <a:ext cx="2976273" cy="2555605"/>
          </a:xfrm>
          <a:prstGeom prst="rect">
            <a:avLst/>
          </a:prstGeom>
        </p:spPr>
      </p:pic>
      <p:pic>
        <p:nvPicPr>
          <p:cNvPr id="22" name="Picture 21" descr="Text&#10;&#10;Description automatically generated">
            <a:extLst>
              <a:ext uri="{FF2B5EF4-FFF2-40B4-BE49-F238E27FC236}">
                <a16:creationId xmlns:a16="http://schemas.microsoft.com/office/drawing/2014/main" id="{87E11DEC-9071-A146-BAB0-CFB6558525FE}"/>
              </a:ext>
            </a:extLst>
          </p:cNvPr>
          <p:cNvPicPr>
            <a:picLocks noChangeAspect="1"/>
          </p:cNvPicPr>
          <p:nvPr/>
        </p:nvPicPr>
        <p:blipFill>
          <a:blip r:embed="rId12"/>
          <a:stretch>
            <a:fillRect/>
          </a:stretch>
        </p:blipFill>
        <p:spPr>
          <a:xfrm>
            <a:off x="9152964" y="0"/>
            <a:ext cx="3039036" cy="719555"/>
          </a:xfrm>
          <a:prstGeom prst="rect">
            <a:avLst/>
          </a:prstGeom>
        </p:spPr>
      </p:pic>
      <p:sp>
        <p:nvSpPr>
          <p:cNvPr id="4" name="Rectangle 3">
            <a:extLst>
              <a:ext uri="{FF2B5EF4-FFF2-40B4-BE49-F238E27FC236}">
                <a16:creationId xmlns:a16="http://schemas.microsoft.com/office/drawing/2014/main" id="{ABA054A1-0207-9A46-9BE7-A2B4D61DB59C}"/>
              </a:ext>
            </a:extLst>
          </p:cNvPr>
          <p:cNvSpPr/>
          <p:nvPr/>
        </p:nvSpPr>
        <p:spPr>
          <a:xfrm>
            <a:off x="3553468" y="1315996"/>
            <a:ext cx="1493661" cy="353943"/>
          </a:xfrm>
          <a:prstGeom prst="rect">
            <a:avLst/>
          </a:prstGeom>
        </p:spPr>
        <p:txBody>
          <a:bodyPr wrap="square">
            <a:spAutoFit/>
          </a:bodyPr>
          <a:lstStyle/>
          <a:p>
            <a:r>
              <a:rPr lang="en-US" sz="900" i="1" dirty="0">
                <a:latin typeface="Times" pitchFamily="2" charset="0"/>
              </a:rPr>
              <a:t>(Mu3e work in progress) </a:t>
            </a:r>
          </a:p>
          <a:p>
            <a:endParaRPr lang="en-US" sz="800" i="1" dirty="0">
              <a:latin typeface="Times" pitchFamily="2" charset="0"/>
            </a:endParaRPr>
          </a:p>
        </p:txBody>
      </p:sp>
      <p:sp>
        <p:nvSpPr>
          <p:cNvPr id="8" name="TextBox 7">
            <a:extLst>
              <a:ext uri="{FF2B5EF4-FFF2-40B4-BE49-F238E27FC236}">
                <a16:creationId xmlns:a16="http://schemas.microsoft.com/office/drawing/2014/main" id="{61F42703-2F78-0B4A-93FE-64784902A82E}"/>
              </a:ext>
            </a:extLst>
          </p:cNvPr>
          <p:cNvSpPr txBox="1"/>
          <p:nvPr/>
        </p:nvSpPr>
        <p:spPr>
          <a:xfrm>
            <a:off x="6553532" y="1361939"/>
            <a:ext cx="1634395" cy="523220"/>
          </a:xfrm>
          <a:prstGeom prst="rect">
            <a:avLst/>
          </a:prstGeom>
          <a:noFill/>
        </p:spPr>
        <p:txBody>
          <a:bodyPr wrap="square" rtlCol="0">
            <a:spAutoFit/>
          </a:bodyPr>
          <a:lstStyle/>
          <a:p>
            <a:r>
              <a:rPr lang="en-US" sz="900" i="1" dirty="0">
                <a:latin typeface="Times" pitchFamily="2" charset="0"/>
              </a:rPr>
              <a:t>(Mu3e work in progress) </a:t>
            </a:r>
          </a:p>
          <a:p>
            <a:endParaRPr lang="en-US" dirty="0"/>
          </a:p>
        </p:txBody>
      </p:sp>
      <p:sp>
        <p:nvSpPr>
          <p:cNvPr id="9" name="TextBox 8">
            <a:extLst>
              <a:ext uri="{FF2B5EF4-FFF2-40B4-BE49-F238E27FC236}">
                <a16:creationId xmlns:a16="http://schemas.microsoft.com/office/drawing/2014/main" id="{30D87568-3310-4648-ADB8-3756387EEF11}"/>
              </a:ext>
            </a:extLst>
          </p:cNvPr>
          <p:cNvSpPr txBox="1"/>
          <p:nvPr/>
        </p:nvSpPr>
        <p:spPr>
          <a:xfrm>
            <a:off x="9554399" y="1417635"/>
            <a:ext cx="1852628" cy="523220"/>
          </a:xfrm>
          <a:prstGeom prst="rect">
            <a:avLst/>
          </a:prstGeom>
          <a:noFill/>
        </p:spPr>
        <p:txBody>
          <a:bodyPr wrap="square" rtlCol="0">
            <a:spAutoFit/>
          </a:bodyPr>
          <a:lstStyle/>
          <a:p>
            <a:r>
              <a:rPr lang="en-US" sz="900" i="1" dirty="0">
                <a:latin typeface="Times" pitchFamily="2" charset="0"/>
              </a:rPr>
              <a:t>(Mu3e work in progress) </a:t>
            </a:r>
          </a:p>
          <a:p>
            <a:endParaRPr lang="en-US" dirty="0"/>
          </a:p>
        </p:txBody>
      </p:sp>
      <p:sp>
        <p:nvSpPr>
          <p:cNvPr id="11" name="TextBox 10">
            <a:extLst>
              <a:ext uri="{FF2B5EF4-FFF2-40B4-BE49-F238E27FC236}">
                <a16:creationId xmlns:a16="http://schemas.microsoft.com/office/drawing/2014/main" id="{A000A68B-EFC9-1746-8AB2-91DE9A193001}"/>
              </a:ext>
            </a:extLst>
          </p:cNvPr>
          <p:cNvSpPr txBox="1"/>
          <p:nvPr/>
        </p:nvSpPr>
        <p:spPr>
          <a:xfrm>
            <a:off x="3419905" y="4101357"/>
            <a:ext cx="1516339" cy="523220"/>
          </a:xfrm>
          <a:prstGeom prst="rect">
            <a:avLst/>
          </a:prstGeom>
          <a:noFill/>
        </p:spPr>
        <p:txBody>
          <a:bodyPr wrap="square" rtlCol="0">
            <a:spAutoFit/>
          </a:bodyPr>
          <a:lstStyle/>
          <a:p>
            <a:r>
              <a:rPr lang="en-US" sz="900" i="1" dirty="0">
                <a:latin typeface="Times" pitchFamily="2" charset="0"/>
              </a:rPr>
              <a:t>(Mu3e work in progress) </a:t>
            </a:r>
          </a:p>
          <a:p>
            <a:endParaRPr lang="en-US" dirty="0"/>
          </a:p>
        </p:txBody>
      </p:sp>
      <p:sp>
        <p:nvSpPr>
          <p:cNvPr id="12" name="Rectangle 11">
            <a:extLst>
              <a:ext uri="{FF2B5EF4-FFF2-40B4-BE49-F238E27FC236}">
                <a16:creationId xmlns:a16="http://schemas.microsoft.com/office/drawing/2014/main" id="{5DE3C7E0-8A4C-684E-BE93-452922260F23}"/>
              </a:ext>
            </a:extLst>
          </p:cNvPr>
          <p:cNvSpPr/>
          <p:nvPr/>
        </p:nvSpPr>
        <p:spPr>
          <a:xfrm>
            <a:off x="6412621" y="4127495"/>
            <a:ext cx="1547109" cy="230832"/>
          </a:xfrm>
          <a:prstGeom prst="rect">
            <a:avLst/>
          </a:prstGeom>
        </p:spPr>
        <p:txBody>
          <a:bodyPr wrap="square">
            <a:spAutoFit/>
          </a:bodyPr>
          <a:lstStyle/>
          <a:p>
            <a:r>
              <a:rPr lang="en-US" sz="900" i="1" dirty="0">
                <a:latin typeface="Times" pitchFamily="2" charset="0"/>
              </a:rPr>
              <a:t>(Mu3e work in progress) </a:t>
            </a:r>
          </a:p>
        </p:txBody>
      </p:sp>
      <p:sp>
        <p:nvSpPr>
          <p:cNvPr id="16" name="TextBox 15">
            <a:extLst>
              <a:ext uri="{FF2B5EF4-FFF2-40B4-BE49-F238E27FC236}">
                <a16:creationId xmlns:a16="http://schemas.microsoft.com/office/drawing/2014/main" id="{36191271-38AB-2748-B7E6-84BBC79B2077}"/>
              </a:ext>
            </a:extLst>
          </p:cNvPr>
          <p:cNvSpPr txBox="1"/>
          <p:nvPr/>
        </p:nvSpPr>
        <p:spPr>
          <a:xfrm>
            <a:off x="9452948" y="4127495"/>
            <a:ext cx="1644166" cy="523220"/>
          </a:xfrm>
          <a:prstGeom prst="rect">
            <a:avLst/>
          </a:prstGeom>
          <a:noFill/>
        </p:spPr>
        <p:txBody>
          <a:bodyPr wrap="square" rtlCol="0">
            <a:spAutoFit/>
          </a:bodyPr>
          <a:lstStyle/>
          <a:p>
            <a:r>
              <a:rPr lang="en-US" sz="900" i="1" dirty="0">
                <a:latin typeface="Times" pitchFamily="2" charset="0"/>
              </a:rPr>
              <a:t>(Mu3e work in progress) </a:t>
            </a:r>
          </a:p>
          <a:p>
            <a:endParaRPr lang="en-US" dirty="0"/>
          </a:p>
        </p:txBody>
      </p:sp>
    </p:spTree>
    <p:extLst>
      <p:ext uri="{BB962C8B-B14F-4D97-AF65-F5344CB8AC3E}">
        <p14:creationId xmlns:p14="http://schemas.microsoft.com/office/powerpoint/2010/main" val="15124104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37462</TotalTime>
  <Words>2736</Words>
  <Application>Microsoft Macintosh PowerPoint</Application>
  <PresentationFormat>Widescreen</PresentationFormat>
  <Paragraphs>384</Paragraphs>
  <Slides>26</Slides>
  <Notes>26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Calibri Light</vt:lpstr>
      <vt:lpstr>Times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afafali1992@outlook.com</dc:creator>
  <cp:lastModifiedBy>afafali1992@outlook.com</cp:lastModifiedBy>
  <cp:revision>299</cp:revision>
  <dcterms:created xsi:type="dcterms:W3CDTF">2020-07-20T15:10:56Z</dcterms:created>
  <dcterms:modified xsi:type="dcterms:W3CDTF">2021-04-12T19:45:15Z</dcterms:modified>
</cp:coreProperties>
</file>