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942" r:id="rId1"/>
  </p:sldMasterIdLst>
  <p:notesMasterIdLst>
    <p:notesMasterId r:id="rId28"/>
  </p:notesMasterIdLst>
  <p:sldIdLst>
    <p:sldId id="256" r:id="rId2"/>
    <p:sldId id="377" r:id="rId3"/>
    <p:sldId id="398" r:id="rId4"/>
    <p:sldId id="380" r:id="rId5"/>
    <p:sldId id="408" r:id="rId6"/>
    <p:sldId id="399" r:id="rId7"/>
    <p:sldId id="381" r:id="rId8"/>
    <p:sldId id="382" r:id="rId9"/>
    <p:sldId id="400" r:id="rId10"/>
    <p:sldId id="384" r:id="rId11"/>
    <p:sldId id="385" r:id="rId12"/>
    <p:sldId id="386" r:id="rId13"/>
    <p:sldId id="401" r:id="rId14"/>
    <p:sldId id="388" r:id="rId15"/>
    <p:sldId id="387" r:id="rId16"/>
    <p:sldId id="393" r:id="rId17"/>
    <p:sldId id="396" r:id="rId18"/>
    <p:sldId id="406" r:id="rId19"/>
    <p:sldId id="394" r:id="rId20"/>
    <p:sldId id="395" r:id="rId21"/>
    <p:sldId id="373" r:id="rId22"/>
    <p:sldId id="374" r:id="rId23"/>
    <p:sldId id="375" r:id="rId24"/>
    <p:sldId id="397" r:id="rId25"/>
    <p:sldId id="378" r:id="rId26"/>
    <p:sldId id="407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iver Jevons (PhD Phys + Astronomy FT)" initials="OJ(P+AF" lastIdx="1" clrIdx="0">
    <p:extLst>
      <p:ext uri="{19B8F6BF-5375-455C-9EA6-DF929625EA0E}">
        <p15:presenceInfo xmlns:p15="http://schemas.microsoft.com/office/powerpoint/2012/main" userId="S::OTJ355@student.bham.ac.uk::7394456a-cf37-464c-b8ce-3deea62d120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24"/>
    <p:restoredTop sz="93490"/>
  </p:normalViewPr>
  <p:slideViewPr>
    <p:cSldViewPr snapToGrid="0" snapToObjects="1">
      <p:cViewPr varScale="1">
        <p:scale>
          <a:sx n="92" d="100"/>
          <a:sy n="92" d="100"/>
        </p:scale>
        <p:origin x="6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1DAF3B-FE97-BA47-AAD1-6C95EB4AA1E5}" type="datetimeFigureOut">
              <a:rPr lang="en-GB" smtClean="0"/>
              <a:t>07/04/2021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8AD3E-FB49-2B4A-8539-543FE9B80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623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1109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144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000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632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1660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289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549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287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IOP APP, HEPP and NP Conference; O. Jevons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862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/>
              <a:t>12/04/2021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IOP APP, HEPP and NP Conference; O. Jevons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C238C5-59D1-BA48-AE2D-8259EC43F4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434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accent3"/>
          </a:solid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525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GB"/>
              <a:t>12/04/2021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cap="all" baseline="0">
                <a:solidFill>
                  <a:srgbClr val="FFFFFF"/>
                </a:solidFill>
              </a:defRPr>
            </a:lvl1pPr>
          </a:lstStyle>
          <a:p>
            <a:r>
              <a:rPr lang="en-GB"/>
              <a:t>IOP APP, HEPP and NP Conference; O. Jevons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FDC238C5-59D1-BA48-AE2D-8259EC43F491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5B0FB25-3953-5046-BC64-49F43C05D6B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155680" y="178229"/>
            <a:ext cx="896276" cy="121260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46B1EF1-0ADC-B34E-85EA-A571ED0A34AD}"/>
              </a:ext>
            </a:extLst>
          </p:cNvPr>
          <p:cNvPicPr>
            <a:picLocks/>
          </p:cNvPicPr>
          <p:nvPr userDrawn="1"/>
        </p:nvPicPr>
        <p:blipFill rotWithShape="1">
          <a:blip r:embed="rId14"/>
          <a:srcRect r="78970"/>
          <a:stretch/>
        </p:blipFill>
        <p:spPr>
          <a:xfrm>
            <a:off x="201004" y="178229"/>
            <a:ext cx="745200" cy="87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647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80F4DC8-D823-1242-97B6-319C44DBB6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5680" y="178229"/>
            <a:ext cx="896276" cy="12126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856477B-83DF-4548-BE32-C7C35F95096C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4800" dirty="0"/>
                  <a:t>Investigating strange particle production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48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sz="4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48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GB" sz="4800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en-GB" sz="4800" dirty="0"/>
                  <a:t> = 8.16 </a:t>
                </a:r>
                <a:r>
                  <a:rPr lang="en-GB" sz="4800" dirty="0" err="1"/>
                  <a:t>TeV</a:t>
                </a:r>
                <a:r>
                  <a:rPr lang="en-GB" sz="4800" dirty="0"/>
                  <a:t> with ALICE at the LHC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856477B-83DF-4548-BE32-C7C35F9509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3"/>
                <a:stretch>
                  <a:fillRect l="-2727" r="-2303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ubtitle 2">
            <a:extLst>
              <a:ext uri="{FF2B5EF4-FFF2-40B4-BE49-F238E27FC236}">
                <a16:creationId xmlns:a16="http://schemas.microsoft.com/office/drawing/2014/main" id="{5A9A55CF-509F-7F4E-8025-4DB079217A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19"/>
            <a:ext cx="10058400" cy="1401841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Oliver Jevons</a:t>
            </a:r>
          </a:p>
          <a:p>
            <a:endParaRPr lang="en-GB" dirty="0"/>
          </a:p>
          <a:p>
            <a:r>
              <a:rPr lang="en-GB" dirty="0"/>
              <a:t>Institute of Physics </a:t>
            </a:r>
          </a:p>
          <a:p>
            <a:r>
              <a:rPr lang="en-GB" dirty="0"/>
              <a:t>Joint APP, HEPP and NP Conference 2021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947C5E-229A-E945-8AE9-640E529188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004" y="180000"/>
            <a:ext cx="3487422" cy="87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374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2024E-2AFF-4E64-8CE2-9662EDC04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Historical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79BBB7-EEEF-43CE-9C4E-0EA9B21BF3A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1">
              <a:buFont typeface="System Font Regular"/>
              <a:buChar char="‒"/>
            </a:pPr>
            <a:r>
              <a:rPr lang="en-GB" sz="2000" dirty="0"/>
              <a:t>Level of enhancement related to strangeness content.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More strange quarks in hadron means greater enhancement.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Hierarchy: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Ω (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sss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) &gt; 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Ξ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ssd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) &gt; 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Λ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uds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sz="1600" dirty="0"/>
          </a:p>
          <a:p>
            <a:pPr lvl="1">
              <a:buFont typeface="System Font Regular"/>
              <a:buChar char="‒"/>
            </a:pPr>
            <a:r>
              <a:rPr lang="en-GB" sz="2000" dirty="0"/>
              <a:t>Published results have shown increased strangeness production in heavy ion collisions since 1999 (WA97 collaboration).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Initial results use proton-proton and lead-proton collisions to demonstrate non-QGP case.</a:t>
            </a:r>
            <a:endParaRPr lang="en-GB" dirty="0"/>
          </a:p>
        </p:txBody>
      </p:sp>
      <p:pic>
        <p:nvPicPr>
          <p:cNvPr id="8" name="Content Placeholder 7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2EE6CFEE-1275-4ED0-AD1B-D3CCE55368F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557107" y="1846263"/>
            <a:ext cx="3171250" cy="4328169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E24A18-4945-4372-9001-5E3A1DA7B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31EF8B-A0AB-462A-8EE8-A6004769E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10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E592B2-A3ED-49D3-BE28-7AB36C39538F}"/>
              </a:ext>
            </a:extLst>
          </p:cNvPr>
          <p:cNvSpPr txBox="1"/>
          <p:nvPr/>
        </p:nvSpPr>
        <p:spPr>
          <a:xfrm>
            <a:off x="8024863" y="6040862"/>
            <a:ext cx="2703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Phys. Lett. B</a:t>
            </a:r>
            <a:r>
              <a:rPr lang="en-GB" sz="1200" dirty="0"/>
              <a:t>, 728, p 216 - 227 (2014)</a:t>
            </a:r>
            <a:endParaRPr lang="en-GB" sz="1200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9F4F59-759B-4649-B2CB-CB462AFBE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</p:spTree>
    <p:extLst>
      <p:ext uri="{BB962C8B-B14F-4D97-AF65-F5344CB8AC3E}">
        <p14:creationId xmlns:p14="http://schemas.microsoft.com/office/powerpoint/2010/main" val="2631848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2024E-2AFF-4E64-8CE2-9662EDC04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Historical results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79BBB7-EEEF-43CE-9C4E-0EA9B21BF3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8" y="1845733"/>
            <a:ext cx="6154547" cy="4383052"/>
          </a:xfrm>
        </p:spPr>
        <p:txBody>
          <a:bodyPr>
            <a:normAutofit/>
          </a:bodyPr>
          <a:lstStyle/>
          <a:p>
            <a:pPr lvl="1">
              <a:buFont typeface="System Font Regular"/>
              <a:buChar char="‒"/>
            </a:pPr>
            <a:r>
              <a:rPr lang="en-GB" sz="2000" dirty="0"/>
              <a:t>In 2017, results were published demonstrating strangeness enhancement in pp and p-Pb systems.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Not the first evidence of heavy-ion phenomenology in lighter systems, but first observation of strangeness enhancement. 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Models for this exist containing the idea of the creation of QGP ‘droplets’.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Further analyses in higher energy pp and p-Pb systems have confirmed this behaviour.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E24A18-4945-4372-9001-5E3A1DA7B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31EF8B-A0AB-462A-8EE8-A6004769E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11</a:t>
            </a:fld>
            <a:endParaRPr lang="en-GB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BA0E9084-C41E-4621-8154-743A42A38FB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3342" t="9917" r="16718" b="2760"/>
          <a:stretch/>
        </p:blipFill>
        <p:spPr>
          <a:xfrm>
            <a:off x="7938620" y="1845733"/>
            <a:ext cx="2703494" cy="4179107"/>
          </a:xfr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28078AE-DEE7-4417-B71A-F364E116CC26}"/>
              </a:ext>
            </a:extLst>
          </p:cNvPr>
          <p:cNvSpPr txBox="1"/>
          <p:nvPr/>
        </p:nvSpPr>
        <p:spPr>
          <a:xfrm>
            <a:off x="8110636" y="6028879"/>
            <a:ext cx="2703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Nature Phys.</a:t>
            </a:r>
            <a:r>
              <a:rPr lang="en-GB" sz="1200" dirty="0"/>
              <a:t>, vol. 13, p 535 - 539 (2017)</a:t>
            </a:r>
            <a:endParaRPr lang="en-GB" sz="1200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FB6BD-A23B-4D30-A84C-8291B31F3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</p:spTree>
    <p:extLst>
      <p:ext uri="{BB962C8B-B14F-4D97-AF65-F5344CB8AC3E}">
        <p14:creationId xmlns:p14="http://schemas.microsoft.com/office/powerpoint/2010/main" val="3981809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3B6A3EF-BE27-4584-89B5-B1FF2163380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Hyperon results, p-Pb collisions,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48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sz="4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48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GB" sz="4800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en-GB" sz="4800" dirty="0"/>
                  <a:t> = 8.16 </a:t>
                </a:r>
                <a:r>
                  <a:rPr lang="en-GB" sz="4800" dirty="0" err="1"/>
                  <a:t>TeV</a:t>
                </a:r>
                <a:r>
                  <a:rPr lang="en-GB" sz="4800" dirty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3B6A3EF-BE27-4584-89B5-B1FF216338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727" t="-9244" r="-303" b="-222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18799-C1D0-49C3-9FCD-B863FA28FFD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>
              <a:buFont typeface="System Font Regular"/>
              <a:buChar char="‒"/>
            </a:pPr>
            <a:r>
              <a:rPr lang="en-GB" sz="2000" dirty="0"/>
              <a:t>Multi-strange baryon (</a:t>
            </a: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Ξ</a:t>
            </a:r>
            <a:r>
              <a:rPr lang="el-GR" sz="2000" baseline="30000" dirty="0"/>
              <a:t>±</a:t>
            </a: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and  </a:t>
            </a: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l-GR" sz="2000" baseline="30000" dirty="0"/>
              <a:t>±</a:t>
            </a:r>
            <a:r>
              <a:rPr lang="en-GB" sz="2000" dirty="0"/>
              <a:t>) results.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Also known as “cascades” from the behaviour of their decays.</a:t>
            </a:r>
          </a:p>
          <a:p>
            <a:pPr lvl="3">
              <a:buFont typeface="System Font Regular"/>
              <a:buChar char="‒"/>
            </a:pP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Ξ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→ 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Λπ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</a:p>
          <a:p>
            <a:pPr lvl="3">
              <a:buFont typeface="System Font Regular"/>
              <a:buChar char="‒"/>
            </a:pP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→ 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Λ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3">
              <a:buFont typeface="System Font Regular"/>
              <a:buChar char="‒"/>
            </a:pP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Λ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→ p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</a:p>
          <a:p>
            <a:pPr lvl="1">
              <a:buFont typeface="System Font Regular"/>
              <a:buChar char="‒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Results presented at SQM 2019 and INPC 2019.</a:t>
            </a:r>
          </a:p>
          <a:p>
            <a:pPr lvl="1">
              <a:buFont typeface="System Font Regular"/>
              <a:buChar char="‒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Yields and enhancement in agreement with previous results.</a:t>
            </a:r>
            <a:endParaRPr lang="en-GB" sz="2000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A1E9A9-35C5-4029-9671-D3D09906E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21ACF6-DA1D-4683-B199-FBE83DB09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12</a:t>
            </a:fld>
            <a:endParaRPr lang="en-GB"/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9121EACA-D9D6-4EE7-93AD-F96F1D27733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796211" y="1846263"/>
            <a:ext cx="4619538" cy="4437540"/>
          </a:xfr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3CC2E9-27FE-4792-A1CC-6A12BA03C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</p:spTree>
    <p:extLst>
      <p:ext uri="{BB962C8B-B14F-4D97-AF65-F5344CB8AC3E}">
        <p14:creationId xmlns:p14="http://schemas.microsoft.com/office/powerpoint/2010/main" val="2462404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B6D17-8DC4-4239-89C0-6D8C293FF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talk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C3174-0E7B-4CD2-9F8F-CCA6950DB0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System Font Regular"/>
              <a:buChar char="‒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 Introduction to the ALICE detector.</a:t>
            </a:r>
          </a:p>
          <a:p>
            <a:pPr lvl="1">
              <a:buFont typeface="System Font Regular"/>
              <a:buChar char="‒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 Quark Gluon Plasmas and strangeness enhancement.</a:t>
            </a:r>
          </a:p>
          <a:p>
            <a:pPr lvl="1">
              <a:buFont typeface="System Font Regular"/>
              <a:buChar char="‒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 Previous analyses </a:t>
            </a:r>
          </a:p>
          <a:p>
            <a:pPr lvl="2">
              <a:buFont typeface="System Font Regular"/>
              <a:buChar char="‒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Including different collision systems (pp, Pb-Pb)</a:t>
            </a:r>
          </a:p>
          <a:p>
            <a:pPr lvl="2">
              <a:buFont typeface="System Font Regular"/>
              <a:buChar char="‒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Latest </a:t>
            </a:r>
            <a:r>
              <a:rPr lang="el-GR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Ξ</a:t>
            </a:r>
            <a:r>
              <a:rPr lang="el-GR" sz="1600" baseline="30000" dirty="0">
                <a:solidFill>
                  <a:schemeClr val="bg1">
                    <a:lumMod val="50000"/>
                  </a:schemeClr>
                </a:solidFill>
              </a:rPr>
              <a:t>±</a:t>
            </a:r>
            <a:r>
              <a:rPr lang="el-GR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 </a:t>
            </a:r>
            <a:r>
              <a:rPr lang="el-GR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l-GR" sz="1600" baseline="30000" dirty="0">
                <a:solidFill>
                  <a:schemeClr val="bg1">
                    <a:lumMod val="50000"/>
                  </a:schemeClr>
                </a:solidFill>
              </a:rPr>
              <a:t>±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 results in p-Pb collisions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 Current analysis (K</a:t>
            </a:r>
            <a:r>
              <a:rPr lang="en-GB" sz="2000" baseline="30000" dirty="0"/>
              <a:t>0</a:t>
            </a:r>
            <a:r>
              <a:rPr lang="en-GB" sz="2000" baseline="-25000" dirty="0"/>
              <a:t>S</a:t>
            </a:r>
            <a:r>
              <a:rPr lang="en-GB" sz="2000" dirty="0"/>
              <a:t> and </a:t>
            </a: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Λ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r>
              <a:rPr lang="en-GB" sz="2000" dirty="0"/>
              <a:t> 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B056E5-3578-4303-87EF-C5ACFD4B6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8B90CF-97DD-48F6-8284-CA987B28F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13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D6EC73B-45DD-4516-A2F1-9D386912C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</p:spTree>
    <p:extLst>
      <p:ext uri="{BB962C8B-B14F-4D97-AF65-F5344CB8AC3E}">
        <p14:creationId xmlns:p14="http://schemas.microsoft.com/office/powerpoint/2010/main" val="527841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3B6A3EF-BE27-4584-89B5-B1FF2163380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V0 production; p-Pb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48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sz="4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48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GB" sz="4800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en-GB" sz="4800" dirty="0"/>
                  <a:t> = 8.16 </a:t>
                </a:r>
                <a:r>
                  <a:rPr lang="en-GB" sz="4800" dirty="0" err="1"/>
                  <a:t>TeV</a:t>
                </a:r>
                <a:r>
                  <a:rPr lang="en-GB" sz="4800" dirty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3B6A3EF-BE27-4584-89B5-B1FF216338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727" b="-218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18799-C1D0-49C3-9FCD-B863FA28FFD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>
              <a:buFont typeface="System Font Regular"/>
              <a:buChar char="‒"/>
            </a:pPr>
            <a:r>
              <a:rPr lang="en-GB" sz="2000" dirty="0"/>
              <a:t>Singly-strange hadron (</a:t>
            </a: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Λ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and  K</a:t>
            </a:r>
            <a:r>
              <a:rPr lang="en-GB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sz="2000" dirty="0"/>
              <a:t>) results.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Known as “V0s” from the shape of decays.</a:t>
            </a:r>
          </a:p>
          <a:p>
            <a:pPr lvl="3">
              <a:buFont typeface="System Font Regular"/>
              <a:buChar char="‒"/>
            </a:pP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Λ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→ p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</a:p>
          <a:p>
            <a:pPr lvl="3">
              <a:buFont typeface="System Font Regular"/>
              <a:buChar char="‒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GB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→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 π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 π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</a:p>
          <a:p>
            <a:pPr lvl="1">
              <a:buFont typeface="System Font Regular"/>
              <a:buChar char="‒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Candidates chosen based on decay geometry.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A1E9A9-35C5-4029-9671-D3D09906E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21ACF6-DA1D-4683-B199-FBE83DB09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14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C0D460-3F45-47CA-B540-5C5B804B0552}"/>
              </a:ext>
            </a:extLst>
          </p:cNvPr>
          <p:cNvGrpSpPr/>
          <p:nvPr/>
        </p:nvGrpSpPr>
        <p:grpSpPr>
          <a:xfrm>
            <a:off x="6399174" y="1450517"/>
            <a:ext cx="3150282" cy="3112454"/>
            <a:chOff x="6083803" y="1458792"/>
            <a:chExt cx="3150282" cy="311245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7D1216A0-F62F-4B0F-8E6A-7F01AD7F9716}"/>
                </a:ext>
              </a:extLst>
            </p:cNvPr>
            <p:cNvGrpSpPr/>
            <p:nvPr/>
          </p:nvGrpSpPr>
          <p:grpSpPr>
            <a:xfrm>
              <a:off x="6083803" y="1458792"/>
              <a:ext cx="3150282" cy="3112454"/>
              <a:chOff x="6083803" y="1458792"/>
              <a:chExt cx="3150282" cy="3112454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0A77752F-877C-463E-8639-A4D762F1297C}"/>
                  </a:ext>
                </a:extLst>
              </p:cNvPr>
              <p:cNvSpPr/>
              <p:nvPr/>
            </p:nvSpPr>
            <p:spPr>
              <a:xfrm>
                <a:off x="6808900" y="3743260"/>
                <a:ext cx="117695" cy="117695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167FF7E2-89E0-4585-8AE7-0DCF4AAD20E6}"/>
                  </a:ext>
                </a:extLst>
              </p:cNvPr>
              <p:cNvCxnSpPr>
                <a:stCxn id="9" idx="7"/>
              </p:cNvCxnSpPr>
              <p:nvPr/>
            </p:nvCxnSpPr>
            <p:spPr>
              <a:xfrm flipV="1">
                <a:off x="6909359" y="3008119"/>
                <a:ext cx="752377" cy="752377"/>
              </a:xfrm>
              <a:prstGeom prst="line">
                <a:avLst/>
              </a:prstGeom>
              <a:ln w="28575">
                <a:prstDash val="sys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" name="Arc 11">
                <a:extLst>
                  <a:ext uri="{FF2B5EF4-FFF2-40B4-BE49-F238E27FC236}">
                    <a16:creationId xmlns:a16="http://schemas.microsoft.com/office/drawing/2014/main" id="{89C27495-3A7F-45C8-BE50-76538FE8655B}"/>
                  </a:ext>
                </a:extLst>
              </p:cNvPr>
              <p:cNvSpPr/>
              <p:nvPr/>
            </p:nvSpPr>
            <p:spPr>
              <a:xfrm rot="2712298">
                <a:off x="6083803" y="1458792"/>
                <a:ext cx="1738515" cy="1738515"/>
              </a:xfrm>
              <a:prstGeom prst="arc">
                <a:avLst>
                  <a:gd name="adj1" fmla="val 17720295"/>
                  <a:gd name="adj2" fmla="val 0"/>
                </a:avLst>
              </a:prstGeom>
              <a:ln w="28575"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Arc 13">
                <a:extLst>
                  <a:ext uri="{FF2B5EF4-FFF2-40B4-BE49-F238E27FC236}">
                    <a16:creationId xmlns:a16="http://schemas.microsoft.com/office/drawing/2014/main" id="{55A19205-C91E-4B79-A4DF-8593937258A5}"/>
                  </a:ext>
                </a:extLst>
              </p:cNvPr>
              <p:cNvSpPr/>
              <p:nvPr/>
            </p:nvSpPr>
            <p:spPr>
              <a:xfrm rot="2608907" flipH="1">
                <a:off x="7495570" y="2832731"/>
                <a:ext cx="1738515" cy="1738515"/>
              </a:xfrm>
              <a:prstGeom prst="arc">
                <a:avLst>
                  <a:gd name="adj1" fmla="val 17720295"/>
                  <a:gd name="adj2" fmla="val 0"/>
                </a:avLst>
              </a:prstGeom>
              <a:ln w="28575"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486B1C4-F647-4BED-9032-B523EF7F8679}"/>
                </a:ext>
              </a:extLst>
            </p:cNvPr>
            <p:cNvSpPr txBox="1"/>
            <p:nvPr/>
          </p:nvSpPr>
          <p:spPr>
            <a:xfrm>
              <a:off x="6687896" y="3892968"/>
              <a:ext cx="4429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PV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9CBEA7D-55C7-4553-ACE5-CCD501CACC04}"/>
                </a:ext>
              </a:extLst>
            </p:cNvPr>
            <p:cNvSpPr txBox="1"/>
            <p:nvPr/>
          </p:nvSpPr>
          <p:spPr>
            <a:xfrm>
              <a:off x="6953060" y="3083812"/>
              <a:ext cx="4429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K</a:t>
              </a:r>
              <a:r>
                <a:rPr lang="en-GB" sz="14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r>
                <a:rPr lang="en-GB" sz="1400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S</a:t>
              </a:r>
              <a:endParaRPr lang="en-GB" sz="140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FF1EB6D-F4F4-4358-A9AF-C7E40D3F98E8}"/>
                </a:ext>
              </a:extLst>
            </p:cNvPr>
            <p:cNvSpPr txBox="1"/>
            <p:nvPr/>
          </p:nvSpPr>
          <p:spPr>
            <a:xfrm>
              <a:off x="7789178" y="2102808"/>
              <a:ext cx="4429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π</a:t>
              </a:r>
              <a:r>
                <a:rPr lang="en-GB" sz="14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-</a:t>
              </a:r>
              <a:endParaRPr lang="en-GB" sz="1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30D45C7-B328-40ED-85DE-424D0EFA5010}"/>
                </a:ext>
              </a:extLst>
            </p:cNvPr>
            <p:cNvSpPr txBox="1"/>
            <p:nvPr/>
          </p:nvSpPr>
          <p:spPr>
            <a:xfrm>
              <a:off x="8079793" y="2838552"/>
              <a:ext cx="4429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π</a:t>
              </a:r>
              <a:r>
                <a:rPr lang="en-GB" sz="14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+</a:t>
              </a:r>
              <a:endParaRPr lang="en-GB" sz="140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649654D-2D6C-47FC-896B-1C0AC583036C}"/>
              </a:ext>
            </a:extLst>
          </p:cNvPr>
          <p:cNvGrpSpPr/>
          <p:nvPr/>
        </p:nvGrpSpPr>
        <p:grpSpPr>
          <a:xfrm>
            <a:off x="8326012" y="2830277"/>
            <a:ext cx="4230272" cy="4452755"/>
            <a:chOff x="8259560" y="3014767"/>
            <a:chExt cx="4230272" cy="4452755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1CA2F3E-2AA5-40D2-AB05-CD24EA2DE74B}"/>
                </a:ext>
              </a:extLst>
            </p:cNvPr>
            <p:cNvGrpSpPr/>
            <p:nvPr/>
          </p:nvGrpSpPr>
          <p:grpSpPr>
            <a:xfrm>
              <a:off x="8259560" y="3014767"/>
              <a:ext cx="4230272" cy="4452755"/>
              <a:chOff x="2262690" y="3550098"/>
              <a:chExt cx="4230272" cy="4452755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62C98873-905A-4D5B-AA6C-44724B76F038}"/>
                  </a:ext>
                </a:extLst>
              </p:cNvPr>
              <p:cNvSpPr/>
              <p:nvPr/>
            </p:nvSpPr>
            <p:spPr>
              <a:xfrm>
                <a:off x="2987787" y="5834566"/>
                <a:ext cx="117695" cy="117695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A3B129B6-141C-4BA4-854B-7912EC3A6803}"/>
                  </a:ext>
                </a:extLst>
              </p:cNvPr>
              <p:cNvCxnSpPr>
                <a:stCxn id="15" idx="7"/>
              </p:cNvCxnSpPr>
              <p:nvPr/>
            </p:nvCxnSpPr>
            <p:spPr>
              <a:xfrm flipV="1">
                <a:off x="3088246" y="5099425"/>
                <a:ext cx="752377" cy="752377"/>
              </a:xfrm>
              <a:prstGeom prst="line">
                <a:avLst/>
              </a:prstGeom>
              <a:ln w="28575">
                <a:prstDash val="sys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" name="Arc 17">
                <a:extLst>
                  <a:ext uri="{FF2B5EF4-FFF2-40B4-BE49-F238E27FC236}">
                    <a16:creationId xmlns:a16="http://schemas.microsoft.com/office/drawing/2014/main" id="{2E195EA0-74B2-4459-BF00-DAB49A13B1A5}"/>
                  </a:ext>
                </a:extLst>
              </p:cNvPr>
              <p:cNvSpPr/>
              <p:nvPr/>
            </p:nvSpPr>
            <p:spPr>
              <a:xfrm rot="2712298">
                <a:off x="2262690" y="3550098"/>
                <a:ext cx="1738515" cy="1738515"/>
              </a:xfrm>
              <a:prstGeom prst="arc">
                <a:avLst>
                  <a:gd name="adj1" fmla="val 17720295"/>
                  <a:gd name="adj2" fmla="val 0"/>
                </a:avLst>
              </a:prstGeom>
              <a:ln w="28575"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Arc 18">
                <a:extLst>
                  <a:ext uri="{FF2B5EF4-FFF2-40B4-BE49-F238E27FC236}">
                    <a16:creationId xmlns:a16="http://schemas.microsoft.com/office/drawing/2014/main" id="{7649AEE7-8BD7-4A76-BEBB-3ABB60181BC8}"/>
                  </a:ext>
                </a:extLst>
              </p:cNvPr>
              <p:cNvSpPr/>
              <p:nvPr/>
            </p:nvSpPr>
            <p:spPr>
              <a:xfrm rot="2608907" flipH="1">
                <a:off x="3536800" y="4419566"/>
                <a:ext cx="2956162" cy="3583287"/>
              </a:xfrm>
              <a:prstGeom prst="arc">
                <a:avLst>
                  <a:gd name="adj1" fmla="val 19289845"/>
                  <a:gd name="adj2" fmla="val 0"/>
                </a:avLst>
              </a:prstGeom>
              <a:ln w="28575"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9090065-BCEF-49CA-B1F4-CC9905ECFE57}"/>
                </a:ext>
              </a:extLst>
            </p:cNvPr>
            <p:cNvSpPr txBox="1"/>
            <p:nvPr/>
          </p:nvSpPr>
          <p:spPr>
            <a:xfrm>
              <a:off x="8863653" y="5415399"/>
              <a:ext cx="4429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PV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7934AD0-4FC6-4DC1-835A-3C7668A8B351}"/>
                </a:ext>
              </a:extLst>
            </p:cNvPr>
            <p:cNvSpPr txBox="1"/>
            <p:nvPr/>
          </p:nvSpPr>
          <p:spPr>
            <a:xfrm>
              <a:off x="9994754" y="3648218"/>
              <a:ext cx="4429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π</a:t>
              </a:r>
              <a:r>
                <a:rPr lang="en-GB" sz="14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-</a:t>
              </a:r>
              <a:endParaRPr lang="en-GB" sz="1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DEC8131-C73E-4223-ADBF-88825E1992B4}"/>
                </a:ext>
              </a:extLst>
            </p:cNvPr>
            <p:cNvSpPr txBox="1"/>
            <p:nvPr/>
          </p:nvSpPr>
          <p:spPr>
            <a:xfrm>
              <a:off x="9106530" y="4685169"/>
              <a:ext cx="4429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Λ</a:t>
              </a:r>
              <a:endParaRPr lang="en-GB" sz="1400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84C923D-33E5-4D7C-9E2D-44CA60D1B483}"/>
                </a:ext>
              </a:extLst>
            </p:cNvPr>
            <p:cNvSpPr txBox="1"/>
            <p:nvPr/>
          </p:nvSpPr>
          <p:spPr>
            <a:xfrm>
              <a:off x="10216217" y="4352273"/>
              <a:ext cx="4429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p</a:t>
              </a:r>
            </a:p>
          </p:txBody>
        </p:sp>
      </p:grp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7FDD3F3-3AA2-45B7-9F20-3C9EE57C3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</p:spTree>
    <p:extLst>
      <p:ext uri="{BB962C8B-B14F-4D97-AF65-F5344CB8AC3E}">
        <p14:creationId xmlns:p14="http://schemas.microsoft.com/office/powerpoint/2010/main" val="40263382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3B6A3EF-BE27-4584-89B5-B1FF2163380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V0 production; p-Pb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en-GB" dirty="0"/>
                  <a:t> = 8.16 </a:t>
                </a:r>
                <a:r>
                  <a:rPr lang="en-GB" dirty="0" err="1"/>
                  <a:t>TeV</a:t>
                </a:r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3B6A3EF-BE27-4584-89B5-B1FF216338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727" b="-218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18799-C1D0-49C3-9FCD-B863FA28FFD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>
              <a:buFont typeface="System Font Regular"/>
              <a:buChar char="‒"/>
            </a:pPr>
            <a:r>
              <a:rPr lang="en-GB" sz="2000" dirty="0"/>
              <a:t>Singly-strange hadron (</a:t>
            </a: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Λ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and  K</a:t>
            </a:r>
            <a:r>
              <a:rPr lang="en-GB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sz="2000" dirty="0"/>
              <a:t>) results.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Known as “V0s” from the shape of decays.</a:t>
            </a:r>
          </a:p>
          <a:p>
            <a:pPr lvl="3">
              <a:buFont typeface="System Font Regular"/>
              <a:buChar char="‒"/>
            </a:pP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Λ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→ p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</a:p>
          <a:p>
            <a:pPr lvl="3">
              <a:buFont typeface="System Font Regular"/>
              <a:buChar char="‒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GB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→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 π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 π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</a:p>
          <a:p>
            <a:pPr lvl="1">
              <a:buFont typeface="System Font Regular"/>
              <a:buChar char="‒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Candidates chosen based on decay geometry.</a:t>
            </a:r>
          </a:p>
          <a:p>
            <a:pPr lvl="1">
              <a:buFont typeface="System Font Regular"/>
              <a:buChar char="‒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Fit invariant mass distribution to calculate yield.</a:t>
            </a:r>
          </a:p>
          <a:p>
            <a:endParaRPr lang="en-GB" dirty="0"/>
          </a:p>
        </p:txBody>
      </p:sp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30492959-B3BD-4B7A-B4CE-FFAB927FB5E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600534" y="2009517"/>
            <a:ext cx="4172532" cy="3696216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A1E9A9-35C5-4029-9671-D3D09906E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21ACF6-DA1D-4683-B199-FBE83DB09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15</a:t>
            </a:fld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C585CE3-5C85-4096-81C2-E33F0FD54B99}"/>
              </a:ext>
            </a:extLst>
          </p:cNvPr>
          <p:cNvSpPr/>
          <p:nvPr/>
        </p:nvSpPr>
        <p:spPr>
          <a:xfrm>
            <a:off x="8130012" y="2299580"/>
            <a:ext cx="2317687" cy="543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2F33A27-FFAD-4822-BDCD-517D848BB1FC}"/>
              </a:ext>
            </a:extLst>
          </p:cNvPr>
          <p:cNvSpPr txBox="1"/>
          <p:nvPr/>
        </p:nvSpPr>
        <p:spPr>
          <a:xfrm>
            <a:off x="7586803" y="2210905"/>
            <a:ext cx="2860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800" dirty="0">
                <a:latin typeface="Calibri" panose="020F0502020204030204" pitchFamily="34" charset="0"/>
                <a:cs typeface="Calibri" panose="020F0502020204030204" pitchFamily="34" charset="0"/>
              </a:rPr>
              <a:t>Λ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  <a:r>
              <a:rPr lang="en-GB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[0.6, 0.7] GeV/c; most central events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547D781-3ADE-4290-8946-63BE44C00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</p:spTree>
    <p:extLst>
      <p:ext uri="{BB962C8B-B14F-4D97-AF65-F5344CB8AC3E}">
        <p14:creationId xmlns:p14="http://schemas.microsoft.com/office/powerpoint/2010/main" val="36025073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D2594927-8B28-4423-80FB-F1AFDF84DEF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18238" y="2159804"/>
            <a:ext cx="5850031" cy="35661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3B6A3EF-BE27-4584-89B5-B1FF2163380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V0 production; p-Pb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en-GB" dirty="0"/>
                  <a:t> = 8.16 </a:t>
                </a:r>
                <a:r>
                  <a:rPr lang="en-GB" dirty="0" err="1"/>
                  <a:t>TeV</a:t>
                </a:r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3B6A3EF-BE27-4584-89B5-B1FF216338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727" b="-218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18799-C1D0-49C3-9FCD-B863FA28FF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9" y="1845733"/>
            <a:ext cx="4937760" cy="4428317"/>
          </a:xfrm>
        </p:spPr>
        <p:txBody>
          <a:bodyPr/>
          <a:lstStyle/>
          <a:p>
            <a:pPr lvl="1">
              <a:buFont typeface="System Font Regular"/>
              <a:buChar char="‒"/>
            </a:pPr>
            <a:r>
              <a:rPr lang="en-GB" sz="2000" dirty="0"/>
              <a:t>Singly-strange hadron (</a:t>
            </a:r>
            <a:r>
              <a:rPr lang="el-GR" sz="2000" dirty="0">
                <a:cs typeface="Calibri" panose="020F0502020204030204" pitchFamily="34" charset="0"/>
              </a:rPr>
              <a:t>Λ </a:t>
            </a:r>
            <a:r>
              <a:rPr lang="en-GB" sz="2000" dirty="0">
                <a:cs typeface="Calibri" panose="020F0502020204030204" pitchFamily="34" charset="0"/>
              </a:rPr>
              <a:t>and  K</a:t>
            </a:r>
            <a:r>
              <a:rPr lang="en-GB" sz="2000" baseline="30000" dirty="0">
                <a:cs typeface="Calibri" panose="020F0502020204030204" pitchFamily="34" charset="0"/>
              </a:rPr>
              <a:t>0</a:t>
            </a:r>
            <a:r>
              <a:rPr lang="en-GB" sz="2000" baseline="-25000" dirty="0">
                <a:cs typeface="Calibri" panose="020F0502020204030204" pitchFamily="34" charset="0"/>
              </a:rPr>
              <a:t>S</a:t>
            </a:r>
            <a:r>
              <a:rPr lang="en-GB" sz="2000" dirty="0"/>
              <a:t>) results.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Known as “V0s” from the shape of decays.</a:t>
            </a:r>
          </a:p>
          <a:p>
            <a:pPr lvl="3">
              <a:buFont typeface="System Font Regular"/>
              <a:buChar char="‒"/>
            </a:pPr>
            <a:r>
              <a:rPr lang="el-GR" sz="1600" dirty="0">
                <a:cs typeface="Calibri" panose="020F0502020204030204" pitchFamily="34" charset="0"/>
              </a:rPr>
              <a:t>Λ</a:t>
            </a:r>
            <a:r>
              <a:rPr lang="en-GB" sz="1600" dirty="0">
                <a:cs typeface="Calibri" panose="020F0502020204030204" pitchFamily="34" charset="0"/>
              </a:rPr>
              <a:t> → p</a:t>
            </a:r>
            <a:r>
              <a:rPr lang="el-GR" sz="1600" dirty="0">
                <a:cs typeface="Calibri" panose="020F0502020204030204" pitchFamily="34" charset="0"/>
              </a:rPr>
              <a:t>π</a:t>
            </a:r>
            <a:r>
              <a:rPr lang="en-GB" sz="1600" baseline="30000" dirty="0">
                <a:cs typeface="Calibri" panose="020F0502020204030204" pitchFamily="34" charset="0"/>
              </a:rPr>
              <a:t>-</a:t>
            </a:r>
          </a:p>
          <a:p>
            <a:pPr lvl="3">
              <a:buFont typeface="System Font Regular"/>
              <a:buChar char="‒"/>
            </a:pPr>
            <a:r>
              <a:rPr lang="en-GB" sz="1600" dirty="0">
                <a:cs typeface="Calibri" panose="020F0502020204030204" pitchFamily="34" charset="0"/>
              </a:rPr>
              <a:t>K</a:t>
            </a:r>
            <a:r>
              <a:rPr lang="en-GB" sz="1600" baseline="30000" dirty="0">
                <a:cs typeface="Calibri" panose="020F0502020204030204" pitchFamily="34" charset="0"/>
              </a:rPr>
              <a:t>0</a:t>
            </a:r>
            <a:r>
              <a:rPr lang="en-GB" sz="1600" baseline="-25000" dirty="0">
                <a:cs typeface="Calibri" panose="020F0502020204030204" pitchFamily="34" charset="0"/>
              </a:rPr>
              <a:t>S</a:t>
            </a:r>
            <a:r>
              <a:rPr lang="en-GB" sz="1600" dirty="0">
                <a:cs typeface="Calibri" panose="020F0502020204030204" pitchFamily="34" charset="0"/>
              </a:rPr>
              <a:t> →</a:t>
            </a:r>
            <a:r>
              <a:rPr lang="el-GR" sz="1600" dirty="0">
                <a:cs typeface="Calibri" panose="020F0502020204030204" pitchFamily="34" charset="0"/>
              </a:rPr>
              <a:t> π</a:t>
            </a:r>
            <a:r>
              <a:rPr lang="en-GB" sz="1600" baseline="30000" dirty="0">
                <a:cs typeface="Calibri" panose="020F0502020204030204" pitchFamily="34" charset="0"/>
              </a:rPr>
              <a:t>+</a:t>
            </a:r>
            <a:r>
              <a:rPr lang="el-GR" sz="1600" dirty="0">
                <a:cs typeface="Calibri" panose="020F0502020204030204" pitchFamily="34" charset="0"/>
              </a:rPr>
              <a:t> π</a:t>
            </a:r>
            <a:r>
              <a:rPr lang="en-GB" sz="1600" baseline="30000" dirty="0">
                <a:cs typeface="Calibri" panose="020F0502020204030204" pitchFamily="34" charset="0"/>
              </a:rPr>
              <a:t>-</a:t>
            </a:r>
          </a:p>
          <a:p>
            <a:pPr lvl="1">
              <a:buFont typeface="System Font Regular"/>
              <a:buChar char="‒"/>
            </a:pPr>
            <a:r>
              <a:rPr lang="en-GB" sz="2000" dirty="0">
                <a:cs typeface="Calibri" panose="020F0502020204030204" pitchFamily="34" charset="0"/>
              </a:rPr>
              <a:t>Candidates chosen based on decay geometry.</a:t>
            </a:r>
          </a:p>
          <a:p>
            <a:pPr lvl="1">
              <a:buFont typeface="System Font Regular"/>
              <a:buChar char="‒"/>
            </a:pPr>
            <a:r>
              <a:rPr lang="en-GB" sz="2000" dirty="0">
                <a:cs typeface="Calibri" panose="020F0502020204030204" pitchFamily="34" charset="0"/>
              </a:rPr>
              <a:t>Fit invariant mass distribution to calculate yield.</a:t>
            </a:r>
          </a:p>
          <a:p>
            <a:pPr lvl="1">
              <a:buFont typeface="System Font Regular"/>
              <a:buChar char="‒"/>
            </a:pPr>
            <a:r>
              <a:rPr lang="en-GB" sz="2000" dirty="0">
                <a:cs typeface="Calibri" panose="020F0502020204030204" pitchFamily="34" charset="0"/>
              </a:rPr>
              <a:t>Correct transverse momentum spectra for detector efficiencies and fit.</a:t>
            </a:r>
          </a:p>
          <a:p>
            <a:pPr lvl="2">
              <a:buFont typeface="System Font Regular"/>
              <a:buChar char="‒"/>
            </a:pPr>
            <a:r>
              <a:rPr lang="en-GB" sz="1600" dirty="0">
                <a:cs typeface="Calibri" panose="020F0502020204030204" pitchFamily="34" charset="0"/>
              </a:rPr>
              <a:t>Extrapolate down to 0 GeV/</a:t>
            </a:r>
            <a:r>
              <a:rPr lang="en-GB" sz="1600" i="1" dirty="0">
                <a:cs typeface="Calibri" panose="020F0502020204030204" pitchFamily="34" charset="0"/>
              </a:rPr>
              <a:t>c</a:t>
            </a:r>
            <a:r>
              <a:rPr lang="en-GB" sz="1600" dirty="0">
                <a:cs typeface="Calibri" panose="020F0502020204030204" pitchFamily="34" charset="0"/>
              </a:rPr>
              <a:t> to extract full integrated yields.</a:t>
            </a:r>
            <a:endParaRPr lang="en-GB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A1E9A9-35C5-4029-9671-D3D09906E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21ACF6-DA1D-4683-B199-FBE83DB09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16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43CCD04-7DAC-4DD5-9B63-B94501E25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</p:spTree>
    <p:extLst>
      <p:ext uri="{BB962C8B-B14F-4D97-AF65-F5344CB8AC3E}">
        <p14:creationId xmlns:p14="http://schemas.microsoft.com/office/powerpoint/2010/main" val="11353135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8F19F-C980-46AE-9C9E-28EBD986E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Ratio of spectra: </a:t>
            </a:r>
            <a:r>
              <a:rPr lang="el-GR" sz="4800" dirty="0">
                <a:cs typeface="Calibri" panose="020F0502020204030204" pitchFamily="34" charset="0"/>
              </a:rPr>
              <a:t>Λ</a:t>
            </a:r>
            <a:r>
              <a:rPr lang="en-GB" sz="4800" dirty="0">
                <a:cs typeface="Calibri" panose="020F0502020204030204" pitchFamily="34" charset="0"/>
              </a:rPr>
              <a:t>/</a:t>
            </a:r>
            <a:r>
              <a:rPr lang="en-GB" dirty="0"/>
              <a:t>K</a:t>
            </a:r>
            <a:r>
              <a:rPr lang="en-GB" baseline="30000" dirty="0"/>
              <a:t>0</a:t>
            </a:r>
            <a:r>
              <a:rPr lang="en-GB" baseline="-25000" dirty="0"/>
              <a:t>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294E0A-CD8E-4186-945E-C101724C9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74A73E-67AF-4D01-88BD-04B85CFD5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17</a:t>
            </a:fld>
            <a:endParaRPr lang="en-GB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120B0FE-D772-4020-8436-29C5AB6970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5714"/>
          <a:stretch/>
        </p:blipFill>
        <p:spPr>
          <a:xfrm>
            <a:off x="1077215" y="1821159"/>
            <a:ext cx="6588577" cy="4198089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38AE026-B66C-4615-A3CD-F1C2E09475A4}"/>
              </a:ext>
            </a:extLst>
          </p:cNvPr>
          <p:cNvSpPr txBox="1">
            <a:spLocks/>
          </p:cNvSpPr>
          <p:nvPr/>
        </p:nvSpPr>
        <p:spPr>
          <a:xfrm>
            <a:off x="7595857" y="2178908"/>
            <a:ext cx="4336609" cy="392312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System Font Regular"/>
              <a:buChar char="‒"/>
            </a:pPr>
            <a:r>
              <a:rPr lang="en-GB" sz="2000" dirty="0"/>
              <a:t>Disagreement seen between measured results and perturbative QCD predictions, especially in strange sector.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Measuring baryon-to-meson ratios can shine a light on the processes present in high-energy collisions.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Compare results to theoretical models to identify source of effects.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Enhancement at mid-</a:t>
            </a:r>
            <a:r>
              <a:rPr lang="en-GB" sz="1600" dirty="0" err="1"/>
              <a:t>p</a:t>
            </a:r>
            <a:r>
              <a:rPr lang="en-GB" sz="1600" baseline="-25000" dirty="0" err="1"/>
              <a:t>T</a:t>
            </a:r>
            <a:r>
              <a:rPr lang="en-GB" sz="1600" dirty="0"/>
              <a:t> commonly understood in terms of collective flow and quark recombination.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CF4036-DAFE-4E16-B711-2903C2656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311A4F-E475-4A91-B0E0-5CB2541CF946}"/>
              </a:ext>
            </a:extLst>
          </p:cNvPr>
          <p:cNvSpPr txBox="1"/>
          <p:nvPr/>
        </p:nvSpPr>
        <p:spPr>
          <a:xfrm>
            <a:off x="2984789" y="6028879"/>
            <a:ext cx="2703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Phys. Lett. B.</a:t>
            </a:r>
            <a:r>
              <a:rPr lang="en-GB" sz="1200" dirty="0"/>
              <a:t>, 728 (2014), 25-38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6442676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8F19F-C980-46AE-9C9E-28EBD986E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Ratio of spectra: </a:t>
            </a:r>
            <a:r>
              <a:rPr lang="el-GR" sz="4800" dirty="0">
                <a:cs typeface="Calibri" panose="020F0502020204030204" pitchFamily="34" charset="0"/>
              </a:rPr>
              <a:t>Λ</a:t>
            </a:r>
            <a:r>
              <a:rPr lang="en-GB" sz="4800" dirty="0">
                <a:cs typeface="Calibri" panose="020F0502020204030204" pitchFamily="34" charset="0"/>
              </a:rPr>
              <a:t>/</a:t>
            </a:r>
            <a:r>
              <a:rPr lang="en-GB" dirty="0"/>
              <a:t>K</a:t>
            </a:r>
            <a:r>
              <a:rPr lang="en-GB" baseline="30000" dirty="0"/>
              <a:t>0</a:t>
            </a:r>
            <a:r>
              <a:rPr lang="en-GB" baseline="-25000" dirty="0"/>
              <a:t>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294E0A-CD8E-4186-945E-C101724C9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74A73E-67AF-4D01-88BD-04B85CFD5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18</a:t>
            </a:fld>
            <a:endParaRPr lang="en-GB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120B0FE-D772-4020-8436-29C5AB6970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1247" y="1848895"/>
            <a:ext cx="7210670" cy="4432015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38AE026-B66C-4615-A3CD-F1C2E09475A4}"/>
              </a:ext>
            </a:extLst>
          </p:cNvPr>
          <p:cNvSpPr txBox="1">
            <a:spLocks/>
          </p:cNvSpPr>
          <p:nvPr/>
        </p:nvSpPr>
        <p:spPr>
          <a:xfrm>
            <a:off x="7595857" y="2178908"/>
            <a:ext cx="4336609" cy="392312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System Font Regular"/>
              <a:buChar char="‒"/>
            </a:pPr>
            <a:r>
              <a:rPr lang="en-GB" sz="2000" dirty="0"/>
              <a:t>Disagreement seen between measured results and perturbative QCD predictions, especially in strange sector.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Measuring baryon-to-meson ratios can shine a light on the processes present in high-energy collisions.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Compare results to theoretical models to identify source of effects.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Enhancement at mid-</a:t>
            </a:r>
            <a:r>
              <a:rPr lang="en-GB" sz="1600" dirty="0" err="1"/>
              <a:t>p</a:t>
            </a:r>
            <a:r>
              <a:rPr lang="en-GB" sz="1600" baseline="-25000" dirty="0" err="1"/>
              <a:t>T</a:t>
            </a:r>
            <a:r>
              <a:rPr lang="en-GB" sz="1600" dirty="0"/>
              <a:t> commonly understood in terms of collective flow and quark recombination.</a:t>
            </a:r>
          </a:p>
          <a:p>
            <a:pPr lvl="1">
              <a:buFont typeface="System Font Regular"/>
              <a:buChar char="‒"/>
            </a:pPr>
            <a:endParaRPr lang="en-GB" sz="2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CF4036-DAFE-4E16-B711-2903C2656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</p:spTree>
    <p:extLst>
      <p:ext uri="{BB962C8B-B14F-4D97-AF65-F5344CB8AC3E}">
        <p14:creationId xmlns:p14="http://schemas.microsoft.com/office/powerpoint/2010/main" val="13857684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AF597A3-EFE2-4A67-AD1A-6AF905785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Yields (</a:t>
            </a:r>
            <a:r>
              <a:rPr lang="en-GB" dirty="0" err="1"/>
              <a:t>dN</a:t>
            </a:r>
            <a:r>
              <a:rPr lang="en-GB" dirty="0"/>
              <a:t>/</a:t>
            </a:r>
            <a:r>
              <a:rPr lang="en-GB" dirty="0" err="1"/>
              <a:t>dy</a:t>
            </a:r>
            <a:r>
              <a:rPr lang="en-GB" dirty="0"/>
              <a:t>), K</a:t>
            </a:r>
            <a:r>
              <a:rPr lang="en-GB" baseline="30000" dirty="0"/>
              <a:t>0</a:t>
            </a:r>
            <a:r>
              <a:rPr lang="en-GB" baseline="-25000" dirty="0"/>
              <a:t>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89AB2-564A-4955-ABF6-4732F2576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66FCCE-5DE0-44FC-8546-E306C3DE9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19</a:t>
            </a:fld>
            <a:endParaRPr lang="en-GB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7E93CE6-3012-AA47-A792-48C3127B90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8101" y="1833919"/>
            <a:ext cx="7155797" cy="4428000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1E955F-0768-4A54-86CB-C921A9D47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</p:spTree>
    <p:extLst>
      <p:ext uri="{BB962C8B-B14F-4D97-AF65-F5344CB8AC3E}">
        <p14:creationId xmlns:p14="http://schemas.microsoft.com/office/powerpoint/2010/main" val="551196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B6D17-8DC4-4239-89C0-6D8C293FF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talk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C3174-0E7B-4CD2-9F8F-CCA6950DB0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System Font Regular"/>
              <a:buChar char="‒"/>
            </a:pPr>
            <a:r>
              <a:rPr lang="en-GB" sz="2000" dirty="0"/>
              <a:t> Introduction to the ALICE detector.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 Quark Gluon Plasmas and strangeness enhancement.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 Previous analyses 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Including different collision systems (pp, Pb-Pb)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Latest 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Ξ</a:t>
            </a:r>
            <a:r>
              <a:rPr lang="el-GR" sz="1600" baseline="30000" dirty="0"/>
              <a:t>±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and  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l-GR" sz="1600" baseline="30000" dirty="0"/>
              <a:t>±</a:t>
            </a:r>
            <a:r>
              <a:rPr lang="en-GB" sz="1600" dirty="0"/>
              <a:t> results in p-Pb collisions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 Current analysis (K</a:t>
            </a:r>
            <a:r>
              <a:rPr lang="en-GB" sz="2000" baseline="30000" dirty="0"/>
              <a:t>0</a:t>
            </a:r>
            <a:r>
              <a:rPr lang="en-GB" sz="2000" baseline="-25000" dirty="0"/>
              <a:t>S</a:t>
            </a:r>
            <a:r>
              <a:rPr lang="en-GB" sz="2000" dirty="0"/>
              <a:t> and </a:t>
            </a: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Λ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r>
              <a:rPr lang="en-GB" sz="2000" dirty="0"/>
              <a:t> 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B056E5-3578-4303-87EF-C5ACFD4B6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8B90CF-97DD-48F6-8284-CA987B28F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2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CB084F3-3741-4D4C-9AD8-05C2E3B5D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</p:spTree>
    <p:extLst>
      <p:ext uri="{BB962C8B-B14F-4D97-AF65-F5344CB8AC3E}">
        <p14:creationId xmlns:p14="http://schemas.microsoft.com/office/powerpoint/2010/main" val="2920679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AF597A3-EFE2-4A67-AD1A-6AF905785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Yields (</a:t>
            </a:r>
            <a:r>
              <a:rPr lang="en-GB" dirty="0" err="1"/>
              <a:t>dN</a:t>
            </a:r>
            <a:r>
              <a:rPr lang="en-GB" dirty="0"/>
              <a:t>/</a:t>
            </a:r>
            <a:r>
              <a:rPr lang="en-GB" dirty="0" err="1"/>
              <a:t>dy</a:t>
            </a:r>
            <a:r>
              <a:rPr lang="en-GB" dirty="0"/>
              <a:t>), </a:t>
            </a:r>
            <a:r>
              <a:rPr lang="el-GR" sz="4800" dirty="0">
                <a:cs typeface="Calibri" panose="020F0502020204030204" pitchFamily="34" charset="0"/>
              </a:rPr>
              <a:t>Λ</a:t>
            </a:r>
            <a:endParaRPr lang="en-GB" dirty="0"/>
          </a:p>
        </p:txBody>
      </p:sp>
      <p:pic>
        <p:nvPicPr>
          <p:cNvPr id="3" name="Content Placeholder 2" descr="Chart&#10;&#10;Description automatically generated">
            <a:extLst>
              <a:ext uri="{FF2B5EF4-FFF2-40B4-BE49-F238E27FC236}">
                <a16:creationId xmlns:a16="http://schemas.microsoft.com/office/drawing/2014/main" id="{4B1472C6-174F-4E13-9E4B-89A893F372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88" t="7893" r="8192" b="1859"/>
          <a:stretch/>
        </p:blipFill>
        <p:spPr>
          <a:xfrm>
            <a:off x="2490659" y="1811303"/>
            <a:ext cx="7210682" cy="4428000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89AB2-564A-4955-ABF6-4732F2576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66FCCE-5DE0-44FC-8546-E306C3DE9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20</a:t>
            </a:fld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1521F7-0322-4415-A388-19367B85D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</p:spTree>
    <p:extLst>
      <p:ext uri="{BB962C8B-B14F-4D97-AF65-F5344CB8AC3E}">
        <p14:creationId xmlns:p14="http://schemas.microsoft.com/office/powerpoint/2010/main" val="52268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1A75C-5423-344E-AEEC-A77AEBB45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Strangeness enhancement: K</a:t>
            </a:r>
            <a:r>
              <a:rPr lang="en-GB" baseline="30000" dirty="0"/>
              <a:t>0</a:t>
            </a:r>
            <a:r>
              <a:rPr lang="en-GB" baseline="-25000" dirty="0"/>
              <a:t>S</a:t>
            </a:r>
            <a:r>
              <a:rPr lang="en-GB" dirty="0"/>
              <a:t>-to-pion ratio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3AE061-4F79-9541-B434-D3877380F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E8DBC2-01A9-4C4F-BB1E-4C451325C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21</a:t>
            </a:fld>
            <a:endParaRPr lang="en-GB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05438E5-CBA6-814D-B8DB-246379FB44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3942" y="1776385"/>
            <a:ext cx="7484115" cy="454878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5D7919-26E1-414F-9B17-DD0D32034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</p:spTree>
    <p:extLst>
      <p:ext uri="{BB962C8B-B14F-4D97-AF65-F5344CB8AC3E}">
        <p14:creationId xmlns:p14="http://schemas.microsoft.com/office/powerpoint/2010/main" val="1874682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1A75C-5423-344E-AEEC-A77AEBB45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Strangeness enhancement: </a:t>
            </a:r>
            <a:r>
              <a:rPr lang="el-GR" sz="4800" dirty="0">
                <a:cs typeface="Calibri" panose="020F0502020204030204" pitchFamily="34" charset="0"/>
              </a:rPr>
              <a:t>Λ</a:t>
            </a:r>
            <a:r>
              <a:rPr lang="en-GB" sz="4800" dirty="0">
                <a:cs typeface="Calibri" panose="020F0502020204030204" pitchFamily="34" charset="0"/>
              </a:rPr>
              <a:t>-to-pion ratio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3AE061-4F79-9541-B434-D3877380F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E8DBC2-01A9-4C4F-BB1E-4C451325C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22</a:t>
            </a:fld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51AB961-6E9D-B24F-B170-2929F0F178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1047" y="1783033"/>
            <a:ext cx="7529906" cy="450884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02516A-8515-4206-AE74-CD6793E1D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</p:spTree>
    <p:extLst>
      <p:ext uri="{BB962C8B-B14F-4D97-AF65-F5344CB8AC3E}">
        <p14:creationId xmlns:p14="http://schemas.microsoft.com/office/powerpoint/2010/main" val="37288076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6DA19-3862-D24C-AB13-260EC4780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861B6-725B-AF44-8979-B485F7233C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System Font Regular"/>
              <a:buChar char="‒"/>
            </a:pPr>
            <a:r>
              <a:rPr lang="en-GB" sz="2000" dirty="0"/>
              <a:t>Measurements of strange particles relative to non-strange particles used as a signature of QGP formation.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Strangeness enhancement measurements in light systems (pp, p-Pb) from LHC Run 1 data suggests heavy-ion-like behaviour.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Run 2 results continue to agree with this trend.</a:t>
            </a:r>
          </a:p>
          <a:p>
            <a:pPr lvl="2">
              <a:buFont typeface="System Font Regular"/>
              <a:buChar char="‒"/>
            </a:pPr>
            <a:r>
              <a:rPr lang="en-GB" sz="1800" dirty="0"/>
              <a:t>Strangeness enhancement appears related to final state multiplicity; independent of collision system or energy. 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Future analyses will continue to fill gaps in </a:t>
            </a:r>
            <a:r>
              <a:rPr lang="en-GB" sz="2000" dirty="0" err="1"/>
              <a:t>dN</a:t>
            </a:r>
            <a:r>
              <a:rPr lang="en-GB" sz="2000" baseline="-25000" dirty="0" err="1"/>
              <a:t>ch</a:t>
            </a:r>
            <a:r>
              <a:rPr lang="en-GB" sz="2000" dirty="0"/>
              <a:t>/d</a:t>
            </a:r>
            <a:r>
              <a:rPr lang="el-GR" sz="2000" dirty="0">
                <a:cs typeface="Calibri" panose="020F0502020204030204" pitchFamily="34" charset="0"/>
              </a:rPr>
              <a:t>η</a:t>
            </a:r>
            <a:r>
              <a:rPr lang="en-GB" sz="2000" dirty="0">
                <a:cs typeface="Calibri" panose="020F0502020204030204" pitchFamily="34" charset="0"/>
              </a:rPr>
              <a:t> using high multiplicity selections and lower mass systems (e.g. O-O, p-O).</a:t>
            </a:r>
            <a:endParaRPr lang="en-GB" sz="2000" dirty="0"/>
          </a:p>
          <a:p>
            <a:pPr lvl="1">
              <a:buFont typeface="System Font Regular"/>
              <a:buChar char="‒"/>
            </a:pPr>
            <a:endParaRPr lang="en-GB" sz="2400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A749C8-C64C-7340-B4EE-619F65F22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C44791-7AC9-654A-8034-F6A19A7ED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23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A245A77-390C-4677-A45D-20D5942B2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</p:spTree>
    <p:extLst>
      <p:ext uri="{BB962C8B-B14F-4D97-AF65-F5344CB8AC3E}">
        <p14:creationId xmlns:p14="http://schemas.microsoft.com/office/powerpoint/2010/main" val="36245639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6AFBB-9820-4A6A-8A91-1790D79B4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13B796-E823-4975-9717-E29E17665B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2B2494-790C-41F9-B75F-CB3659381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10ABF6-E8FF-4D95-8728-B92CE0B7E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24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8BD774E-6FCC-4685-A429-A67F82619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</p:spTree>
    <p:extLst>
      <p:ext uri="{BB962C8B-B14F-4D97-AF65-F5344CB8AC3E}">
        <p14:creationId xmlns:p14="http://schemas.microsoft.com/office/powerpoint/2010/main" val="36815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E9CB3-6FA7-4D43-968D-1209EBC60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the LHC?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28E5C7-85E4-4650-8506-C2BFEB771D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System Font Regular"/>
              <a:buChar char="‒"/>
            </a:pPr>
            <a:r>
              <a:rPr lang="en-GB" sz="2000" dirty="0"/>
              <a:t> Operated by CERN (European Council for Nuclear Research) 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 27 km circumference synchrotron; ~100 m underground at French-Swiss border.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 Designed to accelerate 2 counter-rotating particle beams up to 7 </a:t>
            </a:r>
            <a:r>
              <a:rPr lang="en-GB" sz="2000" dirty="0" err="1"/>
              <a:t>TeV</a:t>
            </a:r>
            <a:r>
              <a:rPr lang="en-GB" sz="2000" dirty="0"/>
              <a:t> per beam.</a:t>
            </a:r>
          </a:p>
          <a:p>
            <a:pPr lvl="1">
              <a:buFont typeface="System Font Regular"/>
              <a:buChar char="‒"/>
            </a:pPr>
            <a:endParaRPr lang="en-GB" sz="2000" dirty="0"/>
          </a:p>
          <a:p>
            <a:pPr lvl="1">
              <a:buFont typeface="System Font Regular"/>
              <a:buChar char="‒"/>
            </a:pPr>
            <a:r>
              <a:rPr lang="en-GB" sz="2000" dirty="0"/>
              <a:t> 4 primary experiments: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ATLAS – </a:t>
            </a:r>
            <a:r>
              <a:rPr lang="en-GB" sz="1600" dirty="0" err="1"/>
              <a:t>Meyrin</a:t>
            </a:r>
            <a:r>
              <a:rPr lang="en-GB" sz="1600" dirty="0"/>
              <a:t>, CH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CMS – </a:t>
            </a:r>
            <a:r>
              <a:rPr lang="en-GB" sz="1600" dirty="0" err="1"/>
              <a:t>Cessy</a:t>
            </a:r>
            <a:r>
              <a:rPr lang="en-GB" sz="1600" dirty="0"/>
              <a:t>, FR</a:t>
            </a:r>
          </a:p>
          <a:p>
            <a:pPr lvl="2">
              <a:buFont typeface="System Font Regular"/>
              <a:buChar char="‒"/>
            </a:pPr>
            <a:r>
              <a:rPr lang="en-GB" sz="1600" dirty="0" err="1"/>
              <a:t>LHCb</a:t>
            </a:r>
            <a:r>
              <a:rPr lang="en-GB" sz="1600" dirty="0"/>
              <a:t> – </a:t>
            </a:r>
            <a:r>
              <a:rPr lang="en-GB" sz="1600" dirty="0" err="1"/>
              <a:t>Ferney</a:t>
            </a:r>
            <a:r>
              <a:rPr lang="en-GB" sz="1600" dirty="0"/>
              <a:t>-Voltaire, FR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ALICE – St-</a:t>
            </a:r>
            <a:r>
              <a:rPr lang="en-GB" sz="1600" dirty="0" err="1"/>
              <a:t>Genis</a:t>
            </a:r>
            <a:r>
              <a:rPr lang="en-GB" sz="1600" dirty="0"/>
              <a:t>-</a:t>
            </a:r>
            <a:r>
              <a:rPr lang="en-GB" sz="1600" dirty="0" err="1"/>
              <a:t>Pouilly</a:t>
            </a:r>
            <a:r>
              <a:rPr lang="en-GB" sz="1600" dirty="0"/>
              <a:t>, FR</a:t>
            </a:r>
          </a:p>
          <a:p>
            <a:pPr lvl="1">
              <a:buFont typeface="System Font Regular"/>
              <a:buChar char="‒"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2817FB-3259-4C11-B892-9ABDEEC4B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0B84C7-B6BA-4F8B-A0C7-87AB7B4B0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25</a:t>
            </a:fld>
            <a:endParaRPr lang="en-GB"/>
          </a:p>
        </p:txBody>
      </p:sp>
      <p:pic>
        <p:nvPicPr>
          <p:cNvPr id="7" name="Picture 6" descr="An aerial view of a city&#10;&#10;Description automatically generated with medium confidence">
            <a:extLst>
              <a:ext uri="{FF2B5EF4-FFF2-40B4-BE49-F238E27FC236}">
                <a16:creationId xmlns:a16="http://schemas.microsoft.com/office/drawing/2014/main" id="{C8F13BC2-21DE-437C-84CB-49CC925669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0013" y="3094134"/>
            <a:ext cx="4013721" cy="30102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37B959E-730D-47AC-8121-A0DA8301B34E}"/>
              </a:ext>
            </a:extLst>
          </p:cNvPr>
          <p:cNvSpPr txBox="1"/>
          <p:nvPr/>
        </p:nvSpPr>
        <p:spPr>
          <a:xfrm>
            <a:off x="8130013" y="6104426"/>
            <a:ext cx="4013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https://structurae.net/en/structures/large-hadron-collider-lhc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7056EEC-2898-45A8-9861-3156DFB3C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</p:spTree>
    <p:extLst>
      <p:ext uri="{BB962C8B-B14F-4D97-AF65-F5344CB8AC3E}">
        <p14:creationId xmlns:p14="http://schemas.microsoft.com/office/powerpoint/2010/main" val="17178964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6F527-9E52-40B0-A5D0-2901461F9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ALICE?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E0E78-4308-43E2-9E64-9B0F207AFF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5231092" cy="4023360"/>
          </a:xfrm>
        </p:spPr>
        <p:txBody>
          <a:bodyPr/>
          <a:lstStyle/>
          <a:p>
            <a:pPr lvl="1">
              <a:buFont typeface="System Font Regular"/>
              <a:buChar char="‒"/>
            </a:pPr>
            <a:r>
              <a:rPr lang="en-GB" sz="2000" dirty="0"/>
              <a:t>A Large Ion Collider Experiment.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In experimental cavern 80m underground near French town of St-</a:t>
            </a:r>
            <a:r>
              <a:rPr lang="en-GB" sz="2000" dirty="0" err="1"/>
              <a:t>Genis</a:t>
            </a:r>
            <a:r>
              <a:rPr lang="en-GB" sz="2000" dirty="0"/>
              <a:t>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Dimensions: 16m x 16m x 24.5m: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Central barrel inside 0.5T solenoid magnet.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Single-arm muon spectrometer on C-side of the central barrel.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EF7A49-EB51-4516-B7F3-605F74EC3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717C5B-4C82-4722-ACA7-970DA170A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26</a:t>
            </a:fld>
            <a:endParaRPr lang="en-GB"/>
          </a:p>
        </p:txBody>
      </p:sp>
      <p:pic>
        <p:nvPicPr>
          <p:cNvPr id="7" name="Picture 6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C450315B-E3CF-4301-8156-65DDCD485F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8962" y="2748327"/>
            <a:ext cx="5836467" cy="33154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EF48446-7EAF-46D9-AE27-119681FEB96F}"/>
              </a:ext>
            </a:extLst>
          </p:cNvPr>
          <p:cNvSpPr txBox="1"/>
          <p:nvPr/>
        </p:nvSpPr>
        <p:spPr>
          <a:xfrm>
            <a:off x="8130013" y="6104426"/>
            <a:ext cx="4013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https://cds.cern.ch/record/2263642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D175859-03A4-40AE-BFF1-AF1D780DE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  <p:pic>
        <p:nvPicPr>
          <p:cNvPr id="9" name="Picture 8" descr="A picture containing engine&#10;&#10;Description automatically generated">
            <a:extLst>
              <a:ext uri="{FF2B5EF4-FFF2-40B4-BE49-F238E27FC236}">
                <a16:creationId xmlns:a16="http://schemas.microsoft.com/office/drawing/2014/main" id="{0A38E394-8782-4461-A45B-36A3EA6BED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80" y="4351092"/>
            <a:ext cx="3156642" cy="236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189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B6D17-8DC4-4239-89C0-6D8C293FF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talk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C3174-0E7B-4CD2-9F8F-CCA6950DB0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System Font Regular"/>
              <a:buChar char="‒"/>
            </a:pPr>
            <a:r>
              <a:rPr lang="en-GB" sz="2000" dirty="0"/>
              <a:t> Introduction to the ALICE detector.</a:t>
            </a:r>
          </a:p>
          <a:p>
            <a:pPr lvl="1">
              <a:buFont typeface="System Font Regular"/>
              <a:buChar char="‒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 Quark Gluon Plasmas and strangeness enhancement.</a:t>
            </a:r>
          </a:p>
          <a:p>
            <a:pPr lvl="1">
              <a:buFont typeface="System Font Regular"/>
              <a:buChar char="‒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 Previous analyses </a:t>
            </a:r>
          </a:p>
          <a:p>
            <a:pPr lvl="2">
              <a:buFont typeface="System Font Regular"/>
              <a:buChar char="‒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Including different collision systems (pp, Pb-Pb)</a:t>
            </a:r>
          </a:p>
          <a:p>
            <a:pPr lvl="2">
              <a:buFont typeface="System Font Regular"/>
              <a:buChar char="‒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Latest </a:t>
            </a:r>
            <a:r>
              <a:rPr lang="el-GR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Ξ</a:t>
            </a:r>
            <a:r>
              <a:rPr lang="el-GR" sz="1600" baseline="30000" dirty="0">
                <a:solidFill>
                  <a:schemeClr val="bg1">
                    <a:lumMod val="50000"/>
                  </a:schemeClr>
                </a:solidFill>
              </a:rPr>
              <a:t>±</a:t>
            </a:r>
            <a:r>
              <a:rPr lang="el-GR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 </a:t>
            </a:r>
            <a:r>
              <a:rPr lang="el-GR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l-GR" sz="1600" baseline="30000" dirty="0">
                <a:solidFill>
                  <a:schemeClr val="bg1">
                    <a:lumMod val="50000"/>
                  </a:schemeClr>
                </a:solidFill>
              </a:rPr>
              <a:t>±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 results in p-Pb collisions</a:t>
            </a:r>
          </a:p>
          <a:p>
            <a:pPr lvl="1">
              <a:buFont typeface="System Font Regular"/>
              <a:buChar char="‒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 Current analysis (K</a:t>
            </a:r>
            <a:r>
              <a:rPr lang="en-GB" sz="2000" baseline="30000" dirty="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en-GB" sz="2000" baseline="-25000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 and </a:t>
            </a:r>
            <a:r>
              <a:rPr lang="el-GR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Λ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B056E5-3578-4303-87EF-C5ACFD4B6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8B90CF-97DD-48F6-8284-CA987B28F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3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0875433-F8E3-4B97-94BE-0A3551C47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</p:spTree>
    <p:extLst>
      <p:ext uri="{BB962C8B-B14F-4D97-AF65-F5344CB8AC3E}">
        <p14:creationId xmlns:p14="http://schemas.microsoft.com/office/powerpoint/2010/main" val="3997671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6F527-9E52-40B0-A5D0-2901461F9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ALICE?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E0E78-4308-43E2-9E64-9B0F207AFF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5231092" cy="4023360"/>
          </a:xfrm>
        </p:spPr>
        <p:txBody>
          <a:bodyPr/>
          <a:lstStyle/>
          <a:p>
            <a:pPr lvl="1">
              <a:buFont typeface="System Font Regular"/>
              <a:buChar char="‒"/>
            </a:pPr>
            <a:r>
              <a:rPr lang="en-GB" sz="2000" dirty="0"/>
              <a:t> One of four main LHC experiments; only one to be optimised for ion-ion collisions.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Mostly lead-lead systems, but not solely (Xe-Xe provided in 2017; lighter systems proposed for future runs: O-O, </a:t>
            </a:r>
            <a:r>
              <a:rPr lang="en-GB" sz="1600" dirty="0" err="1"/>
              <a:t>Ar-Ar</a:t>
            </a:r>
            <a:r>
              <a:rPr lang="en-GB" sz="1600" dirty="0"/>
              <a:t>)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Very high energy densities; creates extreme final state multiplicities (densities of order 10</a:t>
            </a:r>
            <a:r>
              <a:rPr lang="en-GB" sz="1600" baseline="30000" dirty="0"/>
              <a:t>3</a:t>
            </a:r>
            <a:r>
              <a:rPr lang="en-GB" sz="1600" dirty="0"/>
              <a:t> per unit rapidity).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ALICE intends on studying quark gluon plasmas (QGP) created in Pb-Pb collisions.</a:t>
            </a:r>
            <a:endParaRPr lang="en-GB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EF7A49-EB51-4516-B7F3-605F74EC3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717C5B-4C82-4722-ACA7-970DA170A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4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F48446-7EAF-46D9-AE27-119681FEB96F}"/>
              </a:ext>
            </a:extLst>
          </p:cNvPr>
          <p:cNvSpPr txBox="1"/>
          <p:nvPr/>
        </p:nvSpPr>
        <p:spPr>
          <a:xfrm>
            <a:off x="8302029" y="5338001"/>
            <a:ext cx="2444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https://cds.cern.ch/record/2108293</a:t>
            </a:r>
          </a:p>
        </p:txBody>
      </p:sp>
      <p:pic>
        <p:nvPicPr>
          <p:cNvPr id="9" name="Picture 8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E43E2E8F-7BB9-4D0D-AC5F-B5B861626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8777" y="2245258"/>
            <a:ext cx="5498210" cy="3092743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1AD586-3E3B-4DE3-8DA6-5BE389F94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</p:spTree>
    <p:extLst>
      <p:ext uri="{BB962C8B-B14F-4D97-AF65-F5344CB8AC3E}">
        <p14:creationId xmlns:p14="http://schemas.microsoft.com/office/powerpoint/2010/main" val="2083540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6F527-9E52-40B0-A5D0-2901461F9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ALICE?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E0E78-4308-43E2-9E64-9B0F207AFF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5231092" cy="4023360"/>
          </a:xfrm>
        </p:spPr>
        <p:txBody>
          <a:bodyPr/>
          <a:lstStyle/>
          <a:p>
            <a:pPr lvl="1">
              <a:buFont typeface="System Font Regular"/>
              <a:buChar char="‒"/>
            </a:pPr>
            <a:r>
              <a:rPr lang="en-GB" sz="2000" dirty="0"/>
              <a:t>Parts of detector utilised in strangeness analyses: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Inner Tracking System: for primary vertex location and tracking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Time Projection Chamber: for tracking and particle identification of large numbers of particles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V0 scintillator arrays: for triggering and estimation of final state multiplicity.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EF7A49-EB51-4516-B7F3-605F74EC3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717C5B-4C82-4722-ACA7-970DA170A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C450315B-E3CF-4301-8156-65DDCD485F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8962" y="2748327"/>
            <a:ext cx="5836467" cy="33154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EF48446-7EAF-46D9-AE27-119681FEB96F}"/>
              </a:ext>
            </a:extLst>
          </p:cNvPr>
          <p:cNvSpPr txBox="1"/>
          <p:nvPr/>
        </p:nvSpPr>
        <p:spPr>
          <a:xfrm>
            <a:off x="8130013" y="6104426"/>
            <a:ext cx="4013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https://cds.cern.ch/record/2263642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D175859-03A4-40AE-BFF1-AF1D780DE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  <p:pic>
        <p:nvPicPr>
          <p:cNvPr id="9" name="Picture 8" descr="A picture containing engine&#10;&#10;Description automatically generated">
            <a:extLst>
              <a:ext uri="{FF2B5EF4-FFF2-40B4-BE49-F238E27FC236}">
                <a16:creationId xmlns:a16="http://schemas.microsoft.com/office/drawing/2014/main" id="{0A38E394-8782-4461-A45B-36A3EA6BED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79" y="4156364"/>
            <a:ext cx="3416281" cy="256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208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B6D17-8DC4-4239-89C0-6D8C293FF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talk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C3174-0E7B-4CD2-9F8F-CCA6950DB0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System Font Regular"/>
              <a:buChar char="‒"/>
            </a:pPr>
            <a:r>
              <a:rPr lang="en-GB" sz="2000" dirty="0"/>
              <a:t>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Introduction to the ALICE detector.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 Quark Gluon Plasmas and strangeness enhancement.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Previous analyses </a:t>
            </a:r>
          </a:p>
          <a:p>
            <a:pPr lvl="2">
              <a:buFont typeface="System Font Regular"/>
              <a:buChar char="‒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Including different collision systems (pp, Pb-Pb)</a:t>
            </a:r>
          </a:p>
          <a:p>
            <a:pPr lvl="2">
              <a:buFont typeface="System Font Regular"/>
              <a:buChar char="‒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Latest </a:t>
            </a:r>
            <a:r>
              <a:rPr lang="el-GR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Ξ</a:t>
            </a:r>
            <a:r>
              <a:rPr lang="el-GR" sz="1600" baseline="30000" dirty="0">
                <a:solidFill>
                  <a:schemeClr val="bg1">
                    <a:lumMod val="50000"/>
                  </a:schemeClr>
                </a:solidFill>
              </a:rPr>
              <a:t>±</a:t>
            </a:r>
            <a:r>
              <a:rPr lang="el-GR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 </a:t>
            </a:r>
            <a:r>
              <a:rPr lang="el-GR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l-GR" sz="1600" baseline="30000" dirty="0">
                <a:solidFill>
                  <a:schemeClr val="bg1">
                    <a:lumMod val="50000"/>
                  </a:schemeClr>
                </a:solidFill>
              </a:rPr>
              <a:t>±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 results in p-Pb collisions</a:t>
            </a:r>
          </a:p>
          <a:p>
            <a:pPr lvl="1">
              <a:buFont typeface="System Font Regular"/>
              <a:buChar char="‒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 Current analysis (K</a:t>
            </a:r>
            <a:r>
              <a:rPr lang="en-GB" sz="2000" baseline="30000" dirty="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en-GB" sz="2000" baseline="-25000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 and </a:t>
            </a:r>
            <a:r>
              <a:rPr lang="el-GR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Λ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B056E5-3578-4303-87EF-C5ACFD4B6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8B90CF-97DD-48F6-8284-CA987B28F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6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9227E3E-D6F0-4681-A672-D014BB223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</p:spTree>
    <p:extLst>
      <p:ext uri="{BB962C8B-B14F-4D97-AF65-F5344CB8AC3E}">
        <p14:creationId xmlns:p14="http://schemas.microsoft.com/office/powerpoint/2010/main" val="3434476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1D6AB-20C1-402F-9985-3EFAA4BCB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the QGP?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AF359D-70D2-40EE-9B2D-52D0F1EC23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2540530"/>
          </a:xfrm>
          <a:ln>
            <a:noFill/>
          </a:ln>
        </p:spPr>
        <p:txBody>
          <a:bodyPr>
            <a:normAutofit/>
          </a:bodyPr>
          <a:lstStyle/>
          <a:p>
            <a:pPr lvl="1">
              <a:buFont typeface="System Font Regular"/>
              <a:buChar char="‒"/>
            </a:pPr>
            <a:r>
              <a:rPr lang="en-GB" sz="2000" dirty="0"/>
              <a:t>Quark Gluon Plasma.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Very hot, very dense state of matter in which quarks and gluons are not bound into hadrons.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Measured average temperature nearly 300 MeV (3.5x10</a:t>
            </a:r>
            <a:r>
              <a:rPr lang="en-GB" sz="1600" baseline="30000" dirty="0"/>
              <a:t>12</a:t>
            </a:r>
            <a:r>
              <a:rPr lang="en-GB" sz="1600" dirty="0"/>
              <a:t> K; 5 orders of magnitude higher than the core of the Sun).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Predicted by lattice QCD, and hypothesised to be a result of the running of the strong force coupling constant.</a:t>
            </a:r>
          </a:p>
          <a:p>
            <a:pPr lvl="2">
              <a:buFont typeface="System Font Regular"/>
              <a:buChar char="‒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Coupling as function of 4-momentum transfer in an interaction: α</a:t>
            </a:r>
            <a:r>
              <a:rPr lang="en-GB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(Q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) →0 as Q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→∞</a:t>
            </a:r>
            <a:endParaRPr lang="en-GB" sz="1600" dirty="0"/>
          </a:p>
          <a:p>
            <a:pPr lvl="1">
              <a:buFont typeface="System Font Regular"/>
              <a:buChar char="‒"/>
            </a:pPr>
            <a:endParaRPr lang="en-GB" sz="2000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E4CBE8-FD7F-420C-97F3-6A7BA6A86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2A4A3A-0B01-4146-889C-92750CF43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7</a:t>
            </a:fld>
            <a:endParaRPr lang="en-GB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88F21FE2-91AB-48D0-8233-37BCD0113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2513" y="3731957"/>
            <a:ext cx="3477483" cy="247174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8D3F1F6-3D6A-40D8-86CE-37546307DF0B}"/>
              </a:ext>
            </a:extLst>
          </p:cNvPr>
          <p:cNvSpPr txBox="1"/>
          <p:nvPr/>
        </p:nvSpPr>
        <p:spPr>
          <a:xfrm>
            <a:off x="9194758" y="6025940"/>
            <a:ext cx="2269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1" dirty="0">
                <a:effectLst/>
                <a:latin typeface="Arial" panose="020B0604020202020204" pitchFamily="34" charset="0"/>
              </a:rPr>
              <a:t>Eur. Phys. J. C </a:t>
            </a:r>
            <a:r>
              <a:rPr lang="en-GB" sz="1200" b="1" i="0" dirty="0">
                <a:effectLst/>
                <a:latin typeface="Arial" panose="020B0604020202020204" pitchFamily="34" charset="0"/>
              </a:rPr>
              <a:t>75</a:t>
            </a:r>
            <a:r>
              <a:rPr lang="en-GB" sz="1200" b="0" i="0" dirty="0">
                <a:effectLst/>
                <a:latin typeface="Arial" panose="020B0604020202020204" pitchFamily="34" charset="0"/>
              </a:rPr>
              <a:t>, 186 (2015)</a:t>
            </a:r>
            <a:endParaRPr lang="en-GB" sz="120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C5D7567-F762-4A4E-BEA4-62452F8630D7}"/>
              </a:ext>
            </a:extLst>
          </p:cNvPr>
          <p:cNvSpPr txBox="1">
            <a:spLocks/>
          </p:cNvSpPr>
          <p:nvPr/>
        </p:nvSpPr>
        <p:spPr>
          <a:xfrm>
            <a:off x="1060524" y="4236479"/>
            <a:ext cx="7259069" cy="1769993"/>
          </a:xfrm>
          <a:prstGeom prst="rect">
            <a:avLst/>
          </a:prstGeom>
          <a:ln>
            <a:noFill/>
          </a:ln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System Font Regular"/>
              <a:buChar char="‒"/>
            </a:pPr>
            <a:r>
              <a:rPr lang="en-GB" sz="2000" dirty="0"/>
              <a:t>Confirmed new state of matter by seven experiments at CERN in year 2000 (NA44, NA45, NA49, NA50, WA97/NA57 and WA98).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Confirmation of QGP existence by experiments on RHIC (STAR, PHENIX, PHOBOS, BRAHMS) in mid-2000s. </a:t>
            </a:r>
            <a:endParaRPr lang="en-GB" sz="1600" dirty="0"/>
          </a:p>
          <a:p>
            <a:pPr lvl="1">
              <a:buFont typeface="System Font Regular"/>
              <a:buChar char="‒"/>
            </a:pPr>
            <a:endParaRPr lang="en-GB" sz="2000" dirty="0"/>
          </a:p>
          <a:p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7FC6CB8-AB98-4285-8810-4979BF874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</p:spTree>
    <p:extLst>
      <p:ext uri="{BB962C8B-B14F-4D97-AF65-F5344CB8AC3E}">
        <p14:creationId xmlns:p14="http://schemas.microsoft.com/office/powerpoint/2010/main" val="4082574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02794-64C1-4B0A-9332-72C2F1056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strangeness enhancement?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712BF3-730B-447D-8C34-ABA45D2638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System Font Regular"/>
              <a:buChar char="‒"/>
            </a:pPr>
            <a:r>
              <a:rPr lang="en-GB" sz="2000" dirty="0"/>
              <a:t>In a hadronic gas, the only way to form strange quarks is via quark-quark interactions.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In these conditions, quarks must be bound upon creation; take constituent mass (estimated by lattice QCD as around 480 MeV).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In QGP systems, quarks can be formed unbound; take bare mass of 95 MeV.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Less than half the average energy of gluons in a GQP.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Can use gluon-gluon fusion to create strange quark pairs in a QGP.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Therefore, there will be an enhancement of strange matter over non-strange light matter (as u and d quarks will be present in abundance in the initial state).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Pion yields are used as non-strange reference, against which enhancement can be measured.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03278E-D098-48C4-A009-545DD6501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747074-66EF-4307-8840-4F5CBF6B6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8</a:t>
            </a:fld>
            <a:endParaRPr lang="en-GB"/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1DAD318D-4136-4C24-A25C-FE600E933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468" y="4943204"/>
            <a:ext cx="7479064" cy="1311104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5AB67A0-EF0B-4432-87E9-5598515A4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</p:spTree>
    <p:extLst>
      <p:ext uri="{BB962C8B-B14F-4D97-AF65-F5344CB8AC3E}">
        <p14:creationId xmlns:p14="http://schemas.microsoft.com/office/powerpoint/2010/main" val="3345469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B6D17-8DC4-4239-89C0-6D8C293FF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talk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C3174-0E7B-4CD2-9F8F-CCA6950DB0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System Font Regular"/>
              <a:buChar char="‒"/>
            </a:pPr>
            <a:r>
              <a:rPr lang="en-GB" sz="2000" dirty="0"/>
              <a:t>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Introduction to the ALICE detector.</a:t>
            </a:r>
          </a:p>
          <a:p>
            <a:pPr lvl="1">
              <a:buFont typeface="System Font Regular"/>
              <a:buChar char="‒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 Quark Gluon Plasmas and strangeness enhancement.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 Previous analyses 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Including different collision systems (pp, Pb-Pb)</a:t>
            </a:r>
          </a:p>
          <a:p>
            <a:pPr lvl="2">
              <a:buFont typeface="System Font Regular"/>
              <a:buChar char="‒"/>
            </a:pPr>
            <a:r>
              <a:rPr lang="en-GB" sz="1600" dirty="0"/>
              <a:t>Latest 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Ξ</a:t>
            </a:r>
            <a:r>
              <a:rPr lang="el-GR" sz="1600" baseline="30000" dirty="0"/>
              <a:t>±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and  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l-GR" sz="1600" baseline="30000" dirty="0"/>
              <a:t>±</a:t>
            </a:r>
            <a:r>
              <a:rPr lang="en-GB" sz="1600" dirty="0"/>
              <a:t> results in p-Pb collisions</a:t>
            </a:r>
          </a:p>
          <a:p>
            <a:pPr lvl="1">
              <a:buFont typeface="System Font Regular"/>
              <a:buChar char="‒"/>
            </a:pPr>
            <a:r>
              <a:rPr lang="en-GB" sz="2000" dirty="0"/>
              <a:t>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Current analysis (K</a:t>
            </a:r>
            <a:r>
              <a:rPr lang="en-GB" sz="2000" baseline="30000" dirty="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en-GB" sz="2000" baseline="-25000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 and </a:t>
            </a:r>
            <a:r>
              <a:rPr lang="el-GR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Λ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B056E5-3578-4303-87EF-C5ACFD4B6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APP, HEPP and NP Conference; O. Jevons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8B90CF-97DD-48F6-8284-CA987B28F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38C5-59D1-BA48-AE2D-8259EC43F491}" type="slidenum">
              <a:rPr lang="en-GB" smtClean="0"/>
              <a:t>9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5F387EA-8DA2-4481-8F85-C32957140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12/04/2021</a:t>
            </a:r>
          </a:p>
        </p:txBody>
      </p:sp>
    </p:spTree>
    <p:extLst>
      <p:ext uri="{BB962C8B-B14F-4D97-AF65-F5344CB8AC3E}">
        <p14:creationId xmlns:p14="http://schemas.microsoft.com/office/powerpoint/2010/main" val="400686417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TF00001236</Template>
  <TotalTime>176833</TotalTime>
  <Words>1842</Words>
  <Application>Microsoft Macintosh PowerPoint</Application>
  <PresentationFormat>Widescreen</PresentationFormat>
  <Paragraphs>236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System Font Regular</vt:lpstr>
      <vt:lpstr>Retrospect</vt:lpstr>
      <vt:lpstr>Investigating strange particle production at √(s_NN ) = 8.16 TeV with ALICE at the LHC</vt:lpstr>
      <vt:lpstr>This talk</vt:lpstr>
      <vt:lpstr>This talk</vt:lpstr>
      <vt:lpstr>What is ALICE?</vt:lpstr>
      <vt:lpstr>What is ALICE?</vt:lpstr>
      <vt:lpstr>This talk</vt:lpstr>
      <vt:lpstr>What is the QGP?</vt:lpstr>
      <vt:lpstr>What is strangeness enhancement?</vt:lpstr>
      <vt:lpstr>This talk</vt:lpstr>
      <vt:lpstr>Historical results</vt:lpstr>
      <vt:lpstr>Historical results</vt:lpstr>
      <vt:lpstr>Hyperon results, p-Pb collisions, √(s_NN ) = 8.16 TeV </vt:lpstr>
      <vt:lpstr>This talk</vt:lpstr>
      <vt:lpstr>V0 production; p-Pb at √(s_NN ) = 8.16 TeV </vt:lpstr>
      <vt:lpstr>V0 production; p-Pb at √(s_NN ) = 8.16 TeV </vt:lpstr>
      <vt:lpstr>V0 production; p-Pb at √(s_NN ) = 8.16 TeV </vt:lpstr>
      <vt:lpstr>Ratio of spectra: Λ/K0S</vt:lpstr>
      <vt:lpstr>Ratio of spectra: Λ/K0S</vt:lpstr>
      <vt:lpstr>Yields (dN/dy), K0S</vt:lpstr>
      <vt:lpstr>Yields (dN/dy), Λ</vt:lpstr>
      <vt:lpstr>Strangeness enhancement: K0S-to-pion ratio</vt:lpstr>
      <vt:lpstr>Strangeness enhancement: Λ-to-pion ratio</vt:lpstr>
      <vt:lpstr>Summary</vt:lpstr>
      <vt:lpstr>Backup</vt:lpstr>
      <vt:lpstr>What is the LHC?</vt:lpstr>
      <vt:lpstr>What is ALICE?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Strangeness PAG</dc:title>
  <dc:creator>Microsoft Office User</dc:creator>
  <cp:lastModifiedBy>Microsoft Office User</cp:lastModifiedBy>
  <cp:revision>219</cp:revision>
  <cp:lastPrinted>2021-03-09T11:20:06Z</cp:lastPrinted>
  <dcterms:created xsi:type="dcterms:W3CDTF">2019-01-31T16:16:58Z</dcterms:created>
  <dcterms:modified xsi:type="dcterms:W3CDTF">2021-04-07T14:42:22Z</dcterms:modified>
</cp:coreProperties>
</file>