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21"/>
  </p:notesMasterIdLst>
  <p:handoutMasterIdLst>
    <p:handoutMasterId r:id="rId22"/>
  </p:handoutMasterIdLst>
  <p:sldIdLst>
    <p:sldId id="258" r:id="rId4"/>
    <p:sldId id="770" r:id="rId5"/>
    <p:sldId id="892" r:id="rId6"/>
    <p:sldId id="894" r:id="rId7"/>
    <p:sldId id="895" r:id="rId8"/>
    <p:sldId id="898" r:id="rId9"/>
    <p:sldId id="899" r:id="rId10"/>
    <p:sldId id="903" r:id="rId11"/>
    <p:sldId id="900" r:id="rId12"/>
    <p:sldId id="901" r:id="rId13"/>
    <p:sldId id="902" r:id="rId14"/>
    <p:sldId id="904" r:id="rId15"/>
    <p:sldId id="905" r:id="rId16"/>
    <p:sldId id="909" r:id="rId17"/>
    <p:sldId id="906" r:id="rId18"/>
    <p:sldId id="907" r:id="rId19"/>
    <p:sldId id="908" r:id="rId20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E0A"/>
    <a:srgbClr val="008E40"/>
    <a:srgbClr val="0A2C9C"/>
    <a:srgbClr val="FFE4B3"/>
    <a:srgbClr val="FFC024"/>
    <a:srgbClr val="FFAA44"/>
    <a:srgbClr val="FFAD47"/>
    <a:srgbClr val="FFD6B0"/>
    <a:srgbClr val="D9AB91"/>
    <a:srgbClr val="AC88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06" autoAdjust="0"/>
    <p:restoredTop sz="95073" autoAdjust="0"/>
  </p:normalViewPr>
  <p:slideViewPr>
    <p:cSldViewPr snapToGrid="0" snapToObjects="1">
      <p:cViewPr varScale="1">
        <p:scale>
          <a:sx n="99" d="100"/>
          <a:sy n="99" d="100"/>
        </p:scale>
        <p:origin x="82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2/26/2021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2/26/2021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12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90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Wolfgang Hofle   -   26.02.2020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Wolfgang Hofle   -   26.02.2020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Wolfgang Hofle   -   26.02.2020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Wolfgang Hofle   -   26.02.2020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A0E2E3-27B6-7142-975D-672E757F8B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055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8300" y="6356350"/>
            <a:ext cx="3111500" cy="365125"/>
          </a:xfrm>
        </p:spPr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Wolfgang Hofle   -   26.02.2020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Wolfgang Hofle   -   26.02.2020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Wolfgang Hofle   -   26.02.2020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/>
          <a:stretch/>
        </p:blipFill>
        <p:spPr>
          <a:xfrm>
            <a:off x="1" y="6364370"/>
            <a:ext cx="9144000" cy="5085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6300" y="6417310"/>
            <a:ext cx="3392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Wolfgang Hofle   -   26.02.2020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1731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8" t="11393" r="92556"/>
          <a:stretch/>
        </p:blipFill>
        <p:spPr>
          <a:xfrm>
            <a:off x="-37424" y="6391910"/>
            <a:ext cx="577087" cy="4809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700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Wolfgang Hofle   -   26.02.2020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20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3"/>
            <a:ext cx="8542421" cy="5589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Option 2 – extracting tank and opening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660" y="1838429"/>
            <a:ext cx="7604698" cy="2993454"/>
          </a:xfrm>
        </p:spPr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would impact the schedule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emoval of equipment on top of shielding blocks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emoval of shielding blocks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xtraction by crane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ount in addition to the extraction process few weeks for repair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</a:t>
            </a:r>
            <a:r>
              <a:rPr lang="en-US" dirty="0" smtClean="0"/>
              <a:t>ake-out after re-installation (2 to 3 weeks)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dvantage: opportunity to look inside for future consolidation / re-design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&gt; 2 months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advantage: can inspect the interior and fix the leak at source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551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for defining a full replacement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873" y="1684420"/>
            <a:ext cx="8226854" cy="3455470"/>
          </a:xfrm>
        </p:spPr>
        <p:txBody>
          <a:bodyPr/>
          <a:lstStyle/>
          <a:p>
            <a:r>
              <a:rPr lang="en-US" dirty="0" smtClean="0"/>
              <a:t>2018 review concluded feasible at the earliest for LS3</a:t>
            </a:r>
          </a:p>
          <a:p>
            <a:r>
              <a:rPr lang="en-US" dirty="0"/>
              <a:t>r</a:t>
            </a:r>
            <a:r>
              <a:rPr lang="en-US" dirty="0" smtClean="0"/>
              <a:t>edesign of new kickers </a:t>
            </a:r>
          </a:p>
          <a:p>
            <a:r>
              <a:rPr lang="en-US" dirty="0" smtClean="0"/>
              <a:t>requires a dedicated test place with a new power system </a:t>
            </a:r>
          </a:p>
          <a:p>
            <a:pPr lvl="1"/>
            <a:r>
              <a:rPr lang="en-US" dirty="0" smtClean="0"/>
              <a:t>implies development (in industry) of new solid state power amplifiers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ower system consolidation request made and is in D3 status</a:t>
            </a:r>
          </a:p>
          <a:p>
            <a:r>
              <a:rPr lang="en-US" dirty="0" smtClean="0"/>
              <a:t>would permit design of a system optimized for its current use</a:t>
            </a:r>
          </a:p>
          <a:p>
            <a:pPr lvl="1"/>
            <a:r>
              <a:rPr lang="en-US" dirty="0" smtClean="0"/>
              <a:t>possibly with reduced mechanical complexity (no moving parts)</a:t>
            </a:r>
          </a:p>
          <a:p>
            <a:pPr lvl="1"/>
            <a:r>
              <a:rPr lang="en-US" dirty="0" smtClean="0"/>
              <a:t>electro-magnetic re-design optimized for present cooling plateaus (beam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one horizontal and one vertical band II tank available in storage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28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71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AD Basic Parameters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Fritz Caspers et al., Cool'19,  BINP, Novosibirsk, Russia, 23th September, 2019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875583" y="927960"/>
          <a:ext cx="7202772" cy="45492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2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8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59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4926"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Circumference  </a:t>
                      </a:r>
                      <a:endParaRPr lang="en-GB" sz="18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>
                          <a:latin typeface="+mn-lt"/>
                        </a:rPr>
                        <a:t>182</a:t>
                      </a:r>
                      <a:endParaRPr lang="en-GB" sz="1800" baseline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>
                          <a:latin typeface="+mn-lt"/>
                        </a:rPr>
                        <a:t>m</a:t>
                      </a:r>
                      <a:endParaRPr lang="en-GB" sz="1800" baseline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r>
                        <a:rPr lang="en-GB" sz="1800" smtClean="0"/>
                        <a:t>Production beam 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mtClean="0"/>
                        <a:t>1.5x10</a:t>
                      </a:r>
                      <a:r>
                        <a:rPr lang="en-GB" sz="1800" baseline="30000" smtClean="0"/>
                        <a:t>13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mtClean="0"/>
                        <a:t>protons/cycle</a:t>
                      </a:r>
                      <a:endParaRPr lang="en-GB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+mn-lt"/>
                        </a:rPr>
                        <a:t>Injected</a:t>
                      </a:r>
                      <a:r>
                        <a:rPr lang="en-GB" sz="1800" baseline="0" dirty="0" smtClean="0">
                          <a:latin typeface="+mn-lt"/>
                        </a:rPr>
                        <a:t> beam</a:t>
                      </a:r>
                      <a:endParaRPr lang="en-GB" sz="180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5x10</a:t>
                      </a:r>
                      <a:r>
                        <a:rPr lang="en-GB" sz="1800" baseline="30000" smtClean="0"/>
                        <a:t>7</a:t>
                      </a:r>
                      <a:endParaRPr lang="en-GB" sz="1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err="1" smtClean="0"/>
                        <a:t>pbars</a:t>
                      </a:r>
                      <a:r>
                        <a:rPr lang="en-GB" sz="1800" baseline="0" dirty="0" smtClean="0"/>
                        <a:t>/cycle</a:t>
                      </a:r>
                      <a:endParaRPr lang="en-GB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latin typeface="+mn-lt"/>
                        </a:rPr>
                        <a:t>Beam momenta (max-min) </a:t>
                      </a:r>
                      <a:endParaRPr lang="en-GB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3.57 – 0.1</a:t>
                      </a:r>
                      <a:endParaRPr lang="en-GB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GeV/c</a:t>
                      </a:r>
                      <a:endParaRPr lang="en-GB" sz="1800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Momenta for stochastic cooling</a:t>
                      </a:r>
                      <a:endParaRPr lang="en-GB" sz="18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</a:rPr>
                        <a:t>3.57 and 2</a:t>
                      </a:r>
                      <a:endParaRPr lang="en-GB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</a:rPr>
                        <a:t>GeV/c</a:t>
                      </a:r>
                      <a:endParaRPr lang="en-GB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latin typeface="+mn-lt"/>
                        </a:rPr>
                        <a:t>Transverse emittances </a:t>
                      </a:r>
                      <a:endParaRPr lang="en-GB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200 - 1</a:t>
                      </a:r>
                      <a:endParaRPr lang="en-GB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GB" sz="1800" baseline="0" smtClean="0"/>
                        <a:t> mmm rad</a:t>
                      </a:r>
                      <a:endParaRPr lang="en-GB" sz="1800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latin typeface="+mn-lt"/>
                        </a:rPr>
                        <a:t>Momentum spread</a:t>
                      </a:r>
                      <a:endParaRPr lang="en-GB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6x10</a:t>
                      </a:r>
                      <a:r>
                        <a:rPr lang="en-GB" sz="1800" baseline="30000" smtClean="0"/>
                        <a:t>-2</a:t>
                      </a:r>
                      <a:r>
                        <a:rPr lang="en-GB" sz="1800" baseline="0" smtClean="0"/>
                        <a:t> – 1x10</a:t>
                      </a:r>
                      <a:r>
                        <a:rPr lang="en-GB" sz="1800" baseline="30000" smtClean="0"/>
                        <a:t>-4</a:t>
                      </a:r>
                      <a:r>
                        <a:rPr lang="en-GB" sz="1800" baseline="0" smtClean="0"/>
                        <a:t> </a:t>
                      </a:r>
                      <a:endParaRPr lang="en-GB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d</a:t>
                      </a:r>
                      <a:r>
                        <a:rPr lang="en-GB" sz="1800" baseline="0" err="1" smtClean="0"/>
                        <a:t>p</a:t>
                      </a:r>
                      <a:r>
                        <a:rPr lang="en-GB" sz="1800" baseline="0" smtClean="0"/>
                        <a:t>/p</a:t>
                      </a:r>
                      <a:endParaRPr lang="en-GB" sz="1800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latin typeface="+mn-lt"/>
                        </a:rPr>
                        <a:t>Vacuum pressure </a:t>
                      </a:r>
                      <a:endParaRPr lang="en-GB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&lt; 4x10</a:t>
                      </a:r>
                      <a:r>
                        <a:rPr lang="en-GB" sz="1800" baseline="30000" dirty="0" smtClean="0"/>
                        <a:t>-10</a:t>
                      </a:r>
                      <a:endParaRPr lang="en-GB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err="1" smtClean="0"/>
                        <a:t>Torr</a:t>
                      </a:r>
                      <a:endParaRPr lang="en-GB" sz="1800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latin typeface="+mn-lt"/>
                        </a:rPr>
                        <a:t>Cycle length </a:t>
                      </a:r>
                      <a:endParaRPr lang="en-GB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100</a:t>
                      </a:r>
                      <a:endParaRPr lang="en-GB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s</a:t>
                      </a:r>
                      <a:endParaRPr lang="en-GB" sz="1800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latin typeface="+mn-lt"/>
                        </a:rPr>
                        <a:t>Deceleration</a:t>
                      </a:r>
                      <a:r>
                        <a:rPr lang="en-GB" sz="1800" baseline="0" smtClean="0">
                          <a:latin typeface="+mn-lt"/>
                        </a:rPr>
                        <a:t> Efficiency</a:t>
                      </a:r>
                      <a:endParaRPr lang="en-GB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85 </a:t>
                      </a:r>
                      <a:endParaRPr lang="en-GB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%</a:t>
                      </a:r>
                      <a:endParaRPr lang="en-GB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2070" y="5612699"/>
            <a:ext cx="8188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Production Beam very challenging for PS (26 GeV/c p+) </a:t>
            </a:r>
            <a:r>
              <a:rPr lang="en-US" dirty="0" smtClean="0">
                <a:sym typeface="Wingdings"/>
              </a:rPr>
              <a:t> batch compression</a:t>
            </a:r>
          </a:p>
          <a:p>
            <a:r>
              <a:rPr lang="en-US" dirty="0" smtClean="0">
                <a:sym typeface="Wingdings"/>
              </a:rPr>
              <a:t>Bunch rotation with 10 MHz pulsed cavity system in AD after injection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97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56" y="173410"/>
            <a:ext cx="8519652" cy="5589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Results with optical delay line notch filter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474" y="844898"/>
            <a:ext cx="8519652" cy="185076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Adjustment of gain for optimal cooling</a:t>
            </a:r>
          </a:p>
          <a:p>
            <a:r>
              <a:rPr lang="en-GB" dirty="0" smtClean="0"/>
              <a:t>Possibility to switch between optical delay line notch filter and old cable delay plant</a:t>
            </a:r>
          </a:p>
          <a:p>
            <a:r>
              <a:rPr lang="en-GB" dirty="0" smtClean="0"/>
              <a:t>Careful preparation of delay and gain making the two as equal as possible minimised time spent with beam for adjustment </a:t>
            </a:r>
          </a:p>
          <a:p>
            <a:r>
              <a:rPr lang="en-GB" dirty="0" smtClean="0"/>
              <a:t>Stability of adjustable optical delay will be addressed during shutdown (change of component as proposed by GSI colleague)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Fritz Caspers et al., Cool'19,  BINP, Novosibirsk, Russia, 23th September, 2019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285" y="2881024"/>
            <a:ext cx="2666048" cy="27603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33" y="2808158"/>
            <a:ext cx="3423285" cy="29060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2056" y="5651282"/>
            <a:ext cx="3480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Stochastic Cooling at 3.5 GeV/c</a:t>
            </a:r>
          </a:p>
          <a:p>
            <a:r>
              <a:rPr lang="en-GB" dirty="0" smtClean="0"/>
              <a:t>with new optical delay line notch</a:t>
            </a:r>
            <a:endParaRPr lang="en-GB" dirty="0"/>
          </a:p>
        </p:txBody>
      </p:sp>
      <p:sp>
        <p:nvSpPr>
          <p:cNvPr id="9" name="Line 27"/>
          <p:cNvSpPr>
            <a:spLocks noChangeShapeType="1"/>
          </p:cNvSpPr>
          <p:nvPr/>
        </p:nvSpPr>
        <p:spPr bwMode="auto">
          <a:xfrm flipV="1">
            <a:off x="1176980" y="3622569"/>
            <a:ext cx="11788" cy="163185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lg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/>
          </a:p>
        </p:txBody>
      </p:sp>
      <p:sp>
        <p:nvSpPr>
          <p:cNvPr id="10" name="TextBox 9"/>
          <p:cNvSpPr txBox="1"/>
          <p:nvPr/>
        </p:nvSpPr>
        <p:spPr>
          <a:xfrm>
            <a:off x="4787102" y="5800322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Schottky</a:t>
            </a:r>
            <a:r>
              <a:rPr lang="en-GB" dirty="0" smtClean="0"/>
              <a:t> and intensity measurement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697514" y="413136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time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Line 27"/>
          <p:cNvSpPr>
            <a:spLocks noChangeShapeType="1"/>
          </p:cNvSpPr>
          <p:nvPr/>
        </p:nvSpPr>
        <p:spPr bwMode="auto">
          <a:xfrm flipV="1">
            <a:off x="2472380" y="5086781"/>
            <a:ext cx="38512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lg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/>
          </a:p>
        </p:txBody>
      </p:sp>
      <p:sp>
        <p:nvSpPr>
          <p:cNvPr id="13" name="TextBox 12"/>
          <p:cNvSpPr txBox="1"/>
          <p:nvPr/>
        </p:nvSpPr>
        <p:spPr>
          <a:xfrm>
            <a:off x="2467650" y="475460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dirty="0" err="1" smtClean="0">
                <a:solidFill>
                  <a:srgbClr val="FF0000"/>
                </a:solidFill>
              </a:rPr>
              <a:t>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Line 27"/>
          <p:cNvSpPr>
            <a:spLocks noChangeShapeType="1"/>
          </p:cNvSpPr>
          <p:nvPr/>
        </p:nvSpPr>
        <p:spPr bwMode="auto">
          <a:xfrm flipV="1">
            <a:off x="2403370" y="3679284"/>
            <a:ext cx="11788" cy="1631852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662"/>
          </a:p>
        </p:txBody>
      </p:sp>
    </p:spTree>
    <p:extLst>
      <p:ext uri="{BB962C8B-B14F-4D97-AF65-F5344CB8AC3E}">
        <p14:creationId xmlns:p14="http://schemas.microsoft.com/office/powerpoint/2010/main" val="3217689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320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Adjustment of new path at 3.5 GeV/c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8" y="1293460"/>
            <a:ext cx="3657600" cy="3840714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293460"/>
            <a:ext cx="3657600" cy="384565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Fritz Caspers et al., Cool'19,  BINP, Novosibirsk, Russia, 23th September, 2019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9866" y="5143316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old</a:t>
            </a:r>
            <a:r>
              <a:rPr lang="fr-CH" dirty="0" smtClean="0"/>
              <a:t> </a:t>
            </a:r>
            <a:r>
              <a:rPr lang="fr-CH" dirty="0" err="1" smtClean="0"/>
              <a:t>path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notch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86300" y="5117289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</a:t>
            </a:r>
            <a:r>
              <a:rPr lang="fr-CH" dirty="0" smtClean="0"/>
              <a:t>ew </a:t>
            </a:r>
            <a:r>
              <a:rPr lang="fr-CH" dirty="0" err="1" smtClean="0"/>
              <a:t>path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optical</a:t>
            </a:r>
            <a:r>
              <a:rPr lang="fr-CH" dirty="0" smtClean="0"/>
              <a:t> </a:t>
            </a:r>
            <a:r>
              <a:rPr lang="fr-CH" dirty="0" err="1" smtClean="0"/>
              <a:t>delay</a:t>
            </a:r>
            <a:r>
              <a:rPr lang="fr-CH" dirty="0" smtClean="0"/>
              <a:t> </a:t>
            </a:r>
            <a:r>
              <a:rPr lang="fr-CH" dirty="0" err="1" smtClean="0"/>
              <a:t>notch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9447" y="5555928"/>
            <a:ext cx="8853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</a:t>
            </a:r>
            <a:r>
              <a:rPr lang="fr-CH" dirty="0" err="1" smtClean="0"/>
              <a:t>areful</a:t>
            </a:r>
            <a:r>
              <a:rPr lang="fr-CH" dirty="0" smtClean="0"/>
              <a:t> </a:t>
            </a:r>
            <a:r>
              <a:rPr lang="fr-CH" dirty="0" err="1" smtClean="0"/>
              <a:t>adjustment</a:t>
            </a:r>
            <a:r>
              <a:rPr lang="fr-CH" dirty="0" smtClean="0"/>
              <a:t> of the new </a:t>
            </a:r>
            <a:r>
              <a:rPr lang="fr-CH" dirty="0" err="1" smtClean="0"/>
              <a:t>path</a:t>
            </a:r>
            <a:r>
              <a:rPr lang="fr-CH" dirty="0" smtClean="0"/>
              <a:t> to match </a:t>
            </a:r>
            <a:r>
              <a:rPr lang="fr-CH" dirty="0" err="1" smtClean="0"/>
              <a:t>delay</a:t>
            </a:r>
            <a:r>
              <a:rPr lang="fr-CH" dirty="0" smtClean="0"/>
              <a:t> and phase shift of the </a:t>
            </a:r>
            <a:r>
              <a:rPr lang="fr-CH" dirty="0" err="1" smtClean="0"/>
              <a:t>old</a:t>
            </a:r>
            <a:r>
              <a:rPr lang="fr-CH" dirty="0" smtClean="0"/>
              <a:t> </a:t>
            </a:r>
            <a:r>
              <a:rPr lang="fr-CH" dirty="0" err="1" smtClean="0"/>
              <a:t>path</a:t>
            </a:r>
            <a:r>
              <a:rPr lang="fr-CH" dirty="0" smtClean="0"/>
              <a:t> key</a:t>
            </a:r>
          </a:p>
          <a:p>
            <a:r>
              <a:rPr lang="fr-CH" dirty="0" smtClean="0"/>
              <a:t>note the </a:t>
            </a:r>
            <a:r>
              <a:rPr lang="fr-CH" dirty="0" err="1" smtClean="0"/>
              <a:t>higher</a:t>
            </a:r>
            <a:r>
              <a:rPr lang="fr-CH" dirty="0" smtClean="0"/>
              <a:t> gain in the high </a:t>
            </a:r>
            <a:r>
              <a:rPr lang="fr-CH" dirty="0" err="1" smtClean="0"/>
              <a:t>frequency</a:t>
            </a:r>
            <a:r>
              <a:rPr lang="fr-CH" dirty="0" smtClean="0"/>
              <a:t> part of the new </a:t>
            </a:r>
            <a:r>
              <a:rPr lang="fr-CH" dirty="0" err="1" smtClean="0"/>
              <a:t>branch</a:t>
            </a:r>
            <a:r>
              <a:rPr lang="fr-CH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801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420725"/>
            <a:ext cx="8226854" cy="558988"/>
          </a:xfrm>
        </p:spPr>
        <p:txBody>
          <a:bodyPr>
            <a:normAutofit fontScale="90000"/>
          </a:bodyPr>
          <a:lstStyle/>
          <a:p>
            <a:r>
              <a:rPr lang="en-US" smtClean="0"/>
              <a:t>AD Stochastic Cooling – Performance 3.5 GeV/c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Fritz Caspers et al., Cool'19,  BINP, Novosibirsk, Russia, 23th September, 2019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887013" y="1809350"/>
          <a:ext cx="7202772" cy="318448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2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99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4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4926"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Circumference  </a:t>
                      </a:r>
                      <a:endParaRPr lang="en-GB" sz="18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>
                          <a:latin typeface="+mn-lt"/>
                        </a:rPr>
                        <a:t>Design</a:t>
                      </a:r>
                      <a:endParaRPr lang="en-GB" sz="1800" baseline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>
                          <a:latin typeface="+mn-lt"/>
                        </a:rPr>
                        <a:t>Achieved</a:t>
                      </a:r>
                      <a:endParaRPr lang="en-GB" sz="1800" baseline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Intensity at 3.5 GeV/c 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mtClean="0"/>
                        <a:t>5x10</a:t>
                      </a:r>
                      <a:r>
                        <a:rPr lang="en-GB" sz="1800" baseline="30000" smtClean="0"/>
                        <a:t>7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/>
                        <a:t>5x10</a:t>
                      </a:r>
                      <a:r>
                        <a:rPr lang="en-GB" sz="1800" baseline="30000" smtClean="0"/>
                        <a:t>7</a:t>
                      </a:r>
                      <a:endParaRPr lang="en-GB" sz="180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+mn-lt"/>
                        </a:rPr>
                        <a:t>Cooling Time </a:t>
                      </a:r>
                      <a:endParaRPr lang="en-GB" sz="180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</a:rPr>
                        <a:t>20 s</a:t>
                      </a:r>
                      <a:r>
                        <a:rPr lang="en-GB" sz="1800" baseline="0" dirty="0" smtClean="0"/>
                        <a:t> </a:t>
                      </a:r>
                      <a:endParaRPr lang="en-GB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</a:rPr>
                        <a:t>20 s</a:t>
                      </a:r>
                      <a:r>
                        <a:rPr lang="en-GB" sz="1800" baseline="0" dirty="0" smtClean="0"/>
                        <a:t> </a:t>
                      </a:r>
                      <a:endParaRPr lang="en-GB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err="1" smtClean="0">
                          <a:latin typeface="+mn-lt"/>
                        </a:rPr>
                        <a:t>Hor</a:t>
                      </a:r>
                      <a:r>
                        <a:rPr lang="en-GB" sz="1800" smtClean="0">
                          <a:latin typeface="+mn-lt"/>
                        </a:rPr>
                        <a:t> Emittance (95%)  </a:t>
                      </a:r>
                      <a:endParaRPr lang="en-GB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5 </a:t>
                      </a:r>
                      <a:r>
                        <a:rPr lang="en-GB" sz="1800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GB" sz="1800" baseline="0" dirty="0" smtClean="0"/>
                        <a:t> mm </a:t>
                      </a:r>
                      <a:r>
                        <a:rPr lang="en-GB" sz="1800" baseline="0" dirty="0" err="1" smtClean="0"/>
                        <a:t>mrad</a:t>
                      </a:r>
                      <a:endParaRPr lang="en-GB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3 </a:t>
                      </a:r>
                      <a:r>
                        <a:rPr lang="en-GB" sz="1800" baseline="0" smtClean="0"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GB" sz="1800" baseline="0" smtClean="0"/>
                        <a:t> mm </a:t>
                      </a:r>
                      <a:r>
                        <a:rPr lang="en-GB" sz="1800" baseline="0" err="1" smtClean="0"/>
                        <a:t>mrad</a:t>
                      </a:r>
                      <a:endParaRPr lang="en-GB" sz="1800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latin typeface="+mn-lt"/>
                        </a:rPr>
                        <a:t>Ver</a:t>
                      </a:r>
                      <a:r>
                        <a:rPr lang="en-GB" sz="1800" dirty="0" smtClean="0">
                          <a:latin typeface="+mn-lt"/>
                        </a:rPr>
                        <a:t> Emittance (95%)</a:t>
                      </a:r>
                      <a:r>
                        <a:rPr lang="en-GB" sz="1800" baseline="0" dirty="0" smtClean="0">
                          <a:latin typeface="+mn-lt"/>
                        </a:rPr>
                        <a:t> 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smtClean="0"/>
                        <a:t>5 </a:t>
                      </a:r>
                      <a:r>
                        <a:rPr lang="en-GB" sz="1800" baseline="0" smtClean="0"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GB" sz="1800" baseline="0" smtClean="0"/>
                        <a:t> mm </a:t>
                      </a:r>
                      <a:r>
                        <a:rPr lang="en-GB" sz="1800" baseline="0" err="1" smtClean="0"/>
                        <a:t>mrad</a:t>
                      </a:r>
                      <a:endParaRPr lang="en-GB" sz="1800" baseline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smtClean="0"/>
                        <a:t>4 </a:t>
                      </a:r>
                      <a:r>
                        <a:rPr lang="en-GB" sz="1800" baseline="0" smtClean="0"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GB" sz="1800" baseline="0" smtClean="0"/>
                        <a:t> mm </a:t>
                      </a:r>
                      <a:r>
                        <a:rPr lang="en-GB" sz="1800" baseline="0" err="1" smtClean="0"/>
                        <a:t>mrad</a:t>
                      </a:r>
                      <a:endParaRPr lang="en-GB" sz="1800" baseline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+mn-lt"/>
                        </a:rPr>
                        <a:t>Momentum width  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+/- 0.5x10</a:t>
                      </a:r>
                      <a:r>
                        <a:rPr lang="en-GB" sz="1800" baseline="30000" smtClean="0"/>
                        <a:t>-3</a:t>
                      </a:r>
                      <a:r>
                        <a:rPr lang="en-GB" sz="1800" baseline="0" smtClean="0"/>
                        <a:t> </a:t>
                      </a:r>
                      <a:endParaRPr lang="en-GB" sz="1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+/- 0.35x10</a:t>
                      </a:r>
                      <a:r>
                        <a:rPr lang="en-GB" sz="1800" baseline="30000" dirty="0" smtClean="0"/>
                        <a:t>-3</a:t>
                      </a:r>
                      <a:endParaRPr lang="en-GB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latin typeface="+mn-lt"/>
                        </a:rPr>
                        <a:t>Cycle length </a:t>
                      </a:r>
                      <a:endParaRPr lang="en-GB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60 s</a:t>
                      </a:r>
                      <a:endParaRPr lang="en-GB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60 s – 100 s</a:t>
                      </a:r>
                      <a:endParaRPr lang="en-GB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72750" y="5613626"/>
            <a:ext cx="3385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 Casper, EPAC’00, T. Eriksson Cool’13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6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AD Stochastic Cooling – Performance </a:t>
            </a:r>
            <a:br>
              <a:rPr lang="en-US" smtClean="0"/>
            </a:br>
            <a:r>
              <a:rPr lang="en-US" smtClean="0"/>
              <a:t>2 GeV/c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Fritz Caspers et al., Cool'19,  BINP, Novosibirsk, Russia, 23th September, 2019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875583" y="1531210"/>
          <a:ext cx="7202772" cy="318448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2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99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4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4926"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Circumference  </a:t>
                      </a:r>
                      <a:endParaRPr lang="en-GB" sz="18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>
                          <a:latin typeface="+mn-lt"/>
                        </a:rPr>
                        <a:t>Design</a:t>
                      </a:r>
                      <a:endParaRPr lang="en-GB" sz="1800" baseline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latin typeface="+mn-lt"/>
                        </a:rPr>
                        <a:t>Achieved</a:t>
                      </a:r>
                      <a:endParaRPr lang="en-GB" sz="1800" baseline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Intensity at 3.5 GeV/c 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mtClean="0"/>
                        <a:t>5x10</a:t>
                      </a:r>
                      <a:r>
                        <a:rPr lang="en-GB" sz="1800" baseline="30000" smtClean="0"/>
                        <a:t>7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smtClean="0"/>
                        <a:t>(5x10</a:t>
                      </a:r>
                      <a:r>
                        <a:rPr lang="en-GB" sz="1800" baseline="30000" smtClean="0"/>
                        <a:t>7</a:t>
                      </a:r>
                      <a:r>
                        <a:rPr lang="en-GB" sz="1800" baseline="0" smtClean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latin typeface="+mn-lt"/>
                        </a:rPr>
                        <a:t>Cooling Time </a:t>
                      </a:r>
                      <a:endParaRPr lang="en-GB" sz="180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</a:rPr>
                        <a:t>15 s </a:t>
                      </a:r>
                      <a:endParaRPr lang="en-GB" sz="18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</a:rPr>
                        <a:t>15 s </a:t>
                      </a:r>
                      <a:endParaRPr lang="en-GB" sz="18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latin typeface="+mn-lt"/>
                        </a:rPr>
                        <a:t>Hor</a:t>
                      </a:r>
                      <a:r>
                        <a:rPr lang="en-GB" sz="1800" dirty="0" smtClean="0">
                          <a:latin typeface="+mn-lt"/>
                        </a:rPr>
                        <a:t> Emittance (95%)  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5 </a:t>
                      </a:r>
                      <a:r>
                        <a:rPr lang="en-GB" sz="1800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GB" sz="1800" baseline="0" dirty="0" smtClean="0"/>
                        <a:t> mm </a:t>
                      </a:r>
                      <a:r>
                        <a:rPr lang="en-GB" sz="1800" baseline="0" dirty="0" err="1" smtClean="0"/>
                        <a:t>mrad</a:t>
                      </a:r>
                      <a:endParaRPr lang="en-GB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2.9 </a:t>
                      </a:r>
                      <a:r>
                        <a:rPr lang="en-GB" sz="1800" baseline="0" smtClean="0"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GB" sz="1800" baseline="0" smtClean="0"/>
                        <a:t> mm </a:t>
                      </a:r>
                      <a:r>
                        <a:rPr lang="en-GB" sz="1800" baseline="0" err="1" smtClean="0"/>
                        <a:t>mrad</a:t>
                      </a:r>
                      <a:endParaRPr lang="en-GB" sz="1800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latin typeface="+mn-lt"/>
                        </a:rPr>
                        <a:t>Ver</a:t>
                      </a:r>
                      <a:r>
                        <a:rPr lang="en-GB" sz="1800" dirty="0" smtClean="0">
                          <a:latin typeface="+mn-lt"/>
                        </a:rPr>
                        <a:t> Emittance (95%)</a:t>
                      </a:r>
                      <a:r>
                        <a:rPr lang="en-GB" sz="1800" baseline="0" dirty="0" smtClean="0">
                          <a:latin typeface="+mn-lt"/>
                        </a:rPr>
                        <a:t> 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smtClean="0"/>
                        <a:t>5 </a:t>
                      </a:r>
                      <a:r>
                        <a:rPr lang="en-GB" sz="1800" baseline="0" smtClean="0"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GB" sz="1800" baseline="0" smtClean="0"/>
                        <a:t> mm </a:t>
                      </a:r>
                      <a:r>
                        <a:rPr lang="en-GB" sz="1800" baseline="0" err="1" smtClean="0"/>
                        <a:t>mrad</a:t>
                      </a:r>
                      <a:endParaRPr lang="en-GB" sz="1800" baseline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smtClean="0"/>
                        <a:t>3.3 </a:t>
                      </a:r>
                      <a:r>
                        <a:rPr lang="en-GB" sz="1800" baseline="0" smtClean="0"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GB" sz="1800" baseline="0" smtClean="0"/>
                        <a:t> mm </a:t>
                      </a:r>
                      <a:r>
                        <a:rPr lang="en-GB" sz="1800" baseline="0" err="1" smtClean="0"/>
                        <a:t>mrad</a:t>
                      </a:r>
                      <a:endParaRPr lang="en-GB" sz="1800" baseline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+mn-lt"/>
                        </a:rPr>
                        <a:t>Momentum width  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+/- 0.15x10</a:t>
                      </a:r>
                      <a:r>
                        <a:rPr lang="en-GB" sz="1800" baseline="30000" smtClean="0"/>
                        <a:t>-3</a:t>
                      </a:r>
                      <a:r>
                        <a:rPr lang="en-GB" sz="1800" baseline="0" smtClean="0"/>
                        <a:t> </a:t>
                      </a:r>
                      <a:endParaRPr lang="en-GB" sz="1800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+/- 0.08x10</a:t>
                      </a:r>
                      <a:r>
                        <a:rPr lang="en-GB" sz="1800" baseline="30000" smtClean="0"/>
                        <a:t>-3</a:t>
                      </a:r>
                      <a:endParaRPr lang="en-GB" sz="1800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latin typeface="+mn-lt"/>
                        </a:rPr>
                        <a:t>Cycle length </a:t>
                      </a:r>
                      <a:endParaRPr lang="en-GB" sz="18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smtClean="0"/>
                        <a:t>60 s</a:t>
                      </a:r>
                      <a:endParaRPr lang="en-GB" sz="18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60 s - 100 s</a:t>
                      </a:r>
                      <a:endParaRPr lang="en-GB" sz="18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10777" y="4844338"/>
            <a:ext cx="3385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 Casper, EPAC’00, T. Eriksson Cool’13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62188" y="4964354"/>
            <a:ext cx="5240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ELENA is space charge limited; no upgrade plans for intensity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Since stochastic cooling takes considerable amount of time: </a:t>
            </a:r>
            <a:r>
              <a:rPr lang="en-GB" i="1" dirty="0" smtClean="0"/>
              <a:t>some interest in faster cooling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38322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6911" y="2276211"/>
            <a:ext cx="6487678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55A0"/>
                </a:solidFill>
              </a:rPr>
              <a:t>AD stochastic cooling system: leak between cooling circuit and beam vacuum – </a:t>
            </a:r>
            <a:br>
              <a:rPr lang="en-US" dirty="0" smtClean="0">
                <a:solidFill>
                  <a:srgbClr val="0055A0"/>
                </a:solidFill>
              </a:rPr>
            </a:br>
            <a:r>
              <a:rPr lang="en-US" dirty="0" smtClean="0">
                <a:solidFill>
                  <a:srgbClr val="0055A0"/>
                </a:solidFill>
              </a:rPr>
              <a:t>repair options</a:t>
            </a:r>
            <a:br>
              <a:rPr lang="en-US" dirty="0" smtClean="0">
                <a:solidFill>
                  <a:srgbClr val="0055A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reported by W. </a:t>
            </a:r>
            <a:r>
              <a:rPr lang="en-US" sz="1800" dirty="0" err="1" smtClean="0"/>
              <a:t>Höfle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en-US" smtClean="0"/>
              <a:t>Wolfgang Hofle   -   26.02.2020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E2E3-27B6-7142-975D-672E757F8B26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22948" y="4724400"/>
            <a:ext cx="7555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A. </a:t>
            </a:r>
            <a:r>
              <a:rPr lang="fr-CH" dirty="0" err="1" smtClean="0"/>
              <a:t>Sinturel</a:t>
            </a:r>
            <a:r>
              <a:rPr lang="fr-CH" dirty="0" smtClean="0"/>
              <a:t>, J. A. Ferreira Somoza (TE-VSC)</a:t>
            </a:r>
          </a:p>
          <a:p>
            <a:pPr algn="ctr"/>
            <a:r>
              <a:rPr lang="fr-CH" dirty="0" smtClean="0"/>
              <a:t>S. </a:t>
            </a:r>
            <a:r>
              <a:rPr lang="fr-CH" dirty="0" err="1" smtClean="0"/>
              <a:t>Clement</a:t>
            </a:r>
            <a:r>
              <a:rPr lang="fr-CH" dirty="0" smtClean="0"/>
              <a:t>, R. </a:t>
            </a:r>
            <a:r>
              <a:rPr lang="fr-CH" dirty="0" err="1" smtClean="0"/>
              <a:t>Gavaggio</a:t>
            </a:r>
            <a:r>
              <a:rPr lang="fr-CH" dirty="0" smtClean="0"/>
              <a:t> (TE-MSC)</a:t>
            </a:r>
          </a:p>
          <a:p>
            <a:pPr algn="ctr"/>
            <a:r>
              <a:rPr lang="fr-CH" dirty="0" smtClean="0"/>
              <a:t>V. </a:t>
            </a:r>
            <a:r>
              <a:rPr lang="fr-CH" dirty="0" err="1" smtClean="0"/>
              <a:t>Bretin</a:t>
            </a:r>
            <a:r>
              <a:rPr lang="fr-CH" dirty="0" smtClean="0"/>
              <a:t>, C. Rossi, F. </a:t>
            </a:r>
            <a:r>
              <a:rPr lang="fr-CH" dirty="0" err="1" smtClean="0"/>
              <a:t>Caspers</a:t>
            </a:r>
            <a:r>
              <a:rPr lang="fr-CH" dirty="0" smtClean="0"/>
              <a:t>, R. </a:t>
            </a:r>
            <a:r>
              <a:rPr lang="fr-CH" dirty="0" err="1" smtClean="0"/>
              <a:t>Louwerse</a:t>
            </a:r>
            <a:r>
              <a:rPr lang="fr-CH" dirty="0" smtClean="0"/>
              <a:t> (SY-RF)</a:t>
            </a:r>
          </a:p>
          <a:p>
            <a:pPr algn="ctr"/>
            <a:r>
              <a:rPr lang="fr-CH" dirty="0" err="1" smtClean="0"/>
              <a:t>Acknowledgements</a:t>
            </a:r>
            <a:r>
              <a:rPr lang="fr-CH" dirty="0" smtClean="0"/>
              <a:t>: C. </a:t>
            </a:r>
            <a:r>
              <a:rPr lang="fr-CH" dirty="0" err="1" smtClean="0"/>
              <a:t>Carli</a:t>
            </a:r>
            <a:r>
              <a:rPr lang="fr-CH" dirty="0" smtClean="0"/>
              <a:t>, L. Ponce, L. </a:t>
            </a:r>
            <a:r>
              <a:rPr lang="fr-CH" dirty="0" err="1" smtClean="0"/>
              <a:t>Thorndahl</a:t>
            </a:r>
            <a:r>
              <a:rPr lang="fr-CH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6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78225"/>
            <a:ext cx="8226854" cy="940443"/>
          </a:xfrm>
        </p:spPr>
        <p:txBody>
          <a:bodyPr/>
          <a:lstStyle/>
          <a:p>
            <a:r>
              <a:rPr lang="en-US" dirty="0" smtClean="0"/>
              <a:t>Stochastic cooling system in AD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en-US" smtClean="0"/>
              <a:t>Wolfgang Hofle   -   26.02.2020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E2E3-27B6-7142-975D-672E757F8B26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5128" y="1087307"/>
            <a:ext cx="85616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7713" indent="-285750">
              <a:buFont typeface="Arial" panose="020B0604020202020204" pitchFamily="34" charset="0"/>
              <a:buChar char="•"/>
            </a:pPr>
            <a:r>
              <a:rPr lang="en-US" dirty="0"/>
              <a:t>i</a:t>
            </a:r>
            <a:r>
              <a:rPr lang="en-US" dirty="0" smtClean="0"/>
              <a:t>nstalled in AD for 1998 start-up (in the AD ring in hall 193)</a:t>
            </a:r>
            <a:endParaRPr lang="en-US" dirty="0"/>
          </a:p>
          <a:p>
            <a:pPr marL="747713" indent="-285750">
              <a:buFont typeface="Arial" panose="020B0604020202020204" pitchFamily="34" charset="0"/>
              <a:buChar char="•"/>
            </a:pPr>
            <a:r>
              <a:rPr lang="en-US" dirty="0" smtClean="0"/>
              <a:t>built </a:t>
            </a:r>
            <a:r>
              <a:rPr lang="en-US" dirty="0"/>
              <a:t>from </a:t>
            </a:r>
            <a:r>
              <a:rPr lang="en-US" dirty="0" smtClean="0"/>
              <a:t>recuperated </a:t>
            </a:r>
            <a:r>
              <a:rPr lang="en-US" dirty="0"/>
              <a:t>parts from the CERN AC (anti-proton </a:t>
            </a:r>
            <a:r>
              <a:rPr lang="en-US" dirty="0" smtClean="0"/>
              <a:t>“collector”)</a:t>
            </a:r>
          </a:p>
          <a:p>
            <a:pPr marL="747713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original AC cooling systems featured different systems for different frequency bands</a:t>
            </a:r>
          </a:p>
          <a:p>
            <a:pPr marL="747713" indent="-285750">
              <a:buFont typeface="Arial" panose="020B0604020202020204" pitchFamily="34" charset="0"/>
              <a:buChar char="•"/>
            </a:pPr>
            <a:r>
              <a:rPr lang="en-US" dirty="0" smtClean="0"/>
              <a:t>in AD only the so called “Band I” system is used (~</a:t>
            </a:r>
            <a:r>
              <a:rPr lang="en-US" dirty="0"/>
              <a:t>0.85 </a:t>
            </a:r>
            <a:r>
              <a:rPr lang="en-US" dirty="0" smtClean="0"/>
              <a:t>GHz to </a:t>
            </a:r>
            <a:r>
              <a:rPr lang="en-US" dirty="0"/>
              <a:t>~1.7 GHz</a:t>
            </a:r>
            <a:r>
              <a:rPr lang="en-US" dirty="0" smtClean="0"/>
              <a:t>)</a:t>
            </a:r>
            <a:endParaRPr lang="en-US" dirty="0"/>
          </a:p>
          <a:p>
            <a:pPr marL="747713" lvl="1" indent="-285750">
              <a:buFont typeface="Arial" panose="020B0604020202020204" pitchFamily="34" charset="0"/>
              <a:buChar char="•"/>
            </a:pPr>
            <a:r>
              <a:rPr lang="en-US" dirty="0"/>
              <a:t>cooling in all three planes: H, V, and longitudinal </a:t>
            </a:r>
            <a:r>
              <a:rPr lang="en-US" dirty="0" smtClean="0"/>
              <a:t>plane </a:t>
            </a:r>
            <a:r>
              <a:rPr lang="en-US" dirty="0"/>
              <a:t>(momentum</a:t>
            </a:r>
            <a:r>
              <a:rPr lang="en-US" dirty="0" smtClean="0"/>
              <a:t>)</a:t>
            </a:r>
          </a:p>
          <a:p>
            <a:pPr marL="747713" lvl="1" indent="-285750">
              <a:buFont typeface="Arial" panose="020B0604020202020204" pitchFamily="34" charset="0"/>
              <a:buChar char="•"/>
            </a:pPr>
            <a:r>
              <a:rPr lang="en-US" dirty="0"/>
              <a:t>w</a:t>
            </a:r>
            <a:r>
              <a:rPr lang="en-US" dirty="0" smtClean="0"/>
              <a:t>ithout it no anti-protons storage and deceleration in AD</a:t>
            </a:r>
            <a:endParaRPr lang="en-US" dirty="0"/>
          </a:p>
          <a:p>
            <a:pPr marL="747713" lvl="1" indent="-285750">
              <a:buFont typeface="Arial" panose="020B0604020202020204" pitchFamily="34" charset="0"/>
              <a:buChar char="•"/>
            </a:pPr>
            <a:r>
              <a:rPr lang="en-US" dirty="0"/>
              <a:t>pick-ups and kickers for horizontal and vertical </a:t>
            </a:r>
            <a:r>
              <a:rPr lang="en-US" dirty="0" smtClean="0"/>
              <a:t>planes in ring</a:t>
            </a:r>
          </a:p>
          <a:p>
            <a:pPr marL="7477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dual use of the kickers with </a:t>
            </a:r>
            <a:r>
              <a:rPr lang="en-US" dirty="0"/>
              <a:t>combined signals for </a:t>
            </a:r>
            <a:r>
              <a:rPr lang="en-US" dirty="0" smtClean="0"/>
              <a:t>the longitudinal </a:t>
            </a:r>
            <a:r>
              <a:rPr lang="en-US" dirty="0"/>
              <a:t>plane</a:t>
            </a:r>
          </a:p>
          <a:p>
            <a:pPr marL="7477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7713" lvl="1" indent="-285750">
              <a:buFont typeface="Arial" panose="020B0604020202020204" pitchFamily="34" charset="0"/>
              <a:buChar char="•"/>
            </a:pPr>
            <a:r>
              <a:rPr lang="en-US" dirty="0"/>
              <a:t>4 vacuum tanks in machine</a:t>
            </a:r>
          </a:p>
          <a:p>
            <a:pPr marL="1204913" lvl="3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horizontal kicker KHM 0307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developed leak between cooling and beam vacuum of tank this month after bake-out</a:t>
            </a:r>
            <a:endParaRPr lang="en-US" dirty="0">
              <a:solidFill>
                <a:srgbClr val="FF0000"/>
              </a:solidFill>
            </a:endParaRPr>
          </a:p>
          <a:p>
            <a:pPr marL="1204913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vertical kicker KVM 0407</a:t>
            </a:r>
            <a:endParaRPr lang="en-US" dirty="0"/>
          </a:p>
          <a:p>
            <a:pPr marL="1204913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horizontal </a:t>
            </a:r>
            <a:r>
              <a:rPr lang="en-US" dirty="0"/>
              <a:t>pick-up</a:t>
            </a:r>
          </a:p>
          <a:p>
            <a:pPr marL="1204913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vertical pick-up</a:t>
            </a:r>
          </a:p>
          <a:p>
            <a:pPr marL="747713" lvl="2" indent="-285750">
              <a:buFont typeface="Arial" panose="020B0604020202020204" pitchFamily="34" charset="0"/>
              <a:buChar char="•"/>
            </a:pPr>
            <a:r>
              <a:rPr lang="en-US" dirty="0"/>
              <a:t>h</a:t>
            </a:r>
            <a:r>
              <a:rPr lang="en-US" dirty="0" smtClean="0"/>
              <a:t>orizontal and vertical kicker equipment in the ring date from 1980’</a:t>
            </a:r>
          </a:p>
          <a:p>
            <a:pPr marL="747713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no spares, no degraded mode thought possible </a:t>
            </a:r>
            <a:r>
              <a:rPr lang="en-US" dirty="0" smtClean="0"/>
              <a:t>without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2598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78225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History of KHM 0307 in AD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en-US" smtClean="0"/>
              <a:t>Wolfgang Hofle   -   26.02.2020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E2E3-27B6-7142-975D-672E757F8B26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5128" y="1118668"/>
            <a:ext cx="8561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7713" indent="-285750"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imilar leak was repaired at start-up in the year 2000 by injecting araldite</a:t>
            </a:r>
          </a:p>
          <a:p>
            <a:pPr marL="747713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onsolidation review in 2018 </a:t>
            </a:r>
            <a:r>
              <a:rPr lang="en-US" dirty="0" smtClean="0"/>
              <a:t>classified the risk of occurrence of a leak as low probability, but high impact (20 years operation w/o this problem)</a:t>
            </a:r>
          </a:p>
          <a:p>
            <a:pPr marL="12049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risk accepted on basis of applying the procedure from the year 2000 in case of a similar problem developing on one of the two tanks</a:t>
            </a:r>
          </a:p>
          <a:p>
            <a:pPr marL="12049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secured all information available from 2000 at the time (2018)</a:t>
            </a:r>
          </a:p>
          <a:p>
            <a:pPr marL="12049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resources in RF for building a full replacement found not available neither for defining nor implementing a project with a target installation date before LS3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595" y="3556857"/>
            <a:ext cx="3850760" cy="2507615"/>
          </a:xfrm>
          <a:prstGeom prst="rect">
            <a:avLst/>
          </a:prstGeom>
        </p:spPr>
      </p:pic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523591" y="3789447"/>
            <a:ext cx="12747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 dirty="0" smtClean="0">
                <a:solidFill>
                  <a:srgbClr val="FF0000"/>
                </a:solidFill>
              </a:rPr>
              <a:t>KHM 0307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5151708" y="3922075"/>
            <a:ext cx="12618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 dirty="0" smtClean="0">
                <a:solidFill>
                  <a:srgbClr val="FF0000"/>
                </a:solidFill>
              </a:rPr>
              <a:t>KVM 0407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12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Number Placeholder 5"/>
          <p:cNvSpPr>
            <a:spLocks noGrp="1"/>
          </p:cNvSpPr>
          <p:nvPr>
            <p:ph type="sldNum" sz="quarter" idx="4294967295"/>
          </p:nvPr>
        </p:nvSpPr>
        <p:spPr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DC8AAD3-D19D-4356-8E9E-866C7B93371A}" type="slidenum">
              <a:rPr lang="en-US" altLang="en-US" sz="1400" smtClean="0">
                <a:latin typeface="Times New Roman" panose="02020603050405020304" pitchFamily="18" charset="0"/>
              </a:rPr>
              <a:pPr/>
              <a:t>5</a:t>
            </a:fld>
            <a:endParaRPr lang="en-US" altLang="en-US" sz="1400" smtClean="0">
              <a:latin typeface="Times New Roman" panose="02020603050405020304" pitchFamily="18" charset="0"/>
            </a:endParaRPr>
          </a:p>
        </p:txBody>
      </p:sp>
      <p:graphicFrame>
        <p:nvGraphicFramePr>
          <p:cNvPr id="86020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354916"/>
              </p:ext>
            </p:extLst>
          </p:nvPr>
        </p:nvGraphicFramePr>
        <p:xfrm>
          <a:off x="1578338" y="643988"/>
          <a:ext cx="6019800" cy="497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7" name="Visio" r:id="rId3" imgW="13076032" imgH="10809715" progId="Visio.Drawing.6">
                  <p:embed/>
                </p:oleObj>
              </mc:Choice>
              <mc:Fallback>
                <p:oleObj name="Visio" r:id="rId3" imgW="13076032" imgH="10809715" progId="Visio.Drawing.6">
                  <p:embed/>
                  <p:pic>
                    <p:nvPicPr>
                      <p:cNvPr id="860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8338" y="643988"/>
                        <a:ext cx="6019800" cy="497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1" name="Text Box 8"/>
          <p:cNvSpPr txBox="1">
            <a:spLocks noChangeArrowheads="1"/>
          </p:cNvSpPr>
          <p:nvPr/>
        </p:nvSpPr>
        <p:spPr bwMode="auto">
          <a:xfrm>
            <a:off x="3864338" y="2117188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 dirty="0">
                <a:solidFill>
                  <a:srgbClr val="FFFF00"/>
                </a:solidFill>
              </a:rPr>
              <a:t>Static part</a:t>
            </a:r>
          </a:p>
        </p:txBody>
      </p:sp>
      <p:sp>
        <p:nvSpPr>
          <p:cNvPr id="86022" name="Text Box 10"/>
          <p:cNvSpPr txBox="1">
            <a:spLocks noChangeArrowheads="1"/>
          </p:cNvSpPr>
          <p:nvPr/>
        </p:nvSpPr>
        <p:spPr bwMode="auto">
          <a:xfrm>
            <a:off x="3940538" y="3844388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>
                <a:solidFill>
                  <a:srgbClr val="FFFF00"/>
                </a:solidFill>
              </a:rPr>
              <a:t>Static part</a:t>
            </a:r>
          </a:p>
        </p:txBody>
      </p:sp>
      <p:sp>
        <p:nvSpPr>
          <p:cNvPr id="86023" name="Text Box 11"/>
          <p:cNvSpPr txBox="1">
            <a:spLocks noChangeArrowheads="1"/>
          </p:cNvSpPr>
          <p:nvPr/>
        </p:nvSpPr>
        <p:spPr bwMode="auto">
          <a:xfrm>
            <a:off x="2035538" y="3969801"/>
            <a:ext cx="14827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rgbClr val="00FFFF"/>
                </a:solidFill>
              </a:rPr>
              <a:t>Water cooling </a:t>
            </a:r>
          </a:p>
          <a:p>
            <a:r>
              <a:rPr lang="en-US" altLang="en-US" sz="1600">
                <a:solidFill>
                  <a:srgbClr val="00FFFF"/>
                </a:solidFill>
              </a:rPr>
              <a:t>Pipes in UHV</a:t>
            </a:r>
          </a:p>
          <a:p>
            <a:r>
              <a:rPr lang="en-US" altLang="en-US" sz="1600">
                <a:solidFill>
                  <a:srgbClr val="00FFFF"/>
                </a:solidFill>
              </a:rPr>
              <a:t>    Plunging</a:t>
            </a:r>
          </a:p>
        </p:txBody>
      </p:sp>
      <p:sp>
        <p:nvSpPr>
          <p:cNvPr id="86024" name="Line 13"/>
          <p:cNvSpPr>
            <a:spLocks noChangeShapeType="1"/>
          </p:cNvSpPr>
          <p:nvPr/>
        </p:nvSpPr>
        <p:spPr bwMode="auto">
          <a:xfrm flipV="1">
            <a:off x="2645138" y="3768188"/>
            <a:ext cx="609600" cy="22860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5" name="Line 14"/>
          <p:cNvSpPr>
            <a:spLocks noChangeShapeType="1"/>
          </p:cNvSpPr>
          <p:nvPr/>
        </p:nvSpPr>
        <p:spPr bwMode="auto">
          <a:xfrm flipV="1">
            <a:off x="2568938" y="2625188"/>
            <a:ext cx="685800" cy="1371600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6" name="Oval 30"/>
          <p:cNvSpPr>
            <a:spLocks noChangeArrowheads="1"/>
          </p:cNvSpPr>
          <p:nvPr/>
        </p:nvSpPr>
        <p:spPr bwMode="auto">
          <a:xfrm>
            <a:off x="4397738" y="3082388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86027" name="Oval 31"/>
          <p:cNvSpPr>
            <a:spLocks noChangeArrowheads="1"/>
          </p:cNvSpPr>
          <p:nvPr/>
        </p:nvSpPr>
        <p:spPr bwMode="auto">
          <a:xfrm>
            <a:off x="4169138" y="4453988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86028" name="Text Box 32"/>
          <p:cNvSpPr txBox="1">
            <a:spLocks noChangeArrowheads="1"/>
          </p:cNvSpPr>
          <p:nvPr/>
        </p:nvSpPr>
        <p:spPr bwMode="auto">
          <a:xfrm>
            <a:off x="4245338" y="4301588"/>
            <a:ext cx="9667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000" dirty="0">
                <a:solidFill>
                  <a:srgbClr val="FF3300"/>
                </a:solidFill>
              </a:rPr>
              <a:t>=beam</a:t>
            </a:r>
          </a:p>
        </p:txBody>
      </p:sp>
      <p:sp>
        <p:nvSpPr>
          <p:cNvPr id="86030" name="Footer Placeholder 2"/>
          <p:cNvSpPr>
            <a:spLocks noGrp="1"/>
          </p:cNvSpPr>
          <p:nvPr>
            <p:ph type="ftr" sz="quarter" idx="4294967295"/>
          </p:nvPr>
        </p:nvSpPr>
        <p:spPr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400" smtClean="0">
                <a:latin typeface="Times New Roman" panose="02020603050405020304" pitchFamily="18" charset="0"/>
              </a:rPr>
              <a:t>Fritz Caspers et al., Cool'19,  BINP, Novosibirsk, Russia, 23th September, 2019</a:t>
            </a:r>
            <a:endParaRPr lang="en-US" altLang="en-US" sz="1400" smtClean="0">
              <a:latin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6344" y="5589352"/>
            <a:ext cx="848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 - for illustration - of a similar kicker (without the additional cooling circuits on top and bottom present in AD)</a:t>
            </a:r>
            <a:endParaRPr lang="en-US" dirty="0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 rot="16200000">
            <a:off x="4646269" y="3058417"/>
            <a:ext cx="15183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 dirty="0" smtClean="0">
                <a:solidFill>
                  <a:srgbClr val="FFFF00"/>
                </a:solidFill>
              </a:rPr>
              <a:t>movable </a:t>
            </a:r>
            <a:r>
              <a:rPr lang="en-US" altLang="en-US" sz="1800" dirty="0">
                <a:solidFill>
                  <a:srgbClr val="FFFF00"/>
                </a:solidFill>
              </a:rPr>
              <a:t>part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 rot="16200000">
            <a:off x="2705668" y="3050122"/>
            <a:ext cx="15183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 dirty="0" smtClean="0">
                <a:solidFill>
                  <a:srgbClr val="FFFF00"/>
                </a:solidFill>
              </a:rPr>
              <a:t>movable </a:t>
            </a:r>
            <a:r>
              <a:rPr lang="en-US" altLang="en-US" sz="1800" dirty="0">
                <a:solidFill>
                  <a:srgbClr val="FFFF00"/>
                </a:solidFill>
              </a:rPr>
              <a:t>part</a:t>
            </a:r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21138" y="237080"/>
            <a:ext cx="69342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b="0" dirty="0" smtClean="0">
                <a:effectLst/>
              </a:rPr>
              <a:t>CERN AD kicker (ex CERN-AC)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94436" y="2357624"/>
            <a:ext cx="13437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movement not used for kickers</a:t>
            </a:r>
          </a:p>
          <a:p>
            <a:r>
              <a:rPr lang="en-US" dirty="0" smtClean="0"/>
              <a:t>(blocked in fixed position)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72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Vacuum leak – findings TE-VSC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857" y="1425977"/>
            <a:ext cx="8511540" cy="3307644"/>
          </a:xfrm>
        </p:spPr>
        <p:txBody>
          <a:bodyPr>
            <a:noAutofit/>
          </a:bodyPr>
          <a:lstStyle/>
          <a:p>
            <a:r>
              <a:rPr lang="en-GB" dirty="0" smtClean="0"/>
              <a:t>Problem (February 2021)</a:t>
            </a:r>
          </a:p>
          <a:p>
            <a:pPr lvl="1"/>
            <a:r>
              <a:rPr lang="en-GB" sz="1800" dirty="0" smtClean="0"/>
              <a:t>no vacuum leak before bake-out </a:t>
            </a:r>
          </a:p>
          <a:p>
            <a:pPr lvl="1"/>
            <a:r>
              <a:rPr lang="en-GB" sz="1800" dirty="0"/>
              <a:t>b</a:t>
            </a:r>
            <a:r>
              <a:rPr lang="en-GB" sz="1800" dirty="0" smtClean="0"/>
              <a:t>ake out at 140 degrees (limit is 150 degrees)</a:t>
            </a:r>
          </a:p>
          <a:p>
            <a:pPr lvl="1"/>
            <a:r>
              <a:rPr lang="en-GB" sz="1800" dirty="0"/>
              <a:t>v</a:t>
            </a:r>
            <a:r>
              <a:rPr lang="en-GB" sz="1800" dirty="0" smtClean="0"/>
              <a:t>acuum leak after bake out noticed</a:t>
            </a:r>
          </a:p>
          <a:p>
            <a:pPr lvl="1"/>
            <a:r>
              <a:rPr lang="en-GB" sz="1800" dirty="0" smtClean="0"/>
              <a:t>located the leak between the water cooling circuit and the beam vacuum by injecting He in the cooling circuit (at atmospheric pressure)</a:t>
            </a:r>
          </a:p>
          <a:p>
            <a:pPr lvl="2"/>
            <a:r>
              <a:rPr lang="en-GB" sz="1800" dirty="0" smtClean="0"/>
              <a:t>He detected after 10 seconds with the RGA and leak detector, 1.0x10</a:t>
            </a:r>
            <a:r>
              <a:rPr lang="en-GB" sz="1800" baseline="30000" dirty="0" smtClean="0"/>
              <a:t>-7</a:t>
            </a:r>
            <a:r>
              <a:rPr lang="en-GB" sz="1800" dirty="0" smtClean="0"/>
              <a:t> mbar l s</a:t>
            </a:r>
            <a:r>
              <a:rPr lang="en-GB" sz="1800" baseline="30000" dirty="0" smtClean="0"/>
              <a:t>-1</a:t>
            </a:r>
          </a:p>
          <a:p>
            <a:pPr lvl="1"/>
            <a:r>
              <a:rPr lang="en-GB" sz="1800" dirty="0"/>
              <a:t>t</a:t>
            </a:r>
            <a:r>
              <a:rPr lang="en-GB" sz="1800" dirty="0" smtClean="0"/>
              <a:t>oo large leak to operate, too risky to do a test with higher pressure or using the water cooling</a:t>
            </a:r>
          </a:p>
          <a:p>
            <a:pPr lvl="1"/>
            <a:r>
              <a:rPr lang="en-GB" sz="1800" dirty="0" smtClean="0"/>
              <a:t>water cooling indispensable for the RF parts inside (2.4 kW of peak RF power consumed, power distribution inside, RF loads and ferrites)</a:t>
            </a:r>
          </a:p>
          <a:p>
            <a:r>
              <a:rPr lang="en-GB" dirty="0" smtClean="0"/>
              <a:t>Leak developed on the same tank as in the year 2000</a:t>
            </a:r>
          </a:p>
          <a:p>
            <a:r>
              <a:rPr lang="en-GB" dirty="0" smtClean="0"/>
              <a:t>four cooling circuit branches present, put in series externally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51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10495"/>
            <a:ext cx="6723246" cy="5589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Refining location of leak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857" y="1031980"/>
            <a:ext cx="8511540" cy="3307644"/>
          </a:xfrm>
        </p:spPr>
        <p:txBody>
          <a:bodyPr>
            <a:noAutofit/>
          </a:bodyPr>
          <a:lstStyle/>
          <a:p>
            <a:r>
              <a:rPr lang="en-GB" dirty="0" smtClean="0"/>
              <a:t>first step proposed is </a:t>
            </a:r>
            <a:r>
              <a:rPr lang="en-GB" dirty="0"/>
              <a:t>to identify which of the four circuits is concerned</a:t>
            </a:r>
          </a:p>
          <a:p>
            <a:pPr lvl="1"/>
            <a:r>
              <a:rPr lang="en-GB" sz="1800" dirty="0" smtClean="0"/>
              <a:t>reconnection of RGA, </a:t>
            </a:r>
            <a:r>
              <a:rPr lang="en-GB" sz="1800" dirty="0"/>
              <a:t>2 successive </a:t>
            </a:r>
            <a:r>
              <a:rPr lang="en-GB" sz="1800" dirty="0" smtClean="0"/>
              <a:t>days of tests</a:t>
            </a:r>
          </a:p>
          <a:p>
            <a:pPr lvl="1"/>
            <a:r>
              <a:rPr lang="en-GB" sz="1800" dirty="0" smtClean="0"/>
              <a:t>preparation </a:t>
            </a:r>
            <a:r>
              <a:rPr lang="en-GB" sz="1800" dirty="0"/>
              <a:t>time: </a:t>
            </a:r>
            <a:r>
              <a:rPr lang="en-GB" sz="1800" dirty="0" smtClean="0"/>
              <a:t>small</a:t>
            </a:r>
          </a:p>
          <a:p>
            <a:pPr lvl="1"/>
            <a:r>
              <a:rPr lang="en-GB" sz="1800" dirty="0" smtClean="0"/>
              <a:t>access possibilities driven by OP requirements</a:t>
            </a:r>
          </a:p>
          <a:p>
            <a:r>
              <a:rPr lang="en-GB" sz="2000" dirty="0"/>
              <a:t>a</a:t>
            </a:r>
            <a:r>
              <a:rPr lang="en-GB" sz="2000" dirty="0" smtClean="0"/>
              <a:t>dditional (optional) step</a:t>
            </a:r>
            <a:endParaRPr lang="en-GB" sz="2000" dirty="0"/>
          </a:p>
          <a:p>
            <a:pPr lvl="1"/>
            <a:r>
              <a:rPr lang="en-GB" sz="1800" dirty="0" smtClean="0"/>
              <a:t>radiography / X-ray imaging to probe geometry of the two additional cooling circuits on top and bottom (lack of documentation, for ferrites?) </a:t>
            </a:r>
          </a:p>
          <a:p>
            <a:pPr lvl="2"/>
            <a:r>
              <a:rPr lang="en-GB" sz="1600" dirty="0"/>
              <a:t>n</a:t>
            </a:r>
            <a:r>
              <a:rPr lang="en-GB" sz="1600" dirty="0" smtClean="0"/>
              <a:t>ot needed if leak confirmed to concern only cooling of one of the electrode assemblies</a:t>
            </a:r>
          </a:p>
          <a:p>
            <a:pPr lvl="2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90" y="4116117"/>
            <a:ext cx="8307410" cy="12395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2437612" y="5586416"/>
            <a:ext cx="4497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Cooling pipe along electrode assembly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32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02" y="211996"/>
            <a:ext cx="8989995" cy="5589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Situation in ring – KHM 0307 cooling ports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20756" y="2219678"/>
            <a:ext cx="5080000" cy="246944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US"/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3764074" y="4798958"/>
            <a:ext cx="10823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000" dirty="0">
                <a:solidFill>
                  <a:srgbClr val="FFFF00"/>
                </a:solidFill>
              </a:rPr>
              <a:t>w</a:t>
            </a:r>
            <a:r>
              <a:rPr lang="en-US" altLang="en-US" sz="2000" dirty="0" smtClean="0">
                <a:solidFill>
                  <a:srgbClr val="FFFF00"/>
                </a:solidFill>
              </a:rPr>
              <a:t>ater in</a:t>
            </a:r>
            <a:endParaRPr lang="en-US" altLang="en-US" sz="2000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22611" y="5188120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rgbClr val="FFFF00"/>
                </a:solidFill>
              </a:rPr>
              <a:t>out</a:t>
            </a:r>
            <a:endParaRPr lang="en-US" altLang="en-US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93788" y="3632793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rgbClr val="FFFF00"/>
                </a:solidFill>
              </a:rPr>
              <a:t>in</a:t>
            </a:r>
            <a:endParaRPr lang="en-US" altLang="en-US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42641" y="3120045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rgbClr val="FFFF00"/>
                </a:solidFill>
              </a:rPr>
              <a:t>out</a:t>
            </a:r>
            <a:endParaRPr lang="en-US" altLang="en-US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86300" y="190134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FF00"/>
                </a:solidFill>
              </a:rPr>
              <a:t>i</a:t>
            </a:r>
            <a:r>
              <a:rPr lang="en-US" altLang="en-US" dirty="0" smtClean="0">
                <a:solidFill>
                  <a:srgbClr val="FFFF00"/>
                </a:solidFill>
              </a:rPr>
              <a:t>n - out</a:t>
            </a:r>
            <a:endParaRPr lang="en-US" alt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25048" y="2715736"/>
            <a:ext cx="25740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water connections on the back side not shown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ll four circuits in series</a:t>
            </a: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2666199" y="3632793"/>
            <a:ext cx="1927590" cy="1054193"/>
          </a:xfrm>
          <a:prstGeom prst="line">
            <a:avLst/>
          </a:prstGeom>
          <a:noFill/>
          <a:ln w="12700">
            <a:solidFill>
              <a:srgbClr val="00FFFF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14779" y="3103581"/>
            <a:ext cx="2574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connecetion</a:t>
            </a:r>
            <a:r>
              <a:rPr lang="en-US" dirty="0" smtClean="0"/>
              <a:t> for He injection for test</a:t>
            </a:r>
          </a:p>
        </p:txBody>
      </p:sp>
    </p:spTree>
    <p:extLst>
      <p:ext uri="{BB962C8B-B14F-4D97-AF65-F5344CB8AC3E}">
        <p14:creationId xmlns:p14="http://schemas.microsoft.com/office/powerpoint/2010/main" val="333376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30139"/>
            <a:ext cx="8542421" cy="5589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Option 1 – in-situ repair with araldite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354" y="1534250"/>
            <a:ext cx="8028040" cy="2666197"/>
          </a:xfrm>
        </p:spPr>
        <p:txBody>
          <a:bodyPr>
            <a:noAutofit/>
          </a:bodyPr>
          <a:lstStyle/>
          <a:p>
            <a:r>
              <a:rPr lang="en-US" dirty="0"/>
              <a:t>r</a:t>
            </a:r>
            <a:r>
              <a:rPr lang="en-US" dirty="0" smtClean="0"/>
              <a:t>epeat of year 2000 exercise, plan:</a:t>
            </a:r>
          </a:p>
          <a:p>
            <a:pPr lvl="1"/>
            <a:r>
              <a:rPr lang="en-US" sz="1800" dirty="0" smtClean="0"/>
              <a:t>test the procedure in the lab on a mock-up of the cooling circuit </a:t>
            </a:r>
          </a:p>
          <a:p>
            <a:pPr lvl="1"/>
            <a:r>
              <a:rPr lang="en-US" sz="1800" dirty="0" smtClean="0"/>
              <a:t>inject araldite mixture, blow through with compressed air</a:t>
            </a:r>
          </a:p>
          <a:p>
            <a:pPr lvl="1"/>
            <a:r>
              <a:rPr lang="en-US" sz="1800" dirty="0"/>
              <a:t>b</a:t>
            </a:r>
            <a:r>
              <a:rPr lang="en-US" sz="1800" dirty="0" smtClean="0"/>
              <a:t>low hot air at 80 degrees for curing (24 h minimum)</a:t>
            </a:r>
          </a:p>
          <a:p>
            <a:pPr lvl="1"/>
            <a:r>
              <a:rPr lang="en-US" sz="1800" dirty="0"/>
              <a:t>d</a:t>
            </a:r>
            <a:r>
              <a:rPr lang="en-US" sz="1800" dirty="0" smtClean="0"/>
              <a:t>estructive test of mock-up to confirm no congestion is caused and a thin lining is produced   </a:t>
            </a:r>
          </a:p>
          <a:p>
            <a:pPr lvl="1"/>
            <a:r>
              <a:rPr lang="en-US" sz="1800" dirty="0" smtClean="0"/>
              <a:t>repeat in machine (while tank under vacuum)</a:t>
            </a:r>
          </a:p>
          <a:p>
            <a:r>
              <a:rPr lang="en-US" dirty="0" smtClean="0"/>
              <a:t>RF workshop to build the mock-up and jigs for the procedure</a:t>
            </a:r>
          </a:p>
          <a:p>
            <a:pPr lvl="1"/>
            <a:r>
              <a:rPr lang="en-US" dirty="0" smtClean="0"/>
              <a:t>lead time needed, under estimation</a:t>
            </a:r>
          </a:p>
          <a:p>
            <a:r>
              <a:rPr lang="en-US" dirty="0" smtClean="0"/>
              <a:t>seems not impossible to recover in the shadow of start-up preparations</a:t>
            </a:r>
          </a:p>
          <a:p>
            <a:pPr lvl="1"/>
            <a:r>
              <a:rPr lang="en-US" sz="1800" dirty="0"/>
              <a:t>m</a:t>
            </a:r>
            <a:r>
              <a:rPr lang="en-US" sz="1800" dirty="0" smtClean="0"/>
              <a:t>ultiple accesses needed and few days in the machine</a:t>
            </a:r>
          </a:p>
          <a:p>
            <a:pPr lvl="1"/>
            <a:r>
              <a:rPr lang="en-US" sz="1800" dirty="0"/>
              <a:t>c</a:t>
            </a:r>
            <a:r>
              <a:rPr lang="en-US" sz="1800" dirty="0" smtClean="0"/>
              <a:t>oordination with OP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Wolfgang Hofle   -   26.02.2020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556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56923</TotalTime>
  <Words>1499</Words>
  <Application>Microsoft Office PowerPoint</Application>
  <PresentationFormat>On-screen Show (4:3)</PresentationFormat>
  <Paragraphs>231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Wingdings</vt:lpstr>
      <vt:lpstr>CERNCorporate4-3</vt:lpstr>
      <vt:lpstr>1_Custom Design</vt:lpstr>
      <vt:lpstr>Custom Design</vt:lpstr>
      <vt:lpstr>Visio</vt:lpstr>
      <vt:lpstr>PowerPoint Presentation</vt:lpstr>
      <vt:lpstr>AD stochastic cooling system: leak between cooling circuit and beam vacuum –  repair options  reported by W. Höfle</vt:lpstr>
      <vt:lpstr>Stochastic cooling system in AD</vt:lpstr>
      <vt:lpstr>History of KHM 0307 in AD</vt:lpstr>
      <vt:lpstr>CERN AD kicker (ex CERN-AC)</vt:lpstr>
      <vt:lpstr>Vacuum leak – findings TE-VSC</vt:lpstr>
      <vt:lpstr>Refining location of leak</vt:lpstr>
      <vt:lpstr>Situation in ring – KHM 0307 cooling ports</vt:lpstr>
      <vt:lpstr>Option 1 – in-situ repair with araldite</vt:lpstr>
      <vt:lpstr>Option 2 – extracting tank and opening</vt:lpstr>
      <vt:lpstr>Strategy for defining a full replacement  </vt:lpstr>
      <vt:lpstr>PowerPoint Presentation</vt:lpstr>
      <vt:lpstr>AD Basic Parameters</vt:lpstr>
      <vt:lpstr>Results with optical delay line notch filter</vt:lpstr>
      <vt:lpstr>Adjustment of new path at 3.5 GeV/c</vt:lpstr>
      <vt:lpstr>AD Stochastic Cooling – Performance 3.5 GeV/c </vt:lpstr>
      <vt:lpstr>AD Stochastic Cooling – Performance  2 GeV/c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Matteo Solfaroli</dc:creator>
  <cp:lastModifiedBy>Wolfgang Hofle</cp:lastModifiedBy>
  <cp:revision>1614</cp:revision>
  <cp:lastPrinted>2016-08-12T04:53:32Z</cp:lastPrinted>
  <dcterms:created xsi:type="dcterms:W3CDTF">2013-08-27T13:15:14Z</dcterms:created>
  <dcterms:modified xsi:type="dcterms:W3CDTF">2021-02-26T08:31:53Z</dcterms:modified>
</cp:coreProperties>
</file>