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60" r:id="rId4"/>
    <p:sldId id="261" r:id="rId5"/>
    <p:sldId id="267" r:id="rId6"/>
    <p:sldId id="268" r:id="rId7"/>
    <p:sldId id="274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F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BF7B9-DE4D-480C-ADE6-7B6D91F2825A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3A5E0-86BF-45C8-9E3F-5F93D6E0E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12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B9DD1-3C60-405F-B5AF-1A5A7FD45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CC770-6F54-4C6E-895F-39537B604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B4BD-644C-4A17-8D01-C48195D22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893C-D9EA-46CE-A63D-902A032F0F52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0B41E-A516-48CF-96CC-A21C6434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642D9-A534-4C8E-B3A7-E19F5F27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AF161-AB51-4EED-9846-D98D8FC8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500E0-2029-4E98-A4CA-22AF74566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1A8CB-B8A9-499F-AF59-C7CF5813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71EDE-D040-4C97-AAE7-54B8523FECA1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185D4-EDBE-4AA8-BE26-D809DB17D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9C2F3-6FA6-4D7E-86DA-F9882A64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3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B84D82-B337-495A-BF45-7A5CC9E9EF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21F0F-5D86-44E8-B4EB-A92575886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E2714-74F2-4E39-AEFB-B9CFE7904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E339-94C4-4A4F-ABFE-A2E3D5D0F7BF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4D077-EA29-4FE5-9CD5-4BF7228A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DA56-0F05-4CDB-9A89-8B9D3551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51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39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23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23535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B6B34-BE26-44D2-B3C7-414D6A1C246C}" type="datetime1">
              <a:rPr lang="en-GB" smtClean="0"/>
              <a:t>03/03/2021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Grudiev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97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99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FA713-CCBA-43F4-BF8C-A082FA3C92FF}" type="datetime1">
              <a:rPr lang="en-GB" smtClean="0"/>
              <a:t>03/03/2021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Grudiev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0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F4CE4-DF14-41A7-8314-82316977686E}" type="datetime1">
              <a:rPr lang="en-GB" smtClean="0"/>
              <a:t>03/03/2021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Grudiev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39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76161-13EC-4386-ADD6-A31E6C562768}" type="datetime1">
              <a:rPr lang="en-GB" smtClean="0"/>
              <a:t>03/03/2021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Grudiev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663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268F-CC89-4680-A8B3-CC1C0BAE5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9F8B3-1F02-4D68-B562-E10EDE904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F6DA5-038D-4A6C-B8F6-3E9B34C7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A6BF-659C-436A-8107-D66A272BB152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06893-3FDB-4483-9D2F-2DFB19A6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AFE91-B842-480F-838C-27E1023D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40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61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C065B-D814-469F-9466-D37D1FC0B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FEE07-CD05-40DA-B9F8-75E5EEC32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780B8-7C2B-4855-897F-BE7EBFD3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B863B-BA9A-4AA4-8D5C-1DEE5D4AF91A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476AD-F3AA-4B8D-98F3-640A575B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E931B-1550-4654-A9D6-9FCD487F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7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DE517-C3D4-4EA4-A6BD-7D3FCA1E5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11999-6234-4773-BA97-3B884926D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BD5F73-8182-479A-A2FA-0E47965B1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17563-5946-4B7C-92CA-B5701754B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DD48-F588-48C3-8C78-65CB9B5DA465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5B3DF-6A91-4AC3-9CD1-A36E35990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B7B04-C3FD-4CF3-998E-9597346D9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44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0FD39-05C6-4EE7-A411-0E431ACAC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F4538-F0F3-45B3-9B2A-B1CCEFA3D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EA89E-705E-4C63-AB3A-F5F90169B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8CAA8B-990F-4685-9381-DFA1A7993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302C7-EE18-4D56-8412-E306458F4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2680B2-05E0-4F0C-9863-5C9DBCF9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5503D-5826-4B8C-A38C-25B5659547FB}" type="datetime1">
              <a:rPr lang="en-GB" smtClean="0"/>
              <a:t>03/03/2021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CDD7B9-89A5-4903-B9E8-5B9AE529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B7B836-1205-4702-B4B5-EA0156C83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0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05705-B43D-4BD1-9F59-EA74A8C35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EB3A7-92D2-46CB-87BB-43476A2CE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9CC77-A755-4F38-8B8E-83452FA0DD46}" type="datetime1">
              <a:rPr lang="en-GB" smtClean="0"/>
              <a:t>03/03/2021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FD7E5-98AB-4530-8490-74113E642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CB51C-3D88-420D-8A22-6A6994D5B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64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8E69FB-A097-4AC2-AD20-268F677A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63A6-8B14-40C0-AE01-94CFBB1A25C3}" type="datetime1">
              <a:rPr lang="en-GB" smtClean="0"/>
              <a:t>03/03/2021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7D4FFA-67B3-4094-819E-09CACDE1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4FE3E-A6AA-493E-B280-522F129C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85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0F04E-53A8-4891-9259-770843D03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4B6EA-1635-437E-BC82-19FCD9DCF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9451B6-115D-419B-9ED3-A84EC8F4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F83C9-53D9-46D3-81F7-62AD9408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B388-CF02-41A2-9151-0F3C96EE2CAE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A7FC26-6186-46F5-B1F0-A072C209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68F77-6B6B-4149-8C57-C7F2E1FBA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1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0F115-64CD-47A3-B9E2-342EF226C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81CCA7-4347-4EF4-9927-F03114C2B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EE317D-98D4-4BC9-B77D-95C49AE57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A974C-8DF4-4E2F-B77E-257F2606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A49B-6BC7-420D-B2C1-E83526249855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D1EF1-1B1A-4BC1-98D6-4DCF5760C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DD407-99BC-4991-98CC-105BC5EA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127C-504D-47F0-9C13-0C25FCA12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7875-1CAD-4D52-BE98-F53FA299A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E69E0-B817-4DF5-990D-A21C8F8217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531AE-1EC2-418F-86F2-FA76BA6D463A}" type="datetime1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E6E00-EEE4-473B-B378-3990644FC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36B4-4ABE-4637-BB64-5A29A566B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E199A-4077-455B-B15A-1A7AFFFEA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84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53DB-B23F-4063-B4AF-5C96926E7AD9}" type="datetime1">
              <a:rPr lang="en-GB" smtClean="0"/>
              <a:t>03/03/2021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Grudiev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8071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961804/contributions/4120282/attachments/2159854/3644959/2020-12-10_cooling-rf.pdf" TargetMode="External"/><Relationship Id="rId5" Type="http://schemas.openxmlformats.org/officeDocument/2006/relationships/hyperlink" Target="https://indico.cern.ch/event/954055/contributions/4008761/attachments/2109215/3547678/CaptureCoolscenario.pdf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indico.cern.ch/event/845054/contributions/3572022/attachments/1923789/3183338/MCW2019CERN_First_thoughts_on_required_RF_testing_infrastructure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82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5B660-DA9A-4083-ADAB-905B1417AF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 the Normal conducting RF for muon collider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B3E50B-1D29-408F-A9A2-8F68357BA0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Alexej Grudiev (CERN)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98805-B866-4700-A5F0-768C1894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97671-C560-4F01-BB28-17FD34A7E81C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1266C-3342-49D9-8B65-8E9F8958E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9927B8-6CB5-40C2-BC62-74F020CC1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49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5C061-2BDF-4819-9466-DA35FB0E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system for muon capture and cooling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75957-7B62-4F24-B274-41692F5B5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64902-7988-4CC7-A5EB-E2F918CAC9AD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DCE3E-4C8E-4548-A888-CBFC0009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31A8498E-9E2A-496F-80C1-AB074F41C8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876202"/>
              </p:ext>
            </p:extLst>
          </p:nvPr>
        </p:nvGraphicFramePr>
        <p:xfrm>
          <a:off x="302491" y="1536383"/>
          <a:ext cx="8174761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727">
                  <a:extLst>
                    <a:ext uri="{9D8B030D-6E8A-4147-A177-3AD203B41FA5}">
                      <a16:colId xmlns:a16="http://schemas.microsoft.com/office/drawing/2014/main" val="3442704450"/>
                    </a:ext>
                  </a:extLst>
                </a:gridCol>
                <a:gridCol w="951346">
                  <a:extLst>
                    <a:ext uri="{9D8B030D-6E8A-4147-A177-3AD203B41FA5}">
                      <a16:colId xmlns:a16="http://schemas.microsoft.com/office/drawing/2014/main" val="1260535995"/>
                    </a:ext>
                  </a:extLst>
                </a:gridCol>
                <a:gridCol w="1080654">
                  <a:extLst>
                    <a:ext uri="{9D8B030D-6E8A-4147-A177-3AD203B41FA5}">
                      <a16:colId xmlns:a16="http://schemas.microsoft.com/office/drawing/2014/main" val="2882031978"/>
                    </a:ext>
                  </a:extLst>
                </a:gridCol>
                <a:gridCol w="1366982">
                  <a:extLst>
                    <a:ext uri="{9D8B030D-6E8A-4147-A177-3AD203B41FA5}">
                      <a16:colId xmlns:a16="http://schemas.microsoft.com/office/drawing/2014/main" val="3941251622"/>
                    </a:ext>
                  </a:extLst>
                </a:gridCol>
                <a:gridCol w="1570182">
                  <a:extLst>
                    <a:ext uri="{9D8B030D-6E8A-4147-A177-3AD203B41FA5}">
                      <a16:colId xmlns:a16="http://schemas.microsoft.com/office/drawing/2014/main" val="2274482285"/>
                    </a:ext>
                  </a:extLst>
                </a:gridCol>
                <a:gridCol w="1623870">
                  <a:extLst>
                    <a:ext uri="{9D8B030D-6E8A-4147-A177-3AD203B41FA5}">
                      <a16:colId xmlns:a16="http://schemas.microsoft.com/office/drawing/2014/main" val="27394122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Frequencies [MHz]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Gradient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RF power [MW/cavity]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485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490 - 366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0 - 15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    1.3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46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Rotator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366 - 326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    2.4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274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Cooler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                  3.7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081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Cooler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325, 650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22, 30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470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merge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108 - 1950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667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Cooler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325, 650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22, 30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973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Final Cooling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325 - 20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38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~1300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3951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~4000 x ~3MW</a:t>
                      </a:r>
                    </a:p>
                    <a:p>
                      <a:r>
                        <a:rPr lang="en-US" dirty="0"/>
                        <a:t>=&gt;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~12GW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061773"/>
                  </a:ext>
                </a:extLst>
              </a:tr>
            </a:tbl>
          </a:graphicData>
        </a:graphic>
      </p:graphicFrame>
      <p:pic>
        <p:nvPicPr>
          <p:cNvPr id="15" name="Picture 4">
            <a:extLst>
              <a:ext uri="{FF2B5EF4-FFF2-40B4-BE49-F238E27FC236}">
                <a16:creationId xmlns:a16="http://schemas.microsoft.com/office/drawing/2014/main" id="{4E685236-17E5-4087-8366-BF4A010B0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0678" y="1536383"/>
            <a:ext cx="3721322" cy="115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19521DBB-8F85-405D-BC40-09EAD531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56320" y="2687782"/>
            <a:ext cx="2089727" cy="166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32F163D5-D5B4-4F36-A7F1-5064124AD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34395" y="4429442"/>
            <a:ext cx="31335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23B27D62-7597-42C7-A96A-A3EEC084C7C8}"/>
              </a:ext>
            </a:extLst>
          </p:cNvPr>
          <p:cNvSpPr/>
          <p:nvPr/>
        </p:nvSpPr>
        <p:spPr>
          <a:xfrm>
            <a:off x="3500582" y="4849091"/>
            <a:ext cx="3315854" cy="212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C43B79A-2232-4C74-86A4-CB392F8F0ACF}"/>
              </a:ext>
            </a:extLst>
          </p:cNvPr>
          <p:cNvSpPr/>
          <p:nvPr/>
        </p:nvSpPr>
        <p:spPr>
          <a:xfrm>
            <a:off x="7780563" y="3293601"/>
            <a:ext cx="484632" cy="1413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4CE38-7AB7-4FFF-BA23-11FF4E2F5703}"/>
              </a:ext>
            </a:extLst>
          </p:cNvPr>
          <p:cNvSpPr txBox="1"/>
          <p:nvPr/>
        </p:nvSpPr>
        <p:spPr>
          <a:xfrm>
            <a:off x="354728" y="5564079"/>
            <a:ext cx="8070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It is a very large and complex RF system with high peak power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CE457-BEA4-441D-93C4-E4F3688DA18C}"/>
              </a:ext>
            </a:extLst>
          </p:cNvPr>
          <p:cNvSpPr txBox="1"/>
          <p:nvPr/>
        </p:nvSpPr>
        <p:spPr>
          <a:xfrm>
            <a:off x="10151355" y="489089"/>
            <a:ext cx="191661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Summarized from:</a:t>
            </a:r>
          </a:p>
          <a:p>
            <a:r>
              <a:rPr lang="en-GB" dirty="0">
                <a:hlinkClick r:id="rId5"/>
              </a:rPr>
              <a:t>David </a:t>
            </a:r>
            <a:r>
              <a:rPr lang="en-GB" dirty="0" err="1">
                <a:hlinkClick r:id="rId5"/>
              </a:rPr>
              <a:t>Neuffer</a:t>
            </a:r>
            <a:endParaRPr lang="en-US" dirty="0"/>
          </a:p>
          <a:p>
            <a:r>
              <a:rPr lang="en-GB" dirty="0">
                <a:hlinkClick r:id="rId6"/>
              </a:rPr>
              <a:t>Chris Rogers 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24364-7DFB-47D4-8CDF-F1E5144D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</p:spTree>
    <p:extLst>
      <p:ext uri="{BB962C8B-B14F-4D97-AF65-F5344CB8AC3E}">
        <p14:creationId xmlns:p14="http://schemas.microsoft.com/office/powerpoint/2010/main" val="195313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FA5D-B930-4747-9E45-FB2E18783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cavities for muon cooling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99D39-33C2-4BC9-9D0D-149FFE83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7974D-482C-490F-85F6-FBA6C50103AE}" type="datetime1">
              <a:rPr lang="en-GB" smtClean="0"/>
              <a:t>03/03/2021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70F2C-9631-41D7-8A43-DB006AB1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2B504-4C07-4167-8836-8969DE48D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058" y="2872863"/>
            <a:ext cx="3916002" cy="3540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D1CE23-51F5-4A27-A5C2-3B2D367936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3" r="38537" b="28149"/>
          <a:stretch/>
        </p:blipFill>
        <p:spPr>
          <a:xfrm>
            <a:off x="8353173" y="1197667"/>
            <a:ext cx="3719558" cy="2808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5F9115-7D3A-4156-882C-64F5BF2D2032}"/>
              </a:ext>
            </a:extLst>
          </p:cNvPr>
          <p:cNvSpPr txBox="1"/>
          <p:nvPr/>
        </p:nvSpPr>
        <p:spPr>
          <a:xfrm>
            <a:off x="368896" y="1348800"/>
            <a:ext cx="43032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Gradient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Technology far from been common</a:t>
            </a:r>
          </a:p>
          <a:p>
            <a:r>
              <a:rPr lang="en-US" sz="2000" dirty="0"/>
              <a:t>---------------------</a:t>
            </a:r>
          </a:p>
          <a:p>
            <a:r>
              <a:rPr lang="en-US" sz="2000" b="1" dirty="0"/>
              <a:t>State of the art (not complete):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MICE 200 MHz RF module prototype: 4T, 10 MV/m, 1ms@1Hz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800 MHz </a:t>
            </a:r>
            <a:r>
              <a:rPr lang="en-US" sz="2000" b="1" dirty="0">
                <a:solidFill>
                  <a:srgbClr val="FF0000"/>
                </a:solidFill>
              </a:rPr>
              <a:t>beryllium</a:t>
            </a:r>
            <a:r>
              <a:rPr lang="en-US" sz="2000" dirty="0"/>
              <a:t> cavity: </a:t>
            </a:r>
          </a:p>
          <a:p>
            <a:r>
              <a:rPr lang="en-US" sz="2000" dirty="0"/>
              <a:t>      3T, </a:t>
            </a:r>
            <a:r>
              <a:rPr lang="en-US" sz="2000" b="1" dirty="0"/>
              <a:t>50 MV/m</a:t>
            </a:r>
            <a:r>
              <a:rPr lang="en-US" sz="2000" dirty="0"/>
              <a:t>, 30us@10Hz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Gas</a:t>
            </a:r>
            <a:r>
              <a:rPr lang="en-US" sz="2000" dirty="0"/>
              <a:t> filled RF cavity: </a:t>
            </a:r>
          </a:p>
          <a:p>
            <a:r>
              <a:rPr lang="en-US" sz="2000" dirty="0"/>
              <a:t>      Small gap, 200 MHz, &gt;50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76EDD7-168E-4A59-9C99-DC8AAB12BC9E}"/>
              </a:ext>
            </a:extLst>
          </p:cNvPr>
          <p:cNvCxnSpPr>
            <a:cxnSpLocks/>
          </p:cNvCxnSpPr>
          <p:nvPr/>
        </p:nvCxnSpPr>
        <p:spPr>
          <a:xfrm flipV="1">
            <a:off x="2958590" y="5379832"/>
            <a:ext cx="2039613" cy="14732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A172B67-E302-4461-B2AA-0E26E4FAE6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666"/>
          <a:stretch/>
        </p:blipFill>
        <p:spPr>
          <a:xfrm>
            <a:off x="4672117" y="1330845"/>
            <a:ext cx="3846519" cy="263358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1D460D-0FDD-41FE-B524-6FD1E9E9D802}"/>
              </a:ext>
            </a:extLst>
          </p:cNvPr>
          <p:cNvCxnSpPr>
            <a:cxnSpLocks/>
          </p:cNvCxnSpPr>
          <p:nvPr/>
        </p:nvCxnSpPr>
        <p:spPr>
          <a:xfrm flipV="1">
            <a:off x="3653211" y="3414063"/>
            <a:ext cx="1079734" cy="2879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8AFC4B-5BBF-4B97-AD29-B0A3DC8EE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173" y="4927693"/>
            <a:ext cx="3779911" cy="1526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5F331-E2AD-45B9-8311-415F7BD075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58" r="4037"/>
          <a:stretch/>
        </p:blipFill>
        <p:spPr>
          <a:xfrm>
            <a:off x="8453631" y="3630249"/>
            <a:ext cx="3684106" cy="143166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404F83-354F-4678-96E6-2EB9FEBA8BBA}"/>
              </a:ext>
            </a:extLst>
          </p:cNvPr>
          <p:cNvCxnSpPr>
            <a:cxnSpLocks/>
          </p:cNvCxnSpPr>
          <p:nvPr/>
        </p:nvCxnSpPr>
        <p:spPr>
          <a:xfrm flipV="1">
            <a:off x="3581400" y="3184187"/>
            <a:ext cx="5244885" cy="14355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253D9-C370-4AA8-A3EE-6E9440942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</p:spTree>
    <p:extLst>
      <p:ext uri="{BB962C8B-B14F-4D97-AF65-F5344CB8AC3E}">
        <p14:creationId xmlns:p14="http://schemas.microsoft.com/office/powerpoint/2010/main" val="120163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7861D-F718-4062-AD72-57A62E09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R&amp;D directions and</a:t>
            </a:r>
            <a:r>
              <a:rPr lang="en-US" sz="4400" b="1" dirty="0"/>
              <a:t> test facility towards feasibility demonstration of muon cooling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73D7E-436D-4BF8-B9D6-8806910EB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Stage 1: </a:t>
            </a:r>
            <a:r>
              <a:rPr lang="en-US" dirty="0"/>
              <a:t>H</a:t>
            </a:r>
            <a:r>
              <a:rPr lang="en-US" sz="2800" dirty="0"/>
              <a:t>igh gradient RF test facility</a:t>
            </a:r>
          </a:p>
          <a:p>
            <a:pPr marL="800100" lvl="1" indent="-342900"/>
            <a:r>
              <a:rPr lang="en-US" dirty="0"/>
              <a:t>Frequency: 200 - 800 MHz</a:t>
            </a:r>
          </a:p>
          <a:p>
            <a:pPr marL="800100" lvl="1" indent="-342900"/>
            <a:r>
              <a:rPr lang="en-US" dirty="0"/>
              <a:t>Magnetic field: 0 - 5T, different field configurations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materials: Cu, Be, Al,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temperatures: </a:t>
            </a:r>
            <a:r>
              <a:rPr lang="en-US" b="1" dirty="0"/>
              <a:t>Cryogenic NC</a:t>
            </a:r>
            <a:r>
              <a:rPr lang="en-US" dirty="0"/>
              <a:t>, HTS RF,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gases and pressure: 0 – few Bars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Different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Stage 2: Prototype(s) for cooling test facility</a:t>
            </a:r>
          </a:p>
          <a:p>
            <a:pPr marL="800100" lvl="1" indent="-342900"/>
            <a:r>
              <a:rPr lang="en-US" dirty="0"/>
              <a:t>Design of realistic cavity prototypes: frequency, beam aperture, integration</a:t>
            </a:r>
          </a:p>
          <a:p>
            <a:pPr marL="800100" lvl="1" indent="-342900"/>
            <a:r>
              <a:rPr lang="en-US" dirty="0"/>
              <a:t>Parameters defined based on the results of Stage 1 and the (re-)design of the muon cooling complex (higher gradient,…)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May include irradiation capability to check its impact on the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Stage 3: Muon cooling demonstrator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3E37A-AF73-46CC-AB64-95A7FCA0A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B19C7-80E1-42EF-A16C-A264CD0D0F17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59361-8773-49CB-B7EC-A07077AD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28E3D5-B406-4BAB-BDC2-CAD454FB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</p:spTree>
    <p:extLst>
      <p:ext uri="{BB962C8B-B14F-4D97-AF65-F5344CB8AC3E}">
        <p14:creationId xmlns:p14="http://schemas.microsoft.com/office/powerpoint/2010/main" val="307130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433573E1-DE5A-42C6-BDB6-85FBC7361CB0}"/>
              </a:ext>
            </a:extLst>
          </p:cNvPr>
          <p:cNvGrpSpPr/>
          <p:nvPr/>
        </p:nvGrpSpPr>
        <p:grpSpPr>
          <a:xfrm>
            <a:off x="5369511" y="1664230"/>
            <a:ext cx="6695242" cy="4849131"/>
            <a:chOff x="5369511" y="1507218"/>
            <a:chExt cx="6695242" cy="48491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4894610-9053-49AC-9494-080B9BB97F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1057"/>
            <a:stretch/>
          </p:blipFill>
          <p:spPr>
            <a:xfrm>
              <a:off x="5478686" y="2703229"/>
              <a:ext cx="3817709" cy="1959317"/>
            </a:xfrm>
            <a:prstGeom prst="rect">
              <a:avLst/>
            </a:prstGeom>
          </p:spPr>
        </p:pic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8A907B06-5C86-417B-8992-30492CD41EB1}"/>
                </a:ext>
              </a:extLst>
            </p:cNvPr>
            <p:cNvSpPr txBox="1">
              <a:spLocks/>
            </p:cNvSpPr>
            <p:nvPr/>
          </p:nvSpPr>
          <p:spPr>
            <a:xfrm>
              <a:off x="5369511" y="1507218"/>
              <a:ext cx="6695242" cy="484913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/>
                <a:t>RF breakdown (BD) strength in high magnetic field depends on thermo-mechanical properties</a:t>
              </a:r>
            </a:p>
            <a:p>
              <a:r>
                <a:rPr lang="en-US" sz="2000" dirty="0"/>
                <a:t>Field emission induced pulsed heating model predicts   (PRAB 23, 072001):</a:t>
              </a:r>
              <a:endParaRPr lang="en-US" dirty="0"/>
            </a:p>
            <a:p>
              <a:pPr marL="0" indent="0">
                <a:buNone/>
              </a:pPr>
              <a:endParaRPr lang="en-US" dirty="0"/>
            </a:p>
            <a:p>
              <a:endParaRPr lang="en-GB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DADF802-235F-4717-96CB-2254C630C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6399"/>
            <a:stretch/>
          </p:blipFill>
          <p:spPr>
            <a:xfrm>
              <a:off x="9254567" y="2802078"/>
              <a:ext cx="2572949" cy="123446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1989AA-2972-48B5-A252-0C8CD0543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10600" y="4524703"/>
              <a:ext cx="3354663" cy="183164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35C172-9A47-4A95-A7EC-ED3964AC533A}"/>
                </a:ext>
              </a:extLst>
            </p:cNvPr>
            <p:cNvSpPr txBox="1"/>
            <p:nvPr/>
          </p:nvSpPr>
          <p:spPr>
            <a:xfrm>
              <a:off x="11138837" y="525586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Cu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E9BE01-C486-4873-B93A-2C72C8A89788}"/>
                </a:ext>
              </a:extLst>
            </p:cNvPr>
            <p:cNvSpPr/>
            <p:nvPr/>
          </p:nvSpPr>
          <p:spPr>
            <a:xfrm>
              <a:off x="6480699" y="3511591"/>
              <a:ext cx="381919" cy="238373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7F6E5CEF-2CDC-4C2D-B0F4-EBDC84992224}"/>
                </a:ext>
              </a:extLst>
            </p:cNvPr>
            <p:cNvSpPr/>
            <p:nvPr/>
          </p:nvSpPr>
          <p:spPr>
            <a:xfrm rot="10800000">
              <a:off x="6546363" y="3192645"/>
              <a:ext cx="235435" cy="3189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5B3A96D-75F3-49F1-AC7D-0BD294778C85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3338170"/>
              <a:ext cx="0" cy="485685"/>
            </a:xfrm>
            <a:prstGeom prst="straightConnector1">
              <a:avLst/>
            </a:prstGeom>
            <a:ln w="38100">
              <a:solidFill>
                <a:srgbClr val="0CFC7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D0EC6AD-A34E-451F-B519-F7DE78B8F9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254" r="43569" b="-1"/>
            <a:stretch/>
          </p:blipFill>
          <p:spPr>
            <a:xfrm>
              <a:off x="9860243" y="4242725"/>
              <a:ext cx="1187878" cy="42841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EE02BD1-C213-4118-92B1-5B184871CC04}"/>
                </a:ext>
              </a:extLst>
            </p:cNvPr>
            <p:cNvSpPr txBox="1"/>
            <p:nvPr/>
          </p:nvSpPr>
          <p:spPr>
            <a:xfrm>
              <a:off x="9914822" y="2792781"/>
              <a:ext cx="21131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CFC73"/>
                  </a:solidFill>
                </a:rPr>
                <a:t>Local temperature rise</a:t>
              </a:r>
              <a:endParaRPr lang="en-GB" sz="1600" dirty="0">
                <a:solidFill>
                  <a:srgbClr val="0CFC73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CFAB31-8F72-496D-999F-168B7C7ACDB8}"/>
                </a:ext>
              </a:extLst>
            </p:cNvPr>
            <p:cNvSpPr txBox="1"/>
            <p:nvPr/>
          </p:nvSpPr>
          <p:spPr>
            <a:xfrm>
              <a:off x="9251793" y="3989848"/>
              <a:ext cx="27072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Threshold: (38K for Cu@300K)</a:t>
              </a:r>
              <a:endParaRPr lang="en-GB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F03452B-8A08-4160-84A0-32868E9ED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operation of NC cavities </a:t>
            </a:r>
            <a:endParaRPr lang="en-GB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47502-5D99-4372-B235-3F4F8EB73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4230"/>
            <a:ext cx="4612689" cy="4351338"/>
          </a:xfrm>
        </p:spPr>
        <p:txBody>
          <a:bodyPr/>
          <a:lstStyle/>
          <a:p>
            <a:r>
              <a:rPr lang="en-US" sz="2400" dirty="0"/>
              <a:t>Higher gradients require even higher RF power: </a:t>
            </a:r>
          </a:p>
          <a:p>
            <a:pPr lvl="1"/>
            <a:r>
              <a:rPr lang="en-US" dirty="0"/>
              <a:t>V=const, G x 2 =&gt; P x 2</a:t>
            </a:r>
          </a:p>
          <a:p>
            <a:r>
              <a:rPr lang="en-US" sz="2400" b="1" dirty="0"/>
              <a:t>Low temperature reduce ohmic losses: P x 1/3 or even lower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099FE-8BFB-4D8D-95A7-4EE176627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A4B8E-14E5-4ECF-8B32-E58928B61CA3}" type="datetime1">
              <a:rPr lang="en-GB" smtClean="0"/>
              <a:t>03/03/2021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4836C-E72B-484E-8140-F3DB181D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63BE99-1604-48C4-BA0B-40BFBEFB63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0508" y="3495182"/>
            <a:ext cx="3395761" cy="29814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E72E752-2708-4666-8C24-7B367A2ED52C}"/>
              </a:ext>
            </a:extLst>
          </p:cNvPr>
          <p:cNvSpPr txBox="1"/>
          <p:nvPr/>
        </p:nvSpPr>
        <p:spPr>
          <a:xfrm>
            <a:off x="3648625" y="4471056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5C8B288-731F-452E-90AA-2700CAB1A4F0}"/>
              </a:ext>
            </a:extLst>
          </p:cNvPr>
          <p:cNvSpPr txBox="1">
            <a:spLocks/>
          </p:cNvSpPr>
          <p:nvPr/>
        </p:nvSpPr>
        <p:spPr>
          <a:xfrm>
            <a:off x="5369510" y="4750995"/>
            <a:ext cx="3469685" cy="2081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Low temperature improves thermal and mechanical properties</a:t>
            </a:r>
          </a:p>
          <a:p>
            <a:pPr marL="0" indent="0">
              <a:buNone/>
            </a:pPr>
            <a:r>
              <a:rPr lang="en-US" sz="2400" b="1" dirty="0"/>
              <a:t>=&gt; Higher BD strength</a:t>
            </a:r>
          </a:p>
          <a:p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7A2D93-8FB6-41F8-861E-95E22BE8660D}"/>
              </a:ext>
            </a:extLst>
          </p:cNvPr>
          <p:cNvSpPr txBox="1"/>
          <p:nvPr/>
        </p:nvSpPr>
        <p:spPr>
          <a:xfrm>
            <a:off x="9251793" y="1136362"/>
            <a:ext cx="2893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7"/>
              </a:rPr>
              <a:t>RF technology challenges discussion, MC workshop, 2019 (cern.ch)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A1EC2C-757A-4148-B7A4-D79B0204B4EE}"/>
              </a:ext>
            </a:extLst>
          </p:cNvPr>
          <p:cNvSpPr txBox="1"/>
          <p:nvPr/>
        </p:nvSpPr>
        <p:spPr>
          <a:xfrm>
            <a:off x="1094312" y="1293784"/>
            <a:ext cx="7516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Cavities are already in the cryogenic environment of the SC solenoids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425AE0-3305-4A11-A352-681DD2915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</a:t>
            </a:r>
          </a:p>
        </p:txBody>
      </p:sp>
    </p:spTree>
    <p:extLst>
      <p:ext uri="{BB962C8B-B14F-4D97-AF65-F5344CB8AC3E}">
        <p14:creationId xmlns:p14="http://schemas.microsoft.com/office/powerpoint/2010/main" val="426903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A2019-B680-4185-950E-8CF599AE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RF applications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78AED-9668-4E00-ADDD-182AE824E2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40AA3C-67FD-449B-8AA3-1CA3EE2AD846}" type="datetime1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03/03/2021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87A30-696F-4932-82B1-2B8366EF04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Grudiev</a:t>
            </a: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B999E-B809-4C6C-9D70-29EEB41A9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1065D1-4C85-420D-863A-D55B865A8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69" y="1482904"/>
            <a:ext cx="5334462" cy="39993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3573A4-E7C7-4A04-A760-605074CD31EB}"/>
              </a:ext>
            </a:extLst>
          </p:cNvPr>
          <p:cNvSpPr txBox="1"/>
          <p:nvPr/>
        </p:nvSpPr>
        <p:spPr>
          <a:xfrm>
            <a:off x="923636" y="1020870"/>
            <a:ext cx="454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HTS coated conductor at 8 GHz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4A4078-3000-4C86-AC03-702AEEE3D97C}"/>
              </a:ext>
            </a:extLst>
          </p:cNvPr>
          <p:cNvSpPr txBox="1"/>
          <p:nvPr/>
        </p:nvSpPr>
        <p:spPr>
          <a:xfrm>
            <a:off x="235512" y="5903319"/>
            <a:ext cx="113343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From: Teresa Puig – ICMAB. Developments of HTS Coated Conductors for the FCC-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screen impedance mitigation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39AA75-0863-476C-A6AD-AC528E513FB9}"/>
              </a:ext>
            </a:extLst>
          </p:cNvPr>
          <p:cNvCxnSpPr>
            <a:cxnSpLocks/>
          </p:cNvCxnSpPr>
          <p:nvPr/>
        </p:nvCxnSpPr>
        <p:spPr>
          <a:xfrm flipV="1">
            <a:off x="1112654" y="2964873"/>
            <a:ext cx="4050473" cy="101600"/>
          </a:xfrm>
          <a:prstGeom prst="line">
            <a:avLst/>
          </a:prstGeom>
          <a:ln w="2857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4778A3A-CCCE-40EF-AE87-1AF5A480CE98}"/>
              </a:ext>
            </a:extLst>
          </p:cNvPr>
          <p:cNvSpPr txBox="1"/>
          <p:nvPr/>
        </p:nvSpPr>
        <p:spPr>
          <a:xfrm>
            <a:off x="2090550" y="2687874"/>
            <a:ext cx="1671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70 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DF35C7-C8B4-4152-B5F7-BB7EC3176F18}"/>
              </a:ext>
            </a:extLst>
          </p:cNvPr>
          <p:cNvCxnSpPr>
            <a:cxnSpLocks/>
          </p:cNvCxnSpPr>
          <p:nvPr/>
        </p:nvCxnSpPr>
        <p:spPr>
          <a:xfrm flipV="1">
            <a:off x="1112654" y="3648364"/>
            <a:ext cx="4050473" cy="193964"/>
          </a:xfrm>
          <a:prstGeom prst="line">
            <a:avLst/>
          </a:prstGeom>
          <a:ln w="28575">
            <a:solidFill>
              <a:srgbClr val="D542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4B9856A-ABD9-49DB-BC92-CF736998C578}"/>
              </a:ext>
            </a:extLst>
          </p:cNvPr>
          <p:cNvSpPr txBox="1"/>
          <p:nvPr/>
        </p:nvSpPr>
        <p:spPr>
          <a:xfrm>
            <a:off x="2547257" y="3468347"/>
            <a:ext cx="1671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D5420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20 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5420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041F56-6966-4957-A4BD-F14390E62D04}"/>
              </a:ext>
            </a:extLst>
          </p:cNvPr>
          <p:cNvSpPr txBox="1"/>
          <p:nvPr/>
        </p:nvSpPr>
        <p:spPr>
          <a:xfrm>
            <a:off x="6373527" y="1023305"/>
            <a:ext cx="5122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Frequency scaling HTS vs Cu at 9 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93C532-820B-476F-825F-79B416B6D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527" y="1607184"/>
            <a:ext cx="4506461" cy="39993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1DD2B3-CA41-4192-9A1B-57BE5D3BD4EB}"/>
              </a:ext>
            </a:extLst>
          </p:cNvPr>
          <p:cNvSpPr txBox="1"/>
          <p:nvPr/>
        </p:nvSpPr>
        <p:spPr>
          <a:xfrm>
            <a:off x="2944913" y="1827047"/>
            <a:ext cx="2327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 RRR=100 @ 300 K: 25 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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6FC6A3F-DA83-41BF-9645-1D1D0E10FE0A}"/>
              </a:ext>
            </a:extLst>
          </p:cNvPr>
          <p:cNvCxnSpPr/>
          <p:nvPr/>
        </p:nvCxnSpPr>
        <p:spPr>
          <a:xfrm flipV="1">
            <a:off x="5163127" y="1605431"/>
            <a:ext cx="0" cy="65959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F2AC369-134E-4BE8-8B42-7020F259E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509" y="5526813"/>
            <a:ext cx="2568163" cy="2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59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54709-CE4A-4691-BCD3-1BADB15BC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Soldering of HTS coated conductors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04F7E-F7CD-4886-8429-8773A71E52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773D97-BC62-4057-8366-02D8DAB5AFAD}" type="datetime1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03/03/2021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67526-7C8B-4D32-8A72-1B40AF3EA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Grudiev</a:t>
            </a: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0F72A-8769-4960-AE72-23136E631E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333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AD0442-F45B-417A-8DCF-0B7CEE66343A}"/>
              </a:ext>
            </a:extLst>
          </p:cNvPr>
          <p:cNvGrpSpPr/>
          <p:nvPr/>
        </p:nvGrpSpPr>
        <p:grpSpPr>
          <a:xfrm>
            <a:off x="-329149" y="637596"/>
            <a:ext cx="7169149" cy="5467350"/>
            <a:chOff x="329249" y="1522668"/>
            <a:chExt cx="6715734" cy="513912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BE863A-E064-4AB2-B42D-A02B1D721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249" y="1522668"/>
              <a:ext cx="6715734" cy="51391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90880D2F-8BE5-4FAB-B5E1-2171C51100FA}"/>
                    </a:ext>
                  </a:extLst>
                </p:cNvPr>
                <p:cNvSpPr txBox="1"/>
                <p:nvPr/>
              </p:nvSpPr>
              <p:spPr>
                <a:xfrm>
                  <a:off x="2814474" y="1736380"/>
                  <a:ext cx="20537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T = 50 K, </a:t>
                  </a:r>
                  <a14:m>
                    <m:oMath xmlns:m="http://schemas.openxmlformats.org/officeDocument/2006/math"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𝝂</m:t>
                      </m:r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de-DE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𝟖</m:t>
                      </m:r>
                    </m:oMath>
                  </a14:m>
                  <a:r>
                    <a:rPr kumimoji="0" lang="en-US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55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 GHz</a:t>
                  </a:r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4474" y="1736380"/>
                  <a:ext cx="2053767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685" t="-9091" r="-15436" b="-3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3E8B17-135E-4403-861F-8989B408F20E}"/>
                </a:ext>
              </a:extLst>
            </p:cNvPr>
            <p:cNvSpPr txBox="1"/>
            <p:nvPr/>
          </p:nvSpPr>
          <p:spPr>
            <a:xfrm>
              <a:off x="3682039" y="2369413"/>
              <a:ext cx="6786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FA85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FCC Cu</a:t>
              </a:r>
              <a:endPara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A85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C99D0B-1AAE-4B38-B7E4-180EA69B53B0}"/>
                </a:ext>
              </a:extLst>
            </p:cNvPr>
            <p:cNvSpPr txBox="1"/>
            <p:nvPr/>
          </p:nvSpPr>
          <p:spPr>
            <a:xfrm>
              <a:off x="5313056" y="2878287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6BBD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2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6BBD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200AECE-CCC5-40D1-901C-CC00CD3624E3}"/>
                </a:ext>
              </a:extLst>
            </p:cNvPr>
            <p:cNvSpPr txBox="1"/>
            <p:nvPr/>
          </p:nvSpPr>
          <p:spPr>
            <a:xfrm>
              <a:off x="5084950" y="4275778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F8424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4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84242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C99BC4-0242-432B-88EE-17A10CC3D8AC}"/>
                </a:ext>
              </a:extLst>
            </p:cNvPr>
            <p:cNvSpPr txBox="1"/>
            <p:nvPr/>
          </p:nvSpPr>
          <p:spPr>
            <a:xfrm>
              <a:off x="5178140" y="5154527"/>
              <a:ext cx="518979" cy="30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7B29B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CC 5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7B29BD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2696AFD5-8796-400C-AB51-244AB334E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1634" y="872101"/>
            <a:ext cx="4667205" cy="13401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7EAF3F-6C23-403B-A38D-EB68D41EA4D2}"/>
              </a:ext>
            </a:extLst>
          </p:cNvPr>
          <p:cNvSpPr txBox="1"/>
          <p:nvPr/>
        </p:nvSpPr>
        <p:spPr>
          <a:xfrm>
            <a:off x="1491348" y="279692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Standard sample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1FF342-8F5C-42BE-9598-A7E416314F1A}"/>
              </a:ext>
            </a:extLst>
          </p:cNvPr>
          <p:cNvSpPr txBox="1"/>
          <p:nvPr/>
        </p:nvSpPr>
        <p:spPr>
          <a:xfrm>
            <a:off x="1504172" y="2461962"/>
            <a:ext cx="19159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Soldered sample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FDADFD-98F3-45D1-BA23-435E725BCC5D}"/>
              </a:ext>
            </a:extLst>
          </p:cNvPr>
          <p:cNvSpPr txBox="1"/>
          <p:nvPr/>
        </p:nvSpPr>
        <p:spPr>
          <a:xfrm>
            <a:off x="6530109" y="2461962"/>
            <a:ext cx="55298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Soldering mostly preserves properties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could be used in a cavity made in sectors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64F557E-9994-4A77-A69C-813A338DB7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22"/>
          <a:stretch/>
        </p:blipFill>
        <p:spPr>
          <a:xfrm>
            <a:off x="6134233" y="3653758"/>
            <a:ext cx="5925767" cy="233214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E74527-ABF6-4537-832B-9EEED1BC64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4947" y="6102376"/>
            <a:ext cx="3552870" cy="1812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2D2A00-D57B-4804-8EDA-A0AF494931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9886" y="5909023"/>
            <a:ext cx="3278953" cy="19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0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603</Words>
  <Application>Microsoft Office PowerPoint</Application>
  <PresentationFormat>Widescreen</PresentationFormat>
  <Paragraphs>136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Optima</vt:lpstr>
      <vt:lpstr>Office Theme</vt:lpstr>
      <vt:lpstr>CERNCorporate16-9</vt:lpstr>
      <vt:lpstr>On the Normal conducting RF for muon collider</vt:lpstr>
      <vt:lpstr>RF system for muon capture and cooling</vt:lpstr>
      <vt:lpstr>RF cavities for muon cooling</vt:lpstr>
      <vt:lpstr>R&amp;D directions and test facility towards feasibility demonstration of muon cooling </vt:lpstr>
      <vt:lpstr>Cryogenic operation of NC cavities </vt:lpstr>
      <vt:lpstr>HTS for RF applications</vt:lpstr>
      <vt:lpstr>Soldering of HTS coated conductors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Alexej Grudiev</dc:creator>
  <cp:lastModifiedBy>Alexej Grudiev</cp:lastModifiedBy>
  <cp:revision>312</cp:revision>
  <dcterms:created xsi:type="dcterms:W3CDTF">2021-02-08T14:08:21Z</dcterms:created>
  <dcterms:modified xsi:type="dcterms:W3CDTF">2021-03-03T14:36:00Z</dcterms:modified>
</cp:coreProperties>
</file>