
<file path=[Content_Types].xml><?xml version="1.0" encoding="utf-8"?>
<Types xmlns="http://schemas.openxmlformats.org/package/2006/content-types">
  <Default Extension="jpg" ContentType="image/jpeg"/>
  <Default Extension="emf" ContentType="image/x-emf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 /><Relationship Id="rId19" Type="http://schemas.openxmlformats.org/officeDocument/2006/relationships/tableStyles" Target="tableStyles.xml" /><Relationship Id="rId20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Title Slide 1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444814"/>
            <a:ext cx="8226854" cy="940443"/>
          </a:xfrm>
        </p:spPr>
        <p:txBody>
          <a:bodyPr vert="horz" anchor="ctr"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title</a:t>
            </a:r>
            <a:r>
              <a:rPr lang="fr-CH"/>
              <a:t> style</a:t>
            </a:r>
            <a:endParaRPr lang="en-US"/>
          </a:p>
        </p:txBody>
      </p:sp>
      <p:sp>
        <p:nvSpPr>
          <p:cNvPr id="5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6" name="Espace réservé du texte 2" hidden="0"/>
          <p:cNvSpPr>
            <a:spLocks noGrp="1"/>
          </p:cNvSpPr>
          <p:nvPr isPhoto="0" userDrawn="0">
            <p:ph type="body" idx="10" hasCustomPrompt="1"/>
          </p:nvPr>
        </p:nvSpPr>
        <p:spPr bwMode="auto">
          <a:xfrm>
            <a:off x="457200" y="3629701"/>
            <a:ext cx="6957588" cy="1576042"/>
          </a:xfrm>
        </p:spPr>
        <p:txBody>
          <a:bodyPr vert="horz" lIns="90000" tIns="46800" rIns="90000" bIns="46800" anchor="t">
            <a:noAutofit/>
          </a:bodyPr>
          <a:lstStyle>
            <a:lvl1pPr marL="0" indent="0" algn="l">
              <a:spcBef>
                <a:spcPts val="0"/>
              </a:spcBef>
              <a:buNone/>
              <a:defRPr sz="2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</a:t>
            </a:r>
            <a:r>
              <a:rPr lang="fr-CH"/>
              <a:t>edit</a:t>
            </a:r>
            <a:r>
              <a:rPr lang="fr-CH"/>
              <a:t> Master </a:t>
            </a:r>
            <a:r>
              <a:rPr lang="fr-CH"/>
              <a:t>text</a:t>
            </a:r>
            <a:r>
              <a:rPr lang="fr-CH"/>
              <a:t> styles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13845" y="120683"/>
            <a:ext cx="8719140" cy="694128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18th September 2019</a:t>
            </a:r>
            <a:endParaRPr lang="en-US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</a:t>
            </a:r>
            <a:r>
              <a:rPr lang="en-US" baseline="30000"/>
              <a:t>th</a:t>
            </a:r>
            <a:r>
              <a:rPr lang="en-US"/>
              <a:t> Anniversary Symposium on Medipix &amp; Timepix</a:t>
            </a:r>
            <a:endParaRPr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ec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18th September 2019</a:t>
            </a:r>
            <a:endParaRPr lang="en-US"/>
          </a:p>
        </p:txBody>
      </p:sp>
      <p:sp>
        <p:nvSpPr>
          <p:cNvPr id="6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20th Anniversary Symposium on Medipix &amp; Timepix</a:t>
            </a:r>
            <a:endParaRPr lang="en-US"/>
          </a:p>
        </p:txBody>
      </p:sp>
      <p:sp>
        <p:nvSpPr>
          <p:cNvPr id="7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le &amp; One Colum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7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18th September 2019</a:t>
            </a:r>
            <a:endParaRPr lang="en-US"/>
          </a:p>
        </p:txBody>
      </p:sp>
      <p:sp>
        <p:nvSpPr>
          <p:cNvPr id="6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20th Anniversary Symposium on Medipix &amp; Timepix</a:t>
            </a:r>
            <a:endParaRPr lang="en-US"/>
          </a:p>
        </p:txBody>
      </p:sp>
      <p:sp>
        <p:nvSpPr>
          <p:cNvPr id="7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8" name="Content Placeholder 11" hidden="0"/>
          <p:cNvSpPr>
            <a:spLocks noGrp="1"/>
          </p:cNvSpPr>
          <p:nvPr isPhoto="0" userDrawn="0">
            <p:ph sz="quarter" idx="13" hasCustomPrompt="0"/>
          </p:nvPr>
        </p:nvSpPr>
        <p:spPr bwMode="auto">
          <a:xfrm>
            <a:off x="627078" y="923454"/>
            <a:ext cx="7886700" cy="532343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le &amp; Two Column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18th September 2019</a:t>
            </a:r>
            <a:endParaRPr lang="en-US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20th Anniversary Symposium on Medipix &amp; Timepix</a:t>
            </a:r>
            <a:endParaRPr lang="en-US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8" name="Content Placeholder 11" hidden="0"/>
          <p:cNvSpPr>
            <a:spLocks noGrp="1"/>
          </p:cNvSpPr>
          <p:nvPr isPhoto="0" userDrawn="0">
            <p:ph sz="quarter" idx="13" hasCustomPrompt="0"/>
          </p:nvPr>
        </p:nvSpPr>
        <p:spPr bwMode="auto">
          <a:xfrm>
            <a:off x="627078" y="923454"/>
            <a:ext cx="3673317" cy="532343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Content Placeholder 11" hidden="0"/>
          <p:cNvSpPr>
            <a:spLocks noGrp="1"/>
          </p:cNvSpPr>
          <p:nvPr isPhoto="0" userDrawn="0">
            <p:ph sz="quarter" idx="14" hasCustomPrompt="0"/>
          </p:nvPr>
        </p:nvSpPr>
        <p:spPr bwMode="auto">
          <a:xfrm>
            <a:off x="4390932" y="923454"/>
            <a:ext cx="4122847" cy="532343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0" userDrawn="1">
  <p:cSld name="3_Diapositive de titre">
    <p:bg>
      <p:bgPr shadeToTitle="0">
        <a:solidFill>
          <a:srgbClr val="104282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3799171" y="2663938"/>
            <a:ext cx="1545657" cy="1530123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5_Diapositive de titre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descr="LogoOutline.ai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3312000" y="2169000"/>
            <a:ext cx="2520000" cy="2520000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13845" y="120683"/>
            <a:ext cx="8719140" cy="69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15417" y="995881"/>
            <a:ext cx="8717568" cy="5181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356061" y="6356350"/>
            <a:ext cx="12302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18th September 2019</a:t>
            </a:r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821751" y="6356350"/>
            <a:ext cx="3317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20</a:t>
            </a:r>
            <a:r>
              <a:rPr lang="en-US" baseline="30000"/>
              <a:t>th</a:t>
            </a:r>
            <a:r>
              <a:rPr lang="en-US"/>
              <a:t> Anniversary Symposium on Medipix &amp; Timepix</a:t>
            </a:r>
            <a:endParaRPr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370708" y="6356351"/>
            <a:ext cx="5754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pic>
        <p:nvPicPr>
          <p:cNvPr id="9" name="Picture 8" hidden="0"/>
          <p:cNvPicPr>
            <a:picLocks noChangeAspect="1"/>
          </p:cNvPicPr>
          <p:nvPr isPhoto="0" userDrawn="1"/>
        </p:nvPicPr>
        <p:blipFill>
          <a:blip r:embed="rId9"/>
          <a:stretch/>
        </p:blipFill>
        <p:spPr bwMode="auto">
          <a:xfrm>
            <a:off x="213845" y="6352672"/>
            <a:ext cx="368803" cy="368803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1" ftr="1" hdr="0" sldNum="1"/>
  <p:txStyles>
    <p:titleStyle>
      <a:lvl1pPr algn="l" defTabSz="685800">
        <a:lnSpc>
          <a:spcPct val="90000"/>
        </a:lnSpc>
        <a:spcBef>
          <a:spcPts val="0"/>
        </a:spcBef>
        <a:buNone/>
        <a:defRPr sz="3600" b="0" i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50"/>
        </a:spcBef>
        <a:buFont typeface="Arial"/>
        <a:buChar char="•"/>
        <a:defRPr sz="2000" b="0" i="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 b="0" i="0">
          <a:solidFill>
            <a:srgbClr val="0070C0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600" b="0" i="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600" b="0" i="0">
          <a:solidFill>
            <a:schemeClr val="tx2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600" b="0" i="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How does it looks?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cxnSp>
        <p:nvCxnSpPr>
          <p:cNvPr id="6" name="Straight Arrow Connector 17" hidden="0"/>
          <p:cNvCxnSpPr>
            <a:cxnSpLocks/>
          </p:cNvCxnSpPr>
          <p:nvPr isPhoto="0" userDrawn="0"/>
        </p:nvCxnSpPr>
        <p:spPr bwMode="auto">
          <a:xfrm flipH="1" flipV="1">
            <a:off x="5011796" y="4239651"/>
            <a:ext cx="177800" cy="50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8" hidden="0"/>
          <p:cNvCxnSpPr>
            <a:cxnSpLocks/>
          </p:cNvCxnSpPr>
          <p:nvPr isPhoto="0" userDrawn="0"/>
        </p:nvCxnSpPr>
        <p:spPr bwMode="auto">
          <a:xfrm flipH="1">
            <a:off x="4021196" y="4747651"/>
            <a:ext cx="1168400" cy="171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869724" y="1158726"/>
            <a:ext cx="6133551" cy="4134153"/>
          </a:xfrm>
          <a:prstGeom prst="rect">
            <a:avLst/>
          </a:prstGeom>
        </p:spPr>
      </p:pic>
      <p:sp>
        <p:nvSpPr>
          <p:cNvPr id="9" name="Rectangle 19" hidden="0"/>
          <p:cNvSpPr/>
          <p:nvPr isPhoto="0" userDrawn="0"/>
        </p:nvSpPr>
        <p:spPr bwMode="auto">
          <a:xfrm>
            <a:off x="-122489" y="708993"/>
            <a:ext cx="2588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Detector module</a:t>
            </a:r>
            <a:endParaRPr lang="en-US"/>
          </a:p>
        </p:txBody>
      </p:sp>
      <p:sp>
        <p:nvSpPr>
          <p:cNvPr id="10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How does it looks?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6" name="Rectangle 19" hidden="0"/>
          <p:cNvSpPr/>
          <p:nvPr isPhoto="0" userDrawn="0"/>
        </p:nvSpPr>
        <p:spPr bwMode="auto">
          <a:xfrm>
            <a:off x="-122489" y="708993"/>
            <a:ext cx="2588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Detector module</a:t>
            </a:r>
            <a:endParaRPr lang="en-US"/>
          </a:p>
        </p:txBody>
      </p:sp>
      <p:pic>
        <p:nvPicPr>
          <p:cNvPr id="7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664994" y="1078325"/>
            <a:ext cx="7816842" cy="5198024"/>
          </a:xfrm>
          <a:prstGeom prst="rect">
            <a:avLst/>
          </a:prstGeom>
        </p:spPr>
      </p:pic>
      <p:sp>
        <p:nvSpPr>
          <p:cNvPr id="8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How does it looks?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6" name="Rectangle 8" hidden="0"/>
          <p:cNvSpPr/>
          <p:nvPr isPhoto="0" userDrawn="0"/>
        </p:nvSpPr>
        <p:spPr bwMode="auto">
          <a:xfrm>
            <a:off x="213845" y="663667"/>
            <a:ext cx="2588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MkIII</a:t>
            </a:r>
            <a:r>
              <a:rPr lang="en-US"/>
              <a:t> Detector</a:t>
            </a:r>
            <a:endParaRPr lang="en-US"/>
          </a:p>
        </p:txBody>
      </p:sp>
      <p:pic>
        <p:nvPicPr>
          <p:cNvPr id="7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848978" y="1032999"/>
            <a:ext cx="7159828" cy="5369871"/>
          </a:xfrm>
          <a:prstGeom prst="rect">
            <a:avLst/>
          </a:prstGeom>
        </p:spPr>
      </p:pic>
      <p:sp>
        <p:nvSpPr>
          <p:cNvPr id="8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How does it looks?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6" name="Rectangle 8" hidden="0"/>
          <p:cNvSpPr/>
          <p:nvPr isPhoto="0" userDrawn="0"/>
        </p:nvSpPr>
        <p:spPr bwMode="auto">
          <a:xfrm>
            <a:off x="213845" y="663667"/>
            <a:ext cx="2588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MkIII</a:t>
            </a:r>
            <a:r>
              <a:rPr lang="en-US"/>
              <a:t> Detector</a:t>
            </a:r>
            <a:endParaRPr lang="en-US"/>
          </a:p>
        </p:txBody>
      </p:sp>
      <p:pic>
        <p:nvPicPr>
          <p:cNvPr id="7" name="Picture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10800000">
            <a:off x="1144415" y="1105078"/>
            <a:ext cx="6858000" cy="5143500"/>
          </a:xfrm>
          <a:prstGeom prst="rect">
            <a:avLst/>
          </a:prstGeom>
        </p:spPr>
      </p:pic>
      <p:sp>
        <p:nvSpPr>
          <p:cNvPr id="8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How does it looks?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pic>
        <p:nvPicPr>
          <p:cNvPr id="6" name="Picture 2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144415" y="1145806"/>
            <a:ext cx="6858000" cy="5143500"/>
          </a:xfrm>
          <a:prstGeom prst="rect">
            <a:avLst/>
          </a:prstGeom>
        </p:spPr>
      </p:pic>
      <p:sp>
        <p:nvSpPr>
          <p:cNvPr id="7" name="Rectangle 8" hidden="0"/>
          <p:cNvSpPr/>
          <p:nvPr isPhoto="0" userDrawn="0"/>
        </p:nvSpPr>
        <p:spPr bwMode="auto">
          <a:xfrm>
            <a:off x="213845" y="663667"/>
            <a:ext cx="2588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Full Instrument PS-BGIH</a:t>
            </a:r>
            <a:endParaRPr lang="en-US"/>
          </a:p>
        </p:txBody>
      </p:sp>
      <p:sp>
        <p:nvSpPr>
          <p:cNvPr id="8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How does it looks?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pic>
        <p:nvPicPr>
          <p:cNvPr id="6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44095" y="1175885"/>
            <a:ext cx="7258640" cy="5180466"/>
          </a:xfrm>
          <a:prstGeom prst="rect">
            <a:avLst/>
          </a:prstGeom>
        </p:spPr>
      </p:pic>
      <p:sp>
        <p:nvSpPr>
          <p:cNvPr id="7" name="Rectangle 5" hidden="0"/>
          <p:cNvSpPr/>
          <p:nvPr isPhoto="0" userDrawn="0"/>
        </p:nvSpPr>
        <p:spPr bwMode="auto">
          <a:xfrm>
            <a:off x="213845" y="727466"/>
            <a:ext cx="2994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MKII </a:t>
            </a:r>
            <a:r>
              <a:rPr lang="en-US"/>
              <a:t>detector </a:t>
            </a:r>
            <a:r>
              <a:rPr lang="en-US"/>
              <a:t>(older version)</a:t>
            </a:r>
            <a:endParaRPr lang="en-US"/>
          </a:p>
        </p:txBody>
      </p:sp>
      <p:sp>
        <p:nvSpPr>
          <p:cNvPr id="8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1373" y="0"/>
            <a:ext cx="9144000" cy="6858000"/>
          </a:xfrm>
          <a:prstGeom prst="rect">
            <a:avLst/>
          </a:prstGeom>
        </p:spPr>
      </p:pic>
      <p:sp>
        <p:nvSpPr>
          <p:cNvPr id="5" name="Title 5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1095008"/>
            <a:ext cx="8226854" cy="94044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/>
              <a:t>A Quick Introduction to PS-BGI</a:t>
            </a:r>
            <a:endParaRPr lang="en-US" b="1"/>
          </a:p>
        </p:txBody>
      </p:sp>
      <p:sp>
        <p:nvSpPr>
          <p:cNvPr id="6" name="Text Placeholder 6" hidden="0"/>
          <p:cNvSpPr>
            <a:spLocks noGrp="1"/>
          </p:cNvSpPr>
          <p:nvPr isPhoto="0" userDrawn="0">
            <p:ph type="body" idx="10" hasCustomPrompt="0"/>
          </p:nvPr>
        </p:nvSpPr>
        <p:spPr bwMode="auto">
          <a:xfrm>
            <a:off x="457200" y="3582947"/>
            <a:ext cx="8226854" cy="3006832"/>
          </a:xfrm>
        </p:spPr>
        <p:txBody>
          <a:bodyPr/>
          <a:lstStyle/>
          <a:p>
            <a:pPr>
              <a:defRPr/>
            </a:pPr>
            <a:endParaRPr lang="en-US">
              <a:solidFill>
                <a:schemeClr val="bg2"/>
              </a:solidFill>
            </a:endParaRPr>
          </a:p>
          <a:p>
            <a:pPr>
              <a:defRPr/>
            </a:pPr>
            <a:endParaRPr lang="en-US">
              <a:solidFill>
                <a:schemeClr val="bg2"/>
              </a:solidFill>
            </a:endParaRPr>
          </a:p>
          <a:p>
            <a:pPr>
              <a:defRPr/>
            </a:pPr>
            <a:endParaRPr lang="en-US">
              <a:solidFill>
                <a:schemeClr val="bg2"/>
              </a:solidFill>
            </a:endParaRPr>
          </a:p>
          <a:p>
            <a:pPr>
              <a:defRPr/>
            </a:pPr>
            <a:r>
              <a:rPr lang="en-US">
                <a:solidFill>
                  <a:schemeClr val="bg2"/>
                </a:solidFill>
              </a:rPr>
              <a:t>Swann Levasseur</a:t>
            </a:r>
            <a:endParaRPr lang="en-US">
              <a:solidFill>
                <a:schemeClr val="bg2"/>
              </a:solidFill>
            </a:endParaRPr>
          </a:p>
          <a:p>
            <a:pPr>
              <a:defRPr/>
            </a:pPr>
            <a:r>
              <a:rPr lang="en-US">
                <a:solidFill>
                  <a:schemeClr val="bg2"/>
                </a:solidFill>
              </a:rPr>
              <a:t>CERN </a:t>
            </a:r>
            <a:r>
              <a:rPr lang="en-US">
                <a:solidFill>
                  <a:schemeClr val="bg2"/>
                </a:solidFill>
              </a:rPr>
              <a:t>BE-BI-BL</a:t>
            </a:r>
            <a:endParaRPr lang="en-US">
              <a:solidFill>
                <a:schemeClr val="bg2"/>
              </a:solidFill>
            </a:endParaRPr>
          </a:p>
          <a:p>
            <a:pPr>
              <a:defRPr/>
            </a:pPr>
            <a:endParaRPr lang="en-US">
              <a:solidFill>
                <a:schemeClr val="bg2"/>
              </a:solidFill>
            </a:endParaRPr>
          </a:p>
          <a:p>
            <a:pPr>
              <a:defRPr/>
            </a:pPr>
            <a:r>
              <a:rPr lang="en-US">
                <a:solidFill>
                  <a:schemeClr val="bg2"/>
                </a:solidFill>
              </a:rPr>
              <a:t>Acknowledgements</a:t>
            </a:r>
            <a:r>
              <a:rPr lang="en-US">
                <a:solidFill>
                  <a:schemeClr val="bg2"/>
                </a:solidFill>
              </a:rPr>
              <a:t>: </a:t>
            </a:r>
            <a:endParaRPr/>
          </a:p>
          <a:p>
            <a:pPr>
              <a:defRPr/>
            </a:pPr>
            <a:r>
              <a:rPr lang="en-US">
                <a:solidFill>
                  <a:schemeClr val="bg2"/>
                </a:solidFill>
              </a:rPr>
              <a:t>J. </a:t>
            </a:r>
            <a:r>
              <a:rPr lang="en-US">
                <a:solidFill>
                  <a:schemeClr val="bg2"/>
                </a:solidFill>
              </a:rPr>
              <a:t>Storey</a:t>
            </a:r>
            <a:r>
              <a:rPr lang="en-US">
                <a:solidFill>
                  <a:schemeClr val="bg2"/>
                </a:solidFill>
              </a:rPr>
              <a:t>, </a:t>
            </a:r>
            <a:r>
              <a:rPr lang="en-US">
                <a:solidFill>
                  <a:schemeClr val="bg2"/>
                </a:solidFill>
              </a:rPr>
              <a:t>H. </a:t>
            </a:r>
            <a:r>
              <a:rPr lang="en-US">
                <a:solidFill>
                  <a:schemeClr val="bg2"/>
                </a:solidFill>
              </a:rPr>
              <a:t>Sandberg</a:t>
            </a:r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In a few words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  <p:sp>
        <p:nvSpPr>
          <p:cNvPr id="6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7" name="TextBox 6" hidden="0"/>
          <p:cNvSpPr>
            <a:spLocks noAdjustHandles="0" noChangeArrowheads="0"/>
          </p:cNvSpPr>
          <p:nvPr isPhoto="0" userDrawn="0"/>
        </p:nvSpPr>
        <p:spPr bwMode="auto">
          <a:xfrm>
            <a:off x="598206" y="814811"/>
            <a:ext cx="69477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/>
              <a:t>What is it?</a:t>
            </a:r>
            <a:endParaRPr lang="en-US"/>
          </a:p>
          <a:p>
            <a:pPr marL="285750" indent="-285750" algn="l">
              <a:buFont typeface="Arial"/>
              <a:buChar char="•"/>
              <a:defRPr/>
            </a:pPr>
            <a:r>
              <a:rPr lang="en-US"/>
              <a:t>Proton Synchrotron Beam Gas Ionization Profile Monitor</a:t>
            </a:r>
            <a:endParaRPr/>
          </a:p>
          <a:p>
            <a:pPr marL="285750" indent="-285750" algn="l">
              <a:buFont typeface="Arial"/>
              <a:buChar char="•"/>
              <a:defRPr/>
            </a:pPr>
            <a:r>
              <a:rPr lang="en-US"/>
              <a:t>Measures the transverse profile of a beam of particles (</a:t>
            </a:r>
            <a:r>
              <a:rPr lang="en-US"/>
              <a:t>p</a:t>
            </a:r>
            <a:r>
              <a:rPr lang="en-US"/>
              <a:t>+ or Ions)</a:t>
            </a:r>
            <a:endParaRPr/>
          </a:p>
          <a:p>
            <a:pPr algn="l">
              <a:defRPr/>
            </a:pPr>
            <a:r>
              <a:rPr lang="en-US"/>
              <a:t>Why do we need?</a:t>
            </a:r>
            <a:endParaRPr/>
          </a:p>
          <a:p>
            <a:pPr marL="285750" indent="-285750" algn="l">
              <a:buFont typeface="Arial"/>
              <a:buChar char="•"/>
              <a:defRPr/>
            </a:pPr>
            <a:r>
              <a:rPr lang="en-US"/>
              <a:t>Make sure the beam is what we want it to be.</a:t>
            </a:r>
            <a:endParaRPr/>
          </a:p>
          <a:p>
            <a:pPr marL="285750" indent="-285750" algn="l">
              <a:buFont typeface="Arial"/>
              <a:buChar char="•"/>
              <a:defRPr/>
            </a:pPr>
            <a:endParaRPr lang="en-US"/>
          </a:p>
          <a:p>
            <a:pPr marL="285750" indent="-285750" algn="l">
              <a:buFont typeface="Arial"/>
              <a:buChar char="•"/>
              <a:defRPr/>
            </a:pPr>
            <a:endParaRPr lang="en-US"/>
          </a:p>
        </p:txBody>
      </p:sp>
      <p:pic>
        <p:nvPicPr>
          <p:cNvPr id="8" name="Pictur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692659" y="2409914"/>
            <a:ext cx="7472465" cy="39464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In a few words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pic>
        <p:nvPicPr>
          <p:cNvPr id="6" name="Picture 8" hidden="0"/>
          <p:cNvPicPr>
            <a:picLocks noChangeAspect="1"/>
          </p:cNvPicPr>
          <p:nvPr isPhoto="0" userDrawn="0"/>
        </p:nvPicPr>
        <p:blipFill>
          <a:blip r:embed="rId2"/>
          <a:srcRect l="50062" t="7264" r="0" b="0"/>
          <a:stretch/>
        </p:blipFill>
        <p:spPr bwMode="auto">
          <a:xfrm>
            <a:off x="2018969" y="3667296"/>
            <a:ext cx="4634635" cy="2762988"/>
          </a:xfrm>
          <a:prstGeom prst="rect">
            <a:avLst/>
          </a:prstGeom>
        </p:spPr>
      </p:pic>
      <p:pic>
        <p:nvPicPr>
          <p:cNvPr id="7" name="Picture 3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0" y="1042757"/>
            <a:ext cx="9144000" cy="1968599"/>
          </a:xfrm>
          <a:prstGeom prst="rect">
            <a:avLst/>
          </a:prstGeom>
        </p:spPr>
      </p:pic>
      <p:sp>
        <p:nvSpPr>
          <p:cNvPr id="8" name="TextBox 9" hidden="0"/>
          <p:cNvSpPr>
            <a:spLocks noAdjustHandles="0" noChangeArrowheads="0"/>
          </p:cNvSpPr>
          <p:nvPr isPhoto="0" userDrawn="0"/>
        </p:nvSpPr>
        <p:spPr bwMode="auto">
          <a:xfrm>
            <a:off x="2113221" y="673425"/>
            <a:ext cx="4917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/>
              <a:t>Raw detector image (2D Projection of the beam)</a:t>
            </a:r>
            <a:endParaRPr lang="en-US"/>
          </a:p>
        </p:txBody>
      </p:sp>
      <p:sp>
        <p:nvSpPr>
          <p:cNvPr id="9" name="TextBox 10" hidden="0"/>
          <p:cNvSpPr>
            <a:spLocks noAdjustHandles="0" noChangeArrowheads="0"/>
          </p:cNvSpPr>
          <p:nvPr isPhoto="0" userDrawn="0"/>
        </p:nvSpPr>
        <p:spPr bwMode="auto">
          <a:xfrm>
            <a:off x="1895190" y="3134533"/>
            <a:ext cx="535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/>
              <a:t>Measured beam profile (1D integration of </a:t>
            </a:r>
            <a:r>
              <a:rPr lang="en-US"/>
              <a:t>raw image)</a:t>
            </a:r>
            <a:endParaRPr lang="en-US"/>
          </a:p>
        </p:txBody>
      </p:sp>
      <p:sp>
        <p:nvSpPr>
          <p:cNvPr id="10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In a few words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6" name="TextBox 9" hidden="0"/>
          <p:cNvSpPr>
            <a:spLocks noAdjustHandles="0" noChangeArrowheads="0"/>
          </p:cNvSpPr>
          <p:nvPr isPhoto="0" userDrawn="0"/>
        </p:nvSpPr>
        <p:spPr bwMode="auto">
          <a:xfrm>
            <a:off x="213844" y="814811"/>
            <a:ext cx="7747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/>
              <a:t>Timepix3 Hybrid Pixel Detector:</a:t>
            </a:r>
            <a:endParaRPr/>
          </a:p>
          <a:p>
            <a:pPr marL="285750" indent="-285750" algn="l">
              <a:buFont typeface="Arial"/>
              <a:buChar char="•"/>
              <a:defRPr/>
            </a:pPr>
            <a:r>
              <a:rPr lang="en-US"/>
              <a:t>Hybrid: Combination of a pixelated sensor and readout chip.</a:t>
            </a:r>
            <a:endParaRPr/>
          </a:p>
          <a:p>
            <a:pPr marL="285750" indent="-285750" algn="l">
              <a:buFont typeface="Arial"/>
              <a:buChar char="•"/>
              <a:defRPr/>
            </a:pPr>
            <a:r>
              <a:rPr lang="en-US"/>
              <a:t>Incoming ionizing radiation create e-/hole pair in the sensor.</a:t>
            </a:r>
            <a:endParaRPr/>
          </a:p>
          <a:p>
            <a:pPr marL="285750" indent="-285750" algn="l">
              <a:buFont typeface="Arial"/>
              <a:buChar char="•"/>
              <a:defRPr/>
            </a:pPr>
            <a:r>
              <a:rPr lang="en-US"/>
              <a:t>The readout chip measures the charge deposited and digitize it.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It measures Position (column and row), time of arrival and energy</a:t>
            </a:r>
            <a:endParaRPr lang="en-US"/>
          </a:p>
        </p:txBody>
      </p:sp>
      <p:pic>
        <p:nvPicPr>
          <p:cNvPr id="7" name="Picture 5" hidden="0"/>
          <p:cNvPicPr>
            <a:picLocks noChangeAspect="1"/>
          </p:cNvPicPr>
          <p:nvPr isPhoto="0" userDrawn="0"/>
        </p:nvPicPr>
        <p:blipFill>
          <a:blip r:embed="rId2"/>
          <a:srcRect l="2576" t="-1383" r="2358" b="18122"/>
          <a:stretch/>
        </p:blipFill>
        <p:spPr bwMode="auto">
          <a:xfrm>
            <a:off x="213844" y="2728375"/>
            <a:ext cx="3817813" cy="2664088"/>
          </a:xfrm>
          <a:prstGeom prst="rect">
            <a:avLst/>
          </a:prstGeom>
        </p:spPr>
      </p:pic>
      <p:pic>
        <p:nvPicPr>
          <p:cNvPr id="8" name="Picture 6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4132299" y="2728375"/>
            <a:ext cx="5011701" cy="2441828"/>
          </a:xfrm>
          <a:prstGeom prst="rect">
            <a:avLst/>
          </a:prstGeom>
        </p:spPr>
      </p:pic>
      <p:sp>
        <p:nvSpPr>
          <p:cNvPr id="9" name="TextBox 11" hidden="0"/>
          <p:cNvSpPr>
            <a:spLocks noAdjustHandles="0" noChangeArrowheads="0"/>
          </p:cNvSpPr>
          <p:nvPr isPhoto="0" userDrawn="0"/>
        </p:nvSpPr>
        <p:spPr bwMode="auto">
          <a:xfrm>
            <a:off x="569791" y="5392463"/>
            <a:ext cx="3105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/>
              <a:t>Timepix3 Hybrid </a:t>
            </a:r>
            <a:r>
              <a:rPr lang="en-US"/>
              <a:t>Pixel Detector</a:t>
            </a:r>
            <a:endParaRPr lang="en-US"/>
          </a:p>
        </p:txBody>
      </p:sp>
      <p:sp>
        <p:nvSpPr>
          <p:cNvPr id="10" name="TextBox 12" hidden="0"/>
          <p:cNvSpPr>
            <a:spLocks noAdjustHandles="0" noChangeArrowheads="0"/>
          </p:cNvSpPr>
          <p:nvPr isPhoto="0" userDrawn="0"/>
        </p:nvSpPr>
        <p:spPr bwMode="auto">
          <a:xfrm>
            <a:off x="4763572" y="5392463"/>
            <a:ext cx="3607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/>
              <a:t>Hybrid Pixel </a:t>
            </a:r>
            <a:r>
              <a:rPr lang="en-US"/>
              <a:t>Detector representation</a:t>
            </a:r>
            <a:endParaRPr lang="en-US"/>
          </a:p>
        </p:txBody>
      </p:sp>
      <p:sp>
        <p:nvSpPr>
          <p:cNvPr id="11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In a few words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6" name="TextBox 9" hidden="0"/>
          <p:cNvSpPr>
            <a:spLocks noAdjustHandles="0" noChangeArrowheads="0"/>
          </p:cNvSpPr>
          <p:nvPr isPhoto="0" userDrawn="0"/>
        </p:nvSpPr>
        <p:spPr bwMode="auto">
          <a:xfrm>
            <a:off x="599621" y="1211810"/>
            <a:ext cx="794758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/>
              <a:t>How does it work?</a:t>
            </a:r>
            <a:endParaRPr/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en-US"/>
              <a:t>Beam traverse the instrument and </a:t>
            </a:r>
            <a:r>
              <a:rPr lang="en-US"/>
              <a:t>i</a:t>
            </a:r>
            <a:r>
              <a:rPr lang="en-US"/>
              <a:t>onizes the rest gas and creates electron ion pairs.</a:t>
            </a:r>
            <a:endParaRPr lang="en-US"/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en-US"/>
              <a:t>Assuming that the rest gas is homogeneously spread in the vacuum chamber, the distribution of the generated electron/ion pair is representative of the particle distribution in the beam.</a:t>
            </a:r>
            <a:endParaRPr/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en-US"/>
              <a:t>A vertical electric and magnetic field direct the electrons to a detector.</a:t>
            </a:r>
            <a:endParaRPr/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en-US"/>
              <a:t>The detector measures the position, time-of-arrival and energy of each electron.</a:t>
            </a:r>
            <a:endParaRPr/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en-US"/>
              <a:t>The back-end computer, extract the beam profile from this information.</a:t>
            </a:r>
            <a:endParaRPr lang="en-US"/>
          </a:p>
          <a:p>
            <a:pPr marL="342900" indent="-342900" algn="l">
              <a:buFont typeface="+mj-lt"/>
              <a:buAutoNum type="arabicPeriod"/>
              <a:defRPr/>
            </a:pPr>
            <a:endParaRPr lang="en-US"/>
          </a:p>
          <a:p>
            <a:pPr algn="l">
              <a:defRPr/>
            </a:pPr>
            <a:r>
              <a:rPr lang="en-US"/>
              <a:t>What is the working environment?</a:t>
            </a:r>
            <a:endParaRPr/>
          </a:p>
          <a:p>
            <a:pPr marL="285750" indent="-285750" algn="l">
              <a:buFont typeface="Arial"/>
              <a:buChar char="•"/>
              <a:defRPr/>
            </a:pPr>
            <a:r>
              <a:rPr lang="en-US"/>
              <a:t>UHV around 10^-10 </a:t>
            </a:r>
            <a:r>
              <a:rPr lang="en-US"/>
              <a:t>mBar</a:t>
            </a:r>
            <a:endParaRPr lang="en-US"/>
          </a:p>
          <a:p>
            <a:pPr marL="285750" indent="-285750" algn="l">
              <a:buFont typeface="Arial"/>
              <a:buChar char="•"/>
              <a:defRPr/>
            </a:pPr>
            <a:r>
              <a:rPr lang="en-US"/>
              <a:t>Mixed field ionizing radiation (1 to 10 </a:t>
            </a:r>
            <a:r>
              <a:rPr lang="en-US"/>
              <a:t>kGy</a:t>
            </a:r>
            <a:r>
              <a:rPr lang="en-US"/>
              <a:t>/</a:t>
            </a:r>
            <a:r>
              <a:rPr lang="en-US"/>
              <a:t>yr</a:t>
            </a:r>
            <a:r>
              <a:rPr lang="en-US"/>
              <a:t>)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US"/>
              <a:t>Access impossible most of the year (two/three opportunity/year)</a:t>
            </a:r>
            <a:endParaRPr/>
          </a:p>
        </p:txBody>
      </p:sp>
      <p:sp>
        <p:nvSpPr>
          <p:cNvPr id="7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</a:t>
            </a:r>
            <a:r>
              <a:rPr lang="en-US"/>
              <a:t>How does it looks?</a:t>
            </a: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pic>
        <p:nvPicPr>
          <p:cNvPr id="6" name="Picture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226634" y="814396"/>
            <a:ext cx="6404517" cy="5542370"/>
          </a:xfrm>
          <a:prstGeom prst="rect">
            <a:avLst/>
          </a:prstGeom>
        </p:spPr>
      </p:pic>
      <p:sp>
        <p:nvSpPr>
          <p:cNvPr id="7" name="Rectangle 9" hidden="0"/>
          <p:cNvSpPr/>
          <p:nvPr isPhoto="0" userDrawn="0"/>
        </p:nvSpPr>
        <p:spPr bwMode="auto">
          <a:xfrm>
            <a:off x="321038" y="1999045"/>
            <a:ext cx="1752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Cathode (-20kV)</a:t>
            </a:r>
            <a:endParaRPr lang="en-US"/>
          </a:p>
        </p:txBody>
      </p:sp>
      <p:sp>
        <p:nvSpPr>
          <p:cNvPr id="8" name="Rectangle 10" hidden="0"/>
          <p:cNvSpPr/>
          <p:nvPr isPhoto="0" userDrawn="0"/>
        </p:nvSpPr>
        <p:spPr bwMode="auto">
          <a:xfrm>
            <a:off x="321039" y="3753025"/>
            <a:ext cx="1652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Anode</a:t>
            </a:r>
            <a:endParaRPr/>
          </a:p>
          <a:p>
            <a:pPr marL="285750" marR="0" lvl="0" indent="-2857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(GND)</a:t>
            </a:r>
            <a:endParaRPr lang="en-US"/>
          </a:p>
        </p:txBody>
      </p:sp>
      <p:sp>
        <p:nvSpPr>
          <p:cNvPr id="9" name="Rectangle 11" hidden="0"/>
          <p:cNvSpPr/>
          <p:nvPr isPhoto="0" userDrawn="0"/>
        </p:nvSpPr>
        <p:spPr bwMode="auto">
          <a:xfrm>
            <a:off x="6717981" y="809667"/>
            <a:ext cx="1652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Flange</a:t>
            </a:r>
            <a:endParaRPr lang="en-US"/>
          </a:p>
        </p:txBody>
      </p:sp>
      <p:sp>
        <p:nvSpPr>
          <p:cNvPr id="10" name="Rectangle 12" hidden="0"/>
          <p:cNvSpPr/>
          <p:nvPr isPhoto="0" userDrawn="0"/>
        </p:nvSpPr>
        <p:spPr bwMode="auto">
          <a:xfrm>
            <a:off x="420936" y="5876337"/>
            <a:ext cx="1652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Support arms</a:t>
            </a:r>
            <a:endParaRPr/>
          </a:p>
        </p:txBody>
      </p:sp>
      <p:sp>
        <p:nvSpPr>
          <p:cNvPr id="11" name="Rectangle 14" hidden="0"/>
          <p:cNvSpPr/>
          <p:nvPr isPhoto="0" userDrawn="0"/>
        </p:nvSpPr>
        <p:spPr bwMode="auto">
          <a:xfrm>
            <a:off x="5978424" y="5231216"/>
            <a:ext cx="1652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Faraday cage</a:t>
            </a:r>
            <a:endParaRPr/>
          </a:p>
        </p:txBody>
      </p:sp>
      <p:sp>
        <p:nvSpPr>
          <p:cNvPr id="12" name="Rectangle 15" hidden="0"/>
          <p:cNvSpPr/>
          <p:nvPr isPhoto="0" userDrawn="0"/>
        </p:nvSpPr>
        <p:spPr bwMode="auto">
          <a:xfrm>
            <a:off x="4683963" y="5943310"/>
            <a:ext cx="325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Detector opening/honeycomb</a:t>
            </a:r>
            <a:endParaRPr lang="en-US"/>
          </a:p>
        </p:txBody>
      </p:sp>
      <p:cxnSp>
        <p:nvCxnSpPr>
          <p:cNvPr id="13" name="Straight Arrow Connector 16" hidden="0"/>
          <p:cNvCxnSpPr>
            <a:cxnSpLocks/>
          </p:cNvCxnSpPr>
          <p:nvPr isPhoto="0" userDrawn="0"/>
        </p:nvCxnSpPr>
        <p:spPr bwMode="auto">
          <a:xfrm>
            <a:off x="1226634" y="2368377"/>
            <a:ext cx="1182029" cy="932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8" hidden="0"/>
          <p:cNvCxnSpPr>
            <a:cxnSpLocks/>
            <a:stCxn id="8" idx="2"/>
          </p:cNvCxnSpPr>
          <p:nvPr isPhoto="0" userDrawn="0"/>
        </p:nvCxnSpPr>
        <p:spPr bwMode="auto">
          <a:xfrm>
            <a:off x="1147402" y="4399356"/>
            <a:ext cx="826363" cy="3176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20" hidden="0"/>
          <p:cNvCxnSpPr>
            <a:cxnSpLocks/>
          </p:cNvCxnSpPr>
          <p:nvPr isPhoto="0" userDrawn="0"/>
        </p:nvCxnSpPr>
        <p:spPr bwMode="auto">
          <a:xfrm flipH="1" flipV="1">
            <a:off x="1538868" y="5397190"/>
            <a:ext cx="301082" cy="5461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22" hidden="0"/>
          <p:cNvCxnSpPr>
            <a:cxnSpLocks/>
          </p:cNvCxnSpPr>
          <p:nvPr isPhoto="0" userDrawn="0"/>
        </p:nvCxnSpPr>
        <p:spPr bwMode="auto">
          <a:xfrm>
            <a:off x="1839951" y="5943310"/>
            <a:ext cx="1126273" cy="2010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24" hidden="0"/>
          <p:cNvCxnSpPr>
            <a:cxnSpLocks/>
          </p:cNvCxnSpPr>
          <p:nvPr isPhoto="0" userDrawn="0"/>
        </p:nvCxnSpPr>
        <p:spPr bwMode="auto">
          <a:xfrm flipH="1" flipV="1">
            <a:off x="3456878" y="5084956"/>
            <a:ext cx="1227086" cy="9701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26" hidden="0"/>
          <p:cNvCxnSpPr>
            <a:cxnSpLocks/>
          </p:cNvCxnSpPr>
          <p:nvPr isPhoto="0" userDrawn="0"/>
        </p:nvCxnSpPr>
        <p:spPr bwMode="auto">
          <a:xfrm flipH="1" flipV="1">
            <a:off x="5285678" y="4122357"/>
            <a:ext cx="692747" cy="11088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28" hidden="0"/>
          <p:cNvCxnSpPr>
            <a:cxnSpLocks/>
          </p:cNvCxnSpPr>
          <p:nvPr isPhoto="0" userDrawn="0"/>
        </p:nvCxnSpPr>
        <p:spPr bwMode="auto">
          <a:xfrm flipH="1">
            <a:off x="6099717" y="1081668"/>
            <a:ext cx="618265" cy="501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pic>
        <p:nvPicPr>
          <p:cNvPr id="5" name="Picture 6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213845" y="814811"/>
            <a:ext cx="8691915" cy="5040000"/>
          </a:xfrm>
          <a:prstGeom prst="rect">
            <a:avLst/>
          </a:prstGeom>
        </p:spPr>
      </p:pic>
      <p:sp>
        <p:nvSpPr>
          <p:cNvPr id="6" name="Rectangle 7" hidden="0"/>
          <p:cNvSpPr/>
          <p:nvPr isPhoto="0" userDrawn="0"/>
        </p:nvSpPr>
        <p:spPr bwMode="auto">
          <a:xfrm>
            <a:off x="2078987" y="1631055"/>
            <a:ext cx="2024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Flexible Cables (2x)</a:t>
            </a:r>
            <a:br>
              <a:rPr lang="en-US"/>
            </a:br>
            <a:r>
              <a:rPr lang="en-US"/>
              <a:t>(data-in/out)</a:t>
            </a:r>
            <a:endParaRPr lang="en-US"/>
          </a:p>
        </p:txBody>
      </p:sp>
      <p:sp>
        <p:nvSpPr>
          <p:cNvPr id="7" name="Rectangle 8" hidden="0"/>
          <p:cNvSpPr/>
          <p:nvPr isPhoto="0" userDrawn="0"/>
        </p:nvSpPr>
        <p:spPr bwMode="auto">
          <a:xfrm>
            <a:off x="186620" y="2333524"/>
            <a:ext cx="2779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TPX3 Detector modules (4x)</a:t>
            </a:r>
            <a:endParaRPr/>
          </a:p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(detect e-)</a:t>
            </a:r>
            <a:endParaRPr lang="en-US"/>
          </a:p>
        </p:txBody>
      </p:sp>
      <p:sp>
        <p:nvSpPr>
          <p:cNvPr id="8" name="Rectangle 9" hidden="0"/>
          <p:cNvSpPr/>
          <p:nvPr isPhoto="0" userDrawn="0"/>
        </p:nvSpPr>
        <p:spPr bwMode="auto">
          <a:xfrm>
            <a:off x="771864" y="5974639"/>
            <a:ext cx="2319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Cooling plate @ 6 °C</a:t>
            </a:r>
            <a:endParaRPr/>
          </a:p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(</a:t>
            </a:r>
            <a:r>
              <a:rPr lang="en-US"/>
              <a:t>keep detectors cool)</a:t>
            </a:r>
            <a:endParaRPr lang="en-US"/>
          </a:p>
        </p:txBody>
      </p:sp>
      <p:sp>
        <p:nvSpPr>
          <p:cNvPr id="9" name="Rectangle 10" hidden="0"/>
          <p:cNvSpPr/>
          <p:nvPr isPhoto="0" userDrawn="0"/>
        </p:nvSpPr>
        <p:spPr bwMode="auto">
          <a:xfrm>
            <a:off x="6132000" y="4498568"/>
            <a:ext cx="2588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Low-voltage distribution</a:t>
            </a:r>
            <a:endParaRPr/>
          </a:p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(power-in/out)</a:t>
            </a:r>
            <a:endParaRPr lang="en-US"/>
          </a:p>
        </p:txBody>
      </p:sp>
      <p:cxnSp>
        <p:nvCxnSpPr>
          <p:cNvPr id="10" name="Straight Arrow Connector 13" hidden="0"/>
          <p:cNvCxnSpPr>
            <a:cxnSpLocks/>
          </p:cNvCxnSpPr>
          <p:nvPr isPhoto="0" userDrawn="0"/>
        </p:nvCxnSpPr>
        <p:spPr bwMode="auto">
          <a:xfrm>
            <a:off x="3780263" y="2196790"/>
            <a:ext cx="1505415" cy="5575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5" hidden="0"/>
          <p:cNvCxnSpPr>
            <a:cxnSpLocks/>
          </p:cNvCxnSpPr>
          <p:nvPr isPhoto="0" userDrawn="0"/>
        </p:nvCxnSpPr>
        <p:spPr bwMode="auto">
          <a:xfrm>
            <a:off x="3780263" y="2196790"/>
            <a:ext cx="3311913" cy="9924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8" hidden="0"/>
          <p:cNvCxnSpPr>
            <a:cxnSpLocks/>
          </p:cNvCxnSpPr>
          <p:nvPr isPhoto="0" userDrawn="0"/>
        </p:nvCxnSpPr>
        <p:spPr bwMode="auto">
          <a:xfrm>
            <a:off x="1631950" y="2971514"/>
            <a:ext cx="946150" cy="18100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20" hidden="0"/>
          <p:cNvCxnSpPr>
            <a:cxnSpLocks/>
          </p:cNvCxnSpPr>
          <p:nvPr isPhoto="0" userDrawn="0"/>
        </p:nvCxnSpPr>
        <p:spPr bwMode="auto">
          <a:xfrm>
            <a:off x="1638300" y="2971514"/>
            <a:ext cx="1174750" cy="14544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22" hidden="0"/>
          <p:cNvCxnSpPr>
            <a:cxnSpLocks/>
          </p:cNvCxnSpPr>
          <p:nvPr isPhoto="0" userDrawn="0"/>
        </p:nvCxnSpPr>
        <p:spPr bwMode="auto">
          <a:xfrm>
            <a:off x="1631950" y="2971514"/>
            <a:ext cx="2197100" cy="16957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24" hidden="0"/>
          <p:cNvCxnSpPr>
            <a:cxnSpLocks/>
          </p:cNvCxnSpPr>
          <p:nvPr isPhoto="0" userDrawn="0"/>
        </p:nvCxnSpPr>
        <p:spPr bwMode="auto">
          <a:xfrm>
            <a:off x="1638300" y="2971514"/>
            <a:ext cx="1758950" cy="19116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26" hidden="0"/>
          <p:cNvCxnSpPr>
            <a:cxnSpLocks/>
          </p:cNvCxnSpPr>
          <p:nvPr isPhoto="0" userDrawn="0"/>
        </p:nvCxnSpPr>
        <p:spPr bwMode="auto">
          <a:xfrm flipH="1" flipV="1">
            <a:off x="6045200" y="4159250"/>
            <a:ext cx="177800" cy="50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28" hidden="0"/>
          <p:cNvCxnSpPr>
            <a:cxnSpLocks/>
          </p:cNvCxnSpPr>
          <p:nvPr isPhoto="0" userDrawn="0"/>
        </p:nvCxnSpPr>
        <p:spPr bwMode="auto">
          <a:xfrm flipH="1">
            <a:off x="5054600" y="4667250"/>
            <a:ext cx="1168400" cy="171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32" hidden="0"/>
          <p:cNvCxnSpPr>
            <a:cxnSpLocks/>
            <a:stCxn id="8" idx="0"/>
          </p:cNvCxnSpPr>
          <p:nvPr isPhoto="0" userDrawn="0"/>
        </p:nvCxnSpPr>
        <p:spPr bwMode="auto">
          <a:xfrm flipV="1">
            <a:off x="1931591" y="5326145"/>
            <a:ext cx="881459" cy="6484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3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How does it looks?</a:t>
            </a:r>
            <a:endParaRPr/>
          </a:p>
        </p:txBody>
      </p:sp>
      <p:sp>
        <p:nvSpPr>
          <p:cNvPr id="20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213845" y="814811"/>
            <a:ext cx="8691915" cy="5040000"/>
          </a:xfrm>
          <a:prstGeom prst="rect">
            <a:avLst/>
          </a:prstGeom>
        </p:spPr>
      </p:pic>
      <p:cxnSp>
        <p:nvCxnSpPr>
          <p:cNvPr id="6" name="Straight Arrow Connector 17" hidden="0"/>
          <p:cNvCxnSpPr>
            <a:cxnSpLocks/>
          </p:cNvCxnSpPr>
          <p:nvPr isPhoto="0" userDrawn="0"/>
        </p:nvCxnSpPr>
        <p:spPr bwMode="auto">
          <a:xfrm flipH="1" flipV="1">
            <a:off x="6045200" y="4159250"/>
            <a:ext cx="177800" cy="50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8" hidden="0"/>
          <p:cNvCxnSpPr>
            <a:cxnSpLocks/>
          </p:cNvCxnSpPr>
          <p:nvPr isPhoto="0" userDrawn="0"/>
        </p:nvCxnSpPr>
        <p:spPr bwMode="auto">
          <a:xfrm flipH="1">
            <a:off x="5054600" y="4667250"/>
            <a:ext cx="1168400" cy="171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9" hidden="0"/>
          <p:cNvSpPr/>
          <p:nvPr isPhoto="0" userDrawn="0"/>
        </p:nvSpPr>
        <p:spPr bwMode="auto">
          <a:xfrm>
            <a:off x="6132000" y="4498568"/>
            <a:ext cx="2588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Low-voltage distribution</a:t>
            </a:r>
            <a:endParaRPr/>
          </a:p>
          <a:p>
            <a:pPr marL="285750" marR="0" lvl="0" indent="-28575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/>
              <a:t>(power-in/out)</a:t>
            </a:r>
            <a:endParaRPr lang="en-US"/>
          </a:p>
        </p:txBody>
      </p:sp>
      <p:sp>
        <p:nvSpPr>
          <p:cNvPr id="9" name="Title 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PS-BGI – How does it looks?</a:t>
            </a:r>
            <a:endParaRPr/>
          </a:p>
        </p:txBody>
      </p:sp>
      <p:sp>
        <p:nvSpPr>
          <p:cNvPr id="10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21283" y="6356350"/>
            <a:ext cx="1186425" cy="365125"/>
          </a:xfrm>
        </p:spPr>
        <p:txBody>
          <a:bodyPr/>
          <a:lstStyle/>
          <a:p>
            <a:pPr>
              <a:defRPr/>
            </a:pPr>
            <a:r>
              <a:rPr lang="en-US"/>
              <a:t>21</a:t>
            </a:r>
            <a:r>
              <a:rPr lang="en-US"/>
              <a:t>th </a:t>
            </a:r>
            <a:r>
              <a:rPr lang="en-US"/>
              <a:t>December 2020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ONLYOFFICE/6.1.0.87</Application>
  <DocSecurity>0</DocSecurity>
  <PresentationFormat>On-screen Show (4:3)</PresentationFormat>
  <Paragraphs>0</Paragraphs>
  <Slides>15</Slides>
  <Notes>15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Manager/>
  <Company>CERN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James Storey</dc:creator>
  <cp:keywords/>
  <dc:description/>
  <dc:identifier/>
  <dc:language/>
  <cp:lastModifiedBy/>
  <cp:revision>2774</cp:revision>
  <dcterms:created xsi:type="dcterms:W3CDTF">2012-11-30T11:04:26Z</dcterms:created>
  <dcterms:modified xsi:type="dcterms:W3CDTF">2021-03-02T09:01:56Z</dcterms:modified>
  <cp:category/>
  <cp:contentStatus/>
  <cp:version/>
</cp:coreProperties>
</file>