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436" r:id="rId3"/>
    <p:sldId id="442" r:id="rId4"/>
    <p:sldId id="437" r:id="rId5"/>
    <p:sldId id="438" r:id="rId6"/>
    <p:sldId id="439" r:id="rId7"/>
    <p:sldId id="440" r:id="rId8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28">
          <p15:clr>
            <a:srgbClr val="A4A3A4"/>
          </p15:clr>
        </p15:guide>
        <p15:guide id="3" orient="horz" pos="336">
          <p15:clr>
            <a:srgbClr val="A4A3A4"/>
          </p15:clr>
        </p15:guide>
        <p15:guide id="4" orient="horz" pos="552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pos="2880">
          <p15:clr>
            <a:srgbClr val="A4A3A4"/>
          </p15:clr>
        </p15:guide>
        <p15:guide id="7" pos="1484">
          <p15:clr>
            <a:srgbClr val="A4A3A4"/>
          </p15:clr>
        </p15:guide>
        <p15:guide id="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AAC9B6"/>
    <a:srgbClr val="0432FF"/>
    <a:srgbClr val="007F50"/>
    <a:srgbClr val="006778"/>
    <a:srgbClr val="822433"/>
    <a:srgbClr val="830022"/>
    <a:srgbClr val="790022"/>
    <a:srgbClr val="783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8" autoAdjust="0"/>
    <p:restoredTop sz="78299" autoAdjust="0"/>
  </p:normalViewPr>
  <p:slideViewPr>
    <p:cSldViewPr snapToGrid="0">
      <p:cViewPr varScale="1">
        <p:scale>
          <a:sx n="99" d="100"/>
          <a:sy n="99" d="100"/>
        </p:scale>
        <p:origin x="2416" y="168"/>
      </p:cViewPr>
      <p:guideLst>
        <p:guide orient="horz" pos="2160"/>
        <p:guide orient="horz" pos="1728"/>
        <p:guide orient="horz" pos="336"/>
        <p:guide orient="horz" pos="552"/>
        <p:guide orient="horz" pos="3984"/>
        <p:guide pos="2880"/>
        <p:guide pos="1484"/>
        <p:guide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168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BEB713E-6DF2-DF43-AAD7-DB6BA10430F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733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E330379-EB2D-3245-821C-EE7EDDA79AD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796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253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415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3408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291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898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1377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8066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05/03/2021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3415282"/>
            <a:ext cx="8134672" cy="1470025"/>
          </a:xfrm>
        </p:spPr>
        <p:txBody>
          <a:bodyPr/>
          <a:lstStyle/>
          <a:p>
            <a:pPr algn="ctr"/>
            <a:r>
              <a:rPr lang="en-GB" dirty="0"/>
              <a:t>Beam-beam with longitudinal impedance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4706282"/>
            <a:ext cx="7920880" cy="75305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E. </a:t>
            </a:r>
            <a:r>
              <a:rPr lang="en-GB" sz="2000" b="1" dirty="0" err="1">
                <a:solidFill>
                  <a:srgbClr val="FF0000"/>
                </a:solidFill>
              </a:rPr>
              <a:t>Carideo</a:t>
            </a:r>
            <a:r>
              <a:rPr lang="en-GB" sz="2000" b="1" dirty="0">
                <a:solidFill>
                  <a:srgbClr val="FF0000"/>
                </a:solidFill>
              </a:rPr>
              <a:t>, D. De </a:t>
            </a:r>
            <a:r>
              <a:rPr lang="en-GB" sz="2000" b="1" dirty="0" err="1">
                <a:solidFill>
                  <a:srgbClr val="FF0000"/>
                </a:solidFill>
              </a:rPr>
              <a:t>Arcangelis</a:t>
            </a:r>
            <a:r>
              <a:rPr lang="en-GB" sz="2000" b="1" dirty="0">
                <a:solidFill>
                  <a:srgbClr val="FF0000"/>
                </a:solidFill>
              </a:rPr>
              <a:t>, M. </a:t>
            </a:r>
            <a:r>
              <a:rPr lang="en-GB" sz="2000" b="1" dirty="0" err="1">
                <a:solidFill>
                  <a:srgbClr val="FF0000"/>
                </a:solidFill>
              </a:rPr>
              <a:t>Migliorati</a:t>
            </a:r>
            <a:r>
              <a:rPr lang="en-GB" sz="2000" b="1" dirty="0">
                <a:solidFill>
                  <a:srgbClr val="FF0000"/>
                </a:solidFill>
              </a:rPr>
              <a:t>, Y. Zhang, M. </a:t>
            </a:r>
            <a:r>
              <a:rPr lang="en-GB" sz="2000" b="1" dirty="0" err="1">
                <a:solidFill>
                  <a:srgbClr val="FF0000"/>
                </a:solidFill>
              </a:rPr>
              <a:t>Zobov</a:t>
            </a:r>
            <a:endParaRPr lang="en-GB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endParaRPr lang="en-GB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54213" y="630238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Picture 13" descr="logo +marchio"/>
          <p:cNvPicPr>
            <a:picLocks noChangeAspect="1" noChangeArrowheads="1"/>
          </p:cNvPicPr>
          <p:nvPr/>
        </p:nvPicPr>
        <p:blipFill rotWithShape="1">
          <a:blip r:embed="rId3"/>
          <a:srcRect l="14719" r="54591"/>
          <a:stretch/>
        </p:blipFill>
        <p:spPr bwMode="auto">
          <a:xfrm>
            <a:off x="3182043" y="259533"/>
            <a:ext cx="2123132" cy="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/>
          <a:srcRect l="3194" t="12134" r="60834" b="5724"/>
          <a:stretch/>
        </p:blipFill>
        <p:spPr>
          <a:xfrm>
            <a:off x="5545137" y="134246"/>
            <a:ext cx="3289300" cy="1117600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B3CC0FFE-1942-554D-B255-E3AE1399F35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9" y="134246"/>
            <a:ext cx="1897380" cy="998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EC785DE-1DA6-ED40-B935-47CE82C1A3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47" y="1580515"/>
            <a:ext cx="2817404" cy="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9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006" y="287948"/>
            <a:ext cx="4207177" cy="581025"/>
          </a:xfrm>
        </p:spPr>
        <p:txBody>
          <a:bodyPr/>
          <a:lstStyle/>
          <a:p>
            <a:r>
              <a:rPr lang="en-GB" dirty="0"/>
              <a:t>Yuan Zhang code: IBB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1CCEE53-9209-874F-90B5-A39BDAE901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66"/>
          <a:stretch/>
        </p:blipFill>
        <p:spPr>
          <a:xfrm>
            <a:off x="4026308" y="1563827"/>
            <a:ext cx="5053784" cy="195596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26934B9-78D0-2949-B862-0688C8ABF7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137"/>
          <a:stretch/>
        </p:blipFill>
        <p:spPr>
          <a:xfrm>
            <a:off x="715932" y="3672655"/>
            <a:ext cx="5532468" cy="232287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773A0E9-1CAF-0148-95CF-D18107D3D93A}"/>
              </a:ext>
            </a:extLst>
          </p:cNvPr>
          <p:cNvSpPr txBox="1"/>
          <p:nvPr/>
        </p:nvSpPr>
        <p:spPr>
          <a:xfrm>
            <a:off x="6297769" y="4571976"/>
            <a:ext cx="1506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</a:rPr>
              <a:t>PRAB 23, 104402 (2020)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F57F40E-A406-204D-9C66-F1E7CA19347E}"/>
              </a:ext>
            </a:extLst>
          </p:cNvPr>
          <p:cNvSpPr txBox="1"/>
          <p:nvPr/>
        </p:nvSpPr>
        <p:spPr>
          <a:xfrm>
            <a:off x="6752286" y="851257"/>
            <a:ext cx="1506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</a:rPr>
              <a:t>PRAB 23, 101003 (2020)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AB5033C-89B4-3B4C-85CA-711BE56A7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80" y="1899733"/>
            <a:ext cx="4257220" cy="10624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8F1B708-F7A4-3E45-AFCF-677AFE947E12}"/>
              </a:ext>
            </a:extLst>
          </p:cNvPr>
          <p:cNvSpPr txBox="1"/>
          <p:nvPr/>
        </p:nvSpPr>
        <p:spPr>
          <a:xfrm>
            <a:off x="1138171" y="1238528"/>
            <a:ext cx="1506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</a:rPr>
              <a:t>PRAB 8, 074402 (2005) </a:t>
            </a:r>
          </a:p>
        </p:txBody>
      </p:sp>
    </p:spTree>
    <p:extLst>
      <p:ext uri="{BB962C8B-B14F-4D97-AF65-F5344CB8AC3E}">
        <p14:creationId xmlns:p14="http://schemas.microsoft.com/office/powerpoint/2010/main" val="171787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916949"/>
          </a:xfrm>
        </p:spPr>
        <p:txBody>
          <a:bodyPr/>
          <a:lstStyle/>
          <a:p>
            <a:r>
              <a:rPr lang="en-GB" dirty="0"/>
              <a:t>Comparisons between </a:t>
            </a:r>
            <a:r>
              <a:rPr lang="en-GB" dirty="0" err="1"/>
              <a:t>PyHEADTAIL</a:t>
            </a:r>
            <a:r>
              <a:rPr lang="en-GB" dirty="0"/>
              <a:t> and IBB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7477A286-43D2-9D45-B922-A11B9531572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71" y="1908680"/>
            <a:ext cx="8295917" cy="319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59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96789"/>
          </a:xfrm>
        </p:spPr>
        <p:txBody>
          <a:bodyPr/>
          <a:lstStyle/>
          <a:p>
            <a:r>
              <a:rPr lang="en-GB" dirty="0"/>
              <a:t>X-Z instability tune scan (blow-up of horizontal beam size)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BA79B92-E68E-2B42-AB60-0ADF46720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34" y="1415688"/>
            <a:ext cx="3764359" cy="213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A61E54AF-9D5C-4A4B-87BC-0266E69AB8B2}"/>
              </a:ext>
            </a:extLst>
          </p:cNvPr>
          <p:cNvSpPr/>
          <p:nvPr/>
        </p:nvSpPr>
        <p:spPr>
          <a:xfrm>
            <a:off x="197990" y="3456542"/>
            <a:ext cx="1251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>
                <a:solidFill>
                  <a:srgbClr val="006600"/>
                </a:solidFill>
                <a:latin typeface="Calibri"/>
                <a:ea typeface="+mn-ea"/>
                <a:cs typeface="+mn-cs"/>
              </a:rPr>
              <a:t>Without impedance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3011D3CD-E922-8940-BE93-A4A00CE4B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60" y="1403043"/>
            <a:ext cx="3791479" cy="214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0088D4BB-D2E8-0245-AF3B-4343316CE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436" y="3608453"/>
            <a:ext cx="4203764" cy="244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6">
            <a:extLst>
              <a:ext uri="{FF2B5EF4-FFF2-40B4-BE49-F238E27FC236}">
                <a16:creationId xmlns:a16="http://schemas.microsoft.com/office/drawing/2014/main" id="{266B003A-1BA1-7843-8EBA-A6A119069343}"/>
              </a:ext>
            </a:extLst>
          </p:cNvPr>
          <p:cNvCxnSpPr/>
          <p:nvPr/>
        </p:nvCxnSpPr>
        <p:spPr>
          <a:xfrm>
            <a:off x="2423927" y="3779708"/>
            <a:ext cx="4467066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6E5E78F2-B607-C24C-8AE6-2BFAA70B5758}"/>
              </a:ext>
            </a:extLst>
          </p:cNvPr>
          <p:cNvSpPr/>
          <p:nvPr/>
        </p:nvSpPr>
        <p:spPr>
          <a:xfrm>
            <a:off x="7694289" y="3456541"/>
            <a:ext cx="1251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solidFill>
                  <a:srgbClr val="006600"/>
                </a:solidFill>
                <a:latin typeface="Calibri"/>
                <a:ea typeface="+mn-ea"/>
                <a:cs typeface="+mn-cs"/>
              </a:rPr>
              <a:t>RW impedance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331446B8-F6C3-F644-8CCF-6BCA9AB59B7D}"/>
              </a:ext>
            </a:extLst>
          </p:cNvPr>
          <p:cNvSpPr/>
          <p:nvPr/>
        </p:nvSpPr>
        <p:spPr>
          <a:xfrm>
            <a:off x="1172206" y="4795981"/>
            <a:ext cx="12517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solidFill>
                  <a:srgbClr val="006600"/>
                </a:solidFill>
                <a:latin typeface="Calibri"/>
                <a:ea typeface="+mn-ea"/>
                <a:cs typeface="+mn-cs"/>
              </a:rPr>
              <a:t>total impedance</a:t>
            </a:r>
          </a:p>
        </p:txBody>
      </p:sp>
    </p:spTree>
    <p:extLst>
      <p:ext uri="{BB962C8B-B14F-4D97-AF65-F5344CB8AC3E}">
        <p14:creationId xmlns:p14="http://schemas.microsoft.com/office/powerpoint/2010/main" val="131269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96789"/>
          </a:xfrm>
        </p:spPr>
        <p:txBody>
          <a:bodyPr/>
          <a:lstStyle/>
          <a:p>
            <a:r>
              <a:rPr lang="en-GB" dirty="0" err="1"/>
              <a:t>SigmaZ</a:t>
            </a:r>
            <a:r>
              <a:rPr lang="en-GB" dirty="0"/>
              <a:t> &amp; </a:t>
            </a:r>
            <a:r>
              <a:rPr lang="en-GB" dirty="0" err="1"/>
              <a:t>SigmaP</a:t>
            </a:r>
            <a:r>
              <a:rPr lang="en-GB" dirty="0"/>
              <a:t> versus </a:t>
            </a:r>
            <a:r>
              <a:rPr lang="en-GB" dirty="0" err="1"/>
              <a:t>Qx</a:t>
            </a:r>
            <a:r>
              <a:rPr lang="en-GB" dirty="0"/>
              <a:t>(Ne=17e10)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13" name="内容占位符 5">
            <a:extLst>
              <a:ext uri="{FF2B5EF4-FFF2-40B4-BE49-F238E27FC236}">
                <a16:creationId xmlns:a16="http://schemas.microsoft.com/office/drawing/2014/main" id="{7E8947AD-7301-8B49-8427-9C18E114B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78" y="2091988"/>
            <a:ext cx="4500000" cy="2539413"/>
          </a:xfrm>
          <a:prstGeom prst="rect">
            <a:avLst/>
          </a:prstGeom>
        </p:spPr>
      </p:pic>
      <p:pic>
        <p:nvPicPr>
          <p:cNvPr id="16" name="内容占位符 6">
            <a:extLst>
              <a:ext uri="{FF2B5EF4-FFF2-40B4-BE49-F238E27FC236}">
                <a16:creationId xmlns:a16="http://schemas.microsoft.com/office/drawing/2014/main" id="{A6F92CF7-473B-9B4F-A6F3-4DBED2BF7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109505"/>
            <a:ext cx="4500000" cy="252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4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96789"/>
          </a:xfrm>
        </p:spPr>
        <p:txBody>
          <a:bodyPr/>
          <a:lstStyle/>
          <a:p>
            <a:r>
              <a:rPr lang="en-GB" dirty="0" err="1"/>
              <a:t>SigmaP</a:t>
            </a:r>
            <a:r>
              <a:rPr lang="en-GB" dirty="0"/>
              <a:t> versus turn (Ne=17e10, </a:t>
            </a:r>
            <a:r>
              <a:rPr lang="en-GB" dirty="0" err="1"/>
              <a:t>Qx</a:t>
            </a:r>
            <a:r>
              <a:rPr lang="en-GB" dirty="0"/>
              <a:t>=0.561)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E8FDBA1D-05B3-064C-988C-FCDE8EE50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33" y="908720"/>
            <a:ext cx="852094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62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96789"/>
          </a:xfrm>
        </p:spPr>
        <p:txBody>
          <a:bodyPr/>
          <a:lstStyle/>
          <a:p>
            <a:r>
              <a:rPr lang="en-GB" dirty="0" err="1"/>
              <a:t>SigmaZ</a:t>
            </a:r>
            <a:r>
              <a:rPr lang="en-GB" dirty="0"/>
              <a:t> &amp; </a:t>
            </a:r>
            <a:r>
              <a:rPr lang="en-GB" dirty="0" err="1"/>
              <a:t>SigmaP</a:t>
            </a:r>
            <a:r>
              <a:rPr lang="en-GB" dirty="0"/>
              <a:t> versus </a:t>
            </a:r>
            <a:r>
              <a:rPr lang="en-GB" dirty="0" err="1"/>
              <a:t>Qx</a:t>
            </a:r>
            <a:r>
              <a:rPr lang="en-GB" dirty="0"/>
              <a:t>(Ne=10e10)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05/03/2021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FCCee optics design meeting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8" name="内容占位符 4">
            <a:extLst>
              <a:ext uri="{FF2B5EF4-FFF2-40B4-BE49-F238E27FC236}">
                <a16:creationId xmlns:a16="http://schemas.microsoft.com/office/drawing/2014/main" id="{AFE98BBC-F407-604D-ACDA-1E376F327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3" y="1778633"/>
            <a:ext cx="4536000" cy="2889486"/>
          </a:xfrm>
          <a:prstGeom prst="rect">
            <a:avLst/>
          </a:prstGeom>
        </p:spPr>
      </p:pic>
      <p:pic>
        <p:nvPicPr>
          <p:cNvPr id="9" name="内容占位符 5">
            <a:extLst>
              <a:ext uri="{FF2B5EF4-FFF2-40B4-BE49-F238E27FC236}">
                <a16:creationId xmlns:a16="http://schemas.microsoft.com/office/drawing/2014/main" id="{485D642F-DEEA-814F-A2A4-E32FC2FD2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340" y="1773097"/>
            <a:ext cx="4536000" cy="289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4612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resentazion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template_presentazione.potx</Template>
  <TotalTime>44885</TotalTime>
  <Words>159</Words>
  <Application>Microsoft Macintosh PowerPoint</Application>
  <PresentationFormat>Presentazione su schermo (4:3)</PresentationFormat>
  <Paragraphs>39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Calibri</vt:lpstr>
      <vt:lpstr>template_presentazione</vt:lpstr>
      <vt:lpstr>Beam-beam with longitudinal impedance</vt:lpstr>
      <vt:lpstr>Yuan Zhang code: IBB</vt:lpstr>
      <vt:lpstr>Comparisons between PyHEADTAIL and IBB</vt:lpstr>
      <vt:lpstr>X-Z instability tune scan (blow-up of horizontal beam size)</vt:lpstr>
      <vt:lpstr>SigmaZ &amp; SigmaP versus Qx(Ne=17e10)</vt:lpstr>
      <vt:lpstr>SigmaP versus turn (Ne=17e10, Qx=0.561)</vt:lpstr>
      <vt:lpstr>SigmaZ &amp; SigmaP versus Qx(Ne=10e10)</vt:lpstr>
    </vt:vector>
  </TitlesOfParts>
  <Company>- 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- -</dc:creator>
  <cp:lastModifiedBy>Mauro Migliorati</cp:lastModifiedBy>
  <cp:revision>1061</cp:revision>
  <cp:lastPrinted>2016-04-07T08:51:49Z</cp:lastPrinted>
  <dcterms:created xsi:type="dcterms:W3CDTF">2010-12-13T21:23:21Z</dcterms:created>
  <dcterms:modified xsi:type="dcterms:W3CDTF">2021-03-04T16:43:16Z</dcterms:modified>
</cp:coreProperties>
</file>