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5" r:id="rId6"/>
    <p:sldMasterId id="2147483738" r:id="rId7"/>
    <p:sldMasterId id="2147483751" r:id="rId8"/>
    <p:sldMasterId id="2147483764" r:id="rId9"/>
    <p:sldMasterId id="2147483825" r:id="rId10"/>
  </p:sldMasterIdLst>
  <p:notesMasterIdLst>
    <p:notesMasterId r:id="rId24"/>
  </p:notesMasterIdLst>
  <p:handoutMasterIdLst>
    <p:handoutMasterId r:id="rId25"/>
  </p:handoutMasterIdLst>
  <p:sldIdLst>
    <p:sldId id="256" r:id="rId11"/>
    <p:sldId id="262" r:id="rId12"/>
    <p:sldId id="274" r:id="rId13"/>
    <p:sldId id="273" r:id="rId14"/>
    <p:sldId id="257" r:id="rId15"/>
    <p:sldId id="259" r:id="rId16"/>
    <p:sldId id="260" r:id="rId17"/>
    <p:sldId id="261" r:id="rId18"/>
    <p:sldId id="272" r:id="rId19"/>
    <p:sldId id="264" r:id="rId20"/>
    <p:sldId id="265" r:id="rId21"/>
    <p:sldId id="266" r:id="rId22"/>
    <p:sldId id="26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6F6F"/>
    <a:srgbClr val="7C7C7C"/>
    <a:srgbClr val="6766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049"/>
    <p:restoredTop sz="94633"/>
  </p:normalViewPr>
  <p:slideViewPr>
    <p:cSldViewPr snapToGrid="0" snapToObjects="1">
      <p:cViewPr>
        <p:scale>
          <a:sx n="86" d="100"/>
          <a:sy n="86" d="100"/>
        </p:scale>
        <p:origin x="144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32323-5E6E-1842-83AF-F5F504852A9B}" type="datetimeFigureOut">
              <a:rPr lang="en-US" smtClean="0"/>
              <a:t>3/5/21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14DCF-3D24-E14D-88B9-E6C9B025F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38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5FC40-3F64-6C46-B7DB-2061B1468E22}" type="datetimeFigureOut">
              <a:rPr lang="en-US" smtClean="0"/>
              <a:t>3/5/21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4586A-CC78-8A48-9017-76F9D8795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05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4586A-CC78-8A48-9017-76F9D87952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99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4586A-CC78-8A48-9017-76F9D87952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90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4586A-CC78-8A48-9017-76F9D87952F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15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8831F-6E86-457A-9093-E42FB7A4D1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9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4586A-CC78-8A48-9017-76F9D87952F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34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0" strike="noStrike" spc="-1" smtClean="0">
                <a:latin typeface="Arial"/>
              </a:rPr>
              <a:t>Click to edit Master subtitle style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 smtClean="0">
                <a:latin typeface="Arial"/>
              </a:rPr>
              <a:t>Click to edit Master title style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en-US" sz="3200" b="0" strike="noStrike" spc="-1" smtClean="0">
                <a:latin typeface="Arial"/>
              </a:rPr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9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5.xml"/><Relationship Id="rId8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2.xml"/><Relationship Id="rId13" Type="http://schemas.openxmlformats.org/officeDocument/2006/relationships/theme" Target="../theme/theme6.xml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9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4.xml"/><Relationship Id="rId13" Type="http://schemas.openxmlformats.org/officeDocument/2006/relationships/theme" Target="../theme/theme7.xml"/><Relationship Id="rId1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9.xml"/><Relationship Id="rId8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96.xml"/><Relationship Id="rId13" Type="http://schemas.openxmlformats.org/officeDocument/2006/relationships/theme" Target="../theme/theme8.xml"/><Relationship Id="rId1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1.xml"/><Relationship Id="rId8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4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08.xml"/><Relationship Id="rId13" Type="http://schemas.openxmlformats.org/officeDocument/2006/relationships/theme" Target="../theme/theme9.xml"/><Relationship Id="rId1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9.xml"/><Relationship Id="rId4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3.xml"/><Relationship Id="rId8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4032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472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86979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46082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85405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88934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77133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587748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62337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01402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10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110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10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50" Type="http://schemas.openxmlformats.org/officeDocument/2006/relationships/image" Target="../media/image61.png"/><Relationship Id="rId51" Type="http://schemas.openxmlformats.org/officeDocument/2006/relationships/image" Target="../media/image62.png"/><Relationship Id="rId52" Type="http://schemas.openxmlformats.org/officeDocument/2006/relationships/image" Target="../media/image63.png"/><Relationship Id="rId53" Type="http://schemas.openxmlformats.org/officeDocument/2006/relationships/image" Target="../media/image64.png"/><Relationship Id="rId54" Type="http://schemas.openxmlformats.org/officeDocument/2006/relationships/image" Target="../media/image65.png"/><Relationship Id="rId40" Type="http://schemas.openxmlformats.org/officeDocument/2006/relationships/image" Target="../media/image51.png"/><Relationship Id="rId41" Type="http://schemas.openxmlformats.org/officeDocument/2006/relationships/image" Target="../media/image52.png"/><Relationship Id="rId42" Type="http://schemas.openxmlformats.org/officeDocument/2006/relationships/image" Target="../media/image53.png"/><Relationship Id="rId43" Type="http://schemas.openxmlformats.org/officeDocument/2006/relationships/image" Target="../media/image54.png"/><Relationship Id="rId44" Type="http://schemas.openxmlformats.org/officeDocument/2006/relationships/image" Target="../media/image55.png"/><Relationship Id="rId45" Type="http://schemas.openxmlformats.org/officeDocument/2006/relationships/image" Target="../media/image56.png"/><Relationship Id="rId46" Type="http://schemas.openxmlformats.org/officeDocument/2006/relationships/image" Target="../media/image57.png"/><Relationship Id="rId47" Type="http://schemas.openxmlformats.org/officeDocument/2006/relationships/image" Target="../media/image58.png"/><Relationship Id="rId48" Type="http://schemas.openxmlformats.org/officeDocument/2006/relationships/image" Target="../media/image59.png"/><Relationship Id="rId49" Type="http://schemas.openxmlformats.org/officeDocument/2006/relationships/image" Target="../media/image60.png"/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30" Type="http://schemas.openxmlformats.org/officeDocument/2006/relationships/image" Target="../media/image41.png"/><Relationship Id="rId31" Type="http://schemas.openxmlformats.org/officeDocument/2006/relationships/image" Target="../media/image42.png"/><Relationship Id="rId32" Type="http://schemas.openxmlformats.org/officeDocument/2006/relationships/image" Target="../media/image43.png"/><Relationship Id="rId33" Type="http://schemas.openxmlformats.org/officeDocument/2006/relationships/image" Target="../media/image44.png"/><Relationship Id="rId34" Type="http://schemas.openxmlformats.org/officeDocument/2006/relationships/image" Target="../media/image45.png"/><Relationship Id="rId35" Type="http://schemas.openxmlformats.org/officeDocument/2006/relationships/image" Target="../media/image46.png"/><Relationship Id="rId36" Type="http://schemas.openxmlformats.org/officeDocument/2006/relationships/image" Target="../media/image47.png"/><Relationship Id="rId37" Type="http://schemas.openxmlformats.org/officeDocument/2006/relationships/image" Target="../media/image48.png"/><Relationship Id="rId38" Type="http://schemas.openxmlformats.org/officeDocument/2006/relationships/image" Target="../media/image49.png"/><Relationship Id="rId39" Type="http://schemas.openxmlformats.org/officeDocument/2006/relationships/image" Target="../media/image50.png"/><Relationship Id="rId20" Type="http://schemas.openxmlformats.org/officeDocument/2006/relationships/image" Target="../media/image31.pn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png"/><Relationship Id="rId24" Type="http://schemas.openxmlformats.org/officeDocument/2006/relationships/image" Target="../media/image35.pn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27" Type="http://schemas.openxmlformats.org/officeDocument/2006/relationships/image" Target="../media/image38.png"/><Relationship Id="rId28" Type="http://schemas.openxmlformats.org/officeDocument/2006/relationships/image" Target="../media/image39.png"/><Relationship Id="rId29" Type="http://schemas.openxmlformats.org/officeDocument/2006/relationships/image" Target="../media/image40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902" y="2125361"/>
            <a:ext cx="10626811" cy="1680766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 </a:t>
            </a:r>
            <a:r>
              <a:rPr lang="en-US" sz="4800" dirty="0" err="1" smtClean="0"/>
              <a:t>PyHT</a:t>
            </a:r>
            <a:r>
              <a:rPr lang="en-US" sz="4800" dirty="0"/>
              <a:t> </a:t>
            </a:r>
            <a:r>
              <a:rPr lang="en-US" sz="4800" dirty="0" smtClean="0"/>
              <a:t>results </a:t>
            </a:r>
            <a:r>
              <a:rPr lang="en-US" sz="4800" dirty="0"/>
              <a:t>and the </a:t>
            </a:r>
            <a:r>
              <a:rPr lang="en-US" sz="4800" dirty="0" smtClean="0"/>
              <a:t>Impedance model of Future Circle Collider (</a:t>
            </a:r>
            <a:r>
              <a:rPr lang="en-US" sz="4800" dirty="0" err="1" smtClean="0"/>
              <a:t>FCCee</a:t>
            </a:r>
            <a:r>
              <a:rPr lang="en-US" sz="4800" dirty="0" smtClean="0"/>
              <a:t>)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5276" y="4009811"/>
            <a:ext cx="9144000" cy="376838"/>
          </a:xfrm>
        </p:spPr>
        <p:txBody>
          <a:bodyPr>
            <a:normAutofit fontScale="85000" lnSpcReduction="10000"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E. Carideo, D. De </a:t>
            </a:r>
            <a:r>
              <a:rPr lang="it-IT" b="1" dirty="0" err="1" smtClean="0">
                <a:solidFill>
                  <a:srgbClr val="002060"/>
                </a:solidFill>
              </a:rPr>
              <a:t>Arcangelis</a:t>
            </a:r>
            <a:r>
              <a:rPr lang="it-IT" b="1" dirty="0" smtClean="0">
                <a:solidFill>
                  <a:srgbClr val="002060"/>
                </a:solidFill>
              </a:rPr>
              <a:t>, M. Migliorati, Y. Zhang, M. </a:t>
            </a:r>
            <a:r>
              <a:rPr lang="it-IT" b="1" dirty="0" err="1" smtClean="0">
                <a:solidFill>
                  <a:srgbClr val="002060"/>
                </a:solidFill>
              </a:rPr>
              <a:t>Zobov</a:t>
            </a:r>
            <a:endParaRPr lang="it-IT" b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902" y="395931"/>
            <a:ext cx="1581150" cy="1581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8763" y="247650"/>
            <a:ext cx="188595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9773" y="629588"/>
            <a:ext cx="8266276" cy="83287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2"/>
                </a:solidFill>
                <a:latin typeface="+mn-lt"/>
              </a:rPr>
              <a:t>Single beam instabilities considering </a:t>
            </a:r>
            <a:r>
              <a:rPr lang="en-US" sz="3600" smtClean="0">
                <a:solidFill>
                  <a:schemeClr val="tx2"/>
                </a:solidFill>
                <a:latin typeface="+mn-lt"/>
              </a:rPr>
              <a:t>the only </a:t>
            </a:r>
            <a:r>
              <a:rPr lang="en-US" sz="3600" dirty="0" smtClean="0">
                <a:solidFill>
                  <a:schemeClr val="tx2"/>
                </a:solidFill>
                <a:latin typeface="+mn-lt"/>
              </a:rPr>
              <a:t>RW</a:t>
            </a:r>
            <a:endParaRPr lang="en-US" sz="3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57" y="1846262"/>
            <a:ext cx="5264830" cy="4022725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587" y="1846262"/>
            <a:ext cx="528342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59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1820355"/>
            <a:ext cx="5681272" cy="405591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39" y="1820355"/>
            <a:ext cx="5576341" cy="4055916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47016" y="820405"/>
            <a:ext cx="9765467" cy="832872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  <a:latin typeface="+mn-lt"/>
              </a:rPr>
              <a:t>Single beam instabilities </a:t>
            </a:r>
            <a:r>
              <a:rPr lang="en-US" sz="3600" dirty="0">
                <a:solidFill>
                  <a:schemeClr val="tx2"/>
                </a:solidFill>
                <a:latin typeface="+mn-lt"/>
              </a:rPr>
              <a:t>take into account</a:t>
            </a:r>
            <a:r>
              <a:rPr lang="en-US" sz="3600" dirty="0" smtClean="0">
                <a:solidFill>
                  <a:schemeClr val="tx2"/>
                </a:solidFill>
                <a:latin typeface="+mn-lt"/>
              </a:rPr>
              <a:t> every elements (bunch length of 3.5 mm) </a:t>
            </a:r>
            <a:endParaRPr lang="en-US" sz="36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296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28" y="2008682"/>
            <a:ext cx="5287031" cy="399985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559" y="2008682"/>
            <a:ext cx="5505887" cy="399985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  <a:latin typeface="+mn-lt"/>
              </a:rPr>
              <a:t>Evaluation of the single beam instability for different bunch length considering 20000 Bellows</a:t>
            </a:r>
            <a:endParaRPr lang="en-US" sz="36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4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tx2"/>
                </a:solidFill>
                <a:latin typeface="+mn-lt"/>
              </a:rPr>
              <a:t>Thanks for your attention! </a:t>
            </a:r>
            <a:endParaRPr lang="en-US" sz="6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Emanuela Carideo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72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4696" y="1374691"/>
            <a:ext cx="10985781" cy="4931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454" y="282096"/>
            <a:ext cx="7953585" cy="99805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+mn-lt"/>
              </a:rPr>
              <a:t>Impedance </a:t>
            </a:r>
            <a:r>
              <a:rPr lang="en-US" sz="4000" dirty="0" smtClean="0">
                <a:solidFill>
                  <a:schemeClr val="tx2"/>
                </a:solidFill>
                <a:latin typeface="+mn-lt"/>
              </a:rPr>
              <a:t>Sources (</a:t>
            </a:r>
            <a:r>
              <a:rPr lang="en-US" sz="4000" dirty="0" err="1" smtClean="0">
                <a:solidFill>
                  <a:schemeClr val="tx2"/>
                </a:solidFill>
                <a:latin typeface="+mn-lt"/>
              </a:rPr>
              <a:t>PyHT</a:t>
            </a:r>
            <a:r>
              <a:rPr lang="en-US" sz="4000" dirty="0" smtClean="0">
                <a:solidFill>
                  <a:schemeClr val="tx2"/>
                </a:solidFill>
                <a:latin typeface="+mn-lt"/>
              </a:rPr>
              <a:t> simulations)</a:t>
            </a:r>
            <a:endParaRPr lang="en-US" sz="40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"/>
          <a:stretch/>
        </p:blipFill>
        <p:spPr>
          <a:xfrm>
            <a:off x="0" y="1339133"/>
            <a:ext cx="7947499" cy="44289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216876" y="1483325"/>
            <a:ext cx="49676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Longitudinal wake potentials for a Gaussian bunch with nominal bunch length </a:t>
            </a:r>
            <a:r>
              <a:rPr lang="en-US" sz="2000" dirty="0" err="1"/>
              <a:t>σ</a:t>
            </a:r>
            <a:r>
              <a:rPr lang="en-US" sz="2000" baseline="-25000" dirty="0" err="1"/>
              <a:t>z</a:t>
            </a:r>
            <a:r>
              <a:rPr lang="en-US" sz="2000" dirty="0"/>
              <a:t> = 3.5mm due to the main FCC-</a:t>
            </a:r>
            <a:r>
              <a:rPr lang="en-US" sz="2000" dirty="0" err="1"/>
              <a:t>ee</a:t>
            </a:r>
            <a:r>
              <a:rPr lang="en-US" sz="2000" dirty="0"/>
              <a:t> components.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428" y="3800199"/>
            <a:ext cx="5340350" cy="2413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335463" y="2817890"/>
            <a:ext cx="4541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Power loss contribution of the main FCC-</a:t>
            </a:r>
            <a:r>
              <a:rPr lang="en-US" dirty="0" err="1"/>
              <a:t>ee</a:t>
            </a:r>
            <a:r>
              <a:rPr lang="en-US" dirty="0"/>
              <a:t> components at nominal intensity and bunch length, in the lowest energy case of 45.6 GeV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843597"/>
              </p:ext>
            </p:extLst>
          </p:nvPr>
        </p:nvGraphicFramePr>
        <p:xfrm>
          <a:off x="2014376" y="3677491"/>
          <a:ext cx="10012556" cy="255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3139"/>
                <a:gridCol w="2503139"/>
                <a:gridCol w="2503139"/>
                <a:gridCol w="2503139"/>
              </a:tblGrid>
              <a:tr h="60644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Component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Number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K</a:t>
                      </a:r>
                      <a:r>
                        <a:rPr lang="en-US" sz="1800" baseline="-25000" dirty="0" smtClean="0"/>
                        <a:t>loss</a:t>
                      </a:r>
                      <a:r>
                        <a:rPr lang="en-US" sz="1800" baseline="0" dirty="0" smtClean="0"/>
                        <a:t>(3.5mm)[V/</a:t>
                      </a:r>
                      <a:r>
                        <a:rPr lang="en-US" sz="1800" baseline="0" dirty="0" err="1" smtClean="0"/>
                        <a:t>pC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K</a:t>
                      </a:r>
                      <a:r>
                        <a:rPr lang="en-US" sz="1800" baseline="-25000" dirty="0" smtClean="0"/>
                        <a:t>loss</a:t>
                      </a:r>
                      <a:r>
                        <a:rPr lang="en-US" sz="1800" baseline="0" dirty="0" smtClean="0"/>
                        <a:t>(12.1mm)[V/</a:t>
                      </a:r>
                      <a:r>
                        <a:rPr lang="en-US" sz="1800" baseline="0" dirty="0" err="1" smtClean="0"/>
                        <a:t>pC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Resistive 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97.75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</a:t>
                      </a:r>
                      <a:endParaRPr lang="hr-HR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51.78 </a:t>
                      </a:r>
                      <a:endParaRPr lang="nb-NO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 cavities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9.44</a:t>
                      </a:r>
                      <a:endParaRPr lang="en-US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BPMs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4.81</a:t>
                      </a:r>
                      <a:endParaRPr lang="en-US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Bellows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4.7e-5</a:t>
                      </a:r>
                      <a:endParaRPr lang="en-US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 double tapers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26.6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2.5116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7216876" y="2739654"/>
            <a:ext cx="4541976" cy="9233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10148341" y="2621696"/>
            <a:ext cx="1442136" cy="9823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37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001" y="1995549"/>
            <a:ext cx="7221500" cy="41265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258" y="311122"/>
            <a:ext cx="11774658" cy="145075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Wake potential of 0.4mm bunch length used as input for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PyHT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076427" y="10078475"/>
            <a:ext cx="2472271" cy="365125"/>
          </a:xfrm>
        </p:spPr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487522" y="10078475"/>
            <a:ext cx="4822804" cy="365125"/>
          </a:xfrm>
        </p:spPr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26751" y="10078475"/>
            <a:ext cx="1312025" cy="365125"/>
          </a:xfrm>
        </p:spPr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64411" y="2243747"/>
            <a:ext cx="2525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RF Cavity</a:t>
            </a:r>
            <a:endParaRPr lang="en-US" sz="24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9787" y="1836843"/>
            <a:ext cx="10515600" cy="42852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880" y="2007429"/>
            <a:ext cx="7102148" cy="39792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47364" y="2194624"/>
            <a:ext cx="2496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BPMs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204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760" y="248935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C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omparison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of the wake potential of 3.5 mm bunch length between </a:t>
            </a:r>
            <a:r>
              <a:rPr lang="en-US" sz="36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PyHT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and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IW2D: Resistive Wall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9"/>
          <a:stretch/>
        </p:blipFill>
        <p:spPr>
          <a:xfrm>
            <a:off x="3108943" y="1789265"/>
            <a:ext cx="5977288" cy="431131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18961" y="2244436"/>
            <a:ext cx="593766" cy="1900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56490" y="2170162"/>
            <a:ext cx="14297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E6F6F"/>
                </a:solidFill>
              </a:rPr>
              <a:t>3.5 mm</a:t>
            </a:r>
          </a:p>
          <a:p>
            <a:r>
              <a:rPr lang="en-US" sz="800" dirty="0" smtClean="0">
                <a:solidFill>
                  <a:srgbClr val="6E6F6F"/>
                </a:solidFill>
              </a:rPr>
              <a:t>3.5 mm_IW2D</a:t>
            </a:r>
            <a:endParaRPr lang="en-US" sz="800" dirty="0">
              <a:solidFill>
                <a:srgbClr val="6E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68387" y="270917"/>
            <a:ext cx="10058400" cy="145097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C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omparison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of the wake potential of 3.5 mm bunch length between </a:t>
            </a:r>
            <a:r>
              <a:rPr lang="en-US" sz="36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PyHT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and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CST: BPMs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3"/>
          <a:stretch/>
        </p:blipFill>
        <p:spPr>
          <a:xfrm>
            <a:off x="3067933" y="1837591"/>
            <a:ext cx="6540762" cy="450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113" y="125413"/>
            <a:ext cx="10058400" cy="145097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C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omparison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of the wake potential of 3.5 mm bunch length between </a:t>
            </a:r>
            <a:r>
              <a:rPr lang="en-US" sz="36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PyHT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and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CST: RF Cavity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73619" y="2335121"/>
            <a:ext cx="621982" cy="1900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3" b="2101"/>
          <a:stretch/>
        </p:blipFill>
        <p:spPr>
          <a:xfrm>
            <a:off x="2777904" y="1782243"/>
            <a:ext cx="6303558" cy="447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32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0"/>
          <a:stretch/>
        </p:blipFill>
        <p:spPr>
          <a:xfrm>
            <a:off x="2984852" y="1866525"/>
            <a:ext cx="6225469" cy="4464094"/>
          </a:xfr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C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omparison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of the wake potential of 3.5 mm bunch length between </a:t>
            </a:r>
            <a:r>
              <a:rPr lang="en-US" sz="36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PyHT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and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CST: RF double taper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71860" y="2327563"/>
            <a:ext cx="593766" cy="1900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709389" y="2253289"/>
            <a:ext cx="14297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E6F6F"/>
                </a:solidFill>
              </a:rPr>
              <a:t>3.5 mm</a:t>
            </a:r>
          </a:p>
          <a:p>
            <a:r>
              <a:rPr lang="en-US" sz="800" dirty="0" smtClean="0">
                <a:solidFill>
                  <a:srgbClr val="6E6F6F"/>
                </a:solidFill>
              </a:rPr>
              <a:t>3.5_ABCI</a:t>
            </a:r>
            <a:endParaRPr lang="en-US" sz="800" dirty="0">
              <a:solidFill>
                <a:srgbClr val="6E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9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4"/>
          <a:stretch/>
        </p:blipFill>
        <p:spPr>
          <a:xfrm>
            <a:off x="884652" y="1824130"/>
            <a:ext cx="6251505" cy="4480729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1005228" y="292663"/>
            <a:ext cx="10058400" cy="14509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Comparison of the wake potential of 3.5 mm bunch length between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PyHT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and CST: Bellow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80289" y="2143850"/>
            <a:ext cx="3975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case we considered 8000 Bellows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9167983" y="2513182"/>
            <a:ext cx="1" cy="584616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069600" y="3155504"/>
            <a:ext cx="2486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85% of </a:t>
            </a:r>
            <a:r>
              <a:rPr lang="en-GB" dirty="0" err="1" smtClean="0"/>
              <a:t>archs</a:t>
            </a:r>
            <a:r>
              <a:rPr lang="en-GB" dirty="0" smtClean="0"/>
              <a:t> (</a:t>
            </a:r>
            <a:r>
              <a:rPr lang="en-GB" dirty="0"/>
              <a:t>~ 79 </a:t>
            </a:r>
            <a:r>
              <a:rPr lang="en-GB" dirty="0" smtClean="0"/>
              <a:t>km)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167983" y="3584810"/>
            <a:ext cx="0" cy="479685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142656" y="4051746"/>
            <a:ext cx="3013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Every arch is 8m long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64905" y="4325945"/>
            <a:ext cx="3495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X2 because we have </a:t>
            </a:r>
            <a:r>
              <a:rPr lang="en-GB" dirty="0"/>
              <a:t>another bellow before any quadrupole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359914" y="5545558"/>
            <a:ext cx="2305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 </a:t>
            </a:r>
            <a:r>
              <a:rPr lang="en-GB" dirty="0"/>
              <a:t>~ </a:t>
            </a:r>
            <a:r>
              <a:rPr lang="en-GB" dirty="0" smtClean="0"/>
              <a:t>20000 Bellows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9228826" y="4972276"/>
            <a:ext cx="0" cy="479685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1"/>
          <a:stretch/>
        </p:blipFill>
        <p:spPr>
          <a:xfrm>
            <a:off x="1052426" y="1808539"/>
            <a:ext cx="6083731" cy="4496320"/>
          </a:xfrm>
          <a:prstGeom prst="rect">
            <a:avLst/>
          </a:prstGeom>
        </p:spPr>
      </p:pic>
      <p:pic>
        <p:nvPicPr>
          <p:cNvPr id="15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814" y="513023"/>
            <a:ext cx="7722447" cy="57918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01154" y="2564237"/>
            <a:ext cx="100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BUT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65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14" y="796245"/>
            <a:ext cx="6035052" cy="511150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14" y="796245"/>
            <a:ext cx="6035052" cy="5111506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14" y="796245"/>
            <a:ext cx="6035052" cy="5111506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14" y="796245"/>
            <a:ext cx="6035052" cy="5111506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14" y="796245"/>
            <a:ext cx="6035052" cy="511150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14" y="796245"/>
            <a:ext cx="6035052" cy="5111506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38" name="Immagine 37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39" name="Immagine 38"/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41" name="Immagine 40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14" y="796245"/>
            <a:ext cx="6035052" cy="5111506"/>
          </a:xfrm>
          <a:prstGeom prst="rect">
            <a:avLst/>
          </a:prstGeom>
        </p:spPr>
      </p:pic>
      <p:pic>
        <p:nvPicPr>
          <p:cNvPr id="42" name="Immagine 41"/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43" name="Immagine 42"/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44" name="Immagine 43"/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45" name="Immagine 44"/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14" y="796245"/>
            <a:ext cx="6035052" cy="5111506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47" name="Immagine 46"/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49" name="Immagine 48"/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50" name="Immagine 49"/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51" name="Immagine 50"/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pic>
        <p:nvPicPr>
          <p:cNvPr id="53" name="Immagine 52"/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70" y="796245"/>
            <a:ext cx="6044196" cy="5111506"/>
          </a:xfrm>
          <a:prstGeom prst="rect">
            <a:avLst/>
          </a:prstGeom>
        </p:spPr>
      </p:pic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</a:t>
            </a:r>
            <a:endParaRPr lang="en-US" dirty="0"/>
          </a:p>
        </p:txBody>
      </p:sp>
      <p:sp>
        <p:nvSpPr>
          <p:cNvPr id="59" name="Date Placeholder 5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5/03/21</a:t>
            </a:r>
            <a:endParaRPr lang="en-US" dirty="0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17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90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1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20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40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600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700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800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900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0"/>
                            </p:stCondLst>
                            <p:childTnLst>
                              <p:par>
                                <p:cTn id="12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200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30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400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500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6000"/>
                            </p:stCondLst>
                            <p:childTnLst>
                              <p:par>
                                <p:cTn id="14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7000"/>
                            </p:stCondLst>
                            <p:childTnLst>
                              <p:par>
                                <p:cTn id="1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800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9000"/>
                            </p:stCondLst>
                            <p:childTnLst>
                              <p:par>
                                <p:cTn id="15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15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B311A5A3-1C27-C744-BE1F-8D6F311C5E22}" vid="{97CA9620-8E45-3E49-B7B8-3CC1C44B701A}"/>
    </a:ext>
  </a:extLst>
</a:theme>
</file>

<file path=ppt/theme/theme10.xml><?xml version="1.0" encoding="utf-8"?>
<a:theme xmlns:a="http://schemas.openxmlformats.org/drawingml/2006/main" name="Retrospect">
  <a:themeElements>
    <a:clrScheme name="Custom 2">
      <a:dk1>
        <a:srgbClr val="000000"/>
      </a:dk1>
      <a:lt1>
        <a:srgbClr val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1078</TotalTime>
  <Words>336</Words>
  <Application>Microsoft Macintosh PowerPoint</Application>
  <PresentationFormat>Widescreen</PresentationFormat>
  <Paragraphs>92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13</vt:i4>
      </vt:variant>
    </vt:vector>
  </HeadingPairs>
  <TitlesOfParts>
    <vt:vector size="29" baseType="lpstr">
      <vt:lpstr>Arial</vt:lpstr>
      <vt:lpstr>Calibri</vt:lpstr>
      <vt:lpstr>Calibri Light</vt:lpstr>
      <vt:lpstr>DejaVu Sans</vt:lpstr>
      <vt:lpstr>Symbol</vt:lpstr>
      <vt:lpstr>Wingdings</vt:lpstr>
      <vt:lpstr>Theme1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Retrospect</vt:lpstr>
      <vt:lpstr> PyHT results and the Impedance model of Future Circle Collider (FCCee)</vt:lpstr>
      <vt:lpstr>Impedance Sources (PyHT simulations)</vt:lpstr>
      <vt:lpstr>Wake potential of 0.4mm bunch length used as input for PyHT.</vt:lpstr>
      <vt:lpstr>Comparison of the wake potential of 3.5 mm bunch length between PyHT and IW2D: Resistive Wall</vt:lpstr>
      <vt:lpstr>Comparison of the wake potential of 3.5 mm bunch length between PyHT and CST: BPMs</vt:lpstr>
      <vt:lpstr>Comparison of the wake potential of 3.5 mm bunch length between PyHT and CST: RF Cavity</vt:lpstr>
      <vt:lpstr>Comparison of the wake potential of 3.5 mm bunch length between PyHT and CST: RF double taper</vt:lpstr>
      <vt:lpstr>PowerPoint Presentation</vt:lpstr>
      <vt:lpstr>PowerPoint Presentation</vt:lpstr>
      <vt:lpstr>Single beam instabilities considering the only RW</vt:lpstr>
      <vt:lpstr>Single beam instabilities take into account every elements (bunch length of 3.5 mm) </vt:lpstr>
      <vt:lpstr>Evaluation of the single beam instability for different bunch length considering 20000 Bellows</vt:lpstr>
      <vt:lpstr>Thanks for your attention! 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PyHT results and the Impedance model of Future Circle Collider (FCCee)</dc:title>
  <dc:creator>Emanuela Carideo</dc:creator>
  <cp:lastModifiedBy>Emanuela Carideo</cp:lastModifiedBy>
  <cp:revision>39</cp:revision>
  <dcterms:created xsi:type="dcterms:W3CDTF">2021-03-03T19:25:42Z</dcterms:created>
  <dcterms:modified xsi:type="dcterms:W3CDTF">2021-03-05T07:36:34Z</dcterms:modified>
</cp:coreProperties>
</file>