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296" r:id="rId3"/>
    <p:sldId id="297" r:id="rId4"/>
    <p:sldId id="298" r:id="rId5"/>
    <p:sldId id="299" r:id="rId6"/>
    <p:sldId id="300" r:id="rId7"/>
    <p:sldId id="304" r:id="rId8"/>
    <p:sldId id="301" r:id="rId9"/>
    <p:sldId id="302" r:id="rId10"/>
    <p:sldId id="303" r:id="rId11"/>
    <p:sldId id="305" r:id="rId12"/>
    <p:sldId id="306" r:id="rId13"/>
    <p:sldId id="310" r:id="rId14"/>
    <p:sldId id="307" r:id="rId15"/>
    <p:sldId id="308" r:id="rId16"/>
    <p:sldId id="309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36"/>
    <p:restoredTop sz="94686"/>
  </p:normalViewPr>
  <p:slideViewPr>
    <p:cSldViewPr snapToGrid="0" snapToObjects="1">
      <p:cViewPr varScale="1">
        <p:scale>
          <a:sx n="164" d="100"/>
          <a:sy n="164" d="100"/>
        </p:scale>
        <p:origin x="168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142CE5-EC02-B544-9A65-3B2E54DD7A69}" type="doc">
      <dgm:prSet loTypeId="urn:microsoft.com/office/officeart/2005/8/layout/cycl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588A6E5-1708-6D48-94FC-06C984FCE780}">
      <dgm:prSet phldrT="[Text]"/>
      <dgm:spPr/>
      <dgm:t>
        <a:bodyPr/>
        <a:lstStyle/>
        <a:p>
          <a:r>
            <a:rPr lang="en-GB" dirty="0"/>
            <a:t>Valuable Common Assets</a:t>
          </a:r>
        </a:p>
      </dgm:t>
    </dgm:pt>
    <dgm:pt modelId="{A1AFD013-3815-DE49-9EFA-730F862F257C}" type="parTrans" cxnId="{2E0AC192-E3E0-B841-9686-C5087CED4CF7}">
      <dgm:prSet/>
      <dgm:spPr/>
      <dgm:t>
        <a:bodyPr/>
        <a:lstStyle/>
        <a:p>
          <a:endParaRPr lang="en-GB"/>
        </a:p>
      </dgm:t>
    </dgm:pt>
    <dgm:pt modelId="{EC8330FB-ACCB-1441-8794-994BD1BD9A8F}" type="sibTrans" cxnId="{2E0AC192-E3E0-B841-9686-C5087CED4CF7}">
      <dgm:prSet/>
      <dgm:spPr/>
      <dgm:t>
        <a:bodyPr/>
        <a:lstStyle/>
        <a:p>
          <a:endParaRPr lang="en-GB"/>
        </a:p>
      </dgm:t>
    </dgm:pt>
    <dgm:pt modelId="{34B02F25-D9CB-8E47-8D0A-C1301E7CD55D}">
      <dgm:prSet phldrT="[Text]"/>
      <dgm:spPr/>
      <dgm:t>
        <a:bodyPr/>
        <a:lstStyle/>
        <a:p>
          <a:r>
            <a:rPr lang="en-GB" dirty="0"/>
            <a:t>Collective efforts and work</a:t>
          </a:r>
        </a:p>
      </dgm:t>
    </dgm:pt>
    <dgm:pt modelId="{F2439B67-6DBF-6A41-B530-E8B7DE1DFD98}" type="parTrans" cxnId="{39B1401D-ACE4-4F4E-B378-C52041AF2D3A}">
      <dgm:prSet/>
      <dgm:spPr/>
      <dgm:t>
        <a:bodyPr/>
        <a:lstStyle/>
        <a:p>
          <a:endParaRPr lang="en-GB"/>
        </a:p>
      </dgm:t>
    </dgm:pt>
    <dgm:pt modelId="{1D16251F-AE5A-9246-8696-67E70EFFE968}" type="sibTrans" cxnId="{39B1401D-ACE4-4F4E-B378-C52041AF2D3A}">
      <dgm:prSet/>
      <dgm:spPr/>
      <dgm:t>
        <a:bodyPr/>
        <a:lstStyle/>
        <a:p>
          <a:endParaRPr lang="en-GB"/>
        </a:p>
      </dgm:t>
    </dgm:pt>
    <dgm:pt modelId="{8DF1944B-8801-2F4C-A1FB-12FE87B06588}" type="pres">
      <dgm:prSet presAssocID="{B9142CE5-EC02-B544-9A65-3B2E54DD7A69}" presName="cycle" presStyleCnt="0">
        <dgm:presLayoutVars>
          <dgm:dir/>
          <dgm:resizeHandles val="exact"/>
        </dgm:presLayoutVars>
      </dgm:prSet>
      <dgm:spPr/>
    </dgm:pt>
    <dgm:pt modelId="{16970BB8-EFF9-7544-B96E-D7B0182BB0F5}" type="pres">
      <dgm:prSet presAssocID="{9588A6E5-1708-6D48-94FC-06C984FCE780}" presName="dummy" presStyleCnt="0"/>
      <dgm:spPr/>
    </dgm:pt>
    <dgm:pt modelId="{EB58DB57-ABE1-CE46-ACA3-9B5F91E072AB}" type="pres">
      <dgm:prSet presAssocID="{9588A6E5-1708-6D48-94FC-06C984FCE780}" presName="node" presStyleLbl="revTx" presStyleIdx="0" presStyleCnt="2">
        <dgm:presLayoutVars>
          <dgm:bulletEnabled val="1"/>
        </dgm:presLayoutVars>
      </dgm:prSet>
      <dgm:spPr/>
    </dgm:pt>
    <dgm:pt modelId="{8637B836-ABCF-4549-9C29-853429942BBF}" type="pres">
      <dgm:prSet presAssocID="{EC8330FB-ACCB-1441-8794-994BD1BD9A8F}" presName="sibTrans" presStyleLbl="node1" presStyleIdx="0" presStyleCnt="2"/>
      <dgm:spPr/>
    </dgm:pt>
    <dgm:pt modelId="{8E3EC3E8-89C6-F34F-AAD9-6C569BCF3189}" type="pres">
      <dgm:prSet presAssocID="{34B02F25-D9CB-8E47-8D0A-C1301E7CD55D}" presName="dummy" presStyleCnt="0"/>
      <dgm:spPr/>
    </dgm:pt>
    <dgm:pt modelId="{24BAB324-F0DB-5C44-9F6E-44BD121F7E4E}" type="pres">
      <dgm:prSet presAssocID="{34B02F25-D9CB-8E47-8D0A-C1301E7CD55D}" presName="node" presStyleLbl="revTx" presStyleIdx="1" presStyleCnt="2">
        <dgm:presLayoutVars>
          <dgm:bulletEnabled val="1"/>
        </dgm:presLayoutVars>
      </dgm:prSet>
      <dgm:spPr/>
    </dgm:pt>
    <dgm:pt modelId="{ACDB0426-E07F-FB48-8F58-7DE3F97B86A0}" type="pres">
      <dgm:prSet presAssocID="{1D16251F-AE5A-9246-8696-67E70EFFE968}" presName="sibTrans" presStyleLbl="node1" presStyleIdx="1" presStyleCnt="2"/>
      <dgm:spPr/>
    </dgm:pt>
  </dgm:ptLst>
  <dgm:cxnLst>
    <dgm:cxn modelId="{393E840A-601D-B245-BE6C-195063EE2143}" type="presOf" srcId="{34B02F25-D9CB-8E47-8D0A-C1301E7CD55D}" destId="{24BAB324-F0DB-5C44-9F6E-44BD121F7E4E}" srcOrd="0" destOrd="0" presId="urn:microsoft.com/office/officeart/2005/8/layout/cycle1"/>
    <dgm:cxn modelId="{A316AA0B-BB98-254D-8186-39A726ECCD75}" type="presOf" srcId="{9588A6E5-1708-6D48-94FC-06C984FCE780}" destId="{EB58DB57-ABE1-CE46-ACA3-9B5F91E072AB}" srcOrd="0" destOrd="0" presId="urn:microsoft.com/office/officeart/2005/8/layout/cycle1"/>
    <dgm:cxn modelId="{A2568214-70BB-B743-BF2E-34F47EB32D47}" type="presOf" srcId="{1D16251F-AE5A-9246-8696-67E70EFFE968}" destId="{ACDB0426-E07F-FB48-8F58-7DE3F97B86A0}" srcOrd="0" destOrd="0" presId="urn:microsoft.com/office/officeart/2005/8/layout/cycle1"/>
    <dgm:cxn modelId="{39B1401D-ACE4-4F4E-B378-C52041AF2D3A}" srcId="{B9142CE5-EC02-B544-9A65-3B2E54DD7A69}" destId="{34B02F25-D9CB-8E47-8D0A-C1301E7CD55D}" srcOrd="1" destOrd="0" parTransId="{F2439B67-6DBF-6A41-B530-E8B7DE1DFD98}" sibTransId="{1D16251F-AE5A-9246-8696-67E70EFFE968}"/>
    <dgm:cxn modelId="{20A29A54-CA95-E94F-92CE-050C48A17967}" type="presOf" srcId="{EC8330FB-ACCB-1441-8794-994BD1BD9A8F}" destId="{8637B836-ABCF-4549-9C29-853429942BBF}" srcOrd="0" destOrd="0" presId="urn:microsoft.com/office/officeart/2005/8/layout/cycle1"/>
    <dgm:cxn modelId="{2E0AC192-E3E0-B841-9686-C5087CED4CF7}" srcId="{B9142CE5-EC02-B544-9A65-3B2E54DD7A69}" destId="{9588A6E5-1708-6D48-94FC-06C984FCE780}" srcOrd="0" destOrd="0" parTransId="{A1AFD013-3815-DE49-9EFA-730F862F257C}" sibTransId="{EC8330FB-ACCB-1441-8794-994BD1BD9A8F}"/>
    <dgm:cxn modelId="{268B6EBC-83D2-C140-A1C0-FA485BBAEB02}" type="presOf" srcId="{B9142CE5-EC02-B544-9A65-3B2E54DD7A69}" destId="{8DF1944B-8801-2F4C-A1FB-12FE87B06588}" srcOrd="0" destOrd="0" presId="urn:microsoft.com/office/officeart/2005/8/layout/cycle1"/>
    <dgm:cxn modelId="{D8E5D182-B515-0149-B0A4-E0BD304DC2B4}" type="presParOf" srcId="{8DF1944B-8801-2F4C-A1FB-12FE87B06588}" destId="{16970BB8-EFF9-7544-B96E-D7B0182BB0F5}" srcOrd="0" destOrd="0" presId="urn:microsoft.com/office/officeart/2005/8/layout/cycle1"/>
    <dgm:cxn modelId="{4AD3985D-A57F-0B45-8324-ED88DC912C47}" type="presParOf" srcId="{8DF1944B-8801-2F4C-A1FB-12FE87B06588}" destId="{EB58DB57-ABE1-CE46-ACA3-9B5F91E072AB}" srcOrd="1" destOrd="0" presId="urn:microsoft.com/office/officeart/2005/8/layout/cycle1"/>
    <dgm:cxn modelId="{0D7A924E-A296-5142-BC1F-6FD52F0A04F9}" type="presParOf" srcId="{8DF1944B-8801-2F4C-A1FB-12FE87B06588}" destId="{8637B836-ABCF-4549-9C29-853429942BBF}" srcOrd="2" destOrd="0" presId="urn:microsoft.com/office/officeart/2005/8/layout/cycle1"/>
    <dgm:cxn modelId="{05DE5111-BA4D-3040-950D-E95AD5F247D9}" type="presParOf" srcId="{8DF1944B-8801-2F4C-A1FB-12FE87B06588}" destId="{8E3EC3E8-89C6-F34F-AAD9-6C569BCF3189}" srcOrd="3" destOrd="0" presId="urn:microsoft.com/office/officeart/2005/8/layout/cycle1"/>
    <dgm:cxn modelId="{349F2BB7-8E8C-344D-8B4C-C5CEB4DF6805}" type="presParOf" srcId="{8DF1944B-8801-2F4C-A1FB-12FE87B06588}" destId="{24BAB324-F0DB-5C44-9F6E-44BD121F7E4E}" srcOrd="4" destOrd="0" presId="urn:microsoft.com/office/officeart/2005/8/layout/cycle1"/>
    <dgm:cxn modelId="{EEADF0F2-8374-6E40-ABFE-1431CB9A17B8}" type="presParOf" srcId="{8DF1944B-8801-2F4C-A1FB-12FE87B06588}" destId="{ACDB0426-E07F-FB48-8F58-7DE3F97B86A0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8DB57-ABE1-CE46-ACA3-9B5F91E072AB}">
      <dsp:nvSpPr>
        <dsp:cNvPr id="0" name=""/>
        <dsp:cNvSpPr/>
      </dsp:nvSpPr>
      <dsp:spPr>
        <a:xfrm>
          <a:off x="2048394" y="602806"/>
          <a:ext cx="1143039" cy="1143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Valuable Common Assets</a:t>
          </a:r>
        </a:p>
      </dsp:txBody>
      <dsp:txXfrm>
        <a:off x="2048394" y="602806"/>
        <a:ext cx="1143039" cy="1143039"/>
      </dsp:txXfrm>
    </dsp:sp>
    <dsp:sp modelId="{8637B836-ABCF-4549-9C29-853429942BBF}">
      <dsp:nvSpPr>
        <dsp:cNvPr id="0" name=""/>
        <dsp:cNvSpPr/>
      </dsp:nvSpPr>
      <dsp:spPr>
        <a:xfrm>
          <a:off x="511738" y="-494"/>
          <a:ext cx="2349642" cy="2349642"/>
        </a:xfrm>
        <a:prstGeom prst="circularArrow">
          <a:avLst>
            <a:gd name="adj1" fmla="val 9486"/>
            <a:gd name="adj2" fmla="val 685270"/>
            <a:gd name="adj3" fmla="val 7849244"/>
            <a:gd name="adj4" fmla="val 2265486"/>
            <a:gd name="adj5" fmla="val 11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BAB324-F0DB-5C44-9F6E-44BD121F7E4E}">
      <dsp:nvSpPr>
        <dsp:cNvPr id="0" name=""/>
        <dsp:cNvSpPr/>
      </dsp:nvSpPr>
      <dsp:spPr>
        <a:xfrm>
          <a:off x="181686" y="602806"/>
          <a:ext cx="1143039" cy="1143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Collective efforts and work</a:t>
          </a:r>
        </a:p>
      </dsp:txBody>
      <dsp:txXfrm>
        <a:off x="181686" y="602806"/>
        <a:ext cx="1143039" cy="1143039"/>
      </dsp:txXfrm>
    </dsp:sp>
    <dsp:sp modelId="{ACDB0426-E07F-FB48-8F58-7DE3F97B86A0}">
      <dsp:nvSpPr>
        <dsp:cNvPr id="0" name=""/>
        <dsp:cNvSpPr/>
      </dsp:nvSpPr>
      <dsp:spPr>
        <a:xfrm>
          <a:off x="511738" y="-494"/>
          <a:ext cx="2349642" cy="2349642"/>
        </a:xfrm>
        <a:prstGeom prst="circularArrow">
          <a:avLst>
            <a:gd name="adj1" fmla="val 9486"/>
            <a:gd name="adj2" fmla="val 685270"/>
            <a:gd name="adj3" fmla="val 18649244"/>
            <a:gd name="adj4" fmla="val 13065486"/>
            <a:gd name="adj5" fmla="val 11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62960" y="6350851"/>
            <a:ext cx="75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gitlab.cern.ch/fcc-optics/FCC-ee-lattice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Optics Repository, Documentation</a:t>
            </a:r>
            <a:br>
              <a:rPr lang="en-US" dirty="0"/>
            </a:br>
            <a:r>
              <a:rPr lang="en-US" dirty="0"/>
              <a:t>and Product Breakdown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Ghislain ROY  -- 134</a:t>
            </a:r>
            <a:r>
              <a:rPr lang="en-US" sz="1800" baseline="30000" dirty="0"/>
              <a:t>th</a:t>
            </a:r>
            <a:r>
              <a:rPr lang="en-US" sz="1800" dirty="0"/>
              <a:t> FCC-</a:t>
            </a:r>
            <a:r>
              <a:rPr lang="en-US" sz="1800" dirty="0" err="1"/>
              <a:t>ee</a:t>
            </a:r>
            <a:r>
              <a:rPr lang="en-US" sz="1800" dirty="0"/>
              <a:t> Optics Meeting</a:t>
            </a:r>
          </a:p>
          <a:p>
            <a:pPr algn="l"/>
            <a:r>
              <a:rPr lang="en-US" sz="1800" dirty="0"/>
              <a:t>12</a:t>
            </a:r>
            <a:r>
              <a:rPr lang="en-US" sz="1800" baseline="30000" dirty="0"/>
              <a:t>th</a:t>
            </a:r>
            <a:r>
              <a:rPr lang="en-US" sz="1800" dirty="0"/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4A6AA8-6548-B746-A11C-1ADB394D4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Tests are mandatory to evaluate the state of a development </a:t>
            </a:r>
            <a:br>
              <a:rPr lang="en-GB" dirty="0"/>
            </a:br>
            <a:r>
              <a:rPr lang="en-GB" dirty="0"/>
              <a:t>and ensure quality control before a new version is officially released.</a:t>
            </a:r>
          </a:p>
          <a:p>
            <a:r>
              <a:rPr lang="en-GB" dirty="0"/>
              <a:t>Provide specific MAD-X or SAD jobs with standardized results that can be validated, either internally or through post-processing. Automated process !</a:t>
            </a:r>
          </a:p>
          <a:p>
            <a:r>
              <a:rPr lang="en-GB" dirty="0"/>
              <a:t>Examples: </a:t>
            </a:r>
          </a:p>
          <a:p>
            <a:pPr lvl="1"/>
            <a:r>
              <a:rPr lang="en-GB" dirty="0"/>
              <a:t>Closure of the ring, basic Q and Q’ values, optics functions at IP, optics functions at other specific locations (</a:t>
            </a:r>
            <a:r>
              <a:rPr lang="en-GB" dirty="0" err="1"/>
              <a:t>eg</a:t>
            </a:r>
            <a:r>
              <a:rPr lang="en-GB" dirty="0"/>
              <a:t> cavities, BI…), SR parameters at specific locations…</a:t>
            </a:r>
          </a:p>
          <a:p>
            <a:pPr lvl="1"/>
            <a:r>
              <a:rPr lang="en-GB" dirty="0"/>
              <a:t>e+ vs e- ; thin optics vs thick optics …</a:t>
            </a:r>
          </a:p>
          <a:p>
            <a:pPr lvl="1"/>
            <a:r>
              <a:rPr lang="en-GB" dirty="0"/>
              <a:t>Run SAD on translated MAD-X files; check results; run MAD-X on re-translated SAD files; check results</a:t>
            </a:r>
          </a:p>
          <a:p>
            <a:pPr lvl="1"/>
            <a:r>
              <a:rPr lang="en-GB" dirty="0"/>
              <a:t>Translate to SAD and optimise momentum acceptance; check results</a:t>
            </a:r>
          </a:p>
          <a:p>
            <a:r>
              <a:rPr lang="en-GB" dirty="0"/>
              <a:t>Tests provided by you as well !!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75DBAB-4136-014B-825D-20E0514D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6CF56-7DF8-4E48-B22C-05BC01D2D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0B9ED-F70A-3F42-B064-061309667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A93BF-46B1-1E4B-962B-90B14BE8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37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A7222-2871-E14B-8FC2-6B966C3C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0F261-E0B3-F643-A661-540A19AF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BDDBC-0EBE-6A47-8395-6ED0CD54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7" descr="A picture containing text, indoor, electronics&#10;&#10;Description automatically generated">
            <a:extLst>
              <a:ext uri="{FF2B5EF4-FFF2-40B4-BE49-F238E27FC236}">
                <a16:creationId xmlns:a16="http://schemas.microsoft.com/office/drawing/2014/main" id="{B0C2F398-54F3-1C4E-8A34-4632B61B386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72248" y="0"/>
            <a:ext cx="10575925" cy="6759575"/>
          </a:xfrm>
        </p:spPr>
      </p:pic>
    </p:spTree>
    <p:extLst>
      <p:ext uri="{BB962C8B-B14F-4D97-AF65-F5344CB8AC3E}">
        <p14:creationId xmlns:p14="http://schemas.microsoft.com/office/powerpoint/2010/main" val="121042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D31CD7-9B3A-EA4D-B35C-54A5EC804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Based on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Documentation and website files also stored on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Website generated from files on Gitlab, including MAD-X output files for plots…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Git clones of optics files are provided for easy linking through AFS and EOS: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/</a:t>
            </a:r>
            <a:r>
              <a:rPr lang="en-GB" dirty="0" err="1"/>
              <a:t>afs</a:t>
            </a:r>
            <a:r>
              <a:rPr lang="en-GB" dirty="0"/>
              <a:t>/</a:t>
            </a:r>
            <a:r>
              <a:rPr lang="en-GB" dirty="0" err="1"/>
              <a:t>cern.ch</a:t>
            </a:r>
            <a:r>
              <a:rPr lang="en-GB" dirty="0"/>
              <a:t>/</a:t>
            </a:r>
            <a:r>
              <a:rPr lang="en-GB" dirty="0" err="1"/>
              <a:t>eng</a:t>
            </a:r>
            <a:r>
              <a:rPr lang="en-GB" dirty="0"/>
              <a:t>/</a:t>
            </a:r>
            <a:r>
              <a:rPr lang="en-GB" dirty="0" err="1"/>
              <a:t>acc</a:t>
            </a:r>
            <a:r>
              <a:rPr lang="en-GB" dirty="0"/>
              <a:t>-models/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/</a:t>
            </a:r>
            <a:r>
              <a:rPr lang="en-GB" dirty="0" err="1"/>
              <a:t>eos</a:t>
            </a:r>
            <a:r>
              <a:rPr lang="en-GB" dirty="0"/>
              <a:t>/project/a/</a:t>
            </a:r>
            <a:r>
              <a:rPr lang="en-GB" dirty="0" err="1"/>
              <a:t>acc</a:t>
            </a:r>
            <a:r>
              <a:rPr lang="en-GB" dirty="0"/>
              <a:t>-models/public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i="1" dirty="0"/>
              <a:t>‘Call, file=“/</a:t>
            </a:r>
            <a:r>
              <a:rPr lang="en-GB" i="1" dirty="0" err="1"/>
              <a:t>eos</a:t>
            </a:r>
            <a:r>
              <a:rPr lang="en-GB" i="1" dirty="0"/>
              <a:t>/project/a/</a:t>
            </a:r>
            <a:r>
              <a:rPr lang="en-GB" i="1" dirty="0" err="1"/>
              <a:t>acc</a:t>
            </a:r>
            <a:r>
              <a:rPr lang="en-GB" i="1" dirty="0"/>
              <a:t>-models/public/…’ </a:t>
            </a:r>
            <a:r>
              <a:rPr lang="en-GB" dirty="0"/>
              <a:t>in a MAD-X job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Most everybody probably goes to website for info and reference values, </a:t>
            </a:r>
            <a:br>
              <a:rPr lang="en-GB" dirty="0"/>
            </a:br>
            <a:r>
              <a:rPr lang="en-GB" dirty="0"/>
              <a:t>and calls EOS files from their MAD-X jobs for their studies. </a:t>
            </a:r>
            <a:br>
              <a:rPr lang="en-GB" dirty="0"/>
            </a:br>
            <a:r>
              <a:rPr lang="en-GB" dirty="0"/>
              <a:t>No Git cloning necessary unless you develop a new branch…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342066-BE82-9F40-85D2-0F7CA353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Optics repository</a:t>
            </a:r>
            <a:br>
              <a:rPr lang="en-GB" dirty="0"/>
            </a:br>
            <a:r>
              <a:rPr lang="en-GB" sz="2400" dirty="0"/>
              <a:t>https://</a:t>
            </a:r>
            <a:r>
              <a:rPr lang="en-GB" sz="2400" dirty="0" err="1"/>
              <a:t>acc-models.web.cern.ch</a:t>
            </a:r>
            <a:r>
              <a:rPr lang="en-GB" sz="2400" dirty="0"/>
              <a:t>/</a:t>
            </a:r>
            <a:r>
              <a:rPr lang="en-GB" sz="2400" dirty="0" err="1"/>
              <a:t>acc</a:t>
            </a:r>
            <a:r>
              <a:rPr lang="en-GB" sz="2400" dirty="0"/>
              <a:t>-models/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4485A-7952-3A45-89A6-01433461A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603EA-080D-444F-BF76-5F552D05C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3BE2E-3BAC-034B-993C-B9EBF0FF2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296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08F95A-4DDD-7B4E-91F2-15BC15380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Based on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Web interface for information retrieval and browsing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Links of stable reference versions on AFS and EOS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Documentation and website stored in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Based on standard IT-provided tools as much as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Owned and maintained by service accounts and e-groups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Complemented by a review procedure…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08E169-9C0E-C54B-99E3-4C9777ACB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FC07E-6202-5A4B-9C3A-3D47B090D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B2C89-3167-7244-9215-886CE82D8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21426-6AF6-D94D-A20F-9E7CA413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1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DB7ADB-1962-3640-937A-4BF36527A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When a new reference set is ready for publication </a:t>
            </a:r>
            <a:br>
              <a:rPr lang="en-GB" dirty="0"/>
            </a:br>
            <a:r>
              <a:rPr lang="en-GB" dirty="0"/>
              <a:t>AND it passes all the tests…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Organise a review </a:t>
            </a:r>
            <a:r>
              <a:rPr lang="en-GB" sz="2000" b="0" dirty="0"/>
              <a:t>(special FCC-</a:t>
            </a:r>
            <a:r>
              <a:rPr lang="en-GB" sz="2000" b="0" dirty="0" err="1"/>
              <a:t>ee</a:t>
            </a:r>
            <a:r>
              <a:rPr lang="en-GB" sz="2000" b="0" dirty="0"/>
              <a:t> optics meeting ?)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where everyone contributes to QC evaluation </a:t>
            </a:r>
            <a:r>
              <a:rPr lang="en-GB" sz="2000" b="0" dirty="0"/>
              <a:t>(is anything broken in their studies ? are there any adverse effects?)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/>
              <a:t>including a review of the associated documentation </a:t>
            </a:r>
            <a:r>
              <a:rPr lang="en-GB" sz="2000" b="0" dirty="0"/>
              <a:t>(clear and useful ?)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When the review is positive the new set can be published on Gitlab (either as merge or as a new master version), appears on website and is linked on EOS and AFS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Procedure to be written and agreed upon.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7CFECF-9621-7D49-92DB-E2039CB61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 Optics sets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2975F-CEC8-254E-B70C-73274F46A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3EEC8-AAF2-A14E-9FFF-1FD188B4D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7DED9-11AE-A848-AD5E-A7141776A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48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37B6CF-2017-5741-B9CB-EDB7EEAA4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repository shall be extensible to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Booster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Transfer lines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hh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repository shall also be extensible to specialised and linked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Aperture model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Collimation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Machine Detector Interfaces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Impedance model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…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FD76A5-ACA5-B345-8E17-7DAFAA98A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Extension of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3369A-52E4-A64E-ACE5-3367DABE8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118B8-3D04-B543-B341-2DB8BF156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848B0-47D4-C943-BB65-E883DF83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924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84228B-7730-5146-8B25-7D03F19FF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665191" cy="4608512"/>
          </a:xfrm>
        </p:spPr>
        <p:txBody>
          <a:bodyPr/>
          <a:lstStyle/>
          <a:p>
            <a:r>
              <a:rPr lang="en-GB" dirty="0"/>
              <a:t>This presentation is meant primarily to trigger reflexion and discussion; </a:t>
            </a:r>
            <a:br>
              <a:rPr lang="en-GB" dirty="0"/>
            </a:br>
            <a:r>
              <a:rPr lang="en-GB" dirty="0"/>
              <a:t>nothing is fixed at this point….</a:t>
            </a:r>
          </a:p>
          <a:p>
            <a:r>
              <a:rPr lang="en-GB" dirty="0"/>
              <a:t>Next steps are: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Further collect your thoughts, needs and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Build a “demo” website for FCC-</a:t>
            </a:r>
            <a:r>
              <a:rPr lang="en-GB" dirty="0" err="1"/>
              <a:t>ee</a:t>
            </a:r>
            <a:r>
              <a:rPr lang="en-GB" dirty="0"/>
              <a:t> based on existing files on Gitlab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Deploy the links on AFS and EOS through automated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Setup a branch on Gitlab for a first “engineering” revision of the latest “217 2-IP </a:t>
            </a:r>
            <a:r>
              <a:rPr lang="en-GB" dirty="0" err="1"/>
              <a:t>nosol</a:t>
            </a:r>
            <a:r>
              <a:rPr lang="en-GB" dirty="0"/>
              <a:t>” optics, in view of standardising elements </a:t>
            </a:r>
            <a:r>
              <a:rPr lang="en-GB" sz="2000" b="0" dirty="0"/>
              <a:t>(e.g. magnet lengths)</a:t>
            </a:r>
            <a:br>
              <a:rPr lang="en-GB" sz="2000" b="0" dirty="0"/>
            </a:br>
            <a:br>
              <a:rPr lang="en-GB" sz="2000" b="0" dirty="0"/>
            </a:br>
            <a:r>
              <a:rPr lang="en-GB" dirty="0"/>
              <a:t>This last point is not just an OCD but is needed for the PBS.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AA793-AC16-8C43-81BC-70B8AE583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CB929-6623-CD40-846B-F659B38B7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18D02-3476-0846-9E78-CE169B75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17FD3-6904-9746-80EE-6154D3C5D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838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AAA7E7-99BE-7744-BB00-31DE40EA0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Milestone in WP2 ; due on 1</a:t>
            </a:r>
            <a:r>
              <a:rPr lang="en-GB" baseline="30000" dirty="0"/>
              <a:t>st</a:t>
            </a:r>
            <a:r>
              <a:rPr lang="en-GB" dirty="0"/>
              <a:t> July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Draft version for “engineering check”  in early June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Initial effort now, </a:t>
            </a:r>
            <a:br>
              <a:rPr lang="en-GB" dirty="0"/>
            </a:br>
            <a:r>
              <a:rPr lang="en-GB" dirty="0"/>
              <a:t>to be established as a process on the medium term through the feasibility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Huge task needs kickstarting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957353-5539-DA44-B8C4-AE1529035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 Breakdown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22A29-B0D4-904D-9B4A-282E51936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6AC8F-0200-E049-94F4-3BB75904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8F83-4BA0-B04B-9715-08A7D1498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056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0948C0A-38B2-4240-81BC-CCC9163508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9746" y="272854"/>
            <a:ext cx="5688013" cy="225328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4AC087-B614-864F-8922-DB5625C2D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PBS 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04900-D823-7046-8D90-86E90A443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2B64C-F540-104C-ACE9-E624F7265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55ADE-6B48-DE44-AD3E-EE39AC9F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8516007F-4A27-2846-9FCB-42686D497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30" y="2526135"/>
            <a:ext cx="7093488" cy="1111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5BA6E5-C37F-C045-B7A9-C79C5FC07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85" y="3913598"/>
            <a:ext cx="6969327" cy="5956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665548-7FEF-3541-89B9-162F1E04E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50" y="4685477"/>
            <a:ext cx="6969327" cy="78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2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2FA58-64B4-D54D-A077-B3FD61EE3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073DC-2F05-2744-87A8-C5A872022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5C7E0-4048-3D43-B7FB-FD0E305D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2DBFA567-239C-184C-8655-BEEB7F0A0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698" y="0"/>
            <a:ext cx="64470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7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57505A4-590E-694D-B2E0-0C633E5C8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Optics repository and Documentation</a:t>
            </a:r>
          </a:p>
          <a:p>
            <a:pPr lvl="1"/>
            <a:r>
              <a:rPr lang="en-GB" dirty="0"/>
              <a:t>Initial thoughts based on experience and discussions with a few people</a:t>
            </a:r>
          </a:p>
          <a:p>
            <a:pPr lvl="1"/>
            <a:r>
              <a:rPr lang="en-GB" dirty="0"/>
              <a:t>This talk should trigger reflexion and discussions</a:t>
            </a:r>
          </a:p>
          <a:p>
            <a:pPr lvl="1"/>
            <a:r>
              <a:rPr lang="en-GB" dirty="0"/>
              <a:t>You are all encouraged to contact me with your thoughts, experience, needs and requirements</a:t>
            </a:r>
          </a:p>
          <a:p>
            <a:pPr lvl="1"/>
            <a:endParaRPr lang="en-GB" dirty="0"/>
          </a:p>
          <a:p>
            <a:pPr marL="423862"/>
            <a:r>
              <a:rPr lang="en-GB" dirty="0"/>
              <a:t>Product Breakdown Structure</a:t>
            </a:r>
          </a:p>
          <a:p>
            <a:pPr marL="709612" lvl="1"/>
            <a:r>
              <a:rPr lang="en-GB" dirty="0"/>
              <a:t>A primer with timeline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FF60D2-4EDC-964E-97F2-8312740A8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B911C7B-3D57-7D43-817F-7052946FB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5B63AA-CB54-7B49-8B11-3972722B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E649E6-7F87-7B42-B773-A71853BC8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17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61924250-6AF0-3442-BC06-D87A298F8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1328" y="1592263"/>
            <a:ext cx="5309345" cy="4608512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15E254F-B92A-7C40-9A19-E4CADA010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PBS…  at top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0DF8C3-83D9-7A4A-BAB6-32E71778C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B9AB66-B843-B344-A542-6747071AB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E7108-BB90-8842-8C4A-BE3FCE5D9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9A45EA33-6222-724D-9449-C1EAA8A1B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235" y="1757121"/>
            <a:ext cx="30353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8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DF20EF-A5FE-1E4A-BB68-C826D17CA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Cannot provide everything in a such a short time…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But we can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structure the top level tree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start exploring the “collider” branch </a:t>
            </a:r>
            <a:br>
              <a:rPr lang="en-GB" dirty="0"/>
            </a:br>
            <a:r>
              <a:rPr lang="en-GB" dirty="0"/>
              <a:t>for a given configuration (e.g. ttbar) </a:t>
            </a:r>
            <a:br>
              <a:rPr lang="en-GB" dirty="0"/>
            </a:br>
            <a:r>
              <a:rPr lang="en-GB" dirty="0"/>
              <a:t>down to the individual elements in the MAD-X sense </a:t>
            </a:r>
          </a:p>
          <a:p>
            <a:pPr lvl="1" indent="0">
              <a:buNone/>
            </a:pPr>
            <a:r>
              <a:rPr lang="en-GB" dirty="0"/>
              <a:t>Hence why we need an engineering revision of </a:t>
            </a:r>
            <a:br>
              <a:rPr lang="en-GB" dirty="0"/>
            </a:br>
            <a:r>
              <a:rPr lang="en-GB" dirty="0"/>
              <a:t>the optics with standardisation of elements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List all elements required on and around the beam lines</a:t>
            </a:r>
            <a:br>
              <a:rPr lang="en-GB" dirty="0"/>
            </a:br>
            <a:r>
              <a:rPr lang="en-GB" dirty="0"/>
              <a:t>(beam pipes, vacuum equipment, instrumentation)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Start involving equipment groups for completeness </a:t>
            </a:r>
            <a:br>
              <a:rPr lang="en-GB" dirty="0"/>
            </a:br>
            <a:r>
              <a:rPr lang="en-GB" dirty="0"/>
              <a:t>at equipment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0E960C-BFE9-8B44-ADE1-6CE5213B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5BC80-D5FB-4C4E-95F5-426437DE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EDE4E-1CBD-254B-A9D5-3E9C02D80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849FF-253F-C24C-9354-48AE8F6B2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691ED60-C17F-254E-A5BA-6626BAD4F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444" y="1935379"/>
            <a:ext cx="4963090" cy="397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84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6A3342-7C2B-3744-8643-E77CBA8D6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Long term effort which needs to take into account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Naming conventions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Databases and documentation systems (EDMS, CDD…)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Standard engineering processes at CERN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Start with a Web and Excel-based representation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Elements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Number of instances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Basic characteristics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Requirements </a:t>
            </a:r>
            <a:r>
              <a:rPr lang="en-GB" sz="1600" dirty="0"/>
              <a:t>(</a:t>
            </a:r>
            <a:r>
              <a:rPr lang="en-GB" sz="1600" dirty="0" err="1"/>
              <a:t>eg</a:t>
            </a:r>
            <a:r>
              <a:rPr lang="en-GB" sz="1600" dirty="0"/>
              <a:t> powering, cooling, controls, DAQ…)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8730D1-D5C9-DE49-A47A-98BDD652A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55119-9062-C147-A381-C38D66FD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CD27D-32C7-8A49-8807-4F9FD6DC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51A19-C816-114B-991E-AF4815DC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545E45-1327-0340-8BB8-8A6BE410B570}"/>
              </a:ext>
            </a:extLst>
          </p:cNvPr>
          <p:cNvSpPr txBox="1"/>
          <p:nvPr/>
        </p:nvSpPr>
        <p:spPr>
          <a:xfrm>
            <a:off x="6997100" y="2998922"/>
            <a:ext cx="3962623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 Involve all accelerator support groups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BEC2E9-C382-4346-8E49-8C42E5C9F063}"/>
              </a:ext>
            </a:extLst>
          </p:cNvPr>
          <p:cNvSpPr txBox="1"/>
          <p:nvPr/>
        </p:nvSpPr>
        <p:spPr>
          <a:xfrm>
            <a:off x="6997099" y="5127237"/>
            <a:ext cx="42704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 Involve all accelerator equipment groups </a:t>
            </a:r>
          </a:p>
        </p:txBody>
      </p:sp>
    </p:spTree>
    <p:extLst>
      <p:ext uri="{BB962C8B-B14F-4D97-AF65-F5344CB8AC3E}">
        <p14:creationId xmlns:p14="http://schemas.microsoft.com/office/powerpoint/2010/main" val="426891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4C0637-2869-7143-A238-357434EFB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Work has started…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Optics team mostly involved through the collider description at element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Any help is welcome 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05071F-82EF-324A-8A21-13ABF1318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E21AB-48D9-784F-8E5F-B6C8ED4B1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224DA-71EA-2045-9512-682175297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B288B-4D5A-B547-B5CB-1CCC480F1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952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E7C272-53F5-134B-AE8A-310CCC5C3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87300"/>
            <a:ext cx="11376024" cy="5188513"/>
          </a:xfrm>
        </p:spPr>
        <p:txBody>
          <a:bodyPr/>
          <a:lstStyle/>
          <a:p>
            <a:r>
              <a:rPr lang="en-GB" dirty="0"/>
              <a:t>Repository :  a place where we keep our common and valuable assets for FCC machine and optics design and development</a:t>
            </a:r>
          </a:p>
          <a:p>
            <a:r>
              <a:rPr lang="en-GB" dirty="0"/>
              <a:t>Our assets are immaterial but very valuable given the efforts and work invested to ensure best performance and operability of the FCC.</a:t>
            </a:r>
          </a:p>
          <a:p>
            <a:pPr lvl="1"/>
            <a:r>
              <a:rPr lang="en-GB" dirty="0"/>
              <a:t>In industry we would invoke Intellectual Property. </a:t>
            </a:r>
          </a:p>
          <a:p>
            <a:pPr lvl="1"/>
            <a:r>
              <a:rPr lang="en-GB" dirty="0"/>
              <a:t>Although we must publish the results of our work, we do not have to make it public before publication. </a:t>
            </a:r>
          </a:p>
          <a:p>
            <a:r>
              <a:rPr lang="en-GB" dirty="0"/>
              <a:t>Assets in the form of computer files and codes for now; later in databases</a:t>
            </a:r>
          </a:p>
          <a:p>
            <a:r>
              <a:rPr lang="en-GB" dirty="0"/>
              <a:t>Common assets implies that within the team </a:t>
            </a:r>
            <a:br>
              <a:rPr lang="en-GB" dirty="0"/>
            </a:br>
            <a:r>
              <a:rPr lang="en-GB" dirty="0"/>
              <a:t>	</a:t>
            </a:r>
            <a:r>
              <a:rPr lang="en-GB" b="0" dirty="0"/>
              <a:t>they can be </a:t>
            </a:r>
            <a:r>
              <a:rPr lang="en-GB" dirty="0"/>
              <a:t>shared</a:t>
            </a:r>
            <a:r>
              <a:rPr lang="en-GB" b="0" dirty="0"/>
              <a:t>; </a:t>
            </a:r>
            <a:br>
              <a:rPr lang="en-GB" b="0" dirty="0"/>
            </a:br>
            <a:r>
              <a:rPr lang="en-GB" b="0" dirty="0"/>
              <a:t>	they shall be easily </a:t>
            </a:r>
            <a:r>
              <a:rPr lang="en-GB" dirty="0"/>
              <a:t>understood and mastered</a:t>
            </a:r>
            <a:r>
              <a:rPr lang="en-GB" b="0" dirty="0"/>
              <a:t>;</a:t>
            </a:r>
            <a:br>
              <a:rPr lang="en-GB" b="0" dirty="0"/>
            </a:br>
            <a:r>
              <a:rPr lang="en-GB" b="0" dirty="0"/>
              <a:t>	and they shall be easily </a:t>
            </a:r>
            <a:r>
              <a:rPr lang="en-GB" dirty="0"/>
              <a:t>used further</a:t>
            </a:r>
            <a:r>
              <a:rPr lang="en-GB" b="0" dirty="0"/>
              <a:t> and </a:t>
            </a:r>
            <a:r>
              <a:rPr lang="en-GB" dirty="0"/>
              <a:t>built upon</a:t>
            </a:r>
          </a:p>
          <a:p>
            <a:r>
              <a:rPr lang="en-GB" dirty="0"/>
              <a:t>Loop over many years between now and FCC operation</a:t>
            </a:r>
          </a:p>
          <a:p>
            <a:pPr lvl="1"/>
            <a:r>
              <a:rPr lang="en-GB" dirty="0"/>
              <a:t>Asset volume and value will grow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6C1C35-8245-1E4A-87C6-80D5169B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124DF-81EC-964C-ABCE-EE6B427D1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6D4CC-7929-2F49-8439-527880880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4B06C-4168-5640-B116-FD359DBC6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7853DA-A6D7-2B48-B9AB-E54FD6617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349023"/>
              </p:ext>
            </p:extLst>
          </p:nvPr>
        </p:nvGraphicFramePr>
        <p:xfrm>
          <a:off x="8075053" y="3927160"/>
          <a:ext cx="3373120" cy="2348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059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10865F-4829-8F4D-8EB6-2A1F3B1B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944856"/>
          </a:xfrm>
        </p:spPr>
        <p:txBody>
          <a:bodyPr/>
          <a:lstStyle/>
          <a:p>
            <a:r>
              <a:rPr lang="en-GB" dirty="0"/>
              <a:t>Some pitfalls:</a:t>
            </a:r>
          </a:p>
          <a:p>
            <a:pPr lvl="1"/>
            <a:r>
              <a:rPr lang="en-GB" dirty="0"/>
              <a:t>Newcomers need to find their way through the data and its history; avoid losing time in induction, </a:t>
            </a:r>
            <a:br>
              <a:rPr lang="en-GB" dirty="0"/>
            </a:br>
            <a:r>
              <a:rPr lang="en-GB" dirty="0"/>
              <a:t>self-exploration, digging for information</a:t>
            </a:r>
          </a:p>
          <a:p>
            <a:pPr lvl="1"/>
            <a:r>
              <a:rPr lang="en-GB" dirty="0"/>
              <a:t>Avoid exploring a path already treaded ; document the loose ends and roadblocks</a:t>
            </a:r>
          </a:p>
          <a:p>
            <a:pPr lvl="1"/>
            <a:r>
              <a:rPr lang="en-GB" i="1" dirty="0"/>
              <a:t>Who remembers why we did it like this ?</a:t>
            </a:r>
          </a:p>
          <a:p>
            <a:pPr lvl="1"/>
            <a:r>
              <a:rPr lang="en-GB" dirty="0"/>
              <a:t>Using standardised version of the optics as firm ground for further studies (beam-beam, collimation,…) and for valid comparison between studies</a:t>
            </a:r>
          </a:p>
          <a:p>
            <a:pPr marL="423862"/>
            <a:r>
              <a:rPr lang="en-GB" dirty="0"/>
              <a:t>Repository shall also hold pertinent documentation of the data files and the process that led to their development </a:t>
            </a:r>
          </a:p>
          <a:p>
            <a:pPr marL="709612" lvl="1"/>
            <a:r>
              <a:rPr lang="en-GB" dirty="0"/>
              <a:t>Documentation can be inline (comments to explain, guide, clarify…) or as extra files (or links) </a:t>
            </a:r>
          </a:p>
          <a:p>
            <a:pPr marL="709612" lvl="1"/>
            <a:r>
              <a:rPr lang="en-GB" dirty="0"/>
              <a:t>Documentation also needs structuring and discipline</a:t>
            </a:r>
          </a:p>
          <a:p>
            <a:pPr marL="709612" lvl="2" indent="0">
              <a:buNone/>
            </a:pPr>
            <a:r>
              <a:rPr lang="en-GB" i="1" dirty="0"/>
              <a:t>“JD: moved third collimator left of IP by 4cm” </a:t>
            </a:r>
          </a:p>
          <a:p>
            <a:pPr marL="709612" lvl="2" indent="0">
              <a:buNone/>
            </a:pPr>
            <a:r>
              <a:rPr lang="en-GB" dirty="0"/>
              <a:t>Who ? John Doe or Julia Double ? Why ? When ? Where exactly ?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28AF80-BF1A-8A42-81D0-D076589F2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BB312-9EE1-D94E-A1A5-FC0A8DC3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EC6D1-522F-F24E-8FB9-6663164A7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58D45-4EF8-6148-8DB7-2167A7F7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5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0BE8B8-A4D7-054C-8363-41860E6A7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2358"/>
            <a:ext cx="11376024" cy="4938417"/>
          </a:xfrm>
        </p:spPr>
        <p:txBody>
          <a:bodyPr/>
          <a:lstStyle/>
          <a:p>
            <a:r>
              <a:rPr lang="en-GB" dirty="0"/>
              <a:t>Holds a structured set of files including the documentation</a:t>
            </a:r>
          </a:p>
          <a:p>
            <a:r>
              <a:rPr lang="en-GB" dirty="0"/>
              <a:t>Common approach to be decided together and then enforced collectively</a:t>
            </a:r>
          </a:p>
          <a:p>
            <a:r>
              <a:rPr lang="en-GB" dirty="0"/>
              <a:t>Quality Control to be implemented as a set of tools, and a common mindset</a:t>
            </a:r>
          </a:p>
          <a:p>
            <a:endParaRPr lang="en-GB" dirty="0"/>
          </a:p>
          <a:p>
            <a:r>
              <a:rPr lang="en-GB" dirty="0"/>
              <a:t>Optics Repository is not a dump and shall only hold valuable data</a:t>
            </a:r>
          </a:p>
          <a:p>
            <a:pPr marL="366712" lvl="1" indent="0">
              <a:buNone/>
            </a:pPr>
            <a:r>
              <a:rPr lang="en-GB" i="1" dirty="0"/>
              <a:t>tmp1.txt  </a:t>
            </a:r>
            <a:r>
              <a:rPr lang="en-GB" dirty="0"/>
              <a:t>and  </a:t>
            </a:r>
            <a:r>
              <a:rPr lang="en-GB" i="1" dirty="0" err="1"/>
              <a:t>toto.dat</a:t>
            </a:r>
            <a:r>
              <a:rPr lang="en-GB" i="1" dirty="0"/>
              <a:t> </a:t>
            </a:r>
            <a:r>
              <a:rPr lang="en-GB" dirty="0"/>
              <a:t>have no place there. Keep them in your private space if you need them. I do!</a:t>
            </a:r>
          </a:p>
          <a:p>
            <a:endParaRPr lang="en-GB" dirty="0"/>
          </a:p>
          <a:p>
            <a:r>
              <a:rPr lang="en-GB" dirty="0"/>
              <a:t>Everybody in the team has </a:t>
            </a:r>
            <a:r>
              <a:rPr lang="en-GB" dirty="0" err="1"/>
              <a:t>ReadOnly</a:t>
            </a:r>
            <a:r>
              <a:rPr lang="en-GB" dirty="0"/>
              <a:t> access </a:t>
            </a:r>
          </a:p>
          <a:p>
            <a:r>
              <a:rPr lang="en-GB" dirty="0"/>
              <a:t>Few people, a team of librarians, have </a:t>
            </a:r>
            <a:r>
              <a:rPr lang="en-GB" dirty="0" err="1"/>
              <a:t>ReadWrite</a:t>
            </a:r>
            <a:r>
              <a:rPr lang="en-GB" dirty="0"/>
              <a:t> access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DA4F07-A35E-9D4F-B1A8-3CB41987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639E7-18B6-624A-9332-22AB841F4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BB1FC-66BA-224B-8F79-74E969D4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73620-BC3B-D641-8AFB-B828F1104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9E12C8-14F3-2F46-B1F0-2096B9478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952056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https://gitlab.cern.ch/fcc-optics/FCC-ee-lattice</a:t>
            </a:r>
            <a:endParaRPr lang="en-GB" dirty="0"/>
          </a:p>
          <a:p>
            <a:r>
              <a:rPr lang="en-GB" dirty="0"/>
              <a:t>Needs identification</a:t>
            </a:r>
          </a:p>
          <a:p>
            <a:r>
              <a:rPr lang="en-GB" dirty="0"/>
              <a:t>109 members in the team; </a:t>
            </a:r>
            <a:br>
              <a:rPr lang="en-GB" dirty="0"/>
            </a:br>
            <a:r>
              <a:rPr lang="en-GB" dirty="0"/>
              <a:t>a few are “developers” with RW access</a:t>
            </a:r>
          </a:p>
          <a:p>
            <a:r>
              <a:rPr lang="en-GB" dirty="0"/>
              <a:t>Master and two branches</a:t>
            </a:r>
          </a:p>
          <a:p>
            <a:r>
              <a:rPr lang="en-GB" dirty="0"/>
              <a:t>Two versions of the optics</a:t>
            </a:r>
          </a:p>
          <a:p>
            <a:pPr lvl="1"/>
            <a:r>
              <a:rPr lang="en-GB" dirty="0"/>
              <a:t>213 (CDR) and 217 (post CDR) at 4 energies each</a:t>
            </a:r>
          </a:p>
          <a:p>
            <a:pPr lvl="1"/>
            <a:r>
              <a:rPr lang="en-GB" dirty="0"/>
              <a:t>Optics in one single file</a:t>
            </a:r>
          </a:p>
          <a:p>
            <a:pPr lvl="1"/>
            <a:r>
              <a:rPr lang="en-GB" dirty="0"/>
              <a:t>Not much more… </a:t>
            </a:r>
          </a:p>
          <a:p>
            <a:r>
              <a:rPr lang="en-GB" dirty="0"/>
              <a:t>Gitlab is good for code development, </a:t>
            </a:r>
            <a:br>
              <a:rPr lang="en-GB" dirty="0"/>
            </a:br>
            <a:r>
              <a:rPr lang="en-GB" dirty="0"/>
              <a:t>master is the reference set and branches are for development, exploration…</a:t>
            </a:r>
          </a:p>
          <a:p>
            <a:pPr marL="80962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8150C-C3F2-8F41-A514-9E07D5C7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situation for FCC : Gitlab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6B9AD-2BA9-4A49-B0DB-9C664D7CA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4D38C-C3DC-B243-A9DD-2D60C3CA6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B4330-BCED-974F-93B9-C34B8B3F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5F52FB9-5934-6642-83EF-1B8194290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273" y="1294725"/>
            <a:ext cx="5669070" cy="336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84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A7826D-58EA-D940-BA49-3DD041F11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02662"/>
            <a:ext cx="11376024" cy="4930937"/>
          </a:xfrm>
        </p:spPr>
        <p:txBody>
          <a:bodyPr/>
          <a:lstStyle/>
          <a:p>
            <a:r>
              <a:rPr lang="en-GB" dirty="0"/>
              <a:t>Name versions with “publication friendly names”  </a:t>
            </a:r>
            <a:br>
              <a:rPr lang="en-GB" dirty="0"/>
            </a:br>
            <a:r>
              <a:rPr lang="en-GB" b="0" dirty="0"/>
              <a:t>proposal: V21.02 for the second reference version in 2021</a:t>
            </a:r>
          </a:p>
          <a:p>
            <a:r>
              <a:rPr lang="en-GB" dirty="0"/>
              <a:t>Each reference version can have multiple </a:t>
            </a:r>
            <a:r>
              <a:rPr lang="en-GB" dirty="0" err="1"/>
              <a:t>filesets</a:t>
            </a:r>
            <a:endParaRPr lang="en-GB" dirty="0"/>
          </a:p>
          <a:p>
            <a:pPr lvl="1"/>
            <a:r>
              <a:rPr lang="en-GB" u="sng" dirty="0"/>
              <a:t>4 different energies</a:t>
            </a:r>
          </a:p>
          <a:p>
            <a:pPr lvl="1"/>
            <a:r>
              <a:rPr lang="en-GB" dirty="0"/>
              <a:t>Multiple optics configurations ?</a:t>
            </a:r>
            <a:br>
              <a:rPr lang="en-GB" dirty="0"/>
            </a:br>
            <a:r>
              <a:rPr lang="en-GB" dirty="0"/>
              <a:t> no ramp or squeeze as in LEP, but do we want detuned optics as well ?</a:t>
            </a:r>
          </a:p>
          <a:p>
            <a:pPr lvl="1"/>
            <a:r>
              <a:rPr lang="en-GB" u="sng" dirty="0"/>
              <a:t>2 beams and therefore 2 sequences</a:t>
            </a:r>
            <a:r>
              <a:rPr lang="en-GB" dirty="0"/>
              <a:t>; </a:t>
            </a:r>
            <a:br>
              <a:rPr lang="en-GB" dirty="0"/>
            </a:br>
            <a:r>
              <a:rPr lang="en-GB" dirty="0"/>
              <a:t>but also two machines in some parts and different excitation sets.</a:t>
            </a:r>
            <a:br>
              <a:rPr lang="en-GB" dirty="0"/>
            </a:br>
            <a:r>
              <a:rPr lang="en-GB" dirty="0"/>
              <a:t>but avoid the beam2 paradigm of LHC !</a:t>
            </a:r>
          </a:p>
          <a:p>
            <a:pPr lvl="1"/>
            <a:r>
              <a:rPr lang="en-GB" u="sng" dirty="0"/>
              <a:t>2 IP’s vs 4 IP’s</a:t>
            </a:r>
          </a:p>
          <a:p>
            <a:pPr lvl="1"/>
            <a:r>
              <a:rPr lang="en-GB" u="sng" dirty="0"/>
              <a:t>Thick lenses vs thin lenses</a:t>
            </a:r>
          </a:p>
          <a:p>
            <a:pPr lvl="1"/>
            <a:r>
              <a:rPr lang="en-GB" dirty="0"/>
              <a:t>Study or MD optics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DDF789-3DE6-2F4C-8F9C-BA606F217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many reference optics do we need 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399D7-92CD-8943-B3C8-5D7DFD9F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9FECF-72C4-1B49-9EBF-A9BEE2B2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DBCFB-9538-B942-861A-F26D49E2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A8F9EE-9DF6-DC4D-8808-8572984F0E85}"/>
              </a:ext>
            </a:extLst>
          </p:cNvPr>
          <p:cNvSpPr txBox="1"/>
          <p:nvPr/>
        </p:nvSpPr>
        <p:spPr>
          <a:xfrm>
            <a:off x="5618864" y="4865858"/>
            <a:ext cx="5488682" cy="5539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GB" b="1" dirty="0"/>
              <a:t> Define the mandatory sets and the optional parts </a:t>
            </a:r>
            <a:br>
              <a:rPr lang="en-GB" b="1" dirty="0"/>
            </a:br>
            <a:r>
              <a:rPr lang="en-GB" b="1" dirty="0"/>
              <a:t> Define the directory tree.</a:t>
            </a:r>
          </a:p>
        </p:txBody>
      </p:sp>
    </p:spTree>
    <p:extLst>
      <p:ext uri="{BB962C8B-B14F-4D97-AF65-F5344CB8AC3E}">
        <p14:creationId xmlns:p14="http://schemas.microsoft.com/office/powerpoint/2010/main" val="314198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976F2A-D1C7-7E46-A3C6-BB93C33C9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3"/>
            <a:ext cx="11376024" cy="5226107"/>
          </a:xfrm>
        </p:spPr>
        <p:txBody>
          <a:bodyPr/>
          <a:lstStyle/>
          <a:p>
            <a:r>
              <a:rPr lang="en-GB" dirty="0"/>
              <a:t>Avoid single file with everything</a:t>
            </a:r>
          </a:p>
          <a:p>
            <a:r>
              <a:rPr lang="en-GB" dirty="0"/>
              <a:t>Split optics and machine description in several files with “engineering” view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Element definitions ; “just the hardware”, </a:t>
            </a:r>
            <a:br>
              <a:rPr lang="en-GB" dirty="0"/>
            </a:br>
            <a:r>
              <a:rPr lang="en-GB" dirty="0"/>
              <a:t>with classes of elements and mechanical characteristics (length, basic aperture)  </a:t>
            </a:r>
            <a:br>
              <a:rPr lang="en-GB" dirty="0"/>
            </a:br>
            <a:r>
              <a:rPr lang="en-GB" sz="1600" i="1" dirty="0"/>
              <a:t>QD: Quadrupole, L=1.6, </a:t>
            </a:r>
            <a:r>
              <a:rPr lang="en-GB" sz="1600" i="1" dirty="0" err="1"/>
              <a:t>apertype</a:t>
            </a:r>
            <a:r>
              <a:rPr lang="en-GB" sz="1600" i="1" dirty="0"/>
              <a:t>=ellipse, aperture={0.3,0.1}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Symmetries of excitations; “no values, just logic”</a:t>
            </a:r>
            <a:br>
              <a:rPr lang="en-GB" dirty="0"/>
            </a:br>
            <a:r>
              <a:rPr lang="en-GB" dirty="0"/>
              <a:t>for example when two magnets are connected to the same bus-bar. </a:t>
            </a:r>
            <a:br>
              <a:rPr lang="en-GB" dirty="0"/>
            </a:br>
            <a:r>
              <a:rPr lang="en-GB" sz="1600" i="1" dirty="0"/>
              <a:t>KQS0.L2 := KQS0.2 ; KQSQ0.R2 := KQS0.2</a:t>
            </a:r>
            <a:endParaRPr lang="en-GB" i="1" dirty="0"/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Excitations of circuits; “Here be values !” </a:t>
            </a:r>
            <a:br>
              <a:rPr lang="en-GB" dirty="0"/>
            </a:br>
            <a:r>
              <a:rPr lang="en-GB" sz="1600" i="1" dirty="0"/>
              <a:t>KQS0.2 = 0.3792</a:t>
            </a:r>
            <a:endParaRPr lang="en-GB" i="1" dirty="0"/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Layout as Line or Sequence description; “only the geometry !”</a:t>
            </a:r>
          </a:p>
          <a:p>
            <a:pPr lvl="2"/>
            <a:r>
              <a:rPr lang="en-GB" dirty="0"/>
              <a:t>Line description for conceptual studies, exploiting repetitions and symmetries… but define drifts !</a:t>
            </a:r>
          </a:p>
          <a:p>
            <a:pPr lvl="2"/>
            <a:r>
              <a:rPr lang="en-GB" dirty="0"/>
              <a:t>Sequence descriptions have no drift but need to know precise positions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Specialised files: marker sets, instrumentation, detailed aperture models, solenoids, impedance…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C57177-047E-FD4A-B196-3F0A8970D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3A74C-D5CE-8043-B30B-5323F924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2E39F-560D-8246-9C67-195D9711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36DE3-9535-B348-B921-A295E4A6E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7384D65-4721-0F41-8EEA-8ED2FF5CD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466" y="3090096"/>
            <a:ext cx="5867400" cy="1295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220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25B206-2430-9D4F-9400-C0E8A1680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2555"/>
            <a:ext cx="11376024" cy="4608512"/>
          </a:xfrm>
        </p:spPr>
        <p:txBody>
          <a:bodyPr/>
          <a:lstStyle/>
          <a:p>
            <a:r>
              <a:rPr lang="en-GB" dirty="0"/>
              <a:t>Optics files must be complemented with</a:t>
            </a:r>
          </a:p>
          <a:p>
            <a:pPr lvl="1"/>
            <a:r>
              <a:rPr lang="en-GB" dirty="0"/>
              <a:t>Test jobs (</a:t>
            </a:r>
            <a:r>
              <a:rPr lang="en-GB" i="1" dirty="0" err="1"/>
              <a:t>madx</a:t>
            </a:r>
            <a:r>
              <a:rPr lang="en-GB" i="1" dirty="0"/>
              <a:t> | </a:t>
            </a:r>
            <a:r>
              <a:rPr lang="en-GB" i="1" dirty="0" err="1"/>
              <a:t>numdiff</a:t>
            </a:r>
            <a:r>
              <a:rPr lang="en-GB" i="1" dirty="0"/>
              <a:t> or other tools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Sample jobs (MAD-X or SAD)</a:t>
            </a:r>
          </a:p>
          <a:p>
            <a:pPr lvl="1"/>
            <a:endParaRPr lang="en-GB" dirty="0"/>
          </a:p>
          <a:p>
            <a:r>
              <a:rPr lang="en-GB" dirty="0"/>
              <a:t>Sample jobs </a:t>
            </a:r>
          </a:p>
          <a:p>
            <a:pPr lvl="1"/>
            <a:r>
              <a:rPr lang="en-GB" dirty="0"/>
              <a:t>are used for example to build special configurations, </a:t>
            </a:r>
            <a:br>
              <a:rPr lang="en-GB" dirty="0"/>
            </a:br>
            <a:r>
              <a:rPr lang="en-GB" dirty="0"/>
              <a:t>e.g. tapering, installing solenoids, loading imperfections, install specific observation points, etc…</a:t>
            </a:r>
          </a:p>
          <a:p>
            <a:pPr lvl="1"/>
            <a:r>
              <a:rPr lang="en-GB" dirty="0"/>
              <a:t>Can serve as “tutorial material” and are easily reused by cut and paste</a:t>
            </a:r>
          </a:p>
          <a:p>
            <a:pPr lvl="1"/>
            <a:r>
              <a:rPr lang="en-GB" dirty="0"/>
              <a:t>in MAD-X or SAD language ; but avoid the HUGE macro libraries of LHC…</a:t>
            </a:r>
          </a:p>
          <a:p>
            <a:pPr lvl="1"/>
            <a:endParaRPr lang="en-GB" dirty="0"/>
          </a:p>
          <a:p>
            <a:r>
              <a:rPr lang="en-GB" b="0" dirty="0"/>
              <a:t>MAD-8 had a SAVE / RELOAD feature to dump a binary representation of a machine </a:t>
            </a:r>
            <a:r>
              <a:rPr lang="en-GB" sz="1800" b="0" dirty="0"/>
              <a:t>(CPU dependent)</a:t>
            </a:r>
            <a:r>
              <a:rPr lang="en-GB" b="0" dirty="0"/>
              <a:t> and later reload it. This saved some time and ensured consistency across studies.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3A6C34-2EC5-A84D-AD9E-2CF3CEAA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B1EF0-096E-8841-87E3-41C0C73B4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67ACB-7F3A-7540-8A96-0169785A8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24BBA-A1DB-6C44-8388-3A95E7BC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7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2125</Words>
  <Application>Microsoft Macintosh PowerPoint</Application>
  <PresentationFormat>Widescreen</PresentationFormat>
  <Paragraphs>232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Optics Repository, Documentation and Product Breakdown Structure</vt:lpstr>
      <vt:lpstr>PowerPoint Presentation</vt:lpstr>
      <vt:lpstr>Optics Repository</vt:lpstr>
      <vt:lpstr>Optics Repository</vt:lpstr>
      <vt:lpstr>Optics Repository</vt:lpstr>
      <vt:lpstr>Current situation for FCC : Gitlab</vt:lpstr>
      <vt:lpstr>How many reference optics do we need ? </vt:lpstr>
      <vt:lpstr>Good practice and return on experience</vt:lpstr>
      <vt:lpstr>Good practice and return on experience</vt:lpstr>
      <vt:lpstr>Good practice and return on experience</vt:lpstr>
      <vt:lpstr>PowerPoint Presentation</vt:lpstr>
      <vt:lpstr>CERN Optics repository https://acc-models.web.cern.ch/acc-models/</vt:lpstr>
      <vt:lpstr>FCC Optics repository</vt:lpstr>
      <vt:lpstr>Reference Optics sets</vt:lpstr>
      <vt:lpstr>Extension of repository</vt:lpstr>
      <vt:lpstr>Plans </vt:lpstr>
      <vt:lpstr>Product Breakdown Structure</vt:lpstr>
      <vt:lpstr>What is a PBS ? </vt:lpstr>
      <vt:lpstr>PowerPoint Presentation</vt:lpstr>
      <vt:lpstr>FCC-ee PBS…  at top level</vt:lpstr>
      <vt:lpstr>FCC-ee PBS</vt:lpstr>
      <vt:lpstr>FCC-ee PBS</vt:lpstr>
      <vt:lpstr>FCC-ee PBS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Ghislain Roy</cp:lastModifiedBy>
  <cp:revision>32</cp:revision>
  <dcterms:created xsi:type="dcterms:W3CDTF">2020-12-17T08:49:41Z</dcterms:created>
  <dcterms:modified xsi:type="dcterms:W3CDTF">2021-03-12T07:41:58Z</dcterms:modified>
</cp:coreProperties>
</file>