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22"/>
  </p:notesMasterIdLst>
  <p:handoutMasterIdLst>
    <p:handoutMasterId r:id="rId23"/>
  </p:handoutMasterIdLst>
  <p:sldIdLst>
    <p:sldId id="263" r:id="rId4"/>
    <p:sldId id="364" r:id="rId5"/>
    <p:sldId id="284" r:id="rId6"/>
    <p:sldId id="372" r:id="rId7"/>
    <p:sldId id="365" r:id="rId8"/>
    <p:sldId id="351" r:id="rId9"/>
    <p:sldId id="378" r:id="rId10"/>
    <p:sldId id="373" r:id="rId11"/>
    <p:sldId id="403" r:id="rId12"/>
    <p:sldId id="377" r:id="rId13"/>
    <p:sldId id="374" r:id="rId14"/>
    <p:sldId id="394" r:id="rId15"/>
    <p:sldId id="395" r:id="rId16"/>
    <p:sldId id="396" r:id="rId17"/>
    <p:sldId id="401" r:id="rId18"/>
    <p:sldId id="402" r:id="rId19"/>
    <p:sldId id="375" r:id="rId20"/>
    <p:sldId id="266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E81"/>
    <a:srgbClr val="F6F7F8"/>
    <a:srgbClr val="F7F7F7"/>
    <a:srgbClr val="0033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Objects="1" showGuides="1">
      <p:cViewPr varScale="1">
        <p:scale>
          <a:sx n="130" d="100"/>
          <a:sy n="130" d="100"/>
        </p:scale>
        <p:origin x="342" y="126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48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17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2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53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97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99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22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5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27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45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3402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1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3" y="381002"/>
            <a:ext cx="3134659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1"/>
          </a:xfrm>
        </p:spPr>
        <p:txBody>
          <a:bodyPr>
            <a:normAutofit/>
          </a:bodyPr>
          <a:lstStyle>
            <a:lvl1pPr marL="342892" marR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2" marR="0" lvl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0604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" y="5875868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68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Miguel Santos_Production Readiness Review for TANB_19-04-2018_EDMS1966102 v.1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33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3"/>
            <a:ext cx="4040188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3"/>
            <a:ext cx="4041775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Miguel Santos_Production Readiness Review for TANB_19-04-2018_EDMS1966102 v.1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5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Miguel Santos_Production Readiness Review for TANB_19-04-2018_EDMS1966102 v.1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32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Miguel Santos_Production Readiness Review for TANB_19-04-2018_EDMS1966102 v.1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55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08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Miguel Santos_Production Readiness Review for TANB_19-04-2018_EDMS1966102 v.1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20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1"/>
            <a:ext cx="64404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Miguel Santos_Production Readiness Review for TANB_19-04-2018_EDMS1966102 v.1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3" y="381002"/>
            <a:ext cx="3134659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6070604"/>
            <a:ext cx="4572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" y="5875868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8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2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srgbClr val="64BCD9"/>
                </a:solidFill>
              </a:rPr>
              <a:pPr/>
              <a:t>‹#›</a:t>
            </a:fld>
            <a:endParaRPr lang="en-US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3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7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25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685800"/>
              <a:t>13/04/2021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49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3"/>
            <a:ext cx="792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6356351"/>
            <a:ext cx="60936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 defTabSz="457189"/>
            <a:r>
              <a:rPr lang="en-GB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189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167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2" indent="-342892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1" indent="-285743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2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8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gif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64151" y="2492896"/>
            <a:ext cx="7615698" cy="2520280"/>
          </a:xfrm>
        </p:spPr>
        <p:txBody>
          <a:bodyPr/>
          <a:lstStyle/>
          <a:p>
            <a:pPr algn="ctr"/>
            <a:r>
              <a:rPr lang="en-GB" sz="2000" b="0" dirty="0">
                <a:solidFill>
                  <a:srgbClr val="003399"/>
                </a:solidFill>
              </a:rPr>
              <a:t>HL-LHC Hollow Electron Lens (production) kick off meeting</a:t>
            </a:r>
            <a:r>
              <a:rPr lang="en-GB" sz="4400" b="0" dirty="0">
                <a:solidFill>
                  <a:srgbClr val="003399"/>
                </a:solidFill>
              </a:rPr>
              <a:t/>
            </a:r>
            <a:br>
              <a:rPr lang="en-GB" sz="4400" b="0" dirty="0">
                <a:solidFill>
                  <a:srgbClr val="003399"/>
                </a:solidFill>
              </a:rPr>
            </a:br>
            <a:r>
              <a:rPr lang="en-GB" sz="4400" b="0" dirty="0">
                <a:solidFill>
                  <a:srgbClr val="003399"/>
                </a:solidFill>
              </a:rPr>
              <a:t/>
            </a:r>
            <a:br>
              <a:rPr lang="en-GB" sz="4400" b="0" dirty="0">
                <a:solidFill>
                  <a:srgbClr val="003399"/>
                </a:solidFill>
              </a:rPr>
            </a:br>
            <a:r>
              <a:rPr lang="en-GB" sz="4400" b="0" dirty="0">
                <a:solidFill>
                  <a:srgbClr val="003399"/>
                </a:solidFill>
              </a:rPr>
              <a:t>HEL Overall design</a:t>
            </a:r>
            <a:r>
              <a:rPr lang="en-GB" b="0" dirty="0"/>
              <a:t/>
            </a:r>
            <a:br>
              <a:rPr lang="en-GB" b="0" dirty="0"/>
            </a:br>
            <a:endParaRPr lang="en-GB" sz="44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5623609"/>
            <a:ext cx="2732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Diego Perini   EN-MME</a:t>
            </a:r>
          </a:p>
          <a:p>
            <a:r>
              <a:rPr lang="en-GB" dirty="0"/>
              <a:t>On behalf of WP5 team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263213-3D4A-403D-B5CD-8207BBA3C1F5}"/>
              </a:ext>
            </a:extLst>
          </p:cNvPr>
          <p:cNvSpPr txBox="1"/>
          <p:nvPr/>
        </p:nvSpPr>
        <p:spPr>
          <a:xfrm>
            <a:off x="3851920" y="2830503"/>
            <a:ext cx="180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12E81"/>
                </a:solidFill>
              </a:rPr>
              <a:t>13.04.2021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6C7BA9-2F7E-4FC2-8632-F1F3018C5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D29A9B3-7CDA-4F9B-AEE0-0E8F915CBB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264711"/>
              </p:ext>
            </p:extLst>
          </p:nvPr>
        </p:nvGraphicFramePr>
        <p:xfrm>
          <a:off x="683568" y="445763"/>
          <a:ext cx="4494530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4055">
                  <a:extLst>
                    <a:ext uri="{9D8B030D-6E8A-4147-A177-3AD203B41FA5}">
                      <a16:colId xmlns:a16="http://schemas.microsoft.com/office/drawing/2014/main" val="4016604714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3345127380"/>
                    </a:ext>
                  </a:extLst>
                </a:gridCol>
              </a:tblGrid>
              <a:tr h="338455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Property</a:t>
                      </a:r>
                      <a:endParaRPr lang="fr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Specification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14897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Main solenoidal field</a:t>
                      </a:r>
                      <a:endParaRPr lang="fr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5 T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954312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Inner cold bore radius 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80 mm</a:t>
                      </a:r>
                      <a:endParaRPr lang="fr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774442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>
                          <a:effectLst/>
                        </a:rPr>
                        <a:t>Inner warm bore radius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         60 mm</a:t>
                      </a:r>
                      <a:endParaRPr lang="fr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18071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>
                          <a:effectLst/>
                        </a:rPr>
                        <a:t>Warm beam aperture radius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30 mm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328616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>
                          <a:effectLst/>
                        </a:rPr>
                        <a:t>Range of gun solenoid field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0.2 – 4.0 T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848817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>
                          <a:effectLst/>
                        </a:rPr>
                        <a:t>Magnetic compression factor range 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>
                          <a:effectLst/>
                        </a:rPr>
                        <a:t>1.1 – 5 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793054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Target compression factor for 7 TeV operation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>
                          <a:effectLst/>
                        </a:rPr>
                        <a:t>3.7 (0.375 T at gun)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594862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>
                          <a:effectLst/>
                        </a:rPr>
                        <a:t>Range of collector solenoid fields</a:t>
                      </a:r>
                      <a:endParaRPr lang="fr-CH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</a:rPr>
                        <a:t>0.2 – 0.4 T</a:t>
                      </a:r>
                      <a:endParaRPr lang="fr-CH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8480309"/>
                  </a:ext>
                </a:extLst>
              </a:tr>
            </a:tbl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96454873-7876-489C-B34E-3DBF352F8ED1}"/>
              </a:ext>
            </a:extLst>
          </p:cNvPr>
          <p:cNvGrpSpPr/>
          <p:nvPr/>
        </p:nvGrpSpPr>
        <p:grpSpPr>
          <a:xfrm>
            <a:off x="3740556" y="3120008"/>
            <a:ext cx="4802035" cy="3596342"/>
            <a:chOff x="3707904" y="2940008"/>
            <a:chExt cx="4802035" cy="359634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FE7F58D-D1CC-45B4-AA65-A6CE7C35B06A}"/>
                </a:ext>
              </a:extLst>
            </p:cNvPr>
            <p:cNvGrpSpPr/>
            <p:nvPr/>
          </p:nvGrpSpPr>
          <p:grpSpPr>
            <a:xfrm>
              <a:off x="3707904" y="2940008"/>
              <a:ext cx="4795122" cy="3596342"/>
              <a:chOff x="3595956" y="2760008"/>
              <a:chExt cx="4795122" cy="3596342"/>
            </a:xfrm>
          </p:grpSpPr>
          <p:pic>
            <p:nvPicPr>
              <p:cNvPr id="7" name="Picture 6" descr="A picture containing indoor, floor, wall, cluttered&#10;&#10;Description automatically generated">
                <a:extLst>
                  <a:ext uri="{FF2B5EF4-FFF2-40B4-BE49-F238E27FC236}">
                    <a16:creationId xmlns:a16="http://schemas.microsoft.com/office/drawing/2014/main" id="{24629591-9935-417E-B092-76C605480B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595956" y="2760008"/>
                <a:ext cx="4795122" cy="3596342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E40B58-1970-4DBC-8D15-FF390F7614D3}"/>
                  </a:ext>
                </a:extLst>
              </p:cNvPr>
              <p:cNvSpPr txBox="1"/>
              <p:nvPr/>
            </p:nvSpPr>
            <p:spPr>
              <a:xfrm>
                <a:off x="3790866" y="5996350"/>
                <a:ext cx="22322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rgbClr val="FFFF00"/>
                    </a:solidFill>
                  </a:rPr>
                  <a:t>A. </a:t>
                </a:r>
                <a:r>
                  <a:rPr lang="en-GB" sz="1400" dirty="0" err="1">
                    <a:solidFill>
                      <a:srgbClr val="FFFF00"/>
                    </a:solidFill>
                  </a:rPr>
                  <a:t>Dudarev</a:t>
                </a:r>
                <a:r>
                  <a:rPr lang="en-GB" sz="1400" dirty="0">
                    <a:solidFill>
                      <a:srgbClr val="FFFF00"/>
                    </a:solidFill>
                  </a:rPr>
                  <a:t>, D. Perini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3A25BF3-2365-4F07-A6B8-18FA4FFC81FE}"/>
                  </a:ext>
                </a:extLst>
              </p:cNvPr>
              <p:cNvSpPr txBox="1"/>
              <p:nvPr/>
            </p:nvSpPr>
            <p:spPr>
              <a:xfrm>
                <a:off x="3628608" y="2782352"/>
                <a:ext cx="23945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FF00"/>
                    </a:solidFill>
                  </a:rPr>
                  <a:t>AEGIS solenoids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68EEF8E-A02D-4B8B-B261-9262165A9FAE}"/>
                </a:ext>
              </a:extLst>
            </p:cNvPr>
            <p:cNvSpPr txBox="1"/>
            <p:nvPr/>
          </p:nvSpPr>
          <p:spPr>
            <a:xfrm>
              <a:off x="7573835" y="6259351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FF00"/>
                  </a:solidFill>
                </a:rPr>
                <a:t>2010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3A76ADA-8C37-4F0D-853E-C053A52B7267}"/>
              </a:ext>
            </a:extLst>
          </p:cNvPr>
          <p:cNvSpPr txBox="1"/>
          <p:nvPr/>
        </p:nvSpPr>
        <p:spPr>
          <a:xfrm>
            <a:off x="277066" y="4077072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Robust solenoids, very similar to AEGIS system (happily working since more than 10 years).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DB41C3-0FD1-4EA9-814F-61A7A899DDC8}"/>
              </a:ext>
            </a:extLst>
          </p:cNvPr>
          <p:cNvSpPr txBox="1"/>
          <p:nvPr/>
        </p:nvSpPr>
        <p:spPr>
          <a:xfrm>
            <a:off x="5610188" y="926226"/>
            <a:ext cx="34366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NbTi</a:t>
            </a:r>
            <a:r>
              <a:rPr lang="en-GB" dirty="0"/>
              <a:t> wire: 1.65 mm x 1.05 mm</a:t>
            </a:r>
          </a:p>
          <a:p>
            <a:r>
              <a:rPr lang="en-GB" dirty="0"/>
              <a:t>		   insulated.</a:t>
            </a:r>
          </a:p>
          <a:p>
            <a:r>
              <a:rPr lang="en-GB" dirty="0" err="1"/>
              <a:t>Cu:SC</a:t>
            </a:r>
            <a:r>
              <a:rPr lang="en-GB" dirty="0"/>
              <a:t> ratio = 4:1.</a:t>
            </a:r>
          </a:p>
        </p:txBody>
      </p:sp>
    </p:spTree>
    <p:extLst>
      <p:ext uri="{BB962C8B-B14F-4D97-AF65-F5344CB8AC3E}">
        <p14:creationId xmlns:p14="http://schemas.microsoft.com/office/powerpoint/2010/main" val="108997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845412-1971-4452-BF65-F72D09614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BEA76F-C4D9-4F1D-9B72-39F359677C10}"/>
              </a:ext>
            </a:extLst>
          </p:cNvPr>
          <p:cNvSpPr txBox="1"/>
          <p:nvPr/>
        </p:nvSpPr>
        <p:spPr>
          <a:xfrm>
            <a:off x="899592" y="188640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E-gun and Collector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F506644E-C6A0-4F72-9557-A2CE463C0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798" y="463760"/>
            <a:ext cx="3398996" cy="21619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583AA2-1CEC-4C6B-B06D-5DF38CBCDA42}"/>
              </a:ext>
            </a:extLst>
          </p:cNvPr>
          <p:cNvSpPr txBox="1"/>
          <p:nvPr/>
        </p:nvSpPr>
        <p:spPr>
          <a:xfrm>
            <a:off x="791580" y="62913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Prototypes under construction</a:t>
            </a:r>
          </a:p>
        </p:txBody>
      </p:sp>
      <p:pic>
        <p:nvPicPr>
          <p:cNvPr id="9" name="Picture 8" descr="A picture containing engine, gear&#10;&#10;Description automatically generated">
            <a:extLst>
              <a:ext uri="{FF2B5EF4-FFF2-40B4-BE49-F238E27FC236}">
                <a16:creationId xmlns:a16="http://schemas.microsoft.com/office/drawing/2014/main" id="{5F703BC5-8EDB-407D-A529-9B96D4D76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812" y="4869936"/>
            <a:ext cx="2549509" cy="1940577"/>
          </a:xfrm>
          <a:prstGeom prst="rect">
            <a:avLst/>
          </a:prstGeom>
        </p:spPr>
      </p:pic>
      <p:pic>
        <p:nvPicPr>
          <p:cNvPr id="11" name="Picture 10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E81E2A5A-145D-42D2-A600-57296628A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6619" y="2689961"/>
            <a:ext cx="4374697" cy="2747310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3E9A1987-A680-40BA-B6D5-F28201F47417}"/>
              </a:ext>
            </a:extLst>
          </p:cNvPr>
          <p:cNvSpPr/>
          <p:nvPr/>
        </p:nvSpPr>
        <p:spPr>
          <a:xfrm rot="8964511">
            <a:off x="4252534" y="5395947"/>
            <a:ext cx="1567428" cy="2309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6F9126-E998-4023-80BC-0EC0D37128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971" y="1544753"/>
            <a:ext cx="3106648" cy="309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2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73" name="Group 72"/>
          <p:cNvGrpSpPr/>
          <p:nvPr/>
        </p:nvGrpSpPr>
        <p:grpSpPr>
          <a:xfrm>
            <a:off x="1043608" y="578531"/>
            <a:ext cx="4074897" cy="5504668"/>
            <a:chOff x="1043608" y="578531"/>
            <a:chExt cx="4074897" cy="5504668"/>
          </a:xfrm>
        </p:grpSpPr>
        <p:grpSp>
          <p:nvGrpSpPr>
            <p:cNvPr id="65" name="Group 64"/>
            <p:cNvGrpSpPr/>
            <p:nvPr/>
          </p:nvGrpSpPr>
          <p:grpSpPr>
            <a:xfrm>
              <a:off x="1043608" y="578531"/>
              <a:ext cx="4074897" cy="5504668"/>
              <a:chOff x="1682706" y="756572"/>
              <a:chExt cx="4074897" cy="5504668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1682706" y="756572"/>
                <a:ext cx="1015841" cy="5488699"/>
                <a:chOff x="1682706" y="756572"/>
                <a:chExt cx="1015841" cy="5488699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763688" y="756572"/>
                  <a:ext cx="864096" cy="432048"/>
                  <a:chOff x="1763688" y="692696"/>
                  <a:chExt cx="864096" cy="432048"/>
                </a:xfrm>
              </p:grpSpPr>
              <p:sp>
                <p:nvSpPr>
                  <p:cNvPr id="4" name="Rectangle 3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1835696" y="692696"/>
                    <a:ext cx="72008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Cathode axis</a:t>
                    </a:r>
                  </a:p>
                </p:txBody>
              </p:sp>
            </p:grpSp>
            <p:cxnSp>
              <p:nvCxnSpPr>
                <p:cNvPr id="8" name="Straight Arrow Connector 7"/>
                <p:cNvCxnSpPr>
                  <a:stCxn id="4" idx="2"/>
                  <a:endCxn id="10" idx="0"/>
                </p:cNvCxnSpPr>
                <p:nvPr/>
              </p:nvCxnSpPr>
              <p:spPr>
                <a:xfrm>
                  <a:off x="2195736" y="1188620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" name="Group 8"/>
                <p:cNvGrpSpPr/>
                <p:nvPr/>
              </p:nvGrpSpPr>
              <p:grpSpPr>
                <a:xfrm>
                  <a:off x="1763688" y="1588730"/>
                  <a:ext cx="864096" cy="432048"/>
                  <a:chOff x="1763688" y="692696"/>
                  <a:chExt cx="864096" cy="432048"/>
                </a:xfrm>
              </p:grpSpPr>
              <p:sp>
                <p:nvSpPr>
                  <p:cNvPr id="10" name="Rectangle 9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1835696" y="785609"/>
                    <a:ext cx="72008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Gun</a:t>
                    </a:r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1763688" y="2420888"/>
                  <a:ext cx="864096" cy="432048"/>
                  <a:chOff x="1763688" y="692696"/>
                  <a:chExt cx="864096" cy="432048"/>
                </a:xfrm>
              </p:grpSpPr>
              <p:sp>
                <p:nvSpPr>
                  <p:cNvPr id="14" name="Rectangle 13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1833206" y="724634"/>
                    <a:ext cx="72008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Vacuum chamber</a:t>
                    </a:r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>
                  <a:off x="1687945" y="3253046"/>
                  <a:ext cx="1010602" cy="432048"/>
                  <a:chOff x="1690435" y="692696"/>
                  <a:chExt cx="1010602" cy="432048"/>
                </a:xfrm>
              </p:grpSpPr>
              <p:sp>
                <p:nvSpPr>
                  <p:cNvPr id="17" name="Rectangle 16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1690435" y="724634"/>
                    <a:ext cx="1010602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e-gun vacuum tank</a:t>
                    </a:r>
                  </a:p>
                </p:txBody>
              </p: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1733919" y="4085204"/>
                  <a:ext cx="864096" cy="432048"/>
                  <a:chOff x="1763688" y="692696"/>
                  <a:chExt cx="864096" cy="432048"/>
                </a:xfrm>
              </p:grpSpPr>
              <p:sp>
                <p:nvSpPr>
                  <p:cNvPr id="20" name="Rectangle 19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1835696" y="724634"/>
                    <a:ext cx="72008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e-gun cryostat</a:t>
                    </a:r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1733919" y="4949300"/>
                  <a:ext cx="864096" cy="432048"/>
                  <a:chOff x="1763688" y="692696"/>
                  <a:chExt cx="864096" cy="432048"/>
                </a:xfrm>
              </p:grpSpPr>
              <p:sp>
                <p:nvSpPr>
                  <p:cNvPr id="23" name="Rectangle 22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835696" y="724634"/>
                    <a:ext cx="72008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e-gun solenoid</a:t>
                    </a:r>
                  </a:p>
                </p:txBody>
              </p:sp>
            </p:grpSp>
            <p:grpSp>
              <p:nvGrpSpPr>
                <p:cNvPr id="31" name="Group 30"/>
                <p:cNvGrpSpPr/>
                <p:nvPr/>
              </p:nvGrpSpPr>
              <p:grpSpPr>
                <a:xfrm>
                  <a:off x="1682706" y="5813223"/>
                  <a:ext cx="965873" cy="432048"/>
                  <a:chOff x="1712475" y="692696"/>
                  <a:chExt cx="965873" cy="432048"/>
                </a:xfrm>
              </p:grpSpPr>
              <p:sp>
                <p:nvSpPr>
                  <p:cNvPr id="32" name="Rectangle 31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712475" y="708665"/>
                    <a:ext cx="965873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E-gun solenoid axis</a:t>
                    </a:r>
                  </a:p>
                </p:txBody>
              </p:sp>
            </p:grp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2195736" y="2020778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/>
                <p:cNvCxnSpPr/>
                <p:nvPr/>
              </p:nvCxnSpPr>
              <p:spPr>
                <a:xfrm>
                  <a:off x="2195736" y="2852936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2195736" y="3685094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2195736" y="4517252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2195736" y="5381348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 50"/>
              <p:cNvGrpSpPr/>
              <p:nvPr/>
            </p:nvGrpSpPr>
            <p:grpSpPr>
              <a:xfrm>
                <a:off x="3131840" y="4088360"/>
                <a:ext cx="1152128" cy="2172880"/>
                <a:chOff x="3131840" y="4088360"/>
                <a:chExt cx="1152128" cy="2172880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3131840" y="4088360"/>
                  <a:ext cx="1152128" cy="432048"/>
                  <a:chOff x="1619672" y="692696"/>
                  <a:chExt cx="1152128" cy="432048"/>
                </a:xfrm>
              </p:grpSpPr>
              <p:sp>
                <p:nvSpPr>
                  <p:cNvPr id="26" name="Rectangle 25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1619672" y="724634"/>
                    <a:ext cx="1152128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Main </a:t>
                    </a:r>
                    <a:r>
                      <a:rPr lang="en-GB" sz="1000" dirty="0" err="1"/>
                      <a:t>solen</a:t>
                    </a:r>
                    <a:r>
                      <a:rPr lang="en-GB" sz="1000" dirty="0"/>
                      <a:t>. 1 cryostat</a:t>
                    </a:r>
                  </a:p>
                </p:txBody>
              </p:sp>
            </p:grpSp>
            <p:grpSp>
              <p:nvGrpSpPr>
                <p:cNvPr id="28" name="Group 27"/>
                <p:cNvGrpSpPr/>
                <p:nvPr/>
              </p:nvGrpSpPr>
              <p:grpSpPr>
                <a:xfrm>
                  <a:off x="3275856" y="4965269"/>
                  <a:ext cx="864096" cy="432048"/>
                  <a:chOff x="1763688" y="692696"/>
                  <a:chExt cx="864096" cy="432048"/>
                </a:xfrm>
              </p:grpSpPr>
              <p:sp>
                <p:nvSpPr>
                  <p:cNvPr id="29" name="Rectangle 28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1835696" y="724634"/>
                    <a:ext cx="792088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Main solenoid 1</a:t>
                    </a:r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3176024" y="5829192"/>
                  <a:ext cx="1085177" cy="432048"/>
                  <a:chOff x="1668913" y="692696"/>
                  <a:chExt cx="1085177" cy="432048"/>
                </a:xfrm>
              </p:grpSpPr>
              <p:sp>
                <p:nvSpPr>
                  <p:cNvPr id="35" name="Rectangle 34"/>
                  <p:cNvSpPr/>
                  <p:nvPr/>
                </p:nvSpPr>
                <p:spPr>
                  <a:xfrm>
                    <a:off x="1763688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1668913" y="724634"/>
                    <a:ext cx="108517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Main </a:t>
                    </a:r>
                    <a:r>
                      <a:rPr lang="en-GB" sz="1000" dirty="0" err="1"/>
                      <a:t>solen</a:t>
                    </a:r>
                    <a:r>
                      <a:rPr lang="en-GB" sz="1000" dirty="0"/>
                      <a:t>. 1 axis</a:t>
                    </a:r>
                  </a:p>
                </p:txBody>
              </p:sp>
            </p:grp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3702847" y="4549190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/>
                <p:nvPr/>
              </p:nvCxnSpPr>
              <p:spPr>
                <a:xfrm>
                  <a:off x="3702847" y="5413113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Group 51"/>
              <p:cNvGrpSpPr/>
              <p:nvPr/>
            </p:nvGrpSpPr>
            <p:grpSpPr>
              <a:xfrm>
                <a:off x="4605475" y="4088360"/>
                <a:ext cx="1152128" cy="2172880"/>
                <a:chOff x="3165315" y="4088360"/>
                <a:chExt cx="1152128" cy="2172880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3165315" y="4088360"/>
                  <a:ext cx="1152128" cy="432048"/>
                  <a:chOff x="1653147" y="692696"/>
                  <a:chExt cx="1152128" cy="432048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1797163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1653147" y="692696"/>
                    <a:ext cx="1152128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Main </a:t>
                    </a:r>
                    <a:r>
                      <a:rPr lang="en-GB" sz="1000" dirty="0" err="1"/>
                      <a:t>solen</a:t>
                    </a:r>
                    <a:r>
                      <a:rPr lang="en-GB" sz="1000" dirty="0"/>
                      <a:t>. 2 cryostat</a:t>
                    </a:r>
                  </a:p>
                </p:txBody>
              </p: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3294084" y="4973081"/>
                  <a:ext cx="864096" cy="432048"/>
                  <a:chOff x="1781916" y="700508"/>
                  <a:chExt cx="864096" cy="432048"/>
                </a:xfrm>
              </p:grpSpPr>
              <p:sp>
                <p:nvSpPr>
                  <p:cNvPr id="60" name="Rectangle 59"/>
                  <p:cNvSpPr/>
                  <p:nvPr/>
                </p:nvSpPr>
                <p:spPr>
                  <a:xfrm>
                    <a:off x="1781916" y="700508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1835696" y="724634"/>
                    <a:ext cx="792088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Main solenoid 2</a:t>
                    </a:r>
                  </a:p>
                </p:txBody>
              </p: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3183543" y="5829192"/>
                  <a:ext cx="1085177" cy="432048"/>
                  <a:chOff x="1676432" y="692696"/>
                  <a:chExt cx="1085177" cy="432048"/>
                </a:xfrm>
              </p:grpSpPr>
              <p:sp>
                <p:nvSpPr>
                  <p:cNvPr id="58" name="Rectangle 57"/>
                  <p:cNvSpPr/>
                  <p:nvPr/>
                </p:nvSpPr>
                <p:spPr>
                  <a:xfrm>
                    <a:off x="1786973" y="692696"/>
                    <a:ext cx="864096" cy="432048"/>
                  </a:xfrm>
                  <a:prstGeom prst="rect">
                    <a:avLst/>
                  </a:prstGeom>
                  <a:noFill/>
                  <a:ln w="22225">
                    <a:solidFill>
                      <a:srgbClr val="FF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1676432" y="717901"/>
                    <a:ext cx="1085177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000" dirty="0"/>
                      <a:t>Main </a:t>
                    </a:r>
                    <a:r>
                      <a:rPr lang="en-GB" sz="1000" dirty="0" err="1"/>
                      <a:t>solen</a:t>
                    </a:r>
                    <a:r>
                      <a:rPr lang="en-GB" sz="1000" dirty="0"/>
                      <a:t>. 2 axis</a:t>
                    </a:r>
                  </a:p>
                </p:txBody>
              </p:sp>
            </p:grpSp>
            <p:cxnSp>
              <p:nvCxnSpPr>
                <p:cNvPr id="56" name="Straight Arrow Connector 55"/>
                <p:cNvCxnSpPr/>
                <p:nvPr/>
              </p:nvCxnSpPr>
              <p:spPr>
                <a:xfrm>
                  <a:off x="3741379" y="4549190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3726132" y="5405129"/>
                  <a:ext cx="0" cy="400110"/>
                </a:xfrm>
                <a:prstGeom prst="straightConnector1">
                  <a:avLst/>
                </a:prstGeom>
                <a:ln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67" name="Straight Arrow Connector 66"/>
            <p:cNvCxnSpPr>
              <a:stCxn id="20" idx="3"/>
            </p:cNvCxnSpPr>
            <p:nvPr/>
          </p:nvCxnSpPr>
          <p:spPr>
            <a:xfrm>
              <a:off x="1958917" y="4123187"/>
              <a:ext cx="67278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V="1">
              <a:off x="3521158" y="4107689"/>
              <a:ext cx="589235" cy="235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Straight Arrow Connector 74"/>
          <p:cNvCxnSpPr/>
          <p:nvPr/>
        </p:nvCxnSpPr>
        <p:spPr>
          <a:xfrm>
            <a:off x="755576" y="794555"/>
            <a:ext cx="0" cy="508271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4" idx="1"/>
          </p:cNvCxnSpPr>
          <p:nvPr/>
        </p:nvCxnSpPr>
        <p:spPr>
          <a:xfrm flipH="1">
            <a:off x="755576" y="794555"/>
            <a:ext cx="369014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755576" y="5883144"/>
            <a:ext cx="288032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36" idx="1"/>
          </p:cNvCxnSpPr>
          <p:nvPr/>
        </p:nvCxnSpPr>
        <p:spPr>
          <a:xfrm>
            <a:off x="2068304" y="5883144"/>
            <a:ext cx="468622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3581464" y="5872612"/>
            <a:ext cx="468622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6156176" y="4437112"/>
            <a:ext cx="468622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6782248" y="4294205"/>
            <a:ext cx="1738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Electron nominal path</a:t>
            </a: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6156176" y="5011064"/>
            <a:ext cx="432048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6156176" y="5182791"/>
            <a:ext cx="43204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782248" y="4957657"/>
            <a:ext cx="1904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Sub-assembly interface</a:t>
            </a:r>
          </a:p>
        </p:txBody>
      </p:sp>
      <p:pic>
        <p:nvPicPr>
          <p:cNvPr id="78" name="Picture 7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C472732-022E-49DB-AE5B-83C55BBB0C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0386" y="732271"/>
            <a:ext cx="5250400" cy="29667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43C650-159A-4DF5-8889-FF80CA8F05C2}"/>
              </a:ext>
            </a:extLst>
          </p:cNvPr>
          <p:cNvSpPr txBox="1"/>
          <p:nvPr/>
        </p:nvSpPr>
        <p:spPr>
          <a:xfrm>
            <a:off x="2198240" y="120141"/>
            <a:ext cx="6322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Effect of tolerances (dimension and shape)</a:t>
            </a:r>
          </a:p>
        </p:txBody>
      </p:sp>
    </p:spTree>
    <p:extLst>
      <p:ext uri="{BB962C8B-B14F-4D97-AF65-F5344CB8AC3E}">
        <p14:creationId xmlns:p14="http://schemas.microsoft.com/office/powerpoint/2010/main" val="188798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64494" y="706941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Tolerances of size and shape.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Lever arm effect.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4982442" y="706941"/>
            <a:ext cx="3549998" cy="723472"/>
            <a:chOff x="5364088" y="892824"/>
            <a:chExt cx="3549998" cy="723472"/>
          </a:xfrm>
        </p:grpSpPr>
        <p:cxnSp>
          <p:nvCxnSpPr>
            <p:cNvPr id="11" name="Straight Connector 10"/>
            <p:cNvCxnSpPr/>
            <p:nvPr/>
          </p:nvCxnSpPr>
          <p:spPr>
            <a:xfrm flipH="1">
              <a:off x="7134955" y="892824"/>
              <a:ext cx="114682" cy="453148"/>
            </a:xfrm>
            <a:prstGeom prst="line">
              <a:avLst/>
            </a:prstGeom>
            <a:ln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/>
            <p:cNvGrpSpPr/>
            <p:nvPr/>
          </p:nvGrpSpPr>
          <p:grpSpPr>
            <a:xfrm>
              <a:off x="5364088" y="892824"/>
              <a:ext cx="3549998" cy="723472"/>
              <a:chOff x="5364088" y="892824"/>
              <a:chExt cx="3549998" cy="723472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5364088" y="980728"/>
                <a:ext cx="1584176" cy="504056"/>
              </a:xfrm>
              <a:prstGeom prst="rect">
                <a:avLst/>
              </a:prstGeom>
              <a:noFill/>
              <a:ln w="28575"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 flipV="1">
                <a:off x="5364088" y="892824"/>
                <a:ext cx="1872208" cy="87904"/>
              </a:xfrm>
              <a:prstGeom prst="line">
                <a:avLst/>
              </a:prstGeom>
              <a:ln>
                <a:prstDash val="lg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5364088" y="1345972"/>
                <a:ext cx="1800200" cy="130389"/>
              </a:xfrm>
              <a:prstGeom prst="line">
                <a:avLst/>
              </a:prstGeom>
              <a:ln>
                <a:prstDash val="lg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6948264" y="980728"/>
                <a:ext cx="1738536" cy="504056"/>
              </a:xfrm>
              <a:prstGeom prst="rect">
                <a:avLst/>
              </a:prstGeom>
              <a:noFill/>
              <a:ln w="15875"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808946">
                <a:off x="7175550" y="1112240"/>
                <a:ext cx="1738536" cy="504056"/>
              </a:xfrm>
              <a:prstGeom prst="rect">
                <a:avLst/>
              </a:prstGeom>
              <a:noFill/>
              <a:ln w="15875">
                <a:solidFill>
                  <a:schemeClr val="accent3"/>
                </a:solidFill>
                <a:prstDash val="lg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060187" y="1988840"/>
            <a:ext cx="7272808" cy="3970318"/>
            <a:chOff x="785490" y="2420888"/>
            <a:chExt cx="7187841" cy="3970318"/>
          </a:xfrm>
        </p:grpSpPr>
        <p:sp>
          <p:nvSpPr>
            <p:cNvPr id="24" name="TextBox 23"/>
            <p:cNvSpPr txBox="1"/>
            <p:nvPr/>
          </p:nvSpPr>
          <p:spPr>
            <a:xfrm>
              <a:off x="785490" y="2420888"/>
              <a:ext cx="7187841" cy="397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dirty="0"/>
                <a:t>From the axis of the cathode to the axis of the main solenoid 1 there is a </a:t>
              </a:r>
              <a:r>
                <a:rPr lang="en-GB" dirty="0">
                  <a:solidFill>
                    <a:srgbClr val="FF0000"/>
                  </a:solidFill>
                </a:rPr>
                <a:t>chain of 54 tolerances</a:t>
              </a:r>
              <a:r>
                <a:rPr lang="en-GB" dirty="0"/>
                <a:t> of size and shape. 16 of these tolerances are on welded connections.</a:t>
              </a:r>
            </a:p>
            <a:p>
              <a:pPr algn="just"/>
              <a:endParaRPr lang="en-GB" dirty="0"/>
            </a:p>
            <a:p>
              <a:pPr algn="just"/>
              <a:r>
                <a:rPr lang="en-GB" dirty="0"/>
                <a:t>Assuming an average tolerance of </a:t>
              </a:r>
              <a:r>
                <a:rPr lang="en-GB" u="sng" dirty="0"/>
                <a:t>+</a:t>
              </a:r>
              <a:r>
                <a:rPr lang="en-GB" dirty="0"/>
                <a:t>0.05 mm for machined parts and </a:t>
              </a:r>
              <a:r>
                <a:rPr lang="en-GB" u="sng" dirty="0"/>
                <a:t>+</a:t>
              </a:r>
              <a:r>
                <a:rPr lang="en-GB" dirty="0"/>
                <a:t> 0.5 mm for a welded connection we have:</a:t>
              </a:r>
            </a:p>
            <a:p>
              <a:pPr algn="just"/>
              <a:endParaRPr lang="en-GB" dirty="0"/>
            </a:p>
            <a:p>
              <a:pPr algn="just"/>
              <a:r>
                <a:rPr lang="en-GB" dirty="0"/>
                <a:t>38 x 0.05 + 16 x 0.5 = 1.9 + 8 = 9.9 mm                Worst case</a:t>
              </a:r>
            </a:p>
            <a:p>
              <a:pPr algn="just"/>
              <a:endParaRPr lang="en-GB" dirty="0"/>
            </a:p>
            <a:p>
              <a:pPr algn="just"/>
              <a:r>
                <a:rPr lang="en-GB" dirty="0"/>
                <a:t>   38 x 0.05 +    16 x 0.5 = 0.31 + 2 = 2.31 mm      Statistical</a:t>
              </a:r>
            </a:p>
            <a:p>
              <a:pPr algn="just"/>
              <a:endParaRPr lang="en-GB" dirty="0"/>
            </a:p>
            <a:p>
              <a:pPr algn="just"/>
              <a:r>
                <a:rPr lang="en-GB" dirty="0">
                  <a:solidFill>
                    <a:srgbClr val="FF0000"/>
                  </a:solidFill>
                </a:rPr>
                <a:t>Small contribution of machined parts – useless to increase the precision of these tolerances. </a:t>
              </a:r>
            </a:p>
            <a:p>
              <a:pPr algn="just"/>
              <a:endParaRPr lang="en-GB" dirty="0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910742" y="4881472"/>
              <a:ext cx="460988" cy="275710"/>
              <a:chOff x="1633937" y="5846166"/>
              <a:chExt cx="395133" cy="24713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1633937" y="5949280"/>
                <a:ext cx="72008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1705945" y="5846166"/>
                <a:ext cx="80392" cy="24713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786338" y="5849572"/>
                <a:ext cx="242732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2255252" y="4887645"/>
              <a:ext cx="504057" cy="275710"/>
              <a:chOff x="1615479" y="5840515"/>
              <a:chExt cx="432049" cy="252781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615479" y="5949280"/>
                <a:ext cx="72008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>
                <a:off x="1687487" y="5846166"/>
                <a:ext cx="80392" cy="24713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1767880" y="5840515"/>
                <a:ext cx="279648" cy="1884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5950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3568" y="3068960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Measure and tune (correct with shims):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the cathode position respect to the gun flange,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gun position respect to the gun solenoid,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gun solenoid respect to the main solenoid,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GB" dirty="0"/>
              <a:t>etc.  etc. at each assembly step,</a:t>
            </a:r>
          </a:p>
          <a:p>
            <a:pPr algn="just"/>
            <a:r>
              <a:rPr lang="en-GB" dirty="0"/>
              <a:t>during the construction.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Total tolerance: </a:t>
            </a:r>
            <a:r>
              <a:rPr lang="en-GB" u="sng" dirty="0"/>
              <a:t>+</a:t>
            </a:r>
            <a:r>
              <a:rPr lang="en-GB" dirty="0"/>
              <a:t> 0.8 / </a:t>
            </a:r>
            <a:r>
              <a:rPr lang="en-GB" u="sng" dirty="0"/>
              <a:t>+</a:t>
            </a:r>
            <a:r>
              <a:rPr lang="en-GB" dirty="0"/>
              <a:t> 0.55 mm – </a:t>
            </a:r>
            <a:r>
              <a:rPr lang="en-GB" u="sng" dirty="0"/>
              <a:t>We can stay within 1 / 1.5 millimetres</a:t>
            </a:r>
            <a:r>
              <a:rPr lang="en-GB" dirty="0"/>
              <a:t>.</a:t>
            </a:r>
          </a:p>
          <a:p>
            <a:pPr algn="just"/>
            <a:endParaRPr lang="en-GB" dirty="0"/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The final assembly phase is the key point to have a good result.</a:t>
            </a:r>
          </a:p>
          <a:p>
            <a:pPr algn="just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020"/>
          <a:stretch/>
        </p:blipFill>
        <p:spPr>
          <a:xfrm flipH="1">
            <a:off x="1403648" y="188640"/>
            <a:ext cx="5904656" cy="276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9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372740" y="116632"/>
            <a:ext cx="83425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70C0"/>
                </a:solidFill>
              </a:rPr>
              <a:t>Importance of the final assembly – welds – safety file.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The correct execution of the welds, the measurement and correction of the positions are the key factors to have a precise construction.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The cryostats are pressure vessels. The construction must fulfil the requirements of the norms. Welders and weld must be qualified, we need traceability, adequate quality control and a correct safety file. Documentation.</a:t>
            </a:r>
          </a:p>
          <a:p>
            <a:pPr algn="just"/>
            <a:r>
              <a:rPr lang="en-GB" dirty="0"/>
              <a:t>     </a:t>
            </a:r>
          </a:p>
          <a:p>
            <a:pPr algn="just"/>
            <a:r>
              <a:rPr lang="en-GB" dirty="0"/>
              <a:t>    </a:t>
            </a:r>
            <a:r>
              <a:rPr lang="en-GB" dirty="0">
                <a:solidFill>
                  <a:srgbClr val="FF0000"/>
                </a:solidFill>
              </a:rPr>
              <a:t>If we do not follow these procedures we can not install the HELs.</a:t>
            </a:r>
          </a:p>
          <a:p>
            <a:pPr algn="just"/>
            <a:endParaRPr lang="en-GB" dirty="0">
              <a:solidFill>
                <a:srgbClr val="FF0000"/>
              </a:solidFill>
            </a:endParaRPr>
          </a:p>
          <a:p>
            <a:pPr algn="just"/>
            <a:endParaRPr lang="en-GB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The solenoids are surrounded by several vessels welded one after the other. Before making the weld N+1 we must be sure that the weld N is well executed (stresses, leak tightness, etc.).  NDC, documentation.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Maintenance / modifications after years. It is important to know what there is inside. Documentation.</a:t>
            </a:r>
          </a:p>
        </p:txBody>
      </p:sp>
    </p:spTree>
    <p:extLst>
      <p:ext uri="{BB962C8B-B14F-4D97-AF65-F5344CB8AC3E}">
        <p14:creationId xmlns:p14="http://schemas.microsoft.com/office/powerpoint/2010/main" val="15958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835725" y="620688"/>
            <a:ext cx="74888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70C0"/>
                </a:solidFill>
              </a:rPr>
              <a:t>Strategy for the in kind contribution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2000" dirty="0"/>
              <a:t>Manufacturing of the components, winding and testing of the separate solenoids – Contributor premises.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2000" dirty="0"/>
              <a:t>In kind technicians from the contributor here at CERN to carry out the final assembly.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2000" dirty="0"/>
              <a:t>Control of assembly, definition of shims. – Contributor and CERN.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sz="2000" dirty="0"/>
              <a:t>Assistance from the main workshop to qualify welders and welding procedures, to prepare the safety file and the documentation of the equipment. </a:t>
            </a:r>
          </a:p>
        </p:txBody>
      </p:sp>
    </p:spTree>
    <p:extLst>
      <p:ext uri="{BB962C8B-B14F-4D97-AF65-F5344CB8AC3E}">
        <p14:creationId xmlns:p14="http://schemas.microsoft.com/office/powerpoint/2010/main" val="293609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3F2146-6DA1-4485-90F6-3CE6FB4E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CBFCCA-88AC-48F5-8ED0-4923826966BF}"/>
              </a:ext>
            </a:extLst>
          </p:cNvPr>
          <p:cNvSpPr txBox="1"/>
          <p:nvPr/>
        </p:nvSpPr>
        <p:spPr>
          <a:xfrm>
            <a:off x="1187624" y="476672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07BC61-B9E7-434A-88FD-2D26B2625F52}"/>
              </a:ext>
            </a:extLst>
          </p:cNvPr>
          <p:cNvSpPr txBox="1"/>
          <p:nvPr/>
        </p:nvSpPr>
        <p:spPr>
          <a:xfrm>
            <a:off x="899592" y="1340768"/>
            <a:ext cx="74991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The design of the HEL is close to the conclusion. Last details under definition in collaboration with BINP.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dirty="0"/>
              <a:t>Attention to the quality of the final assembly (dimensions, welds).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544BC9-2696-4FD3-824C-41F4D81B45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42111"/>
            <a:ext cx="4582723" cy="2541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9EAABF4-C41D-4EB8-A461-E9295E6A82BC}"/>
              </a:ext>
            </a:extLst>
          </p:cNvPr>
          <p:cNvGrpSpPr/>
          <p:nvPr/>
        </p:nvGrpSpPr>
        <p:grpSpPr>
          <a:xfrm>
            <a:off x="179512" y="2265045"/>
            <a:ext cx="3600400" cy="2327910"/>
            <a:chOff x="179512" y="2265045"/>
            <a:chExt cx="3600400" cy="232791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9C5C1B1-0A03-4F57-A78E-5A1364901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9512" y="2265045"/>
              <a:ext cx="3573590" cy="232791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28ED598-DAB1-4D2B-B308-95DC16D30035}"/>
                </a:ext>
              </a:extLst>
            </p:cNvPr>
            <p:cNvSpPr txBox="1"/>
            <p:nvPr/>
          </p:nvSpPr>
          <p:spPr>
            <a:xfrm>
              <a:off x="1835696" y="4306587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FF00"/>
                  </a:solidFill>
                </a:rPr>
                <a:t>First sketch 6 years ago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F12FA42-49F2-487C-A87C-B98237FFA4CE}"/>
              </a:ext>
            </a:extLst>
          </p:cNvPr>
          <p:cNvSpPr txBox="1"/>
          <p:nvPr/>
        </p:nvSpPr>
        <p:spPr>
          <a:xfrm>
            <a:off x="1187624" y="5215713"/>
            <a:ext cx="6696744" cy="646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>
                <a:solidFill>
                  <a:srgbClr val="FF0000"/>
                </a:solidFill>
              </a:rPr>
              <a:t>The required strict tolerances can be achieved but the assembly process must be extremely well controlled.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71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539552" y="1052736"/>
            <a:ext cx="79208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600" dirty="0">
                <a:solidFill>
                  <a:srgbClr val="0070C0"/>
                </a:solidFill>
              </a:rPr>
              <a:t>Outline</a:t>
            </a:r>
          </a:p>
          <a:p>
            <a:pPr algn="just"/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/>
              <a:t>HEL configuration. Design choices.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/>
              <a:t>Assembly procedures - Tolerances.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/>
              <a:t>Conclusions.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67744" y="4581826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Work carried out under the WP5 HL study</a:t>
            </a:r>
          </a:p>
          <a:p>
            <a:r>
              <a:rPr lang="en-GB" sz="2400" dirty="0">
                <a:solidFill>
                  <a:srgbClr val="0070C0"/>
                </a:solidFill>
              </a:rPr>
              <a:t>Collaboration with: </a:t>
            </a:r>
          </a:p>
          <a:p>
            <a:pPr lvl="1"/>
            <a:r>
              <a:rPr lang="en-GB" sz="2400" dirty="0">
                <a:solidFill>
                  <a:srgbClr val="0070C0"/>
                </a:solidFill>
              </a:rPr>
              <a:t>LUAS Kemi (Fin), design,</a:t>
            </a:r>
          </a:p>
          <a:p>
            <a:pPr lvl="1"/>
            <a:r>
              <a:rPr lang="en-GB" sz="2400" dirty="0">
                <a:solidFill>
                  <a:srgbClr val="0070C0"/>
                </a:solidFill>
              </a:rPr>
              <a:t>FNAL, general development, gun,</a:t>
            </a:r>
          </a:p>
          <a:p>
            <a:pPr lvl="1"/>
            <a:r>
              <a:rPr lang="en-GB" sz="2400" dirty="0">
                <a:solidFill>
                  <a:srgbClr val="0070C0"/>
                </a:solidFill>
              </a:rPr>
              <a:t>BUT </a:t>
            </a:r>
            <a:r>
              <a:rPr lang="zh-TW" altLang="fr-FR" sz="2400" dirty="0">
                <a:solidFill>
                  <a:srgbClr val="0070C0"/>
                </a:solidFill>
              </a:rPr>
              <a:t>北京工業大學 </a:t>
            </a:r>
            <a:r>
              <a:rPr lang="en-GB" sz="2400" dirty="0">
                <a:solidFill>
                  <a:srgbClr val="0070C0"/>
                </a:solidFill>
              </a:rPr>
              <a:t>(Beijing), cathodes.</a:t>
            </a:r>
          </a:p>
        </p:txBody>
      </p:sp>
    </p:spTree>
    <p:extLst>
      <p:ext uri="{BB962C8B-B14F-4D97-AF65-F5344CB8AC3E}">
        <p14:creationId xmlns:p14="http://schemas.microsoft.com/office/powerpoint/2010/main" val="396940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411760" y="159407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70C0"/>
                </a:solidFill>
              </a:rPr>
              <a:t>Functional specifications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39952" y="1366085"/>
            <a:ext cx="40890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beam-beam overlapping: ~3m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e current intensity: up to 5 A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use at injection and at collision level =&gt; different ring size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DE3AAD-826F-4B03-9F33-848089895C57}"/>
              </a:ext>
            </a:extLst>
          </p:cNvPr>
          <p:cNvGrpSpPr>
            <a:grpSpLocks noChangeAspect="1"/>
          </p:cNvGrpSpPr>
          <p:nvPr/>
        </p:nvGrpSpPr>
        <p:grpSpPr>
          <a:xfrm>
            <a:off x="552029" y="620688"/>
            <a:ext cx="3434117" cy="2378411"/>
            <a:chOff x="2809933" y="1210909"/>
            <a:chExt cx="4430712" cy="3068638"/>
          </a:xfrm>
        </p:grpSpPr>
        <p:pic>
          <p:nvPicPr>
            <p:cNvPr id="8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13" t="214" r="-880" b="-214"/>
            <a:stretch/>
          </p:blipFill>
          <p:spPr bwMode="auto">
            <a:xfrm>
              <a:off x="2809933" y="1210909"/>
              <a:ext cx="4430712" cy="306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4384773" y="1715891"/>
              <a:ext cx="2298228" cy="1783207"/>
              <a:chOff x="2042384" y="1841744"/>
              <a:chExt cx="2298229" cy="1783206"/>
            </a:xfrm>
          </p:grpSpPr>
          <p:cxnSp>
            <p:nvCxnSpPr>
              <p:cNvPr id="5" name="Straight Connector 4"/>
              <p:cNvCxnSpPr>
                <a:cxnSpLocks/>
              </p:cNvCxnSpPr>
              <p:nvPr/>
            </p:nvCxnSpPr>
            <p:spPr>
              <a:xfrm>
                <a:off x="2042384" y="3624949"/>
                <a:ext cx="2257680" cy="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cxnSpLocks/>
              </p:cNvCxnSpPr>
              <p:nvPr/>
            </p:nvCxnSpPr>
            <p:spPr>
              <a:xfrm>
                <a:off x="2042384" y="2083920"/>
                <a:ext cx="225768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cxnSpLocks/>
              </p:cNvCxnSpPr>
              <p:nvPr/>
            </p:nvCxnSpPr>
            <p:spPr>
              <a:xfrm flipV="1">
                <a:off x="4340613" y="2083920"/>
                <a:ext cx="0" cy="1541029"/>
              </a:xfrm>
              <a:prstGeom prst="line">
                <a:avLst/>
              </a:prstGeom>
              <a:ln w="12700"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 rot="16200000">
                <a:off x="3242510" y="2502204"/>
                <a:ext cx="1718015" cy="397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rgbClr val="FF0000"/>
                    </a:solidFill>
                    <a:latin typeface="Swis721 LtCn BT" panose="020B0406020202030204" pitchFamily="34" charset="0"/>
                  </a:rPr>
                  <a:t>Ø </a:t>
                </a:r>
                <a:r>
                  <a:rPr lang="en-GB" sz="1400">
                    <a:solidFill>
                      <a:srgbClr val="FF0000"/>
                    </a:solidFill>
                  </a:rPr>
                  <a:t>~ </a:t>
                </a:r>
                <a:r>
                  <a:rPr lang="en-GB" sz="1400" smtClean="0">
                    <a:solidFill>
                      <a:srgbClr val="FF0000"/>
                    </a:solidFill>
                  </a:rPr>
                  <a:t>2.2 </a:t>
                </a:r>
                <a:r>
                  <a:rPr lang="en-GB" sz="1400" dirty="0">
                    <a:solidFill>
                      <a:srgbClr val="FF0000"/>
                    </a:solidFill>
                  </a:rPr>
                  <a:t>mm </a:t>
                </a:r>
              </a:p>
            </p:txBody>
          </p:sp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C70FC41-46D2-4D3F-8DB9-E9C639CCC10D}"/>
              </a:ext>
            </a:extLst>
          </p:cNvPr>
          <p:cNvSpPr txBox="1"/>
          <p:nvPr/>
        </p:nvSpPr>
        <p:spPr>
          <a:xfrm>
            <a:off x="467548" y="2999099"/>
            <a:ext cx="812442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70C0"/>
                </a:solidFill>
              </a:rPr>
              <a:t>In terms of design this means that:</a:t>
            </a:r>
          </a:p>
          <a:p>
            <a:pPr algn="ctr"/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The working electron current is about 5 times larger than in the previously designed similar equipment. </a:t>
            </a:r>
            <a:r>
              <a:rPr lang="en-GB" dirty="0">
                <a:solidFill>
                  <a:srgbClr val="FF0000"/>
                </a:solidFill>
              </a:rPr>
              <a:t>Large cathode, high compression -&gt; high magnetic fields.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sz="10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The tuning of the beam size during operation is a challenging requirement. The easy way to change the beam shape is to change the cathode (but it is not possible for this application).</a:t>
            </a:r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996722-FEEA-4A7E-8200-E5999EA23E9E}"/>
              </a:ext>
            </a:extLst>
          </p:cNvPr>
          <p:cNvSpPr txBox="1"/>
          <p:nvPr/>
        </p:nvSpPr>
        <p:spPr>
          <a:xfrm>
            <a:off x="1990798" y="5658211"/>
            <a:ext cx="5522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6 years ago we started from far and zero resources.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The HL-LHC HEL was a new, complex device.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Today it is just complicate.</a:t>
            </a:r>
          </a:p>
        </p:txBody>
      </p:sp>
    </p:spTree>
    <p:extLst>
      <p:ext uri="{BB962C8B-B14F-4D97-AF65-F5344CB8AC3E}">
        <p14:creationId xmlns:p14="http://schemas.microsoft.com/office/powerpoint/2010/main" val="162267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232331" y="292580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70C0"/>
                </a:solidFill>
                <a:latin typeface="Arial"/>
              </a:rPr>
              <a:t>Two axis of development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17EC84-9216-4620-87FA-D74578F9954C}"/>
              </a:ext>
            </a:extLst>
          </p:cNvPr>
          <p:cNvSpPr txBox="1"/>
          <p:nvPr/>
        </p:nvSpPr>
        <p:spPr>
          <a:xfrm>
            <a:off x="539552" y="1225783"/>
            <a:ext cx="720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Find adequate cathodes and design an electron gun able to deliver the required current.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Design a magnetic system able to drive the electrons along the correct path and able to tune the electron ring size.</a:t>
            </a:r>
          </a:p>
          <a:p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180DA1E-9DE6-4358-905E-DAC860282D01}"/>
              </a:ext>
            </a:extLst>
          </p:cNvPr>
          <p:cNvGrpSpPr/>
          <p:nvPr/>
        </p:nvGrpSpPr>
        <p:grpSpPr>
          <a:xfrm>
            <a:off x="611560" y="4195262"/>
            <a:ext cx="6355900" cy="850593"/>
            <a:chOff x="1024412" y="5194111"/>
            <a:chExt cx="6355900" cy="85059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74ACB50-DFB6-4C18-A027-4A4B309374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8722" r="42052"/>
            <a:stretch/>
          </p:blipFill>
          <p:spPr>
            <a:xfrm>
              <a:off x="1024412" y="5194111"/>
              <a:ext cx="1656185" cy="850593"/>
            </a:xfrm>
            <a:prstGeom prst="rect">
              <a:avLst/>
            </a:prstGeom>
          </p:spPr>
        </p:pic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id="{5FFAEE4B-A395-4D40-A22E-8356A4D86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179" y="5198829"/>
              <a:ext cx="4609133" cy="769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Where </a:t>
              </a:r>
              <a:r>
                <a:rPr kumimoji="0" lang="en-GB" alt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kumimoji="0" lang="en-GB" altLang="en-US" sz="1200" b="0" i="1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kumimoji="0" lang="en-GB" altLang="en-US" sz="12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kumimoji="0" lang="en-GB" alt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kumimoji="0" lang="en-GB" altLang="en-US" sz="1200" b="0" i="1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kumimoji="0" lang="en-GB" alt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are the radii of the electron beam in point 0 (cathode) and 1 (main solenoid)</a:t>
              </a:r>
              <a:r>
                <a:rPr kumimoji="0" lang="en-GB" altLang="en-US" sz="1200" b="0" i="0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kumimoji="0" lang="en-GB" alt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kumimoji="0" lang="en-GB" altLang="en-US" sz="1200" b="0" i="1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r>
                <a:rPr kumimoji="0" lang="en-GB" alt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kumimoji="0" lang="en-GB" altLang="en-US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kumimoji="0" lang="en-GB" altLang="en-US" sz="1200" b="0" i="1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are the magnetic field in points 0 and 1 respectively.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7531C28-65A8-4B74-9CA9-4164C6C0C877}"/>
              </a:ext>
            </a:extLst>
          </p:cNvPr>
          <p:cNvSpPr txBox="1"/>
          <p:nvPr/>
        </p:nvSpPr>
        <p:spPr>
          <a:xfrm>
            <a:off x="1530545" y="5336197"/>
            <a:ext cx="5849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solidFill>
                  <a:srgbClr val="FF0000"/>
                </a:solidFill>
              </a:rPr>
              <a:t>Importance of a sound, robust system of magnets (large margin, easy protection). No R&amp;D, just build and use. An often quenching system is not compatible with HL-LHC operations.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F8E9950-2E4C-43B4-9C5A-1878BF697FE2}"/>
              </a:ext>
            </a:extLst>
          </p:cNvPr>
          <p:cNvGrpSpPr/>
          <p:nvPr/>
        </p:nvGrpSpPr>
        <p:grpSpPr>
          <a:xfrm>
            <a:off x="5394763" y="1537577"/>
            <a:ext cx="2337518" cy="1752471"/>
            <a:chOff x="5394763" y="1537577"/>
            <a:chExt cx="2337518" cy="175247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76BB252-564D-4D85-B02B-28EB89C7F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4763" y="1537577"/>
              <a:ext cx="2337518" cy="175247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2492B90-A7DB-4690-A535-76898C1ED629}"/>
                </a:ext>
              </a:extLst>
            </p:cNvPr>
            <p:cNvSpPr txBox="1"/>
            <p:nvPr/>
          </p:nvSpPr>
          <p:spPr>
            <a:xfrm>
              <a:off x="6211375" y="2895533"/>
              <a:ext cx="151216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900" dirty="0">
                  <a:solidFill>
                    <a:prstClr val="black"/>
                  </a:solidFill>
                </a:rPr>
                <a:t>G. </a:t>
              </a:r>
              <a:r>
                <a:rPr lang="en-GB" sz="900" dirty="0" err="1">
                  <a:solidFill>
                    <a:prstClr val="black"/>
                  </a:solidFill>
                </a:rPr>
                <a:t>Stancari</a:t>
              </a:r>
              <a:r>
                <a:rPr lang="en-GB" sz="900" dirty="0">
                  <a:solidFill>
                    <a:prstClr val="black"/>
                  </a:solidFill>
                </a:rPr>
                <a:t> (</a:t>
              </a:r>
              <a:r>
                <a:rPr lang="en-GB" sz="900" dirty="0" err="1">
                  <a:solidFill>
                    <a:prstClr val="black"/>
                  </a:solidFill>
                </a:rPr>
                <a:t>FermiLab</a:t>
              </a:r>
              <a:r>
                <a:rPr lang="en-GB" sz="900" dirty="0">
                  <a:solidFill>
                    <a:prstClr val="black"/>
                  </a:solidFill>
                </a:rPr>
                <a:t>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07C7622-C6F2-497D-8F16-568A55E6D8E9}"/>
              </a:ext>
            </a:extLst>
          </p:cNvPr>
          <p:cNvGrpSpPr/>
          <p:nvPr/>
        </p:nvGrpSpPr>
        <p:grpSpPr>
          <a:xfrm>
            <a:off x="3906809" y="1710120"/>
            <a:ext cx="1545625" cy="1512169"/>
            <a:chOff x="3906809" y="1710120"/>
            <a:chExt cx="1545625" cy="151216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E4B9BC5-14CE-4167-B1AA-15FBC25712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06809" y="1710120"/>
              <a:ext cx="1512168" cy="151216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1C95957-0D97-4C8C-B4E5-2F015B32F05E}"/>
                </a:ext>
              </a:extLst>
            </p:cNvPr>
            <p:cNvSpPr txBox="1"/>
            <p:nvPr/>
          </p:nvSpPr>
          <p:spPr>
            <a:xfrm>
              <a:off x="4461441" y="2982262"/>
              <a:ext cx="990993" cy="237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rgbClr val="FFFF00"/>
                  </a:solidFill>
                </a:rPr>
                <a:t>BVERI (Beijing)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643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78654" y="4092351"/>
            <a:ext cx="36844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The beam to beam distance is 420 mm. The QRL and other services are just</a:t>
            </a: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 beside.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NimbusRomNo9L-Regu"/>
              <a:ea typeface="+mn-ea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The longitudinal available space is limited.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" name="Group 8"/>
          <p:cNvGrpSpPr>
            <a:grpSpLocks noChangeAspect="1"/>
          </p:cNvGrpSpPr>
          <p:nvPr/>
        </p:nvGrpSpPr>
        <p:grpSpPr bwMode="auto">
          <a:xfrm>
            <a:off x="309735" y="1142884"/>
            <a:ext cx="4007868" cy="2669866"/>
            <a:chOff x="3148" y="1295"/>
            <a:chExt cx="2612" cy="1740"/>
          </a:xfrm>
        </p:grpSpPr>
        <p:sp>
          <p:nvSpPr>
            <p:cNvPr id="11" name="AutoShape 7"/>
            <p:cNvSpPr>
              <a:spLocks noChangeAspect="1" noChangeArrowheads="1" noTextEdit="1"/>
            </p:cNvSpPr>
            <p:nvPr/>
          </p:nvSpPr>
          <p:spPr bwMode="auto">
            <a:xfrm>
              <a:off x="3148" y="1295"/>
              <a:ext cx="2612" cy="1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8" y="1295"/>
              <a:ext cx="2613" cy="1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5508104" y="4533109"/>
            <a:ext cx="2748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Compact design </a:t>
            </a:r>
          </a:p>
        </p:txBody>
      </p:sp>
      <p:sp>
        <p:nvSpPr>
          <p:cNvPr id="16" name="Left Arrow 15"/>
          <p:cNvSpPr/>
          <p:nvPr/>
        </p:nvSpPr>
        <p:spPr>
          <a:xfrm rot="10800000">
            <a:off x="4991821" y="4619926"/>
            <a:ext cx="432048" cy="2880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67855" y="219134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>
                <a:solidFill>
                  <a:srgbClr val="0070C0"/>
                </a:solidFill>
                <a:latin typeface="Arial"/>
              </a:rPr>
              <a:t>Constraints due to the location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7984" y="1876674"/>
            <a:ext cx="41184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NimbusRomNo9L-Regu"/>
              </a:rPr>
              <a:t>T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he electron lenses </a:t>
            </a:r>
            <a:r>
              <a:rPr lang="en-GB" sz="2400" dirty="0">
                <a:solidFill>
                  <a:prstClr val="black"/>
                </a:solidFill>
                <a:latin typeface="NimbusRomNo9L-Regu"/>
              </a:rPr>
              <a:t>will be installed in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NimbusRomNo9L-Regu"/>
                <a:ea typeface="+mn-ea"/>
                <a:cs typeface="+mn-cs"/>
              </a:rPr>
              <a:t> RB-44 and RB-46 at Point 4, on each side of the interaction region IR4.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398D3B-D5AF-4AE3-BE3D-8C7E9B50609E}"/>
              </a:ext>
            </a:extLst>
          </p:cNvPr>
          <p:cNvGrpSpPr/>
          <p:nvPr/>
        </p:nvGrpSpPr>
        <p:grpSpPr>
          <a:xfrm>
            <a:off x="5450100" y="4997033"/>
            <a:ext cx="3096344" cy="980728"/>
            <a:chOff x="4716016" y="5877272"/>
            <a:chExt cx="3096344" cy="98072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D2E1C1C-32F9-492A-ABEE-D88A7C97876C}"/>
                </a:ext>
              </a:extLst>
            </p:cNvPr>
            <p:cNvSpPr/>
            <p:nvPr/>
          </p:nvSpPr>
          <p:spPr>
            <a:xfrm>
              <a:off x="4716016" y="5877272"/>
              <a:ext cx="3096344" cy="98072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02DA949-FDDD-454F-A6DD-26FEDAAEDCDE}"/>
                </a:ext>
              </a:extLst>
            </p:cNvPr>
            <p:cNvSpPr txBox="1"/>
            <p:nvPr/>
          </p:nvSpPr>
          <p:spPr>
            <a:xfrm>
              <a:off x="4925037" y="6059160"/>
              <a:ext cx="26642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sz="1200" dirty="0"/>
                <a:t>Elegant way to say that there will be little space for the hands during assembly. </a:t>
              </a:r>
              <a:r>
                <a:rPr lang="en-GB" sz="1200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Importance of the details.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CCC998C-A18E-432B-AE5B-814CDEFAA14A}"/>
              </a:ext>
            </a:extLst>
          </p:cNvPr>
          <p:cNvSpPr txBox="1"/>
          <p:nvPr/>
        </p:nvSpPr>
        <p:spPr>
          <a:xfrm>
            <a:off x="5423869" y="6012684"/>
            <a:ext cx="3540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went far in the design to be sure that it can be assembled.</a:t>
            </a:r>
          </a:p>
        </p:txBody>
      </p:sp>
    </p:spTree>
    <p:extLst>
      <p:ext uri="{BB962C8B-B14F-4D97-AF65-F5344CB8AC3E}">
        <p14:creationId xmlns:p14="http://schemas.microsoft.com/office/powerpoint/2010/main" val="390689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 rot="2713086">
            <a:off x="1746238" y="2444331"/>
            <a:ext cx="13073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350" b="1" dirty="0">
                <a:solidFill>
                  <a:srgbClr val="FFFF00"/>
                </a:solidFill>
              </a:rPr>
              <a:t>Electron ring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289" y="128761"/>
            <a:ext cx="870161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 defTabSz="685800"/>
            <a:r>
              <a:rPr lang="en-GB" dirty="0">
                <a:solidFill>
                  <a:prstClr val="black"/>
                </a:solidFill>
              </a:rPr>
              <a:t>The electron beam is generated by an e-gun.</a:t>
            </a:r>
          </a:p>
          <a:p>
            <a:pPr algn="just" defTabSz="685800"/>
            <a:r>
              <a:rPr lang="en-GB" dirty="0">
                <a:solidFill>
                  <a:prstClr val="black"/>
                </a:solidFill>
              </a:rPr>
              <a:t>A system of superconducting solenoids cooled at 4.5K defines the magnetic field to tune de size and steer the trajectory of the electron ring.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86BF884-BCAF-4BFA-8951-40EF4F791CCA}"/>
              </a:ext>
            </a:extLst>
          </p:cNvPr>
          <p:cNvGrpSpPr/>
          <p:nvPr/>
        </p:nvGrpSpPr>
        <p:grpSpPr>
          <a:xfrm>
            <a:off x="0" y="1009794"/>
            <a:ext cx="9144000" cy="5071056"/>
            <a:chOff x="0" y="1228696"/>
            <a:chExt cx="9144000" cy="5071056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3DF2FA5-1C0E-4019-A805-A5A88F376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28696"/>
              <a:ext cx="9144000" cy="507105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BF6B689-6955-4701-9F3D-E471B3452AA7}"/>
                </a:ext>
              </a:extLst>
            </p:cNvPr>
            <p:cNvGrpSpPr/>
            <p:nvPr/>
          </p:nvGrpSpPr>
          <p:grpSpPr>
            <a:xfrm>
              <a:off x="194289" y="2564904"/>
              <a:ext cx="8949711" cy="2736304"/>
              <a:chOff x="194289" y="2564904"/>
              <a:chExt cx="8949711" cy="2736304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4F08BE48-CF7C-4027-A00B-A7C7647BE8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9" y="3212976"/>
                <a:ext cx="8949711" cy="1584176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4825EE84-C6CC-4890-815A-412CDBE419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36296" y="2564904"/>
                <a:ext cx="1152128" cy="936104"/>
              </a:xfrm>
              <a:prstGeom prst="straightConnector1">
                <a:avLst/>
              </a:prstGeom>
              <a:ln w="158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04830AA6-1709-490B-946B-6A7C8A3A46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07704" y="4221088"/>
                <a:ext cx="1368152" cy="1080120"/>
              </a:xfrm>
              <a:prstGeom prst="straightConnector1">
                <a:avLst/>
              </a:prstGeom>
              <a:ln w="158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BD874605-2DF3-4D7D-AA53-4DBE87305A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75856" y="3501008"/>
                <a:ext cx="3888432" cy="695603"/>
              </a:xfrm>
              <a:prstGeom prst="straightConnector1">
                <a:avLst/>
              </a:prstGeom>
              <a:ln w="15875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8A14734-CCBD-4707-9B93-E7E58306834D}"/>
              </a:ext>
            </a:extLst>
          </p:cNvPr>
          <p:cNvGrpSpPr/>
          <p:nvPr/>
        </p:nvGrpSpPr>
        <p:grpSpPr>
          <a:xfrm>
            <a:off x="7020272" y="4828045"/>
            <a:ext cx="2019648" cy="792088"/>
            <a:chOff x="6876256" y="5085184"/>
            <a:chExt cx="2019648" cy="792088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A6D1A90-5F22-4042-BF41-144FD0EC70DD}"/>
                </a:ext>
              </a:extLst>
            </p:cNvPr>
            <p:cNvSpPr/>
            <p:nvPr/>
          </p:nvSpPr>
          <p:spPr>
            <a:xfrm>
              <a:off x="6876256" y="5085184"/>
              <a:ext cx="2019648" cy="79208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3AEECA1A-D5B1-4360-8EDC-49F8B9E265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20272" y="5301208"/>
              <a:ext cx="576064" cy="0"/>
            </a:xfrm>
            <a:prstGeom prst="straightConnector1">
              <a:avLst/>
            </a:prstGeom>
            <a:ln w="15875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E7C8BFE4-6B0B-4BE7-8F0E-9293626368FE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72" y="5629304"/>
              <a:ext cx="596783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C440023-0F51-411C-9D0E-36CA938E5C67}"/>
                </a:ext>
              </a:extLst>
            </p:cNvPr>
            <p:cNvSpPr txBox="1"/>
            <p:nvPr/>
          </p:nvSpPr>
          <p:spPr>
            <a:xfrm>
              <a:off x="7812360" y="5157192"/>
              <a:ext cx="10835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FFFF00"/>
                  </a:solidFill>
                </a:rPr>
                <a:t>Electron beam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DE4358A-F790-4ADD-98B2-09223BCA7617}"/>
                </a:ext>
              </a:extLst>
            </p:cNvPr>
            <p:cNvSpPr txBox="1"/>
            <p:nvPr/>
          </p:nvSpPr>
          <p:spPr>
            <a:xfrm>
              <a:off x="7812360" y="5479071"/>
              <a:ext cx="10835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rgbClr val="FF0000"/>
                  </a:solidFill>
                </a:rPr>
                <a:t>LHC beam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85D85A19-DD4F-428D-96D8-94BFEA7DD735}"/>
              </a:ext>
            </a:extLst>
          </p:cNvPr>
          <p:cNvSpPr txBox="1"/>
          <p:nvPr/>
        </p:nvSpPr>
        <p:spPr>
          <a:xfrm>
            <a:off x="3462667" y="6267256"/>
            <a:ext cx="5563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This is a short superconducting transfer line</a:t>
            </a:r>
          </a:p>
        </p:txBody>
      </p:sp>
    </p:spTree>
    <p:extLst>
      <p:ext uri="{BB962C8B-B14F-4D97-AF65-F5344CB8AC3E}">
        <p14:creationId xmlns:p14="http://schemas.microsoft.com/office/powerpoint/2010/main" val="346829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5B750D-B895-4EC3-8CEA-F2444DDF3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17555B-94B6-40A9-9C77-ADC5015B5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775"/>
            <a:ext cx="9144000" cy="36771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1F6D20-0AD4-431D-97EC-9B7113DC04EC}"/>
              </a:ext>
            </a:extLst>
          </p:cNvPr>
          <p:cNvSpPr txBox="1"/>
          <p:nvPr/>
        </p:nvSpPr>
        <p:spPr>
          <a:xfrm>
            <a:off x="5580112" y="3372417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A. Kolehmainen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8AEDC41-22B9-4714-B6AB-E9902A7FF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3" y="3852532"/>
            <a:ext cx="9072713" cy="23977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730619-1802-4141-B7F9-5996473FA5E0}"/>
              </a:ext>
            </a:extLst>
          </p:cNvPr>
          <p:cNvSpPr txBox="1"/>
          <p:nvPr/>
        </p:nvSpPr>
        <p:spPr>
          <a:xfrm>
            <a:off x="6948264" y="5733256"/>
            <a:ext cx="1738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A. Foussat</a:t>
            </a:r>
          </a:p>
        </p:txBody>
      </p:sp>
    </p:spTree>
    <p:extLst>
      <p:ext uri="{BB962C8B-B14F-4D97-AF65-F5344CB8AC3E}">
        <p14:creationId xmlns:p14="http://schemas.microsoft.com/office/powerpoint/2010/main" val="193489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4C84DC-B6AA-40D4-BC2B-4517EDD36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 descr="A picture containing text, screenshot, indoor, computer&#10;&#10;Description automatically generated">
            <a:extLst>
              <a:ext uri="{FF2B5EF4-FFF2-40B4-BE49-F238E27FC236}">
                <a16:creationId xmlns:a16="http://schemas.microsoft.com/office/drawing/2014/main" id="{3B37ED4D-DE30-4387-AEF1-E1B96DEB81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202" y="888251"/>
            <a:ext cx="8278598" cy="38884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C377AF0-8721-4960-89AC-113F92D941A8}"/>
              </a:ext>
            </a:extLst>
          </p:cNvPr>
          <p:cNvSpPr txBox="1"/>
          <p:nvPr/>
        </p:nvSpPr>
        <p:spPr>
          <a:xfrm>
            <a:off x="6156176" y="459201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/>
              <a:t>João Oliveira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380029-7737-4B48-84B3-6DABA9B5E2AF}"/>
              </a:ext>
            </a:extLst>
          </p:cNvPr>
          <p:cNvSpPr txBox="1"/>
          <p:nvPr/>
        </p:nvSpPr>
        <p:spPr>
          <a:xfrm>
            <a:off x="2243245" y="5517232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Importance of the details. It fits but very little space all around. Compromise on survey precision (?).</a:t>
            </a:r>
          </a:p>
        </p:txBody>
      </p:sp>
    </p:spTree>
    <p:extLst>
      <p:ext uri="{BB962C8B-B14F-4D97-AF65-F5344CB8AC3E}">
        <p14:creationId xmlns:p14="http://schemas.microsoft.com/office/powerpoint/2010/main" val="279894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226245-751B-4CC7-819A-FC56D8910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986887-F241-4DE0-97A2-59B511D60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265852"/>
            <a:ext cx="4566300" cy="13656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053C9A-55FF-46BC-945C-078E305198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722" r="42052"/>
          <a:stretch/>
        </p:blipFill>
        <p:spPr>
          <a:xfrm>
            <a:off x="6055906" y="1489406"/>
            <a:ext cx="1656185" cy="8505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437DB4-782B-42F6-B270-B61FE68787E2}"/>
              </a:ext>
            </a:extLst>
          </p:cNvPr>
          <p:cNvSpPr txBox="1"/>
          <p:nvPr/>
        </p:nvSpPr>
        <p:spPr>
          <a:xfrm>
            <a:off x="332485" y="2922949"/>
            <a:ext cx="69231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Solenoids must be as close as possible but there are room temperature components in between some of them.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High attraction between adjacent solenoids  &gt; Connection bars.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No space for domes at the end of the He tanks, just plates as thin as possible &gt; </a:t>
            </a:r>
            <a:r>
              <a:rPr lang="en-GB" dirty="0">
                <a:solidFill>
                  <a:srgbClr val="FF0000"/>
                </a:solidFill>
              </a:rPr>
              <a:t>Attention to the nominal operating pressure.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Little space for hands and tools during the assembly.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Little space for the central BGM.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92A5CE-7A37-40E9-91FD-A0CE39AB2647}"/>
              </a:ext>
            </a:extLst>
          </p:cNvPr>
          <p:cNvSpPr txBox="1"/>
          <p:nvPr/>
        </p:nvSpPr>
        <p:spPr>
          <a:xfrm>
            <a:off x="963711" y="333433"/>
            <a:ext cx="6138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70C0"/>
                </a:solidFill>
              </a:rPr>
              <a:t>Fringe field and electron trajectory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395765D-D8A2-40E6-AB70-D1AE5D85040D}"/>
              </a:ext>
            </a:extLst>
          </p:cNvPr>
          <p:cNvGrpSpPr>
            <a:grpSpLocks noChangeAspect="1"/>
          </p:cNvGrpSpPr>
          <p:nvPr/>
        </p:nvGrpSpPr>
        <p:grpSpPr>
          <a:xfrm>
            <a:off x="7324700" y="3536951"/>
            <a:ext cx="1427421" cy="2445630"/>
            <a:chOff x="7431720" y="2911879"/>
            <a:chExt cx="1717875" cy="294326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771302F-7401-4E4F-8640-ABE49DF3A94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31720" y="2911879"/>
              <a:ext cx="1717875" cy="2943269"/>
              <a:chOff x="7147105" y="2454150"/>
              <a:chExt cx="2047565" cy="3508132"/>
            </a:xfrm>
          </p:grpSpPr>
          <p:pic>
            <p:nvPicPr>
              <p:cNvPr id="7" name="Picture 6" descr="Graphical user interface&#10;&#10;Description automatically generated">
                <a:extLst>
                  <a:ext uri="{FF2B5EF4-FFF2-40B4-BE49-F238E27FC236}">
                    <a16:creationId xmlns:a16="http://schemas.microsoft.com/office/drawing/2014/main" id="{58A65471-DA49-4D12-9815-95741FD83F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6515842" y="3283453"/>
                <a:ext cx="3508132" cy="1849525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317CDF65-1563-4997-9EA8-87016B1AC9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147105" y="2638174"/>
                <a:ext cx="1162303" cy="2799525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E60997B-DDEC-4364-8D3C-A37CD7D8745D}"/>
                </a:ext>
              </a:extLst>
            </p:cNvPr>
            <p:cNvCxnSpPr/>
            <p:nvPr/>
          </p:nvCxnSpPr>
          <p:spPr>
            <a:xfrm>
              <a:off x="7449432" y="5517232"/>
              <a:ext cx="722968" cy="0"/>
            </a:xfrm>
            <a:prstGeom prst="line">
              <a:avLst/>
            </a:prstGeom>
            <a:ln w="41275"/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691439B-97F7-4937-A92F-458F02739127}"/>
                </a:ext>
              </a:extLst>
            </p:cNvPr>
            <p:cNvCxnSpPr/>
            <p:nvPr/>
          </p:nvCxnSpPr>
          <p:spPr>
            <a:xfrm>
              <a:off x="7431720" y="2964809"/>
              <a:ext cx="722968" cy="0"/>
            </a:xfrm>
            <a:prstGeom prst="line">
              <a:avLst/>
            </a:prstGeom>
            <a:ln w="41275"/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2EF2E46-14DF-404A-A3D0-96BA6F955EAA}"/>
              </a:ext>
            </a:extLst>
          </p:cNvPr>
          <p:cNvCxnSpPr>
            <a:cxnSpLocks/>
          </p:cNvCxnSpPr>
          <p:nvPr/>
        </p:nvCxnSpPr>
        <p:spPr>
          <a:xfrm flipV="1">
            <a:off x="7102697" y="3536950"/>
            <a:ext cx="1498773" cy="2445632"/>
          </a:xfrm>
          <a:prstGeom prst="line">
            <a:avLst/>
          </a:prstGeom>
          <a:ln w="34925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72249F-B1C7-4A4E-8FD7-03BF46768F92}"/>
              </a:ext>
            </a:extLst>
          </p:cNvPr>
          <p:cNvCxnSpPr>
            <a:cxnSpLocks/>
          </p:cNvCxnSpPr>
          <p:nvPr/>
        </p:nvCxnSpPr>
        <p:spPr>
          <a:xfrm flipH="1" flipV="1">
            <a:off x="7324700" y="3445650"/>
            <a:ext cx="1276770" cy="2448272"/>
          </a:xfrm>
          <a:prstGeom prst="line">
            <a:avLst/>
          </a:prstGeom>
          <a:ln w="34925"/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06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6375</TotalTime>
  <Words>1231</Words>
  <Application>Microsoft Office PowerPoint</Application>
  <PresentationFormat>On-screen Show (4:3)</PresentationFormat>
  <Paragraphs>190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微軟正黑體</vt:lpstr>
      <vt:lpstr>Arial</vt:lpstr>
      <vt:lpstr>Calibri</vt:lpstr>
      <vt:lpstr>Calibri Light</vt:lpstr>
      <vt:lpstr>NimbusRomNo9L-Regu</vt:lpstr>
      <vt:lpstr>Swis721 LtCn BT</vt:lpstr>
      <vt:lpstr>Times New Roman</vt:lpstr>
      <vt:lpstr>Wingdings</vt:lpstr>
      <vt:lpstr>Thème Office</vt:lpstr>
      <vt:lpstr>Office Theme</vt:lpstr>
      <vt:lpstr>1_Thème Office</vt:lpstr>
      <vt:lpstr>HL-LHC Hollow Electron Lens (production) kick off meeting  HEL Overall design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Adriana Rossi</cp:lastModifiedBy>
  <cp:revision>761</cp:revision>
  <dcterms:created xsi:type="dcterms:W3CDTF">2016-02-12T10:02:27Z</dcterms:created>
  <dcterms:modified xsi:type="dcterms:W3CDTF">2021-04-13T09:26:07Z</dcterms:modified>
</cp:coreProperties>
</file>