
<file path=[Content_Types].xml><?xml version="1.0" encoding="utf-8"?>
<Types xmlns="http://schemas.openxmlformats.org/package/2006/content-types">
  <Default Extension="28EC8E30" ContentType="image/png"/>
  <Default Extension="A9CA43B0" ContentType="image/png"/>
  <Default Extension="bin" ContentType="application/vnd.openxmlformats-officedocument.oleObject"/>
  <Default Extension="EB686500" ContentType="image/png"/>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mp" ContentType="image/p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2" r:id="rId1"/>
    <p:sldMasterId id="2147483682" r:id="rId2"/>
    <p:sldMasterId id="2147483690" r:id="rId3"/>
    <p:sldMasterId id="2147483698" r:id="rId4"/>
  </p:sldMasterIdLst>
  <p:notesMasterIdLst>
    <p:notesMasterId r:id="rId55"/>
  </p:notesMasterIdLst>
  <p:handoutMasterIdLst>
    <p:handoutMasterId r:id="rId56"/>
  </p:handoutMasterIdLst>
  <p:sldIdLst>
    <p:sldId id="256" r:id="rId5"/>
    <p:sldId id="414" r:id="rId6"/>
    <p:sldId id="553" r:id="rId7"/>
    <p:sldId id="530" r:id="rId8"/>
    <p:sldId id="574" r:id="rId9"/>
    <p:sldId id="419" r:id="rId10"/>
    <p:sldId id="532" r:id="rId11"/>
    <p:sldId id="531" r:id="rId12"/>
    <p:sldId id="551" r:id="rId13"/>
    <p:sldId id="575" r:id="rId14"/>
    <p:sldId id="558" r:id="rId15"/>
    <p:sldId id="572" r:id="rId16"/>
    <p:sldId id="565" r:id="rId17"/>
    <p:sldId id="533" r:id="rId18"/>
    <p:sldId id="555" r:id="rId19"/>
    <p:sldId id="541" r:id="rId20"/>
    <p:sldId id="536" r:id="rId21"/>
    <p:sldId id="545" r:id="rId22"/>
    <p:sldId id="546" r:id="rId23"/>
    <p:sldId id="445" r:id="rId24"/>
    <p:sldId id="569" r:id="rId25"/>
    <p:sldId id="543" r:id="rId26"/>
    <p:sldId id="577" r:id="rId27"/>
    <p:sldId id="421" r:id="rId28"/>
    <p:sldId id="430" r:id="rId29"/>
    <p:sldId id="557" r:id="rId30"/>
    <p:sldId id="561" r:id="rId31"/>
    <p:sldId id="566" r:id="rId32"/>
    <p:sldId id="415" r:id="rId33"/>
    <p:sldId id="567" r:id="rId34"/>
    <p:sldId id="552" r:id="rId35"/>
    <p:sldId id="563" r:id="rId36"/>
    <p:sldId id="535" r:id="rId37"/>
    <p:sldId id="517" r:id="rId38"/>
    <p:sldId id="537" r:id="rId39"/>
    <p:sldId id="538" r:id="rId40"/>
    <p:sldId id="539" r:id="rId41"/>
    <p:sldId id="503" r:id="rId42"/>
    <p:sldId id="548" r:id="rId43"/>
    <p:sldId id="491" r:id="rId44"/>
    <p:sldId id="261" r:id="rId45"/>
    <p:sldId id="528" r:id="rId46"/>
    <p:sldId id="508" r:id="rId47"/>
    <p:sldId id="516" r:id="rId48"/>
    <p:sldId id="560" r:id="rId49"/>
    <p:sldId id="542" r:id="rId50"/>
    <p:sldId id="573" r:id="rId51"/>
    <p:sldId id="258" r:id="rId52"/>
    <p:sldId id="259" r:id="rId53"/>
    <p:sldId id="576" r:id="rId54"/>
  </p:sldIdLst>
  <p:sldSz cx="9144000" cy="6858000" type="screen4x3"/>
  <p:notesSz cx="7102475" cy="10234613"/>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FF00"/>
    <a:srgbClr val="B0CE40"/>
    <a:srgbClr val="FF9933"/>
    <a:srgbClr val="BF4A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2000" autoAdjust="0"/>
  </p:normalViewPr>
  <p:slideViewPr>
    <p:cSldViewPr>
      <p:cViewPr varScale="1">
        <p:scale>
          <a:sx n="66" d="100"/>
          <a:sy n="66" d="100"/>
        </p:scale>
        <p:origin x="1252" y="60"/>
      </p:cViewPr>
      <p:guideLst>
        <p:guide orient="horz" pos="2160"/>
        <p:guide pos="2880"/>
      </p:guideLst>
    </p:cSldViewPr>
  </p:slideViewPr>
  <p:outlineViewPr>
    <p:cViewPr>
      <p:scale>
        <a:sx n="33" d="100"/>
        <a:sy n="33" d="100"/>
      </p:scale>
      <p:origin x="0" y="-425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slideMaster" Target="slideMasters/slideMaster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viewProps" Target="viewProp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handoutMaster" Target="handoutMasters/handoutMaster1.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slideMaster" Target="slideMasters/slideMaster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1" Type="http://schemas.openxmlformats.org/officeDocument/2006/relationships/slideMaster" Target="slideMasters/slideMaster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presProps" Target="presProps.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5524C48-80EA-4CF6-96FA-A3E06A0C10F9}" type="doc">
      <dgm:prSet loTypeId="urn:microsoft.com/office/officeart/2011/layout/TabList" loCatId="list" qsTypeId="urn:microsoft.com/office/officeart/2005/8/quickstyle/simple1" qsCatId="simple" csTypeId="urn:microsoft.com/office/officeart/2005/8/colors/colorful2" csCatId="colorful" phldr="1"/>
      <dgm:spPr/>
      <dgm:t>
        <a:bodyPr/>
        <a:lstStyle/>
        <a:p>
          <a:endParaRPr lang="en-US"/>
        </a:p>
      </dgm:t>
    </dgm:pt>
    <dgm:pt modelId="{AA7B1FE6-EFBD-4894-A46A-4A3A275F9D61}">
      <dgm:prSet phldrT="[Text]"/>
      <dgm:spPr/>
      <dgm:t>
        <a:bodyPr/>
        <a:lstStyle/>
        <a:p>
          <a:r>
            <a:rPr lang="fr-CH" dirty="0" err="1"/>
            <a:t>Electromagnetic</a:t>
          </a:r>
          <a:r>
            <a:rPr lang="fr-CH" dirty="0"/>
            <a:t> model, CAD model  </a:t>
          </a:r>
          <a:endParaRPr lang="en-US" dirty="0"/>
        </a:p>
      </dgm:t>
    </dgm:pt>
    <dgm:pt modelId="{F908977F-A930-472E-9A74-EEC2E265A27F}" type="parTrans" cxnId="{7FE17E46-E460-46F2-9782-DD307827B52B}">
      <dgm:prSet/>
      <dgm:spPr/>
      <dgm:t>
        <a:bodyPr/>
        <a:lstStyle/>
        <a:p>
          <a:endParaRPr lang="en-US"/>
        </a:p>
      </dgm:t>
    </dgm:pt>
    <dgm:pt modelId="{DF70F732-4C75-4FBB-BC20-1B8321C3B9B4}" type="sibTrans" cxnId="{7FE17E46-E460-46F2-9782-DD307827B52B}">
      <dgm:prSet/>
      <dgm:spPr/>
      <dgm:t>
        <a:bodyPr/>
        <a:lstStyle/>
        <a:p>
          <a:endParaRPr lang="en-US"/>
        </a:p>
      </dgm:t>
    </dgm:pt>
    <dgm:pt modelId="{8575898F-835A-4137-985C-4151C379B374}">
      <dgm:prSet phldrT="[Text]"/>
      <dgm:spPr/>
      <dgm:t>
        <a:bodyPr/>
        <a:lstStyle/>
        <a:p>
          <a:r>
            <a:rPr lang="fr-CH" dirty="0"/>
            <a:t> TE MSC</a:t>
          </a:r>
          <a:r>
            <a:rPr lang="fr-CH"/>
            <a:t>, WP5, WP2</a:t>
          </a:r>
          <a:endParaRPr lang="en-US" dirty="0"/>
        </a:p>
      </dgm:t>
    </dgm:pt>
    <dgm:pt modelId="{8341B4FD-23E4-404D-9713-4084B1D362A0}" type="parTrans" cxnId="{450A0BF3-F97E-4C86-A2CA-3E27FA90FF0E}">
      <dgm:prSet/>
      <dgm:spPr/>
      <dgm:t>
        <a:bodyPr/>
        <a:lstStyle/>
        <a:p>
          <a:endParaRPr lang="en-US"/>
        </a:p>
      </dgm:t>
    </dgm:pt>
    <dgm:pt modelId="{352DAE94-AEB5-4B8F-92AA-34663EEE1BEC}" type="sibTrans" cxnId="{450A0BF3-F97E-4C86-A2CA-3E27FA90FF0E}">
      <dgm:prSet/>
      <dgm:spPr/>
      <dgm:t>
        <a:bodyPr/>
        <a:lstStyle/>
        <a:p>
          <a:endParaRPr lang="en-US"/>
        </a:p>
      </dgm:t>
    </dgm:pt>
    <dgm:pt modelId="{AB83F5EE-3AC0-4BA2-873A-BFD126CD3901}">
      <dgm:prSet phldrT="[Text]" custT="1"/>
      <dgm:spPr/>
      <dgm:t>
        <a:bodyPr/>
        <a:lstStyle/>
        <a:p>
          <a:r>
            <a:rPr lang="fr-CH" sz="900" dirty="0"/>
            <a:t>Field profile, </a:t>
          </a:r>
          <a:r>
            <a:rPr lang="fr-CH" sz="900" dirty="0" err="1"/>
            <a:t>beam</a:t>
          </a:r>
          <a:r>
            <a:rPr lang="fr-CH" sz="900" dirty="0"/>
            <a:t> </a:t>
          </a:r>
          <a:r>
            <a:rPr lang="fr-CH" sz="900" dirty="0" err="1"/>
            <a:t>optics</a:t>
          </a:r>
          <a:r>
            <a:rPr lang="fr-CH" sz="900" dirty="0"/>
            <a:t> </a:t>
          </a:r>
          <a:r>
            <a:rPr lang="fr-CH" sz="900" dirty="0">
              <a:solidFill>
                <a:schemeClr val="tx1"/>
              </a:solidFill>
              <a:sym typeface="Wingdings" panose="05000000000000000000" pitchFamily="2" charset="2"/>
            </a:rPr>
            <a:t></a:t>
          </a:r>
          <a:endParaRPr lang="en-US" sz="900" dirty="0"/>
        </a:p>
      </dgm:t>
    </dgm:pt>
    <dgm:pt modelId="{AC13EA46-80C3-4B53-9718-76390685CB52}" type="parTrans" cxnId="{3DA3627B-E956-4C57-B0D2-2AA209881546}">
      <dgm:prSet/>
      <dgm:spPr/>
      <dgm:t>
        <a:bodyPr/>
        <a:lstStyle/>
        <a:p>
          <a:endParaRPr lang="en-US"/>
        </a:p>
      </dgm:t>
    </dgm:pt>
    <dgm:pt modelId="{DC18274C-7798-4E28-B2E8-72557EE6D8D9}" type="sibTrans" cxnId="{3DA3627B-E956-4C57-B0D2-2AA209881546}">
      <dgm:prSet/>
      <dgm:spPr/>
      <dgm:t>
        <a:bodyPr/>
        <a:lstStyle/>
        <a:p>
          <a:endParaRPr lang="en-US"/>
        </a:p>
      </dgm:t>
    </dgm:pt>
    <dgm:pt modelId="{DA7BE718-1672-4828-8FF4-8B73C50B659C}">
      <dgm:prSet phldrT="[Text]"/>
      <dgm:spPr/>
      <dgm:t>
        <a:bodyPr/>
        <a:lstStyle/>
        <a:p>
          <a:r>
            <a:rPr lang="fr-CH" dirty="0"/>
            <a:t>Magnets Protection </a:t>
          </a:r>
          <a:endParaRPr lang="en-US" dirty="0"/>
        </a:p>
      </dgm:t>
    </dgm:pt>
    <dgm:pt modelId="{9FABBC2E-9D6F-4841-8EEB-74BAECE2EA12}" type="parTrans" cxnId="{952B1568-BE30-4530-8834-4818FDF1F162}">
      <dgm:prSet/>
      <dgm:spPr/>
      <dgm:t>
        <a:bodyPr/>
        <a:lstStyle/>
        <a:p>
          <a:endParaRPr lang="en-US"/>
        </a:p>
      </dgm:t>
    </dgm:pt>
    <dgm:pt modelId="{75728556-0747-4363-A836-AF1448FC95C7}" type="sibTrans" cxnId="{952B1568-BE30-4530-8834-4818FDF1F162}">
      <dgm:prSet/>
      <dgm:spPr/>
      <dgm:t>
        <a:bodyPr/>
        <a:lstStyle/>
        <a:p>
          <a:endParaRPr lang="en-US"/>
        </a:p>
      </dgm:t>
    </dgm:pt>
    <dgm:pt modelId="{16C5068A-7C0F-4021-9DB7-35A081B756C4}">
      <dgm:prSet phldrT="[Text]" custT="1"/>
      <dgm:spPr/>
      <dgm:t>
        <a:bodyPr/>
        <a:lstStyle/>
        <a:p>
          <a:r>
            <a:rPr lang="fr-CH" sz="1000" dirty="0"/>
            <a:t>Protection </a:t>
          </a:r>
          <a:r>
            <a:rPr lang="fr-CH" sz="1000" dirty="0" err="1"/>
            <a:t>baseline</a:t>
          </a:r>
          <a:r>
            <a:rPr lang="fr-CH" sz="1000" dirty="0"/>
            <a:t>, </a:t>
          </a:r>
          <a:r>
            <a:rPr lang="fr-CH" sz="1000" dirty="0" err="1"/>
            <a:t>modelling</a:t>
          </a:r>
          <a:endParaRPr lang="en-US" sz="1000" dirty="0"/>
        </a:p>
      </dgm:t>
    </dgm:pt>
    <dgm:pt modelId="{E0875966-D491-43FE-8AED-E45D87281539}" type="parTrans" cxnId="{63F27B6E-7498-453E-BDED-B00B556D5519}">
      <dgm:prSet/>
      <dgm:spPr/>
      <dgm:t>
        <a:bodyPr/>
        <a:lstStyle/>
        <a:p>
          <a:endParaRPr lang="en-US"/>
        </a:p>
      </dgm:t>
    </dgm:pt>
    <dgm:pt modelId="{11F9EFCA-28A0-4444-B4B5-BD356121D8C2}" type="sibTrans" cxnId="{63F27B6E-7498-453E-BDED-B00B556D5519}">
      <dgm:prSet/>
      <dgm:spPr/>
      <dgm:t>
        <a:bodyPr/>
        <a:lstStyle/>
        <a:p>
          <a:endParaRPr lang="en-US"/>
        </a:p>
      </dgm:t>
    </dgm:pt>
    <dgm:pt modelId="{B0A5182C-2502-4AC2-B555-AB850079A522}">
      <dgm:prSet phldrT="[Text]"/>
      <dgm:spPr/>
      <dgm:t>
        <a:bodyPr/>
        <a:lstStyle/>
        <a:p>
          <a:r>
            <a:rPr lang="fr-CH" dirty="0"/>
            <a:t>Magnet circuits</a:t>
          </a:r>
          <a:endParaRPr lang="en-US" dirty="0"/>
        </a:p>
      </dgm:t>
    </dgm:pt>
    <dgm:pt modelId="{6DF944B6-42F3-4EAC-86CD-909253055D8F}" type="parTrans" cxnId="{156A926E-B632-404A-9D42-3A2FA5CB03F2}">
      <dgm:prSet/>
      <dgm:spPr/>
      <dgm:t>
        <a:bodyPr/>
        <a:lstStyle/>
        <a:p>
          <a:endParaRPr lang="en-US"/>
        </a:p>
      </dgm:t>
    </dgm:pt>
    <dgm:pt modelId="{03FC3C7B-F9A9-4544-9987-5D8F7D05F1AB}" type="sibTrans" cxnId="{156A926E-B632-404A-9D42-3A2FA5CB03F2}">
      <dgm:prSet/>
      <dgm:spPr/>
      <dgm:t>
        <a:bodyPr/>
        <a:lstStyle/>
        <a:p>
          <a:endParaRPr lang="en-US"/>
        </a:p>
      </dgm:t>
    </dgm:pt>
    <dgm:pt modelId="{747675D2-9780-443C-9F4D-407397C7AA15}">
      <dgm:prSet phldrT="[Text]"/>
      <dgm:spPr/>
      <dgm:t>
        <a:bodyPr/>
        <a:lstStyle/>
        <a:p>
          <a:r>
            <a:rPr lang="fr-CH" dirty="0"/>
            <a:t> SY EPC, WP6</a:t>
          </a:r>
          <a:endParaRPr lang="en-US" dirty="0"/>
        </a:p>
      </dgm:t>
    </dgm:pt>
    <dgm:pt modelId="{CE093341-3DCF-47BB-9DEE-C024444A02DE}" type="parTrans" cxnId="{377BC258-3647-4BB2-91B9-0149D4270771}">
      <dgm:prSet/>
      <dgm:spPr/>
      <dgm:t>
        <a:bodyPr/>
        <a:lstStyle/>
        <a:p>
          <a:endParaRPr lang="en-US"/>
        </a:p>
      </dgm:t>
    </dgm:pt>
    <dgm:pt modelId="{0C108B9A-4889-4545-80A9-6B9637145618}" type="sibTrans" cxnId="{377BC258-3647-4BB2-91B9-0149D4270771}">
      <dgm:prSet/>
      <dgm:spPr/>
      <dgm:t>
        <a:bodyPr/>
        <a:lstStyle/>
        <a:p>
          <a:endParaRPr lang="en-US"/>
        </a:p>
      </dgm:t>
    </dgm:pt>
    <dgm:pt modelId="{E4E8E36F-62C8-4A74-B57C-49DFB7B64ABD}">
      <dgm:prSet phldrT="[Text]" custT="1"/>
      <dgm:spPr/>
      <dgm:t>
        <a:bodyPr/>
        <a:lstStyle/>
        <a:p>
          <a:r>
            <a:rPr lang="fr-CH" sz="1000" dirty="0" err="1">
              <a:solidFill>
                <a:schemeClr val="tx1"/>
              </a:solidFill>
            </a:rPr>
            <a:t>Equipments</a:t>
          </a:r>
          <a:r>
            <a:rPr lang="fr-CH" sz="1000" dirty="0">
              <a:solidFill>
                <a:schemeClr val="tx1"/>
              </a:solidFill>
            </a:rPr>
            <a:t> code </a:t>
          </a:r>
          <a:r>
            <a:rPr lang="fr-CH" sz="1000" dirty="0" err="1">
              <a:solidFill>
                <a:schemeClr val="tx1"/>
              </a:solidFill>
            </a:rPr>
            <a:t>names</a:t>
          </a:r>
          <a:r>
            <a:rPr lang="fr-CH" sz="1000" dirty="0">
              <a:solidFill>
                <a:schemeClr val="tx1"/>
              </a:solidFill>
            </a:rPr>
            <a:t>, Circuit </a:t>
          </a:r>
          <a:r>
            <a:rPr lang="fr-CH" sz="1000" dirty="0" err="1">
              <a:solidFill>
                <a:schemeClr val="tx1"/>
              </a:solidFill>
            </a:rPr>
            <a:t>layout</a:t>
          </a:r>
          <a:r>
            <a:rPr lang="fr-CH" sz="1000" dirty="0">
              <a:solidFill>
                <a:schemeClr val="tx1"/>
              </a:solidFill>
            </a:rPr>
            <a:t>, </a:t>
          </a:r>
          <a:r>
            <a:rPr lang="fr-CH" sz="1000" dirty="0" err="1">
              <a:solidFill>
                <a:schemeClr val="tx1"/>
              </a:solidFill>
            </a:rPr>
            <a:t>choice</a:t>
          </a:r>
          <a:r>
            <a:rPr lang="fr-CH" sz="1000" dirty="0">
              <a:solidFill>
                <a:schemeClr val="tx1"/>
              </a:solidFill>
            </a:rPr>
            <a:t> of </a:t>
          </a:r>
          <a:r>
            <a:rPr lang="fr-CH" sz="1000" dirty="0" err="1">
              <a:solidFill>
                <a:schemeClr val="tx1"/>
              </a:solidFill>
            </a:rPr>
            <a:t>PCs</a:t>
          </a:r>
          <a:r>
            <a:rPr lang="fr-CH" sz="1000" dirty="0">
              <a:solidFill>
                <a:schemeClr val="tx1"/>
              </a:solidFill>
              <a:sym typeface="Wingdings" panose="05000000000000000000" pitchFamily="2" charset="2"/>
            </a:rPr>
            <a:t></a:t>
          </a:r>
          <a:r>
            <a:rPr lang="fr-CH" sz="1000" dirty="0">
              <a:solidFill>
                <a:schemeClr val="tx1"/>
              </a:solidFill>
            </a:rPr>
            <a:t> </a:t>
          </a:r>
          <a:endParaRPr lang="en-US" sz="1000" dirty="0">
            <a:solidFill>
              <a:schemeClr val="tx1"/>
            </a:solidFill>
          </a:endParaRPr>
        </a:p>
      </dgm:t>
    </dgm:pt>
    <dgm:pt modelId="{E8061EB7-C979-4891-B31B-FF5E1FAD9893}" type="parTrans" cxnId="{4809A646-C5EE-4462-8BA3-3157AE507DE9}">
      <dgm:prSet/>
      <dgm:spPr/>
      <dgm:t>
        <a:bodyPr/>
        <a:lstStyle/>
        <a:p>
          <a:endParaRPr lang="en-US"/>
        </a:p>
      </dgm:t>
    </dgm:pt>
    <dgm:pt modelId="{66AD8467-E05A-42D7-9ECB-1F45365B64D3}" type="sibTrans" cxnId="{4809A646-C5EE-4462-8BA3-3157AE507DE9}">
      <dgm:prSet/>
      <dgm:spPr/>
      <dgm:t>
        <a:bodyPr/>
        <a:lstStyle/>
        <a:p>
          <a:endParaRPr lang="en-US"/>
        </a:p>
      </dgm:t>
    </dgm:pt>
    <dgm:pt modelId="{83A024C4-0134-4D91-80E3-EA24BEFE06EB}">
      <dgm:prSet phldrT="[Text]" custT="1"/>
      <dgm:spPr/>
      <dgm:t>
        <a:bodyPr/>
        <a:lstStyle/>
        <a:p>
          <a:r>
            <a:rPr lang="fr-CH" sz="900" dirty="0"/>
            <a:t>Magnet </a:t>
          </a:r>
          <a:r>
            <a:rPr lang="fr-CH" sz="900" dirty="0" err="1"/>
            <a:t>specification</a:t>
          </a:r>
          <a:r>
            <a:rPr lang="fr-CH" sz="900" dirty="0"/>
            <a:t> </a:t>
          </a:r>
          <a:r>
            <a:rPr lang="fr-CH" sz="900" dirty="0" err="1"/>
            <a:t>parameters</a:t>
          </a:r>
          <a:r>
            <a:rPr lang="fr-CH" sz="900" dirty="0"/>
            <a:t>, ( inductance, </a:t>
          </a:r>
          <a:r>
            <a:rPr lang="fr-CH" sz="900" dirty="0" err="1"/>
            <a:t>load</a:t>
          </a:r>
          <a:r>
            <a:rPr lang="fr-CH" sz="900" dirty="0"/>
            <a:t> table)</a:t>
          </a:r>
          <a:r>
            <a:rPr lang="fr-CH" sz="900" dirty="0">
              <a:solidFill>
                <a:schemeClr val="tx1"/>
              </a:solidFill>
              <a:sym typeface="Wingdings" panose="05000000000000000000" pitchFamily="2" charset="2"/>
            </a:rPr>
            <a:t> </a:t>
          </a:r>
          <a:endParaRPr lang="en-US" sz="900" dirty="0"/>
        </a:p>
      </dgm:t>
    </dgm:pt>
    <dgm:pt modelId="{98FCD4FA-E164-45D7-BDD1-9DA85C437BCF}" type="parTrans" cxnId="{4BDBFF23-211A-46F8-A404-EC50CEB24C10}">
      <dgm:prSet/>
      <dgm:spPr/>
      <dgm:t>
        <a:bodyPr/>
        <a:lstStyle/>
        <a:p>
          <a:endParaRPr lang="en-US"/>
        </a:p>
      </dgm:t>
    </dgm:pt>
    <dgm:pt modelId="{C4A47689-2A69-4FA6-B17C-98BF45C22D96}" type="sibTrans" cxnId="{4BDBFF23-211A-46F8-A404-EC50CEB24C10}">
      <dgm:prSet/>
      <dgm:spPr/>
      <dgm:t>
        <a:bodyPr/>
        <a:lstStyle/>
        <a:p>
          <a:endParaRPr lang="en-US"/>
        </a:p>
      </dgm:t>
    </dgm:pt>
    <dgm:pt modelId="{A2A81545-3A0A-4976-B141-D5DF144BA4C2}">
      <dgm:prSet phldrT="[Text]" custT="1"/>
      <dgm:spPr/>
      <dgm:t>
        <a:bodyPr/>
        <a:lstStyle/>
        <a:p>
          <a:r>
            <a:rPr lang="fr-CH" sz="900" dirty="0"/>
            <a:t>SC </a:t>
          </a:r>
          <a:r>
            <a:rPr lang="fr-CH" sz="900" dirty="0" err="1"/>
            <a:t>conductors</a:t>
          </a:r>
          <a:r>
            <a:rPr lang="fr-CH" sz="900" dirty="0"/>
            <a:t> </a:t>
          </a:r>
          <a:r>
            <a:rPr lang="fr-CH" sz="900" dirty="0" err="1"/>
            <a:t>choice</a:t>
          </a:r>
          <a:r>
            <a:rPr lang="fr-CH" sz="900" dirty="0"/>
            <a:t>, operating </a:t>
          </a:r>
          <a:r>
            <a:rPr lang="fr-CH" sz="900" dirty="0" err="1"/>
            <a:t>Iss</a:t>
          </a:r>
          <a:r>
            <a:rPr lang="fr-CH" sz="900" dirty="0"/>
            <a:t> </a:t>
          </a:r>
          <a:r>
            <a:rPr lang="fr-CH" sz="900" dirty="0" err="1"/>
            <a:t>margins</a:t>
          </a:r>
          <a:r>
            <a:rPr lang="fr-CH" sz="900" dirty="0"/>
            <a:t>, </a:t>
          </a:r>
          <a:r>
            <a:rPr lang="fr-CH" sz="900" dirty="0" err="1"/>
            <a:t>specification</a:t>
          </a:r>
          <a:r>
            <a:rPr lang="fr-CH" sz="900" dirty="0"/>
            <a:t> in </a:t>
          </a:r>
          <a:r>
            <a:rPr lang="fr-CH" sz="900" dirty="0" err="1"/>
            <a:t>work</a:t>
          </a:r>
          <a:endParaRPr lang="en-US" sz="900" dirty="0"/>
        </a:p>
      </dgm:t>
    </dgm:pt>
    <dgm:pt modelId="{D2B723AF-31A3-41F9-B09C-75A3609791F2}" type="parTrans" cxnId="{84602F49-4468-4297-8C07-8A27B8EE0689}">
      <dgm:prSet/>
      <dgm:spPr/>
      <dgm:t>
        <a:bodyPr/>
        <a:lstStyle/>
        <a:p>
          <a:endParaRPr lang="en-US"/>
        </a:p>
      </dgm:t>
    </dgm:pt>
    <dgm:pt modelId="{D5091DD9-3E53-44F1-8179-A480727E6187}" type="sibTrans" cxnId="{84602F49-4468-4297-8C07-8A27B8EE0689}">
      <dgm:prSet/>
      <dgm:spPr/>
      <dgm:t>
        <a:bodyPr/>
        <a:lstStyle/>
        <a:p>
          <a:endParaRPr lang="en-US"/>
        </a:p>
      </dgm:t>
    </dgm:pt>
    <dgm:pt modelId="{8EA27F35-AE3C-4D9B-B4AF-B4BDA8E2010D}">
      <dgm:prSet phldrT="[Text]" custT="1"/>
      <dgm:spPr/>
      <dgm:t>
        <a:bodyPr/>
        <a:lstStyle/>
        <a:p>
          <a:r>
            <a:rPr lang="fr-CH" sz="900" dirty="0" err="1"/>
            <a:t>Shielding</a:t>
          </a:r>
          <a:r>
            <a:rPr lang="fr-CH" sz="900" dirty="0"/>
            <a:t> simulation, </a:t>
          </a:r>
          <a:r>
            <a:rPr lang="fr-CH" sz="900" dirty="0" err="1"/>
            <a:t>baseline</a:t>
          </a:r>
          <a:r>
            <a:rPr lang="fr-CH" sz="900" dirty="0"/>
            <a:t> </a:t>
          </a:r>
          <a:r>
            <a:rPr lang="fr-CH" sz="900" dirty="0" err="1"/>
            <a:t>with</a:t>
          </a:r>
          <a:r>
            <a:rPr lang="fr-CH" sz="900" dirty="0"/>
            <a:t> 30% </a:t>
          </a:r>
          <a:r>
            <a:rPr lang="fr-CH" sz="900" dirty="0" err="1"/>
            <a:t>efficiency</a:t>
          </a:r>
          <a:r>
            <a:rPr lang="fr-CH" sz="900" dirty="0"/>
            <a:t> (in </a:t>
          </a:r>
          <a:r>
            <a:rPr lang="fr-CH" sz="900" dirty="0" err="1"/>
            <a:t>work</a:t>
          </a:r>
          <a:r>
            <a:rPr lang="fr-CH" sz="900" dirty="0"/>
            <a:t>)</a:t>
          </a:r>
          <a:endParaRPr lang="en-US" sz="900" dirty="0"/>
        </a:p>
      </dgm:t>
    </dgm:pt>
    <dgm:pt modelId="{3EAC50C8-8E07-4A78-876A-20DFD6D43A29}" type="parTrans" cxnId="{F749FA94-C07D-4611-8543-5A5F9E7CC354}">
      <dgm:prSet/>
      <dgm:spPr/>
      <dgm:t>
        <a:bodyPr/>
        <a:lstStyle/>
        <a:p>
          <a:endParaRPr lang="en-US"/>
        </a:p>
      </dgm:t>
    </dgm:pt>
    <dgm:pt modelId="{52E7CB6E-4CA4-4565-BC2B-BC7B6A9D636A}" type="sibTrans" cxnId="{F749FA94-C07D-4611-8543-5A5F9E7CC354}">
      <dgm:prSet/>
      <dgm:spPr/>
      <dgm:t>
        <a:bodyPr/>
        <a:lstStyle/>
        <a:p>
          <a:endParaRPr lang="en-US"/>
        </a:p>
      </dgm:t>
    </dgm:pt>
    <dgm:pt modelId="{370C8CAD-6935-4A2A-85C5-7F216097006A}">
      <dgm:prSet phldrT="[Text]"/>
      <dgm:spPr/>
      <dgm:t>
        <a:bodyPr/>
        <a:lstStyle/>
        <a:p>
          <a:r>
            <a:rPr lang="fr-CH" dirty="0"/>
            <a:t> TE MPE, WP7</a:t>
          </a:r>
          <a:endParaRPr lang="en-US" dirty="0"/>
        </a:p>
      </dgm:t>
    </dgm:pt>
    <dgm:pt modelId="{F95B6660-21A7-4783-A0DA-58260510E85C}" type="parTrans" cxnId="{AB9DB12D-6F80-426F-A87C-D704029B61D1}">
      <dgm:prSet/>
      <dgm:spPr/>
      <dgm:t>
        <a:bodyPr/>
        <a:lstStyle/>
        <a:p>
          <a:endParaRPr lang="en-US"/>
        </a:p>
      </dgm:t>
    </dgm:pt>
    <dgm:pt modelId="{8FAD4629-96F1-4780-BA54-DE3E2113CBD9}" type="sibTrans" cxnId="{AB9DB12D-6F80-426F-A87C-D704029B61D1}">
      <dgm:prSet/>
      <dgm:spPr/>
      <dgm:t>
        <a:bodyPr/>
        <a:lstStyle/>
        <a:p>
          <a:endParaRPr lang="en-US"/>
        </a:p>
      </dgm:t>
    </dgm:pt>
    <dgm:pt modelId="{280B90CD-3CA2-4E6C-9C26-55DB37A82F64}">
      <dgm:prSet phldrT="[Text]" custT="1"/>
      <dgm:spPr/>
      <dgm:t>
        <a:bodyPr/>
        <a:lstStyle/>
        <a:p>
          <a:r>
            <a:rPr lang="fr-CH" sz="1000" dirty="0"/>
            <a:t>Energy extraction on </a:t>
          </a:r>
          <a:r>
            <a:rPr lang="fr-CH" sz="1000" dirty="0" err="1"/>
            <a:t>individual</a:t>
          </a:r>
          <a:r>
            <a:rPr lang="fr-CH" sz="1000" dirty="0"/>
            <a:t> </a:t>
          </a:r>
          <a:r>
            <a:rPr lang="fr-CH" sz="1000" dirty="0" err="1"/>
            <a:t>coils</a:t>
          </a:r>
          <a:r>
            <a:rPr lang="fr-CH" sz="1000" dirty="0"/>
            <a:t> (up to 30% ), hot spot </a:t>
          </a:r>
          <a:r>
            <a:rPr lang="fr-CH" sz="1000" dirty="0" err="1"/>
            <a:t>temperature</a:t>
          </a:r>
          <a:r>
            <a:rPr lang="fr-CH" sz="1000" dirty="0"/>
            <a:t> &lt; 100 K, maximum voltage &lt; 500 V</a:t>
          </a:r>
          <a:endParaRPr lang="en-US" sz="1000" dirty="0"/>
        </a:p>
      </dgm:t>
    </dgm:pt>
    <dgm:pt modelId="{C1FB145E-C0A2-43DF-85E2-C24BE099BD60}" type="parTrans" cxnId="{9428CAB1-7C6A-4AE3-BE49-0EDB8FCF2A1F}">
      <dgm:prSet/>
      <dgm:spPr/>
      <dgm:t>
        <a:bodyPr/>
        <a:lstStyle/>
        <a:p>
          <a:endParaRPr lang="en-US"/>
        </a:p>
      </dgm:t>
    </dgm:pt>
    <dgm:pt modelId="{355BAEB9-02F1-4DDB-A8CB-2FFDEA6A4DC7}" type="sibTrans" cxnId="{9428CAB1-7C6A-4AE3-BE49-0EDB8FCF2A1F}">
      <dgm:prSet/>
      <dgm:spPr/>
      <dgm:t>
        <a:bodyPr/>
        <a:lstStyle/>
        <a:p>
          <a:endParaRPr lang="en-US"/>
        </a:p>
      </dgm:t>
    </dgm:pt>
    <dgm:pt modelId="{222B57FD-2E55-435B-8436-D04722C3C25B}">
      <dgm:prSet phldrT="[Text]" custT="1"/>
      <dgm:spPr/>
      <dgm:t>
        <a:bodyPr/>
        <a:lstStyle/>
        <a:p>
          <a:r>
            <a:rPr lang="fr-CH" sz="1000" dirty="0">
              <a:solidFill>
                <a:schemeClr val="tx1"/>
              </a:solidFill>
            </a:rPr>
            <a:t>Main circuit </a:t>
          </a:r>
          <a:r>
            <a:rPr lang="fr-CH" sz="1000" dirty="0" err="1">
              <a:solidFill>
                <a:schemeClr val="tx1"/>
              </a:solidFill>
            </a:rPr>
            <a:t>parameters</a:t>
          </a:r>
          <a:r>
            <a:rPr lang="fr-CH" sz="1000" dirty="0">
              <a:solidFill>
                <a:schemeClr val="tx1"/>
              </a:solidFill>
            </a:rPr>
            <a:t> </a:t>
          </a:r>
          <a:r>
            <a:rPr lang="fr-CH" sz="1000" dirty="0" err="1">
              <a:solidFill>
                <a:schemeClr val="tx1"/>
              </a:solidFill>
            </a:rPr>
            <a:t>baseline</a:t>
          </a:r>
          <a:r>
            <a:rPr lang="fr-CH" sz="1000" dirty="0">
              <a:solidFill>
                <a:schemeClr val="tx1"/>
              </a:solidFill>
            </a:rPr>
            <a:t> (MCF) </a:t>
          </a:r>
          <a:r>
            <a:rPr lang="fr-CH" sz="1000" dirty="0">
              <a:solidFill>
                <a:schemeClr val="tx1"/>
              </a:solidFill>
              <a:sym typeface="Wingdings" panose="05000000000000000000" pitchFamily="2" charset="2"/>
            </a:rPr>
            <a:t></a:t>
          </a:r>
          <a:endParaRPr lang="en-US" sz="1000" dirty="0">
            <a:solidFill>
              <a:schemeClr val="tx1"/>
            </a:solidFill>
          </a:endParaRPr>
        </a:p>
      </dgm:t>
    </dgm:pt>
    <dgm:pt modelId="{35A6C91B-7E1F-48B9-8560-426B4C133A27}" type="parTrans" cxnId="{7A980F54-519D-45EB-B62E-B917AE573862}">
      <dgm:prSet/>
      <dgm:spPr/>
      <dgm:t>
        <a:bodyPr/>
        <a:lstStyle/>
        <a:p>
          <a:endParaRPr lang="en-US"/>
        </a:p>
      </dgm:t>
    </dgm:pt>
    <dgm:pt modelId="{7FA365D6-68E0-4271-8EA9-C104A5DD0113}" type="sibTrans" cxnId="{7A980F54-519D-45EB-B62E-B917AE573862}">
      <dgm:prSet/>
      <dgm:spPr/>
      <dgm:t>
        <a:bodyPr/>
        <a:lstStyle/>
        <a:p>
          <a:endParaRPr lang="en-US"/>
        </a:p>
      </dgm:t>
    </dgm:pt>
    <dgm:pt modelId="{0D4B454B-66CB-4894-9D70-F0631339E414}">
      <dgm:prSet phldrT="[Text]" custT="1"/>
      <dgm:spPr/>
      <dgm:t>
        <a:bodyPr/>
        <a:lstStyle/>
        <a:p>
          <a:r>
            <a:rPr lang="fr-CH" sz="1000" dirty="0"/>
            <a:t>Start of </a:t>
          </a:r>
          <a:r>
            <a:rPr lang="fr-CH" sz="1000" dirty="0" err="1"/>
            <a:t>mutual</a:t>
          </a:r>
          <a:r>
            <a:rPr lang="fr-CH" sz="1000" dirty="0"/>
            <a:t> </a:t>
          </a:r>
          <a:r>
            <a:rPr lang="fr-CH" sz="1000" dirty="0" err="1"/>
            <a:t>coupling</a:t>
          </a:r>
          <a:r>
            <a:rPr lang="fr-CH" sz="1000" dirty="0"/>
            <a:t> </a:t>
          </a:r>
          <a:r>
            <a:rPr lang="fr-CH" sz="1000" dirty="0" err="1"/>
            <a:t>assessment</a:t>
          </a:r>
          <a:r>
            <a:rPr lang="fr-CH" sz="1000" dirty="0"/>
            <a:t>, back up </a:t>
          </a:r>
          <a:r>
            <a:rPr lang="fr-CH" sz="1000" dirty="0" err="1"/>
            <a:t>pick</a:t>
          </a:r>
          <a:r>
            <a:rPr lang="fr-CH" sz="1000" dirty="0"/>
            <a:t> up </a:t>
          </a:r>
          <a:r>
            <a:rPr lang="fr-CH" sz="1000" dirty="0" err="1"/>
            <a:t>coils</a:t>
          </a:r>
          <a:endParaRPr lang="en-US" sz="1000" dirty="0"/>
        </a:p>
      </dgm:t>
    </dgm:pt>
    <dgm:pt modelId="{403A4017-8A55-4215-964C-5848B996B43A}" type="parTrans" cxnId="{6456DC24-6F9E-48B0-A64E-77C6A6454E1C}">
      <dgm:prSet/>
      <dgm:spPr/>
      <dgm:t>
        <a:bodyPr/>
        <a:lstStyle/>
        <a:p>
          <a:endParaRPr lang="en-US"/>
        </a:p>
      </dgm:t>
    </dgm:pt>
    <dgm:pt modelId="{90FECB06-6F66-4B0E-B11F-DFC60C91394A}" type="sibTrans" cxnId="{6456DC24-6F9E-48B0-A64E-77C6A6454E1C}">
      <dgm:prSet/>
      <dgm:spPr/>
      <dgm:t>
        <a:bodyPr/>
        <a:lstStyle/>
        <a:p>
          <a:endParaRPr lang="en-US"/>
        </a:p>
      </dgm:t>
    </dgm:pt>
    <dgm:pt modelId="{C418CEF3-0450-44DD-912B-F81E91473DE8}">
      <dgm:prSet phldrT="[Text]"/>
      <dgm:spPr/>
      <dgm:t>
        <a:bodyPr/>
        <a:lstStyle/>
        <a:p>
          <a:r>
            <a:rPr lang="fr-CH" dirty="0" err="1"/>
            <a:t>Busbars</a:t>
          </a:r>
          <a:r>
            <a:rPr lang="fr-CH" dirty="0"/>
            <a:t> &amp; Instrumentation</a:t>
          </a:r>
          <a:endParaRPr lang="en-US" dirty="0"/>
        </a:p>
      </dgm:t>
    </dgm:pt>
    <dgm:pt modelId="{7A46844D-20F7-4674-9658-258AB3D57F34}" type="parTrans" cxnId="{140B6C85-C1E4-4B80-930E-101A1393C5AA}">
      <dgm:prSet/>
      <dgm:spPr/>
      <dgm:t>
        <a:bodyPr/>
        <a:lstStyle/>
        <a:p>
          <a:endParaRPr lang="en-US"/>
        </a:p>
      </dgm:t>
    </dgm:pt>
    <dgm:pt modelId="{82BD9F6C-F737-49BC-9E24-A386AD5A2E03}" type="sibTrans" cxnId="{140B6C85-C1E4-4B80-930E-101A1393C5AA}">
      <dgm:prSet/>
      <dgm:spPr/>
      <dgm:t>
        <a:bodyPr/>
        <a:lstStyle/>
        <a:p>
          <a:endParaRPr lang="en-US"/>
        </a:p>
      </dgm:t>
    </dgm:pt>
    <dgm:pt modelId="{BF107B96-D50D-439A-B0EF-B55FCFFC1196}">
      <dgm:prSet phldrT="[Text]" custT="1"/>
      <dgm:spPr/>
      <dgm:t>
        <a:bodyPr/>
        <a:lstStyle/>
        <a:p>
          <a:r>
            <a:rPr lang="fr-CH" sz="1000" dirty="0"/>
            <a:t>Magnet </a:t>
          </a:r>
          <a:r>
            <a:rPr lang="fr-CH" sz="1000" dirty="0" err="1"/>
            <a:t>quench</a:t>
          </a:r>
          <a:r>
            <a:rPr lang="fr-CH" sz="1000" dirty="0"/>
            <a:t> </a:t>
          </a:r>
          <a:r>
            <a:rPr lang="fr-CH" sz="1000" dirty="0" err="1"/>
            <a:t>detection</a:t>
          </a:r>
          <a:r>
            <a:rPr lang="fr-CH" sz="1000" dirty="0"/>
            <a:t> </a:t>
          </a:r>
          <a:r>
            <a:rPr lang="fr-CH" sz="1000" dirty="0" err="1"/>
            <a:t>scheme</a:t>
          </a:r>
          <a:r>
            <a:rPr lang="fr-CH" sz="1000" dirty="0"/>
            <a:t> </a:t>
          </a:r>
          <a:r>
            <a:rPr lang="fr-CH" sz="1000" dirty="0" err="1"/>
            <a:t>proposal</a:t>
          </a:r>
          <a:endParaRPr lang="en-US" sz="1000" dirty="0"/>
        </a:p>
      </dgm:t>
    </dgm:pt>
    <dgm:pt modelId="{1D2FD6CA-77B9-47D4-857C-E50F75BB7C9A}" type="parTrans" cxnId="{45AF45F6-A956-456F-9324-632D9FF997FD}">
      <dgm:prSet/>
      <dgm:spPr/>
      <dgm:t>
        <a:bodyPr/>
        <a:lstStyle/>
        <a:p>
          <a:endParaRPr lang="en-US"/>
        </a:p>
      </dgm:t>
    </dgm:pt>
    <dgm:pt modelId="{8600E1C9-F6A6-4F84-84D7-BE9B1A0BCC52}" type="sibTrans" cxnId="{45AF45F6-A956-456F-9324-632D9FF997FD}">
      <dgm:prSet/>
      <dgm:spPr/>
      <dgm:t>
        <a:bodyPr/>
        <a:lstStyle/>
        <a:p>
          <a:endParaRPr lang="en-US"/>
        </a:p>
      </dgm:t>
    </dgm:pt>
    <dgm:pt modelId="{961F835F-A2C8-48D6-BCBB-A03D31D07A6B}">
      <dgm:prSet phldrT="[Text]" custT="1"/>
      <dgm:spPr/>
      <dgm:t>
        <a:bodyPr/>
        <a:lstStyle/>
        <a:p>
          <a:r>
            <a:rPr lang="fr-CH" sz="1000" dirty="0"/>
            <a:t>Magnet </a:t>
          </a:r>
          <a:r>
            <a:rPr lang="fr-CH" sz="1000" dirty="0" err="1"/>
            <a:t>mechanical</a:t>
          </a:r>
          <a:r>
            <a:rPr lang="fr-CH" sz="1000" dirty="0"/>
            <a:t> instrumentation, T </a:t>
          </a:r>
          <a:r>
            <a:rPr lang="fr-CH" sz="1000" dirty="0" err="1"/>
            <a:t>sensors</a:t>
          </a:r>
          <a:endParaRPr lang="en-US" sz="1000" dirty="0"/>
        </a:p>
      </dgm:t>
    </dgm:pt>
    <dgm:pt modelId="{EAF9CF36-3C06-42F0-A506-E1EF8B74CAD5}" type="parTrans" cxnId="{20D2A934-E3A0-4D49-B654-0B5A61BCF927}">
      <dgm:prSet/>
      <dgm:spPr/>
      <dgm:t>
        <a:bodyPr/>
        <a:lstStyle/>
        <a:p>
          <a:endParaRPr lang="en-US"/>
        </a:p>
      </dgm:t>
    </dgm:pt>
    <dgm:pt modelId="{0347110F-4936-481C-B42C-23429223C7FF}" type="sibTrans" cxnId="{20D2A934-E3A0-4D49-B654-0B5A61BCF927}">
      <dgm:prSet/>
      <dgm:spPr/>
      <dgm:t>
        <a:bodyPr/>
        <a:lstStyle/>
        <a:p>
          <a:endParaRPr lang="en-US"/>
        </a:p>
      </dgm:t>
    </dgm:pt>
    <dgm:pt modelId="{B4632734-C08C-42F0-B469-301308DA3D7F}">
      <dgm:prSet phldrT="[Text]"/>
      <dgm:spPr/>
      <dgm:t>
        <a:bodyPr/>
        <a:lstStyle/>
        <a:p>
          <a:r>
            <a:rPr lang="fr-CH" sz="600" dirty="0"/>
            <a:t> </a:t>
          </a:r>
          <a:r>
            <a:rPr lang="fr-CH" sz="600" dirty="0" err="1"/>
            <a:t>Metrology</a:t>
          </a:r>
          <a:endParaRPr lang="en-US" sz="600" dirty="0"/>
        </a:p>
      </dgm:t>
    </dgm:pt>
    <dgm:pt modelId="{F08D3ADC-9755-43C6-82A4-B80F5A365CC5}" type="parTrans" cxnId="{FA5A35EA-05B2-488E-9EE0-E18FE9842D50}">
      <dgm:prSet/>
      <dgm:spPr/>
      <dgm:t>
        <a:bodyPr/>
        <a:lstStyle/>
        <a:p>
          <a:endParaRPr lang="en-US"/>
        </a:p>
      </dgm:t>
    </dgm:pt>
    <dgm:pt modelId="{A1C8403A-6CF7-4ADE-BBF2-DAA279C7B6E2}" type="sibTrans" cxnId="{FA5A35EA-05B2-488E-9EE0-E18FE9842D50}">
      <dgm:prSet/>
      <dgm:spPr/>
      <dgm:t>
        <a:bodyPr/>
        <a:lstStyle/>
        <a:p>
          <a:endParaRPr lang="en-US"/>
        </a:p>
      </dgm:t>
    </dgm:pt>
    <dgm:pt modelId="{E4BE89B0-1CA6-4D8E-89E7-3840C05E994D}">
      <dgm:prSet phldrT="[Text]"/>
      <dgm:spPr/>
      <dgm:t>
        <a:bodyPr/>
        <a:lstStyle/>
        <a:p>
          <a:r>
            <a:rPr lang="fr-CH" dirty="0"/>
            <a:t> MSC, MPE</a:t>
          </a:r>
          <a:endParaRPr lang="en-US" dirty="0"/>
        </a:p>
      </dgm:t>
    </dgm:pt>
    <dgm:pt modelId="{FCF13F88-7213-4A7A-BB10-7F4CCE4B2AF9}" type="parTrans" cxnId="{A884EFD8-DDCD-4B92-B760-2ACB49A18FD7}">
      <dgm:prSet/>
      <dgm:spPr/>
      <dgm:t>
        <a:bodyPr/>
        <a:lstStyle/>
        <a:p>
          <a:endParaRPr lang="en-US"/>
        </a:p>
      </dgm:t>
    </dgm:pt>
    <dgm:pt modelId="{AC6BFF25-2821-4CFA-B386-124BBD5DF80C}" type="sibTrans" cxnId="{A884EFD8-DDCD-4B92-B760-2ACB49A18FD7}">
      <dgm:prSet/>
      <dgm:spPr/>
      <dgm:t>
        <a:bodyPr/>
        <a:lstStyle/>
        <a:p>
          <a:endParaRPr lang="en-US"/>
        </a:p>
      </dgm:t>
    </dgm:pt>
    <dgm:pt modelId="{3E7C4BE0-031F-4ED7-AF02-79717B3E3E0B}">
      <dgm:prSet phldrT="[Text]" custT="1"/>
      <dgm:spPr/>
      <dgm:t>
        <a:bodyPr/>
        <a:lstStyle/>
        <a:p>
          <a:r>
            <a:rPr lang="fr-CH" sz="1000" dirty="0" err="1"/>
            <a:t>Cryogenic</a:t>
          </a:r>
          <a:r>
            <a:rPr lang="fr-CH" sz="1000" dirty="0"/>
            <a:t> </a:t>
          </a:r>
          <a:r>
            <a:rPr lang="fr-CH" sz="1000" dirty="0" err="1"/>
            <a:t>operation</a:t>
          </a:r>
          <a:r>
            <a:rPr lang="fr-CH" sz="1000" dirty="0"/>
            <a:t> instrumentation </a:t>
          </a:r>
          <a:r>
            <a:rPr lang="fr-CH" sz="1000" dirty="0" err="1"/>
            <a:t>pre-list</a:t>
          </a:r>
          <a:r>
            <a:rPr lang="fr-CH" sz="1000" dirty="0"/>
            <a:t> </a:t>
          </a:r>
          <a:endParaRPr lang="en-US" sz="1000" dirty="0"/>
        </a:p>
      </dgm:t>
    </dgm:pt>
    <dgm:pt modelId="{BC495599-55D7-4BB7-8D73-379EBAA065D6}" type="parTrans" cxnId="{E6684C5E-7A2A-48C1-B5BA-E1479950580A}">
      <dgm:prSet/>
      <dgm:spPr/>
      <dgm:t>
        <a:bodyPr/>
        <a:lstStyle/>
        <a:p>
          <a:endParaRPr lang="en-US"/>
        </a:p>
      </dgm:t>
    </dgm:pt>
    <dgm:pt modelId="{914CFA81-4804-4722-ABDD-CCA3A120A3DE}" type="sibTrans" cxnId="{E6684C5E-7A2A-48C1-B5BA-E1479950580A}">
      <dgm:prSet/>
      <dgm:spPr/>
      <dgm:t>
        <a:bodyPr/>
        <a:lstStyle/>
        <a:p>
          <a:endParaRPr lang="en-US"/>
        </a:p>
      </dgm:t>
    </dgm:pt>
    <dgm:pt modelId="{5EDC27F4-C310-43BF-AFD9-5B8247856CAC}">
      <dgm:prSet phldrT="[Text]" custT="1"/>
      <dgm:spPr/>
      <dgm:t>
        <a:bodyPr/>
        <a:lstStyle/>
        <a:p>
          <a:r>
            <a:rPr lang="fr-CH" sz="1000" kern="1200" dirty="0">
              <a:solidFill>
                <a:prstClr val="black">
                  <a:hueOff val="0"/>
                  <a:satOff val="0"/>
                  <a:lumOff val="0"/>
                  <a:alphaOff val="0"/>
                </a:prstClr>
              </a:solidFill>
              <a:latin typeface="Arial"/>
              <a:ea typeface="+mn-ea"/>
              <a:cs typeface="+mn-cs"/>
            </a:rPr>
            <a:t> Magnet </a:t>
          </a:r>
          <a:r>
            <a:rPr lang="fr-CH" sz="1000" kern="1200" dirty="0" err="1">
              <a:solidFill>
                <a:prstClr val="black">
                  <a:hueOff val="0"/>
                  <a:satOff val="0"/>
                  <a:lumOff val="0"/>
                  <a:alphaOff val="0"/>
                </a:prstClr>
              </a:solidFill>
              <a:latin typeface="Arial"/>
              <a:ea typeface="+mn-ea"/>
              <a:cs typeface="+mn-cs"/>
            </a:rPr>
            <a:t>metrology</a:t>
          </a:r>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steps</a:t>
          </a:r>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criteria</a:t>
          </a:r>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under</a:t>
          </a:r>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evaluation</a:t>
          </a:r>
          <a:r>
            <a:rPr lang="fr-CH" sz="1000" kern="1200" dirty="0">
              <a:solidFill>
                <a:prstClr val="black">
                  <a:hueOff val="0"/>
                  <a:satOff val="0"/>
                  <a:lumOff val="0"/>
                  <a:alphaOff val="0"/>
                </a:prstClr>
              </a:solidFill>
              <a:latin typeface="Arial"/>
              <a:ea typeface="+mn-ea"/>
              <a:cs typeface="+mn-cs"/>
            </a:rPr>
            <a:t>)</a:t>
          </a:r>
          <a:endParaRPr lang="en-US" sz="1000" kern="1200" dirty="0">
            <a:solidFill>
              <a:prstClr val="black">
                <a:hueOff val="0"/>
                <a:satOff val="0"/>
                <a:lumOff val="0"/>
                <a:alphaOff val="0"/>
              </a:prstClr>
            </a:solidFill>
            <a:latin typeface="Arial"/>
            <a:ea typeface="+mn-ea"/>
            <a:cs typeface="+mn-cs"/>
          </a:endParaRPr>
        </a:p>
      </dgm:t>
    </dgm:pt>
    <dgm:pt modelId="{FD336480-7413-4ACE-B6BB-E795D056C3E4}" type="parTrans" cxnId="{712F55A8-483D-45DB-8A2B-968AA4B44045}">
      <dgm:prSet/>
      <dgm:spPr/>
      <dgm:t>
        <a:bodyPr/>
        <a:lstStyle/>
        <a:p>
          <a:endParaRPr lang="en-US"/>
        </a:p>
      </dgm:t>
    </dgm:pt>
    <dgm:pt modelId="{3E966101-BE17-4495-B701-3A7A5C5507CF}" type="sibTrans" cxnId="{712F55A8-483D-45DB-8A2B-968AA4B44045}">
      <dgm:prSet/>
      <dgm:spPr/>
      <dgm:t>
        <a:bodyPr/>
        <a:lstStyle/>
        <a:p>
          <a:endParaRPr lang="en-US"/>
        </a:p>
      </dgm:t>
    </dgm:pt>
    <dgm:pt modelId="{3C529514-5F88-452A-9EA2-11639FD6B6F9}">
      <dgm:prSet phldrT="[Text]"/>
      <dgm:spPr/>
      <dgm:t>
        <a:bodyPr/>
        <a:lstStyle/>
        <a:p>
          <a:r>
            <a:rPr lang="fr-CH" sz="600" dirty="0"/>
            <a:t> BE-GM, EN-MME</a:t>
          </a:r>
          <a:endParaRPr lang="en-US" sz="600" dirty="0"/>
        </a:p>
      </dgm:t>
    </dgm:pt>
    <dgm:pt modelId="{5D670B2C-B224-4D9C-BE38-47BB25D8E0D2}" type="parTrans" cxnId="{21AA972A-B7D5-4A16-8A8B-2A9C7B9BB82B}">
      <dgm:prSet/>
      <dgm:spPr/>
      <dgm:t>
        <a:bodyPr/>
        <a:lstStyle/>
        <a:p>
          <a:endParaRPr lang="en-US"/>
        </a:p>
      </dgm:t>
    </dgm:pt>
    <dgm:pt modelId="{999B9CAB-4804-4B4C-9A9B-DB8C700EFDBE}" type="sibTrans" cxnId="{21AA972A-B7D5-4A16-8A8B-2A9C7B9BB82B}">
      <dgm:prSet/>
      <dgm:spPr/>
      <dgm:t>
        <a:bodyPr/>
        <a:lstStyle/>
        <a:p>
          <a:endParaRPr lang="en-US"/>
        </a:p>
      </dgm:t>
    </dgm:pt>
    <dgm:pt modelId="{C9B4EFCB-4CCE-46AB-BDA9-1EAED09B8449}">
      <dgm:prSet phldrT="[Text]" custT="1"/>
      <dgm:spPr/>
      <dgm:t>
        <a:bodyPr/>
        <a:lstStyle/>
        <a:p>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Alignment</a:t>
          </a:r>
          <a:r>
            <a:rPr lang="fr-CH" sz="1000" kern="1200" dirty="0">
              <a:solidFill>
                <a:prstClr val="black">
                  <a:hueOff val="0"/>
                  <a:satOff val="0"/>
                  <a:lumOff val="0"/>
                  <a:alphaOff val="0"/>
                </a:prstClr>
              </a:solidFill>
              <a:latin typeface="Arial"/>
              <a:ea typeface="+mn-ea"/>
              <a:cs typeface="+mn-cs"/>
            </a:rPr>
            <a:t> process, </a:t>
          </a:r>
          <a:r>
            <a:rPr lang="fr-CH" sz="1000" kern="1200" dirty="0" err="1">
              <a:solidFill>
                <a:prstClr val="black">
                  <a:hueOff val="0"/>
                  <a:satOff val="0"/>
                  <a:lumOff val="0"/>
                  <a:alphaOff val="0"/>
                </a:prstClr>
              </a:solidFill>
              <a:latin typeface="Arial"/>
              <a:ea typeface="+mn-ea"/>
              <a:cs typeface="+mn-cs"/>
            </a:rPr>
            <a:t>survey</a:t>
          </a:r>
          <a:r>
            <a:rPr lang="fr-CH" sz="1000" kern="1200" dirty="0">
              <a:solidFill>
                <a:prstClr val="black">
                  <a:hueOff val="0"/>
                  <a:satOff val="0"/>
                  <a:lumOff val="0"/>
                  <a:alphaOff val="0"/>
                </a:prstClr>
              </a:solidFill>
              <a:latin typeface="Arial"/>
              <a:ea typeface="+mn-ea"/>
              <a:cs typeface="+mn-cs"/>
            </a:rPr>
            <a:t> marks </a:t>
          </a:r>
          <a:r>
            <a:rPr lang="fr-CH" sz="1000" kern="1200" dirty="0" err="1">
              <a:solidFill>
                <a:prstClr val="black">
                  <a:hueOff val="0"/>
                  <a:satOff val="0"/>
                  <a:lumOff val="0"/>
                  <a:alphaOff val="0"/>
                </a:prstClr>
              </a:solidFill>
              <a:latin typeface="Arial"/>
              <a:ea typeface="+mn-ea"/>
              <a:cs typeface="+mn-cs"/>
            </a:rPr>
            <a:t>needs</a:t>
          </a:r>
          <a:endParaRPr lang="en-US" sz="1000" kern="1200" dirty="0">
            <a:solidFill>
              <a:prstClr val="black">
                <a:hueOff val="0"/>
                <a:satOff val="0"/>
                <a:lumOff val="0"/>
                <a:alphaOff val="0"/>
              </a:prstClr>
            </a:solidFill>
            <a:latin typeface="Arial"/>
            <a:ea typeface="+mn-ea"/>
            <a:cs typeface="+mn-cs"/>
          </a:endParaRPr>
        </a:p>
      </dgm:t>
    </dgm:pt>
    <dgm:pt modelId="{6CCDF50C-AF1D-404D-A507-43EFBA29C955}" type="parTrans" cxnId="{5A3C2029-9D11-411C-ABAF-BD8EC894DC18}">
      <dgm:prSet/>
      <dgm:spPr/>
      <dgm:t>
        <a:bodyPr/>
        <a:lstStyle/>
        <a:p>
          <a:endParaRPr lang="en-US"/>
        </a:p>
      </dgm:t>
    </dgm:pt>
    <dgm:pt modelId="{8EBF5967-5B49-484D-83C2-6CEBE9F7F1E2}" type="sibTrans" cxnId="{5A3C2029-9D11-411C-ABAF-BD8EC894DC18}">
      <dgm:prSet/>
      <dgm:spPr/>
      <dgm:t>
        <a:bodyPr/>
        <a:lstStyle/>
        <a:p>
          <a:endParaRPr lang="en-US"/>
        </a:p>
      </dgm:t>
    </dgm:pt>
    <dgm:pt modelId="{3D448340-D81A-4CC5-852B-9CC07D2DC9AF}">
      <dgm:prSet phldrT="[Text]" custT="1"/>
      <dgm:spPr/>
      <dgm:t>
        <a:bodyPr/>
        <a:lstStyle/>
        <a:p>
          <a:r>
            <a:rPr lang="fr-CH" sz="1000" dirty="0" err="1"/>
            <a:t>Internal</a:t>
          </a:r>
          <a:r>
            <a:rPr lang="fr-CH" sz="1000" dirty="0"/>
            <a:t> SC </a:t>
          </a:r>
          <a:r>
            <a:rPr lang="fr-CH" sz="1000" dirty="0" err="1"/>
            <a:t>busbar</a:t>
          </a:r>
          <a:r>
            <a:rPr lang="fr-CH" sz="1000" dirty="0"/>
            <a:t> </a:t>
          </a:r>
          <a:r>
            <a:rPr lang="fr-CH" sz="1000" dirty="0" err="1"/>
            <a:t>specification</a:t>
          </a:r>
          <a:r>
            <a:rPr lang="fr-CH" sz="1000" dirty="0"/>
            <a:t> (in </a:t>
          </a:r>
          <a:r>
            <a:rPr lang="fr-CH" sz="1000" dirty="0" err="1"/>
            <a:t>work</a:t>
          </a:r>
          <a:r>
            <a:rPr lang="fr-CH" sz="1000" dirty="0"/>
            <a:t>)</a:t>
          </a:r>
          <a:endParaRPr lang="en-US" sz="1000" dirty="0"/>
        </a:p>
      </dgm:t>
    </dgm:pt>
    <dgm:pt modelId="{315FD633-2AC1-4731-A643-92DBE5B101EE}" type="parTrans" cxnId="{BB78196D-A3D1-48F4-A1A1-77C769C33988}">
      <dgm:prSet/>
      <dgm:spPr/>
      <dgm:t>
        <a:bodyPr/>
        <a:lstStyle/>
        <a:p>
          <a:endParaRPr lang="en-US"/>
        </a:p>
      </dgm:t>
    </dgm:pt>
    <dgm:pt modelId="{A52B774F-C729-4CE8-AE5E-8D95A9561C2C}" type="sibTrans" cxnId="{BB78196D-A3D1-48F4-A1A1-77C769C33988}">
      <dgm:prSet/>
      <dgm:spPr/>
      <dgm:t>
        <a:bodyPr/>
        <a:lstStyle/>
        <a:p>
          <a:endParaRPr lang="en-US"/>
        </a:p>
      </dgm:t>
    </dgm:pt>
    <dgm:pt modelId="{D0397278-7E1A-489B-B732-08964FE83F72}">
      <dgm:prSet phldrT="[Text]" custT="1"/>
      <dgm:spPr/>
      <dgm:t>
        <a:bodyPr/>
        <a:lstStyle/>
        <a:p>
          <a:r>
            <a:rPr lang="fr-CH" sz="1000" dirty="0"/>
            <a:t>HV </a:t>
          </a:r>
          <a:r>
            <a:rPr lang="fr-CH" sz="1000" dirty="0" err="1"/>
            <a:t>feedtroughs</a:t>
          </a:r>
          <a:r>
            <a:rPr lang="fr-CH" sz="1000" dirty="0"/>
            <a:t>, </a:t>
          </a:r>
          <a:r>
            <a:rPr lang="fr-CH" sz="1000" dirty="0" err="1"/>
            <a:t>placeholder</a:t>
          </a:r>
          <a:endParaRPr lang="en-US" sz="1000" dirty="0"/>
        </a:p>
      </dgm:t>
    </dgm:pt>
    <dgm:pt modelId="{126AB129-E706-4C9B-9661-0D5A5E37F455}" type="parTrans" cxnId="{CC6E951D-6A30-4C41-82D4-684E6505DEB6}">
      <dgm:prSet/>
      <dgm:spPr/>
      <dgm:t>
        <a:bodyPr/>
        <a:lstStyle/>
        <a:p>
          <a:endParaRPr lang="en-US"/>
        </a:p>
      </dgm:t>
    </dgm:pt>
    <dgm:pt modelId="{AD7D22FB-D0B4-4099-818D-A1DB244C6A4A}" type="sibTrans" cxnId="{CC6E951D-6A30-4C41-82D4-684E6505DEB6}">
      <dgm:prSet/>
      <dgm:spPr/>
      <dgm:t>
        <a:bodyPr/>
        <a:lstStyle/>
        <a:p>
          <a:endParaRPr lang="en-US"/>
        </a:p>
      </dgm:t>
    </dgm:pt>
    <dgm:pt modelId="{AE963AE4-70B9-463D-A086-D4B6C3572F7E}">
      <dgm:prSet phldrT="[Text]" custT="1"/>
      <dgm:spPr/>
      <dgm:t>
        <a:bodyPr/>
        <a:lstStyle/>
        <a:p>
          <a:r>
            <a:rPr lang="fr-CH" sz="1000" kern="1200" dirty="0">
              <a:solidFill>
                <a:prstClr val="black">
                  <a:hueOff val="0"/>
                  <a:satOff val="0"/>
                  <a:lumOff val="0"/>
                  <a:alphaOff val="0"/>
                </a:prstClr>
              </a:solidFill>
              <a:latin typeface="Arial"/>
              <a:ea typeface="+mn-ea"/>
              <a:cs typeface="+mn-cs"/>
            </a:rPr>
            <a:t> Final </a:t>
          </a:r>
          <a:r>
            <a:rPr lang="fr-CH" sz="1000" kern="1200" dirty="0" err="1">
              <a:solidFill>
                <a:prstClr val="black">
                  <a:hueOff val="0"/>
                  <a:satOff val="0"/>
                  <a:lumOff val="0"/>
                  <a:alphaOff val="0"/>
                </a:prstClr>
              </a:solidFill>
              <a:latin typeface="Arial"/>
              <a:ea typeface="+mn-ea"/>
              <a:cs typeface="+mn-cs"/>
            </a:rPr>
            <a:t>achievable</a:t>
          </a:r>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targets</a:t>
          </a:r>
          <a:r>
            <a:rPr lang="fr-CH" sz="1000" kern="1200" dirty="0">
              <a:solidFill>
                <a:prstClr val="black">
                  <a:hueOff val="0"/>
                  <a:satOff val="0"/>
                  <a:lumOff val="0"/>
                  <a:alphaOff val="0"/>
                </a:prstClr>
              </a:solidFill>
              <a:latin typeface="Arial"/>
              <a:ea typeface="+mn-ea"/>
              <a:cs typeface="+mn-cs"/>
            </a:rPr>
            <a:t> ( in </a:t>
          </a:r>
          <a:r>
            <a:rPr lang="fr-CH" sz="1000" kern="1200" dirty="0" err="1">
              <a:solidFill>
                <a:prstClr val="black">
                  <a:hueOff val="0"/>
                  <a:satOff val="0"/>
                  <a:lumOff val="0"/>
                  <a:alphaOff val="0"/>
                </a:prstClr>
              </a:solidFill>
              <a:latin typeface="Arial"/>
              <a:ea typeface="+mn-ea"/>
              <a:cs typeface="+mn-cs"/>
            </a:rPr>
            <a:t>work</a:t>
          </a:r>
          <a:r>
            <a:rPr lang="fr-CH" sz="1000" kern="1200" dirty="0">
              <a:solidFill>
                <a:prstClr val="black">
                  <a:hueOff val="0"/>
                  <a:satOff val="0"/>
                  <a:lumOff val="0"/>
                  <a:alphaOff val="0"/>
                </a:prstClr>
              </a:solidFill>
              <a:latin typeface="Arial"/>
              <a:ea typeface="+mn-ea"/>
              <a:cs typeface="+mn-cs"/>
            </a:rPr>
            <a:t>) </a:t>
          </a:r>
          <a:endParaRPr lang="en-US" sz="1000" kern="1200" dirty="0">
            <a:solidFill>
              <a:prstClr val="black">
                <a:hueOff val="0"/>
                <a:satOff val="0"/>
                <a:lumOff val="0"/>
                <a:alphaOff val="0"/>
              </a:prstClr>
            </a:solidFill>
            <a:latin typeface="Arial"/>
            <a:ea typeface="+mn-ea"/>
            <a:cs typeface="+mn-cs"/>
          </a:endParaRPr>
        </a:p>
      </dgm:t>
    </dgm:pt>
    <dgm:pt modelId="{824A2D90-CC18-4A54-99C9-F60299538ADD}" type="parTrans" cxnId="{326699EE-FAB7-489E-9BFA-9CC05BFA33C2}">
      <dgm:prSet/>
      <dgm:spPr/>
      <dgm:t>
        <a:bodyPr/>
        <a:lstStyle/>
        <a:p>
          <a:endParaRPr lang="en-US"/>
        </a:p>
      </dgm:t>
    </dgm:pt>
    <dgm:pt modelId="{CA67807B-4EC5-44D7-A1A8-5F15F72CFF1E}" type="sibTrans" cxnId="{326699EE-FAB7-489E-9BFA-9CC05BFA33C2}">
      <dgm:prSet/>
      <dgm:spPr/>
      <dgm:t>
        <a:bodyPr/>
        <a:lstStyle/>
        <a:p>
          <a:endParaRPr lang="en-US"/>
        </a:p>
      </dgm:t>
    </dgm:pt>
    <dgm:pt modelId="{9B326651-7725-4D39-8ED0-3840303DE592}">
      <dgm:prSet phldrT="[Text]" custT="1"/>
      <dgm:spPr/>
      <dgm:t>
        <a:bodyPr/>
        <a:lstStyle/>
        <a:p>
          <a:r>
            <a:rPr lang="fr-CH" sz="1000" dirty="0">
              <a:solidFill>
                <a:schemeClr val="tx1"/>
              </a:solidFill>
            </a:rPr>
            <a:t> Update </a:t>
          </a:r>
          <a:r>
            <a:rPr lang="fr-CH" sz="1000" dirty="0" err="1">
              <a:solidFill>
                <a:schemeClr val="tx1"/>
              </a:solidFill>
            </a:rPr>
            <a:t>baseline</a:t>
          </a:r>
          <a:r>
            <a:rPr lang="fr-CH" sz="1000" dirty="0">
              <a:solidFill>
                <a:schemeClr val="tx1"/>
              </a:solidFill>
            </a:rPr>
            <a:t> as </a:t>
          </a:r>
          <a:r>
            <a:rPr lang="fr-CH" sz="1000" dirty="0" err="1">
              <a:solidFill>
                <a:schemeClr val="tx1"/>
              </a:solidFill>
            </a:rPr>
            <a:t>function</a:t>
          </a:r>
          <a:r>
            <a:rPr lang="fr-CH" sz="1000" dirty="0">
              <a:solidFill>
                <a:schemeClr val="tx1"/>
              </a:solidFill>
            </a:rPr>
            <a:t> of protection simulations</a:t>
          </a:r>
          <a:endParaRPr lang="en-US" sz="1000" dirty="0">
            <a:solidFill>
              <a:schemeClr val="tx1"/>
            </a:solidFill>
          </a:endParaRPr>
        </a:p>
      </dgm:t>
    </dgm:pt>
    <dgm:pt modelId="{90C2C784-AA25-4389-B3A9-0C6088CFE5A8}" type="parTrans" cxnId="{EA21457A-5F8E-465F-A632-EE33CCD5004F}">
      <dgm:prSet/>
      <dgm:spPr/>
      <dgm:t>
        <a:bodyPr/>
        <a:lstStyle/>
        <a:p>
          <a:endParaRPr lang="en-US"/>
        </a:p>
      </dgm:t>
    </dgm:pt>
    <dgm:pt modelId="{47D34FE7-592C-4EC8-A710-59C407A73660}" type="sibTrans" cxnId="{EA21457A-5F8E-465F-A632-EE33CCD5004F}">
      <dgm:prSet/>
      <dgm:spPr/>
      <dgm:t>
        <a:bodyPr/>
        <a:lstStyle/>
        <a:p>
          <a:endParaRPr lang="en-US"/>
        </a:p>
      </dgm:t>
    </dgm:pt>
    <dgm:pt modelId="{BEBFC448-DEA2-4682-A796-635D8EA6D2B1}">
      <dgm:prSet phldrT="[Text]" custT="1"/>
      <dgm:spPr/>
      <dgm:t>
        <a:bodyPr/>
        <a:lstStyle/>
        <a:p>
          <a:r>
            <a:rPr lang="fr-CH" sz="900" dirty="0" err="1">
              <a:solidFill>
                <a:schemeClr val="tx1"/>
              </a:solidFill>
            </a:rPr>
            <a:t>Current</a:t>
          </a:r>
          <a:r>
            <a:rPr lang="fr-CH" sz="900" dirty="0">
              <a:solidFill>
                <a:schemeClr val="tx1"/>
              </a:solidFill>
            </a:rPr>
            <a:t> leads </a:t>
          </a:r>
          <a:r>
            <a:rPr lang="fr-CH" sz="900" dirty="0" err="1">
              <a:solidFill>
                <a:schemeClr val="tx1"/>
              </a:solidFill>
            </a:rPr>
            <a:t>layout</a:t>
          </a:r>
          <a:r>
            <a:rPr lang="fr-CH" sz="900" dirty="0">
              <a:solidFill>
                <a:schemeClr val="tx1"/>
              </a:solidFill>
            </a:rPr>
            <a:t>, </a:t>
          </a:r>
          <a:r>
            <a:rPr lang="fr-CH" sz="900" dirty="0" err="1">
              <a:solidFill>
                <a:schemeClr val="tx1"/>
              </a:solidFill>
            </a:rPr>
            <a:t>functional</a:t>
          </a:r>
          <a:r>
            <a:rPr lang="fr-CH" sz="900" dirty="0">
              <a:solidFill>
                <a:schemeClr val="tx1"/>
              </a:solidFill>
            </a:rPr>
            <a:t> </a:t>
          </a:r>
          <a:r>
            <a:rPr lang="fr-CH" sz="900" dirty="0" err="1">
              <a:solidFill>
                <a:schemeClr val="tx1"/>
              </a:solidFill>
            </a:rPr>
            <a:t>integration</a:t>
          </a:r>
          <a:r>
            <a:rPr lang="fr-CH" sz="900" dirty="0">
              <a:solidFill>
                <a:schemeClr val="tx1"/>
              </a:solidFill>
            </a:rPr>
            <a:t> </a:t>
          </a:r>
          <a:r>
            <a:rPr lang="fr-CH" sz="900" dirty="0" err="1">
              <a:solidFill>
                <a:schemeClr val="tx1"/>
              </a:solidFill>
            </a:rPr>
            <a:t>space</a:t>
          </a:r>
          <a:r>
            <a:rPr lang="fr-CH" sz="900" dirty="0">
              <a:solidFill>
                <a:schemeClr val="tx1"/>
              </a:solidFill>
            </a:rPr>
            <a:t> ( in </a:t>
          </a:r>
          <a:r>
            <a:rPr lang="fr-CH" sz="900" dirty="0" err="1">
              <a:solidFill>
                <a:schemeClr val="tx1"/>
              </a:solidFill>
            </a:rPr>
            <a:t>work</a:t>
          </a:r>
          <a:r>
            <a:rPr lang="fr-CH" sz="900" dirty="0">
              <a:solidFill>
                <a:schemeClr val="tx1"/>
              </a:solidFill>
            </a:rPr>
            <a:t>)</a:t>
          </a:r>
          <a:endParaRPr lang="en-US" sz="900" dirty="0"/>
        </a:p>
      </dgm:t>
    </dgm:pt>
    <dgm:pt modelId="{043601C6-0CB6-4097-B8FB-122AF827C84B}" type="parTrans" cxnId="{DDF11B88-76DF-4152-B414-571DD5F25A97}">
      <dgm:prSet/>
      <dgm:spPr/>
      <dgm:t>
        <a:bodyPr/>
        <a:lstStyle/>
        <a:p>
          <a:endParaRPr lang="en-US"/>
        </a:p>
      </dgm:t>
    </dgm:pt>
    <dgm:pt modelId="{B2F26073-6A5E-4D53-B1F7-87028450E784}" type="sibTrans" cxnId="{DDF11B88-76DF-4152-B414-571DD5F25A97}">
      <dgm:prSet/>
      <dgm:spPr/>
      <dgm:t>
        <a:bodyPr/>
        <a:lstStyle/>
        <a:p>
          <a:endParaRPr lang="en-US"/>
        </a:p>
      </dgm:t>
    </dgm:pt>
    <dgm:pt modelId="{A1AF1E55-499F-4A0C-9A6E-44D8A9245615}">
      <dgm:prSet phldrT="[Text]" custT="1"/>
      <dgm:spPr/>
      <dgm:t>
        <a:bodyPr/>
        <a:lstStyle/>
        <a:p>
          <a:r>
            <a:rPr lang="fr-CH" sz="900" dirty="0" err="1"/>
            <a:t>Definition</a:t>
          </a:r>
          <a:r>
            <a:rPr lang="fr-CH" sz="900" dirty="0"/>
            <a:t> of Magnetic </a:t>
          </a:r>
          <a:r>
            <a:rPr lang="fr-CH" sz="900" dirty="0" err="1"/>
            <a:t>measurement</a:t>
          </a:r>
          <a:r>
            <a:rPr lang="fr-CH" sz="900" dirty="0"/>
            <a:t> </a:t>
          </a:r>
          <a:r>
            <a:rPr lang="fr-CH" sz="900" dirty="0" err="1"/>
            <a:t>requirements</a:t>
          </a:r>
          <a:endParaRPr lang="en-US" sz="900" dirty="0"/>
        </a:p>
      </dgm:t>
    </dgm:pt>
    <dgm:pt modelId="{4CA1687A-EBC7-429A-BA51-683E1187B094}" type="parTrans" cxnId="{E4E0ACD5-19BF-4C2D-80FA-B37AE8A7CB13}">
      <dgm:prSet/>
      <dgm:spPr/>
      <dgm:t>
        <a:bodyPr/>
        <a:lstStyle/>
        <a:p>
          <a:endParaRPr lang="en-US"/>
        </a:p>
      </dgm:t>
    </dgm:pt>
    <dgm:pt modelId="{23970017-A888-48C2-A6F2-098C136FA092}" type="sibTrans" cxnId="{E4E0ACD5-19BF-4C2D-80FA-B37AE8A7CB13}">
      <dgm:prSet/>
      <dgm:spPr/>
      <dgm:t>
        <a:bodyPr/>
        <a:lstStyle/>
        <a:p>
          <a:endParaRPr lang="en-US"/>
        </a:p>
      </dgm:t>
    </dgm:pt>
    <dgm:pt modelId="{E3625E36-FB28-4453-96C3-17925F101E8F}" type="pres">
      <dgm:prSet presAssocID="{55524C48-80EA-4CF6-96FA-A3E06A0C10F9}" presName="Name0" presStyleCnt="0">
        <dgm:presLayoutVars>
          <dgm:chMax/>
          <dgm:chPref val="3"/>
          <dgm:dir/>
          <dgm:animOne val="branch"/>
          <dgm:animLvl val="lvl"/>
        </dgm:presLayoutVars>
      </dgm:prSet>
      <dgm:spPr/>
    </dgm:pt>
    <dgm:pt modelId="{80AB6CE4-394A-42CF-B604-962DC6A80F99}" type="pres">
      <dgm:prSet presAssocID="{AA7B1FE6-EFBD-4894-A46A-4A3A275F9D61}" presName="composite" presStyleCnt="0"/>
      <dgm:spPr/>
    </dgm:pt>
    <dgm:pt modelId="{1B4E6660-B634-4FE3-81D6-35106B417A09}" type="pres">
      <dgm:prSet presAssocID="{AA7B1FE6-EFBD-4894-A46A-4A3A275F9D61}" presName="FirstChild" presStyleLbl="revTx" presStyleIdx="0" presStyleCnt="10">
        <dgm:presLayoutVars>
          <dgm:chMax val="0"/>
          <dgm:chPref val="0"/>
          <dgm:bulletEnabled val="1"/>
        </dgm:presLayoutVars>
      </dgm:prSet>
      <dgm:spPr/>
    </dgm:pt>
    <dgm:pt modelId="{02FB635C-7E7C-499C-B32B-DC5FE56CAEDE}" type="pres">
      <dgm:prSet presAssocID="{AA7B1FE6-EFBD-4894-A46A-4A3A275F9D61}" presName="Parent" presStyleLbl="alignNode1" presStyleIdx="0" presStyleCnt="5">
        <dgm:presLayoutVars>
          <dgm:chMax val="3"/>
          <dgm:chPref val="3"/>
          <dgm:bulletEnabled val="1"/>
        </dgm:presLayoutVars>
      </dgm:prSet>
      <dgm:spPr/>
    </dgm:pt>
    <dgm:pt modelId="{F28E3AF3-C33A-412D-9035-801F1070B5D1}" type="pres">
      <dgm:prSet presAssocID="{AA7B1FE6-EFBD-4894-A46A-4A3A275F9D61}" presName="Accent" presStyleLbl="parChTrans1D1" presStyleIdx="0" presStyleCnt="5"/>
      <dgm:spPr/>
    </dgm:pt>
    <dgm:pt modelId="{12405F5A-1404-41CD-BFC2-79B923F1B300}" type="pres">
      <dgm:prSet presAssocID="{AA7B1FE6-EFBD-4894-A46A-4A3A275F9D61}" presName="Child" presStyleLbl="revTx" presStyleIdx="1" presStyleCnt="10" custScaleY="137701">
        <dgm:presLayoutVars>
          <dgm:chMax val="0"/>
          <dgm:chPref val="0"/>
          <dgm:bulletEnabled val="1"/>
        </dgm:presLayoutVars>
      </dgm:prSet>
      <dgm:spPr/>
    </dgm:pt>
    <dgm:pt modelId="{D8C45738-1676-4BE5-8A77-660BCA751EA0}" type="pres">
      <dgm:prSet presAssocID="{DF70F732-4C75-4FBB-BC20-1B8321C3B9B4}" presName="sibTrans" presStyleCnt="0"/>
      <dgm:spPr/>
    </dgm:pt>
    <dgm:pt modelId="{E16025B1-5B60-4AA8-AE53-9D8F2E727FC4}" type="pres">
      <dgm:prSet presAssocID="{DA7BE718-1672-4828-8FF4-8B73C50B659C}" presName="composite" presStyleCnt="0"/>
      <dgm:spPr/>
    </dgm:pt>
    <dgm:pt modelId="{CDEAA3CC-1BFA-4CFC-B812-2F2142BDF532}" type="pres">
      <dgm:prSet presAssocID="{DA7BE718-1672-4828-8FF4-8B73C50B659C}" presName="FirstChild" presStyleLbl="revTx" presStyleIdx="2" presStyleCnt="10">
        <dgm:presLayoutVars>
          <dgm:chMax val="0"/>
          <dgm:chPref val="0"/>
          <dgm:bulletEnabled val="1"/>
        </dgm:presLayoutVars>
      </dgm:prSet>
      <dgm:spPr/>
    </dgm:pt>
    <dgm:pt modelId="{4227DD6D-DE2A-4FFA-BC56-71769F11B98F}" type="pres">
      <dgm:prSet presAssocID="{DA7BE718-1672-4828-8FF4-8B73C50B659C}" presName="Parent" presStyleLbl="alignNode1" presStyleIdx="1" presStyleCnt="5">
        <dgm:presLayoutVars>
          <dgm:chMax val="3"/>
          <dgm:chPref val="3"/>
          <dgm:bulletEnabled val="1"/>
        </dgm:presLayoutVars>
      </dgm:prSet>
      <dgm:spPr/>
    </dgm:pt>
    <dgm:pt modelId="{695643E4-F7F0-4DD1-82D0-81B0B9B9DB8B}" type="pres">
      <dgm:prSet presAssocID="{DA7BE718-1672-4828-8FF4-8B73C50B659C}" presName="Accent" presStyleLbl="parChTrans1D1" presStyleIdx="1" presStyleCnt="5"/>
      <dgm:spPr/>
    </dgm:pt>
    <dgm:pt modelId="{29CB5A62-ED18-4B9C-9C87-70D73824D8C9}" type="pres">
      <dgm:prSet presAssocID="{DA7BE718-1672-4828-8FF4-8B73C50B659C}" presName="Child" presStyleLbl="revTx" presStyleIdx="3" presStyleCnt="10">
        <dgm:presLayoutVars>
          <dgm:chMax val="0"/>
          <dgm:chPref val="0"/>
          <dgm:bulletEnabled val="1"/>
        </dgm:presLayoutVars>
      </dgm:prSet>
      <dgm:spPr/>
    </dgm:pt>
    <dgm:pt modelId="{E7C17530-B67C-4FE6-B970-8D7D7B899806}" type="pres">
      <dgm:prSet presAssocID="{75728556-0747-4363-A836-AF1448FC95C7}" presName="sibTrans" presStyleCnt="0"/>
      <dgm:spPr/>
    </dgm:pt>
    <dgm:pt modelId="{44FC88B2-CA04-4383-A2EB-8EDFDE198760}" type="pres">
      <dgm:prSet presAssocID="{B0A5182C-2502-4AC2-B555-AB850079A522}" presName="composite" presStyleCnt="0"/>
      <dgm:spPr/>
    </dgm:pt>
    <dgm:pt modelId="{6E3674A6-6E6A-44F2-8B23-06FD7DE72F64}" type="pres">
      <dgm:prSet presAssocID="{B0A5182C-2502-4AC2-B555-AB850079A522}" presName="FirstChild" presStyleLbl="revTx" presStyleIdx="4" presStyleCnt="10">
        <dgm:presLayoutVars>
          <dgm:chMax val="0"/>
          <dgm:chPref val="0"/>
          <dgm:bulletEnabled val="1"/>
        </dgm:presLayoutVars>
      </dgm:prSet>
      <dgm:spPr/>
    </dgm:pt>
    <dgm:pt modelId="{F6928008-22D0-4F82-AE87-76CCDC20F08B}" type="pres">
      <dgm:prSet presAssocID="{B0A5182C-2502-4AC2-B555-AB850079A522}" presName="Parent" presStyleLbl="alignNode1" presStyleIdx="2" presStyleCnt="5">
        <dgm:presLayoutVars>
          <dgm:chMax val="3"/>
          <dgm:chPref val="3"/>
          <dgm:bulletEnabled val="1"/>
        </dgm:presLayoutVars>
      </dgm:prSet>
      <dgm:spPr/>
    </dgm:pt>
    <dgm:pt modelId="{94E254D3-673C-4EF5-ABA4-4818CF09508A}" type="pres">
      <dgm:prSet presAssocID="{B0A5182C-2502-4AC2-B555-AB850079A522}" presName="Accent" presStyleLbl="parChTrans1D1" presStyleIdx="2" presStyleCnt="5"/>
      <dgm:spPr/>
    </dgm:pt>
    <dgm:pt modelId="{0835C639-AC54-44BC-B3D3-D59495A058DD}" type="pres">
      <dgm:prSet presAssocID="{B0A5182C-2502-4AC2-B555-AB850079A522}" presName="Child" presStyleLbl="revTx" presStyleIdx="5" presStyleCnt="10" custScaleY="84567">
        <dgm:presLayoutVars>
          <dgm:chMax val="0"/>
          <dgm:chPref val="0"/>
          <dgm:bulletEnabled val="1"/>
        </dgm:presLayoutVars>
      </dgm:prSet>
      <dgm:spPr/>
    </dgm:pt>
    <dgm:pt modelId="{E51BAA86-0919-4995-9AB1-84F8EFCEB8FF}" type="pres">
      <dgm:prSet presAssocID="{03FC3C7B-F9A9-4544-9987-5D8F7D05F1AB}" presName="sibTrans" presStyleCnt="0"/>
      <dgm:spPr/>
    </dgm:pt>
    <dgm:pt modelId="{6AF654AA-9548-4EA9-91C3-54C9D49B29C6}" type="pres">
      <dgm:prSet presAssocID="{C418CEF3-0450-44DD-912B-F81E91473DE8}" presName="composite" presStyleCnt="0"/>
      <dgm:spPr/>
    </dgm:pt>
    <dgm:pt modelId="{37F1C785-20B4-4C5C-98D4-21CF274ABB92}" type="pres">
      <dgm:prSet presAssocID="{C418CEF3-0450-44DD-912B-F81E91473DE8}" presName="FirstChild" presStyleLbl="revTx" presStyleIdx="6" presStyleCnt="10">
        <dgm:presLayoutVars>
          <dgm:chMax val="0"/>
          <dgm:chPref val="0"/>
          <dgm:bulletEnabled val="1"/>
        </dgm:presLayoutVars>
      </dgm:prSet>
      <dgm:spPr/>
    </dgm:pt>
    <dgm:pt modelId="{0FB0DA65-48EC-4E0A-81CE-2BC7A740FD0A}" type="pres">
      <dgm:prSet presAssocID="{C418CEF3-0450-44DD-912B-F81E91473DE8}" presName="Parent" presStyleLbl="alignNode1" presStyleIdx="3" presStyleCnt="5">
        <dgm:presLayoutVars>
          <dgm:chMax val="3"/>
          <dgm:chPref val="3"/>
          <dgm:bulletEnabled val="1"/>
        </dgm:presLayoutVars>
      </dgm:prSet>
      <dgm:spPr/>
    </dgm:pt>
    <dgm:pt modelId="{8DE93FBA-2D99-4991-9D94-DF0C14977D99}" type="pres">
      <dgm:prSet presAssocID="{C418CEF3-0450-44DD-912B-F81E91473DE8}" presName="Accent" presStyleLbl="parChTrans1D1" presStyleIdx="3" presStyleCnt="5"/>
      <dgm:spPr/>
    </dgm:pt>
    <dgm:pt modelId="{1C577284-E6C8-453E-9171-06C3FD7361F3}" type="pres">
      <dgm:prSet presAssocID="{C418CEF3-0450-44DD-912B-F81E91473DE8}" presName="Child" presStyleLbl="revTx" presStyleIdx="7" presStyleCnt="10" custScaleY="121835">
        <dgm:presLayoutVars>
          <dgm:chMax val="0"/>
          <dgm:chPref val="0"/>
          <dgm:bulletEnabled val="1"/>
        </dgm:presLayoutVars>
      </dgm:prSet>
      <dgm:spPr/>
    </dgm:pt>
    <dgm:pt modelId="{50B6630E-9815-4E32-B22C-47139B88DDE9}" type="pres">
      <dgm:prSet presAssocID="{82BD9F6C-F737-49BC-9E24-A386AD5A2E03}" presName="sibTrans" presStyleCnt="0"/>
      <dgm:spPr/>
    </dgm:pt>
    <dgm:pt modelId="{834B03C6-A5AB-49BD-8820-9645C5A2767B}" type="pres">
      <dgm:prSet presAssocID="{B4632734-C08C-42F0-B469-301308DA3D7F}" presName="composite" presStyleCnt="0"/>
      <dgm:spPr/>
    </dgm:pt>
    <dgm:pt modelId="{28D476E0-20A1-46AC-BAE2-855475DC8795}" type="pres">
      <dgm:prSet presAssocID="{B4632734-C08C-42F0-B469-301308DA3D7F}" presName="FirstChild" presStyleLbl="revTx" presStyleIdx="8" presStyleCnt="10">
        <dgm:presLayoutVars>
          <dgm:chMax val="0"/>
          <dgm:chPref val="0"/>
          <dgm:bulletEnabled val="1"/>
        </dgm:presLayoutVars>
      </dgm:prSet>
      <dgm:spPr/>
    </dgm:pt>
    <dgm:pt modelId="{32F74947-392D-4545-9167-74AC6E7BFBA4}" type="pres">
      <dgm:prSet presAssocID="{B4632734-C08C-42F0-B469-301308DA3D7F}" presName="Parent" presStyleLbl="alignNode1" presStyleIdx="4" presStyleCnt="5">
        <dgm:presLayoutVars>
          <dgm:chMax val="3"/>
          <dgm:chPref val="3"/>
          <dgm:bulletEnabled val="1"/>
        </dgm:presLayoutVars>
      </dgm:prSet>
      <dgm:spPr/>
    </dgm:pt>
    <dgm:pt modelId="{F891B775-1F12-453B-999A-102954611CB9}" type="pres">
      <dgm:prSet presAssocID="{B4632734-C08C-42F0-B469-301308DA3D7F}" presName="Accent" presStyleLbl="parChTrans1D1" presStyleIdx="4" presStyleCnt="5"/>
      <dgm:spPr/>
    </dgm:pt>
    <dgm:pt modelId="{ED042504-E44A-4EB9-BDB5-305D4A79F856}" type="pres">
      <dgm:prSet presAssocID="{B4632734-C08C-42F0-B469-301308DA3D7F}" presName="Child" presStyleLbl="revTx" presStyleIdx="9" presStyleCnt="10">
        <dgm:presLayoutVars>
          <dgm:chMax val="0"/>
          <dgm:chPref val="0"/>
          <dgm:bulletEnabled val="1"/>
        </dgm:presLayoutVars>
      </dgm:prSet>
      <dgm:spPr/>
    </dgm:pt>
  </dgm:ptLst>
  <dgm:cxnLst>
    <dgm:cxn modelId="{CC6E951D-6A30-4C41-82D4-684E6505DEB6}" srcId="{C418CEF3-0450-44DD-912B-F81E91473DE8}" destId="{D0397278-7E1A-489B-B732-08964FE83F72}" srcOrd="3" destOrd="0" parTransId="{126AB129-E706-4C9B-9661-0D5A5E37F455}" sibTransId="{AD7D22FB-D0B4-4099-818D-A1DB244C6A4A}"/>
    <dgm:cxn modelId="{4BDBFF23-211A-46F8-A404-EC50CEB24C10}" srcId="{AA7B1FE6-EFBD-4894-A46A-4A3A275F9D61}" destId="{83A024C4-0134-4D91-80E3-EA24BEFE06EB}" srcOrd="2" destOrd="0" parTransId="{98FCD4FA-E164-45D7-BDD1-9DA85C437BCF}" sibTransId="{C4A47689-2A69-4FA6-B17C-98BF45C22D96}"/>
    <dgm:cxn modelId="{6456DC24-6F9E-48B0-A64E-77C6A6454E1C}" srcId="{DA7BE718-1672-4828-8FF4-8B73C50B659C}" destId="{0D4B454B-66CB-4894-9D70-F0631339E414}" srcOrd="3" destOrd="0" parTransId="{403A4017-8A55-4215-964C-5848B996B43A}" sibTransId="{90FECB06-6F66-4B0E-B11F-DFC60C91394A}"/>
    <dgm:cxn modelId="{065EEA26-B444-4359-89AE-489063A4071B}" type="presOf" srcId="{222B57FD-2E55-435B-8436-D04722C3C25B}" destId="{0835C639-AC54-44BC-B3D3-D59495A058DD}" srcOrd="0" destOrd="1" presId="urn:microsoft.com/office/officeart/2011/layout/TabList"/>
    <dgm:cxn modelId="{5A3C2029-9D11-411C-ABAF-BD8EC894DC18}" srcId="{B4632734-C08C-42F0-B469-301308DA3D7F}" destId="{C9B4EFCB-4CCE-46AB-BDA9-1EAED09B8449}" srcOrd="2" destOrd="0" parTransId="{6CCDF50C-AF1D-404D-A507-43EFBA29C955}" sibTransId="{8EBF5967-5B49-484D-83C2-6CEBE9F7F1E2}"/>
    <dgm:cxn modelId="{21AA972A-B7D5-4A16-8A8B-2A9C7B9BB82B}" srcId="{B4632734-C08C-42F0-B469-301308DA3D7F}" destId="{3C529514-5F88-452A-9EA2-11639FD6B6F9}" srcOrd="0" destOrd="0" parTransId="{5D670B2C-B224-4D9C-BE38-47BB25D8E0D2}" sibTransId="{999B9CAB-4804-4B4C-9A9B-DB8C700EFDBE}"/>
    <dgm:cxn modelId="{AB9DB12D-6F80-426F-A87C-D704029B61D1}" srcId="{DA7BE718-1672-4828-8FF4-8B73C50B659C}" destId="{370C8CAD-6935-4A2A-85C5-7F216097006A}" srcOrd="0" destOrd="0" parTransId="{F95B6660-21A7-4783-A0DA-58260510E85C}" sibTransId="{8FAD4629-96F1-4780-BA54-DE3E2113CBD9}"/>
    <dgm:cxn modelId="{C4BA2B31-1BF8-45A9-A8BA-CFDB5DDAE569}" type="presOf" srcId="{B4632734-C08C-42F0-B469-301308DA3D7F}" destId="{32F74947-392D-4545-9167-74AC6E7BFBA4}" srcOrd="0" destOrd="0" presId="urn:microsoft.com/office/officeart/2011/layout/TabList"/>
    <dgm:cxn modelId="{20D2A934-E3A0-4D49-B654-0B5A61BCF927}" srcId="{C418CEF3-0450-44DD-912B-F81E91473DE8}" destId="{961F835F-A2C8-48D6-BCBB-A03D31D07A6B}" srcOrd="4" destOrd="0" parTransId="{EAF9CF36-3C06-42F0-A506-E1EF8B74CAD5}" sibTransId="{0347110F-4936-481C-B42C-23429223C7FF}"/>
    <dgm:cxn modelId="{5123F435-DB40-44F2-8EFD-80D3504FD554}" type="presOf" srcId="{E4E8E36F-62C8-4A74-B57C-49DFB7B64ABD}" destId="{0835C639-AC54-44BC-B3D3-D59495A058DD}" srcOrd="0" destOrd="0" presId="urn:microsoft.com/office/officeart/2011/layout/TabList"/>
    <dgm:cxn modelId="{275BAF39-EC93-4685-A532-F1EAD271F8B0}" type="presOf" srcId="{9B326651-7725-4D39-8ED0-3840303DE592}" destId="{0835C639-AC54-44BC-B3D3-D59495A058DD}" srcOrd="0" destOrd="2" presId="urn:microsoft.com/office/officeart/2011/layout/TabList"/>
    <dgm:cxn modelId="{E6684C5E-7A2A-48C1-B5BA-E1479950580A}" srcId="{C418CEF3-0450-44DD-912B-F81E91473DE8}" destId="{3E7C4BE0-031F-4ED7-AF02-79717B3E3E0B}" srcOrd="5" destOrd="0" parTransId="{BC495599-55D7-4BB7-8D73-379EBAA065D6}" sibTransId="{914CFA81-4804-4722-ABDD-CCA3A120A3DE}"/>
    <dgm:cxn modelId="{B0D3AE5F-3E18-47B7-92EB-3320C64B872B}" type="presOf" srcId="{AB83F5EE-3AC0-4BA2-873A-BFD126CD3901}" destId="{12405F5A-1404-41CD-BFC2-79B923F1B300}" srcOrd="0" destOrd="0" presId="urn:microsoft.com/office/officeart/2011/layout/TabList"/>
    <dgm:cxn modelId="{7C09C261-BA78-403F-B0C8-8B6F254EF9AC}" type="presOf" srcId="{D0397278-7E1A-489B-B732-08964FE83F72}" destId="{1C577284-E6C8-453E-9171-06C3FD7361F3}" srcOrd="0" destOrd="2" presId="urn:microsoft.com/office/officeart/2011/layout/TabList"/>
    <dgm:cxn modelId="{B5FFB743-A6D5-44D7-9CDD-EE3F83675BD0}" type="presOf" srcId="{A2A81545-3A0A-4976-B141-D5DF144BA4C2}" destId="{12405F5A-1404-41CD-BFC2-79B923F1B300}" srcOrd="0" destOrd="3" presId="urn:microsoft.com/office/officeart/2011/layout/TabList"/>
    <dgm:cxn modelId="{7FE17E46-E460-46F2-9782-DD307827B52B}" srcId="{55524C48-80EA-4CF6-96FA-A3E06A0C10F9}" destId="{AA7B1FE6-EFBD-4894-A46A-4A3A275F9D61}" srcOrd="0" destOrd="0" parTransId="{F908977F-A930-472E-9A74-EEC2E265A27F}" sibTransId="{DF70F732-4C75-4FBB-BC20-1B8321C3B9B4}"/>
    <dgm:cxn modelId="{4809A646-C5EE-4462-8BA3-3157AE507DE9}" srcId="{B0A5182C-2502-4AC2-B555-AB850079A522}" destId="{E4E8E36F-62C8-4A74-B57C-49DFB7B64ABD}" srcOrd="1" destOrd="0" parTransId="{E8061EB7-C979-4891-B31B-FF5E1FAD9893}" sibTransId="{66AD8467-E05A-42D7-9ECB-1F45365B64D3}"/>
    <dgm:cxn modelId="{481C5067-7A8B-43AC-A9B5-9F246F83955F}" type="presOf" srcId="{8575898F-835A-4137-985C-4151C379B374}" destId="{1B4E6660-B634-4FE3-81D6-35106B417A09}" srcOrd="0" destOrd="0" presId="urn:microsoft.com/office/officeart/2011/layout/TabList"/>
    <dgm:cxn modelId="{952B1568-BE30-4530-8834-4818FDF1F162}" srcId="{55524C48-80EA-4CF6-96FA-A3E06A0C10F9}" destId="{DA7BE718-1672-4828-8FF4-8B73C50B659C}" srcOrd="1" destOrd="0" parTransId="{9FABBC2E-9D6F-4841-8EEB-74BAECE2EA12}" sibTransId="{75728556-0747-4363-A836-AF1448FC95C7}"/>
    <dgm:cxn modelId="{84602F49-4468-4297-8C07-8A27B8EE0689}" srcId="{AA7B1FE6-EFBD-4894-A46A-4A3A275F9D61}" destId="{A2A81545-3A0A-4976-B141-D5DF144BA4C2}" srcOrd="4" destOrd="0" parTransId="{D2B723AF-31A3-41F9-B09C-75A3609791F2}" sibTransId="{D5091DD9-3E53-44F1-8179-A480727E6187}"/>
    <dgm:cxn modelId="{BB78196D-A3D1-48F4-A1A1-77C769C33988}" srcId="{C418CEF3-0450-44DD-912B-F81E91473DE8}" destId="{3D448340-D81A-4CC5-852B-9CC07D2DC9AF}" srcOrd="2" destOrd="0" parTransId="{315FD633-2AC1-4731-A643-92DBE5B101EE}" sibTransId="{A52B774F-C729-4CE8-AE5E-8D95A9561C2C}"/>
    <dgm:cxn modelId="{63F27B6E-7498-453E-BDED-B00B556D5519}" srcId="{DA7BE718-1672-4828-8FF4-8B73C50B659C}" destId="{16C5068A-7C0F-4021-9DB7-35A081B756C4}" srcOrd="1" destOrd="0" parTransId="{E0875966-D491-43FE-8AED-E45D87281539}" sibTransId="{11F9EFCA-28A0-4444-B4B5-BD356121D8C2}"/>
    <dgm:cxn modelId="{156A926E-B632-404A-9D42-3A2FA5CB03F2}" srcId="{55524C48-80EA-4CF6-96FA-A3E06A0C10F9}" destId="{B0A5182C-2502-4AC2-B555-AB850079A522}" srcOrd="2" destOrd="0" parTransId="{6DF944B6-42F3-4EAC-86CD-909253055D8F}" sibTransId="{03FC3C7B-F9A9-4544-9987-5D8F7D05F1AB}"/>
    <dgm:cxn modelId="{C554F851-8E63-4456-AEA2-EF7D829CF6AE}" type="presOf" srcId="{747675D2-9780-443C-9F4D-407397C7AA15}" destId="{6E3674A6-6E6A-44F2-8B23-06FD7DE72F64}" srcOrd="0" destOrd="0" presId="urn:microsoft.com/office/officeart/2011/layout/TabList"/>
    <dgm:cxn modelId="{5980D853-392B-4C4D-AE6C-31A74A3597C6}" type="presOf" srcId="{AA7B1FE6-EFBD-4894-A46A-4A3A275F9D61}" destId="{02FB635C-7E7C-499C-B32B-DC5FE56CAEDE}" srcOrd="0" destOrd="0" presId="urn:microsoft.com/office/officeart/2011/layout/TabList"/>
    <dgm:cxn modelId="{7A980F54-519D-45EB-B62E-B917AE573862}" srcId="{B0A5182C-2502-4AC2-B555-AB850079A522}" destId="{222B57FD-2E55-435B-8436-D04722C3C25B}" srcOrd="2" destOrd="0" parTransId="{35A6C91B-7E1F-48B9-8560-426B4C133A27}" sibTransId="{7FA365D6-68E0-4271-8EA9-C104A5DD0113}"/>
    <dgm:cxn modelId="{43E71D75-51BE-4268-B24D-B534AC983A79}" type="presOf" srcId="{3E7C4BE0-031F-4ED7-AF02-79717B3E3E0B}" destId="{1C577284-E6C8-453E-9171-06C3FD7361F3}" srcOrd="0" destOrd="4" presId="urn:microsoft.com/office/officeart/2011/layout/TabList"/>
    <dgm:cxn modelId="{88827275-3FC8-4442-B7A9-3EB9393E7D21}" type="presOf" srcId="{961F835F-A2C8-48D6-BCBB-A03D31D07A6B}" destId="{1C577284-E6C8-453E-9171-06C3FD7361F3}" srcOrd="0" destOrd="3" presId="urn:microsoft.com/office/officeart/2011/layout/TabList"/>
    <dgm:cxn modelId="{377BC258-3647-4BB2-91B9-0149D4270771}" srcId="{B0A5182C-2502-4AC2-B555-AB850079A522}" destId="{747675D2-9780-443C-9F4D-407397C7AA15}" srcOrd="0" destOrd="0" parTransId="{CE093341-3DCF-47BB-9DEE-C024444A02DE}" sibTransId="{0C108B9A-4889-4545-80A9-6B9637145618}"/>
    <dgm:cxn modelId="{EA21457A-5F8E-465F-A632-EE33CCD5004F}" srcId="{B0A5182C-2502-4AC2-B555-AB850079A522}" destId="{9B326651-7725-4D39-8ED0-3840303DE592}" srcOrd="3" destOrd="0" parTransId="{90C2C784-AA25-4389-B3A9-0C6088CFE5A8}" sibTransId="{47D34FE7-592C-4EC8-A710-59C407A73660}"/>
    <dgm:cxn modelId="{3DA3627B-E956-4C57-B0D2-2AA209881546}" srcId="{AA7B1FE6-EFBD-4894-A46A-4A3A275F9D61}" destId="{AB83F5EE-3AC0-4BA2-873A-BFD126CD3901}" srcOrd="1" destOrd="0" parTransId="{AC13EA46-80C3-4B53-9718-76390685CB52}" sibTransId="{DC18274C-7798-4E28-B2E8-72557EE6D8D9}"/>
    <dgm:cxn modelId="{6EC48280-5A60-4340-A2C0-8192A75D3D98}" type="presOf" srcId="{E4BE89B0-1CA6-4D8E-89E7-3840C05E994D}" destId="{37F1C785-20B4-4C5C-98D4-21CF274ABB92}" srcOrd="0" destOrd="0" presId="urn:microsoft.com/office/officeart/2011/layout/TabList"/>
    <dgm:cxn modelId="{E2994182-337D-457A-993A-411200C93ACD}" type="presOf" srcId="{5EDC27F4-C310-43BF-AFD9-5B8247856CAC}" destId="{ED042504-E44A-4EB9-BDB5-305D4A79F856}" srcOrd="0" destOrd="0" presId="urn:microsoft.com/office/officeart/2011/layout/TabList"/>
    <dgm:cxn modelId="{140B6C85-C1E4-4B80-930E-101A1393C5AA}" srcId="{55524C48-80EA-4CF6-96FA-A3E06A0C10F9}" destId="{C418CEF3-0450-44DD-912B-F81E91473DE8}" srcOrd="3" destOrd="0" parTransId="{7A46844D-20F7-4674-9658-258AB3D57F34}" sibTransId="{82BD9F6C-F737-49BC-9E24-A386AD5A2E03}"/>
    <dgm:cxn modelId="{DDF11B88-76DF-4152-B414-571DD5F25A97}" srcId="{AA7B1FE6-EFBD-4894-A46A-4A3A275F9D61}" destId="{BEBFC448-DEA2-4682-A796-635D8EA6D2B1}" srcOrd="5" destOrd="0" parTransId="{043601C6-0CB6-4097-B8FB-122AF827C84B}" sibTransId="{B2F26073-6A5E-4D53-B1F7-87028450E784}"/>
    <dgm:cxn modelId="{F749FA94-C07D-4611-8543-5A5F9E7CC354}" srcId="{AA7B1FE6-EFBD-4894-A46A-4A3A275F9D61}" destId="{8EA27F35-AE3C-4D9B-B4AF-B4BDA8E2010D}" srcOrd="3" destOrd="0" parTransId="{3EAC50C8-8E07-4A78-876A-20DFD6D43A29}" sibTransId="{52E7CB6E-4CA4-4565-BC2B-BC7B6A9D636A}"/>
    <dgm:cxn modelId="{0AA86E97-F58F-4308-A7A7-9E62E6A7FF55}" type="presOf" srcId="{370C8CAD-6935-4A2A-85C5-7F216097006A}" destId="{CDEAA3CC-1BFA-4CFC-B812-2F2142BDF532}" srcOrd="0" destOrd="0" presId="urn:microsoft.com/office/officeart/2011/layout/TabList"/>
    <dgm:cxn modelId="{5B291B9A-EB2B-42A9-95BC-DA5ADD83AAA7}" type="presOf" srcId="{B0A5182C-2502-4AC2-B555-AB850079A522}" destId="{F6928008-22D0-4F82-AE87-76CCDC20F08B}" srcOrd="0" destOrd="0" presId="urn:microsoft.com/office/officeart/2011/layout/TabList"/>
    <dgm:cxn modelId="{F887E79A-8062-466B-BCAF-B30939F9BDF0}" type="presOf" srcId="{83A024C4-0134-4D91-80E3-EA24BEFE06EB}" destId="{12405F5A-1404-41CD-BFC2-79B923F1B300}" srcOrd="0" destOrd="1" presId="urn:microsoft.com/office/officeart/2011/layout/TabList"/>
    <dgm:cxn modelId="{310CF99A-B52E-49A0-9AB9-7EBBF164C40E}" type="presOf" srcId="{55524C48-80EA-4CF6-96FA-A3E06A0C10F9}" destId="{E3625E36-FB28-4453-96C3-17925F101E8F}" srcOrd="0" destOrd="0" presId="urn:microsoft.com/office/officeart/2011/layout/TabList"/>
    <dgm:cxn modelId="{C86F6DA5-5F1C-4DF7-B7B3-16F71EEE0CB5}" type="presOf" srcId="{A1AF1E55-499F-4A0C-9A6E-44D8A9245615}" destId="{12405F5A-1404-41CD-BFC2-79B923F1B300}" srcOrd="0" destOrd="5" presId="urn:microsoft.com/office/officeart/2011/layout/TabList"/>
    <dgm:cxn modelId="{712F55A8-483D-45DB-8A2B-968AA4B44045}" srcId="{B4632734-C08C-42F0-B469-301308DA3D7F}" destId="{5EDC27F4-C310-43BF-AFD9-5B8247856CAC}" srcOrd="1" destOrd="0" parTransId="{FD336480-7413-4ACE-B6BB-E795D056C3E4}" sibTransId="{3E966101-BE17-4495-B701-3A7A5C5507CF}"/>
    <dgm:cxn modelId="{513481AA-A76B-4586-97F8-08BC9EB0812B}" type="presOf" srcId="{AE963AE4-70B9-463D-A086-D4B6C3572F7E}" destId="{ED042504-E44A-4EB9-BDB5-305D4A79F856}" srcOrd="0" destOrd="2" presId="urn:microsoft.com/office/officeart/2011/layout/TabList"/>
    <dgm:cxn modelId="{45C764B1-BC56-4C65-B368-06FD40BF4471}" type="presOf" srcId="{C418CEF3-0450-44DD-912B-F81E91473DE8}" destId="{0FB0DA65-48EC-4E0A-81CE-2BC7A740FD0A}" srcOrd="0" destOrd="0" presId="urn:microsoft.com/office/officeart/2011/layout/TabList"/>
    <dgm:cxn modelId="{9428CAB1-7C6A-4AE3-BE49-0EDB8FCF2A1F}" srcId="{DA7BE718-1672-4828-8FF4-8B73C50B659C}" destId="{280B90CD-3CA2-4E6C-9C26-55DB37A82F64}" srcOrd="2" destOrd="0" parTransId="{C1FB145E-C0A2-43DF-85E2-C24BE099BD60}" sibTransId="{355BAEB9-02F1-4DDB-A8CB-2FFDEA6A4DC7}"/>
    <dgm:cxn modelId="{FE7C4BB5-B996-4004-86F8-AF307E5C5252}" type="presOf" srcId="{280B90CD-3CA2-4E6C-9C26-55DB37A82F64}" destId="{29CB5A62-ED18-4B9C-9C87-70D73824D8C9}" srcOrd="0" destOrd="1" presId="urn:microsoft.com/office/officeart/2011/layout/TabList"/>
    <dgm:cxn modelId="{50D010CA-A89D-4ACF-B215-03FF0CF1C41B}" type="presOf" srcId="{BF107B96-D50D-439A-B0EF-B55FCFFC1196}" destId="{1C577284-E6C8-453E-9171-06C3FD7361F3}" srcOrd="0" destOrd="0" presId="urn:microsoft.com/office/officeart/2011/layout/TabList"/>
    <dgm:cxn modelId="{E4E0ACD5-19BF-4C2D-80FA-B37AE8A7CB13}" srcId="{AA7B1FE6-EFBD-4894-A46A-4A3A275F9D61}" destId="{A1AF1E55-499F-4A0C-9A6E-44D8A9245615}" srcOrd="6" destOrd="0" parTransId="{4CA1687A-EBC7-429A-BA51-683E1187B094}" sibTransId="{23970017-A888-48C2-A6F2-098C136FA092}"/>
    <dgm:cxn modelId="{A884EFD8-DDCD-4B92-B760-2ACB49A18FD7}" srcId="{C418CEF3-0450-44DD-912B-F81E91473DE8}" destId="{E4BE89B0-1CA6-4D8E-89E7-3840C05E994D}" srcOrd="0" destOrd="0" parTransId="{FCF13F88-7213-4A7A-BB10-7F4CCE4B2AF9}" sibTransId="{AC6BFF25-2821-4CFA-B386-124BBD5DF80C}"/>
    <dgm:cxn modelId="{43F2D5DD-816B-44CE-ADAE-C784EFDA9E81}" type="presOf" srcId="{16C5068A-7C0F-4021-9DB7-35A081B756C4}" destId="{29CB5A62-ED18-4B9C-9C87-70D73824D8C9}" srcOrd="0" destOrd="0" presId="urn:microsoft.com/office/officeart/2011/layout/TabList"/>
    <dgm:cxn modelId="{B12239DF-77A4-4E3A-B6DA-DE4F0D94D6CA}" type="presOf" srcId="{DA7BE718-1672-4828-8FF4-8B73C50B659C}" destId="{4227DD6D-DE2A-4FFA-BC56-71769F11B98F}" srcOrd="0" destOrd="0" presId="urn:microsoft.com/office/officeart/2011/layout/TabList"/>
    <dgm:cxn modelId="{FA5A35EA-05B2-488E-9EE0-E18FE9842D50}" srcId="{55524C48-80EA-4CF6-96FA-A3E06A0C10F9}" destId="{B4632734-C08C-42F0-B469-301308DA3D7F}" srcOrd="4" destOrd="0" parTransId="{F08D3ADC-9755-43C6-82A4-B80F5A365CC5}" sibTransId="{A1C8403A-6CF7-4ADE-BBF2-DAA279C7B6E2}"/>
    <dgm:cxn modelId="{E12E87EE-AEF4-4D62-9CB4-F21E60EDC545}" type="presOf" srcId="{3C529514-5F88-452A-9EA2-11639FD6B6F9}" destId="{28D476E0-20A1-46AC-BAE2-855475DC8795}" srcOrd="0" destOrd="0" presId="urn:microsoft.com/office/officeart/2011/layout/TabList"/>
    <dgm:cxn modelId="{326699EE-FAB7-489E-9BFA-9CC05BFA33C2}" srcId="{B4632734-C08C-42F0-B469-301308DA3D7F}" destId="{AE963AE4-70B9-463D-A086-D4B6C3572F7E}" srcOrd="3" destOrd="0" parTransId="{824A2D90-CC18-4A54-99C9-F60299538ADD}" sibTransId="{CA67807B-4EC5-44D7-A1A8-5F15F72CFF1E}"/>
    <dgm:cxn modelId="{450A0BF3-F97E-4C86-A2CA-3E27FA90FF0E}" srcId="{AA7B1FE6-EFBD-4894-A46A-4A3A275F9D61}" destId="{8575898F-835A-4137-985C-4151C379B374}" srcOrd="0" destOrd="0" parTransId="{8341B4FD-23E4-404D-9713-4084B1D362A0}" sibTransId="{352DAE94-AEB5-4B8F-92AA-34663EEE1BEC}"/>
    <dgm:cxn modelId="{59711EF3-239B-48F5-93BE-6FF0B93B35EF}" type="presOf" srcId="{3D448340-D81A-4CC5-852B-9CC07D2DC9AF}" destId="{1C577284-E6C8-453E-9171-06C3FD7361F3}" srcOrd="0" destOrd="1" presId="urn:microsoft.com/office/officeart/2011/layout/TabList"/>
    <dgm:cxn modelId="{9935E6F3-E638-44CF-8C83-7BB04641AC27}" type="presOf" srcId="{0D4B454B-66CB-4894-9D70-F0631339E414}" destId="{29CB5A62-ED18-4B9C-9C87-70D73824D8C9}" srcOrd="0" destOrd="2" presId="urn:microsoft.com/office/officeart/2011/layout/TabList"/>
    <dgm:cxn modelId="{E2B127F4-D101-46F9-8EA6-A197D64E038A}" type="presOf" srcId="{8EA27F35-AE3C-4D9B-B4AF-B4BDA8E2010D}" destId="{12405F5A-1404-41CD-BFC2-79B923F1B300}" srcOrd="0" destOrd="2" presId="urn:microsoft.com/office/officeart/2011/layout/TabList"/>
    <dgm:cxn modelId="{45AF45F6-A956-456F-9324-632D9FF997FD}" srcId="{C418CEF3-0450-44DD-912B-F81E91473DE8}" destId="{BF107B96-D50D-439A-B0EF-B55FCFFC1196}" srcOrd="1" destOrd="0" parTransId="{1D2FD6CA-77B9-47D4-857C-E50F75BB7C9A}" sibTransId="{8600E1C9-F6A6-4F84-84D7-BE9B1A0BCC52}"/>
    <dgm:cxn modelId="{4E0B98F6-E6CD-4C19-9856-8A37CE698CBD}" type="presOf" srcId="{BEBFC448-DEA2-4682-A796-635D8EA6D2B1}" destId="{12405F5A-1404-41CD-BFC2-79B923F1B300}" srcOrd="0" destOrd="4" presId="urn:microsoft.com/office/officeart/2011/layout/TabList"/>
    <dgm:cxn modelId="{BEAFA9FD-269A-4EB3-9E08-15996495E4FC}" type="presOf" srcId="{C9B4EFCB-4CCE-46AB-BDA9-1EAED09B8449}" destId="{ED042504-E44A-4EB9-BDB5-305D4A79F856}" srcOrd="0" destOrd="1" presId="urn:microsoft.com/office/officeart/2011/layout/TabList"/>
    <dgm:cxn modelId="{3B8BEB32-C079-455F-AEC6-681A088D700E}" type="presParOf" srcId="{E3625E36-FB28-4453-96C3-17925F101E8F}" destId="{80AB6CE4-394A-42CF-B604-962DC6A80F99}" srcOrd="0" destOrd="0" presId="urn:microsoft.com/office/officeart/2011/layout/TabList"/>
    <dgm:cxn modelId="{F2D0552E-1620-447E-BAFA-B47790A77FFB}" type="presParOf" srcId="{80AB6CE4-394A-42CF-B604-962DC6A80F99}" destId="{1B4E6660-B634-4FE3-81D6-35106B417A09}" srcOrd="0" destOrd="0" presId="urn:microsoft.com/office/officeart/2011/layout/TabList"/>
    <dgm:cxn modelId="{535916C4-E60B-49B5-BF18-02875E4D1B2A}" type="presParOf" srcId="{80AB6CE4-394A-42CF-B604-962DC6A80F99}" destId="{02FB635C-7E7C-499C-B32B-DC5FE56CAEDE}" srcOrd="1" destOrd="0" presId="urn:microsoft.com/office/officeart/2011/layout/TabList"/>
    <dgm:cxn modelId="{456A0C80-1D70-412F-B53A-1366916A89A6}" type="presParOf" srcId="{80AB6CE4-394A-42CF-B604-962DC6A80F99}" destId="{F28E3AF3-C33A-412D-9035-801F1070B5D1}" srcOrd="2" destOrd="0" presId="urn:microsoft.com/office/officeart/2011/layout/TabList"/>
    <dgm:cxn modelId="{AF4C10C7-60DC-4983-B417-078D54F98E02}" type="presParOf" srcId="{E3625E36-FB28-4453-96C3-17925F101E8F}" destId="{12405F5A-1404-41CD-BFC2-79B923F1B300}" srcOrd="1" destOrd="0" presId="urn:microsoft.com/office/officeart/2011/layout/TabList"/>
    <dgm:cxn modelId="{F688DBB1-066B-4287-8DF9-ED9B22F3CB91}" type="presParOf" srcId="{E3625E36-FB28-4453-96C3-17925F101E8F}" destId="{D8C45738-1676-4BE5-8A77-660BCA751EA0}" srcOrd="2" destOrd="0" presId="urn:microsoft.com/office/officeart/2011/layout/TabList"/>
    <dgm:cxn modelId="{25C7EEC3-F642-4B2A-A83E-A3C940828CD8}" type="presParOf" srcId="{E3625E36-FB28-4453-96C3-17925F101E8F}" destId="{E16025B1-5B60-4AA8-AE53-9D8F2E727FC4}" srcOrd="3" destOrd="0" presId="urn:microsoft.com/office/officeart/2011/layout/TabList"/>
    <dgm:cxn modelId="{9EF1393E-23FD-43CB-85BB-88207AC9817B}" type="presParOf" srcId="{E16025B1-5B60-4AA8-AE53-9D8F2E727FC4}" destId="{CDEAA3CC-1BFA-4CFC-B812-2F2142BDF532}" srcOrd="0" destOrd="0" presId="urn:microsoft.com/office/officeart/2011/layout/TabList"/>
    <dgm:cxn modelId="{6CAF2954-AE89-4167-8F36-A5ACF7315741}" type="presParOf" srcId="{E16025B1-5B60-4AA8-AE53-9D8F2E727FC4}" destId="{4227DD6D-DE2A-4FFA-BC56-71769F11B98F}" srcOrd="1" destOrd="0" presId="urn:microsoft.com/office/officeart/2011/layout/TabList"/>
    <dgm:cxn modelId="{DC98FBC4-F533-4466-9E6A-6CCB0E0A939D}" type="presParOf" srcId="{E16025B1-5B60-4AA8-AE53-9D8F2E727FC4}" destId="{695643E4-F7F0-4DD1-82D0-81B0B9B9DB8B}" srcOrd="2" destOrd="0" presId="urn:microsoft.com/office/officeart/2011/layout/TabList"/>
    <dgm:cxn modelId="{43B2B862-EE7F-4023-A614-83C43914966D}" type="presParOf" srcId="{E3625E36-FB28-4453-96C3-17925F101E8F}" destId="{29CB5A62-ED18-4B9C-9C87-70D73824D8C9}" srcOrd="4" destOrd="0" presId="urn:microsoft.com/office/officeart/2011/layout/TabList"/>
    <dgm:cxn modelId="{95AEF911-D1DD-405D-AE5F-4387E6A560A8}" type="presParOf" srcId="{E3625E36-FB28-4453-96C3-17925F101E8F}" destId="{E7C17530-B67C-4FE6-B970-8D7D7B899806}" srcOrd="5" destOrd="0" presId="urn:microsoft.com/office/officeart/2011/layout/TabList"/>
    <dgm:cxn modelId="{79F75729-AAE0-47BB-902D-6975588F38A6}" type="presParOf" srcId="{E3625E36-FB28-4453-96C3-17925F101E8F}" destId="{44FC88B2-CA04-4383-A2EB-8EDFDE198760}" srcOrd="6" destOrd="0" presId="urn:microsoft.com/office/officeart/2011/layout/TabList"/>
    <dgm:cxn modelId="{C7204389-A03D-40B1-AEB2-D02153C9DBCD}" type="presParOf" srcId="{44FC88B2-CA04-4383-A2EB-8EDFDE198760}" destId="{6E3674A6-6E6A-44F2-8B23-06FD7DE72F64}" srcOrd="0" destOrd="0" presId="urn:microsoft.com/office/officeart/2011/layout/TabList"/>
    <dgm:cxn modelId="{2109F3B6-C86B-4489-BBB6-D1533877FD5C}" type="presParOf" srcId="{44FC88B2-CA04-4383-A2EB-8EDFDE198760}" destId="{F6928008-22D0-4F82-AE87-76CCDC20F08B}" srcOrd="1" destOrd="0" presId="urn:microsoft.com/office/officeart/2011/layout/TabList"/>
    <dgm:cxn modelId="{1FE32B40-9567-4E64-A686-10605EC1D2A2}" type="presParOf" srcId="{44FC88B2-CA04-4383-A2EB-8EDFDE198760}" destId="{94E254D3-673C-4EF5-ABA4-4818CF09508A}" srcOrd="2" destOrd="0" presId="urn:microsoft.com/office/officeart/2011/layout/TabList"/>
    <dgm:cxn modelId="{E7D43E26-90D7-48B5-AC31-7D8841F52589}" type="presParOf" srcId="{E3625E36-FB28-4453-96C3-17925F101E8F}" destId="{0835C639-AC54-44BC-B3D3-D59495A058DD}" srcOrd="7" destOrd="0" presId="urn:microsoft.com/office/officeart/2011/layout/TabList"/>
    <dgm:cxn modelId="{5A5039BD-E110-4D81-A85D-ECD5ED290718}" type="presParOf" srcId="{E3625E36-FB28-4453-96C3-17925F101E8F}" destId="{E51BAA86-0919-4995-9AB1-84F8EFCEB8FF}" srcOrd="8" destOrd="0" presId="urn:microsoft.com/office/officeart/2011/layout/TabList"/>
    <dgm:cxn modelId="{583046C1-4FEC-411C-AF11-33EAD2EF257C}" type="presParOf" srcId="{E3625E36-FB28-4453-96C3-17925F101E8F}" destId="{6AF654AA-9548-4EA9-91C3-54C9D49B29C6}" srcOrd="9" destOrd="0" presId="urn:microsoft.com/office/officeart/2011/layout/TabList"/>
    <dgm:cxn modelId="{C60B5507-42F1-4841-ADB4-4BD474A43DD5}" type="presParOf" srcId="{6AF654AA-9548-4EA9-91C3-54C9D49B29C6}" destId="{37F1C785-20B4-4C5C-98D4-21CF274ABB92}" srcOrd="0" destOrd="0" presId="urn:microsoft.com/office/officeart/2011/layout/TabList"/>
    <dgm:cxn modelId="{F96DF996-9356-4F0B-B618-A32FB786ED42}" type="presParOf" srcId="{6AF654AA-9548-4EA9-91C3-54C9D49B29C6}" destId="{0FB0DA65-48EC-4E0A-81CE-2BC7A740FD0A}" srcOrd="1" destOrd="0" presId="urn:microsoft.com/office/officeart/2011/layout/TabList"/>
    <dgm:cxn modelId="{B27648DC-3693-4537-B4A2-7C8F4EF01D48}" type="presParOf" srcId="{6AF654AA-9548-4EA9-91C3-54C9D49B29C6}" destId="{8DE93FBA-2D99-4991-9D94-DF0C14977D99}" srcOrd="2" destOrd="0" presId="urn:microsoft.com/office/officeart/2011/layout/TabList"/>
    <dgm:cxn modelId="{E6AD879E-8C4B-495A-98B3-70225B290D6F}" type="presParOf" srcId="{E3625E36-FB28-4453-96C3-17925F101E8F}" destId="{1C577284-E6C8-453E-9171-06C3FD7361F3}" srcOrd="10" destOrd="0" presId="urn:microsoft.com/office/officeart/2011/layout/TabList"/>
    <dgm:cxn modelId="{5FC98EB6-8843-4C64-990A-03A6CFC0A07C}" type="presParOf" srcId="{E3625E36-FB28-4453-96C3-17925F101E8F}" destId="{50B6630E-9815-4E32-B22C-47139B88DDE9}" srcOrd="11" destOrd="0" presId="urn:microsoft.com/office/officeart/2011/layout/TabList"/>
    <dgm:cxn modelId="{7F9C91DA-22B8-4069-9513-D3B9D4AFA349}" type="presParOf" srcId="{E3625E36-FB28-4453-96C3-17925F101E8F}" destId="{834B03C6-A5AB-49BD-8820-9645C5A2767B}" srcOrd="12" destOrd="0" presId="urn:microsoft.com/office/officeart/2011/layout/TabList"/>
    <dgm:cxn modelId="{8B2F5B87-11E3-4DE3-8B75-91FEA6CAD8EB}" type="presParOf" srcId="{834B03C6-A5AB-49BD-8820-9645C5A2767B}" destId="{28D476E0-20A1-46AC-BAE2-855475DC8795}" srcOrd="0" destOrd="0" presId="urn:microsoft.com/office/officeart/2011/layout/TabList"/>
    <dgm:cxn modelId="{500112C5-5369-4B66-AB5D-24A6734A69DC}" type="presParOf" srcId="{834B03C6-A5AB-49BD-8820-9645C5A2767B}" destId="{32F74947-392D-4545-9167-74AC6E7BFBA4}" srcOrd="1" destOrd="0" presId="urn:microsoft.com/office/officeart/2011/layout/TabList"/>
    <dgm:cxn modelId="{FB4E06C7-804F-4690-AE88-B1FB0918CE51}" type="presParOf" srcId="{834B03C6-A5AB-49BD-8820-9645C5A2767B}" destId="{F891B775-1F12-453B-999A-102954611CB9}" srcOrd="2" destOrd="0" presId="urn:microsoft.com/office/officeart/2011/layout/TabList"/>
    <dgm:cxn modelId="{035E2F29-CC82-44F6-B7DE-126769B09CE3}" type="presParOf" srcId="{E3625E36-FB28-4453-96C3-17925F101E8F}" destId="{ED042504-E44A-4EB9-BDB5-305D4A79F856}" srcOrd="13" destOrd="0" presId="urn:microsoft.com/office/officeart/2011/layout/Tab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5524C48-80EA-4CF6-96FA-A3E06A0C10F9}" type="doc">
      <dgm:prSet loTypeId="urn:microsoft.com/office/officeart/2011/layout/TabList" loCatId="list" qsTypeId="urn:microsoft.com/office/officeart/2005/8/quickstyle/simple1" qsCatId="simple" csTypeId="urn:microsoft.com/office/officeart/2005/8/colors/colorful2" csCatId="colorful" phldr="1"/>
      <dgm:spPr/>
      <dgm:t>
        <a:bodyPr/>
        <a:lstStyle/>
        <a:p>
          <a:endParaRPr lang="en-US"/>
        </a:p>
      </dgm:t>
    </dgm:pt>
    <dgm:pt modelId="{AA7B1FE6-EFBD-4894-A46A-4A3A275F9D61}">
      <dgm:prSet phldrT="[Text]"/>
      <dgm:spPr/>
      <dgm:t>
        <a:bodyPr/>
        <a:lstStyle/>
        <a:p>
          <a:r>
            <a:rPr lang="fr-CH" dirty="0" err="1"/>
            <a:t>Cryogenics</a:t>
          </a:r>
          <a:endParaRPr lang="en-US" dirty="0"/>
        </a:p>
      </dgm:t>
    </dgm:pt>
    <dgm:pt modelId="{F908977F-A930-472E-9A74-EEC2E265A27F}" type="parTrans" cxnId="{7FE17E46-E460-46F2-9782-DD307827B52B}">
      <dgm:prSet/>
      <dgm:spPr/>
      <dgm:t>
        <a:bodyPr/>
        <a:lstStyle/>
        <a:p>
          <a:endParaRPr lang="en-US"/>
        </a:p>
      </dgm:t>
    </dgm:pt>
    <dgm:pt modelId="{DF70F732-4C75-4FBB-BC20-1B8321C3B9B4}" type="sibTrans" cxnId="{7FE17E46-E460-46F2-9782-DD307827B52B}">
      <dgm:prSet/>
      <dgm:spPr/>
      <dgm:t>
        <a:bodyPr/>
        <a:lstStyle/>
        <a:p>
          <a:endParaRPr lang="en-US"/>
        </a:p>
      </dgm:t>
    </dgm:pt>
    <dgm:pt modelId="{8575898F-835A-4137-985C-4151C379B374}">
      <dgm:prSet phldrT="[Text]"/>
      <dgm:spPr/>
      <dgm:t>
        <a:bodyPr/>
        <a:lstStyle/>
        <a:p>
          <a:r>
            <a:rPr lang="fr-CH" dirty="0"/>
            <a:t> TE CRG, (WP 9)</a:t>
          </a:r>
          <a:endParaRPr lang="en-US" dirty="0"/>
        </a:p>
      </dgm:t>
    </dgm:pt>
    <dgm:pt modelId="{8341B4FD-23E4-404D-9713-4084B1D362A0}" type="parTrans" cxnId="{450A0BF3-F97E-4C86-A2CA-3E27FA90FF0E}">
      <dgm:prSet/>
      <dgm:spPr/>
      <dgm:t>
        <a:bodyPr/>
        <a:lstStyle/>
        <a:p>
          <a:endParaRPr lang="en-US"/>
        </a:p>
      </dgm:t>
    </dgm:pt>
    <dgm:pt modelId="{352DAE94-AEB5-4B8F-92AA-34663EEE1BEC}" type="sibTrans" cxnId="{450A0BF3-F97E-4C86-A2CA-3E27FA90FF0E}">
      <dgm:prSet/>
      <dgm:spPr/>
      <dgm:t>
        <a:bodyPr/>
        <a:lstStyle/>
        <a:p>
          <a:endParaRPr lang="en-US"/>
        </a:p>
      </dgm:t>
    </dgm:pt>
    <dgm:pt modelId="{AB83F5EE-3AC0-4BA2-873A-BFD126CD3901}">
      <dgm:prSet phldrT="[Text]" custT="1"/>
      <dgm:spPr/>
      <dgm:t>
        <a:bodyPr/>
        <a:lstStyle/>
        <a:p>
          <a:r>
            <a:rPr lang="fr-CH" sz="900" dirty="0" err="1"/>
            <a:t>Internal</a:t>
          </a:r>
          <a:r>
            <a:rPr lang="fr-CH" sz="900" dirty="0"/>
            <a:t> HEL </a:t>
          </a:r>
          <a:r>
            <a:rPr lang="fr-CH" sz="900" dirty="0" err="1"/>
            <a:t>cryogenic</a:t>
          </a:r>
          <a:r>
            <a:rPr lang="fr-CH" sz="900" dirty="0"/>
            <a:t> </a:t>
          </a:r>
          <a:r>
            <a:rPr lang="fr-CH" sz="900" dirty="0" err="1"/>
            <a:t>piping</a:t>
          </a:r>
          <a:r>
            <a:rPr lang="fr-CH" sz="900" dirty="0"/>
            <a:t> </a:t>
          </a:r>
          <a:r>
            <a:rPr lang="fr-CH" sz="900" dirty="0" err="1"/>
            <a:t>sizing</a:t>
          </a:r>
          <a:r>
            <a:rPr lang="fr-CH" sz="900" dirty="0"/>
            <a:t> </a:t>
          </a:r>
          <a:r>
            <a:rPr lang="fr-CH" sz="900" dirty="0">
              <a:solidFill>
                <a:schemeClr val="tx1"/>
              </a:solidFill>
              <a:sym typeface="Wingdings" panose="05000000000000000000" pitchFamily="2" charset="2"/>
            </a:rPr>
            <a:t></a:t>
          </a:r>
          <a:endParaRPr lang="en-US" sz="900" dirty="0"/>
        </a:p>
      </dgm:t>
    </dgm:pt>
    <dgm:pt modelId="{AC13EA46-80C3-4B53-9718-76390685CB52}" type="parTrans" cxnId="{3DA3627B-E956-4C57-B0D2-2AA209881546}">
      <dgm:prSet/>
      <dgm:spPr/>
      <dgm:t>
        <a:bodyPr/>
        <a:lstStyle/>
        <a:p>
          <a:endParaRPr lang="en-US"/>
        </a:p>
      </dgm:t>
    </dgm:pt>
    <dgm:pt modelId="{DC18274C-7798-4E28-B2E8-72557EE6D8D9}" type="sibTrans" cxnId="{3DA3627B-E956-4C57-B0D2-2AA209881546}">
      <dgm:prSet/>
      <dgm:spPr/>
      <dgm:t>
        <a:bodyPr/>
        <a:lstStyle/>
        <a:p>
          <a:endParaRPr lang="en-US"/>
        </a:p>
      </dgm:t>
    </dgm:pt>
    <dgm:pt modelId="{DA7BE718-1672-4828-8FF4-8B73C50B659C}">
      <dgm:prSet phldrT="[Text]"/>
      <dgm:spPr/>
      <dgm:t>
        <a:bodyPr/>
        <a:lstStyle/>
        <a:p>
          <a:r>
            <a:rPr lang="fr-CH" dirty="0" err="1"/>
            <a:t>Integration</a:t>
          </a:r>
          <a:r>
            <a:rPr lang="fr-CH" dirty="0"/>
            <a:t> </a:t>
          </a:r>
          <a:endParaRPr lang="en-US" dirty="0"/>
        </a:p>
      </dgm:t>
    </dgm:pt>
    <dgm:pt modelId="{9FABBC2E-9D6F-4841-8EEB-74BAECE2EA12}" type="parTrans" cxnId="{952B1568-BE30-4530-8834-4818FDF1F162}">
      <dgm:prSet/>
      <dgm:spPr/>
      <dgm:t>
        <a:bodyPr/>
        <a:lstStyle/>
        <a:p>
          <a:endParaRPr lang="en-US"/>
        </a:p>
      </dgm:t>
    </dgm:pt>
    <dgm:pt modelId="{75728556-0747-4363-A836-AF1448FC95C7}" type="sibTrans" cxnId="{952B1568-BE30-4530-8834-4818FDF1F162}">
      <dgm:prSet/>
      <dgm:spPr/>
      <dgm:t>
        <a:bodyPr/>
        <a:lstStyle/>
        <a:p>
          <a:endParaRPr lang="en-US"/>
        </a:p>
      </dgm:t>
    </dgm:pt>
    <dgm:pt modelId="{16C5068A-7C0F-4021-9DB7-35A081B756C4}">
      <dgm:prSet phldrT="[Text]" custT="1"/>
      <dgm:spPr/>
      <dgm:t>
        <a:bodyPr/>
        <a:lstStyle/>
        <a:p>
          <a:r>
            <a:rPr lang="fr-CH" sz="1000" dirty="0"/>
            <a:t>HEL unit </a:t>
          </a:r>
          <a:r>
            <a:rPr lang="fr-CH" sz="1000" dirty="0" err="1"/>
            <a:t>envelop</a:t>
          </a:r>
          <a:r>
            <a:rPr lang="fr-CH" sz="1000" dirty="0"/>
            <a:t> CAD model </a:t>
          </a:r>
          <a:r>
            <a:rPr lang="fr-CH" sz="1000" dirty="0">
              <a:solidFill>
                <a:schemeClr val="tx1"/>
              </a:solidFill>
              <a:sym typeface="Wingdings" panose="05000000000000000000" pitchFamily="2" charset="2"/>
            </a:rPr>
            <a:t></a:t>
          </a:r>
          <a:endParaRPr lang="en-US" sz="1000" dirty="0"/>
        </a:p>
      </dgm:t>
    </dgm:pt>
    <dgm:pt modelId="{E0875966-D491-43FE-8AED-E45D87281539}" type="parTrans" cxnId="{63F27B6E-7498-453E-BDED-B00B556D5519}">
      <dgm:prSet/>
      <dgm:spPr/>
      <dgm:t>
        <a:bodyPr/>
        <a:lstStyle/>
        <a:p>
          <a:endParaRPr lang="en-US"/>
        </a:p>
      </dgm:t>
    </dgm:pt>
    <dgm:pt modelId="{11F9EFCA-28A0-4444-B4B5-BD356121D8C2}" type="sibTrans" cxnId="{63F27B6E-7498-453E-BDED-B00B556D5519}">
      <dgm:prSet/>
      <dgm:spPr/>
      <dgm:t>
        <a:bodyPr/>
        <a:lstStyle/>
        <a:p>
          <a:endParaRPr lang="en-US"/>
        </a:p>
      </dgm:t>
    </dgm:pt>
    <dgm:pt modelId="{B0A5182C-2502-4AC2-B555-AB850079A522}">
      <dgm:prSet phldrT="[Text]"/>
      <dgm:spPr/>
      <dgm:t>
        <a:bodyPr/>
        <a:lstStyle/>
        <a:p>
          <a:r>
            <a:rPr lang="fr-CH" dirty="0"/>
            <a:t>Vacuum system, diagnostics</a:t>
          </a:r>
          <a:endParaRPr lang="en-US" dirty="0"/>
        </a:p>
      </dgm:t>
    </dgm:pt>
    <dgm:pt modelId="{6DF944B6-42F3-4EAC-86CD-909253055D8F}" type="parTrans" cxnId="{156A926E-B632-404A-9D42-3A2FA5CB03F2}">
      <dgm:prSet/>
      <dgm:spPr/>
      <dgm:t>
        <a:bodyPr/>
        <a:lstStyle/>
        <a:p>
          <a:endParaRPr lang="en-US"/>
        </a:p>
      </dgm:t>
    </dgm:pt>
    <dgm:pt modelId="{03FC3C7B-F9A9-4544-9987-5D8F7D05F1AB}" type="sibTrans" cxnId="{156A926E-B632-404A-9D42-3A2FA5CB03F2}">
      <dgm:prSet/>
      <dgm:spPr/>
      <dgm:t>
        <a:bodyPr/>
        <a:lstStyle/>
        <a:p>
          <a:endParaRPr lang="en-US"/>
        </a:p>
      </dgm:t>
    </dgm:pt>
    <dgm:pt modelId="{747675D2-9780-443C-9F4D-407397C7AA15}">
      <dgm:prSet phldrT="[Text]"/>
      <dgm:spPr/>
      <dgm:t>
        <a:bodyPr/>
        <a:lstStyle/>
        <a:p>
          <a:r>
            <a:rPr lang="fr-CH" dirty="0"/>
            <a:t> TE-VSC (WP12), SY-BI, </a:t>
          </a:r>
          <a:endParaRPr lang="en-US" dirty="0"/>
        </a:p>
      </dgm:t>
    </dgm:pt>
    <dgm:pt modelId="{CE093341-3DCF-47BB-9DEE-C024444A02DE}" type="parTrans" cxnId="{377BC258-3647-4BB2-91B9-0149D4270771}">
      <dgm:prSet/>
      <dgm:spPr/>
      <dgm:t>
        <a:bodyPr/>
        <a:lstStyle/>
        <a:p>
          <a:endParaRPr lang="en-US"/>
        </a:p>
      </dgm:t>
    </dgm:pt>
    <dgm:pt modelId="{0C108B9A-4889-4545-80A9-6B9637145618}" type="sibTrans" cxnId="{377BC258-3647-4BB2-91B9-0149D4270771}">
      <dgm:prSet/>
      <dgm:spPr/>
      <dgm:t>
        <a:bodyPr/>
        <a:lstStyle/>
        <a:p>
          <a:endParaRPr lang="en-US"/>
        </a:p>
      </dgm:t>
    </dgm:pt>
    <dgm:pt modelId="{E4E8E36F-62C8-4A74-B57C-49DFB7B64ABD}">
      <dgm:prSet phldrT="[Text]" custT="1"/>
      <dgm:spPr/>
      <dgm:t>
        <a:bodyPr/>
        <a:lstStyle/>
        <a:p>
          <a:r>
            <a:rPr lang="fr-CH" sz="1000" dirty="0">
              <a:solidFill>
                <a:schemeClr val="tx1"/>
              </a:solidFill>
            </a:rPr>
            <a:t> Access </a:t>
          </a:r>
          <a:r>
            <a:rPr lang="fr-CH" sz="1000" dirty="0" err="1">
              <a:solidFill>
                <a:schemeClr val="tx1"/>
              </a:solidFill>
            </a:rPr>
            <a:t>space</a:t>
          </a:r>
          <a:r>
            <a:rPr lang="fr-CH" sz="1000" dirty="0">
              <a:solidFill>
                <a:schemeClr val="tx1"/>
              </a:solidFill>
            </a:rPr>
            <a:t> for </a:t>
          </a:r>
          <a:r>
            <a:rPr lang="fr-CH" sz="1000" dirty="0" err="1">
              <a:solidFill>
                <a:schemeClr val="tx1"/>
              </a:solidFill>
            </a:rPr>
            <a:t>assembly</a:t>
          </a:r>
          <a:r>
            <a:rPr lang="fr-CH" sz="1000" dirty="0">
              <a:solidFill>
                <a:schemeClr val="tx1"/>
              </a:solidFill>
            </a:rPr>
            <a:t> of BGC diagnostics ( on </a:t>
          </a:r>
          <a:r>
            <a:rPr lang="fr-CH" sz="1000" dirty="0" err="1">
              <a:solidFill>
                <a:schemeClr val="tx1"/>
              </a:solidFill>
            </a:rPr>
            <a:t>going</a:t>
          </a:r>
          <a:r>
            <a:rPr lang="fr-CH" sz="1000" dirty="0">
              <a:solidFill>
                <a:schemeClr val="tx1"/>
              </a:solidFill>
            </a:rPr>
            <a:t>)</a:t>
          </a:r>
          <a:endParaRPr lang="en-US" sz="1000" dirty="0">
            <a:solidFill>
              <a:schemeClr val="tx1"/>
            </a:solidFill>
          </a:endParaRPr>
        </a:p>
      </dgm:t>
    </dgm:pt>
    <dgm:pt modelId="{E8061EB7-C979-4891-B31B-FF5E1FAD9893}" type="parTrans" cxnId="{4809A646-C5EE-4462-8BA3-3157AE507DE9}">
      <dgm:prSet/>
      <dgm:spPr/>
      <dgm:t>
        <a:bodyPr/>
        <a:lstStyle/>
        <a:p>
          <a:endParaRPr lang="en-US"/>
        </a:p>
      </dgm:t>
    </dgm:pt>
    <dgm:pt modelId="{66AD8467-E05A-42D7-9ECB-1F45365B64D3}" type="sibTrans" cxnId="{4809A646-C5EE-4462-8BA3-3157AE507DE9}">
      <dgm:prSet/>
      <dgm:spPr/>
      <dgm:t>
        <a:bodyPr/>
        <a:lstStyle/>
        <a:p>
          <a:endParaRPr lang="en-US"/>
        </a:p>
      </dgm:t>
    </dgm:pt>
    <dgm:pt modelId="{83A024C4-0134-4D91-80E3-EA24BEFE06EB}">
      <dgm:prSet phldrT="[Text]" custT="1"/>
      <dgm:spPr/>
      <dgm:t>
        <a:bodyPr/>
        <a:lstStyle/>
        <a:p>
          <a:r>
            <a:rPr lang="fr-CH" sz="900" dirty="0" err="1"/>
            <a:t>Assessment</a:t>
          </a:r>
          <a:r>
            <a:rPr lang="fr-CH" sz="900" dirty="0"/>
            <a:t> of operating He pressure, </a:t>
          </a:r>
          <a:r>
            <a:rPr lang="fr-CH" sz="900" dirty="0" err="1"/>
            <a:t>safety</a:t>
          </a:r>
          <a:r>
            <a:rPr lang="fr-CH" sz="900" dirty="0"/>
            <a:t> valve </a:t>
          </a:r>
          <a:r>
            <a:rPr lang="fr-CH" sz="900" dirty="0" err="1"/>
            <a:t>devices</a:t>
          </a:r>
          <a:r>
            <a:rPr lang="fr-CH" sz="900" dirty="0"/>
            <a:t> (P&lt; 4.5 b) </a:t>
          </a:r>
          <a:r>
            <a:rPr lang="fr-CH" sz="900" dirty="0">
              <a:solidFill>
                <a:schemeClr val="tx1"/>
              </a:solidFill>
              <a:sym typeface="Wingdings" panose="05000000000000000000" pitchFamily="2" charset="2"/>
            </a:rPr>
            <a:t></a:t>
          </a:r>
          <a:r>
            <a:rPr lang="fr-CH" sz="900" dirty="0"/>
            <a:t> </a:t>
          </a:r>
          <a:endParaRPr lang="en-US" sz="900" dirty="0"/>
        </a:p>
      </dgm:t>
    </dgm:pt>
    <dgm:pt modelId="{98FCD4FA-E164-45D7-BDD1-9DA85C437BCF}" type="parTrans" cxnId="{4BDBFF23-211A-46F8-A404-EC50CEB24C10}">
      <dgm:prSet/>
      <dgm:spPr/>
      <dgm:t>
        <a:bodyPr/>
        <a:lstStyle/>
        <a:p>
          <a:endParaRPr lang="en-US"/>
        </a:p>
      </dgm:t>
    </dgm:pt>
    <dgm:pt modelId="{C4A47689-2A69-4FA6-B17C-98BF45C22D96}" type="sibTrans" cxnId="{4BDBFF23-211A-46F8-A404-EC50CEB24C10}">
      <dgm:prSet/>
      <dgm:spPr/>
      <dgm:t>
        <a:bodyPr/>
        <a:lstStyle/>
        <a:p>
          <a:endParaRPr lang="en-US"/>
        </a:p>
      </dgm:t>
    </dgm:pt>
    <dgm:pt modelId="{370C8CAD-6935-4A2A-85C5-7F216097006A}">
      <dgm:prSet phldrT="[Text]"/>
      <dgm:spPr/>
      <dgm:t>
        <a:bodyPr/>
        <a:lstStyle/>
        <a:p>
          <a:r>
            <a:rPr lang="fr-CH" dirty="0"/>
            <a:t> WP5, HL ATS (WP15)</a:t>
          </a:r>
          <a:endParaRPr lang="en-US" dirty="0"/>
        </a:p>
      </dgm:t>
    </dgm:pt>
    <dgm:pt modelId="{F95B6660-21A7-4783-A0DA-58260510E85C}" type="parTrans" cxnId="{AB9DB12D-6F80-426F-A87C-D704029B61D1}">
      <dgm:prSet/>
      <dgm:spPr/>
      <dgm:t>
        <a:bodyPr/>
        <a:lstStyle/>
        <a:p>
          <a:endParaRPr lang="en-US"/>
        </a:p>
      </dgm:t>
    </dgm:pt>
    <dgm:pt modelId="{8FAD4629-96F1-4780-BA54-DE3E2113CBD9}" type="sibTrans" cxnId="{AB9DB12D-6F80-426F-A87C-D704029B61D1}">
      <dgm:prSet/>
      <dgm:spPr/>
      <dgm:t>
        <a:bodyPr/>
        <a:lstStyle/>
        <a:p>
          <a:endParaRPr lang="en-US"/>
        </a:p>
      </dgm:t>
    </dgm:pt>
    <dgm:pt modelId="{C418CEF3-0450-44DD-912B-F81E91473DE8}">
      <dgm:prSet phldrT="[Text]"/>
      <dgm:spPr/>
      <dgm:t>
        <a:bodyPr/>
        <a:lstStyle/>
        <a:p>
          <a:r>
            <a:rPr lang="fr-CH" dirty="0"/>
            <a:t>Cold mass and cryostat </a:t>
          </a:r>
          <a:endParaRPr lang="en-US" dirty="0"/>
        </a:p>
      </dgm:t>
    </dgm:pt>
    <dgm:pt modelId="{7A46844D-20F7-4674-9658-258AB3D57F34}" type="parTrans" cxnId="{140B6C85-C1E4-4B80-930E-101A1393C5AA}">
      <dgm:prSet/>
      <dgm:spPr/>
      <dgm:t>
        <a:bodyPr/>
        <a:lstStyle/>
        <a:p>
          <a:endParaRPr lang="en-US"/>
        </a:p>
      </dgm:t>
    </dgm:pt>
    <dgm:pt modelId="{82BD9F6C-F737-49BC-9E24-A386AD5A2E03}" type="sibTrans" cxnId="{140B6C85-C1E4-4B80-930E-101A1393C5AA}">
      <dgm:prSet/>
      <dgm:spPr/>
      <dgm:t>
        <a:bodyPr/>
        <a:lstStyle/>
        <a:p>
          <a:endParaRPr lang="en-US"/>
        </a:p>
      </dgm:t>
    </dgm:pt>
    <dgm:pt modelId="{BF107B96-D50D-439A-B0EF-B55FCFFC1196}">
      <dgm:prSet phldrT="[Text]" custT="1"/>
      <dgm:spPr/>
      <dgm:t>
        <a:bodyPr/>
        <a:lstStyle/>
        <a:p>
          <a:r>
            <a:rPr lang="fr-CH" sz="1000" dirty="0"/>
            <a:t> </a:t>
          </a:r>
          <a:r>
            <a:rPr lang="fr-CH" sz="1000" dirty="0" err="1"/>
            <a:t>Functional</a:t>
          </a:r>
          <a:r>
            <a:rPr lang="fr-CH" sz="1000" dirty="0"/>
            <a:t> </a:t>
          </a:r>
          <a:r>
            <a:rPr lang="fr-CH" sz="1000" dirty="0" err="1"/>
            <a:t>space</a:t>
          </a:r>
          <a:r>
            <a:rPr lang="fr-CH" sz="1000" dirty="0"/>
            <a:t> </a:t>
          </a:r>
          <a:r>
            <a:rPr lang="fr-CH" sz="1000" dirty="0" err="1"/>
            <a:t>definition</a:t>
          </a:r>
          <a:r>
            <a:rPr lang="fr-CH" sz="1000" dirty="0"/>
            <a:t>, CAD model ( in </a:t>
          </a:r>
          <a:r>
            <a:rPr lang="fr-CH" sz="1000" dirty="0" err="1"/>
            <a:t>progress</a:t>
          </a:r>
          <a:r>
            <a:rPr lang="fr-CH" sz="1000" dirty="0"/>
            <a:t>)</a:t>
          </a:r>
          <a:endParaRPr lang="en-US" sz="1000" dirty="0"/>
        </a:p>
      </dgm:t>
    </dgm:pt>
    <dgm:pt modelId="{1D2FD6CA-77B9-47D4-857C-E50F75BB7C9A}" type="parTrans" cxnId="{45AF45F6-A956-456F-9324-632D9FF997FD}">
      <dgm:prSet/>
      <dgm:spPr/>
      <dgm:t>
        <a:bodyPr/>
        <a:lstStyle/>
        <a:p>
          <a:endParaRPr lang="en-US"/>
        </a:p>
      </dgm:t>
    </dgm:pt>
    <dgm:pt modelId="{8600E1C9-F6A6-4F84-84D7-BE9B1A0BCC52}" type="sibTrans" cxnId="{45AF45F6-A956-456F-9324-632D9FF997FD}">
      <dgm:prSet/>
      <dgm:spPr/>
      <dgm:t>
        <a:bodyPr/>
        <a:lstStyle/>
        <a:p>
          <a:endParaRPr lang="en-US"/>
        </a:p>
      </dgm:t>
    </dgm:pt>
    <dgm:pt modelId="{B4632734-C08C-42F0-B469-301308DA3D7F}">
      <dgm:prSet phldrT="[Text]"/>
      <dgm:spPr/>
      <dgm:t>
        <a:bodyPr/>
        <a:lstStyle/>
        <a:p>
          <a:r>
            <a:rPr lang="fr-CH" sz="600" dirty="0" err="1"/>
            <a:t>Mechanics</a:t>
          </a:r>
          <a:r>
            <a:rPr lang="fr-CH" sz="600" dirty="0"/>
            <a:t>, structure </a:t>
          </a:r>
          <a:endParaRPr lang="en-US" sz="600" dirty="0"/>
        </a:p>
      </dgm:t>
    </dgm:pt>
    <dgm:pt modelId="{F08D3ADC-9755-43C6-82A4-B80F5A365CC5}" type="parTrans" cxnId="{FA5A35EA-05B2-488E-9EE0-E18FE9842D50}">
      <dgm:prSet/>
      <dgm:spPr/>
      <dgm:t>
        <a:bodyPr/>
        <a:lstStyle/>
        <a:p>
          <a:endParaRPr lang="en-US"/>
        </a:p>
      </dgm:t>
    </dgm:pt>
    <dgm:pt modelId="{A1C8403A-6CF7-4ADE-BBF2-DAA279C7B6E2}" type="sibTrans" cxnId="{FA5A35EA-05B2-488E-9EE0-E18FE9842D50}">
      <dgm:prSet/>
      <dgm:spPr/>
      <dgm:t>
        <a:bodyPr/>
        <a:lstStyle/>
        <a:p>
          <a:endParaRPr lang="en-US"/>
        </a:p>
      </dgm:t>
    </dgm:pt>
    <dgm:pt modelId="{E4BE89B0-1CA6-4D8E-89E7-3840C05E994D}">
      <dgm:prSet phldrT="[Text]"/>
      <dgm:spPr/>
      <dgm:t>
        <a:bodyPr/>
        <a:lstStyle/>
        <a:p>
          <a:r>
            <a:rPr lang="fr-CH" dirty="0"/>
            <a:t>  BINP, MSC</a:t>
          </a:r>
          <a:endParaRPr lang="en-US" dirty="0"/>
        </a:p>
      </dgm:t>
    </dgm:pt>
    <dgm:pt modelId="{FCF13F88-7213-4A7A-BB10-7F4CCE4B2AF9}" type="parTrans" cxnId="{A884EFD8-DDCD-4B92-B760-2ACB49A18FD7}">
      <dgm:prSet/>
      <dgm:spPr/>
      <dgm:t>
        <a:bodyPr/>
        <a:lstStyle/>
        <a:p>
          <a:endParaRPr lang="en-US"/>
        </a:p>
      </dgm:t>
    </dgm:pt>
    <dgm:pt modelId="{AC6BFF25-2821-4CFA-B386-124BBD5DF80C}" type="sibTrans" cxnId="{A884EFD8-DDCD-4B92-B760-2ACB49A18FD7}">
      <dgm:prSet/>
      <dgm:spPr/>
      <dgm:t>
        <a:bodyPr/>
        <a:lstStyle/>
        <a:p>
          <a:endParaRPr lang="en-US"/>
        </a:p>
      </dgm:t>
    </dgm:pt>
    <dgm:pt modelId="{65A679B3-344D-4CF5-BF69-B2F83DB2A4A3}">
      <dgm:prSet phldrT="[Text]" custT="1"/>
      <dgm:spPr/>
      <dgm:t>
        <a:bodyPr/>
        <a:lstStyle/>
        <a:p>
          <a:r>
            <a:rPr lang="fr-CH" sz="900" dirty="0" err="1"/>
            <a:t>Overpressure</a:t>
          </a:r>
          <a:r>
            <a:rPr lang="fr-CH" sz="900" dirty="0"/>
            <a:t> in case if </a:t>
          </a:r>
          <a:r>
            <a:rPr lang="fr-CH" sz="900" dirty="0" err="1"/>
            <a:t>quench</a:t>
          </a:r>
          <a:r>
            <a:rPr lang="fr-CH" sz="900" dirty="0"/>
            <a:t> and vacuum </a:t>
          </a:r>
          <a:r>
            <a:rPr lang="fr-CH" sz="900" dirty="0" err="1"/>
            <a:t>loss</a:t>
          </a:r>
          <a:r>
            <a:rPr lang="fr-CH" sz="900" dirty="0"/>
            <a:t> </a:t>
          </a:r>
          <a:r>
            <a:rPr lang="fr-CH" sz="900" dirty="0">
              <a:solidFill>
                <a:schemeClr val="tx1"/>
              </a:solidFill>
              <a:sym typeface="Wingdings" panose="05000000000000000000" pitchFamily="2" charset="2"/>
            </a:rPr>
            <a:t></a:t>
          </a:r>
          <a:endParaRPr lang="en-US" sz="900" dirty="0"/>
        </a:p>
      </dgm:t>
    </dgm:pt>
    <dgm:pt modelId="{F42B962F-F140-4E1B-B8A7-711B7D747205}" type="parTrans" cxnId="{E62A6335-0F48-457C-9A18-8980C5269DC7}">
      <dgm:prSet/>
      <dgm:spPr/>
      <dgm:t>
        <a:bodyPr/>
        <a:lstStyle/>
        <a:p>
          <a:endParaRPr lang="en-US"/>
        </a:p>
      </dgm:t>
    </dgm:pt>
    <dgm:pt modelId="{85A6EF76-6920-4445-B5FC-E0EAFB18C070}" type="sibTrans" cxnId="{E62A6335-0F48-457C-9A18-8980C5269DC7}">
      <dgm:prSet/>
      <dgm:spPr/>
      <dgm:t>
        <a:bodyPr/>
        <a:lstStyle/>
        <a:p>
          <a:endParaRPr lang="en-US"/>
        </a:p>
      </dgm:t>
    </dgm:pt>
    <dgm:pt modelId="{CFE6FDB4-5C2F-49DD-926E-98DA5C7B7E58}">
      <dgm:prSet phldrT="[Text]" custT="1"/>
      <dgm:spPr/>
      <dgm:t>
        <a:bodyPr/>
        <a:lstStyle/>
        <a:p>
          <a:r>
            <a:rPr lang="fr-CH" sz="900" dirty="0" err="1"/>
            <a:t>Integration</a:t>
          </a:r>
          <a:r>
            <a:rPr lang="fr-CH" sz="900" dirty="0"/>
            <a:t> of </a:t>
          </a:r>
          <a:r>
            <a:rPr lang="fr-CH" sz="900" dirty="0" err="1"/>
            <a:t>cryo</a:t>
          </a:r>
          <a:r>
            <a:rPr lang="fr-CH" sz="900" dirty="0"/>
            <a:t> jumper, </a:t>
          </a:r>
          <a:r>
            <a:rPr lang="fr-CH" sz="900" dirty="0" err="1"/>
            <a:t>lines</a:t>
          </a:r>
          <a:r>
            <a:rPr lang="fr-CH" sz="900" dirty="0"/>
            <a:t> </a:t>
          </a:r>
          <a:endParaRPr lang="en-US" sz="900" dirty="0"/>
        </a:p>
      </dgm:t>
    </dgm:pt>
    <dgm:pt modelId="{C96ED6E8-226F-4335-BF44-CE4C1CD47F05}" type="parTrans" cxnId="{4FE4FC51-CB79-46B3-9855-3BB15A8717ED}">
      <dgm:prSet/>
      <dgm:spPr/>
      <dgm:t>
        <a:bodyPr/>
        <a:lstStyle/>
        <a:p>
          <a:endParaRPr lang="en-US"/>
        </a:p>
      </dgm:t>
    </dgm:pt>
    <dgm:pt modelId="{FFD33196-9B5C-47A8-BEDB-8893952365B2}" type="sibTrans" cxnId="{4FE4FC51-CB79-46B3-9855-3BB15A8717ED}">
      <dgm:prSet/>
      <dgm:spPr/>
      <dgm:t>
        <a:bodyPr/>
        <a:lstStyle/>
        <a:p>
          <a:endParaRPr lang="en-US"/>
        </a:p>
      </dgm:t>
    </dgm:pt>
    <dgm:pt modelId="{E359F0FE-FAFC-4386-8C7C-AFBB36C97DF0}">
      <dgm:prSet phldrT="[Text]" custT="1"/>
      <dgm:spPr/>
      <dgm:t>
        <a:bodyPr/>
        <a:lstStyle/>
        <a:p>
          <a:r>
            <a:rPr lang="fr-CH" sz="1000" dirty="0">
              <a:solidFill>
                <a:schemeClr val="tx1"/>
              </a:solidFill>
            </a:rPr>
            <a:t> </a:t>
          </a:r>
          <a:r>
            <a:rPr lang="fr-CH" sz="1000" dirty="0" err="1">
              <a:solidFill>
                <a:schemeClr val="tx1"/>
              </a:solidFill>
            </a:rPr>
            <a:t>Layout</a:t>
          </a:r>
          <a:r>
            <a:rPr lang="fr-CH" sz="1000" dirty="0">
              <a:solidFill>
                <a:schemeClr val="tx1"/>
              </a:solidFill>
            </a:rPr>
            <a:t> of vacuum </a:t>
          </a:r>
          <a:r>
            <a:rPr lang="fr-CH" sz="1000" dirty="0" err="1">
              <a:solidFill>
                <a:schemeClr val="tx1"/>
              </a:solidFill>
            </a:rPr>
            <a:t>pumps</a:t>
          </a:r>
          <a:r>
            <a:rPr lang="fr-CH" sz="1000" dirty="0">
              <a:solidFill>
                <a:schemeClr val="tx1"/>
              </a:solidFill>
            </a:rPr>
            <a:t> vs </a:t>
          </a:r>
          <a:r>
            <a:rPr lang="fr-CH" sz="1000" dirty="0" err="1">
              <a:solidFill>
                <a:schemeClr val="tx1"/>
              </a:solidFill>
            </a:rPr>
            <a:t>magnetic</a:t>
          </a:r>
          <a:r>
            <a:rPr lang="fr-CH" sz="1000" dirty="0">
              <a:solidFill>
                <a:schemeClr val="tx1"/>
              </a:solidFill>
            </a:rPr>
            <a:t> </a:t>
          </a:r>
          <a:r>
            <a:rPr lang="fr-CH" sz="1000" dirty="0" err="1">
              <a:solidFill>
                <a:schemeClr val="tx1"/>
              </a:solidFill>
            </a:rPr>
            <a:t>field</a:t>
          </a:r>
          <a:r>
            <a:rPr lang="fr-CH" sz="1000" dirty="0">
              <a:solidFill>
                <a:schemeClr val="tx1"/>
              </a:solidFill>
            </a:rPr>
            <a:t> ( in </a:t>
          </a:r>
          <a:r>
            <a:rPr lang="fr-CH" sz="1000" dirty="0" err="1">
              <a:solidFill>
                <a:schemeClr val="tx1"/>
              </a:solidFill>
            </a:rPr>
            <a:t>work</a:t>
          </a:r>
          <a:r>
            <a:rPr lang="fr-CH" sz="1000" dirty="0">
              <a:solidFill>
                <a:schemeClr val="tx1"/>
              </a:solidFill>
            </a:rPr>
            <a:t>)</a:t>
          </a:r>
          <a:endParaRPr lang="en-US" sz="1000" dirty="0">
            <a:solidFill>
              <a:schemeClr val="tx1"/>
            </a:solidFill>
          </a:endParaRPr>
        </a:p>
      </dgm:t>
    </dgm:pt>
    <dgm:pt modelId="{954717AE-A6D9-4723-A0B3-D7CC2373CF50}" type="parTrans" cxnId="{8A388F2D-5D9F-4B70-9D4B-FB9F8F0E4EE8}">
      <dgm:prSet/>
      <dgm:spPr/>
      <dgm:t>
        <a:bodyPr/>
        <a:lstStyle/>
        <a:p>
          <a:endParaRPr lang="en-US"/>
        </a:p>
      </dgm:t>
    </dgm:pt>
    <dgm:pt modelId="{8764C4B1-8D33-4906-8D18-0E53C0A2795C}" type="sibTrans" cxnId="{8A388F2D-5D9F-4B70-9D4B-FB9F8F0E4EE8}">
      <dgm:prSet/>
      <dgm:spPr/>
      <dgm:t>
        <a:bodyPr/>
        <a:lstStyle/>
        <a:p>
          <a:endParaRPr lang="en-US"/>
        </a:p>
      </dgm:t>
    </dgm:pt>
    <dgm:pt modelId="{C134BEE4-C8B7-41C7-9066-D70E41A976A3}">
      <dgm:prSet phldrT="[Text]" custT="1"/>
      <dgm:spPr/>
      <dgm:t>
        <a:bodyPr/>
        <a:lstStyle/>
        <a:p>
          <a:r>
            <a:rPr lang="fr-CH" sz="1000" dirty="0"/>
            <a:t> Inter </a:t>
          </a:r>
          <a:r>
            <a:rPr lang="fr-CH" sz="1000" dirty="0" err="1"/>
            <a:t>coil</a:t>
          </a:r>
          <a:r>
            <a:rPr lang="fr-CH" sz="1000" dirty="0"/>
            <a:t> structure </a:t>
          </a:r>
          <a:r>
            <a:rPr lang="fr-CH" sz="1000" dirty="0" err="1"/>
            <a:t>predimensionning</a:t>
          </a:r>
          <a:r>
            <a:rPr lang="fr-CH" sz="1000" dirty="0"/>
            <a:t> ( in </a:t>
          </a:r>
          <a:r>
            <a:rPr lang="fr-CH" sz="1000" dirty="0" err="1"/>
            <a:t>work</a:t>
          </a:r>
          <a:r>
            <a:rPr lang="fr-CH" sz="1000" dirty="0"/>
            <a:t>)</a:t>
          </a:r>
          <a:endParaRPr lang="en-US" sz="1000" dirty="0"/>
        </a:p>
      </dgm:t>
    </dgm:pt>
    <dgm:pt modelId="{BB0733DD-5A18-4D85-B5D6-EB657FA1194E}" type="parTrans" cxnId="{8D9EEC9F-22F4-44A9-A138-9F8F2E8775AC}">
      <dgm:prSet/>
      <dgm:spPr/>
      <dgm:t>
        <a:bodyPr/>
        <a:lstStyle/>
        <a:p>
          <a:endParaRPr lang="en-US"/>
        </a:p>
      </dgm:t>
    </dgm:pt>
    <dgm:pt modelId="{E3E4C1E8-96A3-4CA7-98F0-2E61A2DA5D84}" type="sibTrans" cxnId="{8D9EEC9F-22F4-44A9-A138-9F8F2E8775AC}">
      <dgm:prSet/>
      <dgm:spPr/>
      <dgm:t>
        <a:bodyPr/>
        <a:lstStyle/>
        <a:p>
          <a:endParaRPr lang="en-US"/>
        </a:p>
      </dgm:t>
    </dgm:pt>
    <dgm:pt modelId="{729FE678-9193-4258-9C48-1BA56CB606E7}">
      <dgm:prSet phldrT="[Text]" custT="1"/>
      <dgm:spPr/>
      <dgm:t>
        <a:bodyPr/>
        <a:lstStyle/>
        <a:p>
          <a:endParaRPr lang="en-US" sz="900" dirty="0"/>
        </a:p>
      </dgm:t>
    </dgm:pt>
    <dgm:pt modelId="{9B8ABBC1-1F66-4072-AFAF-25674E7EC6C3}" type="parTrans" cxnId="{0D30FC58-9A07-4FE3-95D3-B9BC8281BB0C}">
      <dgm:prSet/>
      <dgm:spPr/>
      <dgm:t>
        <a:bodyPr/>
        <a:lstStyle/>
        <a:p>
          <a:endParaRPr lang="en-US"/>
        </a:p>
      </dgm:t>
    </dgm:pt>
    <dgm:pt modelId="{93E689F5-1FBD-4CC9-86CD-F5591AE8802C}" type="sibTrans" cxnId="{0D30FC58-9A07-4FE3-95D3-B9BC8281BB0C}">
      <dgm:prSet/>
      <dgm:spPr/>
      <dgm:t>
        <a:bodyPr/>
        <a:lstStyle/>
        <a:p>
          <a:endParaRPr lang="en-US"/>
        </a:p>
      </dgm:t>
    </dgm:pt>
    <dgm:pt modelId="{D2ADD2CF-A0B4-4CF4-B20B-5A77165B5892}">
      <dgm:prSet phldrT="[Text]"/>
      <dgm:spPr/>
      <dgm:t>
        <a:bodyPr/>
        <a:lstStyle/>
        <a:p>
          <a:r>
            <a:rPr lang="fr-CH" sz="600" dirty="0"/>
            <a:t> TE MSC, EN MME</a:t>
          </a:r>
          <a:endParaRPr lang="en-US" sz="600" dirty="0"/>
        </a:p>
      </dgm:t>
    </dgm:pt>
    <dgm:pt modelId="{4C24A961-1ACC-4A19-8274-8DA6C2FC6AB2}" type="parTrans" cxnId="{16F8ED79-2791-4AB0-BCA4-5CF8C57F1D72}">
      <dgm:prSet/>
      <dgm:spPr/>
      <dgm:t>
        <a:bodyPr/>
        <a:lstStyle/>
        <a:p>
          <a:endParaRPr lang="en-US"/>
        </a:p>
      </dgm:t>
    </dgm:pt>
    <dgm:pt modelId="{9F994566-DE4B-4E29-A7E4-430519B7AB84}" type="sibTrans" cxnId="{16F8ED79-2791-4AB0-BCA4-5CF8C57F1D72}">
      <dgm:prSet/>
      <dgm:spPr/>
      <dgm:t>
        <a:bodyPr/>
        <a:lstStyle/>
        <a:p>
          <a:endParaRPr lang="en-US"/>
        </a:p>
      </dgm:t>
    </dgm:pt>
    <dgm:pt modelId="{3B6F44D8-4F18-43EA-A02A-00C7220581CA}">
      <dgm:prSet phldrT="[Text]" custT="1"/>
      <dgm:spPr/>
      <dgm:t>
        <a:bodyPr/>
        <a:lstStyle/>
        <a:p>
          <a:endParaRPr lang="en-US" sz="900" dirty="0"/>
        </a:p>
      </dgm:t>
    </dgm:pt>
    <dgm:pt modelId="{9C74EB11-3FC3-4277-92E0-E4AEB1A9C4AA}" type="parTrans" cxnId="{1F18D10D-5EC0-40F5-AAD3-953D7B49C5EF}">
      <dgm:prSet/>
      <dgm:spPr/>
      <dgm:t>
        <a:bodyPr/>
        <a:lstStyle/>
        <a:p>
          <a:endParaRPr lang="en-US"/>
        </a:p>
      </dgm:t>
    </dgm:pt>
    <dgm:pt modelId="{FB8E965E-87DC-4DF0-8AC4-ADCA02755B8B}" type="sibTrans" cxnId="{1F18D10D-5EC0-40F5-AAD3-953D7B49C5EF}">
      <dgm:prSet/>
      <dgm:spPr/>
      <dgm:t>
        <a:bodyPr/>
        <a:lstStyle/>
        <a:p>
          <a:endParaRPr lang="en-US"/>
        </a:p>
      </dgm:t>
    </dgm:pt>
    <dgm:pt modelId="{A9030510-7AB0-420B-9D7B-8E5B2B75996B}">
      <dgm:prSet phldrT="[Text]" custT="1"/>
      <dgm:spPr/>
      <dgm:t>
        <a:bodyPr/>
        <a:lstStyle/>
        <a:p>
          <a:r>
            <a:rPr lang="fr-CH" sz="1000" dirty="0"/>
            <a:t> </a:t>
          </a:r>
          <a:r>
            <a:rPr lang="fr-CH" sz="1000" dirty="0" err="1"/>
            <a:t>Detail</a:t>
          </a:r>
          <a:r>
            <a:rPr lang="fr-CH" sz="1000" dirty="0"/>
            <a:t> </a:t>
          </a:r>
          <a:r>
            <a:rPr lang="fr-CH" sz="1000" dirty="0" err="1"/>
            <a:t>assembly</a:t>
          </a:r>
          <a:r>
            <a:rPr lang="fr-CH" sz="1000" dirty="0"/>
            <a:t> </a:t>
          </a:r>
          <a:r>
            <a:rPr lang="fr-CH" sz="1000" dirty="0" err="1"/>
            <a:t>procedures</a:t>
          </a:r>
          <a:r>
            <a:rPr lang="fr-CH" sz="1000" dirty="0"/>
            <a:t>, </a:t>
          </a:r>
          <a:r>
            <a:rPr lang="fr-CH" sz="1000" dirty="0" err="1"/>
            <a:t>dimensioning</a:t>
          </a:r>
          <a:r>
            <a:rPr lang="fr-CH" sz="1000" dirty="0"/>
            <a:t>, </a:t>
          </a:r>
          <a:r>
            <a:rPr lang="fr-CH" sz="1000" dirty="0" err="1"/>
            <a:t>drawings</a:t>
          </a:r>
          <a:r>
            <a:rPr lang="fr-CH" sz="1000" dirty="0"/>
            <a:t>, QC (BINP phase I &amp; II, </a:t>
          </a:r>
          <a:r>
            <a:rPr lang="fr-CH" sz="1000" dirty="0" err="1"/>
            <a:t>pending</a:t>
          </a:r>
          <a:r>
            <a:rPr lang="fr-CH" sz="1000" dirty="0"/>
            <a:t>)</a:t>
          </a:r>
          <a:endParaRPr lang="en-US" sz="1000" dirty="0"/>
        </a:p>
      </dgm:t>
    </dgm:pt>
    <dgm:pt modelId="{883177E4-5E86-41A1-B8DD-F91EE32F77E2}" type="parTrans" cxnId="{4587A89E-77CE-4160-802C-0F6AC2061EF9}">
      <dgm:prSet/>
      <dgm:spPr/>
      <dgm:t>
        <a:bodyPr/>
        <a:lstStyle/>
        <a:p>
          <a:endParaRPr lang="en-US"/>
        </a:p>
      </dgm:t>
    </dgm:pt>
    <dgm:pt modelId="{05D9C7A2-5B30-491D-AB57-9346B322A7A3}" type="sibTrans" cxnId="{4587A89E-77CE-4160-802C-0F6AC2061EF9}">
      <dgm:prSet/>
      <dgm:spPr/>
      <dgm:t>
        <a:bodyPr/>
        <a:lstStyle/>
        <a:p>
          <a:endParaRPr lang="en-US"/>
        </a:p>
      </dgm:t>
    </dgm:pt>
    <dgm:pt modelId="{CA3512B5-D53B-47D3-96FA-DD3FBB02C4C0}">
      <dgm:prSet phldrT="[Text]" custT="1"/>
      <dgm:spPr/>
      <dgm:t>
        <a:bodyPr/>
        <a:lstStyle/>
        <a:p>
          <a:r>
            <a:rPr lang="fr-CH" sz="1000" dirty="0"/>
            <a:t>Transport </a:t>
          </a:r>
          <a:r>
            <a:rPr lang="fr-CH" sz="1000" dirty="0" err="1"/>
            <a:t>tooling</a:t>
          </a:r>
          <a:r>
            <a:rPr lang="fr-CH" sz="1000" dirty="0"/>
            <a:t> </a:t>
          </a:r>
          <a:r>
            <a:rPr lang="fr-CH" sz="1000" dirty="0" err="1"/>
            <a:t>assessment</a:t>
          </a:r>
          <a:r>
            <a:rPr lang="fr-CH" sz="1000" dirty="0"/>
            <a:t>, process ( in </a:t>
          </a:r>
          <a:r>
            <a:rPr lang="fr-CH" sz="1000" dirty="0" err="1"/>
            <a:t>work</a:t>
          </a:r>
          <a:r>
            <a:rPr lang="fr-CH" sz="1000" dirty="0"/>
            <a:t>)</a:t>
          </a:r>
          <a:endParaRPr lang="en-US" sz="1000" dirty="0"/>
        </a:p>
      </dgm:t>
    </dgm:pt>
    <dgm:pt modelId="{C14AB8E3-8249-4EF8-ADA0-175A5C92907F}" type="parTrans" cxnId="{E1B97E90-E39C-438B-9708-93956FA225A8}">
      <dgm:prSet/>
      <dgm:spPr/>
      <dgm:t>
        <a:bodyPr/>
        <a:lstStyle/>
        <a:p>
          <a:endParaRPr lang="en-US"/>
        </a:p>
      </dgm:t>
    </dgm:pt>
    <dgm:pt modelId="{0BE3E2D8-C9E4-4565-AE41-AEA5F0859EF8}" type="sibTrans" cxnId="{E1B97E90-E39C-438B-9708-93956FA225A8}">
      <dgm:prSet/>
      <dgm:spPr/>
      <dgm:t>
        <a:bodyPr/>
        <a:lstStyle/>
        <a:p>
          <a:endParaRPr lang="en-US"/>
        </a:p>
      </dgm:t>
    </dgm:pt>
    <dgm:pt modelId="{E504CC13-4CD4-4271-8A2B-386D91B7A235}">
      <dgm:prSet phldrT="[Text]" custT="1"/>
      <dgm:spPr/>
      <dgm:t>
        <a:bodyPr/>
        <a:lstStyle/>
        <a:p>
          <a:r>
            <a:rPr lang="fr-CH" sz="1000" dirty="0" err="1"/>
            <a:t>Integration</a:t>
          </a:r>
          <a:r>
            <a:rPr lang="fr-CH" sz="1000" dirty="0"/>
            <a:t> </a:t>
          </a:r>
          <a:r>
            <a:rPr lang="fr-CH" sz="1000" dirty="0" err="1"/>
            <a:t>space</a:t>
          </a:r>
          <a:r>
            <a:rPr lang="fr-CH" sz="1000" dirty="0"/>
            <a:t> in tunnel, HEL interface </a:t>
          </a:r>
          <a:r>
            <a:rPr lang="fr-CH" sz="1000" dirty="0" err="1"/>
            <a:t>specification</a:t>
          </a:r>
          <a:r>
            <a:rPr lang="fr-CH" sz="1000" dirty="0"/>
            <a:t> </a:t>
          </a:r>
          <a:endParaRPr lang="en-US" sz="1000" dirty="0"/>
        </a:p>
      </dgm:t>
    </dgm:pt>
    <dgm:pt modelId="{58E1C51F-1637-490D-BD6B-5B7021F2AFEF}" type="parTrans" cxnId="{FAFBDBE6-40FF-4ACC-BD74-EFD246C13242}">
      <dgm:prSet/>
      <dgm:spPr/>
      <dgm:t>
        <a:bodyPr/>
        <a:lstStyle/>
        <a:p>
          <a:endParaRPr lang="en-US"/>
        </a:p>
      </dgm:t>
    </dgm:pt>
    <dgm:pt modelId="{7ED1DCB3-1470-4DD0-A701-9EDA83B70DFD}" type="sibTrans" cxnId="{FAFBDBE6-40FF-4ACC-BD74-EFD246C13242}">
      <dgm:prSet/>
      <dgm:spPr/>
      <dgm:t>
        <a:bodyPr/>
        <a:lstStyle/>
        <a:p>
          <a:endParaRPr lang="en-US"/>
        </a:p>
      </dgm:t>
    </dgm:pt>
    <dgm:pt modelId="{BF31EF48-BFFD-4D76-B810-B1ADA0619377}">
      <dgm:prSet phldrT="[Text]" custT="1"/>
      <dgm:spPr/>
      <dgm:t>
        <a:bodyPr/>
        <a:lstStyle/>
        <a:p>
          <a:r>
            <a:rPr lang="fr-CH" sz="1000" dirty="0"/>
            <a:t> </a:t>
          </a:r>
          <a:r>
            <a:rPr lang="fr-CH" sz="1000" dirty="0" err="1"/>
            <a:t>External</a:t>
          </a:r>
          <a:r>
            <a:rPr lang="fr-CH" sz="1000" dirty="0"/>
            <a:t> structure, </a:t>
          </a:r>
          <a:r>
            <a:rPr lang="fr-CH" sz="1000" dirty="0" err="1"/>
            <a:t>girder</a:t>
          </a:r>
          <a:r>
            <a:rPr lang="fr-CH" sz="1000" dirty="0"/>
            <a:t>, </a:t>
          </a:r>
          <a:r>
            <a:rPr lang="fr-CH" sz="1000" dirty="0" err="1"/>
            <a:t>stabilisers</a:t>
          </a:r>
          <a:r>
            <a:rPr lang="fr-CH" sz="1000" dirty="0"/>
            <a:t>, </a:t>
          </a:r>
          <a:r>
            <a:rPr lang="fr-CH" sz="1000" dirty="0" err="1"/>
            <a:t>chassis</a:t>
          </a:r>
          <a:r>
            <a:rPr lang="fr-CH" sz="1000" dirty="0"/>
            <a:t> compliance </a:t>
          </a:r>
          <a:r>
            <a:rPr lang="fr-CH" sz="1000" dirty="0" err="1"/>
            <a:t>with</a:t>
          </a:r>
          <a:r>
            <a:rPr lang="fr-CH" sz="1000" dirty="0"/>
            <a:t> </a:t>
          </a:r>
          <a:r>
            <a:rPr lang="fr-CH" sz="1000" dirty="0" err="1"/>
            <a:t>integration</a:t>
          </a:r>
          <a:endParaRPr lang="en-US" sz="1000" dirty="0"/>
        </a:p>
      </dgm:t>
    </dgm:pt>
    <dgm:pt modelId="{A62F0289-9AD7-4B05-A762-A4D630447BED}" type="parTrans" cxnId="{E5E0EB50-BFE0-4CA2-96D2-CE7D29C7E6CB}">
      <dgm:prSet/>
      <dgm:spPr/>
      <dgm:t>
        <a:bodyPr/>
        <a:lstStyle/>
        <a:p>
          <a:endParaRPr lang="en-US"/>
        </a:p>
      </dgm:t>
    </dgm:pt>
    <dgm:pt modelId="{2E265316-A76B-49CB-A2AF-16FE39AC822B}" type="sibTrans" cxnId="{E5E0EB50-BFE0-4CA2-96D2-CE7D29C7E6CB}">
      <dgm:prSet/>
      <dgm:spPr/>
      <dgm:t>
        <a:bodyPr/>
        <a:lstStyle/>
        <a:p>
          <a:endParaRPr lang="en-US"/>
        </a:p>
      </dgm:t>
    </dgm:pt>
    <dgm:pt modelId="{CF19D496-EE40-48D5-9942-0606BC3A24A7}">
      <dgm:prSet phldrT="[Text]" custT="1"/>
      <dgm:spPr/>
      <dgm:t>
        <a:bodyPr/>
        <a:lstStyle/>
        <a:p>
          <a:r>
            <a:rPr lang="fr-CH" sz="900" dirty="0" err="1"/>
            <a:t>Integration</a:t>
          </a:r>
          <a:r>
            <a:rPr lang="fr-CH" sz="900" dirty="0"/>
            <a:t> of HEL magnet cold test </a:t>
          </a:r>
          <a:r>
            <a:rPr lang="fr-CH" sz="900" dirty="0" err="1"/>
            <a:t>cryogenic</a:t>
          </a:r>
          <a:r>
            <a:rPr lang="fr-CH" sz="900" dirty="0"/>
            <a:t> station ( </a:t>
          </a:r>
          <a:r>
            <a:rPr lang="fr-CH" sz="900" dirty="0" err="1"/>
            <a:t>pending</a:t>
          </a:r>
          <a:r>
            <a:rPr lang="fr-CH" sz="900" dirty="0"/>
            <a:t>)</a:t>
          </a:r>
          <a:endParaRPr lang="en-US" sz="900" dirty="0"/>
        </a:p>
      </dgm:t>
    </dgm:pt>
    <dgm:pt modelId="{4917C550-A12C-4A0C-868F-7285081D68AC}" type="parTrans" cxnId="{247E6BAD-E174-440D-85B3-1A66CB12D15C}">
      <dgm:prSet/>
      <dgm:spPr/>
      <dgm:t>
        <a:bodyPr/>
        <a:lstStyle/>
        <a:p>
          <a:endParaRPr lang="en-US"/>
        </a:p>
      </dgm:t>
    </dgm:pt>
    <dgm:pt modelId="{5B869A39-E21A-41AB-BBF3-528186D55748}" type="sibTrans" cxnId="{247E6BAD-E174-440D-85B3-1A66CB12D15C}">
      <dgm:prSet/>
      <dgm:spPr/>
      <dgm:t>
        <a:bodyPr/>
        <a:lstStyle/>
        <a:p>
          <a:endParaRPr lang="en-US"/>
        </a:p>
      </dgm:t>
    </dgm:pt>
    <dgm:pt modelId="{20CAAF05-E93F-481C-B554-74EED81023D9}">
      <dgm:prSet phldrT="[Text]" custT="1"/>
      <dgm:spPr/>
      <dgm:t>
        <a:bodyPr/>
        <a:lstStyle/>
        <a:p>
          <a:r>
            <a:rPr lang="fr-CH" sz="1000" dirty="0">
              <a:solidFill>
                <a:schemeClr val="tx1"/>
              </a:solidFill>
            </a:rPr>
            <a:t> Access to LHC </a:t>
          </a:r>
          <a:r>
            <a:rPr lang="fr-CH" sz="1000" dirty="0" err="1">
              <a:solidFill>
                <a:schemeClr val="tx1"/>
              </a:solidFill>
            </a:rPr>
            <a:t>vaccum</a:t>
          </a:r>
          <a:r>
            <a:rPr lang="fr-CH" sz="1000" dirty="0">
              <a:solidFill>
                <a:schemeClr val="tx1"/>
              </a:solidFill>
            </a:rPr>
            <a:t> port</a:t>
          </a:r>
          <a:endParaRPr lang="en-US" sz="1000" dirty="0">
            <a:solidFill>
              <a:schemeClr val="tx1"/>
            </a:solidFill>
          </a:endParaRPr>
        </a:p>
      </dgm:t>
    </dgm:pt>
    <dgm:pt modelId="{7F640AF1-C15E-4B5A-8992-45EFF5A7FEE5}" type="parTrans" cxnId="{01FFD35B-F9D2-4CF3-A8EB-32914DF359A9}">
      <dgm:prSet/>
      <dgm:spPr/>
      <dgm:t>
        <a:bodyPr/>
        <a:lstStyle/>
        <a:p>
          <a:endParaRPr lang="en-US"/>
        </a:p>
      </dgm:t>
    </dgm:pt>
    <dgm:pt modelId="{3CD8B540-164F-483D-920A-8A460E50586A}" type="sibTrans" cxnId="{01FFD35B-F9D2-4CF3-A8EB-32914DF359A9}">
      <dgm:prSet/>
      <dgm:spPr/>
      <dgm:t>
        <a:bodyPr/>
        <a:lstStyle/>
        <a:p>
          <a:endParaRPr lang="en-US"/>
        </a:p>
      </dgm:t>
    </dgm:pt>
    <dgm:pt modelId="{E3625E36-FB28-4453-96C3-17925F101E8F}" type="pres">
      <dgm:prSet presAssocID="{55524C48-80EA-4CF6-96FA-A3E06A0C10F9}" presName="Name0" presStyleCnt="0">
        <dgm:presLayoutVars>
          <dgm:chMax/>
          <dgm:chPref val="3"/>
          <dgm:dir/>
          <dgm:animOne val="branch"/>
          <dgm:animLvl val="lvl"/>
        </dgm:presLayoutVars>
      </dgm:prSet>
      <dgm:spPr/>
    </dgm:pt>
    <dgm:pt modelId="{80AB6CE4-394A-42CF-B604-962DC6A80F99}" type="pres">
      <dgm:prSet presAssocID="{AA7B1FE6-EFBD-4894-A46A-4A3A275F9D61}" presName="composite" presStyleCnt="0"/>
      <dgm:spPr/>
    </dgm:pt>
    <dgm:pt modelId="{1B4E6660-B634-4FE3-81D6-35106B417A09}" type="pres">
      <dgm:prSet presAssocID="{AA7B1FE6-EFBD-4894-A46A-4A3A275F9D61}" presName="FirstChild" presStyleLbl="revTx" presStyleIdx="0" presStyleCnt="10">
        <dgm:presLayoutVars>
          <dgm:chMax val="0"/>
          <dgm:chPref val="0"/>
          <dgm:bulletEnabled val="1"/>
        </dgm:presLayoutVars>
      </dgm:prSet>
      <dgm:spPr/>
    </dgm:pt>
    <dgm:pt modelId="{02FB635C-7E7C-499C-B32B-DC5FE56CAEDE}" type="pres">
      <dgm:prSet presAssocID="{AA7B1FE6-EFBD-4894-A46A-4A3A275F9D61}" presName="Parent" presStyleLbl="alignNode1" presStyleIdx="0" presStyleCnt="5">
        <dgm:presLayoutVars>
          <dgm:chMax val="3"/>
          <dgm:chPref val="3"/>
          <dgm:bulletEnabled val="1"/>
        </dgm:presLayoutVars>
      </dgm:prSet>
      <dgm:spPr/>
    </dgm:pt>
    <dgm:pt modelId="{F28E3AF3-C33A-412D-9035-801F1070B5D1}" type="pres">
      <dgm:prSet presAssocID="{AA7B1FE6-EFBD-4894-A46A-4A3A275F9D61}" presName="Accent" presStyleLbl="parChTrans1D1" presStyleIdx="0" presStyleCnt="5"/>
      <dgm:spPr/>
    </dgm:pt>
    <dgm:pt modelId="{12405F5A-1404-41CD-BFC2-79B923F1B300}" type="pres">
      <dgm:prSet presAssocID="{AA7B1FE6-EFBD-4894-A46A-4A3A275F9D61}" presName="Child" presStyleLbl="revTx" presStyleIdx="1" presStyleCnt="10" custScaleY="140357">
        <dgm:presLayoutVars>
          <dgm:chMax val="0"/>
          <dgm:chPref val="0"/>
          <dgm:bulletEnabled val="1"/>
        </dgm:presLayoutVars>
      </dgm:prSet>
      <dgm:spPr/>
    </dgm:pt>
    <dgm:pt modelId="{D8C45738-1676-4BE5-8A77-660BCA751EA0}" type="pres">
      <dgm:prSet presAssocID="{DF70F732-4C75-4FBB-BC20-1B8321C3B9B4}" presName="sibTrans" presStyleCnt="0"/>
      <dgm:spPr/>
    </dgm:pt>
    <dgm:pt modelId="{E16025B1-5B60-4AA8-AE53-9D8F2E727FC4}" type="pres">
      <dgm:prSet presAssocID="{DA7BE718-1672-4828-8FF4-8B73C50B659C}" presName="composite" presStyleCnt="0"/>
      <dgm:spPr/>
    </dgm:pt>
    <dgm:pt modelId="{CDEAA3CC-1BFA-4CFC-B812-2F2142BDF532}" type="pres">
      <dgm:prSet presAssocID="{DA7BE718-1672-4828-8FF4-8B73C50B659C}" presName="FirstChild" presStyleLbl="revTx" presStyleIdx="2" presStyleCnt="10">
        <dgm:presLayoutVars>
          <dgm:chMax val="0"/>
          <dgm:chPref val="0"/>
          <dgm:bulletEnabled val="1"/>
        </dgm:presLayoutVars>
      </dgm:prSet>
      <dgm:spPr/>
    </dgm:pt>
    <dgm:pt modelId="{4227DD6D-DE2A-4FFA-BC56-71769F11B98F}" type="pres">
      <dgm:prSet presAssocID="{DA7BE718-1672-4828-8FF4-8B73C50B659C}" presName="Parent" presStyleLbl="alignNode1" presStyleIdx="1" presStyleCnt="5">
        <dgm:presLayoutVars>
          <dgm:chMax val="3"/>
          <dgm:chPref val="3"/>
          <dgm:bulletEnabled val="1"/>
        </dgm:presLayoutVars>
      </dgm:prSet>
      <dgm:spPr/>
    </dgm:pt>
    <dgm:pt modelId="{695643E4-F7F0-4DD1-82D0-81B0B9B9DB8B}" type="pres">
      <dgm:prSet presAssocID="{DA7BE718-1672-4828-8FF4-8B73C50B659C}" presName="Accent" presStyleLbl="parChTrans1D1" presStyleIdx="1" presStyleCnt="5"/>
      <dgm:spPr/>
    </dgm:pt>
    <dgm:pt modelId="{29CB5A62-ED18-4B9C-9C87-70D73824D8C9}" type="pres">
      <dgm:prSet presAssocID="{DA7BE718-1672-4828-8FF4-8B73C50B659C}" presName="Child" presStyleLbl="revTx" presStyleIdx="3" presStyleCnt="10">
        <dgm:presLayoutVars>
          <dgm:chMax val="0"/>
          <dgm:chPref val="0"/>
          <dgm:bulletEnabled val="1"/>
        </dgm:presLayoutVars>
      </dgm:prSet>
      <dgm:spPr/>
    </dgm:pt>
    <dgm:pt modelId="{E7C17530-B67C-4FE6-B970-8D7D7B899806}" type="pres">
      <dgm:prSet presAssocID="{75728556-0747-4363-A836-AF1448FC95C7}" presName="sibTrans" presStyleCnt="0"/>
      <dgm:spPr/>
    </dgm:pt>
    <dgm:pt modelId="{44FC88B2-CA04-4383-A2EB-8EDFDE198760}" type="pres">
      <dgm:prSet presAssocID="{B0A5182C-2502-4AC2-B555-AB850079A522}" presName="composite" presStyleCnt="0"/>
      <dgm:spPr/>
    </dgm:pt>
    <dgm:pt modelId="{6E3674A6-6E6A-44F2-8B23-06FD7DE72F64}" type="pres">
      <dgm:prSet presAssocID="{B0A5182C-2502-4AC2-B555-AB850079A522}" presName="FirstChild" presStyleLbl="revTx" presStyleIdx="4" presStyleCnt="10">
        <dgm:presLayoutVars>
          <dgm:chMax val="0"/>
          <dgm:chPref val="0"/>
          <dgm:bulletEnabled val="1"/>
        </dgm:presLayoutVars>
      </dgm:prSet>
      <dgm:spPr/>
    </dgm:pt>
    <dgm:pt modelId="{F6928008-22D0-4F82-AE87-76CCDC20F08B}" type="pres">
      <dgm:prSet presAssocID="{B0A5182C-2502-4AC2-B555-AB850079A522}" presName="Parent" presStyleLbl="alignNode1" presStyleIdx="2" presStyleCnt="5">
        <dgm:presLayoutVars>
          <dgm:chMax val="3"/>
          <dgm:chPref val="3"/>
          <dgm:bulletEnabled val="1"/>
        </dgm:presLayoutVars>
      </dgm:prSet>
      <dgm:spPr/>
    </dgm:pt>
    <dgm:pt modelId="{94E254D3-673C-4EF5-ABA4-4818CF09508A}" type="pres">
      <dgm:prSet presAssocID="{B0A5182C-2502-4AC2-B555-AB850079A522}" presName="Accent" presStyleLbl="parChTrans1D1" presStyleIdx="2" presStyleCnt="5"/>
      <dgm:spPr/>
    </dgm:pt>
    <dgm:pt modelId="{0835C639-AC54-44BC-B3D3-D59495A058DD}" type="pres">
      <dgm:prSet presAssocID="{B0A5182C-2502-4AC2-B555-AB850079A522}" presName="Child" presStyleLbl="revTx" presStyleIdx="5" presStyleCnt="10" custScaleY="76319">
        <dgm:presLayoutVars>
          <dgm:chMax val="0"/>
          <dgm:chPref val="0"/>
          <dgm:bulletEnabled val="1"/>
        </dgm:presLayoutVars>
      </dgm:prSet>
      <dgm:spPr/>
    </dgm:pt>
    <dgm:pt modelId="{E51BAA86-0919-4995-9AB1-84F8EFCEB8FF}" type="pres">
      <dgm:prSet presAssocID="{03FC3C7B-F9A9-4544-9987-5D8F7D05F1AB}" presName="sibTrans" presStyleCnt="0"/>
      <dgm:spPr/>
    </dgm:pt>
    <dgm:pt modelId="{6AF654AA-9548-4EA9-91C3-54C9D49B29C6}" type="pres">
      <dgm:prSet presAssocID="{C418CEF3-0450-44DD-912B-F81E91473DE8}" presName="composite" presStyleCnt="0"/>
      <dgm:spPr/>
    </dgm:pt>
    <dgm:pt modelId="{37F1C785-20B4-4C5C-98D4-21CF274ABB92}" type="pres">
      <dgm:prSet presAssocID="{C418CEF3-0450-44DD-912B-F81E91473DE8}" presName="FirstChild" presStyleLbl="revTx" presStyleIdx="6" presStyleCnt="10">
        <dgm:presLayoutVars>
          <dgm:chMax val="0"/>
          <dgm:chPref val="0"/>
          <dgm:bulletEnabled val="1"/>
        </dgm:presLayoutVars>
      </dgm:prSet>
      <dgm:spPr/>
    </dgm:pt>
    <dgm:pt modelId="{0FB0DA65-48EC-4E0A-81CE-2BC7A740FD0A}" type="pres">
      <dgm:prSet presAssocID="{C418CEF3-0450-44DD-912B-F81E91473DE8}" presName="Parent" presStyleLbl="alignNode1" presStyleIdx="3" presStyleCnt="5" custLinFactNeighborX="2175" custLinFactNeighborY="1569">
        <dgm:presLayoutVars>
          <dgm:chMax val="3"/>
          <dgm:chPref val="3"/>
          <dgm:bulletEnabled val="1"/>
        </dgm:presLayoutVars>
      </dgm:prSet>
      <dgm:spPr/>
    </dgm:pt>
    <dgm:pt modelId="{8DE93FBA-2D99-4991-9D94-DF0C14977D99}" type="pres">
      <dgm:prSet presAssocID="{C418CEF3-0450-44DD-912B-F81E91473DE8}" presName="Accent" presStyleLbl="parChTrans1D1" presStyleIdx="3" presStyleCnt="5"/>
      <dgm:spPr/>
    </dgm:pt>
    <dgm:pt modelId="{0105D83D-42EE-4F07-B9D4-EA469AE35513}" type="pres">
      <dgm:prSet presAssocID="{C418CEF3-0450-44DD-912B-F81E91473DE8}" presName="Child" presStyleLbl="revTx" presStyleIdx="7" presStyleCnt="10">
        <dgm:presLayoutVars>
          <dgm:chMax val="0"/>
          <dgm:chPref val="0"/>
          <dgm:bulletEnabled val="1"/>
        </dgm:presLayoutVars>
      </dgm:prSet>
      <dgm:spPr/>
    </dgm:pt>
    <dgm:pt modelId="{149A2F60-2387-47CD-B5E9-EB912EE3EC13}" type="pres">
      <dgm:prSet presAssocID="{82BD9F6C-F737-49BC-9E24-A386AD5A2E03}" presName="sibTrans" presStyleCnt="0"/>
      <dgm:spPr/>
    </dgm:pt>
    <dgm:pt modelId="{A8661DDA-7E65-4BD0-823F-820C0B3D69F1}" type="pres">
      <dgm:prSet presAssocID="{B4632734-C08C-42F0-B469-301308DA3D7F}" presName="composite" presStyleCnt="0"/>
      <dgm:spPr/>
    </dgm:pt>
    <dgm:pt modelId="{B159A20C-62C8-421E-8FE9-FB758D479599}" type="pres">
      <dgm:prSet presAssocID="{B4632734-C08C-42F0-B469-301308DA3D7F}" presName="FirstChild" presStyleLbl="revTx" presStyleIdx="8" presStyleCnt="10">
        <dgm:presLayoutVars>
          <dgm:chMax val="0"/>
          <dgm:chPref val="0"/>
          <dgm:bulletEnabled val="1"/>
        </dgm:presLayoutVars>
      </dgm:prSet>
      <dgm:spPr/>
    </dgm:pt>
    <dgm:pt modelId="{AB442A36-8F1D-4385-942F-96C76B425569}" type="pres">
      <dgm:prSet presAssocID="{B4632734-C08C-42F0-B469-301308DA3D7F}" presName="Parent" presStyleLbl="alignNode1" presStyleIdx="4" presStyleCnt="5">
        <dgm:presLayoutVars>
          <dgm:chMax val="3"/>
          <dgm:chPref val="3"/>
          <dgm:bulletEnabled val="1"/>
        </dgm:presLayoutVars>
      </dgm:prSet>
      <dgm:spPr/>
    </dgm:pt>
    <dgm:pt modelId="{7CB5F067-29AA-473C-9209-684ED9EDACEC}" type="pres">
      <dgm:prSet presAssocID="{B4632734-C08C-42F0-B469-301308DA3D7F}" presName="Accent" presStyleLbl="parChTrans1D1" presStyleIdx="4" presStyleCnt="5"/>
      <dgm:spPr/>
    </dgm:pt>
    <dgm:pt modelId="{49630054-0F99-436F-8AA0-5BE3430842D8}" type="pres">
      <dgm:prSet presAssocID="{B4632734-C08C-42F0-B469-301308DA3D7F}" presName="Child" presStyleLbl="revTx" presStyleIdx="9" presStyleCnt="10">
        <dgm:presLayoutVars>
          <dgm:chMax val="0"/>
          <dgm:chPref val="0"/>
          <dgm:bulletEnabled val="1"/>
        </dgm:presLayoutVars>
      </dgm:prSet>
      <dgm:spPr/>
    </dgm:pt>
  </dgm:ptLst>
  <dgm:cxnLst>
    <dgm:cxn modelId="{1F18D10D-5EC0-40F5-AAD3-953D7B49C5EF}" srcId="{AA7B1FE6-EFBD-4894-A46A-4A3A275F9D61}" destId="{3B6F44D8-4F18-43EA-A02A-00C7220581CA}" srcOrd="6" destOrd="0" parTransId="{9C74EB11-3FC3-4277-92E0-E4AEB1A9C4AA}" sibTransId="{FB8E965E-87DC-4DF0-8AC4-ADCA02755B8B}"/>
    <dgm:cxn modelId="{5426831B-8BD6-4922-A69B-269153B07009}" type="presOf" srcId="{E359F0FE-FAFC-4386-8C7C-AFBB36C97DF0}" destId="{0835C639-AC54-44BC-B3D3-D59495A058DD}" srcOrd="0" destOrd="1" presId="urn:microsoft.com/office/officeart/2011/layout/TabList"/>
    <dgm:cxn modelId="{F11B6223-8620-4B78-BF5D-903B0B376F7D}" type="presOf" srcId="{CFE6FDB4-5C2F-49DD-926E-98DA5C7B7E58}" destId="{12405F5A-1404-41CD-BFC2-79B923F1B300}" srcOrd="0" destOrd="3" presId="urn:microsoft.com/office/officeart/2011/layout/TabList"/>
    <dgm:cxn modelId="{4BDBFF23-211A-46F8-A404-EC50CEB24C10}" srcId="{AA7B1FE6-EFBD-4894-A46A-4A3A275F9D61}" destId="{83A024C4-0134-4D91-80E3-EA24BEFE06EB}" srcOrd="2" destOrd="0" parTransId="{98FCD4FA-E164-45D7-BDD1-9DA85C437BCF}" sibTransId="{C4A47689-2A69-4FA6-B17C-98BF45C22D96}"/>
    <dgm:cxn modelId="{18F7AF2A-44FB-4F42-80FD-E09DC80AF3C4}" type="presOf" srcId="{3B6F44D8-4F18-43EA-A02A-00C7220581CA}" destId="{12405F5A-1404-41CD-BFC2-79B923F1B300}" srcOrd="0" destOrd="5" presId="urn:microsoft.com/office/officeart/2011/layout/TabList"/>
    <dgm:cxn modelId="{8A388F2D-5D9F-4B70-9D4B-FB9F8F0E4EE8}" srcId="{B0A5182C-2502-4AC2-B555-AB850079A522}" destId="{E359F0FE-FAFC-4386-8C7C-AFBB36C97DF0}" srcOrd="2" destOrd="0" parTransId="{954717AE-A6D9-4723-A0B3-D7CC2373CF50}" sibTransId="{8764C4B1-8D33-4906-8D18-0E53C0A2795C}"/>
    <dgm:cxn modelId="{AB9DB12D-6F80-426F-A87C-D704029B61D1}" srcId="{DA7BE718-1672-4828-8FF4-8B73C50B659C}" destId="{370C8CAD-6935-4A2A-85C5-7F216097006A}" srcOrd="0" destOrd="0" parTransId="{F95B6660-21A7-4783-A0DA-58260510E85C}" sibTransId="{8FAD4629-96F1-4780-BA54-DE3E2113CBD9}"/>
    <dgm:cxn modelId="{E62A6335-0F48-457C-9A18-8980C5269DC7}" srcId="{AA7B1FE6-EFBD-4894-A46A-4A3A275F9D61}" destId="{65A679B3-344D-4CF5-BF69-B2F83DB2A4A3}" srcOrd="3" destOrd="0" parTransId="{F42B962F-F140-4E1B-B8A7-711B7D747205}" sibTransId="{85A6EF76-6920-4445-B5FC-E0EAFB18C070}"/>
    <dgm:cxn modelId="{5123F435-DB40-44F2-8EFD-80D3504FD554}" type="presOf" srcId="{E4E8E36F-62C8-4A74-B57C-49DFB7B64ABD}" destId="{0835C639-AC54-44BC-B3D3-D59495A058DD}" srcOrd="0" destOrd="0" presId="urn:microsoft.com/office/officeart/2011/layout/TabList"/>
    <dgm:cxn modelId="{79CA4C37-D2A3-404F-9B94-00503C977782}" type="presOf" srcId="{20CAAF05-E93F-481C-B554-74EED81023D9}" destId="{0835C639-AC54-44BC-B3D3-D59495A058DD}" srcOrd="0" destOrd="2" presId="urn:microsoft.com/office/officeart/2011/layout/TabList"/>
    <dgm:cxn modelId="{01FFD35B-F9D2-4CF3-A8EB-32914DF359A9}" srcId="{B0A5182C-2502-4AC2-B555-AB850079A522}" destId="{20CAAF05-E93F-481C-B554-74EED81023D9}" srcOrd="3" destOrd="0" parTransId="{7F640AF1-C15E-4B5A-8992-45EFF5A7FEE5}" sibTransId="{3CD8B540-164F-483D-920A-8A460E50586A}"/>
    <dgm:cxn modelId="{B0D3AE5F-3E18-47B7-92EB-3320C64B872B}" type="presOf" srcId="{AB83F5EE-3AC0-4BA2-873A-BFD126CD3901}" destId="{12405F5A-1404-41CD-BFC2-79B923F1B300}" srcOrd="0" destOrd="0" presId="urn:microsoft.com/office/officeart/2011/layout/TabList"/>
    <dgm:cxn modelId="{26287A62-4610-4BBD-991E-75D5D60D94F1}" type="presOf" srcId="{E504CC13-4CD4-4271-8A2B-386D91B7A235}" destId="{29CB5A62-ED18-4B9C-9C87-70D73824D8C9}" srcOrd="0" destOrd="2" presId="urn:microsoft.com/office/officeart/2011/layout/TabList"/>
    <dgm:cxn modelId="{7FE17E46-E460-46F2-9782-DD307827B52B}" srcId="{55524C48-80EA-4CF6-96FA-A3E06A0C10F9}" destId="{AA7B1FE6-EFBD-4894-A46A-4A3A275F9D61}" srcOrd="0" destOrd="0" parTransId="{F908977F-A930-472E-9A74-EEC2E265A27F}" sibTransId="{DF70F732-4C75-4FBB-BC20-1B8321C3B9B4}"/>
    <dgm:cxn modelId="{4809A646-C5EE-4462-8BA3-3157AE507DE9}" srcId="{B0A5182C-2502-4AC2-B555-AB850079A522}" destId="{E4E8E36F-62C8-4A74-B57C-49DFB7B64ABD}" srcOrd="1" destOrd="0" parTransId="{E8061EB7-C979-4891-B31B-FF5E1FAD9893}" sibTransId="{66AD8467-E05A-42D7-9ECB-1F45365B64D3}"/>
    <dgm:cxn modelId="{481C5067-7A8B-43AC-A9B5-9F246F83955F}" type="presOf" srcId="{8575898F-835A-4137-985C-4151C379B374}" destId="{1B4E6660-B634-4FE3-81D6-35106B417A09}" srcOrd="0" destOrd="0" presId="urn:microsoft.com/office/officeart/2011/layout/TabList"/>
    <dgm:cxn modelId="{952B1568-BE30-4530-8834-4818FDF1F162}" srcId="{55524C48-80EA-4CF6-96FA-A3E06A0C10F9}" destId="{DA7BE718-1672-4828-8FF4-8B73C50B659C}" srcOrd="1" destOrd="0" parTransId="{9FABBC2E-9D6F-4841-8EEB-74BAECE2EA12}" sibTransId="{75728556-0747-4363-A836-AF1448FC95C7}"/>
    <dgm:cxn modelId="{63F27B6E-7498-453E-BDED-B00B556D5519}" srcId="{DA7BE718-1672-4828-8FF4-8B73C50B659C}" destId="{16C5068A-7C0F-4021-9DB7-35A081B756C4}" srcOrd="1" destOrd="0" parTransId="{E0875966-D491-43FE-8AED-E45D87281539}" sibTransId="{11F9EFCA-28A0-4444-B4B5-BD356121D8C2}"/>
    <dgm:cxn modelId="{156A926E-B632-404A-9D42-3A2FA5CB03F2}" srcId="{55524C48-80EA-4CF6-96FA-A3E06A0C10F9}" destId="{B0A5182C-2502-4AC2-B555-AB850079A522}" srcOrd="2" destOrd="0" parTransId="{6DF944B6-42F3-4EAC-86CD-909253055D8F}" sibTransId="{03FC3C7B-F9A9-4544-9987-5D8F7D05F1AB}"/>
    <dgm:cxn modelId="{E5E0EB50-BFE0-4CA2-96D2-CE7D29C7E6CB}" srcId="{B4632734-C08C-42F0-B469-301308DA3D7F}" destId="{BF31EF48-BFFD-4D76-B810-B1ADA0619377}" srcOrd="2" destOrd="0" parTransId="{A62F0289-9AD7-4B05-A762-A4D630447BED}" sibTransId="{2E265316-A76B-49CB-A2AF-16FE39AC822B}"/>
    <dgm:cxn modelId="{C554F851-8E63-4456-AEA2-EF7D829CF6AE}" type="presOf" srcId="{747675D2-9780-443C-9F4D-407397C7AA15}" destId="{6E3674A6-6E6A-44F2-8B23-06FD7DE72F64}" srcOrd="0" destOrd="0" presId="urn:microsoft.com/office/officeart/2011/layout/TabList"/>
    <dgm:cxn modelId="{4FE4FC51-CB79-46B3-9855-3BB15A8717ED}" srcId="{AA7B1FE6-EFBD-4894-A46A-4A3A275F9D61}" destId="{CFE6FDB4-5C2F-49DD-926E-98DA5C7B7E58}" srcOrd="4" destOrd="0" parTransId="{C96ED6E8-226F-4335-BF44-CE4C1CD47F05}" sibTransId="{FFD33196-9B5C-47A8-BEDB-8893952365B2}"/>
    <dgm:cxn modelId="{5980D853-392B-4C4D-AE6C-31A74A3597C6}" type="presOf" srcId="{AA7B1FE6-EFBD-4894-A46A-4A3A275F9D61}" destId="{02FB635C-7E7C-499C-B32B-DC5FE56CAEDE}" srcOrd="0" destOrd="0" presId="urn:microsoft.com/office/officeart/2011/layout/TabList"/>
    <dgm:cxn modelId="{377BC258-3647-4BB2-91B9-0149D4270771}" srcId="{B0A5182C-2502-4AC2-B555-AB850079A522}" destId="{747675D2-9780-443C-9F4D-407397C7AA15}" srcOrd="0" destOrd="0" parTransId="{CE093341-3DCF-47BB-9DEE-C024444A02DE}" sibTransId="{0C108B9A-4889-4545-80A9-6B9637145618}"/>
    <dgm:cxn modelId="{0D30FC58-9A07-4FE3-95D3-B9BC8281BB0C}" srcId="{AA7B1FE6-EFBD-4894-A46A-4A3A275F9D61}" destId="{729FE678-9193-4258-9C48-1BA56CB606E7}" srcOrd="7" destOrd="0" parTransId="{9B8ABBC1-1F66-4072-AFAF-25674E7EC6C3}" sibTransId="{93E689F5-1FBD-4CC9-86CD-F5591AE8802C}"/>
    <dgm:cxn modelId="{16F8ED79-2791-4AB0-BCA4-5CF8C57F1D72}" srcId="{B4632734-C08C-42F0-B469-301308DA3D7F}" destId="{D2ADD2CF-A0B4-4CF4-B20B-5A77165B5892}" srcOrd="0" destOrd="0" parTransId="{4C24A961-1ACC-4A19-8274-8DA6C2FC6AB2}" sibTransId="{9F994566-DE4B-4E29-A7E4-430519B7AB84}"/>
    <dgm:cxn modelId="{3DA3627B-E956-4C57-B0D2-2AA209881546}" srcId="{AA7B1FE6-EFBD-4894-A46A-4A3A275F9D61}" destId="{AB83F5EE-3AC0-4BA2-873A-BFD126CD3901}" srcOrd="1" destOrd="0" parTransId="{AC13EA46-80C3-4B53-9718-76390685CB52}" sibTransId="{DC18274C-7798-4E28-B2E8-72557EE6D8D9}"/>
    <dgm:cxn modelId="{140B6C85-C1E4-4B80-930E-101A1393C5AA}" srcId="{55524C48-80EA-4CF6-96FA-A3E06A0C10F9}" destId="{C418CEF3-0450-44DD-912B-F81E91473DE8}" srcOrd="3" destOrd="0" parTransId="{7A46844D-20F7-4674-9658-258AB3D57F34}" sibTransId="{82BD9F6C-F737-49BC-9E24-A386AD5A2E03}"/>
    <dgm:cxn modelId="{20282F89-AD9C-4CB8-B5A0-7591B5EEF1BF}" type="presOf" srcId="{D2ADD2CF-A0B4-4CF4-B20B-5A77165B5892}" destId="{B159A20C-62C8-421E-8FE9-FB758D479599}" srcOrd="0" destOrd="0" presId="urn:microsoft.com/office/officeart/2011/layout/TabList"/>
    <dgm:cxn modelId="{E1B97E90-E39C-438B-9708-93956FA225A8}" srcId="{DA7BE718-1672-4828-8FF4-8B73C50B659C}" destId="{CA3512B5-D53B-47D3-96FA-DD3FBB02C4C0}" srcOrd="2" destOrd="0" parTransId="{C14AB8E3-8249-4EF8-ADA0-175A5C92907F}" sibTransId="{0BE3E2D8-C9E4-4565-AE41-AEA5F0859EF8}"/>
    <dgm:cxn modelId="{25D05B94-7D53-447E-B027-203EED97990A}" type="presOf" srcId="{CA3512B5-D53B-47D3-96FA-DD3FBB02C4C0}" destId="{29CB5A62-ED18-4B9C-9C87-70D73824D8C9}" srcOrd="0" destOrd="1" presId="urn:microsoft.com/office/officeart/2011/layout/TabList"/>
    <dgm:cxn modelId="{6C2BE995-3382-4251-A181-84C41B0AB7C6}" type="presOf" srcId="{E4BE89B0-1CA6-4D8E-89E7-3840C05E994D}" destId="{37F1C785-20B4-4C5C-98D4-21CF274ABB92}" srcOrd="0" destOrd="0" presId="urn:microsoft.com/office/officeart/2011/layout/TabList"/>
    <dgm:cxn modelId="{0AA86E97-F58F-4308-A7A7-9E62E6A7FF55}" type="presOf" srcId="{370C8CAD-6935-4A2A-85C5-7F216097006A}" destId="{CDEAA3CC-1BFA-4CFC-B812-2F2142BDF532}" srcOrd="0" destOrd="0" presId="urn:microsoft.com/office/officeart/2011/layout/TabList"/>
    <dgm:cxn modelId="{19B80B99-0581-4099-88F9-E22D3E36105A}" type="presOf" srcId="{C134BEE4-C8B7-41C7-9066-D70E41A976A3}" destId="{49630054-0F99-436F-8AA0-5BE3430842D8}" srcOrd="0" destOrd="0" presId="urn:microsoft.com/office/officeart/2011/layout/TabList"/>
    <dgm:cxn modelId="{5B291B9A-EB2B-42A9-95BC-DA5ADD83AAA7}" type="presOf" srcId="{B0A5182C-2502-4AC2-B555-AB850079A522}" destId="{F6928008-22D0-4F82-AE87-76CCDC20F08B}" srcOrd="0" destOrd="0" presId="urn:microsoft.com/office/officeart/2011/layout/TabList"/>
    <dgm:cxn modelId="{F887E79A-8062-466B-BCAF-B30939F9BDF0}" type="presOf" srcId="{83A024C4-0134-4D91-80E3-EA24BEFE06EB}" destId="{12405F5A-1404-41CD-BFC2-79B923F1B300}" srcOrd="0" destOrd="1" presId="urn:microsoft.com/office/officeart/2011/layout/TabList"/>
    <dgm:cxn modelId="{310CF99A-B52E-49A0-9AB9-7EBBF164C40E}" type="presOf" srcId="{55524C48-80EA-4CF6-96FA-A3E06A0C10F9}" destId="{E3625E36-FB28-4453-96C3-17925F101E8F}" srcOrd="0" destOrd="0" presId="urn:microsoft.com/office/officeart/2011/layout/TabList"/>
    <dgm:cxn modelId="{4587A89E-77CE-4160-802C-0F6AC2061EF9}" srcId="{C418CEF3-0450-44DD-912B-F81E91473DE8}" destId="{A9030510-7AB0-420B-9D7B-8E5B2B75996B}" srcOrd="2" destOrd="0" parTransId="{883177E4-5E86-41A1-B8DD-F91EE32F77E2}" sibTransId="{05D9C7A2-5B30-491D-AB57-9346B322A7A3}"/>
    <dgm:cxn modelId="{8D9EEC9F-22F4-44A9-A138-9F8F2E8775AC}" srcId="{B4632734-C08C-42F0-B469-301308DA3D7F}" destId="{C134BEE4-C8B7-41C7-9066-D70E41A976A3}" srcOrd="1" destOrd="0" parTransId="{BB0733DD-5A18-4D85-B5D6-EB657FA1194E}" sibTransId="{E3E4C1E8-96A3-4CA7-98F0-2E61A2DA5D84}"/>
    <dgm:cxn modelId="{247E6BAD-E174-440D-85B3-1A66CB12D15C}" srcId="{AA7B1FE6-EFBD-4894-A46A-4A3A275F9D61}" destId="{CF19D496-EE40-48D5-9942-0606BC3A24A7}" srcOrd="5" destOrd="0" parTransId="{4917C550-A12C-4A0C-868F-7285081D68AC}" sibTransId="{5B869A39-E21A-41AB-BBF3-528186D55748}"/>
    <dgm:cxn modelId="{45C764B1-BC56-4C65-B368-06FD40BF4471}" type="presOf" srcId="{C418CEF3-0450-44DD-912B-F81E91473DE8}" destId="{0FB0DA65-48EC-4E0A-81CE-2BC7A740FD0A}" srcOrd="0" destOrd="0" presId="urn:microsoft.com/office/officeart/2011/layout/TabList"/>
    <dgm:cxn modelId="{B82A6BB6-2C2A-434D-B5D4-EEAC72022A63}" type="presOf" srcId="{65A679B3-344D-4CF5-BF69-B2F83DB2A4A3}" destId="{12405F5A-1404-41CD-BFC2-79B923F1B300}" srcOrd="0" destOrd="2" presId="urn:microsoft.com/office/officeart/2011/layout/TabList"/>
    <dgm:cxn modelId="{483EDDCE-8A20-43E0-8ACE-D64FBF587301}" type="presOf" srcId="{BF31EF48-BFFD-4D76-B810-B1ADA0619377}" destId="{49630054-0F99-436F-8AA0-5BE3430842D8}" srcOrd="0" destOrd="1" presId="urn:microsoft.com/office/officeart/2011/layout/TabList"/>
    <dgm:cxn modelId="{8B0F0BD1-BE87-4D0F-BB01-3A446F6A6BCF}" type="presOf" srcId="{BF107B96-D50D-439A-B0EF-B55FCFFC1196}" destId="{0105D83D-42EE-4F07-B9D4-EA469AE35513}" srcOrd="0" destOrd="0" presId="urn:microsoft.com/office/officeart/2011/layout/TabList"/>
    <dgm:cxn modelId="{A884EFD8-DDCD-4B92-B760-2ACB49A18FD7}" srcId="{C418CEF3-0450-44DD-912B-F81E91473DE8}" destId="{E4BE89B0-1CA6-4D8E-89E7-3840C05E994D}" srcOrd="0" destOrd="0" parTransId="{FCF13F88-7213-4A7A-BB10-7F4CCE4B2AF9}" sibTransId="{AC6BFF25-2821-4CFA-B386-124BBD5DF80C}"/>
    <dgm:cxn modelId="{43F2D5DD-816B-44CE-ADAE-C784EFDA9E81}" type="presOf" srcId="{16C5068A-7C0F-4021-9DB7-35A081B756C4}" destId="{29CB5A62-ED18-4B9C-9C87-70D73824D8C9}" srcOrd="0" destOrd="0" presId="urn:microsoft.com/office/officeart/2011/layout/TabList"/>
    <dgm:cxn modelId="{B12239DF-77A4-4E3A-B6DA-DE4F0D94D6CA}" type="presOf" srcId="{DA7BE718-1672-4828-8FF4-8B73C50B659C}" destId="{4227DD6D-DE2A-4FFA-BC56-71769F11B98F}" srcOrd="0" destOrd="0" presId="urn:microsoft.com/office/officeart/2011/layout/TabList"/>
    <dgm:cxn modelId="{D9040BE4-C42D-44AD-8DC2-64A58FD81EC3}" type="presOf" srcId="{729FE678-9193-4258-9C48-1BA56CB606E7}" destId="{12405F5A-1404-41CD-BFC2-79B923F1B300}" srcOrd="0" destOrd="6" presId="urn:microsoft.com/office/officeart/2011/layout/TabList"/>
    <dgm:cxn modelId="{FAFBDBE6-40FF-4ACC-BD74-EFD246C13242}" srcId="{DA7BE718-1672-4828-8FF4-8B73C50B659C}" destId="{E504CC13-4CD4-4271-8A2B-386D91B7A235}" srcOrd="3" destOrd="0" parTransId="{58E1C51F-1637-490D-BD6B-5B7021F2AFEF}" sibTransId="{7ED1DCB3-1470-4DD0-A701-9EDA83B70DFD}"/>
    <dgm:cxn modelId="{FA5A35EA-05B2-488E-9EE0-E18FE9842D50}" srcId="{55524C48-80EA-4CF6-96FA-A3E06A0C10F9}" destId="{B4632734-C08C-42F0-B469-301308DA3D7F}" srcOrd="4" destOrd="0" parTransId="{F08D3ADC-9755-43C6-82A4-B80F5A365CC5}" sibTransId="{A1C8403A-6CF7-4ADE-BBF2-DAA279C7B6E2}"/>
    <dgm:cxn modelId="{2DF79FF1-B3EC-4520-B1AF-EFCA86EA4D87}" type="presOf" srcId="{A9030510-7AB0-420B-9D7B-8E5B2B75996B}" destId="{0105D83D-42EE-4F07-B9D4-EA469AE35513}" srcOrd="0" destOrd="1" presId="urn:microsoft.com/office/officeart/2011/layout/TabList"/>
    <dgm:cxn modelId="{A798A5F2-F689-4219-892E-D7B772C54C89}" type="presOf" srcId="{CF19D496-EE40-48D5-9942-0606BC3A24A7}" destId="{12405F5A-1404-41CD-BFC2-79B923F1B300}" srcOrd="0" destOrd="4" presId="urn:microsoft.com/office/officeart/2011/layout/TabList"/>
    <dgm:cxn modelId="{450A0BF3-F97E-4C86-A2CA-3E27FA90FF0E}" srcId="{AA7B1FE6-EFBD-4894-A46A-4A3A275F9D61}" destId="{8575898F-835A-4137-985C-4151C379B374}" srcOrd="0" destOrd="0" parTransId="{8341B4FD-23E4-404D-9713-4084B1D362A0}" sibTransId="{352DAE94-AEB5-4B8F-92AA-34663EEE1BEC}"/>
    <dgm:cxn modelId="{45AF45F6-A956-456F-9324-632D9FF997FD}" srcId="{C418CEF3-0450-44DD-912B-F81E91473DE8}" destId="{BF107B96-D50D-439A-B0EF-B55FCFFC1196}" srcOrd="1" destOrd="0" parTransId="{1D2FD6CA-77B9-47D4-857C-E50F75BB7C9A}" sibTransId="{8600E1C9-F6A6-4F84-84D7-BE9B1A0BCC52}"/>
    <dgm:cxn modelId="{126762FD-2BF9-4436-9CC2-70F258B90C0E}" type="presOf" srcId="{B4632734-C08C-42F0-B469-301308DA3D7F}" destId="{AB442A36-8F1D-4385-942F-96C76B425569}" srcOrd="0" destOrd="0" presId="urn:microsoft.com/office/officeart/2011/layout/TabList"/>
    <dgm:cxn modelId="{3B8BEB32-C079-455F-AEC6-681A088D700E}" type="presParOf" srcId="{E3625E36-FB28-4453-96C3-17925F101E8F}" destId="{80AB6CE4-394A-42CF-B604-962DC6A80F99}" srcOrd="0" destOrd="0" presId="urn:microsoft.com/office/officeart/2011/layout/TabList"/>
    <dgm:cxn modelId="{F2D0552E-1620-447E-BAFA-B47790A77FFB}" type="presParOf" srcId="{80AB6CE4-394A-42CF-B604-962DC6A80F99}" destId="{1B4E6660-B634-4FE3-81D6-35106B417A09}" srcOrd="0" destOrd="0" presId="urn:microsoft.com/office/officeart/2011/layout/TabList"/>
    <dgm:cxn modelId="{535916C4-E60B-49B5-BF18-02875E4D1B2A}" type="presParOf" srcId="{80AB6CE4-394A-42CF-B604-962DC6A80F99}" destId="{02FB635C-7E7C-499C-B32B-DC5FE56CAEDE}" srcOrd="1" destOrd="0" presId="urn:microsoft.com/office/officeart/2011/layout/TabList"/>
    <dgm:cxn modelId="{456A0C80-1D70-412F-B53A-1366916A89A6}" type="presParOf" srcId="{80AB6CE4-394A-42CF-B604-962DC6A80F99}" destId="{F28E3AF3-C33A-412D-9035-801F1070B5D1}" srcOrd="2" destOrd="0" presId="urn:microsoft.com/office/officeart/2011/layout/TabList"/>
    <dgm:cxn modelId="{AF4C10C7-60DC-4983-B417-078D54F98E02}" type="presParOf" srcId="{E3625E36-FB28-4453-96C3-17925F101E8F}" destId="{12405F5A-1404-41CD-BFC2-79B923F1B300}" srcOrd="1" destOrd="0" presId="urn:microsoft.com/office/officeart/2011/layout/TabList"/>
    <dgm:cxn modelId="{F688DBB1-066B-4287-8DF9-ED9B22F3CB91}" type="presParOf" srcId="{E3625E36-FB28-4453-96C3-17925F101E8F}" destId="{D8C45738-1676-4BE5-8A77-660BCA751EA0}" srcOrd="2" destOrd="0" presId="urn:microsoft.com/office/officeart/2011/layout/TabList"/>
    <dgm:cxn modelId="{25C7EEC3-F642-4B2A-A83E-A3C940828CD8}" type="presParOf" srcId="{E3625E36-FB28-4453-96C3-17925F101E8F}" destId="{E16025B1-5B60-4AA8-AE53-9D8F2E727FC4}" srcOrd="3" destOrd="0" presId="urn:microsoft.com/office/officeart/2011/layout/TabList"/>
    <dgm:cxn modelId="{9EF1393E-23FD-43CB-85BB-88207AC9817B}" type="presParOf" srcId="{E16025B1-5B60-4AA8-AE53-9D8F2E727FC4}" destId="{CDEAA3CC-1BFA-4CFC-B812-2F2142BDF532}" srcOrd="0" destOrd="0" presId="urn:microsoft.com/office/officeart/2011/layout/TabList"/>
    <dgm:cxn modelId="{6CAF2954-AE89-4167-8F36-A5ACF7315741}" type="presParOf" srcId="{E16025B1-5B60-4AA8-AE53-9D8F2E727FC4}" destId="{4227DD6D-DE2A-4FFA-BC56-71769F11B98F}" srcOrd="1" destOrd="0" presId="urn:microsoft.com/office/officeart/2011/layout/TabList"/>
    <dgm:cxn modelId="{DC98FBC4-F533-4466-9E6A-6CCB0E0A939D}" type="presParOf" srcId="{E16025B1-5B60-4AA8-AE53-9D8F2E727FC4}" destId="{695643E4-F7F0-4DD1-82D0-81B0B9B9DB8B}" srcOrd="2" destOrd="0" presId="urn:microsoft.com/office/officeart/2011/layout/TabList"/>
    <dgm:cxn modelId="{43B2B862-EE7F-4023-A614-83C43914966D}" type="presParOf" srcId="{E3625E36-FB28-4453-96C3-17925F101E8F}" destId="{29CB5A62-ED18-4B9C-9C87-70D73824D8C9}" srcOrd="4" destOrd="0" presId="urn:microsoft.com/office/officeart/2011/layout/TabList"/>
    <dgm:cxn modelId="{95AEF911-D1DD-405D-AE5F-4387E6A560A8}" type="presParOf" srcId="{E3625E36-FB28-4453-96C3-17925F101E8F}" destId="{E7C17530-B67C-4FE6-B970-8D7D7B899806}" srcOrd="5" destOrd="0" presId="urn:microsoft.com/office/officeart/2011/layout/TabList"/>
    <dgm:cxn modelId="{79F75729-AAE0-47BB-902D-6975588F38A6}" type="presParOf" srcId="{E3625E36-FB28-4453-96C3-17925F101E8F}" destId="{44FC88B2-CA04-4383-A2EB-8EDFDE198760}" srcOrd="6" destOrd="0" presId="urn:microsoft.com/office/officeart/2011/layout/TabList"/>
    <dgm:cxn modelId="{C7204389-A03D-40B1-AEB2-D02153C9DBCD}" type="presParOf" srcId="{44FC88B2-CA04-4383-A2EB-8EDFDE198760}" destId="{6E3674A6-6E6A-44F2-8B23-06FD7DE72F64}" srcOrd="0" destOrd="0" presId="urn:microsoft.com/office/officeart/2011/layout/TabList"/>
    <dgm:cxn modelId="{2109F3B6-C86B-4489-BBB6-D1533877FD5C}" type="presParOf" srcId="{44FC88B2-CA04-4383-A2EB-8EDFDE198760}" destId="{F6928008-22D0-4F82-AE87-76CCDC20F08B}" srcOrd="1" destOrd="0" presId="urn:microsoft.com/office/officeart/2011/layout/TabList"/>
    <dgm:cxn modelId="{1FE32B40-9567-4E64-A686-10605EC1D2A2}" type="presParOf" srcId="{44FC88B2-CA04-4383-A2EB-8EDFDE198760}" destId="{94E254D3-673C-4EF5-ABA4-4818CF09508A}" srcOrd="2" destOrd="0" presId="urn:microsoft.com/office/officeart/2011/layout/TabList"/>
    <dgm:cxn modelId="{E7D43E26-90D7-48B5-AC31-7D8841F52589}" type="presParOf" srcId="{E3625E36-FB28-4453-96C3-17925F101E8F}" destId="{0835C639-AC54-44BC-B3D3-D59495A058DD}" srcOrd="7" destOrd="0" presId="urn:microsoft.com/office/officeart/2011/layout/TabList"/>
    <dgm:cxn modelId="{5A5039BD-E110-4D81-A85D-ECD5ED290718}" type="presParOf" srcId="{E3625E36-FB28-4453-96C3-17925F101E8F}" destId="{E51BAA86-0919-4995-9AB1-84F8EFCEB8FF}" srcOrd="8" destOrd="0" presId="urn:microsoft.com/office/officeart/2011/layout/TabList"/>
    <dgm:cxn modelId="{583046C1-4FEC-411C-AF11-33EAD2EF257C}" type="presParOf" srcId="{E3625E36-FB28-4453-96C3-17925F101E8F}" destId="{6AF654AA-9548-4EA9-91C3-54C9D49B29C6}" srcOrd="9" destOrd="0" presId="urn:microsoft.com/office/officeart/2011/layout/TabList"/>
    <dgm:cxn modelId="{C60B5507-42F1-4841-ADB4-4BD474A43DD5}" type="presParOf" srcId="{6AF654AA-9548-4EA9-91C3-54C9D49B29C6}" destId="{37F1C785-20B4-4C5C-98D4-21CF274ABB92}" srcOrd="0" destOrd="0" presId="urn:microsoft.com/office/officeart/2011/layout/TabList"/>
    <dgm:cxn modelId="{F96DF996-9356-4F0B-B618-A32FB786ED42}" type="presParOf" srcId="{6AF654AA-9548-4EA9-91C3-54C9D49B29C6}" destId="{0FB0DA65-48EC-4E0A-81CE-2BC7A740FD0A}" srcOrd="1" destOrd="0" presId="urn:microsoft.com/office/officeart/2011/layout/TabList"/>
    <dgm:cxn modelId="{B27648DC-3693-4537-B4A2-7C8F4EF01D48}" type="presParOf" srcId="{6AF654AA-9548-4EA9-91C3-54C9D49B29C6}" destId="{8DE93FBA-2D99-4991-9D94-DF0C14977D99}" srcOrd="2" destOrd="0" presId="urn:microsoft.com/office/officeart/2011/layout/TabList"/>
    <dgm:cxn modelId="{1E8BA863-402D-4B63-9B9C-DBDF400B04E4}" type="presParOf" srcId="{E3625E36-FB28-4453-96C3-17925F101E8F}" destId="{0105D83D-42EE-4F07-B9D4-EA469AE35513}" srcOrd="10" destOrd="0" presId="urn:microsoft.com/office/officeart/2011/layout/TabList"/>
    <dgm:cxn modelId="{9D6A2C60-459A-4031-B5CA-00E24E52C111}" type="presParOf" srcId="{E3625E36-FB28-4453-96C3-17925F101E8F}" destId="{149A2F60-2387-47CD-B5E9-EB912EE3EC13}" srcOrd="11" destOrd="0" presId="urn:microsoft.com/office/officeart/2011/layout/TabList"/>
    <dgm:cxn modelId="{F58E6E01-58DA-4BC6-BF21-3D364A2CCA54}" type="presParOf" srcId="{E3625E36-FB28-4453-96C3-17925F101E8F}" destId="{A8661DDA-7E65-4BD0-823F-820C0B3D69F1}" srcOrd="12" destOrd="0" presId="urn:microsoft.com/office/officeart/2011/layout/TabList"/>
    <dgm:cxn modelId="{5AD9C65E-8A70-4245-A48B-56F2B1E9D2DF}" type="presParOf" srcId="{A8661DDA-7E65-4BD0-823F-820C0B3D69F1}" destId="{B159A20C-62C8-421E-8FE9-FB758D479599}" srcOrd="0" destOrd="0" presId="urn:microsoft.com/office/officeart/2011/layout/TabList"/>
    <dgm:cxn modelId="{043264C6-5084-4E94-8B2C-8BE0DB0189CA}" type="presParOf" srcId="{A8661DDA-7E65-4BD0-823F-820C0B3D69F1}" destId="{AB442A36-8F1D-4385-942F-96C76B425569}" srcOrd="1" destOrd="0" presId="urn:microsoft.com/office/officeart/2011/layout/TabList"/>
    <dgm:cxn modelId="{B81B3A00-CA60-43A1-AEF0-7848F24F20D6}" type="presParOf" srcId="{A8661DDA-7E65-4BD0-823F-820C0B3D69F1}" destId="{7CB5F067-29AA-473C-9209-684ED9EDACEC}" srcOrd="2" destOrd="0" presId="urn:microsoft.com/office/officeart/2011/layout/TabList"/>
    <dgm:cxn modelId="{5B23F1DA-3C90-44AF-B0EA-9388F1096D7D}" type="presParOf" srcId="{E3625E36-FB28-4453-96C3-17925F101E8F}" destId="{49630054-0F99-436F-8AA0-5BE3430842D8}" srcOrd="13" destOrd="0" presId="urn:microsoft.com/office/officeart/2011/layout/TabList"/>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891B775-1F12-453B-999A-102954611CB9}">
      <dsp:nvSpPr>
        <dsp:cNvPr id="0" name=""/>
        <dsp:cNvSpPr/>
      </dsp:nvSpPr>
      <dsp:spPr>
        <a:xfrm>
          <a:off x="0" y="4670409"/>
          <a:ext cx="3657601" cy="0"/>
        </a:xfrm>
        <a:prstGeom prst="line">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E93FBA-2D99-4991-9D94-DF0C14977D99}">
      <dsp:nvSpPr>
        <dsp:cNvPr id="0" name=""/>
        <dsp:cNvSpPr/>
      </dsp:nvSpPr>
      <dsp:spPr>
        <a:xfrm>
          <a:off x="0" y="3514079"/>
          <a:ext cx="3657601" cy="0"/>
        </a:xfrm>
        <a:prstGeom prst="line">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E254D3-673C-4EF5-ABA4-4818CF09508A}">
      <dsp:nvSpPr>
        <dsp:cNvPr id="0" name=""/>
        <dsp:cNvSpPr/>
      </dsp:nvSpPr>
      <dsp:spPr>
        <a:xfrm>
          <a:off x="0" y="2604952"/>
          <a:ext cx="3657601" cy="0"/>
        </a:xfrm>
        <a:prstGeom prst="line">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5643E4-F7F0-4DD1-82D0-81B0B9B9DB8B}">
      <dsp:nvSpPr>
        <dsp:cNvPr id="0" name=""/>
        <dsp:cNvSpPr/>
      </dsp:nvSpPr>
      <dsp:spPr>
        <a:xfrm>
          <a:off x="0" y="1593455"/>
          <a:ext cx="3657601" cy="0"/>
        </a:xfrm>
        <a:prstGeom prst="line">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8E3AF3-C33A-412D-9035-801F1070B5D1}">
      <dsp:nvSpPr>
        <dsp:cNvPr id="0" name=""/>
        <dsp:cNvSpPr/>
      </dsp:nvSpPr>
      <dsp:spPr>
        <a:xfrm>
          <a:off x="0" y="331885"/>
          <a:ext cx="3657601" cy="0"/>
        </a:xfrm>
        <a:prstGeom prst="line">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4E6660-B634-4FE3-81D6-35106B417A09}">
      <dsp:nvSpPr>
        <dsp:cNvPr id="0" name=""/>
        <dsp:cNvSpPr/>
      </dsp:nvSpPr>
      <dsp:spPr>
        <a:xfrm>
          <a:off x="950976" y="279"/>
          <a:ext cx="2706624" cy="331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b" anchorCtr="0">
          <a:noAutofit/>
        </a:bodyPr>
        <a:lstStyle/>
        <a:p>
          <a:pPr marL="0" lvl="0" indent="0" algn="l" defTabSz="355600">
            <a:lnSpc>
              <a:spcPct val="90000"/>
            </a:lnSpc>
            <a:spcBef>
              <a:spcPct val="0"/>
            </a:spcBef>
            <a:spcAft>
              <a:spcPct val="35000"/>
            </a:spcAft>
            <a:buNone/>
          </a:pPr>
          <a:r>
            <a:rPr lang="fr-CH" sz="800" kern="1200" dirty="0"/>
            <a:t> TE MSC</a:t>
          </a:r>
          <a:r>
            <a:rPr lang="fr-CH" sz="800" kern="1200"/>
            <a:t>, WP5, WP2</a:t>
          </a:r>
          <a:endParaRPr lang="en-US" sz="800" kern="1200" dirty="0"/>
        </a:p>
      </dsp:txBody>
      <dsp:txXfrm>
        <a:off x="950976" y="279"/>
        <a:ext cx="2706624" cy="331605"/>
      </dsp:txXfrm>
    </dsp:sp>
    <dsp:sp modelId="{02FB635C-7E7C-499C-B32B-DC5FE56CAEDE}">
      <dsp:nvSpPr>
        <dsp:cNvPr id="0" name=""/>
        <dsp:cNvSpPr/>
      </dsp:nvSpPr>
      <dsp:spPr>
        <a:xfrm>
          <a:off x="0" y="279"/>
          <a:ext cx="950976" cy="331605"/>
        </a:xfrm>
        <a:prstGeom prst="round2SameRect">
          <a:avLst>
            <a:gd name="adj1" fmla="val 16670"/>
            <a:gd name="adj2" fmla="val 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355600">
            <a:lnSpc>
              <a:spcPct val="90000"/>
            </a:lnSpc>
            <a:spcBef>
              <a:spcPct val="0"/>
            </a:spcBef>
            <a:spcAft>
              <a:spcPct val="35000"/>
            </a:spcAft>
            <a:buNone/>
          </a:pPr>
          <a:r>
            <a:rPr lang="fr-CH" sz="800" kern="1200" dirty="0" err="1"/>
            <a:t>Electromagnetic</a:t>
          </a:r>
          <a:r>
            <a:rPr lang="fr-CH" sz="800" kern="1200" dirty="0"/>
            <a:t> model, CAD model  </a:t>
          </a:r>
          <a:endParaRPr lang="en-US" sz="800" kern="1200" dirty="0"/>
        </a:p>
      </dsp:txBody>
      <dsp:txXfrm>
        <a:off x="16191" y="16470"/>
        <a:ext cx="918594" cy="315414"/>
      </dsp:txXfrm>
    </dsp:sp>
    <dsp:sp modelId="{12405F5A-1404-41CD-BFC2-79B923F1B300}">
      <dsp:nvSpPr>
        <dsp:cNvPr id="0" name=""/>
        <dsp:cNvSpPr/>
      </dsp:nvSpPr>
      <dsp:spPr>
        <a:xfrm>
          <a:off x="0" y="331885"/>
          <a:ext cx="3657601" cy="9133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fr-CH" sz="900" kern="1200" dirty="0"/>
            <a:t>Field profile, </a:t>
          </a:r>
          <a:r>
            <a:rPr lang="fr-CH" sz="900" kern="1200" dirty="0" err="1"/>
            <a:t>beam</a:t>
          </a:r>
          <a:r>
            <a:rPr lang="fr-CH" sz="900" kern="1200" dirty="0"/>
            <a:t> </a:t>
          </a:r>
          <a:r>
            <a:rPr lang="fr-CH" sz="900" kern="1200" dirty="0" err="1"/>
            <a:t>optics</a:t>
          </a:r>
          <a:r>
            <a:rPr lang="fr-CH" sz="900" kern="1200" dirty="0"/>
            <a:t> </a:t>
          </a:r>
          <a:r>
            <a:rPr lang="fr-CH" sz="900" kern="1200" dirty="0">
              <a:solidFill>
                <a:schemeClr val="tx1"/>
              </a:solidFill>
              <a:sym typeface="Wingdings" panose="05000000000000000000" pitchFamily="2" charset="2"/>
            </a:rPr>
            <a:t></a:t>
          </a:r>
          <a:endParaRPr lang="en-US" sz="900" kern="1200" dirty="0"/>
        </a:p>
        <a:p>
          <a:pPr marL="57150" lvl="1" indent="-57150" algn="l" defTabSz="400050">
            <a:lnSpc>
              <a:spcPct val="90000"/>
            </a:lnSpc>
            <a:spcBef>
              <a:spcPct val="0"/>
            </a:spcBef>
            <a:spcAft>
              <a:spcPct val="15000"/>
            </a:spcAft>
            <a:buChar char="•"/>
          </a:pPr>
          <a:r>
            <a:rPr lang="fr-CH" sz="900" kern="1200" dirty="0"/>
            <a:t>Magnet </a:t>
          </a:r>
          <a:r>
            <a:rPr lang="fr-CH" sz="900" kern="1200" dirty="0" err="1"/>
            <a:t>specification</a:t>
          </a:r>
          <a:r>
            <a:rPr lang="fr-CH" sz="900" kern="1200" dirty="0"/>
            <a:t> </a:t>
          </a:r>
          <a:r>
            <a:rPr lang="fr-CH" sz="900" kern="1200" dirty="0" err="1"/>
            <a:t>parameters</a:t>
          </a:r>
          <a:r>
            <a:rPr lang="fr-CH" sz="900" kern="1200" dirty="0"/>
            <a:t>, ( inductance, </a:t>
          </a:r>
          <a:r>
            <a:rPr lang="fr-CH" sz="900" kern="1200" dirty="0" err="1"/>
            <a:t>load</a:t>
          </a:r>
          <a:r>
            <a:rPr lang="fr-CH" sz="900" kern="1200" dirty="0"/>
            <a:t> table)</a:t>
          </a:r>
          <a:r>
            <a:rPr lang="fr-CH" sz="900" kern="1200" dirty="0">
              <a:solidFill>
                <a:schemeClr val="tx1"/>
              </a:solidFill>
              <a:sym typeface="Wingdings" panose="05000000000000000000" pitchFamily="2" charset="2"/>
            </a:rPr>
            <a:t> </a:t>
          </a:r>
          <a:endParaRPr lang="en-US" sz="900" kern="1200" dirty="0"/>
        </a:p>
        <a:p>
          <a:pPr marL="57150" lvl="1" indent="-57150" algn="l" defTabSz="400050">
            <a:lnSpc>
              <a:spcPct val="90000"/>
            </a:lnSpc>
            <a:spcBef>
              <a:spcPct val="0"/>
            </a:spcBef>
            <a:spcAft>
              <a:spcPct val="15000"/>
            </a:spcAft>
            <a:buChar char="•"/>
          </a:pPr>
          <a:r>
            <a:rPr lang="fr-CH" sz="900" kern="1200" dirty="0" err="1"/>
            <a:t>Shielding</a:t>
          </a:r>
          <a:r>
            <a:rPr lang="fr-CH" sz="900" kern="1200" dirty="0"/>
            <a:t> simulation, </a:t>
          </a:r>
          <a:r>
            <a:rPr lang="fr-CH" sz="900" kern="1200" dirty="0" err="1"/>
            <a:t>baseline</a:t>
          </a:r>
          <a:r>
            <a:rPr lang="fr-CH" sz="900" kern="1200" dirty="0"/>
            <a:t> </a:t>
          </a:r>
          <a:r>
            <a:rPr lang="fr-CH" sz="900" kern="1200" dirty="0" err="1"/>
            <a:t>with</a:t>
          </a:r>
          <a:r>
            <a:rPr lang="fr-CH" sz="900" kern="1200" dirty="0"/>
            <a:t> 30% </a:t>
          </a:r>
          <a:r>
            <a:rPr lang="fr-CH" sz="900" kern="1200" dirty="0" err="1"/>
            <a:t>efficiency</a:t>
          </a:r>
          <a:r>
            <a:rPr lang="fr-CH" sz="900" kern="1200" dirty="0"/>
            <a:t> (in </a:t>
          </a:r>
          <a:r>
            <a:rPr lang="fr-CH" sz="900" kern="1200" dirty="0" err="1"/>
            <a:t>work</a:t>
          </a:r>
          <a:r>
            <a:rPr lang="fr-CH" sz="900" kern="1200" dirty="0"/>
            <a:t>)</a:t>
          </a:r>
          <a:endParaRPr lang="en-US" sz="900" kern="1200" dirty="0"/>
        </a:p>
        <a:p>
          <a:pPr marL="57150" lvl="1" indent="-57150" algn="l" defTabSz="400050">
            <a:lnSpc>
              <a:spcPct val="90000"/>
            </a:lnSpc>
            <a:spcBef>
              <a:spcPct val="0"/>
            </a:spcBef>
            <a:spcAft>
              <a:spcPct val="15000"/>
            </a:spcAft>
            <a:buChar char="•"/>
          </a:pPr>
          <a:r>
            <a:rPr lang="fr-CH" sz="900" kern="1200" dirty="0"/>
            <a:t>SC </a:t>
          </a:r>
          <a:r>
            <a:rPr lang="fr-CH" sz="900" kern="1200" dirty="0" err="1"/>
            <a:t>conductors</a:t>
          </a:r>
          <a:r>
            <a:rPr lang="fr-CH" sz="900" kern="1200" dirty="0"/>
            <a:t> </a:t>
          </a:r>
          <a:r>
            <a:rPr lang="fr-CH" sz="900" kern="1200" dirty="0" err="1"/>
            <a:t>choice</a:t>
          </a:r>
          <a:r>
            <a:rPr lang="fr-CH" sz="900" kern="1200" dirty="0"/>
            <a:t>, operating </a:t>
          </a:r>
          <a:r>
            <a:rPr lang="fr-CH" sz="900" kern="1200" dirty="0" err="1"/>
            <a:t>Iss</a:t>
          </a:r>
          <a:r>
            <a:rPr lang="fr-CH" sz="900" kern="1200" dirty="0"/>
            <a:t> </a:t>
          </a:r>
          <a:r>
            <a:rPr lang="fr-CH" sz="900" kern="1200" dirty="0" err="1"/>
            <a:t>margins</a:t>
          </a:r>
          <a:r>
            <a:rPr lang="fr-CH" sz="900" kern="1200" dirty="0"/>
            <a:t>, </a:t>
          </a:r>
          <a:r>
            <a:rPr lang="fr-CH" sz="900" kern="1200" dirty="0" err="1"/>
            <a:t>specification</a:t>
          </a:r>
          <a:r>
            <a:rPr lang="fr-CH" sz="900" kern="1200" dirty="0"/>
            <a:t> in </a:t>
          </a:r>
          <a:r>
            <a:rPr lang="fr-CH" sz="900" kern="1200" dirty="0" err="1"/>
            <a:t>work</a:t>
          </a:r>
          <a:endParaRPr lang="en-US" sz="900" kern="1200" dirty="0"/>
        </a:p>
        <a:p>
          <a:pPr marL="57150" lvl="1" indent="-57150" algn="l" defTabSz="400050">
            <a:lnSpc>
              <a:spcPct val="90000"/>
            </a:lnSpc>
            <a:spcBef>
              <a:spcPct val="0"/>
            </a:spcBef>
            <a:spcAft>
              <a:spcPct val="15000"/>
            </a:spcAft>
            <a:buChar char="•"/>
          </a:pPr>
          <a:r>
            <a:rPr lang="fr-CH" sz="900" kern="1200" dirty="0" err="1">
              <a:solidFill>
                <a:schemeClr val="tx1"/>
              </a:solidFill>
            </a:rPr>
            <a:t>Current</a:t>
          </a:r>
          <a:r>
            <a:rPr lang="fr-CH" sz="900" kern="1200" dirty="0">
              <a:solidFill>
                <a:schemeClr val="tx1"/>
              </a:solidFill>
            </a:rPr>
            <a:t> leads </a:t>
          </a:r>
          <a:r>
            <a:rPr lang="fr-CH" sz="900" kern="1200" dirty="0" err="1">
              <a:solidFill>
                <a:schemeClr val="tx1"/>
              </a:solidFill>
            </a:rPr>
            <a:t>layout</a:t>
          </a:r>
          <a:r>
            <a:rPr lang="fr-CH" sz="900" kern="1200" dirty="0">
              <a:solidFill>
                <a:schemeClr val="tx1"/>
              </a:solidFill>
            </a:rPr>
            <a:t>, </a:t>
          </a:r>
          <a:r>
            <a:rPr lang="fr-CH" sz="900" kern="1200" dirty="0" err="1">
              <a:solidFill>
                <a:schemeClr val="tx1"/>
              </a:solidFill>
            </a:rPr>
            <a:t>functional</a:t>
          </a:r>
          <a:r>
            <a:rPr lang="fr-CH" sz="900" kern="1200" dirty="0">
              <a:solidFill>
                <a:schemeClr val="tx1"/>
              </a:solidFill>
            </a:rPr>
            <a:t> </a:t>
          </a:r>
          <a:r>
            <a:rPr lang="fr-CH" sz="900" kern="1200" dirty="0" err="1">
              <a:solidFill>
                <a:schemeClr val="tx1"/>
              </a:solidFill>
            </a:rPr>
            <a:t>integration</a:t>
          </a:r>
          <a:r>
            <a:rPr lang="fr-CH" sz="900" kern="1200" dirty="0">
              <a:solidFill>
                <a:schemeClr val="tx1"/>
              </a:solidFill>
            </a:rPr>
            <a:t> </a:t>
          </a:r>
          <a:r>
            <a:rPr lang="fr-CH" sz="900" kern="1200" dirty="0" err="1">
              <a:solidFill>
                <a:schemeClr val="tx1"/>
              </a:solidFill>
            </a:rPr>
            <a:t>space</a:t>
          </a:r>
          <a:r>
            <a:rPr lang="fr-CH" sz="900" kern="1200" dirty="0">
              <a:solidFill>
                <a:schemeClr val="tx1"/>
              </a:solidFill>
            </a:rPr>
            <a:t> ( in </a:t>
          </a:r>
          <a:r>
            <a:rPr lang="fr-CH" sz="900" kern="1200" dirty="0" err="1">
              <a:solidFill>
                <a:schemeClr val="tx1"/>
              </a:solidFill>
            </a:rPr>
            <a:t>work</a:t>
          </a:r>
          <a:r>
            <a:rPr lang="fr-CH" sz="900" kern="1200" dirty="0">
              <a:solidFill>
                <a:schemeClr val="tx1"/>
              </a:solidFill>
            </a:rPr>
            <a:t>)</a:t>
          </a:r>
          <a:endParaRPr lang="en-US" sz="900" kern="1200" dirty="0"/>
        </a:p>
        <a:p>
          <a:pPr marL="57150" lvl="1" indent="-57150" algn="l" defTabSz="400050">
            <a:lnSpc>
              <a:spcPct val="90000"/>
            </a:lnSpc>
            <a:spcBef>
              <a:spcPct val="0"/>
            </a:spcBef>
            <a:spcAft>
              <a:spcPct val="15000"/>
            </a:spcAft>
            <a:buChar char="•"/>
          </a:pPr>
          <a:r>
            <a:rPr lang="fr-CH" sz="900" kern="1200" dirty="0" err="1"/>
            <a:t>Definition</a:t>
          </a:r>
          <a:r>
            <a:rPr lang="fr-CH" sz="900" kern="1200" dirty="0"/>
            <a:t> of Magnetic </a:t>
          </a:r>
          <a:r>
            <a:rPr lang="fr-CH" sz="900" kern="1200" dirty="0" err="1"/>
            <a:t>measurement</a:t>
          </a:r>
          <a:r>
            <a:rPr lang="fr-CH" sz="900" kern="1200" dirty="0"/>
            <a:t> </a:t>
          </a:r>
          <a:r>
            <a:rPr lang="fr-CH" sz="900" kern="1200" dirty="0" err="1"/>
            <a:t>requirements</a:t>
          </a:r>
          <a:endParaRPr lang="en-US" sz="900" kern="1200" dirty="0"/>
        </a:p>
      </dsp:txBody>
      <dsp:txXfrm>
        <a:off x="0" y="331885"/>
        <a:ext cx="3657601" cy="913385"/>
      </dsp:txXfrm>
    </dsp:sp>
    <dsp:sp modelId="{CDEAA3CC-1BFA-4CFC-B812-2F2142BDF532}">
      <dsp:nvSpPr>
        <dsp:cNvPr id="0" name=""/>
        <dsp:cNvSpPr/>
      </dsp:nvSpPr>
      <dsp:spPr>
        <a:xfrm>
          <a:off x="950976" y="1261850"/>
          <a:ext cx="2706624" cy="331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b" anchorCtr="0">
          <a:noAutofit/>
        </a:bodyPr>
        <a:lstStyle/>
        <a:p>
          <a:pPr marL="0" lvl="0" indent="0" algn="l" defTabSz="355600">
            <a:lnSpc>
              <a:spcPct val="90000"/>
            </a:lnSpc>
            <a:spcBef>
              <a:spcPct val="0"/>
            </a:spcBef>
            <a:spcAft>
              <a:spcPct val="35000"/>
            </a:spcAft>
            <a:buNone/>
          </a:pPr>
          <a:r>
            <a:rPr lang="fr-CH" sz="800" kern="1200" dirty="0"/>
            <a:t> TE MPE, WP7</a:t>
          </a:r>
          <a:endParaRPr lang="en-US" sz="800" kern="1200" dirty="0"/>
        </a:p>
      </dsp:txBody>
      <dsp:txXfrm>
        <a:off x="950976" y="1261850"/>
        <a:ext cx="2706624" cy="331605"/>
      </dsp:txXfrm>
    </dsp:sp>
    <dsp:sp modelId="{4227DD6D-DE2A-4FFA-BC56-71769F11B98F}">
      <dsp:nvSpPr>
        <dsp:cNvPr id="0" name=""/>
        <dsp:cNvSpPr/>
      </dsp:nvSpPr>
      <dsp:spPr>
        <a:xfrm>
          <a:off x="0" y="1261850"/>
          <a:ext cx="950976" cy="331605"/>
        </a:xfrm>
        <a:prstGeom prst="round2SameRect">
          <a:avLst>
            <a:gd name="adj1" fmla="val 16670"/>
            <a:gd name="adj2" fmla="val 0"/>
          </a:avLst>
        </a:prstGeom>
        <a:solidFill>
          <a:schemeClr val="accent2">
            <a:hueOff val="-4692"/>
            <a:satOff val="0"/>
            <a:lumOff val="4412"/>
            <a:alphaOff val="0"/>
          </a:schemeClr>
        </a:solidFill>
        <a:ln w="25400" cap="flat" cmpd="sng" algn="ctr">
          <a:solidFill>
            <a:schemeClr val="accent2">
              <a:hueOff val="-4692"/>
              <a:satOff val="0"/>
              <a:lumOff val="441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355600">
            <a:lnSpc>
              <a:spcPct val="90000"/>
            </a:lnSpc>
            <a:spcBef>
              <a:spcPct val="0"/>
            </a:spcBef>
            <a:spcAft>
              <a:spcPct val="35000"/>
            </a:spcAft>
            <a:buNone/>
          </a:pPr>
          <a:r>
            <a:rPr lang="fr-CH" sz="800" kern="1200" dirty="0"/>
            <a:t>Magnets Protection </a:t>
          </a:r>
          <a:endParaRPr lang="en-US" sz="800" kern="1200" dirty="0"/>
        </a:p>
      </dsp:txBody>
      <dsp:txXfrm>
        <a:off x="16191" y="1278041"/>
        <a:ext cx="918594" cy="315414"/>
      </dsp:txXfrm>
    </dsp:sp>
    <dsp:sp modelId="{29CB5A62-ED18-4B9C-9C87-70D73824D8C9}">
      <dsp:nvSpPr>
        <dsp:cNvPr id="0" name=""/>
        <dsp:cNvSpPr/>
      </dsp:nvSpPr>
      <dsp:spPr>
        <a:xfrm>
          <a:off x="0" y="1593455"/>
          <a:ext cx="3657601" cy="663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fr-CH" sz="1000" kern="1200" dirty="0"/>
            <a:t>Protection </a:t>
          </a:r>
          <a:r>
            <a:rPr lang="fr-CH" sz="1000" kern="1200" dirty="0" err="1"/>
            <a:t>baseline</a:t>
          </a:r>
          <a:r>
            <a:rPr lang="fr-CH" sz="1000" kern="1200" dirty="0"/>
            <a:t>, </a:t>
          </a:r>
          <a:r>
            <a:rPr lang="fr-CH" sz="1000" kern="1200" dirty="0" err="1"/>
            <a:t>modelling</a:t>
          </a:r>
          <a:endParaRPr lang="en-US" sz="1000" kern="1200" dirty="0"/>
        </a:p>
        <a:p>
          <a:pPr marL="57150" lvl="1" indent="-57150" algn="l" defTabSz="444500">
            <a:lnSpc>
              <a:spcPct val="90000"/>
            </a:lnSpc>
            <a:spcBef>
              <a:spcPct val="0"/>
            </a:spcBef>
            <a:spcAft>
              <a:spcPct val="15000"/>
            </a:spcAft>
            <a:buChar char="•"/>
          </a:pPr>
          <a:r>
            <a:rPr lang="fr-CH" sz="1000" kern="1200" dirty="0"/>
            <a:t>Energy extraction on </a:t>
          </a:r>
          <a:r>
            <a:rPr lang="fr-CH" sz="1000" kern="1200" dirty="0" err="1"/>
            <a:t>individual</a:t>
          </a:r>
          <a:r>
            <a:rPr lang="fr-CH" sz="1000" kern="1200" dirty="0"/>
            <a:t> </a:t>
          </a:r>
          <a:r>
            <a:rPr lang="fr-CH" sz="1000" kern="1200" dirty="0" err="1"/>
            <a:t>coils</a:t>
          </a:r>
          <a:r>
            <a:rPr lang="fr-CH" sz="1000" kern="1200" dirty="0"/>
            <a:t> (up to 30% ), hot spot </a:t>
          </a:r>
          <a:r>
            <a:rPr lang="fr-CH" sz="1000" kern="1200" dirty="0" err="1"/>
            <a:t>temperature</a:t>
          </a:r>
          <a:r>
            <a:rPr lang="fr-CH" sz="1000" kern="1200" dirty="0"/>
            <a:t> &lt; 100 K, maximum voltage &lt; 500 V</a:t>
          </a:r>
          <a:endParaRPr lang="en-US" sz="1000" kern="1200" dirty="0"/>
        </a:p>
        <a:p>
          <a:pPr marL="57150" lvl="1" indent="-57150" algn="l" defTabSz="444500">
            <a:lnSpc>
              <a:spcPct val="90000"/>
            </a:lnSpc>
            <a:spcBef>
              <a:spcPct val="0"/>
            </a:spcBef>
            <a:spcAft>
              <a:spcPct val="15000"/>
            </a:spcAft>
            <a:buChar char="•"/>
          </a:pPr>
          <a:r>
            <a:rPr lang="fr-CH" sz="1000" kern="1200" dirty="0"/>
            <a:t>Start of </a:t>
          </a:r>
          <a:r>
            <a:rPr lang="fr-CH" sz="1000" kern="1200" dirty="0" err="1"/>
            <a:t>mutual</a:t>
          </a:r>
          <a:r>
            <a:rPr lang="fr-CH" sz="1000" kern="1200" dirty="0"/>
            <a:t> </a:t>
          </a:r>
          <a:r>
            <a:rPr lang="fr-CH" sz="1000" kern="1200" dirty="0" err="1"/>
            <a:t>coupling</a:t>
          </a:r>
          <a:r>
            <a:rPr lang="fr-CH" sz="1000" kern="1200" dirty="0"/>
            <a:t> </a:t>
          </a:r>
          <a:r>
            <a:rPr lang="fr-CH" sz="1000" kern="1200" dirty="0" err="1"/>
            <a:t>assessment</a:t>
          </a:r>
          <a:r>
            <a:rPr lang="fr-CH" sz="1000" kern="1200" dirty="0"/>
            <a:t>, back up </a:t>
          </a:r>
          <a:r>
            <a:rPr lang="fr-CH" sz="1000" kern="1200" dirty="0" err="1"/>
            <a:t>pick</a:t>
          </a:r>
          <a:r>
            <a:rPr lang="fr-CH" sz="1000" kern="1200" dirty="0"/>
            <a:t> up </a:t>
          </a:r>
          <a:r>
            <a:rPr lang="fr-CH" sz="1000" kern="1200" dirty="0" err="1"/>
            <a:t>coils</a:t>
          </a:r>
          <a:endParaRPr lang="en-US" sz="1000" kern="1200" dirty="0"/>
        </a:p>
      </dsp:txBody>
      <dsp:txXfrm>
        <a:off x="0" y="1593455"/>
        <a:ext cx="3657601" cy="663310"/>
      </dsp:txXfrm>
    </dsp:sp>
    <dsp:sp modelId="{6E3674A6-6E6A-44F2-8B23-06FD7DE72F64}">
      <dsp:nvSpPr>
        <dsp:cNvPr id="0" name=""/>
        <dsp:cNvSpPr/>
      </dsp:nvSpPr>
      <dsp:spPr>
        <a:xfrm>
          <a:off x="950976" y="2273346"/>
          <a:ext cx="2706624" cy="331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b" anchorCtr="0">
          <a:noAutofit/>
        </a:bodyPr>
        <a:lstStyle/>
        <a:p>
          <a:pPr marL="0" lvl="0" indent="0" algn="l" defTabSz="355600">
            <a:lnSpc>
              <a:spcPct val="90000"/>
            </a:lnSpc>
            <a:spcBef>
              <a:spcPct val="0"/>
            </a:spcBef>
            <a:spcAft>
              <a:spcPct val="35000"/>
            </a:spcAft>
            <a:buNone/>
          </a:pPr>
          <a:r>
            <a:rPr lang="fr-CH" sz="800" kern="1200" dirty="0"/>
            <a:t> SY EPC, WP6</a:t>
          </a:r>
          <a:endParaRPr lang="en-US" sz="800" kern="1200" dirty="0"/>
        </a:p>
      </dsp:txBody>
      <dsp:txXfrm>
        <a:off x="950976" y="2273346"/>
        <a:ext cx="2706624" cy="331605"/>
      </dsp:txXfrm>
    </dsp:sp>
    <dsp:sp modelId="{F6928008-22D0-4F82-AE87-76CCDC20F08B}">
      <dsp:nvSpPr>
        <dsp:cNvPr id="0" name=""/>
        <dsp:cNvSpPr/>
      </dsp:nvSpPr>
      <dsp:spPr>
        <a:xfrm>
          <a:off x="0" y="2273346"/>
          <a:ext cx="950976" cy="331605"/>
        </a:xfrm>
        <a:prstGeom prst="round2SameRect">
          <a:avLst>
            <a:gd name="adj1" fmla="val 16670"/>
            <a:gd name="adj2" fmla="val 0"/>
          </a:avLst>
        </a:prstGeom>
        <a:solidFill>
          <a:schemeClr val="accent2">
            <a:hueOff val="-9384"/>
            <a:satOff val="0"/>
            <a:lumOff val="8823"/>
            <a:alphaOff val="0"/>
          </a:schemeClr>
        </a:solidFill>
        <a:ln w="25400" cap="flat" cmpd="sng" algn="ctr">
          <a:solidFill>
            <a:schemeClr val="accent2">
              <a:hueOff val="-9384"/>
              <a:satOff val="0"/>
              <a:lumOff val="882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355600">
            <a:lnSpc>
              <a:spcPct val="90000"/>
            </a:lnSpc>
            <a:spcBef>
              <a:spcPct val="0"/>
            </a:spcBef>
            <a:spcAft>
              <a:spcPct val="35000"/>
            </a:spcAft>
            <a:buNone/>
          </a:pPr>
          <a:r>
            <a:rPr lang="fr-CH" sz="800" kern="1200" dirty="0"/>
            <a:t>Magnet circuits</a:t>
          </a:r>
          <a:endParaRPr lang="en-US" sz="800" kern="1200" dirty="0"/>
        </a:p>
      </dsp:txBody>
      <dsp:txXfrm>
        <a:off x="16191" y="2289537"/>
        <a:ext cx="918594" cy="315414"/>
      </dsp:txXfrm>
    </dsp:sp>
    <dsp:sp modelId="{0835C639-AC54-44BC-B3D3-D59495A058DD}">
      <dsp:nvSpPr>
        <dsp:cNvPr id="0" name=""/>
        <dsp:cNvSpPr/>
      </dsp:nvSpPr>
      <dsp:spPr>
        <a:xfrm>
          <a:off x="0" y="2604952"/>
          <a:ext cx="3657601" cy="560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fr-CH" sz="1000" kern="1200" dirty="0" err="1">
              <a:solidFill>
                <a:schemeClr val="tx1"/>
              </a:solidFill>
            </a:rPr>
            <a:t>Equipments</a:t>
          </a:r>
          <a:r>
            <a:rPr lang="fr-CH" sz="1000" kern="1200" dirty="0">
              <a:solidFill>
                <a:schemeClr val="tx1"/>
              </a:solidFill>
            </a:rPr>
            <a:t> code </a:t>
          </a:r>
          <a:r>
            <a:rPr lang="fr-CH" sz="1000" kern="1200" dirty="0" err="1">
              <a:solidFill>
                <a:schemeClr val="tx1"/>
              </a:solidFill>
            </a:rPr>
            <a:t>names</a:t>
          </a:r>
          <a:r>
            <a:rPr lang="fr-CH" sz="1000" kern="1200" dirty="0">
              <a:solidFill>
                <a:schemeClr val="tx1"/>
              </a:solidFill>
            </a:rPr>
            <a:t>, Circuit </a:t>
          </a:r>
          <a:r>
            <a:rPr lang="fr-CH" sz="1000" kern="1200" dirty="0" err="1">
              <a:solidFill>
                <a:schemeClr val="tx1"/>
              </a:solidFill>
            </a:rPr>
            <a:t>layout</a:t>
          </a:r>
          <a:r>
            <a:rPr lang="fr-CH" sz="1000" kern="1200" dirty="0">
              <a:solidFill>
                <a:schemeClr val="tx1"/>
              </a:solidFill>
            </a:rPr>
            <a:t>, </a:t>
          </a:r>
          <a:r>
            <a:rPr lang="fr-CH" sz="1000" kern="1200" dirty="0" err="1">
              <a:solidFill>
                <a:schemeClr val="tx1"/>
              </a:solidFill>
            </a:rPr>
            <a:t>choice</a:t>
          </a:r>
          <a:r>
            <a:rPr lang="fr-CH" sz="1000" kern="1200" dirty="0">
              <a:solidFill>
                <a:schemeClr val="tx1"/>
              </a:solidFill>
            </a:rPr>
            <a:t> of </a:t>
          </a:r>
          <a:r>
            <a:rPr lang="fr-CH" sz="1000" kern="1200" dirty="0" err="1">
              <a:solidFill>
                <a:schemeClr val="tx1"/>
              </a:solidFill>
            </a:rPr>
            <a:t>PCs</a:t>
          </a:r>
          <a:r>
            <a:rPr lang="fr-CH" sz="1000" kern="1200" dirty="0">
              <a:solidFill>
                <a:schemeClr val="tx1"/>
              </a:solidFill>
              <a:sym typeface="Wingdings" panose="05000000000000000000" pitchFamily="2" charset="2"/>
            </a:rPr>
            <a:t></a:t>
          </a:r>
          <a:r>
            <a:rPr lang="fr-CH" sz="1000" kern="1200" dirty="0">
              <a:solidFill>
                <a:schemeClr val="tx1"/>
              </a:solidFill>
            </a:rPr>
            <a:t> </a:t>
          </a:r>
          <a:endParaRPr lang="en-US" sz="1000" kern="1200" dirty="0">
            <a:solidFill>
              <a:schemeClr val="tx1"/>
            </a:solidFill>
          </a:endParaRPr>
        </a:p>
        <a:p>
          <a:pPr marL="57150" lvl="1" indent="-57150" algn="l" defTabSz="444500">
            <a:lnSpc>
              <a:spcPct val="90000"/>
            </a:lnSpc>
            <a:spcBef>
              <a:spcPct val="0"/>
            </a:spcBef>
            <a:spcAft>
              <a:spcPct val="15000"/>
            </a:spcAft>
            <a:buChar char="•"/>
          </a:pPr>
          <a:r>
            <a:rPr lang="fr-CH" sz="1000" kern="1200" dirty="0">
              <a:solidFill>
                <a:schemeClr val="tx1"/>
              </a:solidFill>
            </a:rPr>
            <a:t>Main circuit </a:t>
          </a:r>
          <a:r>
            <a:rPr lang="fr-CH" sz="1000" kern="1200" dirty="0" err="1">
              <a:solidFill>
                <a:schemeClr val="tx1"/>
              </a:solidFill>
            </a:rPr>
            <a:t>parameters</a:t>
          </a:r>
          <a:r>
            <a:rPr lang="fr-CH" sz="1000" kern="1200" dirty="0">
              <a:solidFill>
                <a:schemeClr val="tx1"/>
              </a:solidFill>
            </a:rPr>
            <a:t> </a:t>
          </a:r>
          <a:r>
            <a:rPr lang="fr-CH" sz="1000" kern="1200" dirty="0" err="1">
              <a:solidFill>
                <a:schemeClr val="tx1"/>
              </a:solidFill>
            </a:rPr>
            <a:t>baseline</a:t>
          </a:r>
          <a:r>
            <a:rPr lang="fr-CH" sz="1000" kern="1200" dirty="0">
              <a:solidFill>
                <a:schemeClr val="tx1"/>
              </a:solidFill>
            </a:rPr>
            <a:t> (MCF) </a:t>
          </a:r>
          <a:r>
            <a:rPr lang="fr-CH" sz="1000" kern="1200" dirty="0">
              <a:solidFill>
                <a:schemeClr val="tx1"/>
              </a:solidFill>
              <a:sym typeface="Wingdings" panose="05000000000000000000" pitchFamily="2" charset="2"/>
            </a:rPr>
            <a:t></a:t>
          </a:r>
          <a:endParaRPr lang="en-US" sz="1000" kern="1200" dirty="0">
            <a:solidFill>
              <a:schemeClr val="tx1"/>
            </a:solidFill>
          </a:endParaRPr>
        </a:p>
        <a:p>
          <a:pPr marL="57150" lvl="1" indent="-57150" algn="l" defTabSz="444500">
            <a:lnSpc>
              <a:spcPct val="90000"/>
            </a:lnSpc>
            <a:spcBef>
              <a:spcPct val="0"/>
            </a:spcBef>
            <a:spcAft>
              <a:spcPct val="15000"/>
            </a:spcAft>
            <a:buChar char="•"/>
          </a:pPr>
          <a:r>
            <a:rPr lang="fr-CH" sz="1000" kern="1200" dirty="0">
              <a:solidFill>
                <a:schemeClr val="tx1"/>
              </a:solidFill>
            </a:rPr>
            <a:t> Update </a:t>
          </a:r>
          <a:r>
            <a:rPr lang="fr-CH" sz="1000" kern="1200" dirty="0" err="1">
              <a:solidFill>
                <a:schemeClr val="tx1"/>
              </a:solidFill>
            </a:rPr>
            <a:t>baseline</a:t>
          </a:r>
          <a:r>
            <a:rPr lang="fr-CH" sz="1000" kern="1200" dirty="0">
              <a:solidFill>
                <a:schemeClr val="tx1"/>
              </a:solidFill>
            </a:rPr>
            <a:t> as </a:t>
          </a:r>
          <a:r>
            <a:rPr lang="fr-CH" sz="1000" kern="1200" dirty="0" err="1">
              <a:solidFill>
                <a:schemeClr val="tx1"/>
              </a:solidFill>
            </a:rPr>
            <a:t>function</a:t>
          </a:r>
          <a:r>
            <a:rPr lang="fr-CH" sz="1000" kern="1200" dirty="0">
              <a:solidFill>
                <a:schemeClr val="tx1"/>
              </a:solidFill>
            </a:rPr>
            <a:t> of protection simulations</a:t>
          </a:r>
          <a:endParaRPr lang="en-US" sz="1000" kern="1200" dirty="0">
            <a:solidFill>
              <a:schemeClr val="tx1"/>
            </a:solidFill>
          </a:endParaRPr>
        </a:p>
      </dsp:txBody>
      <dsp:txXfrm>
        <a:off x="0" y="2604952"/>
        <a:ext cx="3657601" cy="560941"/>
      </dsp:txXfrm>
    </dsp:sp>
    <dsp:sp modelId="{37F1C785-20B4-4C5C-98D4-21CF274ABB92}">
      <dsp:nvSpPr>
        <dsp:cNvPr id="0" name=""/>
        <dsp:cNvSpPr/>
      </dsp:nvSpPr>
      <dsp:spPr>
        <a:xfrm>
          <a:off x="950976" y="3182474"/>
          <a:ext cx="2706624" cy="331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b" anchorCtr="0">
          <a:noAutofit/>
        </a:bodyPr>
        <a:lstStyle/>
        <a:p>
          <a:pPr marL="0" lvl="0" indent="0" algn="l" defTabSz="355600">
            <a:lnSpc>
              <a:spcPct val="90000"/>
            </a:lnSpc>
            <a:spcBef>
              <a:spcPct val="0"/>
            </a:spcBef>
            <a:spcAft>
              <a:spcPct val="35000"/>
            </a:spcAft>
            <a:buNone/>
          </a:pPr>
          <a:r>
            <a:rPr lang="fr-CH" sz="800" kern="1200" dirty="0"/>
            <a:t> MSC, MPE</a:t>
          </a:r>
          <a:endParaRPr lang="en-US" sz="800" kern="1200" dirty="0"/>
        </a:p>
      </dsp:txBody>
      <dsp:txXfrm>
        <a:off x="950976" y="3182474"/>
        <a:ext cx="2706624" cy="331605"/>
      </dsp:txXfrm>
    </dsp:sp>
    <dsp:sp modelId="{0FB0DA65-48EC-4E0A-81CE-2BC7A740FD0A}">
      <dsp:nvSpPr>
        <dsp:cNvPr id="0" name=""/>
        <dsp:cNvSpPr/>
      </dsp:nvSpPr>
      <dsp:spPr>
        <a:xfrm>
          <a:off x="0" y="3182474"/>
          <a:ext cx="950976" cy="331605"/>
        </a:xfrm>
        <a:prstGeom prst="round2SameRect">
          <a:avLst>
            <a:gd name="adj1" fmla="val 16670"/>
            <a:gd name="adj2" fmla="val 0"/>
          </a:avLst>
        </a:prstGeom>
        <a:solidFill>
          <a:schemeClr val="accent2">
            <a:hueOff val="-14077"/>
            <a:satOff val="0"/>
            <a:lumOff val="13235"/>
            <a:alphaOff val="0"/>
          </a:schemeClr>
        </a:solidFill>
        <a:ln w="25400" cap="flat" cmpd="sng" algn="ctr">
          <a:solidFill>
            <a:schemeClr val="accent2">
              <a:hueOff val="-14077"/>
              <a:satOff val="0"/>
              <a:lumOff val="1323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355600">
            <a:lnSpc>
              <a:spcPct val="90000"/>
            </a:lnSpc>
            <a:spcBef>
              <a:spcPct val="0"/>
            </a:spcBef>
            <a:spcAft>
              <a:spcPct val="35000"/>
            </a:spcAft>
            <a:buNone/>
          </a:pPr>
          <a:r>
            <a:rPr lang="fr-CH" sz="800" kern="1200" dirty="0" err="1"/>
            <a:t>Busbars</a:t>
          </a:r>
          <a:r>
            <a:rPr lang="fr-CH" sz="800" kern="1200" dirty="0"/>
            <a:t> &amp; Instrumentation</a:t>
          </a:r>
          <a:endParaRPr lang="en-US" sz="800" kern="1200" dirty="0"/>
        </a:p>
      </dsp:txBody>
      <dsp:txXfrm>
        <a:off x="16191" y="3198665"/>
        <a:ext cx="918594" cy="315414"/>
      </dsp:txXfrm>
    </dsp:sp>
    <dsp:sp modelId="{1C577284-E6C8-453E-9171-06C3FD7361F3}">
      <dsp:nvSpPr>
        <dsp:cNvPr id="0" name=""/>
        <dsp:cNvSpPr/>
      </dsp:nvSpPr>
      <dsp:spPr>
        <a:xfrm>
          <a:off x="0" y="3514079"/>
          <a:ext cx="3657601" cy="80814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fr-CH" sz="1000" kern="1200" dirty="0"/>
            <a:t>Magnet </a:t>
          </a:r>
          <a:r>
            <a:rPr lang="fr-CH" sz="1000" kern="1200" dirty="0" err="1"/>
            <a:t>quench</a:t>
          </a:r>
          <a:r>
            <a:rPr lang="fr-CH" sz="1000" kern="1200" dirty="0"/>
            <a:t> </a:t>
          </a:r>
          <a:r>
            <a:rPr lang="fr-CH" sz="1000" kern="1200" dirty="0" err="1"/>
            <a:t>detection</a:t>
          </a:r>
          <a:r>
            <a:rPr lang="fr-CH" sz="1000" kern="1200" dirty="0"/>
            <a:t> </a:t>
          </a:r>
          <a:r>
            <a:rPr lang="fr-CH" sz="1000" kern="1200" dirty="0" err="1"/>
            <a:t>scheme</a:t>
          </a:r>
          <a:r>
            <a:rPr lang="fr-CH" sz="1000" kern="1200" dirty="0"/>
            <a:t> </a:t>
          </a:r>
          <a:r>
            <a:rPr lang="fr-CH" sz="1000" kern="1200" dirty="0" err="1"/>
            <a:t>proposal</a:t>
          </a:r>
          <a:endParaRPr lang="en-US" sz="1000" kern="1200" dirty="0"/>
        </a:p>
        <a:p>
          <a:pPr marL="57150" lvl="1" indent="-57150" algn="l" defTabSz="444500">
            <a:lnSpc>
              <a:spcPct val="90000"/>
            </a:lnSpc>
            <a:spcBef>
              <a:spcPct val="0"/>
            </a:spcBef>
            <a:spcAft>
              <a:spcPct val="15000"/>
            </a:spcAft>
            <a:buChar char="•"/>
          </a:pPr>
          <a:r>
            <a:rPr lang="fr-CH" sz="1000" kern="1200" dirty="0" err="1"/>
            <a:t>Internal</a:t>
          </a:r>
          <a:r>
            <a:rPr lang="fr-CH" sz="1000" kern="1200" dirty="0"/>
            <a:t> SC </a:t>
          </a:r>
          <a:r>
            <a:rPr lang="fr-CH" sz="1000" kern="1200" dirty="0" err="1"/>
            <a:t>busbar</a:t>
          </a:r>
          <a:r>
            <a:rPr lang="fr-CH" sz="1000" kern="1200" dirty="0"/>
            <a:t> </a:t>
          </a:r>
          <a:r>
            <a:rPr lang="fr-CH" sz="1000" kern="1200" dirty="0" err="1"/>
            <a:t>specification</a:t>
          </a:r>
          <a:r>
            <a:rPr lang="fr-CH" sz="1000" kern="1200" dirty="0"/>
            <a:t> (in </a:t>
          </a:r>
          <a:r>
            <a:rPr lang="fr-CH" sz="1000" kern="1200" dirty="0" err="1"/>
            <a:t>work</a:t>
          </a:r>
          <a:r>
            <a:rPr lang="fr-CH" sz="1000" kern="1200" dirty="0"/>
            <a:t>)</a:t>
          </a:r>
          <a:endParaRPr lang="en-US" sz="1000" kern="1200" dirty="0"/>
        </a:p>
        <a:p>
          <a:pPr marL="57150" lvl="1" indent="-57150" algn="l" defTabSz="444500">
            <a:lnSpc>
              <a:spcPct val="90000"/>
            </a:lnSpc>
            <a:spcBef>
              <a:spcPct val="0"/>
            </a:spcBef>
            <a:spcAft>
              <a:spcPct val="15000"/>
            </a:spcAft>
            <a:buChar char="•"/>
          </a:pPr>
          <a:r>
            <a:rPr lang="fr-CH" sz="1000" kern="1200" dirty="0"/>
            <a:t>HV </a:t>
          </a:r>
          <a:r>
            <a:rPr lang="fr-CH" sz="1000" kern="1200" dirty="0" err="1"/>
            <a:t>feedtroughs</a:t>
          </a:r>
          <a:r>
            <a:rPr lang="fr-CH" sz="1000" kern="1200" dirty="0"/>
            <a:t>, </a:t>
          </a:r>
          <a:r>
            <a:rPr lang="fr-CH" sz="1000" kern="1200" dirty="0" err="1"/>
            <a:t>placeholder</a:t>
          </a:r>
          <a:endParaRPr lang="en-US" sz="1000" kern="1200" dirty="0"/>
        </a:p>
        <a:p>
          <a:pPr marL="57150" lvl="1" indent="-57150" algn="l" defTabSz="444500">
            <a:lnSpc>
              <a:spcPct val="90000"/>
            </a:lnSpc>
            <a:spcBef>
              <a:spcPct val="0"/>
            </a:spcBef>
            <a:spcAft>
              <a:spcPct val="15000"/>
            </a:spcAft>
            <a:buChar char="•"/>
          </a:pPr>
          <a:r>
            <a:rPr lang="fr-CH" sz="1000" kern="1200" dirty="0"/>
            <a:t>Magnet </a:t>
          </a:r>
          <a:r>
            <a:rPr lang="fr-CH" sz="1000" kern="1200" dirty="0" err="1"/>
            <a:t>mechanical</a:t>
          </a:r>
          <a:r>
            <a:rPr lang="fr-CH" sz="1000" kern="1200" dirty="0"/>
            <a:t> instrumentation, T </a:t>
          </a:r>
          <a:r>
            <a:rPr lang="fr-CH" sz="1000" kern="1200" dirty="0" err="1"/>
            <a:t>sensors</a:t>
          </a:r>
          <a:endParaRPr lang="en-US" sz="1000" kern="1200" dirty="0"/>
        </a:p>
        <a:p>
          <a:pPr marL="57150" lvl="1" indent="-57150" algn="l" defTabSz="444500">
            <a:lnSpc>
              <a:spcPct val="90000"/>
            </a:lnSpc>
            <a:spcBef>
              <a:spcPct val="0"/>
            </a:spcBef>
            <a:spcAft>
              <a:spcPct val="15000"/>
            </a:spcAft>
            <a:buChar char="•"/>
          </a:pPr>
          <a:r>
            <a:rPr lang="fr-CH" sz="1000" kern="1200" dirty="0" err="1"/>
            <a:t>Cryogenic</a:t>
          </a:r>
          <a:r>
            <a:rPr lang="fr-CH" sz="1000" kern="1200" dirty="0"/>
            <a:t> </a:t>
          </a:r>
          <a:r>
            <a:rPr lang="fr-CH" sz="1000" kern="1200" dirty="0" err="1"/>
            <a:t>operation</a:t>
          </a:r>
          <a:r>
            <a:rPr lang="fr-CH" sz="1000" kern="1200" dirty="0"/>
            <a:t> instrumentation </a:t>
          </a:r>
          <a:r>
            <a:rPr lang="fr-CH" sz="1000" kern="1200" dirty="0" err="1"/>
            <a:t>pre-list</a:t>
          </a:r>
          <a:r>
            <a:rPr lang="fr-CH" sz="1000" kern="1200" dirty="0"/>
            <a:t> </a:t>
          </a:r>
          <a:endParaRPr lang="en-US" sz="1000" kern="1200" dirty="0"/>
        </a:p>
      </dsp:txBody>
      <dsp:txXfrm>
        <a:off x="0" y="3514079"/>
        <a:ext cx="3657601" cy="808144"/>
      </dsp:txXfrm>
    </dsp:sp>
    <dsp:sp modelId="{28D476E0-20A1-46AC-BAE2-855475DC8795}">
      <dsp:nvSpPr>
        <dsp:cNvPr id="0" name=""/>
        <dsp:cNvSpPr/>
      </dsp:nvSpPr>
      <dsp:spPr>
        <a:xfrm>
          <a:off x="950976" y="4338804"/>
          <a:ext cx="2706624" cy="33160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5240" tIns="15240" rIns="15240" bIns="15240" numCol="1" spcCol="1270" anchor="b" anchorCtr="0">
          <a:noAutofit/>
        </a:bodyPr>
        <a:lstStyle/>
        <a:p>
          <a:pPr marL="0" lvl="0" indent="0" algn="l" defTabSz="355600">
            <a:lnSpc>
              <a:spcPct val="90000"/>
            </a:lnSpc>
            <a:spcBef>
              <a:spcPct val="0"/>
            </a:spcBef>
            <a:spcAft>
              <a:spcPct val="35000"/>
            </a:spcAft>
            <a:buNone/>
          </a:pPr>
          <a:r>
            <a:rPr lang="fr-CH" sz="800" kern="1200" dirty="0"/>
            <a:t> BE-GM, EN-MME</a:t>
          </a:r>
          <a:endParaRPr lang="en-US" sz="800" kern="1200" dirty="0"/>
        </a:p>
      </dsp:txBody>
      <dsp:txXfrm>
        <a:off x="950976" y="4338804"/>
        <a:ext cx="2706624" cy="331605"/>
      </dsp:txXfrm>
    </dsp:sp>
    <dsp:sp modelId="{32F74947-392D-4545-9167-74AC6E7BFBA4}">
      <dsp:nvSpPr>
        <dsp:cNvPr id="0" name=""/>
        <dsp:cNvSpPr/>
      </dsp:nvSpPr>
      <dsp:spPr>
        <a:xfrm>
          <a:off x="0" y="4338804"/>
          <a:ext cx="950976" cy="331605"/>
        </a:xfrm>
        <a:prstGeom prst="round2SameRect">
          <a:avLst>
            <a:gd name="adj1" fmla="val 16670"/>
            <a:gd name="adj2" fmla="val 0"/>
          </a:avLst>
        </a:prstGeom>
        <a:solidFill>
          <a:schemeClr val="accent2">
            <a:hueOff val="-18769"/>
            <a:satOff val="0"/>
            <a:lumOff val="17647"/>
            <a:alphaOff val="0"/>
          </a:schemeClr>
        </a:solidFill>
        <a:ln w="25400" cap="flat" cmpd="sng" algn="ctr">
          <a:solidFill>
            <a:schemeClr val="accent2">
              <a:hueOff val="-18769"/>
              <a:satOff val="0"/>
              <a:lumOff val="1764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355600">
            <a:lnSpc>
              <a:spcPct val="90000"/>
            </a:lnSpc>
            <a:spcBef>
              <a:spcPct val="0"/>
            </a:spcBef>
            <a:spcAft>
              <a:spcPct val="35000"/>
            </a:spcAft>
            <a:buNone/>
          </a:pPr>
          <a:r>
            <a:rPr lang="fr-CH" sz="800" kern="1200" dirty="0"/>
            <a:t> </a:t>
          </a:r>
          <a:r>
            <a:rPr lang="fr-CH" sz="800" kern="1200" dirty="0" err="1"/>
            <a:t>Metrology</a:t>
          </a:r>
          <a:endParaRPr lang="en-US" sz="800" kern="1200" dirty="0"/>
        </a:p>
      </dsp:txBody>
      <dsp:txXfrm>
        <a:off x="16191" y="4354995"/>
        <a:ext cx="918594" cy="315414"/>
      </dsp:txXfrm>
    </dsp:sp>
    <dsp:sp modelId="{ED042504-E44A-4EB9-BDB5-305D4A79F856}">
      <dsp:nvSpPr>
        <dsp:cNvPr id="0" name=""/>
        <dsp:cNvSpPr/>
      </dsp:nvSpPr>
      <dsp:spPr>
        <a:xfrm>
          <a:off x="0" y="4670409"/>
          <a:ext cx="3657601" cy="66331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fr-CH" sz="1000" kern="1200" dirty="0">
              <a:solidFill>
                <a:prstClr val="black">
                  <a:hueOff val="0"/>
                  <a:satOff val="0"/>
                  <a:lumOff val="0"/>
                  <a:alphaOff val="0"/>
                </a:prstClr>
              </a:solidFill>
              <a:latin typeface="Arial"/>
              <a:ea typeface="+mn-ea"/>
              <a:cs typeface="+mn-cs"/>
            </a:rPr>
            <a:t> Magnet </a:t>
          </a:r>
          <a:r>
            <a:rPr lang="fr-CH" sz="1000" kern="1200" dirty="0" err="1">
              <a:solidFill>
                <a:prstClr val="black">
                  <a:hueOff val="0"/>
                  <a:satOff val="0"/>
                  <a:lumOff val="0"/>
                  <a:alphaOff val="0"/>
                </a:prstClr>
              </a:solidFill>
              <a:latin typeface="Arial"/>
              <a:ea typeface="+mn-ea"/>
              <a:cs typeface="+mn-cs"/>
            </a:rPr>
            <a:t>metrology</a:t>
          </a:r>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steps</a:t>
          </a:r>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criteria</a:t>
          </a:r>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under</a:t>
          </a:r>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evaluation</a:t>
          </a:r>
          <a:r>
            <a:rPr lang="fr-CH" sz="1000" kern="1200" dirty="0">
              <a:solidFill>
                <a:prstClr val="black">
                  <a:hueOff val="0"/>
                  <a:satOff val="0"/>
                  <a:lumOff val="0"/>
                  <a:alphaOff val="0"/>
                </a:prstClr>
              </a:solidFill>
              <a:latin typeface="Arial"/>
              <a:ea typeface="+mn-ea"/>
              <a:cs typeface="+mn-cs"/>
            </a:rPr>
            <a:t>)</a:t>
          </a:r>
          <a:endParaRPr lang="en-US" sz="1000" kern="1200" dirty="0">
            <a:solidFill>
              <a:prstClr val="black">
                <a:hueOff val="0"/>
                <a:satOff val="0"/>
                <a:lumOff val="0"/>
                <a:alphaOff val="0"/>
              </a:prstClr>
            </a:solidFill>
            <a:latin typeface="Arial"/>
            <a:ea typeface="+mn-ea"/>
            <a:cs typeface="+mn-cs"/>
          </a:endParaRPr>
        </a:p>
        <a:p>
          <a:pPr marL="57150" lvl="1" indent="-57150" algn="l" defTabSz="444500">
            <a:lnSpc>
              <a:spcPct val="90000"/>
            </a:lnSpc>
            <a:spcBef>
              <a:spcPct val="0"/>
            </a:spcBef>
            <a:spcAft>
              <a:spcPct val="15000"/>
            </a:spcAft>
            <a:buChar char="•"/>
          </a:pPr>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Alignment</a:t>
          </a:r>
          <a:r>
            <a:rPr lang="fr-CH" sz="1000" kern="1200" dirty="0">
              <a:solidFill>
                <a:prstClr val="black">
                  <a:hueOff val="0"/>
                  <a:satOff val="0"/>
                  <a:lumOff val="0"/>
                  <a:alphaOff val="0"/>
                </a:prstClr>
              </a:solidFill>
              <a:latin typeface="Arial"/>
              <a:ea typeface="+mn-ea"/>
              <a:cs typeface="+mn-cs"/>
            </a:rPr>
            <a:t> process, </a:t>
          </a:r>
          <a:r>
            <a:rPr lang="fr-CH" sz="1000" kern="1200" dirty="0" err="1">
              <a:solidFill>
                <a:prstClr val="black">
                  <a:hueOff val="0"/>
                  <a:satOff val="0"/>
                  <a:lumOff val="0"/>
                  <a:alphaOff val="0"/>
                </a:prstClr>
              </a:solidFill>
              <a:latin typeface="Arial"/>
              <a:ea typeface="+mn-ea"/>
              <a:cs typeface="+mn-cs"/>
            </a:rPr>
            <a:t>survey</a:t>
          </a:r>
          <a:r>
            <a:rPr lang="fr-CH" sz="1000" kern="1200" dirty="0">
              <a:solidFill>
                <a:prstClr val="black">
                  <a:hueOff val="0"/>
                  <a:satOff val="0"/>
                  <a:lumOff val="0"/>
                  <a:alphaOff val="0"/>
                </a:prstClr>
              </a:solidFill>
              <a:latin typeface="Arial"/>
              <a:ea typeface="+mn-ea"/>
              <a:cs typeface="+mn-cs"/>
            </a:rPr>
            <a:t> marks </a:t>
          </a:r>
          <a:r>
            <a:rPr lang="fr-CH" sz="1000" kern="1200" dirty="0" err="1">
              <a:solidFill>
                <a:prstClr val="black">
                  <a:hueOff val="0"/>
                  <a:satOff val="0"/>
                  <a:lumOff val="0"/>
                  <a:alphaOff val="0"/>
                </a:prstClr>
              </a:solidFill>
              <a:latin typeface="Arial"/>
              <a:ea typeface="+mn-ea"/>
              <a:cs typeface="+mn-cs"/>
            </a:rPr>
            <a:t>needs</a:t>
          </a:r>
          <a:endParaRPr lang="en-US" sz="1000" kern="1200" dirty="0">
            <a:solidFill>
              <a:prstClr val="black">
                <a:hueOff val="0"/>
                <a:satOff val="0"/>
                <a:lumOff val="0"/>
                <a:alphaOff val="0"/>
              </a:prstClr>
            </a:solidFill>
            <a:latin typeface="Arial"/>
            <a:ea typeface="+mn-ea"/>
            <a:cs typeface="+mn-cs"/>
          </a:endParaRPr>
        </a:p>
        <a:p>
          <a:pPr marL="57150" lvl="1" indent="-57150" algn="l" defTabSz="444500">
            <a:lnSpc>
              <a:spcPct val="90000"/>
            </a:lnSpc>
            <a:spcBef>
              <a:spcPct val="0"/>
            </a:spcBef>
            <a:spcAft>
              <a:spcPct val="15000"/>
            </a:spcAft>
            <a:buChar char="•"/>
          </a:pPr>
          <a:r>
            <a:rPr lang="fr-CH" sz="1000" kern="1200" dirty="0">
              <a:solidFill>
                <a:prstClr val="black">
                  <a:hueOff val="0"/>
                  <a:satOff val="0"/>
                  <a:lumOff val="0"/>
                  <a:alphaOff val="0"/>
                </a:prstClr>
              </a:solidFill>
              <a:latin typeface="Arial"/>
              <a:ea typeface="+mn-ea"/>
              <a:cs typeface="+mn-cs"/>
            </a:rPr>
            <a:t> Final </a:t>
          </a:r>
          <a:r>
            <a:rPr lang="fr-CH" sz="1000" kern="1200" dirty="0" err="1">
              <a:solidFill>
                <a:prstClr val="black">
                  <a:hueOff val="0"/>
                  <a:satOff val="0"/>
                  <a:lumOff val="0"/>
                  <a:alphaOff val="0"/>
                </a:prstClr>
              </a:solidFill>
              <a:latin typeface="Arial"/>
              <a:ea typeface="+mn-ea"/>
              <a:cs typeface="+mn-cs"/>
            </a:rPr>
            <a:t>achievable</a:t>
          </a:r>
          <a:r>
            <a:rPr lang="fr-CH" sz="1000" kern="1200" dirty="0">
              <a:solidFill>
                <a:prstClr val="black">
                  <a:hueOff val="0"/>
                  <a:satOff val="0"/>
                  <a:lumOff val="0"/>
                  <a:alphaOff val="0"/>
                </a:prstClr>
              </a:solidFill>
              <a:latin typeface="Arial"/>
              <a:ea typeface="+mn-ea"/>
              <a:cs typeface="+mn-cs"/>
            </a:rPr>
            <a:t> </a:t>
          </a:r>
          <a:r>
            <a:rPr lang="fr-CH" sz="1000" kern="1200" dirty="0" err="1">
              <a:solidFill>
                <a:prstClr val="black">
                  <a:hueOff val="0"/>
                  <a:satOff val="0"/>
                  <a:lumOff val="0"/>
                  <a:alphaOff val="0"/>
                </a:prstClr>
              </a:solidFill>
              <a:latin typeface="Arial"/>
              <a:ea typeface="+mn-ea"/>
              <a:cs typeface="+mn-cs"/>
            </a:rPr>
            <a:t>targets</a:t>
          </a:r>
          <a:r>
            <a:rPr lang="fr-CH" sz="1000" kern="1200" dirty="0">
              <a:solidFill>
                <a:prstClr val="black">
                  <a:hueOff val="0"/>
                  <a:satOff val="0"/>
                  <a:lumOff val="0"/>
                  <a:alphaOff val="0"/>
                </a:prstClr>
              </a:solidFill>
              <a:latin typeface="Arial"/>
              <a:ea typeface="+mn-ea"/>
              <a:cs typeface="+mn-cs"/>
            </a:rPr>
            <a:t> ( in </a:t>
          </a:r>
          <a:r>
            <a:rPr lang="fr-CH" sz="1000" kern="1200" dirty="0" err="1">
              <a:solidFill>
                <a:prstClr val="black">
                  <a:hueOff val="0"/>
                  <a:satOff val="0"/>
                  <a:lumOff val="0"/>
                  <a:alphaOff val="0"/>
                </a:prstClr>
              </a:solidFill>
              <a:latin typeface="Arial"/>
              <a:ea typeface="+mn-ea"/>
              <a:cs typeface="+mn-cs"/>
            </a:rPr>
            <a:t>work</a:t>
          </a:r>
          <a:r>
            <a:rPr lang="fr-CH" sz="1000" kern="1200" dirty="0">
              <a:solidFill>
                <a:prstClr val="black">
                  <a:hueOff val="0"/>
                  <a:satOff val="0"/>
                  <a:lumOff val="0"/>
                  <a:alphaOff val="0"/>
                </a:prstClr>
              </a:solidFill>
              <a:latin typeface="Arial"/>
              <a:ea typeface="+mn-ea"/>
              <a:cs typeface="+mn-cs"/>
            </a:rPr>
            <a:t>) </a:t>
          </a:r>
          <a:endParaRPr lang="en-US" sz="1000" kern="1200" dirty="0">
            <a:solidFill>
              <a:prstClr val="black">
                <a:hueOff val="0"/>
                <a:satOff val="0"/>
                <a:lumOff val="0"/>
                <a:alphaOff val="0"/>
              </a:prstClr>
            </a:solidFill>
            <a:latin typeface="Arial"/>
            <a:ea typeface="+mn-ea"/>
            <a:cs typeface="+mn-cs"/>
          </a:endParaRPr>
        </a:p>
      </dsp:txBody>
      <dsp:txXfrm>
        <a:off x="0" y="4670409"/>
        <a:ext cx="3657601" cy="66331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B5F067-29AA-473C-9209-684ED9EDACEC}">
      <dsp:nvSpPr>
        <dsp:cNvPr id="0" name=""/>
        <dsp:cNvSpPr/>
      </dsp:nvSpPr>
      <dsp:spPr>
        <a:xfrm>
          <a:off x="0" y="4647033"/>
          <a:ext cx="3756799" cy="0"/>
        </a:xfrm>
        <a:prstGeom prst="line">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DE93FBA-2D99-4991-9D94-DF0C14977D99}">
      <dsp:nvSpPr>
        <dsp:cNvPr id="0" name=""/>
        <dsp:cNvSpPr/>
      </dsp:nvSpPr>
      <dsp:spPr>
        <a:xfrm>
          <a:off x="0" y="3599790"/>
          <a:ext cx="3756799" cy="0"/>
        </a:xfrm>
        <a:prstGeom prst="line">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4E254D3-673C-4EF5-ABA4-4818CF09508A}">
      <dsp:nvSpPr>
        <dsp:cNvPr id="0" name=""/>
        <dsp:cNvSpPr/>
      </dsp:nvSpPr>
      <dsp:spPr>
        <a:xfrm>
          <a:off x="0" y="2715177"/>
          <a:ext cx="3756799" cy="0"/>
        </a:xfrm>
        <a:prstGeom prst="line">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5643E4-F7F0-4DD1-82D0-81B0B9B9DB8B}">
      <dsp:nvSpPr>
        <dsp:cNvPr id="0" name=""/>
        <dsp:cNvSpPr/>
      </dsp:nvSpPr>
      <dsp:spPr>
        <a:xfrm>
          <a:off x="0" y="1667934"/>
          <a:ext cx="3756799" cy="0"/>
        </a:xfrm>
        <a:prstGeom prst="line">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28E3AF3-C33A-412D-9035-801F1070B5D1}">
      <dsp:nvSpPr>
        <dsp:cNvPr id="0" name=""/>
        <dsp:cNvSpPr/>
      </dsp:nvSpPr>
      <dsp:spPr>
        <a:xfrm>
          <a:off x="0" y="343539"/>
          <a:ext cx="3756799" cy="0"/>
        </a:xfrm>
        <a:prstGeom prst="line">
          <a:avLst/>
        </a:prstGeom>
        <a:noFill/>
        <a:ln w="25400" cap="flat" cmpd="sng" algn="ctr">
          <a:solidFill>
            <a:schemeClr val="accent2">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4E6660-B634-4FE3-81D6-35106B417A09}">
      <dsp:nvSpPr>
        <dsp:cNvPr id="0" name=""/>
        <dsp:cNvSpPr/>
      </dsp:nvSpPr>
      <dsp:spPr>
        <a:xfrm>
          <a:off x="976767" y="214"/>
          <a:ext cx="2780031" cy="343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 tIns="17145" rIns="17145" bIns="17145" numCol="1" spcCol="1270" anchor="b" anchorCtr="0">
          <a:noAutofit/>
        </a:bodyPr>
        <a:lstStyle/>
        <a:p>
          <a:pPr marL="0" lvl="0" indent="0" algn="l" defTabSz="400050">
            <a:lnSpc>
              <a:spcPct val="90000"/>
            </a:lnSpc>
            <a:spcBef>
              <a:spcPct val="0"/>
            </a:spcBef>
            <a:spcAft>
              <a:spcPct val="35000"/>
            </a:spcAft>
            <a:buNone/>
          </a:pPr>
          <a:r>
            <a:rPr lang="fr-CH" sz="900" kern="1200" dirty="0"/>
            <a:t> TE CRG, (WP 9)</a:t>
          </a:r>
          <a:endParaRPr lang="en-US" sz="900" kern="1200" dirty="0"/>
        </a:p>
      </dsp:txBody>
      <dsp:txXfrm>
        <a:off x="976767" y="214"/>
        <a:ext cx="2780031" cy="343324"/>
      </dsp:txXfrm>
    </dsp:sp>
    <dsp:sp modelId="{02FB635C-7E7C-499C-B32B-DC5FE56CAEDE}">
      <dsp:nvSpPr>
        <dsp:cNvPr id="0" name=""/>
        <dsp:cNvSpPr/>
      </dsp:nvSpPr>
      <dsp:spPr>
        <a:xfrm>
          <a:off x="0" y="214"/>
          <a:ext cx="976767" cy="343324"/>
        </a:xfrm>
        <a:prstGeom prst="round2SameRect">
          <a:avLst>
            <a:gd name="adj1" fmla="val 16670"/>
            <a:gd name="adj2" fmla="val 0"/>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400050">
            <a:lnSpc>
              <a:spcPct val="90000"/>
            </a:lnSpc>
            <a:spcBef>
              <a:spcPct val="0"/>
            </a:spcBef>
            <a:spcAft>
              <a:spcPct val="35000"/>
            </a:spcAft>
            <a:buNone/>
          </a:pPr>
          <a:r>
            <a:rPr lang="fr-CH" sz="900" kern="1200" dirty="0" err="1"/>
            <a:t>Cryogenics</a:t>
          </a:r>
          <a:endParaRPr lang="en-US" sz="900" kern="1200" dirty="0"/>
        </a:p>
      </dsp:txBody>
      <dsp:txXfrm>
        <a:off x="16763" y="16977"/>
        <a:ext cx="943241" cy="326561"/>
      </dsp:txXfrm>
    </dsp:sp>
    <dsp:sp modelId="{12405F5A-1404-41CD-BFC2-79B923F1B300}">
      <dsp:nvSpPr>
        <dsp:cNvPr id="0" name=""/>
        <dsp:cNvSpPr/>
      </dsp:nvSpPr>
      <dsp:spPr>
        <a:xfrm>
          <a:off x="0" y="343539"/>
          <a:ext cx="3756799" cy="96390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 tIns="17145" rIns="17145" bIns="17145" numCol="1" spcCol="1270" anchor="t" anchorCtr="0">
          <a:noAutofit/>
        </a:bodyPr>
        <a:lstStyle/>
        <a:p>
          <a:pPr marL="57150" lvl="1" indent="-57150" algn="l" defTabSz="400050">
            <a:lnSpc>
              <a:spcPct val="90000"/>
            </a:lnSpc>
            <a:spcBef>
              <a:spcPct val="0"/>
            </a:spcBef>
            <a:spcAft>
              <a:spcPct val="15000"/>
            </a:spcAft>
            <a:buChar char="•"/>
          </a:pPr>
          <a:r>
            <a:rPr lang="fr-CH" sz="900" kern="1200" dirty="0" err="1"/>
            <a:t>Internal</a:t>
          </a:r>
          <a:r>
            <a:rPr lang="fr-CH" sz="900" kern="1200" dirty="0"/>
            <a:t> HEL </a:t>
          </a:r>
          <a:r>
            <a:rPr lang="fr-CH" sz="900" kern="1200" dirty="0" err="1"/>
            <a:t>cryogenic</a:t>
          </a:r>
          <a:r>
            <a:rPr lang="fr-CH" sz="900" kern="1200" dirty="0"/>
            <a:t> </a:t>
          </a:r>
          <a:r>
            <a:rPr lang="fr-CH" sz="900" kern="1200" dirty="0" err="1"/>
            <a:t>piping</a:t>
          </a:r>
          <a:r>
            <a:rPr lang="fr-CH" sz="900" kern="1200" dirty="0"/>
            <a:t> </a:t>
          </a:r>
          <a:r>
            <a:rPr lang="fr-CH" sz="900" kern="1200" dirty="0" err="1"/>
            <a:t>sizing</a:t>
          </a:r>
          <a:r>
            <a:rPr lang="fr-CH" sz="900" kern="1200" dirty="0"/>
            <a:t> </a:t>
          </a:r>
          <a:r>
            <a:rPr lang="fr-CH" sz="900" kern="1200" dirty="0">
              <a:solidFill>
                <a:schemeClr val="tx1"/>
              </a:solidFill>
              <a:sym typeface="Wingdings" panose="05000000000000000000" pitchFamily="2" charset="2"/>
            </a:rPr>
            <a:t></a:t>
          </a:r>
          <a:endParaRPr lang="en-US" sz="900" kern="1200" dirty="0"/>
        </a:p>
        <a:p>
          <a:pPr marL="57150" lvl="1" indent="-57150" algn="l" defTabSz="400050">
            <a:lnSpc>
              <a:spcPct val="90000"/>
            </a:lnSpc>
            <a:spcBef>
              <a:spcPct val="0"/>
            </a:spcBef>
            <a:spcAft>
              <a:spcPct val="15000"/>
            </a:spcAft>
            <a:buChar char="•"/>
          </a:pPr>
          <a:r>
            <a:rPr lang="fr-CH" sz="900" kern="1200" dirty="0" err="1"/>
            <a:t>Assessment</a:t>
          </a:r>
          <a:r>
            <a:rPr lang="fr-CH" sz="900" kern="1200" dirty="0"/>
            <a:t> of operating He pressure, </a:t>
          </a:r>
          <a:r>
            <a:rPr lang="fr-CH" sz="900" kern="1200" dirty="0" err="1"/>
            <a:t>safety</a:t>
          </a:r>
          <a:r>
            <a:rPr lang="fr-CH" sz="900" kern="1200" dirty="0"/>
            <a:t> valve </a:t>
          </a:r>
          <a:r>
            <a:rPr lang="fr-CH" sz="900" kern="1200" dirty="0" err="1"/>
            <a:t>devices</a:t>
          </a:r>
          <a:r>
            <a:rPr lang="fr-CH" sz="900" kern="1200" dirty="0"/>
            <a:t> (P&lt; 4.5 b) </a:t>
          </a:r>
          <a:r>
            <a:rPr lang="fr-CH" sz="900" kern="1200" dirty="0">
              <a:solidFill>
                <a:schemeClr val="tx1"/>
              </a:solidFill>
              <a:sym typeface="Wingdings" panose="05000000000000000000" pitchFamily="2" charset="2"/>
            </a:rPr>
            <a:t></a:t>
          </a:r>
          <a:r>
            <a:rPr lang="fr-CH" sz="900" kern="1200" dirty="0"/>
            <a:t> </a:t>
          </a:r>
          <a:endParaRPr lang="en-US" sz="900" kern="1200" dirty="0"/>
        </a:p>
        <a:p>
          <a:pPr marL="57150" lvl="1" indent="-57150" algn="l" defTabSz="400050">
            <a:lnSpc>
              <a:spcPct val="90000"/>
            </a:lnSpc>
            <a:spcBef>
              <a:spcPct val="0"/>
            </a:spcBef>
            <a:spcAft>
              <a:spcPct val="15000"/>
            </a:spcAft>
            <a:buChar char="•"/>
          </a:pPr>
          <a:r>
            <a:rPr lang="fr-CH" sz="900" kern="1200" dirty="0" err="1"/>
            <a:t>Overpressure</a:t>
          </a:r>
          <a:r>
            <a:rPr lang="fr-CH" sz="900" kern="1200" dirty="0"/>
            <a:t> in case if </a:t>
          </a:r>
          <a:r>
            <a:rPr lang="fr-CH" sz="900" kern="1200" dirty="0" err="1"/>
            <a:t>quench</a:t>
          </a:r>
          <a:r>
            <a:rPr lang="fr-CH" sz="900" kern="1200" dirty="0"/>
            <a:t> and vacuum </a:t>
          </a:r>
          <a:r>
            <a:rPr lang="fr-CH" sz="900" kern="1200" dirty="0" err="1"/>
            <a:t>loss</a:t>
          </a:r>
          <a:r>
            <a:rPr lang="fr-CH" sz="900" kern="1200" dirty="0"/>
            <a:t> </a:t>
          </a:r>
          <a:r>
            <a:rPr lang="fr-CH" sz="900" kern="1200" dirty="0">
              <a:solidFill>
                <a:schemeClr val="tx1"/>
              </a:solidFill>
              <a:sym typeface="Wingdings" panose="05000000000000000000" pitchFamily="2" charset="2"/>
            </a:rPr>
            <a:t></a:t>
          </a:r>
          <a:endParaRPr lang="en-US" sz="900" kern="1200" dirty="0"/>
        </a:p>
        <a:p>
          <a:pPr marL="57150" lvl="1" indent="-57150" algn="l" defTabSz="400050">
            <a:lnSpc>
              <a:spcPct val="90000"/>
            </a:lnSpc>
            <a:spcBef>
              <a:spcPct val="0"/>
            </a:spcBef>
            <a:spcAft>
              <a:spcPct val="15000"/>
            </a:spcAft>
            <a:buChar char="•"/>
          </a:pPr>
          <a:r>
            <a:rPr lang="fr-CH" sz="900" kern="1200" dirty="0" err="1"/>
            <a:t>Integration</a:t>
          </a:r>
          <a:r>
            <a:rPr lang="fr-CH" sz="900" kern="1200" dirty="0"/>
            <a:t> of </a:t>
          </a:r>
          <a:r>
            <a:rPr lang="fr-CH" sz="900" kern="1200" dirty="0" err="1"/>
            <a:t>cryo</a:t>
          </a:r>
          <a:r>
            <a:rPr lang="fr-CH" sz="900" kern="1200" dirty="0"/>
            <a:t> jumper, </a:t>
          </a:r>
          <a:r>
            <a:rPr lang="fr-CH" sz="900" kern="1200" dirty="0" err="1"/>
            <a:t>lines</a:t>
          </a:r>
          <a:r>
            <a:rPr lang="fr-CH" sz="900" kern="1200" dirty="0"/>
            <a:t> </a:t>
          </a:r>
          <a:endParaRPr lang="en-US" sz="900" kern="1200" dirty="0"/>
        </a:p>
        <a:p>
          <a:pPr marL="57150" lvl="1" indent="-57150" algn="l" defTabSz="400050">
            <a:lnSpc>
              <a:spcPct val="90000"/>
            </a:lnSpc>
            <a:spcBef>
              <a:spcPct val="0"/>
            </a:spcBef>
            <a:spcAft>
              <a:spcPct val="15000"/>
            </a:spcAft>
            <a:buChar char="•"/>
          </a:pPr>
          <a:r>
            <a:rPr lang="fr-CH" sz="900" kern="1200" dirty="0" err="1"/>
            <a:t>Integration</a:t>
          </a:r>
          <a:r>
            <a:rPr lang="fr-CH" sz="900" kern="1200" dirty="0"/>
            <a:t> of HEL magnet cold test </a:t>
          </a:r>
          <a:r>
            <a:rPr lang="fr-CH" sz="900" kern="1200" dirty="0" err="1"/>
            <a:t>cryogenic</a:t>
          </a:r>
          <a:r>
            <a:rPr lang="fr-CH" sz="900" kern="1200" dirty="0"/>
            <a:t> station ( </a:t>
          </a:r>
          <a:r>
            <a:rPr lang="fr-CH" sz="900" kern="1200" dirty="0" err="1"/>
            <a:t>pending</a:t>
          </a:r>
          <a:r>
            <a:rPr lang="fr-CH" sz="900" kern="1200" dirty="0"/>
            <a:t>)</a:t>
          </a:r>
          <a:endParaRPr lang="en-US" sz="900" kern="1200" dirty="0"/>
        </a:p>
        <a:p>
          <a:pPr marL="57150" lvl="1" indent="-57150" algn="l" defTabSz="400050">
            <a:lnSpc>
              <a:spcPct val="90000"/>
            </a:lnSpc>
            <a:spcBef>
              <a:spcPct val="0"/>
            </a:spcBef>
            <a:spcAft>
              <a:spcPct val="15000"/>
            </a:spcAft>
            <a:buChar char="•"/>
          </a:pPr>
          <a:endParaRPr lang="en-US" sz="900" kern="1200" dirty="0"/>
        </a:p>
        <a:p>
          <a:pPr marL="57150" lvl="1" indent="-57150" algn="l" defTabSz="400050">
            <a:lnSpc>
              <a:spcPct val="90000"/>
            </a:lnSpc>
            <a:spcBef>
              <a:spcPct val="0"/>
            </a:spcBef>
            <a:spcAft>
              <a:spcPct val="15000"/>
            </a:spcAft>
            <a:buChar char="•"/>
          </a:pPr>
          <a:endParaRPr lang="en-US" sz="900" kern="1200" dirty="0"/>
        </a:p>
      </dsp:txBody>
      <dsp:txXfrm>
        <a:off x="0" y="343539"/>
        <a:ext cx="3756799" cy="963904"/>
      </dsp:txXfrm>
    </dsp:sp>
    <dsp:sp modelId="{CDEAA3CC-1BFA-4CFC-B812-2F2142BDF532}">
      <dsp:nvSpPr>
        <dsp:cNvPr id="0" name=""/>
        <dsp:cNvSpPr/>
      </dsp:nvSpPr>
      <dsp:spPr>
        <a:xfrm>
          <a:off x="976767" y="1324609"/>
          <a:ext cx="2780031" cy="343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 tIns="17145" rIns="17145" bIns="17145" numCol="1" spcCol="1270" anchor="b" anchorCtr="0">
          <a:noAutofit/>
        </a:bodyPr>
        <a:lstStyle/>
        <a:p>
          <a:pPr marL="0" lvl="0" indent="0" algn="l" defTabSz="400050">
            <a:lnSpc>
              <a:spcPct val="90000"/>
            </a:lnSpc>
            <a:spcBef>
              <a:spcPct val="0"/>
            </a:spcBef>
            <a:spcAft>
              <a:spcPct val="35000"/>
            </a:spcAft>
            <a:buNone/>
          </a:pPr>
          <a:r>
            <a:rPr lang="fr-CH" sz="900" kern="1200" dirty="0"/>
            <a:t> WP5, HL ATS (WP15)</a:t>
          </a:r>
          <a:endParaRPr lang="en-US" sz="900" kern="1200" dirty="0"/>
        </a:p>
      </dsp:txBody>
      <dsp:txXfrm>
        <a:off x="976767" y="1324609"/>
        <a:ext cx="2780031" cy="343324"/>
      </dsp:txXfrm>
    </dsp:sp>
    <dsp:sp modelId="{4227DD6D-DE2A-4FFA-BC56-71769F11B98F}">
      <dsp:nvSpPr>
        <dsp:cNvPr id="0" name=""/>
        <dsp:cNvSpPr/>
      </dsp:nvSpPr>
      <dsp:spPr>
        <a:xfrm>
          <a:off x="0" y="1324609"/>
          <a:ext cx="976767" cy="343324"/>
        </a:xfrm>
        <a:prstGeom prst="round2SameRect">
          <a:avLst>
            <a:gd name="adj1" fmla="val 16670"/>
            <a:gd name="adj2" fmla="val 0"/>
          </a:avLst>
        </a:prstGeom>
        <a:solidFill>
          <a:schemeClr val="accent2">
            <a:hueOff val="-4692"/>
            <a:satOff val="0"/>
            <a:lumOff val="4412"/>
            <a:alphaOff val="0"/>
          </a:schemeClr>
        </a:solidFill>
        <a:ln w="25400" cap="flat" cmpd="sng" algn="ctr">
          <a:solidFill>
            <a:schemeClr val="accent2">
              <a:hueOff val="-4692"/>
              <a:satOff val="0"/>
              <a:lumOff val="4412"/>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400050">
            <a:lnSpc>
              <a:spcPct val="90000"/>
            </a:lnSpc>
            <a:spcBef>
              <a:spcPct val="0"/>
            </a:spcBef>
            <a:spcAft>
              <a:spcPct val="35000"/>
            </a:spcAft>
            <a:buNone/>
          </a:pPr>
          <a:r>
            <a:rPr lang="fr-CH" sz="900" kern="1200" dirty="0" err="1"/>
            <a:t>Integration</a:t>
          </a:r>
          <a:r>
            <a:rPr lang="fr-CH" sz="900" kern="1200" dirty="0"/>
            <a:t> </a:t>
          </a:r>
          <a:endParaRPr lang="en-US" sz="900" kern="1200" dirty="0"/>
        </a:p>
      </dsp:txBody>
      <dsp:txXfrm>
        <a:off x="16763" y="1341372"/>
        <a:ext cx="943241" cy="326561"/>
      </dsp:txXfrm>
    </dsp:sp>
    <dsp:sp modelId="{29CB5A62-ED18-4B9C-9C87-70D73824D8C9}">
      <dsp:nvSpPr>
        <dsp:cNvPr id="0" name=""/>
        <dsp:cNvSpPr/>
      </dsp:nvSpPr>
      <dsp:spPr>
        <a:xfrm>
          <a:off x="0" y="1667934"/>
          <a:ext cx="3756799" cy="686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fr-CH" sz="1000" kern="1200" dirty="0"/>
            <a:t>HEL unit </a:t>
          </a:r>
          <a:r>
            <a:rPr lang="fr-CH" sz="1000" kern="1200" dirty="0" err="1"/>
            <a:t>envelop</a:t>
          </a:r>
          <a:r>
            <a:rPr lang="fr-CH" sz="1000" kern="1200" dirty="0"/>
            <a:t> CAD model </a:t>
          </a:r>
          <a:r>
            <a:rPr lang="fr-CH" sz="1000" kern="1200" dirty="0">
              <a:solidFill>
                <a:schemeClr val="tx1"/>
              </a:solidFill>
              <a:sym typeface="Wingdings" panose="05000000000000000000" pitchFamily="2" charset="2"/>
            </a:rPr>
            <a:t></a:t>
          </a:r>
          <a:endParaRPr lang="en-US" sz="1000" kern="1200" dirty="0"/>
        </a:p>
        <a:p>
          <a:pPr marL="57150" lvl="1" indent="-57150" algn="l" defTabSz="444500">
            <a:lnSpc>
              <a:spcPct val="90000"/>
            </a:lnSpc>
            <a:spcBef>
              <a:spcPct val="0"/>
            </a:spcBef>
            <a:spcAft>
              <a:spcPct val="15000"/>
            </a:spcAft>
            <a:buChar char="•"/>
          </a:pPr>
          <a:r>
            <a:rPr lang="fr-CH" sz="1000" kern="1200" dirty="0"/>
            <a:t>Transport </a:t>
          </a:r>
          <a:r>
            <a:rPr lang="fr-CH" sz="1000" kern="1200" dirty="0" err="1"/>
            <a:t>tooling</a:t>
          </a:r>
          <a:r>
            <a:rPr lang="fr-CH" sz="1000" kern="1200" dirty="0"/>
            <a:t> </a:t>
          </a:r>
          <a:r>
            <a:rPr lang="fr-CH" sz="1000" kern="1200" dirty="0" err="1"/>
            <a:t>assessment</a:t>
          </a:r>
          <a:r>
            <a:rPr lang="fr-CH" sz="1000" kern="1200" dirty="0"/>
            <a:t>, process ( in </a:t>
          </a:r>
          <a:r>
            <a:rPr lang="fr-CH" sz="1000" kern="1200" dirty="0" err="1"/>
            <a:t>work</a:t>
          </a:r>
          <a:r>
            <a:rPr lang="fr-CH" sz="1000" kern="1200" dirty="0"/>
            <a:t>)</a:t>
          </a:r>
          <a:endParaRPr lang="en-US" sz="1000" kern="1200" dirty="0"/>
        </a:p>
        <a:p>
          <a:pPr marL="57150" lvl="1" indent="-57150" algn="l" defTabSz="444500">
            <a:lnSpc>
              <a:spcPct val="90000"/>
            </a:lnSpc>
            <a:spcBef>
              <a:spcPct val="0"/>
            </a:spcBef>
            <a:spcAft>
              <a:spcPct val="15000"/>
            </a:spcAft>
            <a:buChar char="•"/>
          </a:pPr>
          <a:r>
            <a:rPr lang="fr-CH" sz="1000" kern="1200" dirty="0" err="1"/>
            <a:t>Integration</a:t>
          </a:r>
          <a:r>
            <a:rPr lang="fr-CH" sz="1000" kern="1200" dirty="0"/>
            <a:t> </a:t>
          </a:r>
          <a:r>
            <a:rPr lang="fr-CH" sz="1000" kern="1200" dirty="0" err="1"/>
            <a:t>space</a:t>
          </a:r>
          <a:r>
            <a:rPr lang="fr-CH" sz="1000" kern="1200" dirty="0"/>
            <a:t> in tunnel, HEL interface </a:t>
          </a:r>
          <a:r>
            <a:rPr lang="fr-CH" sz="1000" kern="1200" dirty="0" err="1"/>
            <a:t>specification</a:t>
          </a:r>
          <a:r>
            <a:rPr lang="fr-CH" sz="1000" kern="1200" dirty="0"/>
            <a:t> </a:t>
          </a:r>
          <a:endParaRPr lang="en-US" sz="1000" kern="1200" dirty="0"/>
        </a:p>
      </dsp:txBody>
      <dsp:txXfrm>
        <a:off x="0" y="1667934"/>
        <a:ext cx="3756799" cy="686752"/>
      </dsp:txXfrm>
    </dsp:sp>
    <dsp:sp modelId="{6E3674A6-6E6A-44F2-8B23-06FD7DE72F64}">
      <dsp:nvSpPr>
        <dsp:cNvPr id="0" name=""/>
        <dsp:cNvSpPr/>
      </dsp:nvSpPr>
      <dsp:spPr>
        <a:xfrm>
          <a:off x="976767" y="2371852"/>
          <a:ext cx="2780031" cy="343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 tIns="17145" rIns="17145" bIns="17145" numCol="1" spcCol="1270" anchor="b" anchorCtr="0">
          <a:noAutofit/>
        </a:bodyPr>
        <a:lstStyle/>
        <a:p>
          <a:pPr marL="0" lvl="0" indent="0" algn="l" defTabSz="400050">
            <a:lnSpc>
              <a:spcPct val="90000"/>
            </a:lnSpc>
            <a:spcBef>
              <a:spcPct val="0"/>
            </a:spcBef>
            <a:spcAft>
              <a:spcPct val="35000"/>
            </a:spcAft>
            <a:buNone/>
          </a:pPr>
          <a:r>
            <a:rPr lang="fr-CH" sz="900" kern="1200" dirty="0"/>
            <a:t> TE-VSC (WP12), SY-BI, </a:t>
          </a:r>
          <a:endParaRPr lang="en-US" sz="900" kern="1200" dirty="0"/>
        </a:p>
      </dsp:txBody>
      <dsp:txXfrm>
        <a:off x="976767" y="2371852"/>
        <a:ext cx="2780031" cy="343324"/>
      </dsp:txXfrm>
    </dsp:sp>
    <dsp:sp modelId="{F6928008-22D0-4F82-AE87-76CCDC20F08B}">
      <dsp:nvSpPr>
        <dsp:cNvPr id="0" name=""/>
        <dsp:cNvSpPr/>
      </dsp:nvSpPr>
      <dsp:spPr>
        <a:xfrm>
          <a:off x="0" y="2371852"/>
          <a:ext cx="976767" cy="343324"/>
        </a:xfrm>
        <a:prstGeom prst="round2SameRect">
          <a:avLst>
            <a:gd name="adj1" fmla="val 16670"/>
            <a:gd name="adj2" fmla="val 0"/>
          </a:avLst>
        </a:prstGeom>
        <a:solidFill>
          <a:schemeClr val="accent2">
            <a:hueOff val="-9384"/>
            <a:satOff val="0"/>
            <a:lumOff val="8823"/>
            <a:alphaOff val="0"/>
          </a:schemeClr>
        </a:solidFill>
        <a:ln w="25400" cap="flat" cmpd="sng" algn="ctr">
          <a:solidFill>
            <a:schemeClr val="accent2">
              <a:hueOff val="-9384"/>
              <a:satOff val="0"/>
              <a:lumOff val="882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400050">
            <a:lnSpc>
              <a:spcPct val="90000"/>
            </a:lnSpc>
            <a:spcBef>
              <a:spcPct val="0"/>
            </a:spcBef>
            <a:spcAft>
              <a:spcPct val="35000"/>
            </a:spcAft>
            <a:buNone/>
          </a:pPr>
          <a:r>
            <a:rPr lang="fr-CH" sz="900" kern="1200" dirty="0"/>
            <a:t>Vacuum system, diagnostics</a:t>
          </a:r>
          <a:endParaRPr lang="en-US" sz="900" kern="1200" dirty="0"/>
        </a:p>
      </dsp:txBody>
      <dsp:txXfrm>
        <a:off x="16763" y="2388615"/>
        <a:ext cx="943241" cy="326561"/>
      </dsp:txXfrm>
    </dsp:sp>
    <dsp:sp modelId="{0835C639-AC54-44BC-B3D3-D59495A058DD}">
      <dsp:nvSpPr>
        <dsp:cNvPr id="0" name=""/>
        <dsp:cNvSpPr/>
      </dsp:nvSpPr>
      <dsp:spPr>
        <a:xfrm>
          <a:off x="0" y="2715177"/>
          <a:ext cx="3756799" cy="52412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fr-CH" sz="1000" kern="1200" dirty="0">
              <a:solidFill>
                <a:schemeClr val="tx1"/>
              </a:solidFill>
            </a:rPr>
            <a:t> Access </a:t>
          </a:r>
          <a:r>
            <a:rPr lang="fr-CH" sz="1000" kern="1200" dirty="0" err="1">
              <a:solidFill>
                <a:schemeClr val="tx1"/>
              </a:solidFill>
            </a:rPr>
            <a:t>space</a:t>
          </a:r>
          <a:r>
            <a:rPr lang="fr-CH" sz="1000" kern="1200" dirty="0">
              <a:solidFill>
                <a:schemeClr val="tx1"/>
              </a:solidFill>
            </a:rPr>
            <a:t> for </a:t>
          </a:r>
          <a:r>
            <a:rPr lang="fr-CH" sz="1000" kern="1200" dirty="0" err="1">
              <a:solidFill>
                <a:schemeClr val="tx1"/>
              </a:solidFill>
            </a:rPr>
            <a:t>assembly</a:t>
          </a:r>
          <a:r>
            <a:rPr lang="fr-CH" sz="1000" kern="1200" dirty="0">
              <a:solidFill>
                <a:schemeClr val="tx1"/>
              </a:solidFill>
            </a:rPr>
            <a:t> of BGC diagnostics ( on </a:t>
          </a:r>
          <a:r>
            <a:rPr lang="fr-CH" sz="1000" kern="1200" dirty="0" err="1">
              <a:solidFill>
                <a:schemeClr val="tx1"/>
              </a:solidFill>
            </a:rPr>
            <a:t>going</a:t>
          </a:r>
          <a:r>
            <a:rPr lang="fr-CH" sz="1000" kern="1200" dirty="0">
              <a:solidFill>
                <a:schemeClr val="tx1"/>
              </a:solidFill>
            </a:rPr>
            <a:t>)</a:t>
          </a:r>
          <a:endParaRPr lang="en-US" sz="1000" kern="1200" dirty="0">
            <a:solidFill>
              <a:schemeClr val="tx1"/>
            </a:solidFill>
          </a:endParaRPr>
        </a:p>
        <a:p>
          <a:pPr marL="57150" lvl="1" indent="-57150" algn="l" defTabSz="444500">
            <a:lnSpc>
              <a:spcPct val="90000"/>
            </a:lnSpc>
            <a:spcBef>
              <a:spcPct val="0"/>
            </a:spcBef>
            <a:spcAft>
              <a:spcPct val="15000"/>
            </a:spcAft>
            <a:buChar char="•"/>
          </a:pPr>
          <a:r>
            <a:rPr lang="fr-CH" sz="1000" kern="1200" dirty="0">
              <a:solidFill>
                <a:schemeClr val="tx1"/>
              </a:solidFill>
            </a:rPr>
            <a:t> </a:t>
          </a:r>
          <a:r>
            <a:rPr lang="fr-CH" sz="1000" kern="1200" dirty="0" err="1">
              <a:solidFill>
                <a:schemeClr val="tx1"/>
              </a:solidFill>
            </a:rPr>
            <a:t>Layout</a:t>
          </a:r>
          <a:r>
            <a:rPr lang="fr-CH" sz="1000" kern="1200" dirty="0">
              <a:solidFill>
                <a:schemeClr val="tx1"/>
              </a:solidFill>
            </a:rPr>
            <a:t> of vacuum </a:t>
          </a:r>
          <a:r>
            <a:rPr lang="fr-CH" sz="1000" kern="1200" dirty="0" err="1">
              <a:solidFill>
                <a:schemeClr val="tx1"/>
              </a:solidFill>
            </a:rPr>
            <a:t>pumps</a:t>
          </a:r>
          <a:r>
            <a:rPr lang="fr-CH" sz="1000" kern="1200" dirty="0">
              <a:solidFill>
                <a:schemeClr val="tx1"/>
              </a:solidFill>
            </a:rPr>
            <a:t> vs </a:t>
          </a:r>
          <a:r>
            <a:rPr lang="fr-CH" sz="1000" kern="1200" dirty="0" err="1">
              <a:solidFill>
                <a:schemeClr val="tx1"/>
              </a:solidFill>
            </a:rPr>
            <a:t>magnetic</a:t>
          </a:r>
          <a:r>
            <a:rPr lang="fr-CH" sz="1000" kern="1200" dirty="0">
              <a:solidFill>
                <a:schemeClr val="tx1"/>
              </a:solidFill>
            </a:rPr>
            <a:t> </a:t>
          </a:r>
          <a:r>
            <a:rPr lang="fr-CH" sz="1000" kern="1200" dirty="0" err="1">
              <a:solidFill>
                <a:schemeClr val="tx1"/>
              </a:solidFill>
            </a:rPr>
            <a:t>field</a:t>
          </a:r>
          <a:r>
            <a:rPr lang="fr-CH" sz="1000" kern="1200" dirty="0">
              <a:solidFill>
                <a:schemeClr val="tx1"/>
              </a:solidFill>
            </a:rPr>
            <a:t> ( in </a:t>
          </a:r>
          <a:r>
            <a:rPr lang="fr-CH" sz="1000" kern="1200" dirty="0" err="1">
              <a:solidFill>
                <a:schemeClr val="tx1"/>
              </a:solidFill>
            </a:rPr>
            <a:t>work</a:t>
          </a:r>
          <a:r>
            <a:rPr lang="fr-CH" sz="1000" kern="1200" dirty="0">
              <a:solidFill>
                <a:schemeClr val="tx1"/>
              </a:solidFill>
            </a:rPr>
            <a:t>)</a:t>
          </a:r>
          <a:endParaRPr lang="en-US" sz="1000" kern="1200" dirty="0">
            <a:solidFill>
              <a:schemeClr val="tx1"/>
            </a:solidFill>
          </a:endParaRPr>
        </a:p>
        <a:p>
          <a:pPr marL="57150" lvl="1" indent="-57150" algn="l" defTabSz="444500">
            <a:lnSpc>
              <a:spcPct val="90000"/>
            </a:lnSpc>
            <a:spcBef>
              <a:spcPct val="0"/>
            </a:spcBef>
            <a:spcAft>
              <a:spcPct val="15000"/>
            </a:spcAft>
            <a:buChar char="•"/>
          </a:pPr>
          <a:r>
            <a:rPr lang="fr-CH" sz="1000" kern="1200" dirty="0">
              <a:solidFill>
                <a:schemeClr val="tx1"/>
              </a:solidFill>
            </a:rPr>
            <a:t> Access to LHC </a:t>
          </a:r>
          <a:r>
            <a:rPr lang="fr-CH" sz="1000" kern="1200" dirty="0" err="1">
              <a:solidFill>
                <a:schemeClr val="tx1"/>
              </a:solidFill>
            </a:rPr>
            <a:t>vaccum</a:t>
          </a:r>
          <a:r>
            <a:rPr lang="fr-CH" sz="1000" kern="1200" dirty="0">
              <a:solidFill>
                <a:schemeClr val="tx1"/>
              </a:solidFill>
            </a:rPr>
            <a:t> port</a:t>
          </a:r>
          <a:endParaRPr lang="en-US" sz="1000" kern="1200" dirty="0">
            <a:solidFill>
              <a:schemeClr val="tx1"/>
            </a:solidFill>
          </a:endParaRPr>
        </a:p>
      </dsp:txBody>
      <dsp:txXfrm>
        <a:off x="0" y="2715177"/>
        <a:ext cx="3756799" cy="524122"/>
      </dsp:txXfrm>
    </dsp:sp>
    <dsp:sp modelId="{37F1C785-20B4-4C5C-98D4-21CF274ABB92}">
      <dsp:nvSpPr>
        <dsp:cNvPr id="0" name=""/>
        <dsp:cNvSpPr/>
      </dsp:nvSpPr>
      <dsp:spPr>
        <a:xfrm>
          <a:off x="976767" y="3256465"/>
          <a:ext cx="2780031" cy="343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 tIns="17145" rIns="17145" bIns="17145" numCol="1" spcCol="1270" anchor="b" anchorCtr="0">
          <a:noAutofit/>
        </a:bodyPr>
        <a:lstStyle/>
        <a:p>
          <a:pPr marL="0" lvl="0" indent="0" algn="l" defTabSz="400050">
            <a:lnSpc>
              <a:spcPct val="90000"/>
            </a:lnSpc>
            <a:spcBef>
              <a:spcPct val="0"/>
            </a:spcBef>
            <a:spcAft>
              <a:spcPct val="35000"/>
            </a:spcAft>
            <a:buNone/>
          </a:pPr>
          <a:r>
            <a:rPr lang="fr-CH" sz="900" kern="1200" dirty="0"/>
            <a:t>  BINP, MSC</a:t>
          </a:r>
          <a:endParaRPr lang="en-US" sz="900" kern="1200" dirty="0"/>
        </a:p>
      </dsp:txBody>
      <dsp:txXfrm>
        <a:off x="976767" y="3256465"/>
        <a:ext cx="2780031" cy="343324"/>
      </dsp:txXfrm>
    </dsp:sp>
    <dsp:sp modelId="{0FB0DA65-48EC-4E0A-81CE-2BC7A740FD0A}">
      <dsp:nvSpPr>
        <dsp:cNvPr id="0" name=""/>
        <dsp:cNvSpPr/>
      </dsp:nvSpPr>
      <dsp:spPr>
        <a:xfrm>
          <a:off x="21244" y="3261852"/>
          <a:ext cx="976767" cy="343324"/>
        </a:xfrm>
        <a:prstGeom prst="round2SameRect">
          <a:avLst>
            <a:gd name="adj1" fmla="val 16670"/>
            <a:gd name="adj2" fmla="val 0"/>
          </a:avLst>
        </a:prstGeom>
        <a:solidFill>
          <a:schemeClr val="accent2">
            <a:hueOff val="-14077"/>
            <a:satOff val="0"/>
            <a:lumOff val="13235"/>
            <a:alphaOff val="0"/>
          </a:schemeClr>
        </a:solidFill>
        <a:ln w="25400" cap="flat" cmpd="sng" algn="ctr">
          <a:solidFill>
            <a:schemeClr val="accent2">
              <a:hueOff val="-14077"/>
              <a:satOff val="0"/>
              <a:lumOff val="13235"/>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400050">
            <a:lnSpc>
              <a:spcPct val="90000"/>
            </a:lnSpc>
            <a:spcBef>
              <a:spcPct val="0"/>
            </a:spcBef>
            <a:spcAft>
              <a:spcPct val="35000"/>
            </a:spcAft>
            <a:buNone/>
          </a:pPr>
          <a:r>
            <a:rPr lang="fr-CH" sz="900" kern="1200" dirty="0"/>
            <a:t>Cold mass and cryostat </a:t>
          </a:r>
          <a:endParaRPr lang="en-US" sz="900" kern="1200" dirty="0"/>
        </a:p>
      </dsp:txBody>
      <dsp:txXfrm>
        <a:off x="38007" y="3278615"/>
        <a:ext cx="943241" cy="326561"/>
      </dsp:txXfrm>
    </dsp:sp>
    <dsp:sp modelId="{0105D83D-42EE-4F07-B9D4-EA469AE35513}">
      <dsp:nvSpPr>
        <dsp:cNvPr id="0" name=""/>
        <dsp:cNvSpPr/>
      </dsp:nvSpPr>
      <dsp:spPr>
        <a:xfrm>
          <a:off x="0" y="3599790"/>
          <a:ext cx="3756799" cy="686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fr-CH" sz="1000" kern="1200" dirty="0"/>
            <a:t> </a:t>
          </a:r>
          <a:r>
            <a:rPr lang="fr-CH" sz="1000" kern="1200" dirty="0" err="1"/>
            <a:t>Functional</a:t>
          </a:r>
          <a:r>
            <a:rPr lang="fr-CH" sz="1000" kern="1200" dirty="0"/>
            <a:t> </a:t>
          </a:r>
          <a:r>
            <a:rPr lang="fr-CH" sz="1000" kern="1200" dirty="0" err="1"/>
            <a:t>space</a:t>
          </a:r>
          <a:r>
            <a:rPr lang="fr-CH" sz="1000" kern="1200" dirty="0"/>
            <a:t> </a:t>
          </a:r>
          <a:r>
            <a:rPr lang="fr-CH" sz="1000" kern="1200" dirty="0" err="1"/>
            <a:t>definition</a:t>
          </a:r>
          <a:r>
            <a:rPr lang="fr-CH" sz="1000" kern="1200" dirty="0"/>
            <a:t>, CAD model ( in </a:t>
          </a:r>
          <a:r>
            <a:rPr lang="fr-CH" sz="1000" kern="1200" dirty="0" err="1"/>
            <a:t>progress</a:t>
          </a:r>
          <a:r>
            <a:rPr lang="fr-CH" sz="1000" kern="1200" dirty="0"/>
            <a:t>)</a:t>
          </a:r>
          <a:endParaRPr lang="en-US" sz="1000" kern="1200" dirty="0"/>
        </a:p>
        <a:p>
          <a:pPr marL="57150" lvl="1" indent="-57150" algn="l" defTabSz="444500">
            <a:lnSpc>
              <a:spcPct val="90000"/>
            </a:lnSpc>
            <a:spcBef>
              <a:spcPct val="0"/>
            </a:spcBef>
            <a:spcAft>
              <a:spcPct val="15000"/>
            </a:spcAft>
            <a:buChar char="•"/>
          </a:pPr>
          <a:r>
            <a:rPr lang="fr-CH" sz="1000" kern="1200" dirty="0"/>
            <a:t> </a:t>
          </a:r>
          <a:r>
            <a:rPr lang="fr-CH" sz="1000" kern="1200" dirty="0" err="1"/>
            <a:t>Detail</a:t>
          </a:r>
          <a:r>
            <a:rPr lang="fr-CH" sz="1000" kern="1200" dirty="0"/>
            <a:t> </a:t>
          </a:r>
          <a:r>
            <a:rPr lang="fr-CH" sz="1000" kern="1200" dirty="0" err="1"/>
            <a:t>assembly</a:t>
          </a:r>
          <a:r>
            <a:rPr lang="fr-CH" sz="1000" kern="1200" dirty="0"/>
            <a:t> </a:t>
          </a:r>
          <a:r>
            <a:rPr lang="fr-CH" sz="1000" kern="1200" dirty="0" err="1"/>
            <a:t>procedures</a:t>
          </a:r>
          <a:r>
            <a:rPr lang="fr-CH" sz="1000" kern="1200" dirty="0"/>
            <a:t>, </a:t>
          </a:r>
          <a:r>
            <a:rPr lang="fr-CH" sz="1000" kern="1200" dirty="0" err="1"/>
            <a:t>dimensioning</a:t>
          </a:r>
          <a:r>
            <a:rPr lang="fr-CH" sz="1000" kern="1200" dirty="0"/>
            <a:t>, </a:t>
          </a:r>
          <a:r>
            <a:rPr lang="fr-CH" sz="1000" kern="1200" dirty="0" err="1"/>
            <a:t>drawings</a:t>
          </a:r>
          <a:r>
            <a:rPr lang="fr-CH" sz="1000" kern="1200" dirty="0"/>
            <a:t>, QC (BINP phase I &amp; II, </a:t>
          </a:r>
          <a:r>
            <a:rPr lang="fr-CH" sz="1000" kern="1200" dirty="0" err="1"/>
            <a:t>pending</a:t>
          </a:r>
          <a:r>
            <a:rPr lang="fr-CH" sz="1000" kern="1200" dirty="0"/>
            <a:t>)</a:t>
          </a:r>
          <a:endParaRPr lang="en-US" sz="1000" kern="1200" dirty="0"/>
        </a:p>
      </dsp:txBody>
      <dsp:txXfrm>
        <a:off x="0" y="3599790"/>
        <a:ext cx="3756799" cy="686752"/>
      </dsp:txXfrm>
    </dsp:sp>
    <dsp:sp modelId="{B159A20C-62C8-421E-8FE9-FB758D479599}">
      <dsp:nvSpPr>
        <dsp:cNvPr id="0" name=""/>
        <dsp:cNvSpPr/>
      </dsp:nvSpPr>
      <dsp:spPr>
        <a:xfrm>
          <a:off x="976767" y="4303708"/>
          <a:ext cx="2780031" cy="3433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145" tIns="17145" rIns="17145" bIns="17145" numCol="1" spcCol="1270" anchor="b" anchorCtr="0">
          <a:noAutofit/>
        </a:bodyPr>
        <a:lstStyle/>
        <a:p>
          <a:pPr marL="0" lvl="0" indent="0" algn="l" defTabSz="400050">
            <a:lnSpc>
              <a:spcPct val="90000"/>
            </a:lnSpc>
            <a:spcBef>
              <a:spcPct val="0"/>
            </a:spcBef>
            <a:spcAft>
              <a:spcPct val="35000"/>
            </a:spcAft>
            <a:buNone/>
          </a:pPr>
          <a:r>
            <a:rPr lang="fr-CH" sz="900" kern="1200" dirty="0"/>
            <a:t> TE MSC, EN MME</a:t>
          </a:r>
          <a:endParaRPr lang="en-US" sz="900" kern="1200" dirty="0"/>
        </a:p>
      </dsp:txBody>
      <dsp:txXfrm>
        <a:off x="976767" y="4303708"/>
        <a:ext cx="2780031" cy="343324"/>
      </dsp:txXfrm>
    </dsp:sp>
    <dsp:sp modelId="{AB442A36-8F1D-4385-942F-96C76B425569}">
      <dsp:nvSpPr>
        <dsp:cNvPr id="0" name=""/>
        <dsp:cNvSpPr/>
      </dsp:nvSpPr>
      <dsp:spPr>
        <a:xfrm>
          <a:off x="0" y="4303708"/>
          <a:ext cx="976767" cy="343324"/>
        </a:xfrm>
        <a:prstGeom prst="round2SameRect">
          <a:avLst>
            <a:gd name="adj1" fmla="val 16670"/>
            <a:gd name="adj2" fmla="val 0"/>
          </a:avLst>
        </a:prstGeom>
        <a:solidFill>
          <a:schemeClr val="accent2">
            <a:hueOff val="-18769"/>
            <a:satOff val="0"/>
            <a:lumOff val="17647"/>
            <a:alphaOff val="0"/>
          </a:schemeClr>
        </a:solidFill>
        <a:ln w="25400" cap="flat" cmpd="sng" algn="ctr">
          <a:solidFill>
            <a:schemeClr val="accent2">
              <a:hueOff val="-18769"/>
              <a:satOff val="0"/>
              <a:lumOff val="17647"/>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145" tIns="17145" rIns="17145" bIns="17145" numCol="1" spcCol="1270" anchor="ctr" anchorCtr="0">
          <a:noAutofit/>
        </a:bodyPr>
        <a:lstStyle/>
        <a:p>
          <a:pPr marL="0" lvl="0" indent="0" algn="ctr" defTabSz="400050">
            <a:lnSpc>
              <a:spcPct val="90000"/>
            </a:lnSpc>
            <a:spcBef>
              <a:spcPct val="0"/>
            </a:spcBef>
            <a:spcAft>
              <a:spcPct val="35000"/>
            </a:spcAft>
            <a:buNone/>
          </a:pPr>
          <a:r>
            <a:rPr lang="fr-CH" sz="900" kern="1200" dirty="0" err="1"/>
            <a:t>Mechanics</a:t>
          </a:r>
          <a:r>
            <a:rPr lang="fr-CH" sz="900" kern="1200" dirty="0"/>
            <a:t>, structure </a:t>
          </a:r>
          <a:endParaRPr lang="en-US" sz="900" kern="1200" dirty="0"/>
        </a:p>
      </dsp:txBody>
      <dsp:txXfrm>
        <a:off x="16763" y="4320471"/>
        <a:ext cx="943241" cy="326561"/>
      </dsp:txXfrm>
    </dsp:sp>
    <dsp:sp modelId="{49630054-0F99-436F-8AA0-5BE3430842D8}">
      <dsp:nvSpPr>
        <dsp:cNvPr id="0" name=""/>
        <dsp:cNvSpPr/>
      </dsp:nvSpPr>
      <dsp:spPr>
        <a:xfrm>
          <a:off x="0" y="4647033"/>
          <a:ext cx="3756799" cy="6867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9050" tIns="19050" rIns="19050" bIns="19050" numCol="1" spcCol="1270" anchor="t" anchorCtr="0">
          <a:noAutofit/>
        </a:bodyPr>
        <a:lstStyle/>
        <a:p>
          <a:pPr marL="57150" lvl="1" indent="-57150" algn="l" defTabSz="444500">
            <a:lnSpc>
              <a:spcPct val="90000"/>
            </a:lnSpc>
            <a:spcBef>
              <a:spcPct val="0"/>
            </a:spcBef>
            <a:spcAft>
              <a:spcPct val="15000"/>
            </a:spcAft>
            <a:buChar char="•"/>
          </a:pPr>
          <a:r>
            <a:rPr lang="fr-CH" sz="1000" kern="1200" dirty="0"/>
            <a:t> Inter </a:t>
          </a:r>
          <a:r>
            <a:rPr lang="fr-CH" sz="1000" kern="1200" dirty="0" err="1"/>
            <a:t>coil</a:t>
          </a:r>
          <a:r>
            <a:rPr lang="fr-CH" sz="1000" kern="1200" dirty="0"/>
            <a:t> structure </a:t>
          </a:r>
          <a:r>
            <a:rPr lang="fr-CH" sz="1000" kern="1200" dirty="0" err="1"/>
            <a:t>predimensionning</a:t>
          </a:r>
          <a:r>
            <a:rPr lang="fr-CH" sz="1000" kern="1200" dirty="0"/>
            <a:t> ( in </a:t>
          </a:r>
          <a:r>
            <a:rPr lang="fr-CH" sz="1000" kern="1200" dirty="0" err="1"/>
            <a:t>work</a:t>
          </a:r>
          <a:r>
            <a:rPr lang="fr-CH" sz="1000" kern="1200" dirty="0"/>
            <a:t>)</a:t>
          </a:r>
          <a:endParaRPr lang="en-US" sz="1000" kern="1200" dirty="0"/>
        </a:p>
        <a:p>
          <a:pPr marL="57150" lvl="1" indent="-57150" algn="l" defTabSz="444500">
            <a:lnSpc>
              <a:spcPct val="90000"/>
            </a:lnSpc>
            <a:spcBef>
              <a:spcPct val="0"/>
            </a:spcBef>
            <a:spcAft>
              <a:spcPct val="15000"/>
            </a:spcAft>
            <a:buChar char="•"/>
          </a:pPr>
          <a:r>
            <a:rPr lang="fr-CH" sz="1000" kern="1200" dirty="0"/>
            <a:t> </a:t>
          </a:r>
          <a:r>
            <a:rPr lang="fr-CH" sz="1000" kern="1200" dirty="0" err="1"/>
            <a:t>External</a:t>
          </a:r>
          <a:r>
            <a:rPr lang="fr-CH" sz="1000" kern="1200" dirty="0"/>
            <a:t> structure, </a:t>
          </a:r>
          <a:r>
            <a:rPr lang="fr-CH" sz="1000" kern="1200" dirty="0" err="1"/>
            <a:t>girder</a:t>
          </a:r>
          <a:r>
            <a:rPr lang="fr-CH" sz="1000" kern="1200" dirty="0"/>
            <a:t>, </a:t>
          </a:r>
          <a:r>
            <a:rPr lang="fr-CH" sz="1000" kern="1200" dirty="0" err="1"/>
            <a:t>stabilisers</a:t>
          </a:r>
          <a:r>
            <a:rPr lang="fr-CH" sz="1000" kern="1200" dirty="0"/>
            <a:t>, </a:t>
          </a:r>
          <a:r>
            <a:rPr lang="fr-CH" sz="1000" kern="1200" dirty="0" err="1"/>
            <a:t>chassis</a:t>
          </a:r>
          <a:r>
            <a:rPr lang="fr-CH" sz="1000" kern="1200" dirty="0"/>
            <a:t> compliance </a:t>
          </a:r>
          <a:r>
            <a:rPr lang="fr-CH" sz="1000" kern="1200" dirty="0" err="1"/>
            <a:t>with</a:t>
          </a:r>
          <a:r>
            <a:rPr lang="fr-CH" sz="1000" kern="1200" dirty="0"/>
            <a:t> </a:t>
          </a:r>
          <a:r>
            <a:rPr lang="fr-CH" sz="1000" kern="1200" dirty="0" err="1"/>
            <a:t>integration</a:t>
          </a:r>
          <a:endParaRPr lang="en-US" sz="1000" kern="1200" dirty="0"/>
        </a:p>
      </dsp:txBody>
      <dsp:txXfrm>
        <a:off x="0" y="4647033"/>
        <a:ext cx="3756799" cy="686752"/>
      </dsp:txXfrm>
    </dsp:sp>
  </dsp:spTree>
</dsp:drawing>
</file>

<file path=ppt/diagrams/layout1.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1/layout/TabList">
  <dgm:title val="Tab List"/>
  <dgm:desc val="Use to show non-sequential or grouped blocks of information. Works well for lists with a small amount of Level 1 text. The first Level 2 displays next to the Level 1 text  and the remaining Level 2 text appears beneath the Level 1 text."/>
  <dgm:catLst>
    <dgm:cat type="list" pri="4500"/>
    <dgm:cat type="officeonline" pri="11000"/>
  </dgm:catLst>
  <dgm:sampData>
    <dgm:dataModel>
      <dgm:ptLst>
        <dgm:pt modelId="0" type="doc"/>
        <dgm:pt modelId="10">
          <dgm:prSet phldr="1"/>
        </dgm:pt>
        <dgm:pt modelId="11">
          <dgm:prSet phldr="1"/>
        </dgm:pt>
        <dgm:pt modelId="12">
          <dgm:prSet phldr="1"/>
        </dgm:pt>
        <dgm:pt modelId="20">
          <dgm:prSet phldr="1"/>
        </dgm:pt>
        <dgm:pt modelId="21">
          <dgm:prSet phldr="1"/>
        </dgm:pt>
        <dgm:pt modelId="22">
          <dgm:prSet phldr="1"/>
        </dgm:pt>
        <dgm:pt modelId="30">
          <dgm:prSet phldr="1"/>
        </dgm:pt>
        <dgm:pt modelId="31">
          <dgm:prSet phldr="1"/>
        </dgm:pt>
        <dgm:pt modelId="32">
          <dgm:prSet phldr="1"/>
        </dgm:pt>
      </dgm:ptLst>
      <dgm:cxnLst>
        <dgm:cxn modelId="40" srcId="0" destId="10" srcOrd="0" destOrd="0"/>
        <dgm:cxn modelId="41" srcId="10" destId="11" srcOrd="0" destOrd="0"/>
        <dgm:cxn modelId="42" srcId="10" destId="12" srcOrd="0" destOrd="0"/>
        <dgm:cxn modelId="50" srcId="0" destId="20" srcOrd="1" destOrd="0"/>
        <dgm:cxn modelId="51" srcId="20" destId="21" srcOrd="1" destOrd="0"/>
        <dgm:cxn modelId="52" srcId="20" destId="22" srcOrd="1" destOrd="0"/>
        <dgm:cxn modelId="60" srcId="0" destId="30" srcOrd="2" destOrd="0"/>
        <dgm:cxn modelId="61" srcId="30" destId="31" srcOrd="2" destOrd="0"/>
        <dgm:cxn modelId="62" srcId="30" destId="32"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dgm:chPref val="3"/>
      <dgm:dir/>
      <dgm:animOne val="branch"/>
      <dgm:animLvl val="lvl"/>
    </dgm:varLst>
    <dgm:alg type="lin">
      <dgm:param type="linDir" val="fromT"/>
    </dgm:alg>
    <dgm:shape xmlns:r="http://schemas.openxmlformats.org/officeDocument/2006/relationships" r:blip="">
      <dgm:adjLst/>
    </dgm:shape>
    <dgm:constrLst>
      <dgm:constr type="w" for="ch" forName="Child" refType="w"/>
      <dgm:constr type="h" for="ch" forName="Child" refType="h" fact="0.6667"/>
      <dgm:constr type="primFontSz" for="des" forName="Parent" op="equ" val="65"/>
      <dgm:constr type="primFontSz" for="des" forName="Child" op="equ" val="65"/>
      <dgm:constr type="primFontSz" for="des" forName="FirstChild" op="equ" val="65"/>
      <dgm:constr type="primFontSz" for="des" forName="Child" refType="primFontSz" refFor="des" refForName="Parent" op="lte"/>
      <dgm:constr type="primFontSz" for="des" forName="FirstChild" refType="primFontSz" refFor="des" refForName="Parent" op="lte"/>
      <dgm:constr type="primFontSz" for="des" forName="Child" refType="primFontSz" refFor="des" refForName="FirstChild" op="lte"/>
      <dgm:constr type="w" for="ch" forName="composite" refType="w"/>
      <dgm:constr type="h" for="ch" forName="composite" refType="h" fact="0.3333"/>
      <dgm:constr type="sp" refType="h" refFor="ch" refForName="composite" op="equ" fact="0.05"/>
      <dgm:constr type="h" for="ch" forName="sibTrans" refType="h" refFor="ch" refForName="composite" op="equ" fact="0.05"/>
      <dgm:constr type="w" for="ch" forName="sibTrans" refType="h" refFor="ch" refForName="sibTrans" op="equ"/>
    </dgm:constrLst>
    <dgm:forEach name="nodesForEach" axis="ch" ptType="node">
      <dgm:layoutNode name="composite">
        <dgm:alg type="composite"/>
        <dgm:shape xmlns:r="http://schemas.openxmlformats.org/officeDocument/2006/relationships" r:blip="">
          <dgm:adjLst/>
        </dgm:shape>
        <dgm:choose name="Name1">
          <dgm:if name="Name2" func="var" arg="dir" op="equ" val="norm">
            <dgm:constrLst>
              <dgm:constr type="l" for="ch" forName="Accent" refType="w" fact="0"/>
              <dgm:constr type="b" for="ch" forName="Accent" refType="h"/>
              <dgm:constr type="w" for="ch" forName="Accent" refType="w"/>
              <dgm:constr type="h" for="ch" forName="Accent" refType="h" fact="0"/>
              <dgm:constr type="l" for="ch" forName="FirstChild" refType="w" fact="0.26"/>
              <dgm:constr type="t" for="ch" forName="FirstChild" refType="h" fact="0"/>
              <dgm:constr type="w" for="ch" forName="FirstChild" refType="w" fact="0.74"/>
              <dgm:constr type="h" for="ch" forName="FirstChild" refType="h"/>
              <dgm:constr type="l" for="ch" forName="Parent" refType="w" fact="0"/>
              <dgm:constr type="t" for="ch" forName="Parent" refType="h" fact="0"/>
              <dgm:constr type="w" for="ch" forName="Parent" refType="w" fact="0.26"/>
              <dgm:constr type="h" for="ch" forName="Parent" refType="h"/>
            </dgm:constrLst>
          </dgm:if>
          <dgm:else name="Name3">
            <dgm:constrLst>
              <dgm:constr type="l" for="ch" forName="Accent" refType="w" fact="0"/>
              <dgm:constr type="b" for="ch" forName="Accent" refType="h"/>
              <dgm:constr type="w" for="ch" forName="Accent" refType="w"/>
              <dgm:constr type="h" for="ch" forName="Accent" refType="h" fact="0"/>
              <dgm:constr type="r" for="ch" forName="FirstChild" refType="w" fact="0.74"/>
              <dgm:constr type="t" for="ch" forName="FirstChild" refType="h" fact="0"/>
              <dgm:constr type="w" for="ch" forName="FirstChild" refType="w" fact="0.74"/>
              <dgm:constr type="h" for="ch" forName="FirstChild" refType="h"/>
              <dgm:constr type="r" for="ch" forName="Parent" refType="w"/>
              <dgm:constr type="t" for="ch" forName="Parent" refType="h" fact="0"/>
              <dgm:constr type="w" for="ch" forName="Parent" refType="w" fact="0.26"/>
              <dgm:constr type="h" for="ch" forName="Parent" refType="h"/>
            </dgm:constrLst>
          </dgm:else>
        </dgm:choose>
        <dgm:layoutNode name="FirstChild" styleLbl="revTx">
          <dgm:varLst>
            <dgm:chMax val="0"/>
            <dgm:chPref val="0"/>
            <dgm:bulletEnabled val="1"/>
          </dgm:varLst>
          <dgm:choose name="Name4">
            <dgm:if name="Name5" func="var" arg="dir" op="equ" val="norm">
              <dgm:alg type="tx">
                <dgm:param type="parTxLTRAlign" val="l"/>
                <dgm:param type="txAnchorVert" val="b"/>
                <dgm:param type="txAnchorVertCh" val="b"/>
                <dgm:param type="parTxRTLAlign" val="l"/>
              </dgm:alg>
            </dgm:if>
            <dgm:else name="Name6">
              <dgm:alg type="tx">
                <dgm:param type="parTxLTRAlign" val="r"/>
                <dgm:param type="shpTxLTRAlignCh" val="r"/>
                <dgm:param type="txAnchorVert" val="b"/>
                <dgm:param type="txAnchorVertCh" val="b"/>
                <dgm:param type="parTxRTLAlign" val="r"/>
              </dgm:alg>
            </dgm:else>
          </dgm:choose>
          <dgm:shape xmlns:r="http://schemas.openxmlformats.org/officeDocument/2006/relationships" type="rect" r:blip="">
            <dgm:adjLst/>
          </dgm:shape>
          <dgm:choose name="Name7">
            <dgm:if name="Name8" axis="ch" ptType="node" func="cnt" op="gte" val="1">
              <dgm:presOf axis="ch desOrSelf" ptType="node node" st="1 1" cnt="1 0"/>
            </dgm:if>
            <dgm:else name="Name9">
              <dgm:presOf/>
            </dgm:else>
          </dgm:choos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Parent" styleLbl="alignNode1">
          <dgm:varLst>
            <dgm:chMax val="3"/>
            <dgm:chPref val="3"/>
            <dgm:bulletEnabled val="1"/>
          </dgm:varLst>
          <dgm:alg type="tx">
            <dgm:param type="shpTxLTRAlignCh" val="ctr"/>
            <dgm:param type="txAnchorVertCh" val="mid"/>
          </dgm:alg>
          <dgm:shape xmlns:r="http://schemas.openxmlformats.org/officeDocument/2006/relationships" type="round2SameRect" r:blip="">
            <dgm:adjLst>
              <dgm:adj idx="1" val="0.1667"/>
              <dgm:adj idx="2" val="0"/>
            </dgm:adjLst>
          </dgm:shape>
          <dgm:presOf axis="self" ptType="node"/>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layoutNode name="Accent" styleLbl="parChTrans1D1">
          <dgm:alg type="sp"/>
          <dgm:shape xmlns:r="http://schemas.openxmlformats.org/officeDocument/2006/relationships" type="line" r:blip="" zOrderOff="-99999">
            <dgm:adjLst/>
          </dgm:shape>
          <dgm:presOf/>
        </dgm:layoutNode>
      </dgm:layoutNode>
      <dgm:choose name="Name10">
        <dgm:if name="Name11" axis="ch" ptType="node" st="2" cnt="1" func="cnt" op="gte" val="1">
          <dgm:layoutNode name="Child" styleLbl="revTx">
            <dgm:varLst>
              <dgm:chMax val="0"/>
              <dgm:chPref val="0"/>
              <dgm:bulletEnabled val="1"/>
            </dgm:varLst>
            <dgm:choose name="Name12">
              <dgm:if name="Name13" func="var" arg="dir" op="equ" val="norm">
                <dgm:alg type="tx">
                  <dgm:param type="stBulletLvl" val="1"/>
                  <dgm:param type="parTxLTRAlign" val="l"/>
                  <dgm:param type="parTxRTLAlign" val="l"/>
                  <dgm:param type="txAnchorVert" val="t"/>
                </dgm:alg>
              </dgm:if>
              <dgm:else name="Name14">
                <dgm:alg type="tx">
                  <dgm:param type="stBulletLvl" val="1"/>
                  <dgm:param type="parTxLTRAlign" val="r"/>
                  <dgm:param type="shpTxLTRAlignCh" val="r"/>
                  <dgm:param type="txAnchorVert" val="t"/>
                  <dgm:param type="parTxRTLAlign" val="r"/>
                </dgm:alg>
              </dgm:else>
            </dgm:choose>
            <dgm:shape xmlns:r="http://schemas.openxmlformats.org/officeDocument/2006/relationships" type="rect" r:blip="">
              <dgm:adjLst/>
            </dgm:shape>
            <dgm:presOf axis="ch desOrSelf" ptType="node node" st="2 1" cnt="0 0"/>
            <dgm:constrLst>
              <dgm:constr type="lMarg" refType="primFontSz" fact="0.15"/>
              <dgm:constr type="rMarg" refType="primFontSz" fact="0.15"/>
              <dgm:constr type="tMarg" refType="primFontSz" fact="0.15"/>
              <dgm:constr type="bMarg" refType="primFontSz" fact="0.15"/>
            </dgm:constrLst>
            <dgm:ruleLst>
              <dgm:rule type="primFontSz" val="5" fact="NaN" max="NaN"/>
            </dgm:ruleLst>
          </dgm:layoutNode>
        </dgm:if>
        <dgm:else name="Name15"/>
      </dgm:choos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E57E4B8-B49C-433F-A9C6-FC454D5A0603}"/>
              </a:ext>
            </a:extLst>
          </p:cNvPr>
          <p:cNvSpPr>
            <a:spLocks noGrp="1"/>
          </p:cNvSpPr>
          <p:nvPr>
            <p:ph type="hdr" sz="quarter"/>
          </p:nvPr>
        </p:nvSpPr>
        <p:spPr>
          <a:xfrm>
            <a:off x="0" y="0"/>
            <a:ext cx="3078163" cy="512763"/>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CCDD17D-8AED-41C9-B8AF-944F369753AA}"/>
              </a:ext>
            </a:extLst>
          </p:cNvPr>
          <p:cNvSpPr>
            <a:spLocks noGrp="1"/>
          </p:cNvSpPr>
          <p:nvPr>
            <p:ph type="dt" sz="quarter" idx="1"/>
          </p:nvPr>
        </p:nvSpPr>
        <p:spPr>
          <a:xfrm>
            <a:off x="4022725" y="0"/>
            <a:ext cx="3078163" cy="512763"/>
          </a:xfrm>
          <a:prstGeom prst="rect">
            <a:avLst/>
          </a:prstGeom>
        </p:spPr>
        <p:txBody>
          <a:bodyPr vert="horz" lIns="91440" tIns="45720" rIns="91440" bIns="45720" rtlCol="0"/>
          <a:lstStyle>
            <a:lvl1pPr algn="r">
              <a:defRPr sz="1200"/>
            </a:lvl1pPr>
          </a:lstStyle>
          <a:p>
            <a:fld id="{8C9B2B1C-77F4-4EF3-BA78-89D6DF1BD1A5}" type="datetimeFigureOut">
              <a:rPr lang="en-US" smtClean="0"/>
              <a:t>4/22/2021</a:t>
            </a:fld>
            <a:endParaRPr lang="en-US"/>
          </a:p>
        </p:txBody>
      </p:sp>
      <p:sp>
        <p:nvSpPr>
          <p:cNvPr id="4" name="Footer Placeholder 3">
            <a:extLst>
              <a:ext uri="{FF2B5EF4-FFF2-40B4-BE49-F238E27FC236}">
                <a16:creationId xmlns:a16="http://schemas.microsoft.com/office/drawing/2014/main" id="{B8760138-3C8E-4698-A590-4D1DEFABAC9B}"/>
              </a:ext>
            </a:extLst>
          </p:cNvPr>
          <p:cNvSpPr>
            <a:spLocks noGrp="1"/>
          </p:cNvSpPr>
          <p:nvPr>
            <p:ph type="ftr" sz="quarter" idx="2"/>
          </p:nvPr>
        </p:nvSpPr>
        <p:spPr>
          <a:xfrm>
            <a:off x="0" y="9721850"/>
            <a:ext cx="3078163" cy="512763"/>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3BA1D242-498C-4DF6-B0C4-79FA17031417}"/>
              </a:ext>
            </a:extLst>
          </p:cNvPr>
          <p:cNvSpPr>
            <a:spLocks noGrp="1"/>
          </p:cNvSpPr>
          <p:nvPr>
            <p:ph type="sldNum" sz="quarter" idx="3"/>
          </p:nvPr>
        </p:nvSpPr>
        <p:spPr>
          <a:xfrm>
            <a:off x="4022725" y="9721850"/>
            <a:ext cx="3078163" cy="512763"/>
          </a:xfrm>
          <a:prstGeom prst="rect">
            <a:avLst/>
          </a:prstGeom>
        </p:spPr>
        <p:txBody>
          <a:bodyPr vert="horz" lIns="91440" tIns="45720" rIns="91440" bIns="45720" rtlCol="0" anchor="b"/>
          <a:lstStyle>
            <a:lvl1pPr algn="r">
              <a:defRPr sz="1200"/>
            </a:lvl1pPr>
          </a:lstStyle>
          <a:p>
            <a:fld id="{4C230865-A030-4F67-A631-457E2C6D5018}" type="slidenum">
              <a:rPr lang="en-US" smtClean="0"/>
              <a:t>‹#›</a:t>
            </a:fld>
            <a:endParaRPr lang="en-US"/>
          </a:p>
        </p:txBody>
      </p:sp>
    </p:spTree>
    <p:extLst>
      <p:ext uri="{BB962C8B-B14F-4D97-AF65-F5344CB8AC3E}">
        <p14:creationId xmlns:p14="http://schemas.microsoft.com/office/powerpoint/2010/main" val="24011782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3077739" cy="511730"/>
          </a:xfrm>
          <a:prstGeom prst="rect">
            <a:avLst/>
          </a:prstGeom>
        </p:spPr>
        <p:txBody>
          <a:bodyPr vert="horz" lIns="94347" tIns="47173" rIns="94347" bIns="47173" rtlCol="0"/>
          <a:lstStyle>
            <a:lvl1pPr algn="l">
              <a:defRPr sz="1200"/>
            </a:lvl1pPr>
          </a:lstStyle>
          <a:p>
            <a:endParaRPr lang="en-US"/>
          </a:p>
        </p:txBody>
      </p:sp>
      <p:sp>
        <p:nvSpPr>
          <p:cNvPr id="3" name="Date Placeholder 2"/>
          <p:cNvSpPr>
            <a:spLocks noGrp="1"/>
          </p:cNvSpPr>
          <p:nvPr>
            <p:ph type="dt" idx="1"/>
          </p:nvPr>
        </p:nvSpPr>
        <p:spPr>
          <a:xfrm>
            <a:off x="4023093" y="1"/>
            <a:ext cx="3077739" cy="511730"/>
          </a:xfrm>
          <a:prstGeom prst="rect">
            <a:avLst/>
          </a:prstGeom>
        </p:spPr>
        <p:txBody>
          <a:bodyPr vert="horz" lIns="94347" tIns="47173" rIns="94347" bIns="47173" rtlCol="0"/>
          <a:lstStyle>
            <a:lvl1pPr algn="r">
              <a:defRPr sz="1200"/>
            </a:lvl1pPr>
          </a:lstStyle>
          <a:p>
            <a:fld id="{7BD31106-00FA-41B3-B382-ED1625BE3E13}" type="datetimeFigureOut">
              <a:rPr lang="en-US" smtClean="0"/>
              <a:pPr/>
              <a:t>4/22/2021</a:t>
            </a:fld>
            <a:endParaRPr lang="en-US"/>
          </a:p>
        </p:txBody>
      </p:sp>
      <p:sp>
        <p:nvSpPr>
          <p:cNvPr id="4" name="Slide Image Placeholder 3"/>
          <p:cNvSpPr>
            <a:spLocks noGrp="1" noRot="1" noChangeAspect="1"/>
          </p:cNvSpPr>
          <p:nvPr>
            <p:ph type="sldImg" idx="2"/>
          </p:nvPr>
        </p:nvSpPr>
        <p:spPr>
          <a:xfrm>
            <a:off x="990600" y="766763"/>
            <a:ext cx="5121275" cy="3840162"/>
          </a:xfrm>
          <a:prstGeom prst="rect">
            <a:avLst/>
          </a:prstGeom>
          <a:noFill/>
          <a:ln w="12700">
            <a:solidFill>
              <a:prstClr val="black"/>
            </a:solidFill>
          </a:ln>
        </p:spPr>
        <p:txBody>
          <a:bodyPr vert="horz" lIns="94347" tIns="47173" rIns="94347" bIns="47173" rtlCol="0" anchor="ctr"/>
          <a:lstStyle/>
          <a:p>
            <a:endParaRPr lang="en-US"/>
          </a:p>
        </p:txBody>
      </p:sp>
      <p:sp>
        <p:nvSpPr>
          <p:cNvPr id="5" name="Notes Placeholder 4"/>
          <p:cNvSpPr>
            <a:spLocks noGrp="1"/>
          </p:cNvSpPr>
          <p:nvPr>
            <p:ph type="body" sz="quarter" idx="3"/>
          </p:nvPr>
        </p:nvSpPr>
        <p:spPr>
          <a:xfrm>
            <a:off x="710248" y="4861443"/>
            <a:ext cx="5681980" cy="4605575"/>
          </a:xfrm>
          <a:prstGeom prst="rect">
            <a:avLst/>
          </a:prstGeom>
        </p:spPr>
        <p:txBody>
          <a:bodyPr vert="horz" lIns="94347" tIns="47173" rIns="94347" bIns="47173"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721107"/>
            <a:ext cx="3077739" cy="511730"/>
          </a:xfrm>
          <a:prstGeom prst="rect">
            <a:avLst/>
          </a:prstGeom>
        </p:spPr>
        <p:txBody>
          <a:bodyPr vert="horz" lIns="94347" tIns="47173" rIns="94347" bIns="47173" rtlCol="0" anchor="b"/>
          <a:lstStyle>
            <a:lvl1pPr algn="l">
              <a:defRPr sz="1200"/>
            </a:lvl1pPr>
          </a:lstStyle>
          <a:p>
            <a:endParaRPr lang="en-US"/>
          </a:p>
        </p:txBody>
      </p:sp>
      <p:sp>
        <p:nvSpPr>
          <p:cNvPr id="7" name="Slide Number Placeholder 6"/>
          <p:cNvSpPr>
            <a:spLocks noGrp="1"/>
          </p:cNvSpPr>
          <p:nvPr>
            <p:ph type="sldNum" sz="quarter" idx="5"/>
          </p:nvPr>
        </p:nvSpPr>
        <p:spPr>
          <a:xfrm>
            <a:off x="4023093" y="9721107"/>
            <a:ext cx="3077739" cy="511730"/>
          </a:xfrm>
          <a:prstGeom prst="rect">
            <a:avLst/>
          </a:prstGeom>
        </p:spPr>
        <p:txBody>
          <a:bodyPr vert="horz" lIns="94347" tIns="47173" rIns="94347" bIns="47173" rtlCol="0" anchor="b"/>
          <a:lstStyle>
            <a:lvl1pPr algn="r">
              <a:defRPr sz="1200"/>
            </a:lvl1pPr>
          </a:lstStyle>
          <a:p>
            <a:fld id="{B6269DBC-45F2-4EDB-9869-A7A7AAB252B3}" type="slidenum">
              <a:rPr lang="en-US" smtClean="0"/>
              <a:pPr/>
              <a:t>‹#›</a:t>
            </a:fld>
            <a:endParaRPr lang="en-US"/>
          </a:p>
        </p:txBody>
      </p:sp>
    </p:spTree>
    <p:extLst>
      <p:ext uri="{BB962C8B-B14F-4D97-AF65-F5344CB8AC3E}">
        <p14:creationId xmlns:p14="http://schemas.microsoft.com/office/powerpoint/2010/main" val="286340316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sz="1200" b="1" dirty="0" err="1"/>
              <a:t>Since</a:t>
            </a:r>
            <a:r>
              <a:rPr lang="fr-CH" sz="1200" b="1" dirty="0"/>
              <a:t> </a:t>
            </a:r>
            <a:r>
              <a:rPr lang="fr-CH" sz="1200" b="1" dirty="0" err="1"/>
              <a:t>Dec</a:t>
            </a:r>
            <a:r>
              <a:rPr lang="fr-CH" sz="1200" b="1" dirty="0"/>
              <a:t>. 2020, the magnet </a:t>
            </a:r>
            <a:r>
              <a:rPr lang="fr-CH" sz="1200" b="1" dirty="0" err="1"/>
              <a:t>project</a:t>
            </a:r>
            <a:r>
              <a:rPr lang="fr-CH" sz="1200" b="1" dirty="0"/>
              <a:t> scope (PBS, WBS), </a:t>
            </a:r>
            <a:r>
              <a:rPr lang="fr-CH" sz="1200" b="1" dirty="0" err="1"/>
              <a:t>its</a:t>
            </a:r>
            <a:r>
              <a:rPr lang="fr-CH" sz="1200" b="1" dirty="0"/>
              <a:t> </a:t>
            </a:r>
            <a:r>
              <a:rPr lang="fr-CH" sz="1200" b="1" dirty="0" err="1"/>
              <a:t>deliverables</a:t>
            </a:r>
            <a:r>
              <a:rPr lang="fr-CH" sz="1200" b="1" dirty="0"/>
              <a:t> and a </a:t>
            </a:r>
            <a:r>
              <a:rPr lang="fr-CH" sz="1200" b="1" dirty="0" err="1"/>
              <a:t>baseline</a:t>
            </a:r>
            <a:r>
              <a:rPr lang="fr-CH" sz="1200" b="1" dirty="0"/>
              <a:t> </a:t>
            </a:r>
            <a:r>
              <a:rPr lang="fr-CH" sz="1200" b="1" dirty="0" err="1"/>
              <a:t>resource</a:t>
            </a:r>
            <a:r>
              <a:rPr lang="fr-CH" sz="1200" b="1" dirty="0"/>
              <a:t> </a:t>
            </a:r>
            <a:r>
              <a:rPr lang="fr-CH" sz="1200" b="1" dirty="0" err="1"/>
              <a:t>loaded</a:t>
            </a:r>
            <a:r>
              <a:rPr lang="fr-CH" sz="1200" b="1" dirty="0"/>
              <a:t> </a:t>
            </a:r>
            <a:r>
              <a:rPr lang="fr-CH" sz="1200" b="1" dirty="0" err="1"/>
              <a:t>schedule</a:t>
            </a:r>
            <a:r>
              <a:rPr lang="fr-CH" sz="1200" b="1" dirty="0"/>
              <a:t> have been </a:t>
            </a:r>
            <a:r>
              <a:rPr lang="fr-CH" sz="1200" b="1" dirty="0" err="1"/>
              <a:t>initiated</a:t>
            </a:r>
            <a:r>
              <a:rPr lang="fr-CH" sz="1200" b="1" dirty="0"/>
              <a:t> by MSC [7][8]. </a:t>
            </a:r>
          </a:p>
          <a:p>
            <a:r>
              <a:rPr lang="fr-CH" sz="1200" b="1" dirty="0"/>
              <a:t>Consolidation of </a:t>
            </a:r>
            <a:r>
              <a:rPr lang="fr-CH" sz="1200" b="1" dirty="0" err="1"/>
              <a:t>functional</a:t>
            </a:r>
            <a:r>
              <a:rPr lang="fr-CH" sz="1200" b="1" dirty="0"/>
              <a:t> interfaces key </a:t>
            </a:r>
            <a:r>
              <a:rPr lang="fr-CH" sz="1200" b="1" dirty="0" err="1"/>
              <a:t>parameters</a:t>
            </a:r>
            <a:r>
              <a:rPr lang="fr-CH" sz="1200" b="1" dirty="0"/>
              <a:t> </a:t>
            </a:r>
            <a:r>
              <a:rPr lang="fr-CH" sz="1200" dirty="0"/>
              <a:t>( </a:t>
            </a:r>
            <a:r>
              <a:rPr lang="fr-CH" sz="1200" dirty="0" err="1"/>
              <a:t>magnetic</a:t>
            </a:r>
            <a:r>
              <a:rPr lang="fr-CH" sz="1200" dirty="0"/>
              <a:t> model, protection circuits, </a:t>
            </a:r>
            <a:r>
              <a:rPr lang="fr-CH" sz="1200" dirty="0" err="1"/>
              <a:t>cryogenics</a:t>
            </a:r>
            <a:r>
              <a:rPr lang="fr-CH" sz="1200" dirty="0"/>
              <a:t>) </a:t>
            </a:r>
            <a:r>
              <a:rPr lang="fr-CH" sz="1200" b="1" dirty="0"/>
              <a:t>and magnet </a:t>
            </a:r>
            <a:r>
              <a:rPr lang="fr-CH" sz="1200" b="1" dirty="0" err="1"/>
              <a:t>conceptual</a:t>
            </a:r>
            <a:r>
              <a:rPr lang="fr-CH" sz="1200" b="1" dirty="0"/>
              <a:t> design changes </a:t>
            </a:r>
            <a:r>
              <a:rPr lang="fr-CH" sz="1200" dirty="0" err="1"/>
              <a:t>based</a:t>
            </a:r>
            <a:r>
              <a:rPr lang="fr-CH" sz="1200" dirty="0"/>
              <a:t> on </a:t>
            </a:r>
            <a:r>
              <a:rPr lang="fr-CH" sz="1200" dirty="0" err="1"/>
              <a:t>manufacturability</a:t>
            </a:r>
            <a:r>
              <a:rPr lang="fr-CH" sz="1200" b="1" dirty="0"/>
              <a:t> (</a:t>
            </a:r>
            <a:r>
              <a:rPr lang="fr-CH" sz="1200" dirty="0"/>
              <a:t>Joint </a:t>
            </a:r>
            <a:r>
              <a:rPr lang="fr-CH" sz="1200" dirty="0" err="1"/>
              <a:t>regular</a:t>
            </a:r>
            <a:r>
              <a:rPr lang="fr-CH" sz="1200" dirty="0"/>
              <a:t> CERN-BINP magnet meetings) to </a:t>
            </a:r>
            <a:r>
              <a:rPr lang="fr-CH" sz="1200" b="1" dirty="0" err="1"/>
              <a:t>initiate</a:t>
            </a:r>
            <a:r>
              <a:rPr lang="fr-CH" sz="1200" b="1" dirty="0"/>
              <a:t> HEL magnet </a:t>
            </a:r>
            <a:r>
              <a:rPr lang="fr-CH" sz="1200" b="1" dirty="0" err="1"/>
              <a:t>functional</a:t>
            </a:r>
            <a:r>
              <a:rPr lang="fr-CH" sz="1200" b="1" dirty="0"/>
              <a:t> </a:t>
            </a:r>
            <a:r>
              <a:rPr lang="fr-CH" sz="1200" b="1" dirty="0" err="1"/>
              <a:t>technical</a:t>
            </a:r>
            <a:r>
              <a:rPr lang="fr-CH" sz="1200" b="1" dirty="0"/>
              <a:t> and </a:t>
            </a:r>
            <a:r>
              <a:rPr lang="fr-CH" sz="1200" b="1" dirty="0" err="1"/>
              <a:t>procurement</a:t>
            </a:r>
            <a:r>
              <a:rPr lang="fr-CH" sz="1200" b="1" dirty="0"/>
              <a:t> </a:t>
            </a:r>
            <a:r>
              <a:rPr lang="fr-CH" sz="1200" b="1" dirty="0" err="1"/>
              <a:t>Specifications</a:t>
            </a:r>
            <a:endParaRPr lang="fr-CH" sz="1200" b="1" dirty="0"/>
          </a:p>
          <a:p>
            <a:r>
              <a:rPr lang="en-US" sz="1200" dirty="0"/>
              <a:t>Conceptual design stage where it is crucial to start discussions with manufacturer, to  assess detail and manufacture design. BINP design support resources shall be expected on CERN site.</a:t>
            </a:r>
          </a:p>
          <a:p>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3</a:t>
            </a:fld>
            <a:endParaRPr lang="en-US"/>
          </a:p>
        </p:txBody>
      </p:sp>
    </p:spTree>
    <p:extLst>
      <p:ext uri="{BB962C8B-B14F-4D97-AF65-F5344CB8AC3E}">
        <p14:creationId xmlns:p14="http://schemas.microsoft.com/office/powerpoint/2010/main" val="38586737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Integration</a:t>
            </a:r>
            <a:r>
              <a:rPr lang="fr-CH" dirty="0"/>
              <a:t> </a:t>
            </a:r>
            <a:r>
              <a:rPr lang="fr-CH" b="1" dirty="0" err="1">
                <a:solidFill>
                  <a:srgbClr val="0000FF"/>
                </a:solidFill>
              </a:rPr>
              <a:t>space</a:t>
            </a:r>
            <a:r>
              <a:rPr lang="fr-CH" b="1" dirty="0">
                <a:solidFill>
                  <a:srgbClr val="0000FF"/>
                </a:solidFill>
              </a:rPr>
              <a:t> for </a:t>
            </a:r>
            <a:r>
              <a:rPr lang="fr-CH" b="1" dirty="0" err="1">
                <a:solidFill>
                  <a:srgbClr val="0000FF"/>
                </a:solidFill>
              </a:rPr>
              <a:t>conceptual</a:t>
            </a:r>
            <a:r>
              <a:rPr lang="fr-CH" b="1" dirty="0">
                <a:solidFill>
                  <a:srgbClr val="0000FF"/>
                </a:solidFill>
              </a:rPr>
              <a:t> design </a:t>
            </a:r>
            <a:r>
              <a:rPr lang="fr-CH" b="1" dirty="0" err="1">
                <a:solidFill>
                  <a:srgbClr val="0000FF"/>
                </a:solidFill>
              </a:rPr>
              <a:t>specifications</a:t>
            </a:r>
            <a:r>
              <a:rPr lang="fr-CH" b="1" dirty="0">
                <a:solidFill>
                  <a:srgbClr val="0000FF"/>
                </a:solidFill>
              </a:rPr>
              <a:t> of inter-</a:t>
            </a:r>
            <a:r>
              <a:rPr lang="fr-CH" b="1" dirty="0" err="1">
                <a:solidFill>
                  <a:srgbClr val="0000FF"/>
                </a:solidFill>
              </a:rPr>
              <a:t>coils</a:t>
            </a:r>
            <a:r>
              <a:rPr lang="fr-CH" b="1" dirty="0">
                <a:solidFill>
                  <a:srgbClr val="0000FF"/>
                </a:solidFill>
              </a:rPr>
              <a:t> structure</a:t>
            </a:r>
            <a:r>
              <a:rPr lang="fr-CH" b="1" dirty="0"/>
              <a:t>s </a:t>
            </a:r>
            <a:r>
              <a:rPr lang="fr-CH" dirty="0"/>
              <a:t>compatible </a:t>
            </a:r>
            <a:r>
              <a:rPr lang="fr-CH" dirty="0" err="1"/>
              <a:t>with</a:t>
            </a:r>
            <a:r>
              <a:rPr lang="fr-CH" dirty="0"/>
              <a:t> nominal </a:t>
            </a:r>
            <a:r>
              <a:rPr lang="fr-CH" dirty="0" err="1"/>
              <a:t>loads</a:t>
            </a:r>
            <a:r>
              <a:rPr lang="fr-CH" dirty="0"/>
              <a:t>, for </a:t>
            </a:r>
            <a:r>
              <a:rPr lang="fr-CH" dirty="0" err="1"/>
              <a:t>beam</a:t>
            </a:r>
            <a:r>
              <a:rPr lang="fr-CH" dirty="0"/>
              <a:t> </a:t>
            </a:r>
            <a:r>
              <a:rPr lang="fr-CH" b="1" dirty="0">
                <a:solidFill>
                  <a:srgbClr val="0000FF"/>
                </a:solidFill>
              </a:rPr>
              <a:t>diagnostic</a:t>
            </a:r>
            <a:r>
              <a:rPr lang="fr-CH" dirty="0">
                <a:solidFill>
                  <a:srgbClr val="0000FF"/>
                </a:solidFill>
              </a:rPr>
              <a:t>, </a:t>
            </a:r>
            <a:r>
              <a:rPr lang="fr-CH" dirty="0" err="1">
                <a:solidFill>
                  <a:srgbClr val="0000FF"/>
                </a:solidFill>
              </a:rPr>
              <a:t>mountability</a:t>
            </a:r>
            <a:r>
              <a:rPr lang="fr-CH" dirty="0">
                <a:solidFill>
                  <a:srgbClr val="0000FF"/>
                </a:solidFill>
              </a:rPr>
              <a:t> </a:t>
            </a:r>
            <a:r>
              <a:rPr lang="fr-CH" dirty="0"/>
              <a:t>or </a:t>
            </a:r>
            <a:r>
              <a:rPr lang="fr-CH" dirty="0" err="1"/>
              <a:t>vaccum</a:t>
            </a:r>
            <a:r>
              <a:rPr lang="fr-CH" dirty="0"/>
              <a:t> port </a:t>
            </a:r>
            <a:r>
              <a:rPr lang="fr-CH" dirty="0" err="1"/>
              <a:t>access</a:t>
            </a:r>
            <a:r>
              <a:rPr lang="fr-CH" dirty="0"/>
              <a:t> (ex: BGC, gun </a:t>
            </a:r>
            <a:r>
              <a:rPr lang="fr-CH" dirty="0" err="1"/>
              <a:t>isolating</a:t>
            </a:r>
            <a:r>
              <a:rPr lang="fr-CH" dirty="0"/>
              <a:t> valve).</a:t>
            </a:r>
          </a:p>
          <a:p>
            <a:r>
              <a:rPr lang="fr-CH" b="1" dirty="0">
                <a:solidFill>
                  <a:srgbClr val="0000FF"/>
                </a:solidFill>
              </a:rPr>
              <a:t>Multi </a:t>
            </a:r>
            <a:r>
              <a:rPr lang="fr-CH" b="1" dirty="0" err="1">
                <a:solidFill>
                  <a:srgbClr val="0000FF"/>
                </a:solidFill>
              </a:rPr>
              <a:t>current</a:t>
            </a:r>
            <a:r>
              <a:rPr lang="fr-CH" b="1" dirty="0">
                <a:solidFill>
                  <a:srgbClr val="0000FF"/>
                </a:solidFill>
              </a:rPr>
              <a:t> leads clusters </a:t>
            </a:r>
            <a:r>
              <a:rPr lang="fr-CH" dirty="0"/>
              <a:t>(44), </a:t>
            </a:r>
            <a:r>
              <a:rPr lang="fr-CH" dirty="0" err="1"/>
              <a:t>Space</a:t>
            </a:r>
            <a:r>
              <a:rPr lang="fr-CH" dirty="0"/>
              <a:t> </a:t>
            </a:r>
            <a:r>
              <a:rPr lang="fr-CH" b="1" dirty="0">
                <a:solidFill>
                  <a:srgbClr val="0000FF"/>
                </a:solidFill>
              </a:rPr>
              <a:t>design </a:t>
            </a:r>
            <a:r>
              <a:rPr lang="fr-CH" b="1" dirty="0" err="1">
                <a:solidFill>
                  <a:srgbClr val="0000FF"/>
                </a:solidFill>
              </a:rPr>
              <a:t>specifications</a:t>
            </a:r>
            <a:r>
              <a:rPr lang="fr-CH" b="1" dirty="0">
                <a:solidFill>
                  <a:srgbClr val="0000FF"/>
                </a:solidFill>
              </a:rPr>
              <a:t> of </a:t>
            </a:r>
            <a:r>
              <a:rPr lang="fr-CH" dirty="0" err="1"/>
              <a:t>with</a:t>
            </a:r>
            <a:r>
              <a:rPr lang="fr-CH" dirty="0"/>
              <a:t> </a:t>
            </a:r>
            <a:r>
              <a:rPr lang="fr-CH" dirty="0" err="1"/>
              <a:t>limited</a:t>
            </a:r>
            <a:r>
              <a:rPr lang="fr-CH" dirty="0"/>
              <a:t> </a:t>
            </a:r>
            <a:r>
              <a:rPr lang="fr-CH" dirty="0" err="1"/>
              <a:t>specified</a:t>
            </a:r>
            <a:r>
              <a:rPr lang="fr-CH" dirty="0"/>
              <a:t> </a:t>
            </a:r>
            <a:r>
              <a:rPr lang="fr-CH" dirty="0" err="1"/>
              <a:t>heat</a:t>
            </a:r>
            <a:r>
              <a:rPr lang="fr-CH" dirty="0"/>
              <a:t> </a:t>
            </a:r>
            <a:r>
              <a:rPr lang="fr-CH" dirty="0" err="1"/>
              <a:t>loads</a:t>
            </a:r>
            <a:r>
              <a:rPr lang="fr-CH" dirty="0"/>
              <a:t>.</a:t>
            </a:r>
          </a:p>
          <a:p>
            <a:r>
              <a:rPr lang="fr-CH" b="1" dirty="0">
                <a:solidFill>
                  <a:srgbClr val="0000FF"/>
                </a:solidFill>
              </a:rPr>
              <a:t>Need for </a:t>
            </a:r>
            <a:r>
              <a:rPr lang="fr-CH" b="1" dirty="0" err="1">
                <a:solidFill>
                  <a:srgbClr val="0000FF"/>
                </a:solidFill>
              </a:rPr>
              <a:t>iron</a:t>
            </a:r>
            <a:r>
              <a:rPr lang="fr-CH" b="1" dirty="0">
                <a:solidFill>
                  <a:srgbClr val="0000FF"/>
                </a:solidFill>
              </a:rPr>
              <a:t> </a:t>
            </a:r>
            <a:r>
              <a:rPr lang="fr-CH" b="1" dirty="0" err="1">
                <a:solidFill>
                  <a:srgbClr val="0000FF"/>
                </a:solidFill>
              </a:rPr>
              <a:t>shielding</a:t>
            </a:r>
            <a:r>
              <a:rPr lang="fr-CH" b="1" dirty="0">
                <a:solidFill>
                  <a:srgbClr val="0000FF"/>
                </a:solidFill>
              </a:rPr>
              <a:t> to </a:t>
            </a:r>
            <a:r>
              <a:rPr lang="fr-CH" b="1" dirty="0" err="1">
                <a:solidFill>
                  <a:srgbClr val="0000FF"/>
                </a:solidFill>
              </a:rPr>
              <a:t>be</a:t>
            </a:r>
            <a:r>
              <a:rPr lang="fr-CH" b="1" dirty="0">
                <a:solidFill>
                  <a:srgbClr val="0000FF"/>
                </a:solidFill>
              </a:rPr>
              <a:t> </a:t>
            </a:r>
            <a:r>
              <a:rPr lang="fr-CH" b="1" dirty="0" err="1">
                <a:solidFill>
                  <a:srgbClr val="0000FF"/>
                </a:solidFill>
              </a:rPr>
              <a:t>confirmed</a:t>
            </a:r>
            <a:r>
              <a:rPr lang="fr-CH" b="1" dirty="0">
                <a:solidFill>
                  <a:srgbClr val="0000FF"/>
                </a:solidFill>
              </a:rPr>
              <a:t> </a:t>
            </a:r>
            <a:r>
              <a:rPr lang="fr-CH" dirty="0"/>
              <a:t>(maximum </a:t>
            </a:r>
            <a:r>
              <a:rPr lang="fr-CH" dirty="0" err="1"/>
              <a:t>efficiency</a:t>
            </a:r>
            <a:r>
              <a:rPr lang="fr-CH" dirty="0"/>
              <a:t> of 30% ) </a:t>
            </a:r>
            <a:r>
              <a:rPr lang="fr-CH" dirty="0" err="1"/>
              <a:t>wrt</a:t>
            </a:r>
            <a:r>
              <a:rPr lang="fr-CH" dirty="0"/>
              <a:t> </a:t>
            </a:r>
            <a:r>
              <a:rPr lang="fr-CH" dirty="0" err="1"/>
              <a:t>equipment</a:t>
            </a:r>
            <a:r>
              <a:rPr lang="fr-CH" dirty="0"/>
              <a:t> </a:t>
            </a:r>
            <a:r>
              <a:rPr lang="fr-CH" dirty="0" err="1"/>
              <a:t>field</a:t>
            </a:r>
            <a:r>
              <a:rPr lang="fr-CH" dirty="0"/>
              <a:t> compatibility, local </a:t>
            </a:r>
            <a:r>
              <a:rPr lang="fr-CH" dirty="0" err="1"/>
              <a:t>mu-metal</a:t>
            </a:r>
            <a:r>
              <a:rPr lang="fr-CH" dirty="0"/>
              <a:t> </a:t>
            </a:r>
            <a:r>
              <a:rPr lang="fr-CH" dirty="0" err="1"/>
              <a:t>shielding</a:t>
            </a:r>
            <a:r>
              <a:rPr lang="fr-CH" dirty="0"/>
              <a:t> and </a:t>
            </a:r>
            <a:r>
              <a:rPr lang="fr-CH" dirty="0" err="1"/>
              <a:t>beam</a:t>
            </a:r>
            <a:r>
              <a:rPr lang="fr-CH" dirty="0"/>
              <a:t> </a:t>
            </a:r>
            <a:r>
              <a:rPr lang="fr-CH" dirty="0" err="1"/>
              <a:t>dynamics</a:t>
            </a:r>
            <a:r>
              <a:rPr lang="fr-CH" dirty="0"/>
              <a:t> </a:t>
            </a:r>
          </a:p>
          <a:p>
            <a:r>
              <a:rPr lang="fr-CH" dirty="0"/>
              <a:t>To check pressure </a:t>
            </a:r>
            <a:r>
              <a:rPr lang="fr-CH" b="1" dirty="0" err="1">
                <a:solidFill>
                  <a:srgbClr val="0000FF"/>
                </a:solidFill>
              </a:rPr>
              <a:t>vessels</a:t>
            </a:r>
            <a:r>
              <a:rPr lang="fr-CH" b="1" dirty="0">
                <a:solidFill>
                  <a:srgbClr val="0000FF"/>
                </a:solidFill>
              </a:rPr>
              <a:t> </a:t>
            </a:r>
            <a:r>
              <a:rPr lang="fr-CH" b="1" dirty="0" err="1">
                <a:solidFill>
                  <a:srgbClr val="0000FF"/>
                </a:solidFill>
              </a:rPr>
              <a:t>predimensionning</a:t>
            </a:r>
            <a:r>
              <a:rPr lang="fr-CH" b="1" dirty="0">
                <a:solidFill>
                  <a:srgbClr val="0000FF"/>
                </a:solidFill>
              </a:rPr>
              <a:t> </a:t>
            </a:r>
            <a:r>
              <a:rPr lang="fr-CH" b="1" dirty="0" err="1">
                <a:solidFill>
                  <a:srgbClr val="0000FF"/>
                </a:solidFill>
              </a:rPr>
              <a:t>integration</a:t>
            </a:r>
            <a:r>
              <a:rPr lang="fr-CH" b="1" dirty="0">
                <a:solidFill>
                  <a:srgbClr val="0000FF"/>
                </a:solidFill>
              </a:rPr>
              <a:t> </a:t>
            </a:r>
            <a:r>
              <a:rPr lang="fr-CH" b="1" dirty="0" err="1">
                <a:solidFill>
                  <a:srgbClr val="0000FF"/>
                </a:solidFill>
              </a:rPr>
              <a:t>spaces</a:t>
            </a:r>
            <a:r>
              <a:rPr lang="fr-CH" b="1" dirty="0">
                <a:solidFill>
                  <a:srgbClr val="0000FF"/>
                </a:solidFill>
              </a:rPr>
              <a:t> </a:t>
            </a:r>
            <a:r>
              <a:rPr lang="fr-CH" dirty="0"/>
              <a:t>at </a:t>
            </a:r>
            <a:r>
              <a:rPr lang="fr-CH" dirty="0" err="1"/>
              <a:t>newly</a:t>
            </a:r>
            <a:r>
              <a:rPr lang="fr-CH" dirty="0"/>
              <a:t> </a:t>
            </a:r>
            <a:r>
              <a:rPr lang="fr-CH" dirty="0" err="1"/>
              <a:t>proposed</a:t>
            </a:r>
            <a:r>
              <a:rPr lang="fr-CH" dirty="0"/>
              <a:t> operating 4 - 4.5 b and 5.6 b test He pressure, </a:t>
            </a:r>
          </a:p>
          <a:p>
            <a:r>
              <a:rPr lang="fr-CH" b="1" dirty="0" err="1">
                <a:solidFill>
                  <a:srgbClr val="0000FF"/>
                </a:solidFill>
              </a:rPr>
              <a:t>Assembly</a:t>
            </a:r>
            <a:r>
              <a:rPr lang="fr-CH" b="1" dirty="0">
                <a:solidFill>
                  <a:srgbClr val="0000FF"/>
                </a:solidFill>
              </a:rPr>
              <a:t> and </a:t>
            </a:r>
            <a:r>
              <a:rPr lang="fr-CH" b="1" dirty="0" err="1">
                <a:solidFill>
                  <a:srgbClr val="0000FF"/>
                </a:solidFill>
              </a:rPr>
              <a:t>alignment</a:t>
            </a:r>
            <a:r>
              <a:rPr lang="fr-CH" b="1" dirty="0">
                <a:solidFill>
                  <a:srgbClr val="0000FF"/>
                </a:solidFill>
              </a:rPr>
              <a:t> </a:t>
            </a:r>
            <a:r>
              <a:rPr lang="fr-CH" b="1" dirty="0" err="1">
                <a:solidFill>
                  <a:srgbClr val="0000FF"/>
                </a:solidFill>
              </a:rPr>
              <a:t>sequence</a:t>
            </a:r>
            <a:r>
              <a:rPr lang="fr-CH" b="1" dirty="0">
                <a:solidFill>
                  <a:srgbClr val="0000FF"/>
                </a:solidFill>
              </a:rPr>
              <a:t> </a:t>
            </a:r>
            <a:r>
              <a:rPr lang="fr-CH" b="1" dirty="0" err="1">
                <a:solidFill>
                  <a:srgbClr val="0000FF"/>
                </a:solidFill>
              </a:rPr>
              <a:t>study</a:t>
            </a:r>
            <a:r>
              <a:rPr lang="fr-CH" b="1" dirty="0">
                <a:solidFill>
                  <a:srgbClr val="0000FF"/>
                </a:solidFill>
              </a:rPr>
              <a:t> </a:t>
            </a:r>
            <a:r>
              <a:rPr lang="fr-CH" dirty="0">
                <a:solidFill>
                  <a:srgbClr val="0000FF"/>
                </a:solidFill>
              </a:rPr>
              <a:t>(</a:t>
            </a:r>
            <a:r>
              <a:rPr lang="fr-CH" dirty="0" err="1">
                <a:solidFill>
                  <a:srgbClr val="0000FF"/>
                </a:solidFill>
              </a:rPr>
              <a:t>See</a:t>
            </a:r>
            <a:r>
              <a:rPr lang="fr-CH" dirty="0">
                <a:solidFill>
                  <a:srgbClr val="0000FF"/>
                </a:solidFill>
              </a:rPr>
              <a:t> in </a:t>
            </a:r>
            <a:r>
              <a:rPr lang="fr-CH" dirty="0" err="1">
                <a:solidFill>
                  <a:srgbClr val="0000FF"/>
                </a:solidFill>
              </a:rPr>
              <a:t>appendix</a:t>
            </a:r>
            <a:r>
              <a:rPr lang="fr-CH" dirty="0">
                <a:solidFill>
                  <a:srgbClr val="0000FF"/>
                </a:solidFill>
              </a:rPr>
              <a:t> last </a:t>
            </a:r>
            <a:r>
              <a:rPr lang="fr-CH" dirty="0" err="1">
                <a:solidFill>
                  <a:srgbClr val="0000FF"/>
                </a:solidFill>
              </a:rPr>
              <a:t>metrology</a:t>
            </a:r>
            <a:r>
              <a:rPr lang="fr-CH" dirty="0">
                <a:solidFill>
                  <a:srgbClr val="0000FF"/>
                </a:solidFill>
              </a:rPr>
              <a:t> WGA </a:t>
            </a:r>
            <a:r>
              <a:rPr lang="fr-CH" dirty="0" err="1">
                <a:solidFill>
                  <a:srgbClr val="0000FF"/>
                </a:solidFill>
              </a:rPr>
              <a:t>criteria</a:t>
            </a:r>
            <a:r>
              <a:rPr lang="fr-CH" dirty="0">
                <a:solidFill>
                  <a:srgbClr val="0000FF"/>
                </a:solidFill>
              </a:rPr>
              <a:t> meeting ) </a:t>
            </a:r>
            <a:r>
              <a:rPr lang="fr-CH" dirty="0"/>
              <a:t>of </a:t>
            </a:r>
            <a:r>
              <a:rPr lang="fr-CH" dirty="0" err="1"/>
              <a:t>highly</a:t>
            </a:r>
            <a:r>
              <a:rPr lang="fr-CH" dirty="0"/>
              <a:t> compact HEL unit magnet as a </a:t>
            </a:r>
            <a:r>
              <a:rPr lang="fr-CH" b="1" dirty="0" err="1">
                <a:solidFill>
                  <a:srgbClr val="0000FF"/>
                </a:solidFill>
              </a:rPr>
              <a:t>functional</a:t>
            </a:r>
            <a:r>
              <a:rPr lang="fr-CH" b="1" dirty="0">
                <a:solidFill>
                  <a:srgbClr val="0000FF"/>
                </a:solidFill>
              </a:rPr>
              <a:t> </a:t>
            </a:r>
            <a:r>
              <a:rPr lang="fr-CH" b="1" dirty="0" err="1">
                <a:solidFill>
                  <a:srgbClr val="0000FF"/>
                </a:solidFill>
              </a:rPr>
              <a:t>baseline</a:t>
            </a:r>
            <a:endParaRPr lang="fr-CH" dirty="0">
              <a:solidFill>
                <a:srgbClr val="0000FF"/>
              </a:solidFill>
            </a:endParaRPr>
          </a:p>
          <a:p>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15</a:t>
            </a:fld>
            <a:endParaRPr lang="en-US"/>
          </a:p>
        </p:txBody>
      </p:sp>
    </p:spTree>
    <p:extLst>
      <p:ext uri="{BB962C8B-B14F-4D97-AF65-F5344CB8AC3E}">
        <p14:creationId xmlns:p14="http://schemas.microsoft.com/office/powerpoint/2010/main" val="26234266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Summary</a:t>
            </a:r>
            <a:r>
              <a:rPr lang="fr-CH" dirty="0"/>
              <a:t> of </a:t>
            </a:r>
            <a:r>
              <a:rPr lang="fr-CH" dirty="0" err="1"/>
              <a:t>detailed</a:t>
            </a:r>
            <a:r>
              <a:rPr lang="fr-CH" dirty="0"/>
              <a:t> </a:t>
            </a:r>
            <a:r>
              <a:rPr lang="fr-CH" dirty="0" err="1"/>
              <a:t>execution</a:t>
            </a:r>
            <a:r>
              <a:rPr lang="fr-CH" dirty="0"/>
              <a:t> planning </a:t>
            </a:r>
            <a:r>
              <a:rPr lang="fr-CH" dirty="0" err="1"/>
              <a:t>which</a:t>
            </a:r>
            <a:r>
              <a:rPr lang="fr-CH" dirty="0"/>
              <a:t> </a:t>
            </a:r>
            <a:r>
              <a:rPr lang="fr-CH" dirty="0" err="1"/>
              <a:t>describes</a:t>
            </a:r>
            <a:r>
              <a:rPr lang="fr-CH" dirty="0"/>
              <a:t> the 7 main phases of the </a:t>
            </a:r>
            <a:r>
              <a:rPr lang="fr-CH" dirty="0" err="1"/>
              <a:t>project</a:t>
            </a:r>
            <a:r>
              <a:rPr lang="fr-CH" dirty="0"/>
              <a:t>. </a:t>
            </a:r>
          </a:p>
          <a:p>
            <a:r>
              <a:rPr lang="fr-CH" dirty="0" err="1"/>
              <a:t>Substanciated</a:t>
            </a:r>
            <a:r>
              <a:rPr lang="fr-CH" dirty="0"/>
              <a:t> by a </a:t>
            </a:r>
            <a:r>
              <a:rPr lang="fr-CH" dirty="0" err="1"/>
              <a:t>detailed</a:t>
            </a:r>
            <a:r>
              <a:rPr lang="fr-CH" dirty="0"/>
              <a:t> </a:t>
            </a:r>
            <a:r>
              <a:rPr lang="fr-CH" dirty="0" err="1"/>
              <a:t>schedule</a:t>
            </a:r>
            <a:r>
              <a:rPr lang="fr-CH" dirty="0"/>
              <a:t> </a:t>
            </a:r>
            <a:r>
              <a:rPr lang="fr-CH" dirty="0" err="1"/>
              <a:t>with</a:t>
            </a:r>
            <a:r>
              <a:rPr lang="fr-CH" dirty="0"/>
              <a:t> </a:t>
            </a:r>
            <a:r>
              <a:rPr lang="fr-CH" dirty="0" err="1"/>
              <a:t>deliverables</a:t>
            </a:r>
            <a:r>
              <a:rPr lang="fr-CH" dirty="0"/>
              <a:t> </a:t>
            </a:r>
          </a:p>
          <a:p>
            <a:r>
              <a:rPr lang="fr-CH" dirty="0"/>
              <a:t>Note the first cold HEL test </a:t>
            </a:r>
            <a:r>
              <a:rPr lang="fr-CH" dirty="0" err="1"/>
              <a:t>from</a:t>
            </a:r>
            <a:r>
              <a:rPr lang="fr-CH" dirty="0"/>
              <a:t> end 2024 </a:t>
            </a:r>
            <a:r>
              <a:rPr lang="fr-CH" dirty="0" err="1"/>
              <a:t>which</a:t>
            </a:r>
            <a:r>
              <a:rPr lang="fr-CH" dirty="0"/>
              <a:t> </a:t>
            </a:r>
            <a:r>
              <a:rPr lang="fr-CH" dirty="0" err="1"/>
              <a:t>implies</a:t>
            </a:r>
            <a:r>
              <a:rPr lang="fr-CH" dirty="0"/>
              <a:t> </a:t>
            </a:r>
            <a:r>
              <a:rPr lang="fr-CH" dirty="0" err="1"/>
              <a:t>preparation</a:t>
            </a:r>
            <a:r>
              <a:rPr lang="fr-CH" dirty="0"/>
              <a:t> </a:t>
            </a:r>
            <a:r>
              <a:rPr lang="fr-CH" dirty="0" err="1"/>
              <a:t>procurement</a:t>
            </a:r>
            <a:r>
              <a:rPr lang="fr-CH" dirty="0"/>
              <a:t> start </a:t>
            </a:r>
            <a:r>
              <a:rPr lang="fr-CH" dirty="0" err="1"/>
              <a:t>from</a:t>
            </a:r>
            <a:r>
              <a:rPr lang="fr-CH" dirty="0"/>
              <a:t> 2022.</a:t>
            </a:r>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16</a:t>
            </a:fld>
            <a:endParaRPr lang="en-US"/>
          </a:p>
        </p:txBody>
      </p:sp>
    </p:spTree>
    <p:extLst>
      <p:ext uri="{BB962C8B-B14F-4D97-AF65-F5344CB8AC3E}">
        <p14:creationId xmlns:p14="http://schemas.microsoft.com/office/powerpoint/2010/main" val="41892273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200150" lvl="2" indent="-285750">
              <a:buFont typeface="Arial" panose="020B0604020202020204" pitchFamily="34" charset="0"/>
              <a:buChar char="•"/>
            </a:pPr>
            <a:r>
              <a:rPr lang="en-GB" sz="1200" dirty="0"/>
              <a:t>Initial FTE resources table below updated since last 2019, including surface cold test</a:t>
            </a:r>
          </a:p>
          <a:p>
            <a:pPr marL="1200150" lvl="2" indent="-285750">
              <a:buFont typeface="Arial" panose="020B0604020202020204" pitchFamily="34" charset="0"/>
              <a:buChar char="•"/>
            </a:pPr>
            <a:r>
              <a:rPr lang="en-GB" sz="1200" dirty="0"/>
              <a:t>MPE : 2.4 FTEs ( maximum), incl. 0.7 to 0.9 FTE to be covered.</a:t>
            </a:r>
          </a:p>
          <a:p>
            <a:pPr marL="1200150" lvl="2" indent="-285750">
              <a:buFont typeface="Arial" panose="020B0604020202020204" pitchFamily="34" charset="0"/>
              <a:buChar char="•"/>
            </a:pPr>
            <a:r>
              <a:rPr lang="en-GB" sz="1200" dirty="0"/>
              <a:t>CRG : 4.7 FTEs, updated with surface test preparation </a:t>
            </a:r>
          </a:p>
          <a:p>
            <a:pPr marL="1200150" lvl="2" indent="-285750">
              <a:buFont typeface="Arial" panose="020B0604020202020204" pitchFamily="34" charset="0"/>
              <a:buChar char="•"/>
            </a:pPr>
            <a:r>
              <a:rPr lang="en-GB" sz="1200" dirty="0"/>
              <a:t>VSC : 0.3 FTEs, no change</a:t>
            </a:r>
          </a:p>
          <a:p>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17</a:t>
            </a:fld>
            <a:endParaRPr lang="en-US"/>
          </a:p>
        </p:txBody>
      </p:sp>
    </p:spTree>
    <p:extLst>
      <p:ext uri="{BB962C8B-B14F-4D97-AF65-F5344CB8AC3E}">
        <p14:creationId xmlns:p14="http://schemas.microsoft.com/office/powerpoint/2010/main" val="2345396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err="1"/>
              <a:t>Several</a:t>
            </a:r>
            <a:r>
              <a:rPr lang="fr-CH" dirty="0"/>
              <a:t> </a:t>
            </a:r>
            <a:r>
              <a:rPr lang="fr-CH" dirty="0" err="1"/>
              <a:t>benefits</a:t>
            </a:r>
            <a:r>
              <a:rPr lang="fr-CH" dirty="0"/>
              <a:t> to test on FAIR </a:t>
            </a:r>
            <a:r>
              <a:rPr lang="fr-CH" dirty="0" err="1"/>
              <a:t>were</a:t>
            </a:r>
            <a:r>
              <a:rPr lang="fr-CH" dirty="0"/>
              <a:t> </a:t>
            </a:r>
            <a:r>
              <a:rPr lang="fr-CH" dirty="0" err="1"/>
              <a:t>discussed</a:t>
            </a:r>
            <a:r>
              <a:rPr lang="fr-CH" dirty="0"/>
              <a:t> </a:t>
            </a:r>
            <a:r>
              <a:rPr lang="fr-CH" dirty="0" err="1"/>
              <a:t>with</a:t>
            </a:r>
            <a:r>
              <a:rPr lang="fr-CH" dirty="0"/>
              <a:t> CRG, MPE, TM section on </a:t>
            </a:r>
            <a:r>
              <a:rPr lang="fr-CH" dirty="0" err="1"/>
              <a:t>versatility</a:t>
            </a:r>
            <a:r>
              <a:rPr lang="fr-CH" dirty="0"/>
              <a:t> and the use of </a:t>
            </a:r>
            <a:r>
              <a:rPr lang="fr-CH" dirty="0" err="1"/>
              <a:t>existing</a:t>
            </a:r>
            <a:r>
              <a:rPr lang="fr-CH" dirty="0"/>
              <a:t> infrastructure</a:t>
            </a:r>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18</a:t>
            </a:fld>
            <a:endParaRPr lang="en-US"/>
          </a:p>
        </p:txBody>
      </p:sp>
    </p:spTree>
    <p:extLst>
      <p:ext uri="{BB962C8B-B14F-4D97-AF65-F5344CB8AC3E}">
        <p14:creationId xmlns:p14="http://schemas.microsoft.com/office/powerpoint/2010/main" val="240292608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The </a:t>
            </a:r>
            <a:r>
              <a:rPr lang="fr-CH" dirty="0" err="1"/>
              <a:t>proposed</a:t>
            </a:r>
            <a:r>
              <a:rPr lang="fr-CH" dirty="0"/>
              <a:t> test area about 8 m x 3 m </a:t>
            </a:r>
            <a:r>
              <a:rPr lang="fr-CH" dirty="0" err="1"/>
              <a:t>is</a:t>
            </a:r>
            <a:r>
              <a:rPr lang="fr-CH" dirty="0"/>
              <a:t> </a:t>
            </a:r>
            <a:r>
              <a:rPr lang="fr-CH" dirty="0" err="1"/>
              <a:t>illustrated</a:t>
            </a:r>
            <a:r>
              <a:rPr lang="fr-CH" dirty="0"/>
              <a:t> on </a:t>
            </a:r>
            <a:r>
              <a:rPr lang="fr-CH" dirty="0" err="1"/>
              <a:t>this</a:t>
            </a:r>
            <a:r>
              <a:rPr lang="fr-CH" dirty="0"/>
              <a:t> top </a:t>
            </a:r>
            <a:r>
              <a:rPr lang="fr-CH" dirty="0" err="1"/>
              <a:t>view</a:t>
            </a:r>
            <a:r>
              <a:rPr lang="fr-CH" dirty="0"/>
              <a:t>, </a:t>
            </a:r>
            <a:r>
              <a:rPr lang="fr-CH" dirty="0" err="1"/>
              <a:t>sideway</a:t>
            </a:r>
            <a:r>
              <a:rPr lang="fr-CH" dirty="0"/>
              <a:t> to EP area.</a:t>
            </a:r>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19</a:t>
            </a:fld>
            <a:endParaRPr lang="en-US"/>
          </a:p>
        </p:txBody>
      </p:sp>
    </p:spTree>
    <p:extLst>
      <p:ext uri="{BB962C8B-B14F-4D97-AF65-F5344CB8AC3E}">
        <p14:creationId xmlns:p14="http://schemas.microsoft.com/office/powerpoint/2010/main" val="15523677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As </a:t>
            </a:r>
            <a:r>
              <a:rPr lang="fr-CH" dirty="0" err="1"/>
              <a:t>reference</a:t>
            </a:r>
            <a:r>
              <a:rPr lang="fr-CH" dirty="0"/>
              <a:t> </a:t>
            </a:r>
            <a:r>
              <a:rPr lang="fr-CH" dirty="0" err="1"/>
              <a:t>several</a:t>
            </a:r>
            <a:r>
              <a:rPr lang="fr-CH" dirty="0"/>
              <a:t> documents as part of the </a:t>
            </a:r>
            <a:r>
              <a:rPr lang="fr-CH" dirty="0" err="1"/>
              <a:t>preliminary</a:t>
            </a:r>
            <a:r>
              <a:rPr lang="fr-CH" dirty="0"/>
              <a:t> </a:t>
            </a:r>
            <a:r>
              <a:rPr lang="fr-CH" dirty="0" err="1"/>
              <a:t>conceptual</a:t>
            </a:r>
            <a:r>
              <a:rPr lang="fr-CH" dirty="0"/>
              <a:t> design</a:t>
            </a:r>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21</a:t>
            </a:fld>
            <a:endParaRPr lang="en-US"/>
          </a:p>
        </p:txBody>
      </p:sp>
    </p:spTree>
    <p:extLst>
      <p:ext uri="{BB962C8B-B14F-4D97-AF65-F5344CB8AC3E}">
        <p14:creationId xmlns:p14="http://schemas.microsoft.com/office/powerpoint/2010/main" val="272511242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25</a:t>
            </a:fld>
            <a:endParaRPr lang="fr-FR"/>
          </a:p>
        </p:txBody>
      </p:sp>
    </p:spTree>
    <p:extLst>
      <p:ext uri="{BB962C8B-B14F-4D97-AF65-F5344CB8AC3E}">
        <p14:creationId xmlns:p14="http://schemas.microsoft.com/office/powerpoint/2010/main" val="22511000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t>The Hollow Electron Lens superconducting magnets </a:t>
            </a:r>
            <a:r>
              <a:rPr lang="en-GB" sz="12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system ensures the transport of electrons from the cathode to the collector, and achieve the tuning—by adiabatic magnetic compression of the electron beam size in the interaction region, and to allow precise positioning of the electron beam on the high-energy proton beam</a:t>
            </a:r>
          </a:p>
          <a:p>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4</a:t>
            </a:fld>
            <a:endParaRPr lang="en-US"/>
          </a:p>
        </p:txBody>
      </p:sp>
    </p:spTree>
    <p:extLst>
      <p:ext uri="{BB962C8B-B14F-4D97-AF65-F5344CB8AC3E}">
        <p14:creationId xmlns:p14="http://schemas.microsoft.com/office/powerpoint/2010/main" val="38736161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This table </a:t>
            </a:r>
            <a:r>
              <a:rPr lang="fr-CH" dirty="0" err="1"/>
              <a:t>summarises</a:t>
            </a:r>
            <a:r>
              <a:rPr lang="fr-CH" dirty="0"/>
              <a:t> the </a:t>
            </a:r>
            <a:r>
              <a:rPr lang="fr-CH" dirty="0" err="1"/>
              <a:t>functional</a:t>
            </a:r>
            <a:r>
              <a:rPr lang="fr-CH" dirty="0"/>
              <a:t> main </a:t>
            </a:r>
            <a:r>
              <a:rPr lang="fr-CH" dirty="0" err="1"/>
              <a:t>requirements</a:t>
            </a:r>
            <a:r>
              <a:rPr lang="fr-CH" dirty="0"/>
              <a:t> ( </a:t>
            </a:r>
            <a:r>
              <a:rPr lang="fr-CH" dirty="0" err="1"/>
              <a:t>field</a:t>
            </a:r>
            <a:r>
              <a:rPr lang="fr-CH" dirty="0"/>
              <a:t> , </a:t>
            </a:r>
            <a:r>
              <a:rPr lang="fr-CH" dirty="0" err="1"/>
              <a:t>current</a:t>
            </a:r>
            <a:r>
              <a:rPr lang="fr-CH" dirty="0"/>
              <a:t>, </a:t>
            </a:r>
            <a:r>
              <a:rPr lang="fr-CH" dirty="0" err="1"/>
              <a:t>space</a:t>
            </a:r>
            <a:r>
              <a:rPr lang="fr-CH" dirty="0"/>
              <a:t>) of </a:t>
            </a:r>
            <a:r>
              <a:rPr lang="fr-CH" dirty="0" err="1"/>
              <a:t>individual</a:t>
            </a:r>
            <a:r>
              <a:rPr lang="fr-CH" dirty="0"/>
              <a:t> magnets </a:t>
            </a:r>
            <a:r>
              <a:rPr lang="fr-CH" dirty="0" err="1"/>
              <a:t>which</a:t>
            </a:r>
            <a:r>
              <a:rPr lang="fr-CH" dirty="0"/>
              <a:t> have been </a:t>
            </a:r>
            <a:r>
              <a:rPr lang="fr-CH" dirty="0" err="1"/>
              <a:t>further</a:t>
            </a:r>
            <a:r>
              <a:rPr lang="fr-CH" dirty="0"/>
              <a:t> </a:t>
            </a:r>
            <a:r>
              <a:rPr lang="fr-CH" dirty="0" err="1"/>
              <a:t>detailed</a:t>
            </a:r>
            <a:r>
              <a:rPr lang="fr-CH" dirty="0"/>
              <a:t> </a:t>
            </a:r>
          </a:p>
        </p:txBody>
      </p:sp>
      <p:sp>
        <p:nvSpPr>
          <p:cNvPr id="4" name="Slide Number Placeholder 3"/>
          <p:cNvSpPr>
            <a:spLocks noGrp="1"/>
          </p:cNvSpPr>
          <p:nvPr>
            <p:ph type="sldNum" sz="quarter" idx="5"/>
          </p:nvPr>
        </p:nvSpPr>
        <p:spPr/>
        <p:txBody>
          <a:bodyPr/>
          <a:lstStyle/>
          <a:p>
            <a:fld id="{B6269DBC-45F2-4EDB-9869-A7A7AAB252B3}" type="slidenum">
              <a:rPr lang="en-US" smtClean="0"/>
              <a:pPr/>
              <a:t>5</a:t>
            </a:fld>
            <a:endParaRPr lang="en-US"/>
          </a:p>
        </p:txBody>
      </p:sp>
    </p:spTree>
    <p:extLst>
      <p:ext uri="{BB962C8B-B14F-4D97-AF65-F5344CB8AC3E}">
        <p14:creationId xmlns:p14="http://schemas.microsoft.com/office/powerpoint/2010/main" val="15701169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pPr marL="457200" indent="-457200">
              <a:buFont typeface="Arial" panose="020B0604020202020204" pitchFamily="34" charset="0"/>
              <a:buChar char="•"/>
            </a:pPr>
            <a:r>
              <a:rPr lang="en-GB" sz="2400" dirty="0">
                <a:solidFill>
                  <a:srgbClr val="0000FF"/>
                </a:solidFill>
              </a:rPr>
              <a:t>In-kind </a:t>
            </a:r>
            <a:r>
              <a:rPr lang="en-GB" sz="2400" dirty="0"/>
              <a:t>contribution </a:t>
            </a:r>
            <a:r>
              <a:rPr lang="en-US" sz="2400" dirty="0">
                <a:solidFill>
                  <a:srgbClr val="4D36F6"/>
                </a:solidFill>
              </a:rPr>
              <a:t>with BINP institute (Russia) for the supply of three HL-LHC WP5 Hollow electron Lens (HEL) assembly units ( one spare, two series).</a:t>
            </a:r>
          </a:p>
          <a:p>
            <a:pPr marL="457200" indent="-457200">
              <a:buFont typeface="Arial" panose="020B0604020202020204" pitchFamily="34" charset="0"/>
              <a:buChar char="•"/>
            </a:pPr>
            <a:r>
              <a:rPr lang="en-GB" sz="2400" dirty="0"/>
              <a:t>Manufacture of </a:t>
            </a:r>
            <a:r>
              <a:rPr lang="en-US" sz="2400" dirty="0">
                <a:solidFill>
                  <a:srgbClr val="4D36F6"/>
                </a:solidFill>
              </a:rPr>
              <a:t>the m</a:t>
            </a:r>
            <a:r>
              <a:rPr lang="en-GB" sz="2400" dirty="0" err="1">
                <a:solidFill>
                  <a:srgbClr val="4D36F6"/>
                </a:solidFill>
              </a:rPr>
              <a:t>agnet</a:t>
            </a:r>
            <a:r>
              <a:rPr lang="en-GB" sz="2400" dirty="0">
                <a:solidFill>
                  <a:srgbClr val="4D36F6"/>
                </a:solidFill>
              </a:rPr>
              <a:t> system, cold masses, vessels parts, </a:t>
            </a:r>
            <a:r>
              <a:rPr lang="en-GB" sz="2400" dirty="0"/>
              <a:t>QC coils cold tests at BINP.  </a:t>
            </a:r>
            <a:r>
              <a:rPr lang="en-GB" sz="2400" dirty="0">
                <a:solidFill>
                  <a:srgbClr val="4D36F6"/>
                </a:solidFill>
              </a:rPr>
              <a:t>Assembly of cold masses at BINP/CERN and in-</a:t>
            </a:r>
            <a:r>
              <a:rPr lang="en-GB" sz="2400" dirty="0" err="1">
                <a:solidFill>
                  <a:srgbClr val="4D36F6"/>
                </a:solidFill>
              </a:rPr>
              <a:t>cryostating</a:t>
            </a:r>
            <a:r>
              <a:rPr lang="en-GB" sz="2400" dirty="0">
                <a:solidFill>
                  <a:srgbClr val="4D36F6"/>
                </a:solidFill>
              </a:rPr>
              <a:t> at CERN site</a:t>
            </a:r>
            <a:r>
              <a:rPr lang="en-GB" sz="2400" dirty="0"/>
              <a:t>, tunnel </a:t>
            </a:r>
            <a:r>
              <a:rPr lang="en-GB" sz="2400" dirty="0">
                <a:solidFill>
                  <a:srgbClr val="4D36F6"/>
                </a:solidFill>
              </a:rPr>
              <a:t>installation </a:t>
            </a:r>
            <a:r>
              <a:rPr lang="en-GB" sz="2400" dirty="0"/>
              <a:t>at LHC IR4 point .</a:t>
            </a:r>
          </a:p>
          <a:p>
            <a:pPr marL="457200" indent="-457200">
              <a:buFont typeface="Arial" panose="020B0604020202020204" pitchFamily="34" charset="0"/>
              <a:buChar char="•"/>
            </a:pPr>
            <a:r>
              <a:rPr lang="en-GB" sz="2400" dirty="0">
                <a:solidFill>
                  <a:srgbClr val="0000FF"/>
                </a:solidFill>
              </a:rPr>
              <a:t>Commissioning cold acceptance test of each final HEL assembly </a:t>
            </a:r>
            <a:r>
              <a:rPr lang="en-GB" sz="2400" dirty="0"/>
              <a:t>on surface at CERN (proposal on FAIR 4</a:t>
            </a:r>
            <a:r>
              <a:rPr lang="en-GB" sz="2400" baseline="30000" dirty="0"/>
              <a:t>th</a:t>
            </a:r>
            <a:r>
              <a:rPr lang="en-GB" sz="2400" dirty="0"/>
              <a:t> test line) before hand-over to SY.</a:t>
            </a:r>
          </a:p>
          <a:p>
            <a:pPr marL="457200" indent="-457200">
              <a:buFont typeface="Arial" panose="020B0604020202020204" pitchFamily="34" charset="0"/>
              <a:buChar char="•"/>
            </a:pPr>
            <a:r>
              <a:rPr lang="en-GB" sz="2400" dirty="0"/>
              <a:t>Main project timeline steps	( end 2020 baseline) with assumed official collaboration start from Q1-2021.</a:t>
            </a:r>
          </a:p>
          <a:p>
            <a:pPr marL="800100" lvl="1" indent="-342900">
              <a:buFont typeface="Wingdings" panose="05000000000000000000" pitchFamily="2" charset="2"/>
              <a:buChar char="ü"/>
            </a:pPr>
            <a:r>
              <a:rPr lang="en-GB" dirty="0">
                <a:solidFill>
                  <a:srgbClr val="0070C0"/>
                </a:solidFill>
              </a:rPr>
              <a:t>HL-LHC WP5 HEL units manufacture design phase until 2022</a:t>
            </a:r>
          </a:p>
          <a:p>
            <a:pPr marL="800100" lvl="1" indent="-342900">
              <a:buFont typeface="Wingdings" panose="05000000000000000000" pitchFamily="2" charset="2"/>
              <a:buChar char="ü"/>
            </a:pPr>
            <a:r>
              <a:rPr lang="en-GB" dirty="0">
                <a:solidFill>
                  <a:srgbClr val="0070C0"/>
                </a:solidFill>
              </a:rPr>
              <a:t>Construction of prototype HEL-0, series HEL-1,2 units over period 2022-2024</a:t>
            </a:r>
          </a:p>
          <a:p>
            <a:pPr marL="800100" lvl="1" indent="-342900">
              <a:buFont typeface="Wingdings" panose="05000000000000000000" pitchFamily="2" charset="2"/>
              <a:buChar char="ü"/>
            </a:pPr>
            <a:r>
              <a:rPr lang="en-GB" dirty="0">
                <a:solidFill>
                  <a:srgbClr val="0070C0"/>
                </a:solidFill>
              </a:rPr>
              <a:t>Commissioning cold test period at 4K from 2023 - 2025</a:t>
            </a:r>
          </a:p>
          <a:p>
            <a:pPr marL="800100" lvl="1" indent="-342900">
              <a:buFont typeface="Wingdings" panose="05000000000000000000" pitchFamily="2" charset="2"/>
              <a:buChar char="ü"/>
            </a:pPr>
            <a:r>
              <a:rPr lang="en-GB" dirty="0">
                <a:solidFill>
                  <a:srgbClr val="0070C0"/>
                </a:solidFill>
              </a:rPr>
              <a:t>Tunnel installation and operation over 2024 - 2025</a:t>
            </a:r>
          </a:p>
          <a:p>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6</a:t>
            </a:fld>
            <a:endParaRPr lang="en-US"/>
          </a:p>
        </p:txBody>
      </p:sp>
    </p:spTree>
    <p:extLst>
      <p:ext uri="{BB962C8B-B14F-4D97-AF65-F5344CB8AC3E}">
        <p14:creationId xmlns:p14="http://schemas.microsoft.com/office/powerpoint/2010/main" val="31363999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For information </a:t>
            </a:r>
            <a:r>
              <a:rPr lang="fr-CH" dirty="0" err="1"/>
              <a:t>only</a:t>
            </a:r>
            <a:r>
              <a:rPr lang="fr-CH" dirty="0"/>
              <a:t>, the update of the scope of </a:t>
            </a:r>
            <a:r>
              <a:rPr lang="fr-CH" dirty="0" err="1"/>
              <a:t>supply</a:t>
            </a:r>
            <a:r>
              <a:rPr lang="fr-CH" dirty="0"/>
              <a:t> </a:t>
            </a:r>
            <a:r>
              <a:rPr lang="fr-CH" dirty="0" err="1"/>
              <a:t>which</a:t>
            </a:r>
            <a:r>
              <a:rPr lang="fr-CH" dirty="0"/>
              <a:t> details the </a:t>
            </a:r>
            <a:r>
              <a:rPr lang="fr-CH" dirty="0" err="1"/>
              <a:t>auxiliaries</a:t>
            </a:r>
            <a:r>
              <a:rPr lang="fr-CH" dirty="0"/>
              <a:t> of magnet system ( leads, instrumentation, </a:t>
            </a:r>
            <a:r>
              <a:rPr lang="fr-CH" dirty="0" err="1"/>
              <a:t>shielding</a:t>
            </a:r>
            <a:r>
              <a:rPr lang="fr-CH" dirty="0"/>
              <a:t>…) as the structures and tests. This scope </a:t>
            </a:r>
            <a:r>
              <a:rPr lang="fr-CH" dirty="0" err="1"/>
              <a:t>needs</a:t>
            </a:r>
            <a:r>
              <a:rPr lang="fr-CH" dirty="0"/>
              <a:t> to </a:t>
            </a:r>
            <a:r>
              <a:rPr lang="fr-CH" dirty="0" err="1"/>
              <a:t>be</a:t>
            </a:r>
            <a:r>
              <a:rPr lang="fr-CH" dirty="0"/>
              <a:t> </a:t>
            </a:r>
            <a:r>
              <a:rPr lang="fr-CH" dirty="0" err="1"/>
              <a:t>updated</a:t>
            </a:r>
            <a:r>
              <a:rPr lang="fr-CH" dirty="0"/>
              <a:t> </a:t>
            </a:r>
            <a:r>
              <a:rPr lang="fr-CH" dirty="0" err="1"/>
              <a:t>within</a:t>
            </a:r>
            <a:r>
              <a:rPr lang="fr-CH" dirty="0"/>
              <a:t> a </a:t>
            </a:r>
            <a:r>
              <a:rPr lang="fr-CH" dirty="0" err="1"/>
              <a:t>amendment</a:t>
            </a:r>
            <a:r>
              <a:rPr lang="fr-CH" dirty="0"/>
              <a:t> of </a:t>
            </a:r>
            <a:r>
              <a:rPr lang="fr-CH" dirty="0" err="1"/>
              <a:t>current</a:t>
            </a:r>
            <a:r>
              <a:rPr lang="fr-CH" dirty="0"/>
              <a:t> Agreement </a:t>
            </a:r>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7</a:t>
            </a:fld>
            <a:endParaRPr lang="en-US"/>
          </a:p>
        </p:txBody>
      </p:sp>
    </p:spTree>
    <p:extLst>
      <p:ext uri="{BB962C8B-B14F-4D97-AF65-F5344CB8AC3E}">
        <p14:creationId xmlns:p14="http://schemas.microsoft.com/office/powerpoint/2010/main" val="12354228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On </a:t>
            </a:r>
            <a:r>
              <a:rPr lang="fr-CH" dirty="0" err="1"/>
              <a:t>going</a:t>
            </a:r>
            <a:r>
              <a:rPr lang="fr-CH" dirty="0"/>
              <a:t> discussion </a:t>
            </a:r>
            <a:r>
              <a:rPr lang="fr-CH" dirty="0" err="1"/>
              <a:t>with</a:t>
            </a:r>
            <a:r>
              <a:rPr lang="fr-CH" dirty="0"/>
              <a:t> BINP magnet group </a:t>
            </a:r>
            <a:r>
              <a:rPr lang="fr-CH" dirty="0" err="1"/>
              <a:t>which</a:t>
            </a:r>
            <a:r>
              <a:rPr lang="fr-CH" dirty="0"/>
              <a:t> has </a:t>
            </a:r>
            <a:r>
              <a:rPr lang="fr-CH" dirty="0" err="1"/>
              <a:t>experience</a:t>
            </a:r>
            <a:r>
              <a:rPr lang="fr-CH" dirty="0"/>
              <a:t> of PV construction per EN codes on FAIR </a:t>
            </a:r>
            <a:r>
              <a:rPr lang="fr-CH" dirty="0" err="1"/>
              <a:t>project</a:t>
            </a:r>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8</a:t>
            </a:fld>
            <a:endParaRPr lang="en-US"/>
          </a:p>
        </p:txBody>
      </p:sp>
    </p:spTree>
    <p:extLst>
      <p:ext uri="{BB962C8B-B14F-4D97-AF65-F5344CB8AC3E}">
        <p14:creationId xmlns:p14="http://schemas.microsoft.com/office/powerpoint/2010/main" val="27559979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Magnet interfaces and </a:t>
            </a:r>
            <a:r>
              <a:rPr lang="fr-CH" dirty="0" err="1"/>
              <a:t>preliminary</a:t>
            </a:r>
            <a:r>
              <a:rPr lang="fr-CH" dirty="0"/>
              <a:t> design are </a:t>
            </a:r>
            <a:r>
              <a:rPr lang="fr-CH" dirty="0" err="1"/>
              <a:t>being</a:t>
            </a:r>
            <a:r>
              <a:rPr lang="fr-CH" dirty="0"/>
              <a:t> </a:t>
            </a:r>
            <a:r>
              <a:rPr lang="fr-CH" dirty="0" err="1"/>
              <a:t>discussed</a:t>
            </a:r>
            <a:r>
              <a:rPr lang="fr-CH" dirty="0"/>
              <a:t> </a:t>
            </a:r>
            <a:r>
              <a:rPr lang="fr-CH" dirty="0" err="1"/>
              <a:t>with</a:t>
            </a:r>
            <a:r>
              <a:rPr lang="fr-CH" dirty="0"/>
              <a:t> </a:t>
            </a:r>
            <a:r>
              <a:rPr lang="fr-CH" dirty="0" err="1"/>
              <a:t>interfacing</a:t>
            </a:r>
            <a:r>
              <a:rPr lang="fr-CH" dirty="0"/>
              <a:t> groups &amp; </a:t>
            </a:r>
            <a:r>
              <a:rPr lang="fr-CH" dirty="0" err="1"/>
              <a:t>WPs</a:t>
            </a:r>
            <a:r>
              <a:rPr lang="fr-CH" dirty="0"/>
              <a:t>.  </a:t>
            </a:r>
            <a:r>
              <a:rPr lang="fr-CH" dirty="0" err="1"/>
              <a:t>Substancial</a:t>
            </a:r>
            <a:r>
              <a:rPr lang="fr-CH" dirty="0"/>
              <a:t> </a:t>
            </a:r>
            <a:r>
              <a:rPr lang="fr-CH" dirty="0" err="1"/>
              <a:t>progress</a:t>
            </a:r>
            <a:r>
              <a:rPr lang="fr-CH" dirty="0"/>
              <a:t> in </a:t>
            </a:r>
            <a:r>
              <a:rPr lang="fr-CH" dirty="0" err="1"/>
              <a:t>definition</a:t>
            </a:r>
            <a:r>
              <a:rPr lang="fr-CH" dirty="0"/>
              <a:t> of interfaces </a:t>
            </a:r>
            <a:r>
              <a:rPr lang="fr-CH" dirty="0" err="1"/>
              <a:t>illustrated</a:t>
            </a:r>
            <a:r>
              <a:rPr lang="fr-CH" dirty="0"/>
              <a:t> by </a:t>
            </a:r>
            <a:r>
              <a:rPr lang="fr-CH" dirty="0" err="1"/>
              <a:t>list</a:t>
            </a:r>
            <a:r>
              <a:rPr lang="fr-CH" dirty="0"/>
              <a:t> of référence documents </a:t>
            </a:r>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10</a:t>
            </a:fld>
            <a:endParaRPr lang="en-US"/>
          </a:p>
        </p:txBody>
      </p:sp>
    </p:spTree>
    <p:extLst>
      <p:ext uri="{BB962C8B-B14F-4D97-AF65-F5344CB8AC3E}">
        <p14:creationId xmlns:p14="http://schemas.microsoft.com/office/powerpoint/2010/main" val="1968171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In </a:t>
            </a:r>
            <a:r>
              <a:rPr lang="fr-CH" dirty="0" err="1"/>
              <a:t>bold</a:t>
            </a:r>
            <a:r>
              <a:rPr lang="fr-CH" dirty="0"/>
              <a:t> the </a:t>
            </a:r>
            <a:r>
              <a:rPr lang="fr-CH" dirty="0" err="1"/>
              <a:t>pristine</a:t>
            </a:r>
            <a:r>
              <a:rPr lang="fr-CH" dirty="0"/>
              <a:t> </a:t>
            </a:r>
            <a:r>
              <a:rPr lang="fr-CH" dirty="0" err="1"/>
              <a:t>functional</a:t>
            </a:r>
            <a:r>
              <a:rPr lang="fr-CH" dirty="0"/>
              <a:t> initial </a:t>
            </a:r>
            <a:r>
              <a:rPr lang="fr-CH" dirty="0" err="1"/>
              <a:t>specs</a:t>
            </a:r>
            <a:r>
              <a:rPr lang="fr-CH" dirty="0"/>
              <a:t> </a:t>
            </a:r>
            <a:r>
              <a:rPr lang="fr-CH" dirty="0" err="1"/>
              <a:t>developped</a:t>
            </a:r>
            <a:r>
              <a:rPr lang="fr-CH" dirty="0"/>
              <a:t> in a set of </a:t>
            </a:r>
            <a:r>
              <a:rPr lang="fr-CH" dirty="0" err="1"/>
              <a:t>electromagnetic</a:t>
            </a:r>
            <a:r>
              <a:rPr lang="fr-CH" dirty="0"/>
              <a:t> design </a:t>
            </a:r>
            <a:r>
              <a:rPr lang="fr-CH" dirty="0" err="1"/>
              <a:t>parameters</a:t>
            </a:r>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11</a:t>
            </a:fld>
            <a:endParaRPr lang="en-US"/>
          </a:p>
        </p:txBody>
      </p:sp>
    </p:spTree>
    <p:extLst>
      <p:ext uri="{BB962C8B-B14F-4D97-AF65-F5344CB8AC3E}">
        <p14:creationId xmlns:p14="http://schemas.microsoft.com/office/powerpoint/2010/main" val="25885863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indent="-457200">
              <a:buFont typeface="Wingdings" panose="05000000000000000000" pitchFamily="2" charset="2"/>
              <a:buChar char="§"/>
            </a:pPr>
            <a:r>
              <a:rPr lang="en-GB" sz="1200" dirty="0"/>
              <a:t>22 HEL circuits per IP side: 7x600 A circuits (5 with energy extraction, 2 without) and 15 x120 A corrector circuits. [2]-[6]</a:t>
            </a:r>
          </a:p>
          <a:p>
            <a:pPr marL="457200" indent="-457200">
              <a:buFont typeface="Wingdings" panose="05000000000000000000" pitchFamily="2" charset="2"/>
              <a:buChar char="§"/>
            </a:pPr>
            <a:r>
              <a:rPr lang="en-GB" sz="1200" dirty="0"/>
              <a:t>circuit layout baseline confirmed after the protection studies by WP7. (circuit resistance, ramp rate required, inductance and nominal current)</a:t>
            </a:r>
          </a:p>
          <a:p>
            <a:pPr marL="457200" indent="-457200">
              <a:buFont typeface="Wingdings" panose="05000000000000000000" pitchFamily="2" charset="2"/>
              <a:buChar char="§"/>
            </a:pPr>
            <a:r>
              <a:rPr lang="en-GB" sz="1200" dirty="0"/>
              <a:t>magnetic coupling to be studied to establish the power converters control performance and stability (WP6B)</a:t>
            </a:r>
            <a:endParaRPr lang="fr-CH" sz="1200" dirty="0"/>
          </a:p>
          <a:p>
            <a:endParaRPr lang="en-US" dirty="0"/>
          </a:p>
        </p:txBody>
      </p:sp>
      <p:sp>
        <p:nvSpPr>
          <p:cNvPr id="4" name="Slide Number Placeholder 3"/>
          <p:cNvSpPr>
            <a:spLocks noGrp="1"/>
          </p:cNvSpPr>
          <p:nvPr>
            <p:ph type="sldNum" sz="quarter" idx="5"/>
          </p:nvPr>
        </p:nvSpPr>
        <p:spPr/>
        <p:txBody>
          <a:bodyPr/>
          <a:lstStyle/>
          <a:p>
            <a:fld id="{B6269DBC-45F2-4EDB-9869-A7A7AAB252B3}" type="slidenum">
              <a:rPr lang="en-US" smtClean="0"/>
              <a:pPr/>
              <a:t>14</a:t>
            </a:fld>
            <a:endParaRPr lang="en-US"/>
          </a:p>
        </p:txBody>
      </p:sp>
    </p:spTree>
    <p:extLst>
      <p:ext uri="{BB962C8B-B14F-4D97-AF65-F5344CB8AC3E}">
        <p14:creationId xmlns:p14="http://schemas.microsoft.com/office/powerpoint/2010/main" val="375817818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jpe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2.xml"/><Relationship Id="rId4" Type="http://schemas.openxmlformats.org/officeDocument/2006/relationships/image" Target="../media/image4.jpe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4.jpe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3.xml"/><Relationship Id="rId4" Type="http://schemas.openxmlformats.org/officeDocument/2006/relationships/image" Target="../media/image4.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4.jpeg"/></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4.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4F7E4931-62DF-4F6D-A87C-0C0C127317EA}" type="slidenum">
              <a:rPr lang="en-US" smtClean="0"/>
              <a:pPr/>
              <a:t>‹#›</a:t>
            </a:fld>
            <a:endParaRPr lang="en-US"/>
          </a:p>
        </p:txBody>
      </p:sp>
      <p:pic>
        <p:nvPicPr>
          <p:cNvPr id="12" name="Image 11" descr="HLU-logoN-title.png"/>
          <p:cNvPicPr>
            <a:picLocks noChangeAspect="1"/>
          </p:cNvPicPr>
          <p:nvPr/>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7" name="Image 4" descr="CERN-logo_outline.jpg"/>
          <p:cNvPicPr>
            <a:picLocks noChangeAspect="1"/>
          </p:cNvPicPr>
          <p:nvPr/>
        </p:nvPicPr>
        <p:blipFill>
          <a:blip r:embed="rId4"/>
          <a:stretch>
            <a:fillRect/>
          </a:stretch>
        </p:blipFill>
        <p:spPr>
          <a:xfrm>
            <a:off x="377190" y="5946775"/>
            <a:ext cx="613410" cy="603250"/>
          </a:xfrm>
          <a:prstGeom prst="rect">
            <a:avLst/>
          </a:prstGeom>
        </p:spPr>
      </p:pic>
    </p:spTree>
    <p:extLst>
      <p:ext uri="{BB962C8B-B14F-4D97-AF65-F5344CB8AC3E}">
        <p14:creationId xmlns:p14="http://schemas.microsoft.com/office/powerpoint/2010/main" val="127699752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
        <p:nvSpPr>
          <p:cNvPr id="14" name="Footer Placeholder 4">
            <a:extLst>
              <a:ext uri="{FF2B5EF4-FFF2-40B4-BE49-F238E27FC236}">
                <a16:creationId xmlns:a16="http://schemas.microsoft.com/office/drawing/2014/main" id="{3C267DCC-3C34-4261-B62C-6B0E2D5DCD81}"/>
              </a:ext>
            </a:extLst>
          </p:cNvPr>
          <p:cNvSpPr txBox="1">
            <a:spLocks/>
          </p:cNvSpPr>
          <p:nvPr userDrawn="1"/>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t>
            </a:r>
            <a:r>
              <a:rPr lang="en-US" sz="1200" b="0" kern="1200" dirty="0" err="1">
                <a:ln w="12700">
                  <a:solidFill>
                    <a:schemeClr val="tx2">
                      <a:satMod val="155000"/>
                    </a:schemeClr>
                  </a:solidFill>
                  <a:prstDash val="solid"/>
                </a:ln>
                <a:solidFill>
                  <a:schemeClr val="tx1"/>
                </a:solidFill>
                <a:latin typeface="+mn-lt"/>
                <a:ea typeface="+mn-ea"/>
                <a:cs typeface="+mn-cs"/>
              </a:rPr>
              <a:t>A.Foussat</a:t>
            </a:r>
            <a:endParaRPr lang="en-US" sz="1200" b="0" kern="1200" dirty="0">
              <a:ln w="12700">
                <a:solidFill>
                  <a:schemeClr val="tx2">
                    <a:satMod val="155000"/>
                  </a:schemeClr>
                </a:solidFill>
                <a:prstDash val="solid"/>
              </a:ln>
              <a:solidFill>
                <a:schemeClr val="tx1"/>
              </a:solidFill>
              <a:latin typeface="+mn-lt"/>
              <a:ea typeface="+mn-ea"/>
              <a:cs typeface="+mn-cs"/>
            </a:endParaRPr>
          </a:p>
        </p:txBody>
      </p:sp>
    </p:spTree>
    <p:extLst>
      <p:ext uri="{BB962C8B-B14F-4D97-AF65-F5344CB8AC3E}">
        <p14:creationId xmlns:p14="http://schemas.microsoft.com/office/powerpoint/2010/main" val="5139883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335090830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10546757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26628155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8329937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35625137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extLst>
      <p:ext uri="{BB962C8B-B14F-4D97-AF65-F5344CB8AC3E}">
        <p14:creationId xmlns:p14="http://schemas.microsoft.com/office/powerpoint/2010/main" val="253194303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solidFill>
                  <a:srgbClr val="64BCD9"/>
                </a:solidFill>
              </a:rPr>
              <a:pPr/>
              <a:t>‹#›</a:t>
            </a:fld>
            <a:endParaRPr lang="fr-FR" dirty="0">
              <a:solidFill>
                <a:srgbClr val="64BCD9"/>
              </a:solidFill>
            </a:endParaRPr>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extLst>
      <p:ext uri="{BB962C8B-B14F-4D97-AF65-F5344CB8AC3E}">
        <p14:creationId xmlns:p14="http://schemas.microsoft.com/office/powerpoint/2010/main" val="10191888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41101908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40495761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p:spPr>
        <p:txBody>
          <a:bodyPr/>
          <a:lstStyle/>
          <a:p>
            <a:endParaRPr lang="en-US" dirty="0"/>
          </a:p>
        </p:txBody>
      </p:sp>
      <p:sp>
        <p:nvSpPr>
          <p:cNvPr id="6" name="Espace réservé du numéro de diapositive 5"/>
          <p:cNvSpPr>
            <a:spLocks noGrp="1"/>
          </p:cNvSpPr>
          <p:nvPr>
            <p:ph type="sldNum" sz="quarter" idx="12"/>
          </p:nvPr>
        </p:nvSpPr>
        <p:spPr/>
        <p:txBody>
          <a:bodyPr/>
          <a:lstStyle/>
          <a:p>
            <a:fld id="{4F7E4931-62DF-4F6D-A87C-0C0C127317EA}" type="slidenum">
              <a:rPr lang="en-US" smtClean="0"/>
              <a:pPr/>
              <a:t>‹#›</a:t>
            </a:fld>
            <a:endParaRPr lang="en-US" dirty="0"/>
          </a:p>
        </p:txBody>
      </p:sp>
      <p:grpSp>
        <p:nvGrpSpPr>
          <p:cNvPr id="8" name="Grouper 7"/>
          <p:cNvGrpSpPr/>
          <p:nvPr/>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3"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1" name="Footer Placeholder 4">
            <a:extLst>
              <a:ext uri="{FF2B5EF4-FFF2-40B4-BE49-F238E27FC236}">
                <a16:creationId xmlns:a16="http://schemas.microsoft.com/office/drawing/2014/main" id="{C628711C-B951-4078-8509-ADF2F2885D81}"/>
              </a:ext>
            </a:extLst>
          </p:cNvPr>
          <p:cNvSpPr txBox="1">
            <a:spLocks/>
          </p:cNvSpPr>
          <p:nvPr userDrawn="1"/>
        </p:nvSpPr>
        <p:spPr>
          <a:xfrm>
            <a:off x="1450200" y="6259150"/>
            <a:ext cx="6550800" cy="360000"/>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213474286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16672292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356048844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6929426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dirty="0">
              <a:solidFill>
                <a:srgbClr val="64BCD9"/>
              </a:solidFill>
            </a:endParaRPr>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extLst>
      <p:ext uri="{BB962C8B-B14F-4D97-AF65-F5344CB8AC3E}">
        <p14:creationId xmlns:p14="http://schemas.microsoft.com/office/powerpoint/2010/main" val="6327827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2819400"/>
            <a:ext cx="7200000" cy="1800000"/>
          </a:xfrm>
        </p:spPr>
        <p:txBody>
          <a:bodyPr lIns="0" tIns="0" rIns="0" bIns="0" anchor="t" anchorCtr="0">
            <a:noAutofit/>
          </a:bodyPr>
          <a:lstStyle>
            <a:lvl1pPr algn="l">
              <a:defRPr sz="2800" b="1" baseline="0">
                <a:solidFill>
                  <a:schemeClr val="accent5"/>
                </a:solidFill>
              </a:defRPr>
            </a:lvl1pPr>
          </a:lstStyle>
          <a:p>
            <a:r>
              <a:rPr lang="en-GB" noProof="0"/>
              <a:t>Presentation title - line 1 - Arial 30pt - bold HiLumi dark grey - line 2</a:t>
            </a:r>
            <a:br>
              <a:rPr lang="en-GB" noProof="0"/>
            </a:br>
            <a:r>
              <a:rPr lang="en-GB" noProof="0"/>
              <a:t>line 3</a:t>
            </a:r>
            <a:br>
              <a:rPr lang="en-GB" noProof="0"/>
            </a:br>
            <a:r>
              <a:rPr lang="en-GB" noProof="0"/>
              <a:t>line 4   </a:t>
            </a:r>
          </a:p>
        </p:txBody>
      </p:sp>
      <p:sp>
        <p:nvSpPr>
          <p:cNvPr id="3" name="Sous-titre 2"/>
          <p:cNvSpPr>
            <a:spLocks noGrp="1"/>
          </p:cNvSpPr>
          <p:nvPr>
            <p:ph type="subTitle" idx="1" hasCustomPrompt="1"/>
          </p:nvPr>
        </p:nvSpPr>
        <p:spPr>
          <a:xfrm>
            <a:off x="1371600" y="4800600"/>
            <a:ext cx="6480000" cy="99060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6356350"/>
            <a:ext cx="6309000" cy="360000"/>
          </a:xfrm>
          <a:prstGeom prst="rect">
            <a:avLst/>
          </a:prstGeom>
        </p:spPr>
        <p:txBody>
          <a:bodyPr lIns="0" tIns="0" rIns="0" bIns="0" anchor="b" anchorCtr="0"/>
          <a:lstStyle>
            <a:lvl1pPr algn="r">
              <a:defRPr>
                <a:solidFill>
                  <a:schemeClr val="accent1"/>
                </a:solidFill>
              </a:defRPr>
            </a:lvl1pPr>
          </a:lstStyle>
          <a:p>
            <a:endParaRPr lang="en-GB">
              <a:solidFill>
                <a:srgbClr val="64BCD9"/>
              </a:solidFill>
            </a:endParaRPr>
          </a:p>
        </p:txBody>
      </p:sp>
      <p:sp>
        <p:nvSpPr>
          <p:cNvPr id="6" name="Espace réservé du numéro de diapositive 5"/>
          <p:cNvSpPr>
            <a:spLocks noGrp="1"/>
          </p:cNvSpPr>
          <p:nvPr>
            <p:ph type="sldNum" sz="quarter" idx="12"/>
          </p:nvPr>
        </p:nvSpPr>
        <p:spPr>
          <a:xfrm>
            <a:off x="8686800" y="6356350"/>
            <a:ext cx="360000" cy="36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solidFill>
                  <a:srgbClr val="64BCD9"/>
                </a:solidFill>
              </a:rPr>
              <a:pPr/>
              <a:t>‹#›</a:t>
            </a:fld>
            <a:endParaRPr lang="fr-FR" dirty="0">
              <a:solidFill>
                <a:srgbClr val="64BCD9"/>
              </a:solidFill>
            </a:endParaRPr>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15" name="Espace réservé du texte 14"/>
          <p:cNvSpPr>
            <a:spLocks noGrp="1"/>
          </p:cNvSpPr>
          <p:nvPr>
            <p:ph type="body" sz="quarter" idx="14" hasCustomPrompt="1"/>
          </p:nvPr>
        </p:nvSpPr>
        <p:spPr>
          <a:xfrm>
            <a:off x="1371600" y="5899150"/>
            <a:ext cx="6480000" cy="349250"/>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600">
                <a:solidFill>
                  <a:schemeClr val="bg2"/>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a:ln>
                  <a:noFill/>
                </a:ln>
                <a:solidFill>
                  <a:schemeClr val="bg2"/>
                </a:solidFill>
                <a:effectLst/>
                <a:uLnTx/>
                <a:uFillTx/>
                <a:latin typeface="+mn-lt"/>
                <a:ea typeface="+mn-ea"/>
                <a:cs typeface="+mn-cs"/>
              </a:rPr>
              <a:t>Conference - Location - Date</a:t>
            </a:r>
          </a:p>
          <a:p>
            <a:pPr lvl="0"/>
            <a:endParaRPr lang="en-GB" noProof="0"/>
          </a:p>
        </p:txBody>
      </p:sp>
      <p:grpSp>
        <p:nvGrpSpPr>
          <p:cNvPr id="10" name="Grouper 9"/>
          <p:cNvGrpSpPr/>
          <p:nvPr userDrawn="1"/>
        </p:nvGrpSpPr>
        <p:grpSpPr>
          <a:xfrm>
            <a:off x="457200" y="60714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7"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extLst>
      <p:ext uri="{BB962C8B-B14F-4D97-AF65-F5344CB8AC3E}">
        <p14:creationId xmlns:p14="http://schemas.microsoft.com/office/powerpoint/2010/main" val="5620245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1219200"/>
            <a:ext cx="7920000" cy="4906963"/>
          </a:xfrm>
        </p:spPr>
        <p:txBody>
          <a:bodyPr lIns="0" tIns="0" rIns="0" bIns="0"/>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0" y="6356350"/>
            <a:ext cx="6627000" cy="360000"/>
          </a:xfrm>
          <a:prstGeom prst="rect">
            <a:avLst/>
          </a:prstGeom>
        </p:spPr>
        <p:txBody>
          <a:bodyPr/>
          <a:lstStyle/>
          <a:p>
            <a:endParaRPr lang="en-GB">
              <a:solidFill>
                <a:srgbClr val="64BCD9"/>
              </a:solidFill>
            </a:endParaRP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8" name="Grouper 7"/>
          <p:cNvGrpSpPr/>
          <p:nvPr userDrawn="1"/>
        </p:nvGrpSpPr>
        <p:grpSpPr>
          <a:xfrm>
            <a:off x="1440000" y="6300000"/>
            <a:ext cx="457200" cy="457200"/>
            <a:chOff x="1462200" y="4620913"/>
            <a:chExt cx="457200" cy="457200"/>
          </a:xfrm>
        </p:grpSpPr>
        <p:sp>
          <p:nvSpPr>
            <p:cNvPr id="9" name="Rectangle 8"/>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0" name="ZoneTexte 9"/>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13709191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0" y="6356350"/>
            <a:ext cx="6627000" cy="360000"/>
          </a:xfrm>
          <a:prstGeom prst="rect">
            <a:avLst/>
          </a:prstGeom>
        </p:spPr>
        <p:txBody>
          <a:bodyPr/>
          <a:lstStyle/>
          <a:p>
            <a:endParaRPr lang="en-GB">
              <a:solidFill>
                <a:srgbClr val="64BCD9"/>
              </a:solidFill>
            </a:endParaRP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11" name="Grouper 10"/>
          <p:cNvGrpSpPr/>
          <p:nvPr userDrawn="1"/>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4"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2845585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0" y="6356350"/>
            <a:ext cx="6627000" cy="360000"/>
          </a:xfrm>
          <a:prstGeom prst="rect">
            <a:avLst/>
          </a:prstGeom>
        </p:spPr>
        <p:txBody>
          <a:bodyPr/>
          <a:lstStyle/>
          <a:p>
            <a:endParaRPr lang="en-GB">
              <a:solidFill>
                <a:srgbClr val="64BCD9"/>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7" name="Grouper 6"/>
          <p:cNvGrpSpPr/>
          <p:nvPr userDrawn="1"/>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0"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122050132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a:prstGeom prst="rect">
            <a:avLst/>
          </a:prstGeom>
        </p:spPr>
        <p:txBody>
          <a:bodyPr/>
          <a:lstStyle/>
          <a:p>
            <a:endParaRPr lang="en-GB">
              <a:solidFill>
                <a:srgbClr val="64BCD9"/>
              </a:solidFill>
            </a:endParaRP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grpSp>
        <p:nvGrpSpPr>
          <p:cNvPr id="6" name="Grouper 5"/>
          <p:cNvGrpSpPr/>
          <p:nvPr userDrawn="1"/>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9"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18206888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a:prstGeom prst="rect">
            <a:avLst/>
          </a:prstGeom>
        </p:spPr>
        <p:txBody>
          <a:bodyPr/>
          <a:lstStyle/>
          <a:p>
            <a:endParaRPr lang="en-GB">
              <a:solidFill>
                <a:srgbClr val="64BCD9"/>
              </a:solidFill>
            </a:endParaRP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a:solidFill>
                <a:srgbClr val="64BCD9"/>
              </a:solidFill>
            </a:endParaRPr>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userDrawn="1"/>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3" name="Image 5" descr="CERN-logo_outline.jpg"/>
          <p:cNvPicPr>
            <a:picLocks noChangeAspect="1"/>
          </p:cNvPicPr>
          <p:nvPr userDrawn="1"/>
        </p:nvPicPr>
        <p:blipFill>
          <a:blip r:embed="rId2"/>
          <a:stretch>
            <a:fillRect/>
          </a:stretch>
        </p:blipFill>
        <p:spPr>
          <a:xfrm>
            <a:off x="1422000" y="6282000"/>
            <a:ext cx="494185" cy="486000"/>
          </a:xfrm>
          <a:prstGeom prst="rect">
            <a:avLst/>
          </a:prstGeom>
        </p:spPr>
      </p:pic>
    </p:spTree>
    <p:extLst>
      <p:ext uri="{BB962C8B-B14F-4D97-AF65-F5344CB8AC3E}">
        <p14:creationId xmlns:p14="http://schemas.microsoft.com/office/powerpoint/2010/main" val="298150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1215232"/>
            <a:ext cx="4040188"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20574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5" y="1215232"/>
            <a:ext cx="4041775" cy="639762"/>
          </a:xfrm>
        </p:spPr>
        <p:txBody>
          <a:bodyPr anchor="t">
            <a:normAutofit/>
          </a:bodyPr>
          <a:lstStyle>
            <a:lvl1pPr marL="0" indent="0">
              <a:buNone/>
              <a:defRPr sz="2000" b="1"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5" y="2057400"/>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Espace réservé du numéro de diapositive 8"/>
          <p:cNvSpPr>
            <a:spLocks noGrp="1"/>
          </p:cNvSpPr>
          <p:nvPr>
            <p:ph type="sldNum" sz="quarter" idx="12"/>
          </p:nvPr>
        </p:nvSpPr>
        <p:spPr/>
        <p:txBody>
          <a:bodyPr/>
          <a:lstStyle/>
          <a:p>
            <a:fld id="{4F7E4931-62DF-4F6D-A87C-0C0C127317EA}" type="slidenum">
              <a:rPr lang="en-US" smtClean="0"/>
              <a:pPr/>
              <a:t>‹#›</a:t>
            </a:fld>
            <a:endParaRPr lang="en-US"/>
          </a:p>
        </p:txBody>
      </p:sp>
      <p:grpSp>
        <p:nvGrpSpPr>
          <p:cNvPr id="11" name="Grouper 10"/>
          <p:cNvGrpSpPr/>
          <p:nvPr/>
        </p:nvGrpSpPr>
        <p:grpSpPr>
          <a:xfrm>
            <a:off x="1440000" y="6300000"/>
            <a:ext cx="457200" cy="457200"/>
            <a:chOff x="1462200" y="4620913"/>
            <a:chExt cx="457200" cy="457200"/>
          </a:xfrm>
        </p:grpSpPr>
        <p:sp>
          <p:nvSpPr>
            <p:cNvPr id="12" name="Rectangle 11"/>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4" name="Image 5" descr="CERN-logo_outline.jpg"/>
          <p:cNvPicPr>
            <a:picLocks noChangeAspect="1"/>
          </p:cNvPicPr>
          <p:nvPr/>
        </p:nvPicPr>
        <p:blipFill>
          <a:blip r:embed="rId2"/>
          <a:stretch>
            <a:fillRect/>
          </a:stretch>
        </p:blipFill>
        <p:spPr>
          <a:xfrm>
            <a:off x="1422000" y="6282000"/>
            <a:ext cx="494185" cy="486000"/>
          </a:xfrm>
          <a:prstGeom prst="rect">
            <a:avLst/>
          </a:prstGeom>
        </p:spPr>
      </p:pic>
      <p:pic>
        <p:nvPicPr>
          <p:cNvPr id="15" name="Image 5" descr="CERN-logo_outline.jpg">
            <a:extLst>
              <a:ext uri="{FF2B5EF4-FFF2-40B4-BE49-F238E27FC236}">
                <a16:creationId xmlns:a16="http://schemas.microsoft.com/office/drawing/2014/main" id="{036E7998-8E39-420D-B12B-6C4D4D77D36B}"/>
              </a:ext>
            </a:extLst>
          </p:cNvPr>
          <p:cNvPicPr>
            <a:picLocks noChangeAspect="1"/>
          </p:cNvPicPr>
          <p:nvPr userDrawn="1"/>
        </p:nvPicPr>
        <p:blipFill>
          <a:blip r:embed="rId2"/>
          <a:stretch>
            <a:fillRect/>
          </a:stretch>
        </p:blipFill>
        <p:spPr>
          <a:xfrm>
            <a:off x="1308291" y="6356350"/>
            <a:ext cx="392611" cy="386108"/>
          </a:xfrm>
          <a:prstGeom prst="rect">
            <a:avLst/>
          </a:prstGeom>
        </p:spPr>
      </p:pic>
      <p:sp>
        <p:nvSpPr>
          <p:cNvPr id="16" name="Footer Placeholder 4">
            <a:extLst>
              <a:ext uri="{FF2B5EF4-FFF2-40B4-BE49-F238E27FC236}">
                <a16:creationId xmlns:a16="http://schemas.microsoft.com/office/drawing/2014/main" id="{E3CBE3D9-2A79-4013-AB4D-24963D0EB3F8}"/>
              </a:ext>
            </a:extLst>
          </p:cNvPr>
          <p:cNvSpPr txBox="1">
            <a:spLocks/>
          </p:cNvSpPr>
          <p:nvPr userDrawn="1"/>
        </p:nvSpPr>
        <p:spPr>
          <a:xfrm>
            <a:off x="1678800" y="6259150"/>
            <a:ext cx="6550800" cy="360000"/>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25642326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440400" cy="360000"/>
          </a:xfrm>
          <a:prstGeom prst="rect">
            <a:avLst/>
          </a:prstGeom>
        </p:spPr>
        <p:txBody>
          <a:bodyPr/>
          <a:lstStyle/>
          <a:p>
            <a:endParaRPr lang="en-GB" dirty="0">
              <a:solidFill>
                <a:srgbClr val="64BCD9"/>
              </a:solidFill>
            </a:endParaRP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solidFill>
                  <a:srgbClr val="64BCD9"/>
                </a:solidFill>
              </a:rPr>
              <a:pPr/>
              <a:t>‹#›</a:t>
            </a:fld>
            <a:endParaRPr lang="fr-FR" dirty="0">
              <a:solidFill>
                <a:srgbClr val="64BCD9"/>
              </a:solidFill>
            </a:endParaRPr>
          </a:p>
        </p:txBody>
      </p:sp>
      <p:pic>
        <p:nvPicPr>
          <p:cNvPr id="12" name="Image 11" descr="HLU-logoN-title.png"/>
          <p:cNvPicPr>
            <a:picLocks noChangeAspect="1"/>
          </p:cNvPicPr>
          <p:nvPr userDrawn="1"/>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userDrawn="1"/>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4" name="Image 4" descr="CERN-logo_outline.jpg"/>
          <p:cNvPicPr>
            <a:picLocks noChangeAspect="1"/>
          </p:cNvPicPr>
          <p:nvPr userDrawn="1"/>
        </p:nvPicPr>
        <p:blipFill>
          <a:blip r:embed="rId4"/>
          <a:stretch>
            <a:fillRect/>
          </a:stretch>
        </p:blipFill>
        <p:spPr>
          <a:xfrm>
            <a:off x="377190" y="5946775"/>
            <a:ext cx="613410" cy="603250"/>
          </a:xfrm>
          <a:prstGeom prst="rect">
            <a:avLst/>
          </a:prstGeom>
        </p:spPr>
      </p:pic>
    </p:spTree>
    <p:extLst>
      <p:ext uri="{BB962C8B-B14F-4D97-AF65-F5344CB8AC3E}">
        <p14:creationId xmlns:p14="http://schemas.microsoft.com/office/powerpoint/2010/main" val="16988467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5" name="Espace réservé du numéro de diapositive 4"/>
          <p:cNvSpPr>
            <a:spLocks noGrp="1"/>
          </p:cNvSpPr>
          <p:nvPr>
            <p:ph type="sldNum" sz="quarter" idx="12"/>
          </p:nvPr>
        </p:nvSpPr>
        <p:spPr/>
        <p:txBody>
          <a:bodyPr/>
          <a:lstStyle/>
          <a:p>
            <a:fld id="{4F7E4931-62DF-4F6D-A87C-0C0C127317EA}" type="slidenum">
              <a:rPr lang="en-US" smtClean="0"/>
              <a:pPr/>
              <a:t>‹#›</a:t>
            </a:fld>
            <a:endParaRPr lang="en-US"/>
          </a:p>
        </p:txBody>
      </p:sp>
      <p:grpSp>
        <p:nvGrpSpPr>
          <p:cNvPr id="7" name="Grouper 6"/>
          <p:cNvGrpSpPr/>
          <p:nvPr/>
        </p:nvGrpSpPr>
        <p:grpSpPr>
          <a:xfrm>
            <a:off x="1440000" y="6300000"/>
            <a:ext cx="457200" cy="457200"/>
            <a:chOff x="1462200" y="4620913"/>
            <a:chExt cx="457200" cy="457200"/>
          </a:xfrm>
        </p:grpSpPr>
        <p:sp>
          <p:nvSpPr>
            <p:cNvPr id="8" name="Rectangle 7"/>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0"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1" name="Footer Placeholder 4">
            <a:extLst>
              <a:ext uri="{FF2B5EF4-FFF2-40B4-BE49-F238E27FC236}">
                <a16:creationId xmlns:a16="http://schemas.microsoft.com/office/drawing/2014/main" id="{2B3C0B61-6196-4946-A5F6-71A640ACC0D4}"/>
              </a:ext>
            </a:extLst>
          </p:cNvPr>
          <p:cNvSpPr txBox="1">
            <a:spLocks/>
          </p:cNvSpPr>
          <p:nvPr userDrawn="1"/>
        </p:nvSpPr>
        <p:spPr>
          <a:xfrm>
            <a:off x="1844700" y="6230545"/>
            <a:ext cx="6550800" cy="360000"/>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17000026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6356350"/>
            <a:ext cx="6553200" cy="360000"/>
          </a:xfrm>
        </p:spPr>
        <p:txBody>
          <a:bodyPr/>
          <a:lstStyle/>
          <a:p>
            <a:endParaRPr lang="en-US" dirty="0"/>
          </a:p>
        </p:txBody>
      </p:sp>
      <p:sp>
        <p:nvSpPr>
          <p:cNvPr id="4" name="Espace réservé du numéro de diapositive 3"/>
          <p:cNvSpPr>
            <a:spLocks noGrp="1"/>
          </p:cNvSpPr>
          <p:nvPr>
            <p:ph type="sldNum" sz="quarter" idx="12"/>
          </p:nvPr>
        </p:nvSpPr>
        <p:spPr/>
        <p:txBody>
          <a:bodyPr/>
          <a:lstStyle/>
          <a:p>
            <a:fld id="{4F7E4931-62DF-4F6D-A87C-0C0C127317EA}" type="slidenum">
              <a:rPr lang="en-US" smtClean="0"/>
              <a:pPr/>
              <a:t>‹#›</a:t>
            </a:fld>
            <a:endParaRPr lang="en-US"/>
          </a:p>
        </p:txBody>
      </p:sp>
      <p:grpSp>
        <p:nvGrpSpPr>
          <p:cNvPr id="6" name="Grouper 5"/>
          <p:cNvGrpSpPr/>
          <p:nvPr/>
        </p:nvGrpSpPr>
        <p:grpSpPr>
          <a:xfrm>
            <a:off x="1440000" y="6300000"/>
            <a:ext cx="457200" cy="457200"/>
            <a:chOff x="1462200" y="4620913"/>
            <a:chExt cx="457200" cy="457200"/>
          </a:xfrm>
        </p:grpSpPr>
        <p:sp>
          <p:nvSpPr>
            <p:cNvPr id="7" name="Rectangle 6"/>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9"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1" name="Footer Placeholder 4">
            <a:extLst>
              <a:ext uri="{FF2B5EF4-FFF2-40B4-BE49-F238E27FC236}">
                <a16:creationId xmlns:a16="http://schemas.microsoft.com/office/drawing/2014/main" id="{113A93DA-C92B-4C2D-B7C4-5FAD5207E410}"/>
              </a:ext>
            </a:extLst>
          </p:cNvPr>
          <p:cNvSpPr txBox="1">
            <a:spLocks/>
          </p:cNvSpPr>
          <p:nvPr userDrawn="1"/>
        </p:nvSpPr>
        <p:spPr>
          <a:xfrm>
            <a:off x="1524000" y="6259150"/>
            <a:ext cx="6550800" cy="360000"/>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23721267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457200"/>
            <a:ext cx="79200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a:p>
        </p:txBody>
      </p:sp>
      <p:sp>
        <p:nvSpPr>
          <p:cNvPr id="4" name="Espace réservé du texte 3"/>
          <p:cNvSpPr>
            <a:spLocks noGrp="1"/>
          </p:cNvSpPr>
          <p:nvPr>
            <p:ph type="body" sz="half" idx="2" hasCustomPrompt="1"/>
          </p:nvPr>
        </p:nvSpPr>
        <p:spPr>
          <a:xfrm>
            <a:off x="612000" y="5105400"/>
            <a:ext cx="7920000" cy="9906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6356350"/>
            <a:ext cx="6550800" cy="360000"/>
          </a:xfrm>
        </p:spPr>
        <p:txBody>
          <a:bodyPr/>
          <a:lstStyle/>
          <a:p>
            <a:endParaRPr lang="en-GB" dirty="0">
              <a:solidFill>
                <a:srgbClr val="64BCD9"/>
              </a:solidFill>
            </a:endParaRPr>
          </a:p>
        </p:txBody>
      </p:sp>
      <p:sp>
        <p:nvSpPr>
          <p:cNvPr id="7" name="Espace réservé du numéro de diapositive 6"/>
          <p:cNvSpPr>
            <a:spLocks noGrp="1"/>
          </p:cNvSpPr>
          <p:nvPr>
            <p:ph type="sldNum" sz="quarter" idx="12"/>
          </p:nvPr>
        </p:nvSpPr>
        <p:spPr/>
        <p:txBody>
          <a:bodyPr/>
          <a:lstStyle/>
          <a:p>
            <a:fld id="{4F7E4931-62DF-4F6D-A87C-0C0C127317EA}" type="slidenum">
              <a:rPr lang="en-US" smtClean="0"/>
              <a:pPr/>
              <a:t>‹#›</a:t>
            </a:fld>
            <a:endParaRPr lang="en-US"/>
          </a:p>
        </p:txBody>
      </p:sp>
      <p:sp>
        <p:nvSpPr>
          <p:cNvPr id="9" name="Espace réservé du contenu 8"/>
          <p:cNvSpPr>
            <a:spLocks noGrp="1"/>
          </p:cNvSpPr>
          <p:nvPr>
            <p:ph sz="quarter" idx="14" hasCustomPrompt="1"/>
          </p:nvPr>
        </p:nvSpPr>
        <p:spPr>
          <a:xfrm>
            <a:off x="613550" y="4648200"/>
            <a:ext cx="7918450" cy="381000"/>
          </a:xfrm>
        </p:spPr>
        <p:txBody>
          <a:bodyPr/>
          <a:lstStyle>
            <a:lvl1pPr>
              <a:buFontTx/>
              <a:buNone/>
              <a:defRPr sz="1800">
                <a:solidFill>
                  <a:schemeClr val="bg2"/>
                </a:solidFill>
              </a:defRPr>
            </a:lvl1pPr>
          </a:lstStyle>
          <a:p>
            <a:pPr lvl="0"/>
            <a:r>
              <a:rPr lang="en-GB" dirty="0"/>
              <a:t>Image title</a:t>
            </a:r>
          </a:p>
        </p:txBody>
      </p:sp>
      <p:grpSp>
        <p:nvGrpSpPr>
          <p:cNvPr id="10" name="Grouper 9"/>
          <p:cNvGrpSpPr/>
          <p:nvPr/>
        </p:nvGrpSpPr>
        <p:grpSpPr>
          <a:xfrm>
            <a:off x="1440000" y="6300000"/>
            <a:ext cx="457200" cy="457200"/>
            <a:chOff x="1462200" y="4620913"/>
            <a:chExt cx="457200" cy="457200"/>
          </a:xfrm>
        </p:grpSpPr>
        <p:sp>
          <p:nvSpPr>
            <p:cNvPr id="11" name="Rectangle 10"/>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3" name="Image 5" descr="CERN-logo_outline.jpg"/>
          <p:cNvPicPr>
            <a:picLocks noChangeAspect="1"/>
          </p:cNvPicPr>
          <p:nvPr/>
        </p:nvPicPr>
        <p:blipFill>
          <a:blip r:embed="rId2"/>
          <a:stretch>
            <a:fillRect/>
          </a:stretch>
        </p:blipFill>
        <p:spPr>
          <a:xfrm>
            <a:off x="1422000" y="6282000"/>
            <a:ext cx="494185" cy="486000"/>
          </a:xfrm>
          <a:prstGeom prst="rect">
            <a:avLst/>
          </a:prstGeom>
        </p:spPr>
      </p:pic>
      <p:sp>
        <p:nvSpPr>
          <p:cNvPr id="15" name="Footer Placeholder 4">
            <a:extLst>
              <a:ext uri="{FF2B5EF4-FFF2-40B4-BE49-F238E27FC236}">
                <a16:creationId xmlns:a16="http://schemas.microsoft.com/office/drawing/2014/main" id="{5F237140-4619-41ED-A89A-96344D2B5F59}"/>
              </a:ext>
            </a:extLst>
          </p:cNvPr>
          <p:cNvSpPr txBox="1">
            <a:spLocks/>
          </p:cNvSpPr>
          <p:nvPr userDrawn="1"/>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kern="1200" dirty="0">
              <a:ln w="12700">
                <a:solidFill>
                  <a:schemeClr val="tx2">
                    <a:satMod val="155000"/>
                  </a:schemeClr>
                </a:solidFill>
                <a:prstDash val="solid"/>
              </a:ln>
              <a:solidFill>
                <a:schemeClr val="tx1"/>
              </a:solidFill>
              <a:latin typeface="+mn-lt"/>
              <a:ea typeface="+mn-ea"/>
              <a:cs typeface="+mn-cs"/>
            </a:endParaRPr>
          </a:p>
        </p:txBody>
      </p:sp>
      <p:sp>
        <p:nvSpPr>
          <p:cNvPr id="14" name="Footer Placeholder 4">
            <a:extLst>
              <a:ext uri="{FF2B5EF4-FFF2-40B4-BE49-F238E27FC236}">
                <a16:creationId xmlns:a16="http://schemas.microsoft.com/office/drawing/2014/main" id="{08019580-A7AD-4303-9C50-59A93DE4CD02}"/>
              </a:ext>
            </a:extLst>
          </p:cNvPr>
          <p:cNvSpPr txBox="1">
            <a:spLocks/>
          </p:cNvSpPr>
          <p:nvPr userDrawn="1"/>
        </p:nvSpPr>
        <p:spPr>
          <a:xfrm>
            <a:off x="1440535" y="6222600"/>
            <a:ext cx="6550800" cy="360000"/>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55502241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709000"/>
            <a:ext cx="6440400" cy="16344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6356350"/>
            <a:ext cx="6930300" cy="360000"/>
          </a:xfrm>
        </p:spPr>
        <p:txBody>
          <a:bodyPr/>
          <a:lstStyle/>
          <a:p>
            <a:endParaRPr lang="en-US" dirty="0"/>
          </a:p>
        </p:txBody>
      </p:sp>
      <p:sp>
        <p:nvSpPr>
          <p:cNvPr id="5" name="Espace réservé du numéro de diapositive 4"/>
          <p:cNvSpPr>
            <a:spLocks noGrp="1"/>
          </p:cNvSpPr>
          <p:nvPr>
            <p:ph type="sldNum" sz="quarter" idx="12"/>
          </p:nvPr>
        </p:nvSpPr>
        <p:spPr/>
        <p:txBody>
          <a:bodyPr/>
          <a:lstStyle/>
          <a:p>
            <a:fld id="{4F7E4931-62DF-4F6D-A87C-0C0C127317EA}" type="slidenum">
              <a:rPr lang="en-US" smtClean="0"/>
              <a:pPr/>
              <a:t>‹#›</a:t>
            </a:fld>
            <a:endParaRPr lang="en-US"/>
          </a:p>
        </p:txBody>
      </p:sp>
      <p:pic>
        <p:nvPicPr>
          <p:cNvPr id="12" name="Image 11" descr="HLU-logoN-title.png"/>
          <p:cNvPicPr>
            <a:picLocks noChangeAspect="1"/>
          </p:cNvPicPr>
          <p:nvPr/>
        </p:nvPicPr>
        <p:blipFill>
          <a:blip r:embed="rId3"/>
          <a:stretch>
            <a:fillRect/>
          </a:stretch>
        </p:blipFill>
        <p:spPr>
          <a:xfrm>
            <a:off x="1371600" y="673710"/>
            <a:ext cx="3785364" cy="1534388"/>
          </a:xfrm>
          <a:prstGeom prst="rect">
            <a:avLst/>
          </a:prstGeom>
        </p:spPr>
      </p:pic>
      <p:sp>
        <p:nvSpPr>
          <p:cNvPr id="8" name="Espace réservé du texte 7"/>
          <p:cNvSpPr>
            <a:spLocks noGrp="1"/>
          </p:cNvSpPr>
          <p:nvPr>
            <p:ph type="body" sz="quarter" idx="14" hasCustomPrompt="1"/>
          </p:nvPr>
        </p:nvSpPr>
        <p:spPr>
          <a:xfrm>
            <a:off x="1351800" y="4953000"/>
            <a:ext cx="6440400" cy="12192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grpSp>
        <p:nvGrpSpPr>
          <p:cNvPr id="9" name="Grouper 8"/>
          <p:cNvGrpSpPr/>
          <p:nvPr/>
        </p:nvGrpSpPr>
        <p:grpSpPr>
          <a:xfrm>
            <a:off x="457200" y="6071400"/>
            <a:ext cx="457200" cy="457200"/>
            <a:chOff x="1462200" y="4620913"/>
            <a:chExt cx="457200" cy="457200"/>
          </a:xfrm>
        </p:grpSpPr>
        <p:sp>
          <p:nvSpPr>
            <p:cNvPr id="10" name="Rectangle 9"/>
            <p:cNvSpPr/>
            <p:nvPr userDrawn="1"/>
          </p:nvSpPr>
          <p:spPr>
            <a:xfrm>
              <a:off x="1462200" y="462091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prstClr val="white"/>
                </a:solidFill>
              </a:endParaRPr>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solidFill>
                    <a:prstClr val="black"/>
                  </a:solidFill>
                </a:rPr>
                <a:t>logo</a:t>
              </a:r>
            </a:p>
            <a:p>
              <a:pPr algn="ctr"/>
              <a:r>
                <a:rPr lang="en-GB" sz="900" dirty="0">
                  <a:solidFill>
                    <a:prstClr val="black"/>
                  </a:solidFill>
                </a:rPr>
                <a:t>area</a:t>
              </a:r>
            </a:p>
          </p:txBody>
        </p:sp>
      </p:grpSp>
      <p:pic>
        <p:nvPicPr>
          <p:cNvPr id="14" name="Image 4" descr="CERN-logo_outline.jpg"/>
          <p:cNvPicPr>
            <a:picLocks noChangeAspect="1"/>
          </p:cNvPicPr>
          <p:nvPr/>
        </p:nvPicPr>
        <p:blipFill>
          <a:blip r:embed="rId4"/>
          <a:stretch>
            <a:fillRect/>
          </a:stretch>
        </p:blipFill>
        <p:spPr>
          <a:xfrm>
            <a:off x="377190" y="5946775"/>
            <a:ext cx="613410" cy="603250"/>
          </a:xfrm>
          <a:prstGeom prst="rect">
            <a:avLst/>
          </a:prstGeom>
        </p:spPr>
      </p:pic>
      <p:sp>
        <p:nvSpPr>
          <p:cNvPr id="13" name="Footer Placeholder 4">
            <a:extLst>
              <a:ext uri="{FF2B5EF4-FFF2-40B4-BE49-F238E27FC236}">
                <a16:creationId xmlns:a16="http://schemas.microsoft.com/office/drawing/2014/main" id="{6AF3C3E3-A2C4-4E12-885F-DD0CD14D6F9B}"/>
              </a:ext>
            </a:extLst>
          </p:cNvPr>
          <p:cNvSpPr txBox="1">
            <a:spLocks/>
          </p:cNvSpPr>
          <p:nvPr userDrawn="1"/>
        </p:nvSpPr>
        <p:spPr>
          <a:xfrm>
            <a:off x="914400" y="6356350"/>
            <a:ext cx="6550800" cy="360000"/>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dirty="0"/>
          </a:p>
        </p:txBody>
      </p:sp>
      <p:sp>
        <p:nvSpPr>
          <p:cNvPr id="15" name="Footer Placeholder 4">
            <a:extLst>
              <a:ext uri="{FF2B5EF4-FFF2-40B4-BE49-F238E27FC236}">
                <a16:creationId xmlns:a16="http://schemas.microsoft.com/office/drawing/2014/main" id="{B96C666D-B7EB-440A-9309-9EBFA858E818}"/>
              </a:ext>
            </a:extLst>
          </p:cNvPr>
          <p:cNvSpPr txBox="1">
            <a:spLocks/>
          </p:cNvSpPr>
          <p:nvPr userDrawn="1"/>
        </p:nvSpPr>
        <p:spPr>
          <a:xfrm>
            <a:off x="947100" y="6259150"/>
            <a:ext cx="6550800" cy="360000"/>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380592098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Title 6">
            <a:extLst>
              <a:ext uri="{FF2B5EF4-FFF2-40B4-BE49-F238E27FC236}">
                <a16:creationId xmlns:a16="http://schemas.microsoft.com/office/drawing/2014/main" id="{EA38120C-849E-48DC-9E37-F4067F462F16}"/>
              </a:ext>
            </a:extLst>
          </p:cNvPr>
          <p:cNvSpPr>
            <a:spLocks noGrp="1"/>
          </p:cNvSpPr>
          <p:nvPr>
            <p:ph type="title"/>
          </p:nvPr>
        </p:nvSpPr>
        <p:spPr/>
        <p:txBody>
          <a:bodyPr/>
          <a:lstStyle/>
          <a:p>
            <a:r>
              <a:rPr lang="en-US"/>
              <a:t>Click to edit Master title style</a:t>
            </a:r>
          </a:p>
        </p:txBody>
      </p:sp>
      <p:sp>
        <p:nvSpPr>
          <p:cNvPr id="8" name="Footer Placeholder 4">
            <a:extLst>
              <a:ext uri="{FF2B5EF4-FFF2-40B4-BE49-F238E27FC236}">
                <a16:creationId xmlns:a16="http://schemas.microsoft.com/office/drawing/2014/main" id="{5F55299B-9AAB-4426-8911-2A1F1CA375AE}"/>
              </a:ext>
            </a:extLst>
          </p:cNvPr>
          <p:cNvSpPr txBox="1">
            <a:spLocks/>
          </p:cNvSpPr>
          <p:nvPr userDrawn="1"/>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t>
            </a:r>
            <a:r>
              <a:rPr lang="en-US" sz="1200" b="0" kern="1200" dirty="0" err="1">
                <a:ln w="12700">
                  <a:solidFill>
                    <a:schemeClr val="tx2">
                      <a:satMod val="155000"/>
                    </a:schemeClr>
                  </a:solidFill>
                  <a:prstDash val="solid"/>
                </a:ln>
                <a:solidFill>
                  <a:schemeClr val="tx1"/>
                </a:solidFill>
                <a:latin typeface="+mn-lt"/>
                <a:ea typeface="+mn-ea"/>
                <a:cs typeface="+mn-cs"/>
              </a:rPr>
              <a:t>A.Foussat</a:t>
            </a:r>
            <a:endParaRPr lang="en-US" sz="1200" b="0" kern="1200" dirty="0">
              <a:ln w="12700">
                <a:solidFill>
                  <a:schemeClr val="tx2">
                    <a:satMod val="155000"/>
                  </a:schemeClr>
                </a:solidFill>
                <a:prstDash val="solid"/>
              </a:ln>
              <a:solidFill>
                <a:schemeClr val="tx1"/>
              </a:solidFill>
              <a:latin typeface="+mn-lt"/>
              <a:ea typeface="+mn-ea"/>
              <a:cs typeface="+mn-cs"/>
            </a:endParaRPr>
          </a:p>
        </p:txBody>
      </p:sp>
    </p:spTree>
    <p:extLst>
      <p:ext uri="{BB962C8B-B14F-4D97-AF65-F5344CB8AC3E}">
        <p14:creationId xmlns:p14="http://schemas.microsoft.com/office/powerpoint/2010/main" val="13592311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2_Diapositive de titre">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953090" y="2878269"/>
            <a:ext cx="1221946" cy="1535841"/>
          </a:xfrm>
          <a:prstGeom prst="rect">
            <a:avLst/>
          </a:prstGeom>
        </p:spPr>
      </p:pic>
    </p:spTree>
    <p:extLst>
      <p:ext uri="{BB962C8B-B14F-4D97-AF65-F5344CB8AC3E}">
        <p14:creationId xmlns:p14="http://schemas.microsoft.com/office/powerpoint/2010/main" val="5943129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 Id="rId9"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6.xml"/><Relationship Id="rId7" Type="http://schemas.openxmlformats.org/officeDocument/2006/relationships/slideLayout" Target="../slideLayouts/slideLayout30.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5" Type="http://schemas.openxmlformats.org/officeDocument/2006/relationships/slideLayout" Target="../slideLayouts/slideLayout28.xml"/><Relationship Id="rId4" Type="http://schemas.openxmlformats.org/officeDocument/2006/relationships/slideLayout" Target="../slideLayouts/slideLayout27.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11"/>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981200" y="6356350"/>
            <a:ext cx="6550800" cy="360000"/>
          </a:xfrm>
          <a:prstGeom prst="rect">
            <a:avLst/>
          </a:prstGeom>
        </p:spPr>
        <p:txBody>
          <a:bodyPr vert="horz" lIns="0" tIns="0" rIns="0" bIns="0" rtlCol="0" anchor="b"/>
          <a:lstStyle>
            <a:lvl1pPr algn="r">
              <a:defRPr sz="1200">
                <a:solidFill>
                  <a:schemeClr val="accent1"/>
                </a:solidFill>
              </a:defRPr>
            </a:lvl1pPr>
          </a:lstStyle>
          <a:p>
            <a:endParaRPr lang="en-US"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4F7E4931-62DF-4F6D-A87C-0C0C127317EA}" type="slidenum">
              <a:rPr lang="en-US" smtClean="0"/>
              <a:pPr/>
              <a:t>‹#›</a:t>
            </a:fld>
            <a:endParaRPr lang="en-US"/>
          </a:p>
        </p:txBody>
      </p:sp>
      <p:sp>
        <p:nvSpPr>
          <p:cNvPr id="8" name="Footer Placeholder 4">
            <a:extLst>
              <a:ext uri="{FF2B5EF4-FFF2-40B4-BE49-F238E27FC236}">
                <a16:creationId xmlns:a16="http://schemas.microsoft.com/office/drawing/2014/main" id="{DFF5353D-8755-4534-A04B-0919F69B8A49}"/>
              </a:ext>
            </a:extLst>
          </p:cNvPr>
          <p:cNvSpPr txBox="1">
            <a:spLocks/>
          </p:cNvSpPr>
          <p:nvPr userDrawn="1"/>
        </p:nvSpPr>
        <p:spPr>
          <a:xfrm>
            <a:off x="861900" y="6374175"/>
            <a:ext cx="6550800" cy="360000"/>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 April 2021         </a:t>
            </a:r>
            <a:r>
              <a:rPr lang="en-US" sz="1200" b="0" kern="1200" dirty="0" err="1">
                <a:ln w="12700">
                  <a:solidFill>
                    <a:schemeClr val="tx2">
                      <a:satMod val="155000"/>
                    </a:schemeClr>
                  </a:solidFill>
                  <a:prstDash val="solid"/>
                </a:ln>
                <a:solidFill>
                  <a:schemeClr val="tx1"/>
                </a:solidFill>
                <a:latin typeface="+mn-lt"/>
                <a:ea typeface="+mn-ea"/>
                <a:cs typeface="+mn-cs"/>
              </a:rPr>
              <a:t>A.Foussat</a:t>
            </a:r>
            <a:endParaRPr lang="en-US" sz="1200" b="0" kern="1200" dirty="0">
              <a:ln w="12700">
                <a:solidFill>
                  <a:schemeClr val="tx2">
                    <a:satMod val="155000"/>
                  </a:schemeClr>
                </a:solidFill>
                <a:prstDash val="solid"/>
              </a:ln>
              <a:solidFill>
                <a:schemeClr val="tx1"/>
              </a:solidFill>
              <a:latin typeface="+mn-lt"/>
              <a:ea typeface="+mn-ea"/>
              <a:cs typeface="+mn-cs"/>
            </a:endParaRPr>
          </a:p>
        </p:txBody>
      </p:sp>
    </p:spTree>
    <p:extLst>
      <p:ext uri="{BB962C8B-B14F-4D97-AF65-F5344CB8AC3E}">
        <p14:creationId xmlns:p14="http://schemas.microsoft.com/office/powerpoint/2010/main" val="211801600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61" r:id="rId9"/>
  </p:sldLayoutIdLst>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1447800" y="6318000"/>
            <a:ext cx="7084200" cy="360000"/>
          </a:xfrm>
          <a:prstGeom prst="rect">
            <a:avLst/>
          </a:prstGeom>
        </p:spPr>
        <p:txBody>
          <a:bodyPr vert="horz" lIns="0" tIns="0" rIns="0" bIns="0" rtlCol="0" anchor="b"/>
          <a:lstStyle>
            <a:lvl1pPr algn="r">
              <a:defRPr sz="1200">
                <a:solidFill>
                  <a:schemeClr val="accent1"/>
                </a:solidFill>
              </a:defRPr>
            </a:lvl1pPr>
          </a:lstStyle>
          <a:p>
            <a:endParaRPr lang="en-GB" noProof="0" dirty="0"/>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
        <p:nvSpPr>
          <p:cNvPr id="7" name="Footer Placeholder 4">
            <a:extLst>
              <a:ext uri="{FF2B5EF4-FFF2-40B4-BE49-F238E27FC236}">
                <a16:creationId xmlns:a16="http://schemas.microsoft.com/office/drawing/2014/main" id="{D1B80EEF-20CD-4B80-A062-4F98CF6CEF55}"/>
              </a:ext>
            </a:extLst>
          </p:cNvPr>
          <p:cNvSpPr txBox="1">
            <a:spLocks/>
          </p:cNvSpPr>
          <p:nvPr userDrawn="1"/>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t>
            </a:r>
            <a:r>
              <a:rPr lang="en-US" sz="1200" b="0" kern="1200" dirty="0" err="1">
                <a:ln w="12700">
                  <a:solidFill>
                    <a:schemeClr val="tx2">
                      <a:satMod val="155000"/>
                    </a:schemeClr>
                  </a:solidFill>
                  <a:prstDash val="solid"/>
                </a:ln>
                <a:solidFill>
                  <a:schemeClr val="tx1"/>
                </a:solidFill>
                <a:latin typeface="+mn-lt"/>
                <a:ea typeface="+mn-ea"/>
                <a:cs typeface="+mn-cs"/>
              </a:rPr>
              <a:t>A.Foussat</a:t>
            </a:r>
            <a:endParaRPr lang="en-US" sz="1200" b="0" kern="1200" dirty="0">
              <a:ln w="12700">
                <a:solidFill>
                  <a:schemeClr val="tx2">
                    <a:satMod val="155000"/>
                  </a:schemeClr>
                </a:solidFill>
                <a:prstDash val="solid"/>
              </a:ln>
              <a:solidFill>
                <a:schemeClr val="tx1"/>
              </a:solidFill>
              <a:latin typeface="+mn-lt"/>
              <a:ea typeface="+mn-ea"/>
              <a:cs typeface="+mn-cs"/>
            </a:endParaRPr>
          </a:p>
        </p:txBody>
      </p:sp>
    </p:spTree>
    <p:extLst>
      <p:ext uri="{BB962C8B-B14F-4D97-AF65-F5344CB8AC3E}">
        <p14:creationId xmlns:p14="http://schemas.microsoft.com/office/powerpoint/2010/main" val="3235040118"/>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solidFill>
                  <a:srgbClr val="64BCD9"/>
                </a:solidFill>
              </a:rPr>
              <a:pPr/>
              <a:t>‹#›</a:t>
            </a:fld>
            <a:endParaRPr lang="fr-FR" dirty="0">
              <a:solidFill>
                <a:srgbClr val="64BCD9"/>
              </a:solidFill>
            </a:endParaRPr>
          </a:p>
        </p:txBody>
      </p:sp>
      <p:sp>
        <p:nvSpPr>
          <p:cNvPr id="7" name="Footer Placeholder 4">
            <a:extLst>
              <a:ext uri="{FF2B5EF4-FFF2-40B4-BE49-F238E27FC236}">
                <a16:creationId xmlns:a16="http://schemas.microsoft.com/office/drawing/2014/main" id="{8D5B2EC7-3334-4BEB-8E53-630171EEC562}"/>
              </a:ext>
            </a:extLst>
          </p:cNvPr>
          <p:cNvSpPr txBox="1">
            <a:spLocks/>
          </p:cNvSpPr>
          <p:nvPr userDrawn="1"/>
        </p:nvSpPr>
        <p:spPr>
          <a:xfrm>
            <a:off x="1371600" y="6318000"/>
            <a:ext cx="6550800" cy="360000"/>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3674937926"/>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80000"/>
            <a:ext cx="7920000" cy="72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371600"/>
            <a:ext cx="7920000" cy="4754563"/>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6" name="Espace réservé du numéro de diapositive 5"/>
          <p:cNvSpPr>
            <a:spLocks noGrp="1"/>
          </p:cNvSpPr>
          <p:nvPr>
            <p:ph type="sldNum" sz="quarter" idx="4"/>
          </p:nvPr>
        </p:nvSpPr>
        <p:spPr>
          <a:xfrm>
            <a:off x="8686800" y="6356350"/>
            <a:ext cx="360000" cy="36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solidFill>
                  <a:srgbClr val="64BCD9"/>
                </a:solidFill>
              </a:rPr>
              <a:pPr/>
              <a:t>‹#›</a:t>
            </a:fld>
            <a:endParaRPr lang="fr-FR" dirty="0">
              <a:solidFill>
                <a:srgbClr val="64BCD9"/>
              </a:solidFill>
            </a:endParaRPr>
          </a:p>
        </p:txBody>
      </p:sp>
      <p:sp>
        <p:nvSpPr>
          <p:cNvPr id="7" name="Footer Placeholder 4">
            <a:extLst>
              <a:ext uri="{FF2B5EF4-FFF2-40B4-BE49-F238E27FC236}">
                <a16:creationId xmlns:a16="http://schemas.microsoft.com/office/drawing/2014/main" id="{6DC94721-5FB5-4071-BCC8-DCE034E81970}"/>
              </a:ext>
            </a:extLst>
          </p:cNvPr>
          <p:cNvSpPr txBox="1">
            <a:spLocks/>
          </p:cNvSpPr>
          <p:nvPr userDrawn="1"/>
        </p:nvSpPr>
        <p:spPr>
          <a:xfrm>
            <a:off x="1296600" y="6285049"/>
            <a:ext cx="6550800" cy="360000"/>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4135552152"/>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342900" indent="-342900"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950" indent="-285750"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014640/" TargetMode="External"/><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8" Type="http://schemas.openxmlformats.org/officeDocument/2006/relationships/diagramData" Target="../diagrams/data2.xml"/><Relationship Id="rId3" Type="http://schemas.openxmlformats.org/officeDocument/2006/relationships/diagramData" Target="../diagrams/data1.xml"/><Relationship Id="rId7" Type="http://schemas.microsoft.com/office/2007/relationships/diagramDrawing" Target="../diagrams/drawing1.xml"/><Relationship Id="rId12" Type="http://schemas.microsoft.com/office/2007/relationships/diagramDrawing" Target="../diagrams/drawing2.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1.xml"/><Relationship Id="rId11" Type="http://schemas.openxmlformats.org/officeDocument/2006/relationships/diagramColors" Target="../diagrams/colors2.xml"/><Relationship Id="rId5" Type="http://schemas.openxmlformats.org/officeDocument/2006/relationships/diagramQuickStyle" Target="../diagrams/quickStyle1.xml"/><Relationship Id="rId10" Type="http://schemas.openxmlformats.org/officeDocument/2006/relationships/diagramQuickStyle" Target="../diagrams/quickStyle2.xml"/><Relationship Id="rId4" Type="http://schemas.openxmlformats.org/officeDocument/2006/relationships/diagramLayout" Target="../diagrams/layout1.xml"/><Relationship Id="rId9" Type="http://schemas.openxmlformats.org/officeDocument/2006/relationships/diagramLayout" Target="../diagrams/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hyperlink" Target="https://indico.cern.ch/event/1006067/contributions/4223583/attachments/2186932/3699400/2021-02-09-HL-LHC_HEL_Circuits_Table_V0.1.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oleObject" Target="../embeddings/oleObject1.bin"/><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19.emf"/></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3.emf"/></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s://espace.cern.ch/project-HL-LHC-Technical-coordination/MCF/HEL_Circuits_Tabl"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hyperlink" Target="https://indico.cern.ch/event/1020639/" TargetMode="External"/><Relationship Id="rId4" Type="http://schemas.openxmlformats.org/officeDocument/2006/relationships/hyperlink" Target="https://espace.cern.ch/project-HL-LHC-Technical-coordination/MCF/HEL_Circuits_Table"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xml"/><Relationship Id="rId4" Type="http://schemas.microsoft.com/office/2007/relationships/hdphoto" Target="../media/hdphoto1.wdp"/></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5" Type="http://schemas.openxmlformats.org/officeDocument/2006/relationships/image" Target="../media/image30.jpeg"/><Relationship Id="rId4" Type="http://schemas.openxmlformats.org/officeDocument/2006/relationships/image" Target="../media/image29.jpeg"/></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hyperlink" Target="https://indico.cern.ch/event/1006067/" TargetMode="External"/><Relationship Id="rId4" Type="http://schemas.openxmlformats.org/officeDocument/2006/relationships/image" Target="../media/image32.svg"/></Relationships>
</file>

<file path=ppt/slides/_rels/slide2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2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EB686500"/></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hyperlink" Target="https://edms.cern.ch/document/2469326/1"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5.xml"/><Relationship Id="rId4" Type="http://schemas.openxmlformats.org/officeDocument/2006/relationships/image" Target="../media/image51.A9CA43B0"/></Relationships>
</file>

<file path=ppt/slides/_rels/slide41.xml.rels><?xml version="1.0" encoding="UTF-8" standalone="yes"?>
<Relationships xmlns="http://schemas.openxmlformats.org/package/2006/relationships"><Relationship Id="rId2" Type="http://schemas.openxmlformats.org/officeDocument/2006/relationships/image" Target="../media/image52.28EC8E30"/><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56.tmp"/><Relationship Id="rId2" Type="http://schemas.openxmlformats.org/officeDocument/2006/relationships/image" Target="../media/image55.tmp"/><Relationship Id="rId1" Type="http://schemas.openxmlformats.org/officeDocument/2006/relationships/slideLayout" Target="../slideLayouts/slideLayout5.xml"/><Relationship Id="rId5" Type="http://schemas.openxmlformats.org/officeDocument/2006/relationships/image" Target="../media/image57.png"/><Relationship Id="rId4" Type="http://schemas.openxmlformats.org/officeDocument/2006/relationships/hyperlink" Target="https://edms.cern.ch/ui/#!master/navigator/document?D:100221695:100221695:subDocs"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tmp"/><Relationship Id="rId1" Type="http://schemas.openxmlformats.org/officeDocument/2006/relationships/slideLayout" Target="../slideLayouts/slideLayout5.xml"/><Relationship Id="rId4" Type="http://schemas.openxmlformats.org/officeDocument/2006/relationships/image" Target="../media/image60.png"/></Relationships>
</file>

<file path=ppt/slides/_rels/slide46.xml.rels><?xml version="1.0" encoding="UTF-8" standalone="yes"?>
<Relationships xmlns="http://schemas.openxmlformats.org/package/2006/relationships"><Relationship Id="rId2" Type="http://schemas.openxmlformats.org/officeDocument/2006/relationships/image" Target="../media/image6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3" Type="http://schemas.openxmlformats.org/officeDocument/2006/relationships/image" Target="../media/image66.emf"/><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737674" y="3534041"/>
            <a:ext cx="8260996" cy="1752599"/>
          </a:xfrm>
        </p:spPr>
        <p:txBody>
          <a:bodyPr>
            <a:noAutofit/>
          </a:bodyPr>
          <a:lstStyle/>
          <a:p>
            <a:endParaRPr lang="en-GB" sz="1600" dirty="0">
              <a:solidFill>
                <a:srgbClr val="002060"/>
              </a:solidFill>
            </a:endParaRPr>
          </a:p>
          <a:p>
            <a:pPr algn="l"/>
            <a:r>
              <a:rPr lang="en-GB" sz="2000" u="sng" dirty="0">
                <a:solidFill>
                  <a:srgbClr val="002060"/>
                </a:solidFill>
              </a:rPr>
              <a:t>Arnaud Foussat TE-MSC</a:t>
            </a:r>
            <a:r>
              <a:rPr lang="en-GB" sz="2000" dirty="0">
                <a:solidFill>
                  <a:srgbClr val="002060"/>
                </a:solidFill>
              </a:rPr>
              <a:t>, Antti Kolehmainen EN-MME, Mariusz </a:t>
            </a:r>
            <a:r>
              <a:rPr lang="en-GB" sz="2000" dirty="0" err="1">
                <a:solidFill>
                  <a:srgbClr val="002060"/>
                </a:solidFill>
              </a:rPr>
              <a:t>Wosniak</a:t>
            </a:r>
            <a:r>
              <a:rPr lang="en-GB" sz="2000" dirty="0">
                <a:solidFill>
                  <a:srgbClr val="002060"/>
                </a:solidFill>
              </a:rPr>
              <a:t> TE-MPE, Gerard Ferlin TE-CRG</a:t>
            </a:r>
          </a:p>
          <a:p>
            <a:pPr algn="l"/>
            <a:r>
              <a:rPr lang="en-GB" sz="1800" dirty="0">
                <a:solidFill>
                  <a:srgbClr val="002060"/>
                </a:solidFill>
              </a:rPr>
              <a:t>With many contributions from HL WP5 HEL: Adriana Rossi SY-BI, Stefano Redaelli BE-ABP, Diego Perini EN-MME</a:t>
            </a:r>
          </a:p>
          <a:p>
            <a:pPr algn="l"/>
            <a:r>
              <a:rPr lang="en-GB" sz="1800" dirty="0">
                <a:solidFill>
                  <a:srgbClr val="002060"/>
                </a:solidFill>
              </a:rPr>
              <a:t>TE-MSC, HL-QA team, HL ATS-DO, TE-MPE, TE-CRG, SY-EPC, SY-BI, BE-GM, EN-MME groups </a:t>
            </a:r>
          </a:p>
          <a:p>
            <a:pPr algn="l"/>
            <a:r>
              <a:rPr lang="en-GB" sz="1800" dirty="0">
                <a:solidFill>
                  <a:srgbClr val="002060"/>
                </a:solidFill>
              </a:rPr>
              <a:t>Alexey Bragin and BINP Magnet group.</a:t>
            </a:r>
          </a:p>
          <a:p>
            <a:pPr algn="l"/>
            <a:r>
              <a:rPr lang="en-GB" sz="2000" b="1" dirty="0">
                <a:solidFill>
                  <a:srgbClr val="002060"/>
                </a:solidFill>
              </a:rPr>
              <a:t>           </a:t>
            </a:r>
            <a:endParaRPr lang="en-GB" sz="2400" b="1" dirty="0">
              <a:solidFill>
                <a:srgbClr val="002060"/>
              </a:solidFill>
            </a:endParaRPr>
          </a:p>
          <a:p>
            <a:endParaRPr lang="en-GB" sz="1600" dirty="0">
              <a:solidFill>
                <a:srgbClr val="002060"/>
              </a:solidFill>
            </a:endParaRPr>
          </a:p>
        </p:txBody>
      </p:sp>
      <p:sp>
        <p:nvSpPr>
          <p:cNvPr id="2" name="Title 1"/>
          <p:cNvSpPr>
            <a:spLocks noGrp="1"/>
          </p:cNvSpPr>
          <p:nvPr>
            <p:ph type="title"/>
          </p:nvPr>
        </p:nvSpPr>
        <p:spPr>
          <a:xfrm>
            <a:off x="-152400" y="1447800"/>
            <a:ext cx="9069000" cy="1752599"/>
          </a:xfrm>
        </p:spPr>
        <p:txBody>
          <a:bodyPr>
            <a:noAutofit/>
          </a:bodyPr>
          <a:lstStyle/>
          <a:p>
            <a:pPr algn="l"/>
            <a:r>
              <a:rPr lang="en-GB" sz="3600" dirty="0">
                <a:ln w="12700">
                  <a:solidFill>
                    <a:schemeClr val="tx2">
                      <a:satMod val="155000"/>
                    </a:schemeClr>
                  </a:solidFill>
                  <a:prstDash val="solid"/>
                </a:ln>
                <a:solidFill>
                  <a:schemeClr val="tx1"/>
                </a:solidFill>
              </a:rPr>
              <a:t>WP5 HL-LHC Hollow Electron lens </a:t>
            </a:r>
            <a:br>
              <a:rPr lang="en-GB" sz="3600" dirty="0">
                <a:ln w="12700">
                  <a:solidFill>
                    <a:schemeClr val="tx2">
                      <a:satMod val="155000"/>
                    </a:schemeClr>
                  </a:solidFill>
                  <a:prstDash val="solid"/>
                </a:ln>
                <a:solidFill>
                  <a:schemeClr val="tx1"/>
                </a:solidFill>
              </a:rPr>
            </a:br>
            <a:r>
              <a:rPr lang="en-GB" sz="3600" dirty="0">
                <a:ln w="12700">
                  <a:solidFill>
                    <a:schemeClr val="tx2">
                      <a:satMod val="155000"/>
                    </a:schemeClr>
                  </a:solidFill>
                  <a:prstDash val="solid"/>
                </a:ln>
                <a:solidFill>
                  <a:schemeClr val="tx1"/>
                </a:solidFill>
              </a:rPr>
              <a:t>magnet system status</a:t>
            </a:r>
            <a:br>
              <a:rPr lang="en-GB" sz="3600" dirty="0">
                <a:ln w="12700">
                  <a:solidFill>
                    <a:schemeClr val="tx2">
                      <a:satMod val="155000"/>
                    </a:schemeClr>
                  </a:solidFill>
                  <a:prstDash val="solid"/>
                </a:ln>
                <a:solidFill>
                  <a:schemeClr val="tx1"/>
                </a:solidFill>
              </a:rPr>
            </a:br>
            <a:br>
              <a:rPr lang="en-GB" sz="3600" dirty="0">
                <a:ln w="12700">
                  <a:solidFill>
                    <a:schemeClr val="tx2">
                      <a:satMod val="155000"/>
                    </a:schemeClr>
                  </a:solidFill>
                  <a:prstDash val="solid"/>
                </a:ln>
                <a:solidFill>
                  <a:schemeClr val="tx1"/>
                </a:solidFill>
              </a:rPr>
            </a:br>
            <a:r>
              <a:rPr lang="en-GB" b="1" dirty="0">
                <a:solidFill>
                  <a:srgbClr val="002060"/>
                </a:solidFill>
              </a:rPr>
              <a:t>HL WP5 HEL Review kick-off meeting, </a:t>
            </a:r>
            <a:br>
              <a:rPr lang="en-GB" b="1" dirty="0">
                <a:solidFill>
                  <a:srgbClr val="002060"/>
                </a:solidFill>
              </a:rPr>
            </a:br>
            <a:r>
              <a:rPr lang="en-GB" b="1" dirty="0">
                <a:solidFill>
                  <a:srgbClr val="002060"/>
                </a:solidFill>
              </a:rPr>
              <a:t>13</a:t>
            </a:r>
            <a:r>
              <a:rPr lang="en-GB" b="1" baseline="30000" dirty="0">
                <a:solidFill>
                  <a:srgbClr val="002060"/>
                </a:solidFill>
              </a:rPr>
              <a:t>td</a:t>
            </a:r>
            <a:r>
              <a:rPr lang="en-GB" b="1" dirty="0">
                <a:solidFill>
                  <a:srgbClr val="002060"/>
                </a:solidFill>
              </a:rPr>
              <a:t> April 2021</a:t>
            </a:r>
            <a:endParaRPr lang="en-US" sz="3600" dirty="0">
              <a:ln w="12700">
                <a:solidFill>
                  <a:schemeClr val="tx2">
                    <a:satMod val="155000"/>
                  </a:schemeClr>
                </a:solidFill>
                <a:prstDash val="solid"/>
              </a:ln>
              <a:solidFill>
                <a:schemeClr val="tx1"/>
              </a:solidFill>
            </a:endParaRPr>
          </a:p>
        </p:txBody>
      </p:sp>
      <p:pic>
        <p:nvPicPr>
          <p:cNvPr id="5" name="Picture 2" descr="Résultat de recherche d'images pour &quot;cern logo&quot;">
            <a:extLst>
              <a:ext uri="{FF2B5EF4-FFF2-40B4-BE49-F238E27FC236}">
                <a16:creationId xmlns:a16="http://schemas.microsoft.com/office/drawing/2014/main" id="{42F7E2A7-B2F9-4609-B70F-2D82210A510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36820" y="74355"/>
            <a:ext cx="954780" cy="879476"/>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4">
            <a:extLst>
              <a:ext uri="{FF2B5EF4-FFF2-40B4-BE49-F238E27FC236}">
                <a16:creationId xmlns:a16="http://schemas.microsoft.com/office/drawing/2014/main" id="{0B09172B-62FA-46F4-8A2B-E9E3887B7ECC}"/>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
        <p:nvSpPr>
          <p:cNvPr id="3" name="TextBox 2">
            <a:hlinkClick r:id="rId3"/>
            <a:extLst>
              <a:ext uri="{FF2B5EF4-FFF2-40B4-BE49-F238E27FC236}">
                <a16:creationId xmlns:a16="http://schemas.microsoft.com/office/drawing/2014/main" id="{D634B414-09BA-4885-8ACB-1FB1A36A28D9}"/>
              </a:ext>
            </a:extLst>
          </p:cNvPr>
          <p:cNvSpPr txBox="1"/>
          <p:nvPr/>
        </p:nvSpPr>
        <p:spPr>
          <a:xfrm>
            <a:off x="7303286" y="5960823"/>
            <a:ext cx="1467068" cy="369332"/>
          </a:xfrm>
          <a:prstGeom prst="rect">
            <a:avLst/>
          </a:prstGeom>
          <a:noFill/>
        </p:spPr>
        <p:txBody>
          <a:bodyPr wrap="none" rtlCol="0">
            <a:spAutoFit/>
          </a:bodyPr>
          <a:lstStyle/>
          <a:p>
            <a:r>
              <a:rPr lang="fr-CH" b="1" i="1" dirty="0" err="1">
                <a:solidFill>
                  <a:srgbClr val="0000FF"/>
                </a:solidFill>
              </a:rPr>
              <a:t>Indico</a:t>
            </a:r>
            <a:r>
              <a:rPr lang="fr-CH" b="1" i="1" dirty="0">
                <a:solidFill>
                  <a:srgbClr val="0000FF"/>
                </a:solidFill>
              </a:rPr>
              <a:t> Link </a:t>
            </a:r>
            <a:endParaRPr lang="en-US" b="1" i="1" dirty="0">
              <a:solidFill>
                <a:srgbClr val="0000FF"/>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311818-0A5F-4981-8855-4EB27BA9D275}"/>
              </a:ext>
            </a:extLst>
          </p:cNvPr>
          <p:cNvSpPr>
            <a:spLocks noGrp="1"/>
          </p:cNvSpPr>
          <p:nvPr>
            <p:ph type="title"/>
          </p:nvPr>
        </p:nvSpPr>
        <p:spPr>
          <a:xfrm>
            <a:off x="434200" y="-10160"/>
            <a:ext cx="8684400" cy="720000"/>
          </a:xfrm>
        </p:spPr>
        <p:txBody>
          <a:bodyPr/>
          <a:lstStyle/>
          <a:p>
            <a:r>
              <a:rPr lang="fr-CH" sz="3600" dirty="0"/>
              <a:t>HEL engineering magnet interfaces</a:t>
            </a:r>
            <a:endParaRPr lang="en-US" sz="3600" dirty="0"/>
          </a:p>
        </p:txBody>
      </p:sp>
      <p:graphicFrame>
        <p:nvGraphicFramePr>
          <p:cNvPr id="10" name="Diagram 9">
            <a:extLst>
              <a:ext uri="{FF2B5EF4-FFF2-40B4-BE49-F238E27FC236}">
                <a16:creationId xmlns:a16="http://schemas.microsoft.com/office/drawing/2014/main" id="{CBDA5D9F-776A-4597-AFB8-7A94183519A3}"/>
              </a:ext>
            </a:extLst>
          </p:cNvPr>
          <p:cNvGraphicFramePr/>
          <p:nvPr>
            <p:extLst>
              <p:ext uri="{D42A27DB-BD31-4B8C-83A1-F6EECF244321}">
                <p14:modId xmlns:p14="http://schemas.microsoft.com/office/powerpoint/2010/main" val="2047273281"/>
              </p:ext>
            </p:extLst>
          </p:nvPr>
        </p:nvGraphicFramePr>
        <p:xfrm>
          <a:off x="685799" y="866095"/>
          <a:ext cx="3657601"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11" name="Diagram 10">
            <a:extLst>
              <a:ext uri="{FF2B5EF4-FFF2-40B4-BE49-F238E27FC236}">
                <a16:creationId xmlns:a16="http://schemas.microsoft.com/office/drawing/2014/main" id="{EA44E36A-3DA8-47A9-A2AC-5E86EA9EAC26}"/>
              </a:ext>
            </a:extLst>
          </p:cNvPr>
          <p:cNvGraphicFramePr/>
          <p:nvPr>
            <p:extLst>
              <p:ext uri="{D42A27DB-BD31-4B8C-83A1-F6EECF244321}">
                <p14:modId xmlns:p14="http://schemas.microsoft.com/office/powerpoint/2010/main" val="2131273355"/>
              </p:ext>
            </p:extLst>
          </p:nvPr>
        </p:nvGraphicFramePr>
        <p:xfrm>
          <a:off x="4953000" y="866095"/>
          <a:ext cx="3756799" cy="5334000"/>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 name="Rectangle 2">
            <a:extLst>
              <a:ext uri="{FF2B5EF4-FFF2-40B4-BE49-F238E27FC236}">
                <a16:creationId xmlns:a16="http://schemas.microsoft.com/office/drawing/2014/main" id="{3423993C-9A1A-44BD-BD58-2D0CE9CF8C2C}"/>
              </a:ext>
            </a:extLst>
          </p:cNvPr>
          <p:cNvSpPr/>
          <p:nvPr/>
        </p:nvSpPr>
        <p:spPr>
          <a:xfrm rot="1340194">
            <a:off x="7546716" y="2033788"/>
            <a:ext cx="1702023" cy="707886"/>
          </a:xfrm>
          <a:prstGeom prst="rect">
            <a:avLst/>
          </a:prstGeom>
          <a:noFill/>
        </p:spPr>
        <p:txBody>
          <a:bodyPr wrap="square" lIns="91440" tIns="45720" rIns="91440" bIns="45720">
            <a:spAutoFit/>
          </a:bodyPr>
          <a:lstStyle/>
          <a:p>
            <a:pPr algn="ctr"/>
            <a:r>
              <a:rPr lang="en-US" sz="2000" b="1" cap="none" spc="0" dirty="0">
                <a:ln w="12700" cmpd="sng">
                  <a:solidFill>
                    <a:schemeClr val="accent4"/>
                  </a:solidFill>
                  <a:prstDash val="solid"/>
                </a:ln>
                <a:gradFill>
                  <a:gsLst>
                    <a:gs pos="0">
                      <a:schemeClr val="accent4"/>
                    </a:gs>
                    <a:gs pos="4000">
                      <a:schemeClr val="accent4">
                        <a:lumMod val="60000"/>
                        <a:lumOff val="40000"/>
                      </a:schemeClr>
                    </a:gs>
                    <a:gs pos="87000">
                      <a:schemeClr val="accent4">
                        <a:lumMod val="20000"/>
                        <a:lumOff val="80000"/>
                      </a:schemeClr>
                    </a:gs>
                  </a:gsLst>
                  <a:lin ang="5400000"/>
                </a:gradFill>
                <a:effectLst/>
              </a:rPr>
              <a:t>Work in progress</a:t>
            </a:r>
          </a:p>
        </p:txBody>
      </p:sp>
      <p:sp>
        <p:nvSpPr>
          <p:cNvPr id="4" name="Slide Number Placeholder 3">
            <a:extLst>
              <a:ext uri="{FF2B5EF4-FFF2-40B4-BE49-F238E27FC236}">
                <a16:creationId xmlns:a16="http://schemas.microsoft.com/office/drawing/2014/main" id="{83561BC0-0914-47BF-BD97-A53B775607A4}"/>
              </a:ext>
            </a:extLst>
          </p:cNvPr>
          <p:cNvSpPr>
            <a:spLocks noGrp="1"/>
          </p:cNvSpPr>
          <p:nvPr>
            <p:ph type="sldNum" sz="quarter" idx="12"/>
          </p:nvPr>
        </p:nvSpPr>
        <p:spPr/>
        <p:txBody>
          <a:bodyPr/>
          <a:lstStyle/>
          <a:p>
            <a:fld id="{4F7E4931-62DF-4F6D-A87C-0C0C127317EA}" type="slidenum">
              <a:rPr lang="en-US" smtClean="0"/>
              <a:pPr/>
              <a:t>10</a:t>
            </a:fld>
            <a:endParaRPr lang="en-US" dirty="0"/>
          </a:p>
        </p:txBody>
      </p:sp>
      <p:sp>
        <p:nvSpPr>
          <p:cNvPr id="5" name="Footer Placeholder 4">
            <a:extLst>
              <a:ext uri="{FF2B5EF4-FFF2-40B4-BE49-F238E27FC236}">
                <a16:creationId xmlns:a16="http://schemas.microsoft.com/office/drawing/2014/main" id="{918D592F-57A3-4655-82D5-E379AA6E2B45}"/>
              </a:ext>
            </a:extLst>
          </p:cNvPr>
          <p:cNvSpPr>
            <a:spLocks noGrp="1"/>
          </p:cNvSpPr>
          <p:nvPr>
            <p:ph type="ftr" sz="quarter" idx="11"/>
          </p:nvPr>
        </p:nvSpPr>
        <p:spPr/>
        <p:txBody>
          <a:bodyPr/>
          <a:lstStyle/>
          <a:p>
            <a:endParaRPr lang="en-US" dirty="0"/>
          </a:p>
        </p:txBody>
      </p:sp>
      <p:sp>
        <p:nvSpPr>
          <p:cNvPr id="9" name="Footer Placeholder 4">
            <a:extLst>
              <a:ext uri="{FF2B5EF4-FFF2-40B4-BE49-F238E27FC236}">
                <a16:creationId xmlns:a16="http://schemas.microsoft.com/office/drawing/2014/main" id="{8D7CC5A7-769E-4481-96EB-36F9DEBBC562}"/>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351750105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86AE3-E853-4B2D-B159-C0530CB6308C}"/>
              </a:ext>
            </a:extLst>
          </p:cNvPr>
          <p:cNvSpPr>
            <a:spLocks noGrp="1"/>
          </p:cNvSpPr>
          <p:nvPr>
            <p:ph type="title"/>
          </p:nvPr>
        </p:nvSpPr>
        <p:spPr>
          <a:xfrm>
            <a:off x="662916" y="-58830"/>
            <a:ext cx="7920000" cy="720000"/>
          </a:xfrm>
        </p:spPr>
        <p:txBody>
          <a:bodyPr/>
          <a:lstStyle/>
          <a:p>
            <a:r>
              <a:rPr lang="fr-CH" sz="3600" dirty="0"/>
              <a:t>Preliminary magnet </a:t>
            </a:r>
            <a:r>
              <a:rPr lang="fr-CH" sz="3600" dirty="0" err="1"/>
              <a:t>parameters</a:t>
            </a:r>
            <a:r>
              <a:rPr lang="fr-CH" sz="3600" dirty="0"/>
              <a:t> </a:t>
            </a:r>
            <a:endParaRPr lang="en-US" sz="3600" dirty="0"/>
          </a:p>
        </p:txBody>
      </p:sp>
      <p:sp>
        <p:nvSpPr>
          <p:cNvPr id="5" name="Slide Number Placeholder 4">
            <a:extLst>
              <a:ext uri="{FF2B5EF4-FFF2-40B4-BE49-F238E27FC236}">
                <a16:creationId xmlns:a16="http://schemas.microsoft.com/office/drawing/2014/main" id="{23999347-4382-469D-8215-1A14FF0E932D}"/>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11</a:t>
            </a:fld>
            <a:endParaRPr lang="en-US"/>
          </a:p>
        </p:txBody>
      </p:sp>
      <p:pic>
        <p:nvPicPr>
          <p:cNvPr id="9" name="Picture 8">
            <a:extLst>
              <a:ext uri="{FF2B5EF4-FFF2-40B4-BE49-F238E27FC236}">
                <a16:creationId xmlns:a16="http://schemas.microsoft.com/office/drawing/2014/main" id="{3D888D4D-DAFA-448E-AE65-B8E0325984BE}"/>
              </a:ext>
            </a:extLst>
          </p:cNvPr>
          <p:cNvPicPr>
            <a:picLocks noChangeAspect="1"/>
          </p:cNvPicPr>
          <p:nvPr/>
        </p:nvPicPr>
        <p:blipFill>
          <a:blip r:embed="rId3"/>
          <a:stretch>
            <a:fillRect/>
          </a:stretch>
        </p:blipFill>
        <p:spPr>
          <a:xfrm>
            <a:off x="838200" y="825790"/>
            <a:ext cx="7315200" cy="5582653"/>
          </a:xfrm>
          <a:prstGeom prst="rect">
            <a:avLst/>
          </a:prstGeom>
        </p:spPr>
      </p:pic>
      <p:sp>
        <p:nvSpPr>
          <p:cNvPr id="3" name="Footer Placeholder 2">
            <a:extLst>
              <a:ext uri="{FF2B5EF4-FFF2-40B4-BE49-F238E27FC236}">
                <a16:creationId xmlns:a16="http://schemas.microsoft.com/office/drawing/2014/main" id="{0DA7A02D-79EB-4574-BE76-06821D4A1BFB}"/>
              </a:ext>
            </a:extLst>
          </p:cNvPr>
          <p:cNvSpPr>
            <a:spLocks noGrp="1"/>
          </p:cNvSpPr>
          <p:nvPr>
            <p:ph type="ftr" sz="quarter" idx="11"/>
          </p:nvPr>
        </p:nvSpPr>
        <p:spPr/>
        <p:txBody>
          <a:bodyPr/>
          <a:lstStyle/>
          <a:p>
            <a:endParaRPr lang="en-US" dirty="0"/>
          </a:p>
        </p:txBody>
      </p:sp>
      <p:sp>
        <p:nvSpPr>
          <p:cNvPr id="7" name="Footer Placeholder 4">
            <a:extLst>
              <a:ext uri="{FF2B5EF4-FFF2-40B4-BE49-F238E27FC236}">
                <a16:creationId xmlns:a16="http://schemas.microsoft.com/office/drawing/2014/main" id="{D58537FE-2E60-4425-858D-A1B92DBDEFEE}"/>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924993456"/>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D8271-7787-44AF-9FFB-FA3AA7505C83}"/>
              </a:ext>
            </a:extLst>
          </p:cNvPr>
          <p:cNvSpPr>
            <a:spLocks noGrp="1"/>
          </p:cNvSpPr>
          <p:nvPr>
            <p:ph type="title"/>
          </p:nvPr>
        </p:nvSpPr>
        <p:spPr>
          <a:xfrm>
            <a:off x="635247" y="-102369"/>
            <a:ext cx="7920000" cy="720000"/>
          </a:xfrm>
        </p:spPr>
        <p:txBody>
          <a:bodyPr/>
          <a:lstStyle/>
          <a:p>
            <a:r>
              <a:rPr lang="fr-CH" sz="3600" dirty="0" err="1"/>
              <a:t>Quench</a:t>
            </a:r>
            <a:r>
              <a:rPr lang="fr-CH" sz="3600" dirty="0"/>
              <a:t> protection </a:t>
            </a:r>
            <a:r>
              <a:rPr lang="fr-CH" sz="3600" dirty="0" err="1"/>
              <a:t>scheme</a:t>
            </a:r>
            <a:endParaRPr lang="en-US" sz="3600" dirty="0"/>
          </a:p>
        </p:txBody>
      </p:sp>
      <p:pic>
        <p:nvPicPr>
          <p:cNvPr id="9" name="Content Placeholder 8">
            <a:extLst>
              <a:ext uri="{FF2B5EF4-FFF2-40B4-BE49-F238E27FC236}">
                <a16:creationId xmlns:a16="http://schemas.microsoft.com/office/drawing/2014/main" id="{3E47B8F4-D9CB-4E66-B006-518C601C1EE9}"/>
              </a:ext>
            </a:extLst>
          </p:cNvPr>
          <p:cNvPicPr>
            <a:picLocks noGrp="1" noChangeAspect="1"/>
          </p:cNvPicPr>
          <p:nvPr>
            <p:ph idx="1"/>
          </p:nvPr>
        </p:nvPicPr>
        <p:blipFill>
          <a:blip r:embed="rId2"/>
          <a:stretch>
            <a:fillRect/>
          </a:stretch>
        </p:blipFill>
        <p:spPr>
          <a:xfrm>
            <a:off x="4441781" y="4191000"/>
            <a:ext cx="4832909" cy="2206650"/>
          </a:xfrm>
        </p:spPr>
      </p:pic>
      <p:sp>
        <p:nvSpPr>
          <p:cNvPr id="5" name="Slide Number Placeholder 4">
            <a:extLst>
              <a:ext uri="{FF2B5EF4-FFF2-40B4-BE49-F238E27FC236}">
                <a16:creationId xmlns:a16="http://schemas.microsoft.com/office/drawing/2014/main" id="{D7D914B4-B14E-4967-9F22-6913D34AC024}"/>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12</a:t>
            </a:fld>
            <a:endParaRPr lang="en-US"/>
          </a:p>
        </p:txBody>
      </p:sp>
      <p:pic>
        <p:nvPicPr>
          <p:cNvPr id="7" name="Picture 6">
            <a:extLst>
              <a:ext uri="{FF2B5EF4-FFF2-40B4-BE49-F238E27FC236}">
                <a16:creationId xmlns:a16="http://schemas.microsoft.com/office/drawing/2014/main" id="{790A0406-420B-4DEB-987E-DADD1FE21DF2}"/>
              </a:ext>
            </a:extLst>
          </p:cNvPr>
          <p:cNvPicPr>
            <a:picLocks noChangeAspect="1"/>
          </p:cNvPicPr>
          <p:nvPr/>
        </p:nvPicPr>
        <p:blipFill>
          <a:blip r:embed="rId3"/>
          <a:stretch>
            <a:fillRect/>
          </a:stretch>
        </p:blipFill>
        <p:spPr>
          <a:xfrm>
            <a:off x="4690665" y="585022"/>
            <a:ext cx="4488895" cy="3565647"/>
          </a:xfrm>
          <a:prstGeom prst="rect">
            <a:avLst/>
          </a:prstGeom>
        </p:spPr>
      </p:pic>
      <p:sp>
        <p:nvSpPr>
          <p:cNvPr id="10" name="TextBox 9">
            <a:extLst>
              <a:ext uri="{FF2B5EF4-FFF2-40B4-BE49-F238E27FC236}">
                <a16:creationId xmlns:a16="http://schemas.microsoft.com/office/drawing/2014/main" id="{ECECBD5B-C900-4E8D-A92C-4EA41B99FCEC}"/>
              </a:ext>
            </a:extLst>
          </p:cNvPr>
          <p:cNvSpPr txBox="1"/>
          <p:nvPr/>
        </p:nvSpPr>
        <p:spPr>
          <a:xfrm>
            <a:off x="1905000" y="5799889"/>
            <a:ext cx="3519427" cy="584775"/>
          </a:xfrm>
          <a:prstGeom prst="rect">
            <a:avLst/>
          </a:prstGeom>
          <a:noFill/>
        </p:spPr>
        <p:txBody>
          <a:bodyPr wrap="square" rtlCol="0">
            <a:spAutoFit/>
          </a:bodyPr>
          <a:lstStyle/>
          <a:p>
            <a:r>
              <a:rPr lang="fr-CH" sz="1600" i="1" dirty="0" err="1">
                <a:solidFill>
                  <a:srgbClr val="0000FF"/>
                </a:solidFill>
              </a:rPr>
              <a:t>Courtesy</a:t>
            </a:r>
            <a:r>
              <a:rPr lang="fr-CH" sz="1600" i="1" dirty="0">
                <a:solidFill>
                  <a:srgbClr val="0000FF"/>
                </a:solidFill>
              </a:rPr>
              <a:t> of M. </a:t>
            </a:r>
            <a:r>
              <a:rPr lang="fr-CH" sz="1600" i="1" dirty="0" err="1">
                <a:solidFill>
                  <a:srgbClr val="0000FF"/>
                </a:solidFill>
              </a:rPr>
              <a:t>Woszniak</a:t>
            </a:r>
            <a:r>
              <a:rPr lang="fr-CH" sz="1600" i="1" dirty="0">
                <a:solidFill>
                  <a:srgbClr val="0000FF"/>
                </a:solidFill>
              </a:rPr>
              <a:t> (TE-MPE) , MCF meeting, 23-04-21</a:t>
            </a:r>
            <a:endParaRPr lang="en-US" sz="1600" i="1" dirty="0">
              <a:solidFill>
                <a:srgbClr val="0000FF"/>
              </a:solidFill>
            </a:endParaRPr>
          </a:p>
        </p:txBody>
      </p:sp>
      <p:sp>
        <p:nvSpPr>
          <p:cNvPr id="11" name="Content Placeholder 2">
            <a:extLst>
              <a:ext uri="{FF2B5EF4-FFF2-40B4-BE49-F238E27FC236}">
                <a16:creationId xmlns:a16="http://schemas.microsoft.com/office/drawing/2014/main" id="{55BFFBC3-18C1-45A8-BEBC-83B3F90E8719}"/>
              </a:ext>
            </a:extLst>
          </p:cNvPr>
          <p:cNvSpPr txBox="1">
            <a:spLocks/>
          </p:cNvSpPr>
          <p:nvPr/>
        </p:nvSpPr>
        <p:spPr>
          <a:xfrm>
            <a:off x="323987" y="929629"/>
            <a:ext cx="4154749" cy="4906963"/>
          </a:xfrm>
          <a:prstGeom prst="rect">
            <a:avLst/>
          </a:prstGeom>
        </p:spPr>
        <p:txBody>
          <a:bodyPr vert="horz" lIns="0" tIns="0" rIns="0" bIns="0" rtlCol="0">
            <a:normAutofit lnSpcReduction="10000"/>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r>
              <a:rPr lang="fr-CH" sz="1800" b="1" dirty="0">
                <a:solidFill>
                  <a:schemeClr val="tx1"/>
                </a:solidFill>
              </a:rPr>
              <a:t>HEL circuits </a:t>
            </a:r>
            <a:r>
              <a:rPr lang="fr-CH" sz="1800" b="1" dirty="0" err="1">
                <a:solidFill>
                  <a:schemeClr val="tx1"/>
                </a:solidFill>
              </a:rPr>
              <a:t>inteface</a:t>
            </a:r>
            <a:r>
              <a:rPr lang="fr-CH" sz="1800" b="1" dirty="0">
                <a:solidFill>
                  <a:schemeClr val="tx1"/>
                </a:solidFill>
              </a:rPr>
              <a:t> and protection </a:t>
            </a:r>
            <a:r>
              <a:rPr lang="fr-CH" sz="1800" b="1" dirty="0" err="1">
                <a:solidFill>
                  <a:schemeClr val="tx1"/>
                </a:solidFill>
              </a:rPr>
              <a:t>scheme</a:t>
            </a:r>
            <a:r>
              <a:rPr lang="fr-CH" sz="1800" b="1" dirty="0">
                <a:solidFill>
                  <a:schemeClr val="tx1"/>
                </a:solidFill>
              </a:rPr>
              <a:t> </a:t>
            </a:r>
            <a:r>
              <a:rPr lang="fr-CH" sz="1800" b="1" dirty="0" err="1">
                <a:solidFill>
                  <a:schemeClr val="tx1"/>
                </a:solidFill>
              </a:rPr>
              <a:t>baseline</a:t>
            </a:r>
            <a:r>
              <a:rPr lang="fr-CH" sz="1800" b="1" dirty="0">
                <a:solidFill>
                  <a:schemeClr val="tx1"/>
                </a:solidFill>
              </a:rPr>
              <a:t> </a:t>
            </a:r>
            <a:r>
              <a:rPr lang="fr-CH" sz="1800" b="1" dirty="0" err="1">
                <a:solidFill>
                  <a:schemeClr val="tx1"/>
                </a:solidFill>
              </a:rPr>
              <a:t>reviewed</a:t>
            </a:r>
            <a:r>
              <a:rPr lang="fr-CH" sz="1800" b="1" dirty="0">
                <a:solidFill>
                  <a:schemeClr val="tx1"/>
                </a:solidFill>
              </a:rPr>
              <a:t> in </a:t>
            </a:r>
            <a:r>
              <a:rPr lang="fr-CH" sz="1800" b="1" dirty="0">
                <a:solidFill>
                  <a:schemeClr val="tx1"/>
                </a:solidFill>
                <a:hlinkClick r:id="rId4">
                  <a:extLst>
                    <a:ext uri="{A12FA001-AC4F-418D-AE19-62706E023703}">
                      <ahyp:hlinkClr xmlns:ahyp="http://schemas.microsoft.com/office/drawing/2018/hyperlinkcolor" val="tx"/>
                    </a:ext>
                  </a:extLst>
                </a:hlinkClick>
              </a:rPr>
              <a:t>MCF 79 meeting</a:t>
            </a:r>
            <a:r>
              <a:rPr lang="fr-CH" sz="1800" b="1" dirty="0">
                <a:solidFill>
                  <a:schemeClr val="tx1"/>
                </a:solidFill>
              </a:rPr>
              <a:t>.</a:t>
            </a:r>
          </a:p>
          <a:p>
            <a:r>
              <a:rPr lang="fr-CH" sz="1800" b="1" dirty="0">
                <a:solidFill>
                  <a:schemeClr val="tx1"/>
                </a:solidFill>
              </a:rPr>
              <a:t>Main </a:t>
            </a:r>
            <a:r>
              <a:rPr lang="fr-CH" sz="1800" b="1" dirty="0" err="1">
                <a:solidFill>
                  <a:schemeClr val="tx1"/>
                </a:solidFill>
              </a:rPr>
              <a:t>solenoids</a:t>
            </a:r>
            <a:r>
              <a:rPr lang="fr-CH" sz="1800" b="1" dirty="0">
                <a:solidFill>
                  <a:schemeClr val="tx1"/>
                </a:solidFill>
              </a:rPr>
              <a:t> </a:t>
            </a:r>
            <a:r>
              <a:rPr lang="fr-CH" sz="1800" b="1" dirty="0" err="1">
                <a:solidFill>
                  <a:schemeClr val="tx1"/>
                </a:solidFill>
              </a:rPr>
              <a:t>quench</a:t>
            </a:r>
            <a:r>
              <a:rPr lang="fr-CH" sz="1800" b="1" dirty="0">
                <a:solidFill>
                  <a:schemeClr val="tx1"/>
                </a:solidFill>
              </a:rPr>
              <a:t> protection </a:t>
            </a:r>
            <a:r>
              <a:rPr lang="fr-CH" sz="1800" b="1" dirty="0" err="1">
                <a:solidFill>
                  <a:schemeClr val="tx1"/>
                </a:solidFill>
              </a:rPr>
              <a:t>analysis</a:t>
            </a:r>
            <a:r>
              <a:rPr lang="fr-CH" sz="1800" b="1" dirty="0">
                <a:solidFill>
                  <a:schemeClr val="tx1"/>
                </a:solidFill>
              </a:rPr>
              <a:t> by MPE </a:t>
            </a:r>
            <a:r>
              <a:rPr lang="fr-CH" sz="1800" b="1" dirty="0" err="1">
                <a:solidFill>
                  <a:schemeClr val="tx1"/>
                </a:solidFill>
              </a:rPr>
              <a:t>shown</a:t>
            </a:r>
            <a:r>
              <a:rPr lang="fr-CH" sz="1800" b="1" dirty="0">
                <a:solidFill>
                  <a:schemeClr val="tx1"/>
                </a:solidFill>
              </a:rPr>
              <a:t> maximum </a:t>
            </a:r>
            <a:r>
              <a:rPr lang="fr-CH" sz="1800" b="1" dirty="0">
                <a:solidFill>
                  <a:srgbClr val="0000FF"/>
                </a:solidFill>
              </a:rPr>
              <a:t>30 % </a:t>
            </a:r>
            <a:r>
              <a:rPr lang="fr-CH" sz="1800" b="1" dirty="0" err="1">
                <a:solidFill>
                  <a:srgbClr val="0000FF"/>
                </a:solidFill>
              </a:rPr>
              <a:t>dumped</a:t>
            </a:r>
            <a:r>
              <a:rPr lang="fr-CH" sz="1800" b="1" dirty="0">
                <a:solidFill>
                  <a:srgbClr val="0000FF"/>
                </a:solidFill>
              </a:rPr>
              <a:t> </a:t>
            </a:r>
            <a:r>
              <a:rPr lang="fr-CH" sz="1800" b="1" dirty="0" err="1">
                <a:solidFill>
                  <a:srgbClr val="0000FF"/>
                </a:solidFill>
              </a:rPr>
              <a:t>energy</a:t>
            </a:r>
            <a:r>
              <a:rPr lang="fr-CH" sz="1800" b="1" dirty="0">
                <a:solidFill>
                  <a:srgbClr val="0000FF"/>
                </a:solidFill>
              </a:rPr>
              <a:t> in </a:t>
            </a:r>
            <a:r>
              <a:rPr lang="fr-CH" sz="1800" b="1" dirty="0" err="1">
                <a:solidFill>
                  <a:srgbClr val="0000FF"/>
                </a:solidFill>
              </a:rPr>
              <a:t>external</a:t>
            </a:r>
            <a:r>
              <a:rPr lang="fr-CH" sz="1800" b="1" dirty="0">
                <a:solidFill>
                  <a:srgbClr val="0000FF"/>
                </a:solidFill>
              </a:rPr>
              <a:t> </a:t>
            </a:r>
            <a:r>
              <a:rPr lang="fr-CH" sz="1800" b="1" dirty="0" err="1">
                <a:solidFill>
                  <a:srgbClr val="0000FF"/>
                </a:solidFill>
              </a:rPr>
              <a:t>resistor</a:t>
            </a:r>
            <a:r>
              <a:rPr lang="fr-CH" sz="1800" b="1" dirty="0">
                <a:solidFill>
                  <a:srgbClr val="0000FF"/>
                </a:solidFill>
              </a:rPr>
              <a:t> of 1.4 Ohms </a:t>
            </a:r>
            <a:r>
              <a:rPr lang="fr-CH" sz="1800" b="1" dirty="0"/>
              <a:t>( E</a:t>
            </a:r>
            <a:r>
              <a:rPr lang="fr-CH" sz="1800" b="1" baseline="-25000" dirty="0"/>
              <a:t>t</a:t>
            </a:r>
            <a:r>
              <a:rPr lang="fr-CH" sz="1800" b="1" dirty="0"/>
              <a:t> = 500 KJ per Main).</a:t>
            </a:r>
          </a:p>
          <a:p>
            <a:pPr lvl="1"/>
            <a:r>
              <a:rPr lang="fr-CH" sz="1500" b="1" dirty="0">
                <a:solidFill>
                  <a:schemeClr val="tx1"/>
                </a:solidFill>
              </a:rPr>
              <a:t>Hot spot </a:t>
            </a:r>
            <a:r>
              <a:rPr lang="fr-CH" sz="1500" b="1" dirty="0" err="1">
                <a:solidFill>
                  <a:schemeClr val="tx1"/>
                </a:solidFill>
              </a:rPr>
              <a:t>temperature</a:t>
            </a:r>
            <a:r>
              <a:rPr lang="fr-CH" sz="1500" b="1" dirty="0">
                <a:solidFill>
                  <a:schemeClr val="tx1"/>
                </a:solidFill>
              </a:rPr>
              <a:t> Th </a:t>
            </a:r>
            <a:r>
              <a:rPr lang="fr-CH" sz="1500" b="1" dirty="0">
                <a:solidFill>
                  <a:schemeClr val="tx1"/>
                </a:solidFill>
                <a:sym typeface="Symbol" panose="05050102010706020507" pitchFamily="18" charset="2"/>
              </a:rPr>
              <a:t></a:t>
            </a:r>
            <a:r>
              <a:rPr lang="fr-CH" sz="1500" b="1" dirty="0">
                <a:solidFill>
                  <a:schemeClr val="tx1"/>
                </a:solidFill>
              </a:rPr>
              <a:t> </a:t>
            </a:r>
            <a:r>
              <a:rPr lang="fr-CH" sz="1500" b="1" dirty="0">
                <a:solidFill>
                  <a:srgbClr val="0000FF"/>
                </a:solidFill>
              </a:rPr>
              <a:t>70 K &lt; 120 K </a:t>
            </a:r>
            <a:r>
              <a:rPr lang="fr-CH" sz="1500" b="1" dirty="0" err="1">
                <a:solidFill>
                  <a:srgbClr val="0000FF"/>
                </a:solidFill>
              </a:rPr>
              <a:t>limit</a:t>
            </a:r>
            <a:r>
              <a:rPr lang="fr-CH" sz="1500" b="1" dirty="0">
                <a:solidFill>
                  <a:srgbClr val="0000FF"/>
                </a:solidFill>
              </a:rPr>
              <a:t> </a:t>
            </a:r>
            <a:r>
              <a:rPr lang="fr-CH" sz="1500" b="1" dirty="0">
                <a:solidFill>
                  <a:srgbClr val="0000FF"/>
                </a:solidFill>
                <a:sym typeface="Wingdings" panose="05000000000000000000" pitchFamily="2" charset="2"/>
              </a:rPr>
              <a:t></a:t>
            </a:r>
            <a:endParaRPr lang="fr-CH" sz="1500" b="1" dirty="0">
              <a:solidFill>
                <a:srgbClr val="0000FF"/>
              </a:solidFill>
            </a:endParaRPr>
          </a:p>
          <a:p>
            <a:pPr lvl="1"/>
            <a:r>
              <a:rPr lang="fr-CH" sz="1500" b="1" dirty="0">
                <a:solidFill>
                  <a:schemeClr val="tx1"/>
                </a:solidFill>
              </a:rPr>
              <a:t>Tau </a:t>
            </a:r>
            <a:r>
              <a:rPr lang="fr-CH" sz="1500" b="1" dirty="0">
                <a:solidFill>
                  <a:schemeClr val="tx1"/>
                </a:solidFill>
                <a:sym typeface="Symbol" panose="05050102010706020507" pitchFamily="18" charset="2"/>
              </a:rPr>
              <a:t> 1.5 sec</a:t>
            </a:r>
            <a:r>
              <a:rPr lang="fr-CH" sz="1500" b="1" dirty="0">
                <a:sym typeface="Symbol" panose="05050102010706020507" pitchFamily="18" charset="2"/>
              </a:rPr>
              <a:t>, </a:t>
            </a:r>
            <a:r>
              <a:rPr lang="fr-CH" sz="1500" b="1" dirty="0">
                <a:solidFill>
                  <a:srgbClr val="0000FF"/>
                </a:solidFill>
              </a:rPr>
              <a:t>500 V max design to </a:t>
            </a:r>
            <a:r>
              <a:rPr lang="fr-CH" sz="1500" b="1" dirty="0" err="1">
                <a:solidFill>
                  <a:srgbClr val="0000FF"/>
                </a:solidFill>
              </a:rPr>
              <a:t>ground</a:t>
            </a:r>
            <a:r>
              <a:rPr lang="fr-CH" sz="1500" b="1" dirty="0">
                <a:solidFill>
                  <a:srgbClr val="0000FF"/>
                </a:solidFill>
              </a:rPr>
              <a:t>. </a:t>
            </a:r>
            <a:r>
              <a:rPr lang="fr-CH" sz="1700" b="1" dirty="0">
                <a:solidFill>
                  <a:srgbClr val="00B050"/>
                </a:solidFill>
                <a:sym typeface="Wingdings" panose="05000000000000000000" pitchFamily="2" charset="2"/>
              </a:rPr>
              <a:t></a:t>
            </a:r>
            <a:endParaRPr lang="fr-CH" sz="1700" b="1" dirty="0">
              <a:solidFill>
                <a:srgbClr val="00B050"/>
              </a:solidFill>
            </a:endParaRPr>
          </a:p>
          <a:p>
            <a:endParaRPr lang="fr-CH" sz="1800" b="1" dirty="0"/>
          </a:p>
          <a:p>
            <a:r>
              <a:rPr lang="fr-CH" sz="1800" dirty="0">
                <a:solidFill>
                  <a:schemeClr val="tx1"/>
                </a:solidFill>
              </a:rPr>
              <a:t>Next, </a:t>
            </a:r>
            <a:r>
              <a:rPr lang="fr-CH" sz="1800" b="1" dirty="0" err="1">
                <a:solidFill>
                  <a:schemeClr val="tx1"/>
                </a:solidFill>
              </a:rPr>
              <a:t>detailed</a:t>
            </a:r>
            <a:r>
              <a:rPr lang="fr-CH" sz="1800" b="1" dirty="0">
                <a:solidFill>
                  <a:schemeClr val="tx1"/>
                </a:solidFill>
              </a:rPr>
              <a:t> </a:t>
            </a:r>
            <a:r>
              <a:rPr lang="fr-CH" sz="1800" b="1" dirty="0" err="1">
                <a:solidFill>
                  <a:schemeClr val="tx1"/>
                </a:solidFill>
              </a:rPr>
              <a:t>coupled</a:t>
            </a:r>
            <a:r>
              <a:rPr lang="fr-CH" sz="1800" b="1" dirty="0">
                <a:solidFill>
                  <a:schemeClr val="tx1"/>
                </a:solidFill>
              </a:rPr>
              <a:t> simulations vs. alternative </a:t>
            </a:r>
            <a:r>
              <a:rPr lang="fr-CH" sz="1800" b="1" dirty="0" err="1">
                <a:solidFill>
                  <a:schemeClr val="tx1"/>
                </a:solidFill>
              </a:rPr>
              <a:t>pick</a:t>
            </a:r>
            <a:r>
              <a:rPr lang="fr-CH" sz="1800" b="1" dirty="0">
                <a:solidFill>
                  <a:schemeClr val="tx1"/>
                </a:solidFill>
              </a:rPr>
              <a:t> up </a:t>
            </a:r>
            <a:r>
              <a:rPr lang="fr-CH" sz="1800" b="1" dirty="0" err="1">
                <a:solidFill>
                  <a:schemeClr val="tx1"/>
                </a:solidFill>
              </a:rPr>
              <a:t>coil</a:t>
            </a:r>
            <a:r>
              <a:rPr lang="fr-CH" sz="1800" b="1" dirty="0">
                <a:solidFill>
                  <a:schemeClr val="tx1"/>
                </a:solidFill>
              </a:rPr>
              <a:t>, optimisation of </a:t>
            </a:r>
            <a:r>
              <a:rPr lang="fr-CH" sz="1800" b="1" dirty="0" err="1">
                <a:solidFill>
                  <a:schemeClr val="tx1"/>
                </a:solidFill>
              </a:rPr>
              <a:t>small</a:t>
            </a:r>
            <a:r>
              <a:rPr lang="fr-CH" sz="1800" b="1" dirty="0">
                <a:solidFill>
                  <a:schemeClr val="tx1"/>
                </a:solidFill>
              </a:rPr>
              <a:t> inductance circuit protection, circuits </a:t>
            </a:r>
            <a:r>
              <a:rPr lang="fr-CH" sz="1800" b="1" dirty="0" err="1">
                <a:solidFill>
                  <a:schemeClr val="tx1"/>
                </a:solidFill>
              </a:rPr>
              <a:t>discharge</a:t>
            </a:r>
            <a:r>
              <a:rPr lang="fr-CH" sz="1800" b="1" dirty="0">
                <a:solidFill>
                  <a:schemeClr val="tx1"/>
                </a:solidFill>
              </a:rPr>
              <a:t> scenarii.</a:t>
            </a:r>
          </a:p>
        </p:txBody>
      </p:sp>
      <p:sp>
        <p:nvSpPr>
          <p:cNvPr id="3" name="Footer Placeholder 2">
            <a:extLst>
              <a:ext uri="{FF2B5EF4-FFF2-40B4-BE49-F238E27FC236}">
                <a16:creationId xmlns:a16="http://schemas.microsoft.com/office/drawing/2014/main" id="{6969663C-C08A-4A67-B04B-27E9F726DA53}"/>
              </a:ext>
            </a:extLst>
          </p:cNvPr>
          <p:cNvSpPr>
            <a:spLocks noGrp="1"/>
          </p:cNvSpPr>
          <p:nvPr>
            <p:ph type="ftr" sz="quarter" idx="11"/>
          </p:nvPr>
        </p:nvSpPr>
        <p:spPr/>
        <p:txBody>
          <a:bodyPr/>
          <a:lstStyle/>
          <a:p>
            <a:endParaRPr lang="en-US" dirty="0"/>
          </a:p>
        </p:txBody>
      </p:sp>
      <p:sp>
        <p:nvSpPr>
          <p:cNvPr id="13" name="Footer Placeholder 4">
            <a:extLst>
              <a:ext uri="{FF2B5EF4-FFF2-40B4-BE49-F238E27FC236}">
                <a16:creationId xmlns:a16="http://schemas.microsoft.com/office/drawing/2014/main" id="{A92C0253-4729-4B9C-B336-A0092245DCCA}"/>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253963679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F3ED7D-7403-4029-9F61-3BC4A8FAC5FE}"/>
              </a:ext>
            </a:extLst>
          </p:cNvPr>
          <p:cNvSpPr>
            <a:spLocks noGrp="1"/>
          </p:cNvSpPr>
          <p:nvPr>
            <p:ph type="title"/>
          </p:nvPr>
        </p:nvSpPr>
        <p:spPr/>
        <p:txBody>
          <a:bodyPr/>
          <a:lstStyle/>
          <a:p>
            <a:r>
              <a:rPr lang="fr-CH" sz="3600" dirty="0" err="1"/>
              <a:t>Cryogenic</a:t>
            </a:r>
            <a:r>
              <a:rPr lang="fr-CH" sz="3600" dirty="0"/>
              <a:t> </a:t>
            </a:r>
            <a:r>
              <a:rPr lang="fr-CH" sz="3600" dirty="0" err="1"/>
              <a:t>safety</a:t>
            </a:r>
            <a:r>
              <a:rPr lang="fr-CH" sz="3600" dirty="0"/>
              <a:t> interface </a:t>
            </a:r>
            <a:endParaRPr lang="en-US" sz="3600" dirty="0"/>
          </a:p>
        </p:txBody>
      </p:sp>
      <p:sp>
        <p:nvSpPr>
          <p:cNvPr id="3" name="Content Placeholder 2">
            <a:extLst>
              <a:ext uri="{FF2B5EF4-FFF2-40B4-BE49-F238E27FC236}">
                <a16:creationId xmlns:a16="http://schemas.microsoft.com/office/drawing/2014/main" id="{DBB24BA2-5DD3-4C2D-AF7B-94B163B09B93}"/>
              </a:ext>
            </a:extLst>
          </p:cNvPr>
          <p:cNvSpPr>
            <a:spLocks noGrp="1"/>
          </p:cNvSpPr>
          <p:nvPr>
            <p:ph idx="1"/>
          </p:nvPr>
        </p:nvSpPr>
        <p:spPr>
          <a:xfrm>
            <a:off x="381000" y="1262989"/>
            <a:ext cx="4033612" cy="4906963"/>
          </a:xfrm>
        </p:spPr>
        <p:txBody>
          <a:bodyPr>
            <a:normAutofit/>
          </a:bodyPr>
          <a:lstStyle/>
          <a:p>
            <a:pPr>
              <a:spcBef>
                <a:spcPts val="200"/>
              </a:spcBef>
              <a:spcAft>
                <a:spcPts val="200"/>
              </a:spcAft>
            </a:pPr>
            <a:r>
              <a:rPr lang="fr-CH" sz="2000" dirty="0">
                <a:solidFill>
                  <a:schemeClr val="tx1"/>
                </a:solidFill>
              </a:rPr>
              <a:t>Preliminary </a:t>
            </a:r>
            <a:r>
              <a:rPr lang="fr-CH" sz="2000" dirty="0" err="1">
                <a:solidFill>
                  <a:schemeClr val="tx1"/>
                </a:solidFill>
              </a:rPr>
              <a:t>overpressure</a:t>
            </a:r>
            <a:r>
              <a:rPr lang="fr-CH" sz="2000" dirty="0">
                <a:solidFill>
                  <a:schemeClr val="tx1"/>
                </a:solidFill>
              </a:rPr>
              <a:t> </a:t>
            </a:r>
            <a:r>
              <a:rPr lang="fr-CH" sz="2000" dirty="0" err="1">
                <a:solidFill>
                  <a:schemeClr val="tx1"/>
                </a:solidFill>
              </a:rPr>
              <a:t>estimate</a:t>
            </a:r>
            <a:r>
              <a:rPr lang="fr-CH" sz="2000" dirty="0">
                <a:solidFill>
                  <a:schemeClr val="tx1"/>
                </a:solidFill>
              </a:rPr>
              <a:t> by CRG </a:t>
            </a:r>
            <a:r>
              <a:rPr lang="en-US" sz="2000" dirty="0">
                <a:solidFill>
                  <a:schemeClr val="tx1"/>
                </a:solidFill>
              </a:rPr>
              <a:t>during </a:t>
            </a:r>
            <a:r>
              <a:rPr lang="en-US" sz="2000" b="1" dirty="0">
                <a:solidFill>
                  <a:schemeClr val="tx1"/>
                </a:solidFill>
              </a:rPr>
              <a:t>quench</a:t>
            </a:r>
            <a:r>
              <a:rPr lang="fr-CH" sz="2000" b="1" dirty="0">
                <a:solidFill>
                  <a:schemeClr val="tx1"/>
                </a:solidFill>
              </a:rPr>
              <a:t> </a:t>
            </a:r>
            <a:r>
              <a:rPr lang="en-US" sz="2000" b="1" dirty="0">
                <a:solidFill>
                  <a:schemeClr val="tx1"/>
                </a:solidFill>
              </a:rPr>
              <a:t>Energy adiabatic released </a:t>
            </a:r>
            <a:r>
              <a:rPr lang="en-US" sz="2000" dirty="0">
                <a:solidFill>
                  <a:schemeClr val="tx1"/>
                </a:solidFill>
              </a:rPr>
              <a:t>of total 1.2 MJ in 2 sec and </a:t>
            </a:r>
            <a:r>
              <a:rPr lang="en-US" sz="2000" b="1" dirty="0">
                <a:solidFill>
                  <a:schemeClr val="tx1"/>
                </a:solidFill>
              </a:rPr>
              <a:t>air inleak cases</a:t>
            </a:r>
            <a:r>
              <a:rPr lang="en-US" sz="2000" dirty="0">
                <a:solidFill>
                  <a:schemeClr val="tx1"/>
                </a:solidFill>
              </a:rPr>
              <a:t>. </a:t>
            </a:r>
          </a:p>
          <a:p>
            <a:pPr lvl="1">
              <a:spcBef>
                <a:spcPts val="200"/>
              </a:spcBef>
              <a:spcAft>
                <a:spcPts val="200"/>
              </a:spcAft>
            </a:pPr>
            <a:r>
              <a:rPr lang="en-US" sz="1800" dirty="0">
                <a:solidFill>
                  <a:schemeClr val="tx1"/>
                </a:solidFill>
              </a:rPr>
              <a:t>Initial boiling film heat transfer h of 2 W/cm2</a:t>
            </a:r>
          </a:p>
          <a:p>
            <a:pPr lvl="1">
              <a:spcBef>
                <a:spcPts val="200"/>
              </a:spcBef>
              <a:spcAft>
                <a:spcPts val="200"/>
              </a:spcAft>
            </a:pPr>
            <a:r>
              <a:rPr lang="en-US" sz="1800" dirty="0">
                <a:latin typeface="Calibri" panose="020F0502020204030204" pitchFamily="34" charset="0"/>
                <a:cs typeface="Calibri" panose="020F0502020204030204" pitchFamily="34" charset="0"/>
              </a:rPr>
              <a:t>Required safety system of 1600 mm</a:t>
            </a:r>
            <a:r>
              <a:rPr lang="en-US" sz="1800" baseline="30000" dirty="0">
                <a:latin typeface="Calibri" panose="020F0502020204030204" pitchFamily="34" charset="0"/>
                <a:cs typeface="Calibri" panose="020F0502020204030204" pitchFamily="34" charset="0"/>
              </a:rPr>
              <a:t>2</a:t>
            </a:r>
            <a:r>
              <a:rPr lang="en-US" sz="1800" dirty="0">
                <a:latin typeface="Calibri" panose="020F0502020204030204" pitchFamily="34" charset="0"/>
                <a:cs typeface="Calibri" panose="020F0502020204030204" pitchFamily="34" charset="0"/>
              </a:rPr>
              <a:t> (inlet diameter) or &gt;= DN50</a:t>
            </a:r>
          </a:p>
          <a:p>
            <a:pPr lvl="1">
              <a:spcBef>
                <a:spcPts val="200"/>
              </a:spcBef>
              <a:spcAft>
                <a:spcPts val="200"/>
              </a:spcAft>
            </a:pPr>
            <a:endParaRPr lang="en-US" sz="1600" dirty="0">
              <a:solidFill>
                <a:schemeClr val="tx1"/>
              </a:solidFill>
            </a:endParaRPr>
          </a:p>
          <a:p>
            <a:endParaRPr lang="en-US" sz="3200" dirty="0"/>
          </a:p>
        </p:txBody>
      </p:sp>
      <p:graphicFrame>
        <p:nvGraphicFramePr>
          <p:cNvPr id="6" name="Object 5">
            <a:extLst>
              <a:ext uri="{FF2B5EF4-FFF2-40B4-BE49-F238E27FC236}">
                <a16:creationId xmlns:a16="http://schemas.microsoft.com/office/drawing/2014/main" id="{D0AAD757-96D8-41DB-816D-9BF147D79C43}"/>
              </a:ext>
            </a:extLst>
          </p:cNvPr>
          <p:cNvGraphicFramePr>
            <a:graphicFrameLocks noChangeAspect="1"/>
          </p:cNvGraphicFramePr>
          <p:nvPr>
            <p:extLst>
              <p:ext uri="{D42A27DB-BD31-4B8C-83A1-F6EECF244321}">
                <p14:modId xmlns:p14="http://schemas.microsoft.com/office/powerpoint/2010/main" val="3182720365"/>
              </p:ext>
            </p:extLst>
          </p:nvPr>
        </p:nvGraphicFramePr>
        <p:xfrm>
          <a:off x="3734704" y="1153270"/>
          <a:ext cx="5409296" cy="2622945"/>
        </p:xfrm>
        <a:graphic>
          <a:graphicData uri="http://schemas.openxmlformats.org/presentationml/2006/ole">
            <mc:AlternateContent xmlns:mc="http://schemas.openxmlformats.org/markup-compatibility/2006">
              <mc:Choice xmlns:v="urn:schemas-microsoft-com:vml" Requires="v">
                <p:oleObj name="Worksheet" r:id="rId2" imgW="11591998" imgH="5619886" progId="Excel.Sheet.12">
                  <p:embed/>
                </p:oleObj>
              </mc:Choice>
              <mc:Fallback>
                <p:oleObj name="Worksheet" r:id="rId2" imgW="11591998" imgH="5619886" progId="Excel.Sheet.12">
                  <p:embed/>
                  <p:pic>
                    <p:nvPicPr>
                      <p:cNvPr id="10" name="Object 9"/>
                      <p:cNvPicPr/>
                      <p:nvPr/>
                    </p:nvPicPr>
                    <p:blipFill>
                      <a:blip r:embed="rId3"/>
                      <a:stretch>
                        <a:fillRect/>
                      </a:stretch>
                    </p:blipFill>
                    <p:spPr>
                      <a:xfrm>
                        <a:off x="3734704" y="1153270"/>
                        <a:ext cx="5409296" cy="2622945"/>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0AD285F2-A93D-4BA8-8780-1E867F153DEA}"/>
              </a:ext>
            </a:extLst>
          </p:cNvPr>
          <p:cNvSpPr txBox="1"/>
          <p:nvPr/>
        </p:nvSpPr>
        <p:spPr>
          <a:xfrm>
            <a:off x="6172200" y="3300973"/>
            <a:ext cx="2935419" cy="830997"/>
          </a:xfrm>
          <a:prstGeom prst="rect">
            <a:avLst/>
          </a:prstGeom>
          <a:noFill/>
        </p:spPr>
        <p:txBody>
          <a:bodyPr wrap="none" rtlCol="0">
            <a:spAutoFit/>
          </a:bodyPr>
          <a:lstStyle/>
          <a:p>
            <a:r>
              <a:rPr lang="fr-CH" sz="1600" i="1" dirty="0" err="1">
                <a:solidFill>
                  <a:srgbClr val="0000FF"/>
                </a:solidFill>
              </a:rPr>
              <a:t>Courtesy</a:t>
            </a:r>
            <a:r>
              <a:rPr lang="fr-CH" sz="1600" i="1" dirty="0">
                <a:solidFill>
                  <a:srgbClr val="0000FF"/>
                </a:solidFill>
              </a:rPr>
              <a:t> of G. Ferlin TE-CRG</a:t>
            </a:r>
          </a:p>
          <a:p>
            <a:r>
              <a:rPr lang="en-US" sz="1600" i="1" dirty="0">
                <a:solidFill>
                  <a:srgbClr val="0000FF"/>
                </a:solidFill>
              </a:rPr>
              <a:t>P. Borges de Sousa, </a:t>
            </a:r>
            <a:r>
              <a:rPr lang="fr-CH" sz="1600" i="1" dirty="0">
                <a:solidFill>
                  <a:srgbClr val="0000FF"/>
                </a:solidFill>
              </a:rPr>
              <a:t>TE-CRG</a:t>
            </a:r>
          </a:p>
          <a:p>
            <a:r>
              <a:rPr lang="en-GB" sz="1600" dirty="0">
                <a:solidFill>
                  <a:schemeClr val="tx1"/>
                </a:solidFill>
              </a:rPr>
              <a:t>Ref. MCF meeting 23th March</a:t>
            </a:r>
            <a:endParaRPr lang="en-US" sz="1600" i="1" dirty="0">
              <a:solidFill>
                <a:srgbClr val="0000FF"/>
              </a:solidFill>
            </a:endParaRPr>
          </a:p>
        </p:txBody>
      </p:sp>
      <p:sp>
        <p:nvSpPr>
          <p:cNvPr id="14" name="TextBox 13">
            <a:extLst>
              <a:ext uri="{FF2B5EF4-FFF2-40B4-BE49-F238E27FC236}">
                <a16:creationId xmlns:a16="http://schemas.microsoft.com/office/drawing/2014/main" id="{9853A80F-A552-414D-B9ED-DC767DEFC1FD}"/>
              </a:ext>
            </a:extLst>
          </p:cNvPr>
          <p:cNvSpPr txBox="1"/>
          <p:nvPr/>
        </p:nvSpPr>
        <p:spPr>
          <a:xfrm>
            <a:off x="309788" y="3997424"/>
            <a:ext cx="8015032" cy="1672253"/>
          </a:xfrm>
          <a:prstGeom prst="rect">
            <a:avLst/>
          </a:prstGeom>
          <a:noFill/>
        </p:spPr>
        <p:txBody>
          <a:bodyPr wrap="square">
            <a:spAutoFit/>
          </a:bodyPr>
          <a:lstStyle/>
          <a:p>
            <a:pPr marL="285750" indent="-285750" algn="just">
              <a:spcBef>
                <a:spcPts val="200"/>
              </a:spcBef>
              <a:spcAft>
                <a:spcPts val="200"/>
              </a:spcAft>
              <a:buFont typeface="Wingdings" panose="05000000000000000000" pitchFamily="2" charset="2"/>
              <a:buChar char="ü"/>
            </a:pPr>
            <a:r>
              <a:rPr lang="en-US" sz="2400" b="1" kern="1400" dirty="0">
                <a:solidFill>
                  <a:srgbClr val="0000FF"/>
                </a:solidFill>
                <a:latin typeface="Calibri" panose="020F0502020204030204" pitchFamily="34" charset="0"/>
                <a:cs typeface="Times New Roman" panose="02020603050405020304" pitchFamily="18" charset="0"/>
              </a:rPr>
              <a:t>Overpressure mass flow of 3.6 kg/s to evacuate </a:t>
            </a:r>
            <a:r>
              <a:rPr lang="fr-CH" sz="2400" b="1" dirty="0">
                <a:solidFill>
                  <a:srgbClr val="00B050"/>
                </a:solidFill>
                <a:sym typeface="Wingdings" panose="05000000000000000000" pitchFamily="2" charset="2"/>
              </a:rPr>
              <a:t></a:t>
            </a:r>
            <a:endParaRPr lang="en-US" sz="2400" kern="1400" dirty="0">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spcBef>
                <a:spcPts val="200"/>
              </a:spcBef>
              <a:spcAft>
                <a:spcPts val="200"/>
              </a:spcAft>
              <a:buFont typeface="Wingdings" panose="05000000000000000000" pitchFamily="2" charset="2"/>
              <a:buChar char="ü"/>
            </a:pPr>
            <a:r>
              <a:rPr lang="en-US" sz="2400" b="1" kern="1400" dirty="0">
                <a:solidFill>
                  <a:srgbClr val="0000FF"/>
                </a:solidFill>
                <a:latin typeface="Calibri" panose="020F0502020204030204" pitchFamily="34" charset="0"/>
                <a:cs typeface="Times New Roman" panose="02020603050405020304" pitchFamily="18" charset="0"/>
              </a:rPr>
              <a:t>Design cryostat </a:t>
            </a:r>
            <a:r>
              <a:rPr lang="en-US" sz="2400" b="1" kern="1400" dirty="0">
                <a:solidFill>
                  <a:srgbClr val="0000FF"/>
                </a:solidFill>
                <a:latin typeface="Calibri" panose="020F0502020204030204" pitchFamily="34" charset="0"/>
                <a:ea typeface="Times New Roman" panose="02020603050405020304" pitchFamily="18" charset="0"/>
                <a:cs typeface="Times New Roman" panose="02020603050405020304" pitchFamily="18" charset="0"/>
              </a:rPr>
              <a:t>pressure update up to 4/5 bara </a:t>
            </a:r>
            <a:r>
              <a:rPr lang="fr-CH" sz="2400" b="1" dirty="0">
                <a:solidFill>
                  <a:srgbClr val="00B050"/>
                </a:solidFill>
                <a:sym typeface="Wingdings" panose="05000000000000000000" pitchFamily="2" charset="2"/>
              </a:rPr>
              <a:t></a:t>
            </a:r>
            <a:endParaRPr lang="en-US" sz="2400" kern="1400" dirty="0">
              <a:latin typeface="Calibri" panose="020F0502020204030204" pitchFamily="34" charset="0"/>
              <a:ea typeface="Times New Roman" panose="02020603050405020304" pitchFamily="18" charset="0"/>
              <a:cs typeface="Times New Roman" panose="02020603050405020304" pitchFamily="18" charset="0"/>
            </a:endParaRPr>
          </a:p>
          <a:p>
            <a:pPr marL="285750" indent="-285750" algn="just">
              <a:spcBef>
                <a:spcPts val="200"/>
              </a:spcBef>
              <a:spcAft>
                <a:spcPts val="200"/>
              </a:spcAft>
              <a:buFont typeface="Wingdings" panose="05000000000000000000" pitchFamily="2" charset="2"/>
              <a:buChar char="ü"/>
            </a:pPr>
            <a:r>
              <a:rPr lang="en-US" sz="2400" kern="1400" dirty="0">
                <a:latin typeface="Calibri" panose="020F0502020204030204" pitchFamily="34" charset="0"/>
                <a:ea typeface="Times New Roman" panose="02020603050405020304" pitchFamily="18" charset="0"/>
                <a:cs typeface="Times New Roman" panose="02020603050405020304" pitchFamily="18" charset="0"/>
              </a:rPr>
              <a:t>Amount of helium released in the tunnel similar with neighboring DFBA or RF cryostat.</a:t>
            </a:r>
            <a:endParaRPr lang="en-GB" sz="2400" kern="14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C2F3A572-3936-422D-9EEA-422B2073FDAD}"/>
              </a:ext>
            </a:extLst>
          </p:cNvPr>
          <p:cNvSpPr>
            <a:spLocks noGrp="1"/>
          </p:cNvSpPr>
          <p:nvPr>
            <p:ph type="sldNum" sz="quarter" idx="12"/>
          </p:nvPr>
        </p:nvSpPr>
        <p:spPr/>
        <p:txBody>
          <a:bodyPr/>
          <a:lstStyle/>
          <a:p>
            <a:fld id="{4F7E4931-62DF-4F6D-A87C-0C0C127317EA}" type="slidenum">
              <a:rPr lang="en-US" smtClean="0"/>
              <a:pPr/>
              <a:t>13</a:t>
            </a:fld>
            <a:endParaRPr lang="en-US" dirty="0"/>
          </a:p>
        </p:txBody>
      </p:sp>
      <p:sp>
        <p:nvSpPr>
          <p:cNvPr id="5" name="Footer Placeholder 4">
            <a:extLst>
              <a:ext uri="{FF2B5EF4-FFF2-40B4-BE49-F238E27FC236}">
                <a16:creationId xmlns:a16="http://schemas.microsoft.com/office/drawing/2014/main" id="{31EC73CE-198A-4DB8-B667-CC3BF75CA1DE}"/>
              </a:ext>
            </a:extLst>
          </p:cNvPr>
          <p:cNvSpPr>
            <a:spLocks noGrp="1"/>
          </p:cNvSpPr>
          <p:nvPr>
            <p:ph type="ftr" sz="quarter" idx="11"/>
          </p:nvPr>
        </p:nvSpPr>
        <p:spPr/>
        <p:txBody>
          <a:bodyPr/>
          <a:lstStyle/>
          <a:p>
            <a:endParaRPr lang="en-US" dirty="0"/>
          </a:p>
        </p:txBody>
      </p:sp>
      <p:sp>
        <p:nvSpPr>
          <p:cNvPr id="11" name="Footer Placeholder 4">
            <a:extLst>
              <a:ext uri="{FF2B5EF4-FFF2-40B4-BE49-F238E27FC236}">
                <a16:creationId xmlns:a16="http://schemas.microsoft.com/office/drawing/2014/main" id="{030FB652-FC21-4EC0-9FF0-99FA13494CFC}"/>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362083750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646D2-5D17-40D4-A8E5-D284BE6636BB}"/>
              </a:ext>
            </a:extLst>
          </p:cNvPr>
          <p:cNvSpPr>
            <a:spLocks noGrp="1"/>
          </p:cNvSpPr>
          <p:nvPr>
            <p:ph type="title"/>
          </p:nvPr>
        </p:nvSpPr>
        <p:spPr>
          <a:xfrm>
            <a:off x="535800" y="0"/>
            <a:ext cx="7920000" cy="720000"/>
          </a:xfrm>
        </p:spPr>
        <p:txBody>
          <a:bodyPr/>
          <a:lstStyle/>
          <a:p>
            <a:r>
              <a:rPr lang="fr-CH" sz="3600" dirty="0"/>
              <a:t>Power interfaces</a:t>
            </a:r>
            <a:endParaRPr lang="en-US" sz="3600" dirty="0"/>
          </a:p>
        </p:txBody>
      </p:sp>
      <p:sp>
        <p:nvSpPr>
          <p:cNvPr id="5" name="Slide Number Placeholder 4">
            <a:extLst>
              <a:ext uri="{FF2B5EF4-FFF2-40B4-BE49-F238E27FC236}">
                <a16:creationId xmlns:a16="http://schemas.microsoft.com/office/drawing/2014/main" id="{7BF10A92-65EC-4777-BAE3-D3C7D8E3A07F}"/>
              </a:ext>
            </a:extLst>
          </p:cNvPr>
          <p:cNvSpPr>
            <a:spLocks noGrp="1"/>
          </p:cNvSpPr>
          <p:nvPr>
            <p:ph type="sldNum" sz="quarter" idx="12"/>
          </p:nvPr>
        </p:nvSpPr>
        <p:spPr/>
        <p:txBody>
          <a:bodyPr/>
          <a:lstStyle/>
          <a:p>
            <a:fld id="{4F7E4931-62DF-4F6D-A87C-0C0C127317EA}" type="slidenum">
              <a:rPr lang="en-US" smtClean="0"/>
              <a:pPr/>
              <a:t>14</a:t>
            </a:fld>
            <a:endParaRPr lang="en-US"/>
          </a:p>
        </p:txBody>
      </p:sp>
      <p:pic>
        <p:nvPicPr>
          <p:cNvPr id="9" name="Picture 8">
            <a:extLst>
              <a:ext uri="{FF2B5EF4-FFF2-40B4-BE49-F238E27FC236}">
                <a16:creationId xmlns:a16="http://schemas.microsoft.com/office/drawing/2014/main" id="{64B91AAD-4EAC-41F5-9F98-B73EAE28E26D}"/>
              </a:ext>
            </a:extLst>
          </p:cNvPr>
          <p:cNvPicPr>
            <a:picLocks noChangeAspect="1"/>
          </p:cNvPicPr>
          <p:nvPr/>
        </p:nvPicPr>
        <p:blipFill>
          <a:blip r:embed="rId3"/>
          <a:stretch>
            <a:fillRect/>
          </a:stretch>
        </p:blipFill>
        <p:spPr>
          <a:xfrm>
            <a:off x="4367116" y="751531"/>
            <a:ext cx="4803093" cy="3224255"/>
          </a:xfrm>
          <a:prstGeom prst="rect">
            <a:avLst/>
          </a:prstGeom>
        </p:spPr>
      </p:pic>
      <p:sp>
        <p:nvSpPr>
          <p:cNvPr id="3" name="TextBox 2">
            <a:extLst>
              <a:ext uri="{FF2B5EF4-FFF2-40B4-BE49-F238E27FC236}">
                <a16:creationId xmlns:a16="http://schemas.microsoft.com/office/drawing/2014/main" id="{5B10E263-C815-4574-9A24-26572A557317}"/>
              </a:ext>
            </a:extLst>
          </p:cNvPr>
          <p:cNvSpPr txBox="1"/>
          <p:nvPr/>
        </p:nvSpPr>
        <p:spPr>
          <a:xfrm>
            <a:off x="6096000" y="4164468"/>
            <a:ext cx="3200400" cy="307777"/>
          </a:xfrm>
          <a:prstGeom prst="rect">
            <a:avLst/>
          </a:prstGeom>
          <a:noFill/>
        </p:spPr>
        <p:txBody>
          <a:bodyPr wrap="square" rtlCol="0">
            <a:spAutoFit/>
          </a:bodyPr>
          <a:lstStyle/>
          <a:p>
            <a:r>
              <a:rPr lang="fr-CH" sz="1400" i="1" dirty="0" err="1"/>
              <a:t>Courtesy</a:t>
            </a:r>
            <a:r>
              <a:rPr lang="fr-CH" sz="1400" i="1" dirty="0"/>
              <a:t> of S. Yammine, </a:t>
            </a:r>
            <a:r>
              <a:rPr lang="fr-CH" sz="1400" i="1" dirty="0" err="1"/>
              <a:t>M.Martino</a:t>
            </a:r>
            <a:endParaRPr lang="en-US" sz="1400" i="1" dirty="0"/>
          </a:p>
        </p:txBody>
      </p:sp>
      <p:pic>
        <p:nvPicPr>
          <p:cNvPr id="10" name="Picture 9">
            <a:extLst>
              <a:ext uri="{FF2B5EF4-FFF2-40B4-BE49-F238E27FC236}">
                <a16:creationId xmlns:a16="http://schemas.microsoft.com/office/drawing/2014/main" id="{DC76BD0D-56C3-4C7F-8EF7-75FD8D768A6F}"/>
              </a:ext>
            </a:extLst>
          </p:cNvPr>
          <p:cNvPicPr>
            <a:picLocks noChangeAspect="1"/>
          </p:cNvPicPr>
          <p:nvPr/>
        </p:nvPicPr>
        <p:blipFill>
          <a:blip r:embed="rId4"/>
          <a:stretch>
            <a:fillRect/>
          </a:stretch>
        </p:blipFill>
        <p:spPr>
          <a:xfrm>
            <a:off x="1485527" y="4976667"/>
            <a:ext cx="7123485" cy="1450669"/>
          </a:xfrm>
          <a:prstGeom prst="rect">
            <a:avLst/>
          </a:prstGeom>
        </p:spPr>
      </p:pic>
      <p:sp>
        <p:nvSpPr>
          <p:cNvPr id="6" name="Rectangle 5">
            <a:extLst>
              <a:ext uri="{FF2B5EF4-FFF2-40B4-BE49-F238E27FC236}">
                <a16:creationId xmlns:a16="http://schemas.microsoft.com/office/drawing/2014/main" id="{39CF26BA-DF48-4941-9AA1-0E4767AB0EA9}"/>
              </a:ext>
            </a:extLst>
          </p:cNvPr>
          <p:cNvSpPr/>
          <p:nvPr/>
        </p:nvSpPr>
        <p:spPr>
          <a:xfrm>
            <a:off x="152400" y="828119"/>
            <a:ext cx="4690176" cy="4493538"/>
          </a:xfrm>
          <a:prstGeom prst="rect">
            <a:avLst/>
          </a:prstGeom>
        </p:spPr>
        <p:txBody>
          <a:bodyPr wrap="square">
            <a:spAutoFit/>
          </a:bodyPr>
          <a:lstStyle/>
          <a:p>
            <a:pPr marL="457200" indent="-457200">
              <a:buClr>
                <a:srgbClr val="FF9933"/>
              </a:buClr>
              <a:buFont typeface="Wingdings" panose="05000000000000000000" pitchFamily="2" charset="2"/>
              <a:buChar char="§"/>
            </a:pPr>
            <a:r>
              <a:rPr lang="en-GB" sz="2200" dirty="0"/>
              <a:t>22 HEL circuits per IP side: 7 x 600 A circuits (5 with energy extraction, 2 without) and 15 x120 A corrector circuits. [2]-[6]</a:t>
            </a:r>
          </a:p>
          <a:p>
            <a:pPr marL="457200" indent="-457200">
              <a:buClr>
                <a:srgbClr val="FF9933"/>
              </a:buClr>
              <a:buFont typeface="Wingdings" panose="05000000000000000000" pitchFamily="2" charset="2"/>
              <a:buChar char="§"/>
            </a:pPr>
            <a:r>
              <a:rPr lang="en-GB" sz="2200" dirty="0"/>
              <a:t>circuit layout baseline confirmed after the protection studies by WP7. </a:t>
            </a:r>
          </a:p>
          <a:p>
            <a:pPr marL="457200" indent="-457200">
              <a:buClr>
                <a:srgbClr val="FF9933"/>
              </a:buClr>
              <a:buFont typeface="Wingdings" panose="05000000000000000000" pitchFamily="2" charset="2"/>
              <a:buChar char="§"/>
            </a:pPr>
            <a:r>
              <a:rPr lang="en-GB" sz="2200" dirty="0"/>
              <a:t>Next magnetic coupling scenario, power converters control performance and stability (WP6B)</a:t>
            </a:r>
            <a:endParaRPr lang="fr-CH" sz="2200" dirty="0"/>
          </a:p>
          <a:p>
            <a:pPr>
              <a:buClr>
                <a:srgbClr val="FF9933"/>
              </a:buClr>
            </a:pPr>
            <a:r>
              <a:rPr lang="en-GB" sz="2200" dirty="0"/>
              <a:t>										</a:t>
            </a:r>
          </a:p>
        </p:txBody>
      </p:sp>
      <p:sp>
        <p:nvSpPr>
          <p:cNvPr id="12" name="Footer Placeholder 4">
            <a:extLst>
              <a:ext uri="{FF2B5EF4-FFF2-40B4-BE49-F238E27FC236}">
                <a16:creationId xmlns:a16="http://schemas.microsoft.com/office/drawing/2014/main" id="{91DD1559-5E63-417D-95B3-E188BEED196E}"/>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186950289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78DD22-BEB9-4119-9FE0-844625690E51}"/>
              </a:ext>
            </a:extLst>
          </p:cNvPr>
          <p:cNvSpPr>
            <a:spLocks noGrp="1"/>
          </p:cNvSpPr>
          <p:nvPr>
            <p:ph type="title"/>
          </p:nvPr>
        </p:nvSpPr>
        <p:spPr/>
        <p:txBody>
          <a:bodyPr/>
          <a:lstStyle/>
          <a:p>
            <a:r>
              <a:rPr lang="fr-CH" sz="3600" dirty="0"/>
              <a:t>Open </a:t>
            </a:r>
            <a:r>
              <a:rPr lang="fr-CH" sz="3600" dirty="0" err="1"/>
              <a:t>technical</a:t>
            </a:r>
            <a:r>
              <a:rPr lang="fr-CH" sz="3600" dirty="0"/>
              <a:t> items</a:t>
            </a:r>
            <a:endParaRPr lang="en-US" sz="3600" dirty="0"/>
          </a:p>
        </p:txBody>
      </p:sp>
      <p:sp>
        <p:nvSpPr>
          <p:cNvPr id="3" name="Content Placeholder 2">
            <a:extLst>
              <a:ext uri="{FF2B5EF4-FFF2-40B4-BE49-F238E27FC236}">
                <a16:creationId xmlns:a16="http://schemas.microsoft.com/office/drawing/2014/main" id="{A3000D23-6009-49E3-9C42-AB0ABF7CFAEE}"/>
              </a:ext>
            </a:extLst>
          </p:cNvPr>
          <p:cNvSpPr>
            <a:spLocks noGrp="1"/>
          </p:cNvSpPr>
          <p:nvPr>
            <p:ph idx="1"/>
          </p:nvPr>
        </p:nvSpPr>
        <p:spPr>
          <a:xfrm>
            <a:off x="612000" y="1219202"/>
            <a:ext cx="8434800" cy="4906963"/>
          </a:xfrm>
        </p:spPr>
        <p:txBody>
          <a:bodyPr>
            <a:normAutofit fontScale="92500"/>
          </a:bodyPr>
          <a:lstStyle/>
          <a:p>
            <a:r>
              <a:rPr lang="fr-CH" dirty="0" err="1"/>
              <a:t>Integration</a:t>
            </a:r>
            <a:r>
              <a:rPr lang="fr-CH" dirty="0"/>
              <a:t> </a:t>
            </a:r>
            <a:r>
              <a:rPr lang="fr-CH" b="1" dirty="0" err="1">
                <a:solidFill>
                  <a:srgbClr val="0000FF"/>
                </a:solidFill>
              </a:rPr>
              <a:t>conceptual</a:t>
            </a:r>
            <a:r>
              <a:rPr lang="fr-CH" b="1" dirty="0">
                <a:solidFill>
                  <a:srgbClr val="0000FF"/>
                </a:solidFill>
              </a:rPr>
              <a:t> design </a:t>
            </a:r>
            <a:r>
              <a:rPr lang="fr-CH" b="1" dirty="0" err="1">
                <a:solidFill>
                  <a:srgbClr val="0000FF"/>
                </a:solidFill>
              </a:rPr>
              <a:t>space</a:t>
            </a:r>
            <a:r>
              <a:rPr lang="fr-CH" b="1" dirty="0">
                <a:solidFill>
                  <a:srgbClr val="0000FF"/>
                </a:solidFill>
              </a:rPr>
              <a:t> for inter-</a:t>
            </a:r>
            <a:r>
              <a:rPr lang="fr-CH" b="1" dirty="0" err="1">
                <a:solidFill>
                  <a:srgbClr val="0000FF"/>
                </a:solidFill>
              </a:rPr>
              <a:t>coils</a:t>
            </a:r>
            <a:r>
              <a:rPr lang="fr-CH" b="1" dirty="0">
                <a:solidFill>
                  <a:srgbClr val="0000FF"/>
                </a:solidFill>
              </a:rPr>
              <a:t> structure</a:t>
            </a:r>
            <a:r>
              <a:rPr lang="fr-CH" b="1" dirty="0"/>
              <a:t>s</a:t>
            </a:r>
            <a:r>
              <a:rPr lang="fr-CH" dirty="0"/>
              <a:t>, for </a:t>
            </a:r>
            <a:r>
              <a:rPr lang="fr-CH" b="1" dirty="0">
                <a:solidFill>
                  <a:srgbClr val="0000FF"/>
                </a:solidFill>
              </a:rPr>
              <a:t>diagnostics</a:t>
            </a:r>
            <a:r>
              <a:rPr lang="fr-CH" dirty="0">
                <a:solidFill>
                  <a:srgbClr val="0000FF"/>
                </a:solidFill>
              </a:rPr>
              <a:t>, </a:t>
            </a:r>
            <a:r>
              <a:rPr lang="fr-CH" dirty="0" err="1"/>
              <a:t>access</a:t>
            </a:r>
            <a:r>
              <a:rPr lang="fr-CH" dirty="0"/>
              <a:t> for </a:t>
            </a:r>
            <a:r>
              <a:rPr lang="fr-CH" dirty="0" err="1">
                <a:solidFill>
                  <a:srgbClr val="0000FF"/>
                </a:solidFill>
              </a:rPr>
              <a:t>mountability</a:t>
            </a:r>
            <a:r>
              <a:rPr lang="fr-CH" dirty="0">
                <a:solidFill>
                  <a:srgbClr val="0000FF"/>
                </a:solidFill>
              </a:rPr>
              <a:t> </a:t>
            </a:r>
            <a:r>
              <a:rPr lang="fr-CH" dirty="0"/>
              <a:t>(ex: BGC, vacuum port, gun </a:t>
            </a:r>
            <a:r>
              <a:rPr lang="fr-CH" dirty="0" err="1"/>
              <a:t>isolating</a:t>
            </a:r>
            <a:r>
              <a:rPr lang="fr-CH" dirty="0"/>
              <a:t> valve..).</a:t>
            </a:r>
          </a:p>
          <a:p>
            <a:r>
              <a:rPr lang="fr-CH" b="1" dirty="0">
                <a:solidFill>
                  <a:srgbClr val="0000FF"/>
                </a:solidFill>
              </a:rPr>
              <a:t>Multi </a:t>
            </a:r>
            <a:r>
              <a:rPr lang="fr-CH" b="1" dirty="0" err="1">
                <a:solidFill>
                  <a:srgbClr val="0000FF"/>
                </a:solidFill>
              </a:rPr>
              <a:t>current</a:t>
            </a:r>
            <a:r>
              <a:rPr lang="fr-CH" b="1" dirty="0">
                <a:solidFill>
                  <a:srgbClr val="0000FF"/>
                </a:solidFill>
              </a:rPr>
              <a:t> leads </a:t>
            </a:r>
            <a:r>
              <a:rPr lang="fr-CH" dirty="0"/>
              <a:t>(44 off) </a:t>
            </a:r>
            <a:r>
              <a:rPr lang="fr-CH" b="1" dirty="0">
                <a:solidFill>
                  <a:srgbClr val="0000FF"/>
                </a:solidFill>
              </a:rPr>
              <a:t>clusters </a:t>
            </a:r>
            <a:r>
              <a:rPr lang="fr-CH" dirty="0"/>
              <a:t>design </a:t>
            </a:r>
            <a:r>
              <a:rPr lang="fr-CH" dirty="0" err="1"/>
              <a:t>space</a:t>
            </a:r>
            <a:r>
              <a:rPr lang="fr-CH" dirty="0"/>
              <a:t> </a:t>
            </a:r>
            <a:r>
              <a:rPr lang="fr-CH" dirty="0" err="1"/>
              <a:t>within</a:t>
            </a:r>
            <a:r>
              <a:rPr lang="fr-CH" dirty="0"/>
              <a:t> </a:t>
            </a:r>
            <a:r>
              <a:rPr lang="fr-CH" dirty="0" err="1"/>
              <a:t>specified</a:t>
            </a:r>
            <a:r>
              <a:rPr lang="fr-CH" dirty="0"/>
              <a:t> </a:t>
            </a:r>
            <a:r>
              <a:rPr lang="fr-CH" dirty="0" err="1"/>
              <a:t>heat</a:t>
            </a:r>
            <a:r>
              <a:rPr lang="fr-CH" dirty="0"/>
              <a:t> </a:t>
            </a:r>
            <a:r>
              <a:rPr lang="fr-CH" dirty="0" err="1"/>
              <a:t>loads</a:t>
            </a:r>
            <a:r>
              <a:rPr lang="fr-CH" dirty="0"/>
              <a:t>.</a:t>
            </a:r>
          </a:p>
          <a:p>
            <a:r>
              <a:rPr lang="fr-CH" b="1" dirty="0" err="1">
                <a:solidFill>
                  <a:srgbClr val="0000FF"/>
                </a:solidFill>
              </a:rPr>
              <a:t>Iron</a:t>
            </a:r>
            <a:r>
              <a:rPr lang="fr-CH" b="1" dirty="0">
                <a:solidFill>
                  <a:srgbClr val="0000FF"/>
                </a:solidFill>
              </a:rPr>
              <a:t> </a:t>
            </a:r>
            <a:r>
              <a:rPr lang="fr-CH" b="1" dirty="0" err="1">
                <a:solidFill>
                  <a:srgbClr val="0000FF"/>
                </a:solidFill>
              </a:rPr>
              <a:t>shielding</a:t>
            </a:r>
            <a:r>
              <a:rPr lang="fr-CH" b="1" dirty="0">
                <a:solidFill>
                  <a:srgbClr val="0000FF"/>
                </a:solidFill>
              </a:rPr>
              <a:t> </a:t>
            </a:r>
            <a:r>
              <a:rPr lang="fr-CH" b="1" dirty="0" err="1">
                <a:solidFill>
                  <a:srgbClr val="0000FF"/>
                </a:solidFill>
              </a:rPr>
              <a:t>need</a:t>
            </a:r>
            <a:r>
              <a:rPr lang="fr-CH" b="1" dirty="0">
                <a:solidFill>
                  <a:srgbClr val="0000FF"/>
                </a:solidFill>
              </a:rPr>
              <a:t> </a:t>
            </a:r>
            <a:r>
              <a:rPr lang="fr-CH" dirty="0"/>
              <a:t>(max. </a:t>
            </a:r>
            <a:r>
              <a:rPr lang="fr-CH" dirty="0" err="1"/>
              <a:t>efficiency</a:t>
            </a:r>
            <a:r>
              <a:rPr lang="fr-CH" dirty="0"/>
              <a:t> </a:t>
            </a:r>
            <a:r>
              <a:rPr lang="fr-CH" dirty="0" err="1"/>
              <a:t>assessed</a:t>
            </a:r>
            <a:r>
              <a:rPr lang="fr-CH" dirty="0"/>
              <a:t> of 30% ), check </a:t>
            </a:r>
            <a:r>
              <a:rPr lang="fr-CH" dirty="0" err="1"/>
              <a:t>need</a:t>
            </a:r>
            <a:r>
              <a:rPr lang="fr-CH" dirty="0"/>
              <a:t> </a:t>
            </a:r>
            <a:r>
              <a:rPr lang="fr-CH" dirty="0" err="1"/>
              <a:t>mu-metal</a:t>
            </a:r>
            <a:r>
              <a:rPr lang="fr-CH" dirty="0"/>
              <a:t> local </a:t>
            </a:r>
            <a:r>
              <a:rPr lang="fr-CH" dirty="0" err="1"/>
              <a:t>shielding</a:t>
            </a:r>
            <a:r>
              <a:rPr lang="fr-CH" dirty="0"/>
              <a:t> </a:t>
            </a:r>
          </a:p>
          <a:p>
            <a:r>
              <a:rPr lang="fr-CH" dirty="0"/>
              <a:t>Pressure </a:t>
            </a:r>
            <a:r>
              <a:rPr lang="fr-CH" b="1" dirty="0" err="1">
                <a:solidFill>
                  <a:srgbClr val="0000FF"/>
                </a:solidFill>
              </a:rPr>
              <a:t>vessels</a:t>
            </a:r>
            <a:r>
              <a:rPr lang="fr-CH" b="1" dirty="0">
                <a:solidFill>
                  <a:srgbClr val="0000FF"/>
                </a:solidFill>
              </a:rPr>
              <a:t> </a:t>
            </a:r>
            <a:r>
              <a:rPr lang="fr-CH" b="1" dirty="0" err="1">
                <a:solidFill>
                  <a:srgbClr val="0000FF"/>
                </a:solidFill>
              </a:rPr>
              <a:t>predimensionning</a:t>
            </a:r>
            <a:r>
              <a:rPr lang="fr-CH" b="1" dirty="0">
                <a:solidFill>
                  <a:srgbClr val="0000FF"/>
                </a:solidFill>
              </a:rPr>
              <a:t> </a:t>
            </a:r>
            <a:r>
              <a:rPr lang="fr-CH" dirty="0"/>
              <a:t>at </a:t>
            </a:r>
            <a:r>
              <a:rPr lang="fr-CH" dirty="0" err="1"/>
              <a:t>newly</a:t>
            </a:r>
            <a:r>
              <a:rPr lang="fr-CH" dirty="0"/>
              <a:t> operating 4.5 b and 5.6 b test He pressure, </a:t>
            </a:r>
          </a:p>
          <a:p>
            <a:r>
              <a:rPr lang="fr-CH" b="1" dirty="0" err="1">
                <a:solidFill>
                  <a:srgbClr val="0000FF"/>
                </a:solidFill>
              </a:rPr>
              <a:t>Assembly</a:t>
            </a:r>
            <a:r>
              <a:rPr lang="fr-CH" b="1" dirty="0">
                <a:solidFill>
                  <a:srgbClr val="0000FF"/>
                </a:solidFill>
              </a:rPr>
              <a:t>, </a:t>
            </a:r>
            <a:r>
              <a:rPr lang="fr-CH" b="1" dirty="0" err="1">
                <a:solidFill>
                  <a:srgbClr val="0000FF"/>
                </a:solidFill>
              </a:rPr>
              <a:t>alignment</a:t>
            </a:r>
            <a:r>
              <a:rPr lang="fr-CH" b="1" dirty="0">
                <a:solidFill>
                  <a:srgbClr val="0000FF"/>
                </a:solidFill>
              </a:rPr>
              <a:t> </a:t>
            </a:r>
            <a:r>
              <a:rPr lang="fr-CH" b="1" dirty="0" err="1">
                <a:solidFill>
                  <a:srgbClr val="0000FF"/>
                </a:solidFill>
              </a:rPr>
              <a:t>sequence</a:t>
            </a:r>
            <a:r>
              <a:rPr lang="fr-CH" b="1" dirty="0">
                <a:solidFill>
                  <a:srgbClr val="0000FF"/>
                </a:solidFill>
              </a:rPr>
              <a:t> </a:t>
            </a:r>
            <a:r>
              <a:rPr lang="fr-CH" b="1" dirty="0" err="1">
                <a:solidFill>
                  <a:srgbClr val="0000FF"/>
                </a:solidFill>
              </a:rPr>
              <a:t>conceptual</a:t>
            </a:r>
            <a:r>
              <a:rPr lang="fr-CH" b="1" dirty="0">
                <a:solidFill>
                  <a:srgbClr val="0000FF"/>
                </a:solidFill>
              </a:rPr>
              <a:t> </a:t>
            </a:r>
            <a:r>
              <a:rPr lang="fr-CH" b="1" dirty="0" err="1">
                <a:solidFill>
                  <a:srgbClr val="0000FF"/>
                </a:solidFill>
              </a:rPr>
              <a:t>study</a:t>
            </a:r>
            <a:r>
              <a:rPr lang="fr-CH" b="1" dirty="0">
                <a:solidFill>
                  <a:srgbClr val="0000FF"/>
                </a:solidFill>
              </a:rPr>
              <a:t> </a:t>
            </a:r>
            <a:r>
              <a:rPr lang="fr-CH" dirty="0">
                <a:solidFill>
                  <a:srgbClr val="0000FF"/>
                </a:solidFill>
              </a:rPr>
              <a:t>(</a:t>
            </a:r>
            <a:r>
              <a:rPr lang="fr-CH" dirty="0" err="1">
                <a:solidFill>
                  <a:srgbClr val="0000FF"/>
                </a:solidFill>
              </a:rPr>
              <a:t>See</a:t>
            </a:r>
            <a:r>
              <a:rPr lang="fr-CH" dirty="0">
                <a:solidFill>
                  <a:srgbClr val="0000FF"/>
                </a:solidFill>
              </a:rPr>
              <a:t> in </a:t>
            </a:r>
            <a:r>
              <a:rPr lang="fr-CH" dirty="0" err="1">
                <a:solidFill>
                  <a:srgbClr val="0000FF"/>
                </a:solidFill>
              </a:rPr>
              <a:t>appendix</a:t>
            </a:r>
            <a:r>
              <a:rPr lang="fr-CH" dirty="0">
                <a:solidFill>
                  <a:srgbClr val="0000FF"/>
                </a:solidFill>
              </a:rPr>
              <a:t>) </a:t>
            </a:r>
            <a:r>
              <a:rPr lang="fr-CH" dirty="0"/>
              <a:t>of </a:t>
            </a:r>
            <a:r>
              <a:rPr lang="fr-CH" dirty="0" err="1"/>
              <a:t>highly</a:t>
            </a:r>
            <a:r>
              <a:rPr lang="fr-CH" dirty="0"/>
              <a:t> compact HEL unit magnet</a:t>
            </a:r>
            <a:endParaRPr lang="fr-CH" dirty="0">
              <a:solidFill>
                <a:srgbClr val="0000FF"/>
              </a:solidFill>
            </a:endParaRPr>
          </a:p>
          <a:p>
            <a:endParaRPr lang="en-US" dirty="0"/>
          </a:p>
        </p:txBody>
      </p:sp>
      <p:sp>
        <p:nvSpPr>
          <p:cNvPr id="5" name="Slide Number Placeholder 4">
            <a:extLst>
              <a:ext uri="{FF2B5EF4-FFF2-40B4-BE49-F238E27FC236}">
                <a16:creationId xmlns:a16="http://schemas.microsoft.com/office/drawing/2014/main" id="{FAB25B8E-44C2-417B-AF76-DE7BD64BBC2F}"/>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15</a:t>
            </a:fld>
            <a:endParaRPr lang="en-US"/>
          </a:p>
        </p:txBody>
      </p:sp>
      <p:sp>
        <p:nvSpPr>
          <p:cNvPr id="4" name="Footer Placeholder 3">
            <a:extLst>
              <a:ext uri="{FF2B5EF4-FFF2-40B4-BE49-F238E27FC236}">
                <a16:creationId xmlns:a16="http://schemas.microsoft.com/office/drawing/2014/main" id="{1E8FE293-6D98-448B-A9D1-2A2059ABD57A}"/>
              </a:ext>
            </a:extLst>
          </p:cNvPr>
          <p:cNvSpPr>
            <a:spLocks noGrp="1"/>
          </p:cNvSpPr>
          <p:nvPr>
            <p:ph type="ftr" sz="quarter" idx="11"/>
          </p:nvPr>
        </p:nvSpPr>
        <p:spPr/>
        <p:txBody>
          <a:bodyPr/>
          <a:lstStyle/>
          <a:p>
            <a:endParaRPr lang="en-US" dirty="0"/>
          </a:p>
        </p:txBody>
      </p:sp>
      <p:sp>
        <p:nvSpPr>
          <p:cNvPr id="7" name="Footer Placeholder 4">
            <a:extLst>
              <a:ext uri="{FF2B5EF4-FFF2-40B4-BE49-F238E27FC236}">
                <a16:creationId xmlns:a16="http://schemas.microsoft.com/office/drawing/2014/main" id="{CC3C602E-A4AD-4E11-BF84-11C769AD1834}"/>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412333403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B23491-14A0-467D-8039-EF57F5D85CC0}"/>
              </a:ext>
            </a:extLst>
          </p:cNvPr>
          <p:cNvSpPr>
            <a:spLocks noGrp="1"/>
          </p:cNvSpPr>
          <p:nvPr>
            <p:ph type="title"/>
          </p:nvPr>
        </p:nvSpPr>
        <p:spPr>
          <a:xfrm>
            <a:off x="612000" y="76200"/>
            <a:ext cx="7920000" cy="720000"/>
          </a:xfrm>
        </p:spPr>
        <p:txBody>
          <a:bodyPr/>
          <a:lstStyle/>
          <a:p>
            <a:r>
              <a:rPr lang="fr-CH" sz="3600" dirty="0"/>
              <a:t>Schedule</a:t>
            </a:r>
            <a:endParaRPr lang="en-US" sz="3600" dirty="0"/>
          </a:p>
        </p:txBody>
      </p:sp>
      <p:sp>
        <p:nvSpPr>
          <p:cNvPr id="10" name="Content Placeholder 9">
            <a:extLst>
              <a:ext uri="{FF2B5EF4-FFF2-40B4-BE49-F238E27FC236}">
                <a16:creationId xmlns:a16="http://schemas.microsoft.com/office/drawing/2014/main" id="{843B4C9A-62ED-4747-BFF8-956AC7AAAE6D}"/>
              </a:ext>
            </a:extLst>
          </p:cNvPr>
          <p:cNvSpPr>
            <a:spLocks noGrp="1"/>
          </p:cNvSpPr>
          <p:nvPr>
            <p:ph idx="1"/>
          </p:nvPr>
        </p:nvSpPr>
        <p:spPr>
          <a:xfrm>
            <a:off x="292182" y="806736"/>
            <a:ext cx="8712831" cy="4983163"/>
          </a:xfrm>
        </p:spPr>
        <p:txBody>
          <a:bodyPr>
            <a:normAutofit/>
          </a:bodyPr>
          <a:lstStyle/>
          <a:p>
            <a:r>
              <a:rPr lang="en-US" sz="2400" i="1" dirty="0">
                <a:solidFill>
                  <a:srgbClr val="000000"/>
                </a:solidFill>
                <a:latin typeface="arial" panose="020B0604020202020204" pitchFamily="34" charset="0"/>
              </a:rPr>
              <a:t>Detailed Magnet schedule with phases, deliverables, milestones, approved by BINP, since Dec. 2020 </a:t>
            </a:r>
          </a:p>
          <a:p>
            <a:pPr lvl="1"/>
            <a:r>
              <a:rPr lang="en-US" sz="2100" i="1" dirty="0">
                <a:solidFill>
                  <a:srgbClr val="000000"/>
                </a:solidFill>
                <a:latin typeface="arial" panose="020B0604020202020204" pitchFamily="34" charset="0"/>
              </a:rPr>
              <a:t>EDMS 2446949, </a:t>
            </a:r>
            <a:r>
              <a:rPr lang="en-GB" sz="2100" i="1" dirty="0">
                <a:solidFill>
                  <a:srgbClr val="000000"/>
                </a:solidFill>
                <a:latin typeface="arial" panose="020B0604020202020204" pitchFamily="34" charset="0"/>
              </a:rPr>
              <a:t>WP5 </a:t>
            </a:r>
            <a:r>
              <a:rPr lang="en-GB" sz="2100" b="0" i="1" dirty="0">
                <a:solidFill>
                  <a:srgbClr val="000000"/>
                </a:solidFill>
                <a:effectLst/>
                <a:latin typeface="arial" panose="020B0604020202020204" pitchFamily="34" charset="0"/>
              </a:rPr>
              <a:t>HEL Magnet working schedule  (see appendix)</a:t>
            </a:r>
            <a:endParaRPr lang="en-GB" sz="2100" b="0" i="1" dirty="0">
              <a:solidFill>
                <a:srgbClr val="0000FF"/>
              </a:solidFill>
              <a:effectLst/>
              <a:latin typeface="arial" panose="020B0604020202020204" pitchFamily="34" charset="0"/>
            </a:endParaRPr>
          </a:p>
          <a:p>
            <a:pPr lvl="1"/>
            <a:r>
              <a:rPr lang="en-GB" sz="2100" i="1" dirty="0">
                <a:solidFill>
                  <a:srgbClr val="0000FF"/>
                </a:solidFill>
                <a:latin typeface="arial" panose="020B0604020202020204" pitchFamily="34" charset="0"/>
              </a:rPr>
              <a:t>Assumed BINP design support resources at CERN from Q1-2021. </a:t>
            </a:r>
            <a:endParaRPr lang="en-GB" sz="2100" b="0" i="1" dirty="0">
              <a:solidFill>
                <a:srgbClr val="0000FF"/>
              </a:solidFill>
              <a:effectLst/>
              <a:latin typeface="arial" panose="020B0604020202020204" pitchFamily="34" charset="0"/>
            </a:endParaRPr>
          </a:p>
          <a:p>
            <a:r>
              <a:rPr lang="en-GB" sz="2400" b="0" i="1" dirty="0">
                <a:solidFill>
                  <a:schemeClr val="accent2">
                    <a:lumMod val="60000"/>
                    <a:lumOff val="40000"/>
                  </a:schemeClr>
                </a:solidFill>
                <a:effectLst/>
                <a:latin typeface="arial" panose="020B0604020202020204" pitchFamily="34" charset="0"/>
              </a:rPr>
              <a:t>We need to define a </a:t>
            </a:r>
            <a:r>
              <a:rPr lang="en-GB" sz="2400" i="1" dirty="0">
                <a:solidFill>
                  <a:schemeClr val="accent2">
                    <a:lumMod val="60000"/>
                    <a:lumOff val="40000"/>
                  </a:schemeClr>
                </a:solidFill>
                <a:latin typeface="arial" panose="020B0604020202020204" pitchFamily="34" charset="0"/>
              </a:rPr>
              <a:t>d</a:t>
            </a:r>
            <a:r>
              <a:rPr lang="en-GB" sz="2400" b="0" i="1" dirty="0">
                <a:solidFill>
                  <a:schemeClr val="accent2">
                    <a:lumMod val="60000"/>
                    <a:lumOff val="40000"/>
                  </a:schemeClr>
                </a:solidFill>
                <a:effectLst/>
                <a:latin typeface="arial" panose="020B0604020202020204" pitchFamily="34" charset="0"/>
              </a:rPr>
              <a:t>etailed resource loaded </a:t>
            </a:r>
            <a:r>
              <a:rPr lang="en-GB" sz="2400" i="1" dirty="0">
                <a:solidFill>
                  <a:schemeClr val="accent2">
                    <a:lumMod val="60000"/>
                    <a:lumOff val="40000"/>
                  </a:schemeClr>
                </a:solidFill>
                <a:latin typeface="arial" panose="020B0604020202020204" pitchFamily="34" charset="0"/>
              </a:rPr>
              <a:t>BINP schedule</a:t>
            </a:r>
            <a:r>
              <a:rPr lang="en-GB" sz="2400" b="0" i="1" dirty="0">
                <a:solidFill>
                  <a:srgbClr val="000000"/>
                </a:solidFill>
                <a:effectLst/>
                <a:latin typeface="arial" panose="020B0604020202020204" pitchFamily="34" charset="0"/>
              </a:rPr>
              <a:t>. </a:t>
            </a:r>
            <a:endParaRPr lang="en-GB" sz="2100" i="1" dirty="0">
              <a:solidFill>
                <a:srgbClr val="0000FF"/>
              </a:solidFill>
              <a:latin typeface="arial" panose="020B0604020202020204" pitchFamily="34" charset="0"/>
            </a:endParaRPr>
          </a:p>
        </p:txBody>
      </p:sp>
      <p:sp>
        <p:nvSpPr>
          <p:cNvPr id="6" name="Slide Number Placeholder 5">
            <a:extLst>
              <a:ext uri="{FF2B5EF4-FFF2-40B4-BE49-F238E27FC236}">
                <a16:creationId xmlns:a16="http://schemas.microsoft.com/office/drawing/2014/main" id="{A961600F-0FA0-425F-970E-DDA019F5161B}"/>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16</a:t>
            </a:fld>
            <a:endParaRPr lang="en-US"/>
          </a:p>
        </p:txBody>
      </p:sp>
      <p:pic>
        <p:nvPicPr>
          <p:cNvPr id="4" name="Picture 3">
            <a:extLst>
              <a:ext uri="{FF2B5EF4-FFF2-40B4-BE49-F238E27FC236}">
                <a16:creationId xmlns:a16="http://schemas.microsoft.com/office/drawing/2014/main" id="{8CA5AF73-38AC-4298-A327-7DB463591E0C}"/>
              </a:ext>
            </a:extLst>
          </p:cNvPr>
          <p:cNvPicPr>
            <a:picLocks noChangeAspect="1"/>
          </p:cNvPicPr>
          <p:nvPr/>
        </p:nvPicPr>
        <p:blipFill>
          <a:blip r:embed="rId3"/>
          <a:stretch>
            <a:fillRect/>
          </a:stretch>
        </p:blipFill>
        <p:spPr>
          <a:xfrm>
            <a:off x="0" y="3070188"/>
            <a:ext cx="9144000" cy="2912597"/>
          </a:xfrm>
          <a:prstGeom prst="rect">
            <a:avLst/>
          </a:prstGeom>
        </p:spPr>
      </p:pic>
      <p:sp>
        <p:nvSpPr>
          <p:cNvPr id="3" name="Footer Placeholder 2">
            <a:extLst>
              <a:ext uri="{FF2B5EF4-FFF2-40B4-BE49-F238E27FC236}">
                <a16:creationId xmlns:a16="http://schemas.microsoft.com/office/drawing/2014/main" id="{8793696F-1A0B-4C62-B99A-681F9F092E98}"/>
              </a:ext>
            </a:extLst>
          </p:cNvPr>
          <p:cNvSpPr>
            <a:spLocks noGrp="1"/>
          </p:cNvSpPr>
          <p:nvPr>
            <p:ph type="ftr" sz="quarter" idx="11"/>
          </p:nvPr>
        </p:nvSpPr>
        <p:spPr/>
        <p:txBody>
          <a:bodyPr/>
          <a:lstStyle/>
          <a:p>
            <a:endParaRPr lang="en-US" dirty="0"/>
          </a:p>
        </p:txBody>
      </p:sp>
      <p:sp>
        <p:nvSpPr>
          <p:cNvPr id="8" name="Footer Placeholder 4">
            <a:extLst>
              <a:ext uri="{FF2B5EF4-FFF2-40B4-BE49-F238E27FC236}">
                <a16:creationId xmlns:a16="http://schemas.microsoft.com/office/drawing/2014/main" id="{E69542B4-C53A-466B-B225-20E5598A7CB7}"/>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pic>
        <p:nvPicPr>
          <p:cNvPr id="7" name="Picture 6">
            <a:extLst>
              <a:ext uri="{FF2B5EF4-FFF2-40B4-BE49-F238E27FC236}">
                <a16:creationId xmlns:a16="http://schemas.microsoft.com/office/drawing/2014/main" id="{03741FCE-8585-498E-9628-5BA95EFBAD23}"/>
              </a:ext>
            </a:extLst>
          </p:cNvPr>
          <p:cNvPicPr>
            <a:picLocks noChangeAspect="1"/>
          </p:cNvPicPr>
          <p:nvPr/>
        </p:nvPicPr>
        <p:blipFill>
          <a:blip r:embed="rId4"/>
          <a:stretch>
            <a:fillRect/>
          </a:stretch>
        </p:blipFill>
        <p:spPr>
          <a:xfrm>
            <a:off x="1522800" y="5680324"/>
            <a:ext cx="2971800" cy="691872"/>
          </a:xfrm>
          <a:prstGeom prst="rect">
            <a:avLst/>
          </a:prstGeom>
        </p:spPr>
      </p:pic>
    </p:spTree>
    <p:extLst>
      <p:ext uri="{BB962C8B-B14F-4D97-AF65-F5344CB8AC3E}">
        <p14:creationId xmlns:p14="http://schemas.microsoft.com/office/powerpoint/2010/main" val="322546811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1AB3D8-987A-4378-AFFB-43E74AACF43E}"/>
              </a:ext>
            </a:extLst>
          </p:cNvPr>
          <p:cNvSpPr>
            <a:spLocks noGrp="1"/>
          </p:cNvSpPr>
          <p:nvPr>
            <p:ph type="title"/>
          </p:nvPr>
        </p:nvSpPr>
        <p:spPr>
          <a:xfrm>
            <a:off x="612000" y="151010"/>
            <a:ext cx="7920000" cy="720000"/>
          </a:xfrm>
        </p:spPr>
        <p:txBody>
          <a:bodyPr>
            <a:normAutofit/>
          </a:bodyPr>
          <a:lstStyle/>
          <a:p>
            <a:r>
              <a:rPr lang="en-GB" sz="3600" dirty="0"/>
              <a:t> Resource plan on HEL magnet</a:t>
            </a:r>
          </a:p>
        </p:txBody>
      </p:sp>
      <p:graphicFrame>
        <p:nvGraphicFramePr>
          <p:cNvPr id="8" name="Content Placeholder 7">
            <a:extLst>
              <a:ext uri="{FF2B5EF4-FFF2-40B4-BE49-F238E27FC236}">
                <a16:creationId xmlns:a16="http://schemas.microsoft.com/office/drawing/2014/main" id="{ADD49669-4D9F-4397-A699-36B120A8C819}"/>
              </a:ext>
            </a:extLst>
          </p:cNvPr>
          <p:cNvGraphicFramePr>
            <a:graphicFrameLocks noGrp="1"/>
          </p:cNvGraphicFramePr>
          <p:nvPr>
            <p:ph idx="1"/>
          </p:nvPr>
        </p:nvGraphicFramePr>
        <p:xfrm>
          <a:off x="715220" y="1668304"/>
          <a:ext cx="7920038" cy="495300"/>
        </p:xfrm>
        <a:graphic>
          <a:graphicData uri="http://schemas.openxmlformats.org/drawingml/2006/table">
            <a:tbl>
              <a:tblPr/>
              <a:tblGrid>
                <a:gridCol w="7920038">
                  <a:extLst>
                    <a:ext uri="{9D8B030D-6E8A-4147-A177-3AD203B41FA5}">
                      <a16:colId xmlns:a16="http://schemas.microsoft.com/office/drawing/2014/main" val="2322105602"/>
                    </a:ext>
                  </a:extLst>
                </a:gridCol>
              </a:tblGrid>
              <a:tr h="274320">
                <a:tc>
                  <a:txBody>
                    <a:bodyPr/>
                    <a:lstStyle/>
                    <a:p>
                      <a:endParaRPr lang="en-US" sz="1400"/>
                    </a:p>
                  </a:txBody>
                  <a:tcPr marL="68580" marR="68580" marT="34290" marB="34290">
                    <a:lnL>
                      <a:noFill/>
                    </a:lnL>
                    <a:lnR>
                      <a:noFill/>
                    </a:lnR>
                    <a:lnT>
                      <a:noFill/>
                    </a:lnT>
                    <a:lnB>
                      <a:noFill/>
                    </a:lnB>
                    <a:solidFill>
                      <a:srgbClr val="FFFFFF"/>
                    </a:solidFill>
                  </a:tcPr>
                </a:tc>
                <a:extLst>
                  <a:ext uri="{0D108BD9-81ED-4DB2-BD59-A6C34878D82A}">
                    <a16:rowId xmlns:a16="http://schemas.microsoft.com/office/drawing/2014/main" val="1234510482"/>
                  </a:ext>
                </a:extLst>
              </a:tr>
              <a:tr h="205740">
                <a:tc>
                  <a:txBody>
                    <a:bodyPr/>
                    <a:lstStyle/>
                    <a:p>
                      <a:pPr algn="l"/>
                      <a:endParaRPr lang="en-US" sz="1400" b="0" dirty="0">
                        <a:effectLst/>
                        <a:latin typeface="Helvetica Neue"/>
                      </a:endParaRPr>
                    </a:p>
                  </a:txBody>
                  <a:tcPr marL="0" marR="0" marT="0" marB="0" anchor="ctr">
                    <a:lnL>
                      <a:noFill/>
                    </a:lnL>
                    <a:lnR>
                      <a:noFill/>
                    </a:lnR>
                    <a:lnT>
                      <a:noFill/>
                    </a:lnT>
                    <a:lnB>
                      <a:noFill/>
                    </a:lnB>
                  </a:tcPr>
                </a:tc>
                <a:extLst>
                  <a:ext uri="{0D108BD9-81ED-4DB2-BD59-A6C34878D82A}">
                    <a16:rowId xmlns:a16="http://schemas.microsoft.com/office/drawing/2014/main" val="1731118026"/>
                  </a:ext>
                </a:extLst>
              </a:tr>
            </a:tbl>
          </a:graphicData>
        </a:graphic>
      </p:graphicFrame>
      <p:sp>
        <p:nvSpPr>
          <p:cNvPr id="10" name="TextBox 9">
            <a:extLst>
              <a:ext uri="{FF2B5EF4-FFF2-40B4-BE49-F238E27FC236}">
                <a16:creationId xmlns:a16="http://schemas.microsoft.com/office/drawing/2014/main" id="{5D875097-0E78-4DA6-ADF9-5CA1EE2F282D}"/>
              </a:ext>
            </a:extLst>
          </p:cNvPr>
          <p:cNvSpPr txBox="1"/>
          <p:nvPr/>
        </p:nvSpPr>
        <p:spPr>
          <a:xfrm>
            <a:off x="180975" y="1077857"/>
            <a:ext cx="8972549" cy="5262979"/>
          </a:xfrm>
          <a:prstGeom prst="rect">
            <a:avLst/>
          </a:prstGeom>
          <a:noFill/>
        </p:spPr>
        <p:txBody>
          <a:bodyPr wrap="square">
            <a:spAutoFit/>
          </a:bodyPr>
          <a:lstStyle/>
          <a:p>
            <a:pPr marL="800100" lvl="1" indent="-342900">
              <a:buClr>
                <a:srgbClr val="FF9933"/>
              </a:buClr>
              <a:buFont typeface="Arial" panose="020B0604020202020204" pitchFamily="34" charset="0"/>
              <a:buChar char="•"/>
            </a:pPr>
            <a:r>
              <a:rPr lang="en-GB" sz="2400" dirty="0"/>
              <a:t>CERN resource are very limited ( table below) to steer, monitor the project and CERN is relying on the support of BINP. </a:t>
            </a:r>
          </a:p>
          <a:p>
            <a:pPr marL="742950" lvl="1" indent="-285750">
              <a:buClr>
                <a:srgbClr val="FF9933"/>
              </a:buClr>
              <a:buFont typeface="Arial" panose="020B0604020202020204" pitchFamily="34" charset="0"/>
              <a:buChar char="•"/>
            </a:pPr>
            <a:r>
              <a:rPr lang="en-GB" sz="2400" dirty="0"/>
              <a:t>BINP PJAS support resources expected on </a:t>
            </a:r>
            <a:r>
              <a:rPr lang="en-GB" sz="2400" u="sng" dirty="0"/>
              <a:t>CERN site </a:t>
            </a:r>
            <a:r>
              <a:rPr lang="en-GB" sz="2400" dirty="0"/>
              <a:t>for design support (phases I, II) from 2021 and during assembly phases (III-V) </a:t>
            </a:r>
          </a:p>
          <a:p>
            <a:pPr marL="742950" lvl="1" indent="-285750">
              <a:buClr>
                <a:srgbClr val="FF9933"/>
              </a:buClr>
              <a:buFont typeface="Arial" panose="020B0604020202020204" pitchFamily="34" charset="0"/>
              <a:buChar char="•"/>
            </a:pPr>
            <a:r>
              <a:rPr lang="en-GB" sz="2400" dirty="0"/>
              <a:t>This does not include design and assembly project resources at </a:t>
            </a:r>
            <a:r>
              <a:rPr lang="en-GB" sz="2400" u="sng" dirty="0"/>
              <a:t>BINP site </a:t>
            </a:r>
            <a:r>
              <a:rPr lang="en-GB" sz="2400" dirty="0"/>
              <a:t>estimated up to </a:t>
            </a:r>
            <a:r>
              <a:rPr lang="en-GB" sz="2400" dirty="0">
                <a:sym typeface="Symbol" panose="05050102010706020507" pitchFamily="18" charset="2"/>
              </a:rPr>
              <a:t> </a:t>
            </a:r>
            <a:r>
              <a:rPr lang="en-GB" sz="2400" dirty="0"/>
              <a:t>25 FTEs. </a:t>
            </a:r>
          </a:p>
          <a:p>
            <a:pPr marL="742950" lvl="1" indent="-285750">
              <a:buClr>
                <a:srgbClr val="FF9933"/>
              </a:buClr>
              <a:buFont typeface="Arial" panose="020B0604020202020204" pitchFamily="34" charset="0"/>
              <a:buChar char="•"/>
            </a:pPr>
            <a:endParaRPr lang="en-GB" sz="2400" dirty="0"/>
          </a:p>
          <a:p>
            <a:pPr marL="742950" lvl="1" indent="-285750">
              <a:buClr>
                <a:srgbClr val="FF9933"/>
              </a:buClr>
              <a:buFont typeface="Arial" panose="020B0604020202020204" pitchFamily="34" charset="0"/>
              <a:buChar char="•"/>
            </a:pPr>
            <a:endParaRPr lang="en-GB" sz="2400" dirty="0"/>
          </a:p>
          <a:p>
            <a:pPr marL="742950" lvl="1" indent="-285750">
              <a:buClr>
                <a:srgbClr val="FF9933"/>
              </a:buClr>
              <a:buFont typeface="Arial" panose="020B0604020202020204" pitchFamily="34" charset="0"/>
              <a:buChar char="•"/>
            </a:pPr>
            <a:endParaRPr lang="en-GB" sz="2400" dirty="0"/>
          </a:p>
          <a:p>
            <a:pPr marL="742950" lvl="1" indent="-285750">
              <a:buClr>
                <a:srgbClr val="FF9933"/>
              </a:buClr>
              <a:buFont typeface="Arial" panose="020B0604020202020204" pitchFamily="34" charset="0"/>
              <a:buChar char="•"/>
            </a:pPr>
            <a:endParaRPr lang="en-GB" sz="2400" dirty="0"/>
          </a:p>
          <a:p>
            <a:pPr marL="742950" lvl="1" indent="-285750">
              <a:buClr>
                <a:srgbClr val="FF9933"/>
              </a:buClr>
              <a:buFont typeface="Arial" panose="020B0604020202020204" pitchFamily="34" charset="0"/>
              <a:buChar char="•"/>
            </a:pPr>
            <a:endParaRPr lang="en-GB" sz="2400" dirty="0"/>
          </a:p>
          <a:p>
            <a:pPr marL="742950" lvl="1" indent="-285750">
              <a:buClr>
                <a:srgbClr val="FF9933"/>
              </a:buClr>
              <a:buFont typeface="Arial" panose="020B0604020202020204" pitchFamily="34" charset="0"/>
              <a:buChar char="•"/>
            </a:pPr>
            <a:endParaRPr lang="en-GB" sz="2400" dirty="0"/>
          </a:p>
        </p:txBody>
      </p:sp>
      <p:sp>
        <p:nvSpPr>
          <p:cNvPr id="7" name="TextBox 6">
            <a:extLst>
              <a:ext uri="{FF2B5EF4-FFF2-40B4-BE49-F238E27FC236}">
                <a16:creationId xmlns:a16="http://schemas.microsoft.com/office/drawing/2014/main" id="{211727DF-0973-43AF-8D1A-89FEEC569B37}"/>
              </a:ext>
            </a:extLst>
          </p:cNvPr>
          <p:cNvSpPr txBox="1"/>
          <p:nvPr/>
        </p:nvSpPr>
        <p:spPr>
          <a:xfrm>
            <a:off x="7798924" y="6054867"/>
            <a:ext cx="1164101" cy="338554"/>
          </a:xfrm>
          <a:prstGeom prst="rect">
            <a:avLst/>
          </a:prstGeom>
          <a:noFill/>
        </p:spPr>
        <p:txBody>
          <a:bodyPr wrap="none" rtlCol="0">
            <a:spAutoFit/>
          </a:bodyPr>
          <a:lstStyle/>
          <a:p>
            <a:r>
              <a:rPr lang="fr-CH" sz="1600" i="1" dirty="0"/>
              <a:t>2021-2025</a:t>
            </a:r>
            <a:endParaRPr lang="en-US" sz="1600" i="1" dirty="0"/>
          </a:p>
        </p:txBody>
      </p:sp>
      <p:pic>
        <p:nvPicPr>
          <p:cNvPr id="12" name="Picture 11">
            <a:extLst>
              <a:ext uri="{FF2B5EF4-FFF2-40B4-BE49-F238E27FC236}">
                <a16:creationId xmlns:a16="http://schemas.microsoft.com/office/drawing/2014/main" id="{2FF5A403-8FD2-41C2-BA3E-6DCA2392391D}"/>
              </a:ext>
            </a:extLst>
          </p:cNvPr>
          <p:cNvPicPr>
            <a:picLocks noChangeAspect="1"/>
          </p:cNvPicPr>
          <p:nvPr/>
        </p:nvPicPr>
        <p:blipFill>
          <a:blip r:embed="rId3"/>
          <a:stretch>
            <a:fillRect/>
          </a:stretch>
        </p:blipFill>
        <p:spPr>
          <a:xfrm>
            <a:off x="4562475" y="3414712"/>
            <a:ext cx="19050" cy="28575"/>
          </a:xfrm>
          <a:prstGeom prst="rect">
            <a:avLst/>
          </a:prstGeom>
        </p:spPr>
      </p:pic>
      <p:pic>
        <p:nvPicPr>
          <p:cNvPr id="14" name="Picture 13">
            <a:extLst>
              <a:ext uri="{FF2B5EF4-FFF2-40B4-BE49-F238E27FC236}">
                <a16:creationId xmlns:a16="http://schemas.microsoft.com/office/drawing/2014/main" id="{E3115196-A207-4024-8334-83FB5DFB15B2}"/>
              </a:ext>
            </a:extLst>
          </p:cNvPr>
          <p:cNvPicPr>
            <a:picLocks noChangeAspect="1"/>
          </p:cNvPicPr>
          <p:nvPr/>
        </p:nvPicPr>
        <p:blipFill>
          <a:blip r:embed="rId3"/>
          <a:stretch>
            <a:fillRect/>
          </a:stretch>
        </p:blipFill>
        <p:spPr>
          <a:xfrm>
            <a:off x="4562475" y="3414712"/>
            <a:ext cx="19050" cy="28575"/>
          </a:xfrm>
          <a:prstGeom prst="rect">
            <a:avLst/>
          </a:prstGeom>
        </p:spPr>
      </p:pic>
      <p:sp>
        <p:nvSpPr>
          <p:cNvPr id="3" name="Slide Number Placeholder 2">
            <a:extLst>
              <a:ext uri="{FF2B5EF4-FFF2-40B4-BE49-F238E27FC236}">
                <a16:creationId xmlns:a16="http://schemas.microsoft.com/office/drawing/2014/main" id="{3C8C40F4-375B-4B2B-910D-EBE2217CE258}"/>
              </a:ext>
            </a:extLst>
          </p:cNvPr>
          <p:cNvSpPr>
            <a:spLocks noGrp="1"/>
          </p:cNvSpPr>
          <p:nvPr>
            <p:ph type="sldNum" sz="quarter" idx="12"/>
          </p:nvPr>
        </p:nvSpPr>
        <p:spPr/>
        <p:txBody>
          <a:bodyPr/>
          <a:lstStyle/>
          <a:p>
            <a:fld id="{4F7E4931-62DF-4F6D-A87C-0C0C127317EA}" type="slidenum">
              <a:rPr lang="en-US" smtClean="0"/>
              <a:pPr/>
              <a:t>17</a:t>
            </a:fld>
            <a:endParaRPr lang="en-US" dirty="0"/>
          </a:p>
        </p:txBody>
      </p:sp>
      <p:sp>
        <p:nvSpPr>
          <p:cNvPr id="5" name="Footer Placeholder 4">
            <a:extLst>
              <a:ext uri="{FF2B5EF4-FFF2-40B4-BE49-F238E27FC236}">
                <a16:creationId xmlns:a16="http://schemas.microsoft.com/office/drawing/2014/main" id="{03E6FD0D-D1AD-4238-A1B6-696DC9108B3C}"/>
              </a:ext>
            </a:extLst>
          </p:cNvPr>
          <p:cNvSpPr>
            <a:spLocks noGrp="1"/>
          </p:cNvSpPr>
          <p:nvPr>
            <p:ph type="ftr" sz="quarter" idx="11"/>
          </p:nvPr>
        </p:nvSpPr>
        <p:spPr/>
        <p:txBody>
          <a:bodyPr/>
          <a:lstStyle/>
          <a:p>
            <a:endParaRPr lang="en-US" dirty="0"/>
          </a:p>
        </p:txBody>
      </p:sp>
      <p:sp>
        <p:nvSpPr>
          <p:cNvPr id="13" name="Footer Placeholder 4">
            <a:extLst>
              <a:ext uri="{FF2B5EF4-FFF2-40B4-BE49-F238E27FC236}">
                <a16:creationId xmlns:a16="http://schemas.microsoft.com/office/drawing/2014/main" id="{00FE116F-4013-4747-81C3-9E935B181756}"/>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pic>
        <p:nvPicPr>
          <p:cNvPr id="6" name="Picture 5">
            <a:extLst>
              <a:ext uri="{FF2B5EF4-FFF2-40B4-BE49-F238E27FC236}">
                <a16:creationId xmlns:a16="http://schemas.microsoft.com/office/drawing/2014/main" id="{1C6656C0-6D43-46F9-8DD0-148B86DFB1CB}"/>
              </a:ext>
            </a:extLst>
          </p:cNvPr>
          <p:cNvPicPr>
            <a:picLocks noChangeAspect="1"/>
          </p:cNvPicPr>
          <p:nvPr/>
        </p:nvPicPr>
        <p:blipFill>
          <a:blip r:embed="rId4"/>
          <a:stretch>
            <a:fillRect/>
          </a:stretch>
        </p:blipFill>
        <p:spPr>
          <a:xfrm>
            <a:off x="106907" y="4194317"/>
            <a:ext cx="8972550" cy="1860550"/>
          </a:xfrm>
          <a:prstGeom prst="rect">
            <a:avLst/>
          </a:prstGeom>
        </p:spPr>
      </p:pic>
    </p:spTree>
    <p:extLst>
      <p:ext uri="{BB962C8B-B14F-4D97-AF65-F5344CB8AC3E}">
        <p14:creationId xmlns:p14="http://schemas.microsoft.com/office/powerpoint/2010/main" val="24084691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FB5CE-3520-4B31-8E1C-E89C506B81FD}"/>
              </a:ext>
            </a:extLst>
          </p:cNvPr>
          <p:cNvSpPr>
            <a:spLocks noGrp="1"/>
          </p:cNvSpPr>
          <p:nvPr>
            <p:ph type="title"/>
          </p:nvPr>
        </p:nvSpPr>
        <p:spPr>
          <a:xfrm>
            <a:off x="766800" y="-22123"/>
            <a:ext cx="7920000" cy="720000"/>
          </a:xfrm>
        </p:spPr>
        <p:txBody>
          <a:bodyPr/>
          <a:lstStyle/>
          <a:p>
            <a:r>
              <a:rPr lang="fr-CH" sz="3600" dirty="0"/>
              <a:t>Cold test </a:t>
            </a:r>
            <a:r>
              <a:rPr lang="fr-CH" sz="3600" dirty="0" err="1"/>
              <a:t>strategy</a:t>
            </a:r>
            <a:endParaRPr lang="en-US" sz="3600" dirty="0"/>
          </a:p>
        </p:txBody>
      </p:sp>
      <p:sp>
        <p:nvSpPr>
          <p:cNvPr id="5" name="Slide Number Placeholder 4">
            <a:extLst>
              <a:ext uri="{FF2B5EF4-FFF2-40B4-BE49-F238E27FC236}">
                <a16:creationId xmlns:a16="http://schemas.microsoft.com/office/drawing/2014/main" id="{D372C21F-8E0F-4BB0-A155-02FB7F19F5B3}"/>
              </a:ext>
            </a:extLst>
          </p:cNvPr>
          <p:cNvSpPr>
            <a:spLocks noGrp="1"/>
          </p:cNvSpPr>
          <p:nvPr>
            <p:ph type="sldNum" sz="quarter" idx="12"/>
          </p:nvPr>
        </p:nvSpPr>
        <p:spPr/>
        <p:txBody>
          <a:bodyPr/>
          <a:lstStyle/>
          <a:p>
            <a:fld id="{4F7E4931-62DF-4F6D-A87C-0C0C127317EA}" type="slidenum">
              <a:rPr lang="en-US" smtClean="0"/>
              <a:pPr/>
              <a:t>18</a:t>
            </a:fld>
            <a:endParaRPr lang="en-US"/>
          </a:p>
        </p:txBody>
      </p:sp>
      <p:sp>
        <p:nvSpPr>
          <p:cNvPr id="7" name="TextBox 6">
            <a:extLst>
              <a:ext uri="{FF2B5EF4-FFF2-40B4-BE49-F238E27FC236}">
                <a16:creationId xmlns:a16="http://schemas.microsoft.com/office/drawing/2014/main" id="{9689BBC9-C4AC-43C6-A42A-02B541AB33D2}"/>
              </a:ext>
            </a:extLst>
          </p:cNvPr>
          <p:cNvSpPr txBox="1"/>
          <p:nvPr/>
        </p:nvSpPr>
        <p:spPr>
          <a:xfrm>
            <a:off x="-194400" y="724039"/>
            <a:ext cx="9338400" cy="5755422"/>
          </a:xfrm>
          <a:prstGeom prst="rect">
            <a:avLst/>
          </a:prstGeom>
          <a:noFill/>
        </p:spPr>
        <p:txBody>
          <a:bodyPr wrap="square">
            <a:spAutoFit/>
          </a:bodyPr>
          <a:lstStyle/>
          <a:p>
            <a:pPr marL="800100" lvl="1" indent="-342900">
              <a:buClr>
                <a:srgbClr val="FF9933"/>
              </a:buClr>
              <a:buFont typeface="Wingdings" panose="05000000000000000000" pitchFamily="2" charset="2"/>
              <a:buChar char="§"/>
            </a:pPr>
            <a:r>
              <a:rPr lang="en-GB" sz="2400" dirty="0">
                <a:solidFill>
                  <a:srgbClr val="0000FF"/>
                </a:solidFill>
              </a:rPr>
              <a:t>Manufacture factory cold test of each coil </a:t>
            </a:r>
            <a:r>
              <a:rPr lang="en-GB" sz="2400" dirty="0"/>
              <a:t>at BINP, ( 8 sub- assemblies / unit, 1 week per test, see appendix)</a:t>
            </a:r>
          </a:p>
          <a:p>
            <a:pPr marL="800100" lvl="1" indent="-342900">
              <a:buClr>
                <a:srgbClr val="FF9933"/>
              </a:buClr>
              <a:buFont typeface="Wingdings" panose="05000000000000000000" pitchFamily="2" charset="2"/>
              <a:buChar char="§"/>
            </a:pPr>
            <a:r>
              <a:rPr lang="en-GB" sz="2400" dirty="0">
                <a:solidFill>
                  <a:srgbClr val="0000FF"/>
                </a:solidFill>
              </a:rPr>
              <a:t>Commissioning final acceptance cold test at 4K </a:t>
            </a:r>
            <a:r>
              <a:rPr lang="en-GB" sz="2400" dirty="0"/>
              <a:t>on integrated HEL unit </a:t>
            </a:r>
            <a:r>
              <a:rPr lang="en-GB" sz="2400" dirty="0">
                <a:solidFill>
                  <a:srgbClr val="0000FF"/>
                </a:solidFill>
              </a:rPr>
              <a:t>at CERN</a:t>
            </a:r>
            <a:r>
              <a:rPr lang="en-GB" sz="2400" dirty="0"/>
              <a:t>. </a:t>
            </a:r>
          </a:p>
          <a:p>
            <a:pPr marL="1714500" lvl="3" indent="-342900">
              <a:buClr>
                <a:srgbClr val="FF9933"/>
              </a:buClr>
              <a:buFont typeface="Wingdings" panose="05000000000000000000" pitchFamily="2" charset="2"/>
              <a:buChar char="§"/>
            </a:pPr>
            <a:r>
              <a:rPr lang="en-GB" sz="2000" i="1" dirty="0">
                <a:solidFill>
                  <a:srgbClr val="0000FF"/>
                </a:solidFill>
              </a:rPr>
              <a:t>Preliminary HEL Magnet test manufacture and cold acceptance specification, (Draft ) EDMS </a:t>
            </a:r>
            <a:r>
              <a:rPr lang="en-US" sz="2000" i="1" dirty="0">
                <a:solidFill>
                  <a:srgbClr val="0000FF"/>
                </a:solidFill>
              </a:rPr>
              <a:t>2509117</a:t>
            </a:r>
            <a:r>
              <a:rPr lang="en-GB" sz="2000" i="1" dirty="0"/>
              <a:t>. in discussion within MSC, WP5</a:t>
            </a:r>
          </a:p>
          <a:p>
            <a:pPr marL="1714500" lvl="3" indent="-342900">
              <a:buClr>
                <a:srgbClr val="FF9933"/>
              </a:buClr>
              <a:buFont typeface="Wingdings" panose="05000000000000000000" pitchFamily="2" charset="2"/>
              <a:buChar char="§"/>
            </a:pPr>
            <a:r>
              <a:rPr lang="en-GB" sz="2000" i="1" dirty="0"/>
              <a:t>Magnet training performance, design limits, various quench operational regimes, </a:t>
            </a:r>
            <a:r>
              <a:rPr lang="en-GB" sz="2000" i="1"/>
              <a:t>Field quality</a:t>
            </a:r>
            <a:r>
              <a:rPr lang="en-GB" sz="2000" i="1" dirty="0"/>
              <a:t>, test in stray field of </a:t>
            </a:r>
            <a:r>
              <a:rPr lang="en-GB" sz="2000" i="1" dirty="0" err="1"/>
              <a:t>equipments</a:t>
            </a:r>
            <a:endParaRPr lang="en-GB" sz="2000" i="1" dirty="0"/>
          </a:p>
          <a:p>
            <a:pPr marL="1714500" lvl="3" indent="-342900">
              <a:buClr>
                <a:srgbClr val="FF9933"/>
              </a:buClr>
              <a:buFont typeface="Wingdings" panose="05000000000000000000" pitchFamily="2" charset="2"/>
              <a:buChar char="§"/>
            </a:pPr>
            <a:r>
              <a:rPr lang="en-GB" sz="2000" i="1" dirty="0"/>
              <a:t>Expected max. 12 weeks test duration per unit incl. cooling</a:t>
            </a:r>
          </a:p>
          <a:p>
            <a:pPr marL="800100" lvl="1" indent="-342900">
              <a:buClr>
                <a:srgbClr val="FF9933"/>
              </a:buClr>
              <a:buFont typeface="Wingdings" panose="05000000000000000000" pitchFamily="2" charset="2"/>
              <a:buChar char="§"/>
            </a:pPr>
            <a:r>
              <a:rPr lang="en-GB" sz="2400" dirty="0"/>
              <a:t>On going </a:t>
            </a:r>
            <a:r>
              <a:rPr lang="en-GB" sz="2400" dirty="0">
                <a:solidFill>
                  <a:srgbClr val="0000FF"/>
                </a:solidFill>
              </a:rPr>
              <a:t>proposal to upgrade 4</a:t>
            </a:r>
            <a:r>
              <a:rPr lang="en-GB" sz="2400" baseline="30000" dirty="0">
                <a:solidFill>
                  <a:srgbClr val="0000FF"/>
                </a:solidFill>
              </a:rPr>
              <a:t>th</a:t>
            </a:r>
            <a:r>
              <a:rPr lang="en-GB" sz="2400" dirty="0">
                <a:solidFill>
                  <a:srgbClr val="0000FF"/>
                </a:solidFill>
              </a:rPr>
              <a:t> </a:t>
            </a:r>
            <a:r>
              <a:rPr lang="en-GB" sz="2400" dirty="0" err="1">
                <a:solidFill>
                  <a:srgbClr val="0000FF"/>
                </a:solidFill>
              </a:rPr>
              <a:t>cryo</a:t>
            </a:r>
            <a:r>
              <a:rPr lang="en-GB" sz="2400" dirty="0">
                <a:solidFill>
                  <a:srgbClr val="0000FF"/>
                </a:solidFill>
              </a:rPr>
              <a:t> line on existing FAIR test station</a:t>
            </a:r>
            <a:r>
              <a:rPr lang="en-GB" sz="2400" dirty="0"/>
              <a:t>, to be released, approved for assessment and budgeted during 2021</a:t>
            </a:r>
          </a:p>
          <a:p>
            <a:pPr marL="1257300" lvl="2" indent="-342900">
              <a:buClr>
                <a:srgbClr val="FF9933"/>
              </a:buClr>
              <a:buFont typeface="Wingdings" panose="05000000000000000000" pitchFamily="2" charset="2"/>
              <a:buChar char="§"/>
            </a:pPr>
            <a:r>
              <a:rPr lang="en-GB" sz="2000" i="1" dirty="0"/>
              <a:t>Benefit from existing infrastructures, electrical </a:t>
            </a:r>
            <a:r>
              <a:rPr lang="en-GB" sz="2000" i="1" dirty="0" err="1"/>
              <a:t>equipments</a:t>
            </a:r>
            <a:r>
              <a:rPr lang="en-GB" sz="2000" i="1" dirty="0"/>
              <a:t> (PCs and protection system), upgrade procurement needs.</a:t>
            </a:r>
          </a:p>
          <a:p>
            <a:pPr marL="1257300" lvl="2" indent="-342900">
              <a:buClr>
                <a:srgbClr val="FF9933"/>
              </a:buClr>
              <a:buFont typeface="Wingdings" panose="05000000000000000000" pitchFamily="2" charset="2"/>
              <a:buChar char="§"/>
            </a:pPr>
            <a:r>
              <a:rPr lang="en-GB" sz="2000" i="1" dirty="0"/>
              <a:t>Assess the operation team resource and HL magnets test schedule during 2024-2025 </a:t>
            </a:r>
          </a:p>
        </p:txBody>
      </p:sp>
      <p:sp>
        <p:nvSpPr>
          <p:cNvPr id="8" name="Footer Placeholder 4">
            <a:extLst>
              <a:ext uri="{FF2B5EF4-FFF2-40B4-BE49-F238E27FC236}">
                <a16:creationId xmlns:a16="http://schemas.microsoft.com/office/drawing/2014/main" id="{34C711A9-D150-4E95-A54C-DC3FD3FC5C80}"/>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104867713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B0500-16BD-4934-87EA-B05B1373B8AF}"/>
              </a:ext>
            </a:extLst>
          </p:cNvPr>
          <p:cNvSpPr>
            <a:spLocks noGrp="1"/>
          </p:cNvSpPr>
          <p:nvPr>
            <p:ph type="title"/>
          </p:nvPr>
        </p:nvSpPr>
        <p:spPr/>
        <p:txBody>
          <a:bodyPr/>
          <a:lstStyle/>
          <a:p>
            <a:r>
              <a:rPr lang="fr-CH" sz="3200" dirty="0"/>
              <a:t>FAIR cold test station</a:t>
            </a:r>
            <a:endParaRPr lang="en-US" sz="3200" dirty="0"/>
          </a:p>
        </p:txBody>
      </p:sp>
      <p:sp>
        <p:nvSpPr>
          <p:cNvPr id="3" name="Content Placeholder 2">
            <a:extLst>
              <a:ext uri="{FF2B5EF4-FFF2-40B4-BE49-F238E27FC236}">
                <a16:creationId xmlns:a16="http://schemas.microsoft.com/office/drawing/2014/main" id="{F4CFB35F-5960-4F0F-AB47-E2DC367D1592}"/>
              </a:ext>
            </a:extLst>
          </p:cNvPr>
          <p:cNvSpPr>
            <a:spLocks noGrp="1"/>
          </p:cNvSpPr>
          <p:nvPr>
            <p:ph idx="1"/>
          </p:nvPr>
        </p:nvSpPr>
        <p:spPr>
          <a:xfrm>
            <a:off x="640430" y="1209611"/>
            <a:ext cx="7920000" cy="4906963"/>
          </a:xfrm>
        </p:spPr>
        <p:txBody>
          <a:bodyPr/>
          <a:lstStyle/>
          <a:p>
            <a:endParaRPr lang="en-US" dirty="0"/>
          </a:p>
        </p:txBody>
      </p:sp>
      <p:sp>
        <p:nvSpPr>
          <p:cNvPr id="6" name="Slide Number Placeholder 5">
            <a:extLst>
              <a:ext uri="{FF2B5EF4-FFF2-40B4-BE49-F238E27FC236}">
                <a16:creationId xmlns:a16="http://schemas.microsoft.com/office/drawing/2014/main" id="{7DB0146E-1D91-4915-B67C-9F000EFD9373}"/>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19</a:t>
            </a:fld>
            <a:endParaRPr lang="en-US"/>
          </a:p>
        </p:txBody>
      </p:sp>
      <p:grpSp>
        <p:nvGrpSpPr>
          <p:cNvPr id="7" name="Group 6">
            <a:extLst>
              <a:ext uri="{FF2B5EF4-FFF2-40B4-BE49-F238E27FC236}">
                <a16:creationId xmlns:a16="http://schemas.microsoft.com/office/drawing/2014/main" id="{2C6DA557-053F-4A5A-9074-5A4F2E154024}"/>
              </a:ext>
            </a:extLst>
          </p:cNvPr>
          <p:cNvGrpSpPr/>
          <p:nvPr/>
        </p:nvGrpSpPr>
        <p:grpSpPr>
          <a:xfrm>
            <a:off x="785247" y="1239924"/>
            <a:ext cx="7456360" cy="4789314"/>
            <a:chOff x="4950008" y="3922472"/>
            <a:chExt cx="4010025" cy="2303667"/>
          </a:xfrm>
        </p:grpSpPr>
        <p:pic>
          <p:nvPicPr>
            <p:cNvPr id="8" name="Picture 7">
              <a:extLst>
                <a:ext uri="{FF2B5EF4-FFF2-40B4-BE49-F238E27FC236}">
                  <a16:creationId xmlns:a16="http://schemas.microsoft.com/office/drawing/2014/main" id="{2356C05E-BC60-4793-9280-0967959A61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50008" y="3922472"/>
              <a:ext cx="4010025" cy="2283855"/>
            </a:xfrm>
            <a:prstGeom prst="rect">
              <a:avLst/>
            </a:prstGeom>
          </p:spPr>
        </p:pic>
        <p:sp>
          <p:nvSpPr>
            <p:cNvPr id="9" name="TextBox 8">
              <a:extLst>
                <a:ext uri="{FF2B5EF4-FFF2-40B4-BE49-F238E27FC236}">
                  <a16:creationId xmlns:a16="http://schemas.microsoft.com/office/drawing/2014/main" id="{4071866A-59EB-44D5-8074-E6D96CABFBE4}"/>
                </a:ext>
              </a:extLst>
            </p:cNvPr>
            <p:cNvSpPr txBox="1"/>
            <p:nvPr/>
          </p:nvSpPr>
          <p:spPr>
            <a:xfrm>
              <a:off x="4950008" y="3924728"/>
              <a:ext cx="4010025" cy="2301411"/>
            </a:xfrm>
            <a:prstGeom prst="rect">
              <a:avLst/>
            </a:prstGeom>
            <a:noFill/>
            <a:ln w="50800">
              <a:solidFill>
                <a:srgbClr val="DFDF05"/>
              </a:solidFill>
            </a:ln>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endParaRPr lang="en-US" sz="1200" dirty="0">
                <a:latin typeface="Arial" panose="020B0604020202020204" pitchFamily="34" charset="0"/>
                <a:cs typeface="Arial" panose="020B0604020202020204" pitchFamily="34" charset="0"/>
              </a:endParaRPr>
            </a:p>
          </p:txBody>
        </p:sp>
      </p:grpSp>
      <p:sp>
        <p:nvSpPr>
          <p:cNvPr id="10" name="TextBox 9">
            <a:extLst>
              <a:ext uri="{FF2B5EF4-FFF2-40B4-BE49-F238E27FC236}">
                <a16:creationId xmlns:a16="http://schemas.microsoft.com/office/drawing/2014/main" id="{F1C17A39-9A21-404D-A59B-FAEC77029DA1}"/>
              </a:ext>
            </a:extLst>
          </p:cNvPr>
          <p:cNvSpPr txBox="1"/>
          <p:nvPr/>
        </p:nvSpPr>
        <p:spPr>
          <a:xfrm>
            <a:off x="7140023" y="6021091"/>
            <a:ext cx="1101584" cy="261610"/>
          </a:xfrm>
          <a:prstGeom prst="rect">
            <a:avLst/>
          </a:prstGeom>
          <a:noFill/>
        </p:spPr>
        <p:txBody>
          <a:bodyPr wrap="none" rtlCol="0">
            <a:spAutoFit/>
          </a:bodyPr>
          <a:lstStyle/>
          <a:p>
            <a:r>
              <a:rPr lang="fr-CH" sz="1100" i="1" dirty="0" err="1"/>
              <a:t>Courtesy</a:t>
            </a:r>
            <a:r>
              <a:rPr lang="fr-CH" sz="1100" i="1" dirty="0"/>
              <a:t> of CRG</a:t>
            </a:r>
            <a:endParaRPr lang="en-US" sz="1100" i="1" dirty="0"/>
          </a:p>
        </p:txBody>
      </p:sp>
      <p:sp>
        <p:nvSpPr>
          <p:cNvPr id="11" name="Parallelogram 10">
            <a:extLst>
              <a:ext uri="{FF2B5EF4-FFF2-40B4-BE49-F238E27FC236}">
                <a16:creationId xmlns:a16="http://schemas.microsoft.com/office/drawing/2014/main" id="{1CF1B371-528B-4E4D-BEC3-D5A5A1AFA3DA}"/>
              </a:ext>
            </a:extLst>
          </p:cNvPr>
          <p:cNvSpPr/>
          <p:nvPr/>
        </p:nvSpPr>
        <p:spPr>
          <a:xfrm rot="1995231">
            <a:off x="712906" y="2854231"/>
            <a:ext cx="741754" cy="1266753"/>
          </a:xfrm>
          <a:prstGeom prst="parallelogram">
            <a:avLst/>
          </a:prstGeom>
          <a:pattFill prst="dkVert">
            <a:fgClr>
              <a:schemeClr val="accent1"/>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8818176F-5D8E-4AFD-9108-5B6B534CC6B6}"/>
              </a:ext>
            </a:extLst>
          </p:cNvPr>
          <p:cNvSpPr txBox="1"/>
          <p:nvPr/>
        </p:nvSpPr>
        <p:spPr>
          <a:xfrm>
            <a:off x="251817" y="2468435"/>
            <a:ext cx="1538883" cy="954107"/>
          </a:xfrm>
          <a:prstGeom prst="rect">
            <a:avLst/>
          </a:prstGeom>
          <a:noFill/>
        </p:spPr>
        <p:txBody>
          <a:bodyPr wrap="square" rtlCol="0">
            <a:spAutoFit/>
          </a:bodyPr>
          <a:lstStyle/>
          <a:p>
            <a:r>
              <a:rPr lang="fr-CH" sz="1400" dirty="0" err="1"/>
              <a:t>Proposed</a:t>
            </a:r>
            <a:r>
              <a:rPr lang="fr-CH" sz="1400" dirty="0"/>
              <a:t> HEL area ( former PANDA area)</a:t>
            </a:r>
          </a:p>
          <a:p>
            <a:endParaRPr lang="en-US" sz="1400" dirty="0"/>
          </a:p>
        </p:txBody>
      </p:sp>
      <p:sp>
        <p:nvSpPr>
          <p:cNvPr id="13" name="Rectangle 12">
            <a:extLst>
              <a:ext uri="{FF2B5EF4-FFF2-40B4-BE49-F238E27FC236}">
                <a16:creationId xmlns:a16="http://schemas.microsoft.com/office/drawing/2014/main" id="{759F5E71-B91A-4478-A994-7A26D3BE80E1}"/>
              </a:ext>
            </a:extLst>
          </p:cNvPr>
          <p:cNvSpPr/>
          <p:nvPr/>
        </p:nvSpPr>
        <p:spPr>
          <a:xfrm rot="2400889">
            <a:off x="1547464" y="2405084"/>
            <a:ext cx="524510" cy="2160119"/>
          </a:xfrm>
          <a:prstGeom prst="rect">
            <a:avLst/>
          </a:prstGeom>
          <a:solidFill>
            <a:schemeClr val="accent6">
              <a:lumMod val="40000"/>
              <a:lumOff val="60000"/>
              <a:alpha val="74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p:sp>
        <p:nvSpPr>
          <p:cNvPr id="14" name="TextBox 13">
            <a:extLst>
              <a:ext uri="{FF2B5EF4-FFF2-40B4-BE49-F238E27FC236}">
                <a16:creationId xmlns:a16="http://schemas.microsoft.com/office/drawing/2014/main" id="{EB7C0316-AF70-4A55-95ED-21516E469167}"/>
              </a:ext>
            </a:extLst>
          </p:cNvPr>
          <p:cNvSpPr txBox="1"/>
          <p:nvPr/>
        </p:nvSpPr>
        <p:spPr>
          <a:xfrm rot="18600604">
            <a:off x="1739661" y="3012894"/>
            <a:ext cx="1103635" cy="276999"/>
          </a:xfrm>
          <a:prstGeom prst="rect">
            <a:avLst/>
          </a:prstGeom>
          <a:noFill/>
        </p:spPr>
        <p:txBody>
          <a:bodyPr wrap="none" rtlCol="0">
            <a:spAutoFit/>
          </a:bodyPr>
          <a:lstStyle/>
          <a:p>
            <a:r>
              <a:rPr lang="fr-CH" sz="1200" dirty="0"/>
              <a:t>EP </a:t>
            </a:r>
            <a:r>
              <a:rPr lang="fr-CH" sz="1200" dirty="0" err="1"/>
              <a:t>work</a:t>
            </a:r>
            <a:r>
              <a:rPr lang="fr-CH" sz="1200" dirty="0"/>
              <a:t> area</a:t>
            </a:r>
            <a:endParaRPr lang="en-US" sz="1200" dirty="0"/>
          </a:p>
        </p:txBody>
      </p:sp>
      <p:sp>
        <p:nvSpPr>
          <p:cNvPr id="4" name="Footer Placeholder 3">
            <a:extLst>
              <a:ext uri="{FF2B5EF4-FFF2-40B4-BE49-F238E27FC236}">
                <a16:creationId xmlns:a16="http://schemas.microsoft.com/office/drawing/2014/main" id="{C39FA376-0F95-4A92-B73D-8CF2FF5794F5}"/>
              </a:ext>
            </a:extLst>
          </p:cNvPr>
          <p:cNvSpPr>
            <a:spLocks noGrp="1"/>
          </p:cNvSpPr>
          <p:nvPr>
            <p:ph type="ftr" sz="quarter" idx="11"/>
          </p:nvPr>
        </p:nvSpPr>
        <p:spPr/>
        <p:txBody>
          <a:bodyPr/>
          <a:lstStyle/>
          <a:p>
            <a:endParaRPr lang="en-US" dirty="0"/>
          </a:p>
        </p:txBody>
      </p:sp>
      <p:sp>
        <p:nvSpPr>
          <p:cNvPr id="16" name="Footer Placeholder 4">
            <a:extLst>
              <a:ext uri="{FF2B5EF4-FFF2-40B4-BE49-F238E27FC236}">
                <a16:creationId xmlns:a16="http://schemas.microsoft.com/office/drawing/2014/main" id="{6353B01D-21B1-457D-9DBE-3C3C1FBD6819}"/>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45508646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4400" b="0" dirty="0"/>
              <a:t>Outline</a:t>
            </a:r>
          </a:p>
        </p:txBody>
      </p:sp>
      <p:sp>
        <p:nvSpPr>
          <p:cNvPr id="3" name="Content Placeholder 2"/>
          <p:cNvSpPr>
            <a:spLocks noGrp="1"/>
          </p:cNvSpPr>
          <p:nvPr>
            <p:ph idx="1"/>
          </p:nvPr>
        </p:nvSpPr>
        <p:spPr>
          <a:xfrm>
            <a:off x="1066799" y="990600"/>
            <a:ext cx="7464425" cy="4678363"/>
          </a:xfrm>
        </p:spPr>
        <p:txBody>
          <a:bodyPr>
            <a:noAutofit/>
          </a:bodyPr>
          <a:lstStyle/>
          <a:p>
            <a:r>
              <a:rPr lang="en-GB" sz="2400" dirty="0"/>
              <a:t>Status</a:t>
            </a:r>
          </a:p>
          <a:p>
            <a:r>
              <a:rPr lang="en-GB" sz="2400" dirty="0"/>
              <a:t>HL-WP5 HEL Magnet system </a:t>
            </a:r>
          </a:p>
          <a:p>
            <a:r>
              <a:rPr lang="fr-CH" sz="2400" dirty="0" err="1"/>
              <a:t>Functional</a:t>
            </a:r>
            <a:r>
              <a:rPr lang="fr-CH" sz="2400" dirty="0"/>
              <a:t> magnet </a:t>
            </a:r>
            <a:r>
              <a:rPr lang="fr-CH" sz="2400" dirty="0" err="1"/>
              <a:t>specifications</a:t>
            </a:r>
            <a:endParaRPr lang="en-GB" sz="2400" dirty="0"/>
          </a:p>
          <a:p>
            <a:r>
              <a:rPr lang="en-GB" sz="2400" dirty="0"/>
              <a:t>Scope of collaboration with BINP</a:t>
            </a:r>
          </a:p>
          <a:p>
            <a:r>
              <a:rPr lang="fr-CH" sz="2400" dirty="0"/>
              <a:t>HEL SC Magnet system CAD model </a:t>
            </a:r>
          </a:p>
          <a:p>
            <a:r>
              <a:rPr lang="fr-CH" sz="2400" dirty="0"/>
              <a:t>HEL engineering magnet interfaces</a:t>
            </a:r>
          </a:p>
          <a:p>
            <a:r>
              <a:rPr lang="fr-CH" sz="2400" dirty="0"/>
              <a:t>Preliminary magnet </a:t>
            </a:r>
            <a:r>
              <a:rPr lang="fr-CH" sz="2400" dirty="0" err="1"/>
              <a:t>specifications</a:t>
            </a:r>
            <a:endParaRPr lang="fr-CH" sz="2400" dirty="0"/>
          </a:p>
          <a:p>
            <a:r>
              <a:rPr lang="en-GB" sz="2400" dirty="0"/>
              <a:t>Schedule, Resource plan on HEL magnet system </a:t>
            </a:r>
          </a:p>
          <a:p>
            <a:r>
              <a:rPr lang="en-GB" sz="2400" dirty="0"/>
              <a:t>Cold test strategy</a:t>
            </a:r>
          </a:p>
          <a:p>
            <a:r>
              <a:rPr lang="en-GB" sz="2400" dirty="0"/>
              <a:t>Summary</a:t>
            </a:r>
          </a:p>
          <a:p>
            <a:r>
              <a:rPr lang="en-GB" sz="2400" dirty="0"/>
              <a:t>References</a:t>
            </a:r>
          </a:p>
        </p:txBody>
      </p:sp>
      <p:sp>
        <p:nvSpPr>
          <p:cNvPr id="7" name="Footer Placeholder 4">
            <a:extLst>
              <a:ext uri="{FF2B5EF4-FFF2-40B4-BE49-F238E27FC236}">
                <a16:creationId xmlns:a16="http://schemas.microsoft.com/office/drawing/2014/main" id="{FD1A78F4-1E61-4490-9302-96C1FC8A3CF0}"/>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n-US" sz="1200" b="0" kern="1200" dirty="0">
              <a:ln w="12700">
                <a:solidFill>
                  <a:schemeClr val="tx2">
                    <a:satMod val="155000"/>
                  </a:schemeClr>
                </a:solidFill>
                <a:prstDash val="solid"/>
              </a:ln>
              <a:solidFill>
                <a:schemeClr val="tx1"/>
              </a:solidFill>
              <a:latin typeface="+mn-lt"/>
              <a:ea typeface="+mn-ea"/>
              <a:cs typeface="+mn-cs"/>
            </a:endParaRPr>
          </a:p>
        </p:txBody>
      </p:sp>
      <p:sp>
        <p:nvSpPr>
          <p:cNvPr id="4" name="Slide Number Placeholder 3">
            <a:extLst>
              <a:ext uri="{FF2B5EF4-FFF2-40B4-BE49-F238E27FC236}">
                <a16:creationId xmlns:a16="http://schemas.microsoft.com/office/drawing/2014/main" id="{1AD34570-7755-4365-B7E0-72CF1D424AFC}"/>
              </a:ext>
            </a:extLst>
          </p:cNvPr>
          <p:cNvSpPr>
            <a:spLocks noGrp="1"/>
          </p:cNvSpPr>
          <p:nvPr>
            <p:ph type="sldNum" sz="quarter" idx="12"/>
          </p:nvPr>
        </p:nvSpPr>
        <p:spPr/>
        <p:txBody>
          <a:bodyPr/>
          <a:lstStyle/>
          <a:p>
            <a:fld id="{4F7E4931-62DF-4F6D-A87C-0C0C127317EA}" type="slidenum">
              <a:rPr lang="en-US" smtClean="0"/>
              <a:pPr/>
              <a:t>2</a:t>
            </a:fld>
            <a:endParaRPr lang="en-US" dirty="0"/>
          </a:p>
        </p:txBody>
      </p:sp>
      <p:sp>
        <p:nvSpPr>
          <p:cNvPr id="5" name="Footer Placeholder 4">
            <a:extLst>
              <a:ext uri="{FF2B5EF4-FFF2-40B4-BE49-F238E27FC236}">
                <a16:creationId xmlns:a16="http://schemas.microsoft.com/office/drawing/2014/main" id="{156FAC95-0BA5-4564-9BEB-2298C2223673}"/>
              </a:ext>
            </a:extLst>
          </p:cNvPr>
          <p:cNvSpPr>
            <a:spLocks noGrp="1"/>
          </p:cNvSpPr>
          <p:nvPr>
            <p:ph type="ftr" sz="quarter" idx="11"/>
          </p:nvPr>
        </p:nvSpPr>
        <p:spPr/>
        <p:txBody>
          <a:bodyPr/>
          <a:lstStyle/>
          <a:p>
            <a:endParaRPr lang="en-US" dirty="0"/>
          </a:p>
        </p:txBody>
      </p:sp>
      <p:sp>
        <p:nvSpPr>
          <p:cNvPr id="8" name="Footer Placeholder 4">
            <a:extLst>
              <a:ext uri="{FF2B5EF4-FFF2-40B4-BE49-F238E27FC236}">
                <a16:creationId xmlns:a16="http://schemas.microsoft.com/office/drawing/2014/main" id="{B631376C-6487-45D4-B1C1-F2AFDF154151}"/>
              </a:ext>
            </a:extLst>
          </p:cNvPr>
          <p:cNvSpPr txBox="1">
            <a:spLocks/>
          </p:cNvSpPr>
          <p:nvPr/>
        </p:nvSpPr>
        <p:spPr>
          <a:xfrm>
            <a:off x="1524000" y="64825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36591353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0"/>
            <a:ext cx="7920000" cy="720000"/>
          </a:xfrm>
        </p:spPr>
        <p:txBody>
          <a:bodyPr>
            <a:normAutofit/>
          </a:bodyPr>
          <a:lstStyle/>
          <a:p>
            <a:r>
              <a:rPr lang="en-GB" sz="3600" dirty="0"/>
              <a:t>Summary</a:t>
            </a:r>
          </a:p>
        </p:txBody>
      </p:sp>
      <p:sp>
        <p:nvSpPr>
          <p:cNvPr id="5" name="Slide Number Placeholder 4"/>
          <p:cNvSpPr>
            <a:spLocks noGrp="1"/>
          </p:cNvSpPr>
          <p:nvPr>
            <p:ph type="sldNum" sz="quarter" idx="12"/>
          </p:nvPr>
        </p:nvSpPr>
        <p:spPr/>
        <p:txBody>
          <a:bodyPr/>
          <a:lstStyle/>
          <a:p>
            <a:fld id="{4F7E4931-62DF-4F6D-A87C-0C0C127317EA}" type="slidenum">
              <a:rPr lang="en-US" smtClean="0"/>
              <a:pPr/>
              <a:t>20</a:t>
            </a:fld>
            <a:endParaRPr lang="en-US"/>
          </a:p>
        </p:txBody>
      </p:sp>
      <p:sp>
        <p:nvSpPr>
          <p:cNvPr id="7" name="Content Placeholder 2"/>
          <p:cNvSpPr txBox="1">
            <a:spLocks/>
          </p:cNvSpPr>
          <p:nvPr/>
        </p:nvSpPr>
        <p:spPr>
          <a:xfrm>
            <a:off x="312000" y="720000"/>
            <a:ext cx="8832000" cy="5257800"/>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Clr>
                <a:srgbClr val="FF9933"/>
              </a:buClr>
              <a:buFont typeface="Wingdings" panose="05000000000000000000" pitchFamily="2" charset="2"/>
              <a:buChar char="§"/>
            </a:pPr>
            <a:r>
              <a:rPr lang="fr-CH" sz="2000" dirty="0">
                <a:solidFill>
                  <a:srgbClr val="0000FF"/>
                </a:solidFill>
              </a:rPr>
              <a:t>Magnet </a:t>
            </a:r>
            <a:r>
              <a:rPr lang="fr-CH" sz="2000" dirty="0" err="1">
                <a:solidFill>
                  <a:srgbClr val="0000FF"/>
                </a:solidFill>
              </a:rPr>
              <a:t>functional</a:t>
            </a:r>
            <a:r>
              <a:rPr lang="fr-CH" sz="2000" dirty="0">
                <a:solidFill>
                  <a:srgbClr val="0000FF"/>
                </a:solidFill>
              </a:rPr>
              <a:t> </a:t>
            </a:r>
            <a:r>
              <a:rPr lang="fr-CH" sz="2000" dirty="0" err="1">
                <a:solidFill>
                  <a:srgbClr val="0000FF"/>
                </a:solidFill>
              </a:rPr>
              <a:t>specification</a:t>
            </a:r>
            <a:r>
              <a:rPr lang="fr-CH" sz="2000" dirty="0">
                <a:solidFill>
                  <a:srgbClr val="0000FF"/>
                </a:solidFill>
              </a:rPr>
              <a:t> </a:t>
            </a:r>
            <a:r>
              <a:rPr lang="fr-CH" sz="2000" dirty="0" err="1">
                <a:solidFill>
                  <a:srgbClr val="0000FF"/>
                </a:solidFill>
              </a:rPr>
              <a:t>under</a:t>
            </a:r>
            <a:r>
              <a:rPr lang="fr-CH" sz="2000" dirty="0">
                <a:solidFill>
                  <a:srgbClr val="0000FF"/>
                </a:solidFill>
              </a:rPr>
              <a:t> finalisation. The</a:t>
            </a:r>
            <a:r>
              <a:rPr lang="en-GB" sz="2000" dirty="0">
                <a:solidFill>
                  <a:srgbClr val="0000FF"/>
                </a:solidFill>
              </a:rPr>
              <a:t> preliminary engineering conceptual design specifications, and the drawings are started, </a:t>
            </a:r>
            <a:r>
              <a:rPr lang="en-GB" sz="2000" dirty="0"/>
              <a:t>based on integration and performance requirements  (end by September 2021). </a:t>
            </a:r>
          </a:p>
          <a:p>
            <a:pPr>
              <a:buClr>
                <a:srgbClr val="FF9933"/>
              </a:buClr>
              <a:buFont typeface="Wingdings" panose="05000000000000000000" pitchFamily="2" charset="2"/>
              <a:buChar char="§"/>
            </a:pPr>
            <a:r>
              <a:rPr lang="fr-CH" sz="2000" dirty="0"/>
              <a:t>Need to </a:t>
            </a:r>
            <a:r>
              <a:rPr lang="fr-CH" sz="2000" dirty="0" err="1"/>
              <a:t>define</a:t>
            </a:r>
            <a:r>
              <a:rPr lang="fr-CH" sz="2000" dirty="0"/>
              <a:t> the </a:t>
            </a:r>
            <a:r>
              <a:rPr lang="fr-CH" sz="2000" dirty="0" err="1">
                <a:solidFill>
                  <a:srgbClr val="0000FF"/>
                </a:solidFill>
              </a:rPr>
              <a:t>detailed</a:t>
            </a:r>
            <a:r>
              <a:rPr lang="fr-CH" sz="2000" dirty="0">
                <a:solidFill>
                  <a:srgbClr val="0000FF"/>
                </a:solidFill>
              </a:rPr>
              <a:t> scope of the in-</a:t>
            </a:r>
            <a:r>
              <a:rPr lang="fr-CH" sz="2000" dirty="0" err="1">
                <a:solidFill>
                  <a:srgbClr val="0000FF"/>
                </a:solidFill>
              </a:rPr>
              <a:t>kind</a:t>
            </a:r>
            <a:r>
              <a:rPr lang="fr-CH" sz="2000" dirty="0">
                <a:solidFill>
                  <a:srgbClr val="0000FF"/>
                </a:solidFill>
              </a:rPr>
              <a:t> magnet contribution</a:t>
            </a:r>
            <a:r>
              <a:rPr lang="fr-CH" sz="2000" dirty="0"/>
              <a:t>. </a:t>
            </a:r>
            <a:r>
              <a:rPr lang="fr-CH" sz="2000" dirty="0" err="1"/>
              <a:t>Some</a:t>
            </a:r>
            <a:r>
              <a:rPr lang="fr-CH" sz="2000" dirty="0"/>
              <a:t> important option on </a:t>
            </a:r>
            <a:r>
              <a:rPr lang="en-GB" sz="2000" dirty="0"/>
              <a:t>Pressure vessel construction site, to be confirmed.</a:t>
            </a:r>
          </a:p>
          <a:p>
            <a:pPr>
              <a:buClr>
                <a:srgbClr val="FF9933"/>
              </a:buClr>
              <a:buFont typeface="Wingdings" panose="05000000000000000000" pitchFamily="2" charset="2"/>
              <a:buChar char="§"/>
            </a:pPr>
            <a:r>
              <a:rPr lang="en-GB" sz="2000" dirty="0">
                <a:solidFill>
                  <a:srgbClr val="0000FF"/>
                </a:solidFill>
              </a:rPr>
              <a:t>Pending technical issues to be closed </a:t>
            </a:r>
            <a:r>
              <a:rPr lang="en-GB" sz="2000" dirty="0"/>
              <a:t>for design specification completion ( inter spaces, diagnostics access, magnetic shielding)</a:t>
            </a:r>
            <a:endParaRPr lang="en-GB" sz="800" dirty="0"/>
          </a:p>
          <a:p>
            <a:pPr>
              <a:buClr>
                <a:srgbClr val="FF9933"/>
              </a:buClr>
              <a:buFont typeface="Wingdings" panose="05000000000000000000" pitchFamily="2" charset="2"/>
              <a:buChar char="§"/>
            </a:pPr>
            <a:r>
              <a:rPr lang="en-GB" sz="2000" dirty="0">
                <a:solidFill>
                  <a:srgbClr val="0000FF"/>
                </a:solidFill>
              </a:rPr>
              <a:t>Need of BINP resources on site to complete Phase I conceptual design and start of engineering detail design (phase II) to keep schedule</a:t>
            </a:r>
          </a:p>
          <a:p>
            <a:pPr>
              <a:buClr>
                <a:srgbClr val="FF9933"/>
              </a:buClr>
              <a:buFont typeface="Wingdings" panose="05000000000000000000" pitchFamily="2" charset="2"/>
              <a:buChar char="§"/>
            </a:pPr>
            <a:endParaRPr lang="en-GB" sz="2000" dirty="0">
              <a:solidFill>
                <a:srgbClr val="0000FF"/>
              </a:solidFill>
            </a:endParaRPr>
          </a:p>
          <a:p>
            <a:pPr>
              <a:buClr>
                <a:srgbClr val="FF9933"/>
              </a:buClr>
              <a:buFont typeface="Wingdings" panose="05000000000000000000" pitchFamily="2" charset="2"/>
              <a:buChar char="§"/>
            </a:pPr>
            <a:r>
              <a:rPr lang="en-GB" sz="2000" dirty="0"/>
              <a:t>Detail scope of supply and </a:t>
            </a:r>
            <a:r>
              <a:rPr lang="en-GB" sz="2000" dirty="0">
                <a:solidFill>
                  <a:srgbClr val="0000FF"/>
                </a:solidFill>
              </a:rPr>
              <a:t>resource loaded baseline schedule by BINP </a:t>
            </a:r>
            <a:r>
              <a:rPr lang="en-GB" sz="2000" dirty="0"/>
              <a:t>to be confirmed through all phases.</a:t>
            </a:r>
          </a:p>
          <a:p>
            <a:pPr>
              <a:buClr>
                <a:srgbClr val="FF9933"/>
              </a:buClr>
              <a:buFont typeface="Wingdings" panose="05000000000000000000" pitchFamily="2" charset="2"/>
              <a:buChar char="§"/>
            </a:pPr>
            <a:r>
              <a:rPr lang="en-GB" sz="2000" dirty="0">
                <a:solidFill>
                  <a:srgbClr val="0000FF"/>
                </a:solidFill>
              </a:rPr>
              <a:t>Commissioning cold test roadmap </a:t>
            </a:r>
            <a:r>
              <a:rPr lang="en-GB" sz="2000" dirty="0"/>
              <a:t>to be approved and test station proposal to be assessed for integration study, and test station upgrade.</a:t>
            </a:r>
            <a:endParaRPr lang="en-GB" sz="1800" dirty="0"/>
          </a:p>
          <a:p>
            <a:pPr lvl="1">
              <a:buClr>
                <a:srgbClr val="FF9933"/>
              </a:buClr>
              <a:buFont typeface="Wingdings" panose="05000000000000000000" pitchFamily="2" charset="2"/>
              <a:buChar char="§"/>
            </a:pPr>
            <a:endParaRPr lang="en-GB" sz="700" dirty="0"/>
          </a:p>
          <a:p>
            <a:pPr lvl="1">
              <a:buClr>
                <a:srgbClr val="FF9933"/>
              </a:buClr>
              <a:buFont typeface="Wingdings" panose="05000000000000000000" pitchFamily="2" charset="2"/>
              <a:buChar char="§"/>
            </a:pPr>
            <a:endParaRPr lang="en-GB" sz="2000" dirty="0"/>
          </a:p>
        </p:txBody>
      </p:sp>
      <p:sp>
        <p:nvSpPr>
          <p:cNvPr id="8" name="Footer Placeholder 4">
            <a:extLst>
              <a:ext uri="{FF2B5EF4-FFF2-40B4-BE49-F238E27FC236}">
                <a16:creationId xmlns:a16="http://schemas.microsoft.com/office/drawing/2014/main" id="{3E866343-46DE-48E3-8F5E-9A03D7D492F2}"/>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15143700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C36EAA-879F-4E23-99B1-BFC1B9C30B25}"/>
              </a:ext>
            </a:extLst>
          </p:cNvPr>
          <p:cNvSpPr>
            <a:spLocks noGrp="1"/>
          </p:cNvSpPr>
          <p:nvPr>
            <p:ph type="title"/>
          </p:nvPr>
        </p:nvSpPr>
        <p:spPr>
          <a:xfrm>
            <a:off x="741300" y="-152400"/>
            <a:ext cx="7920000" cy="720000"/>
          </a:xfrm>
        </p:spPr>
        <p:txBody>
          <a:bodyPr vert="horz" lIns="0" tIns="0" rIns="0" bIns="0" rtlCol="0" anchor="ctr" anchorCtr="1">
            <a:normAutofit/>
          </a:bodyPr>
          <a:lstStyle/>
          <a:p>
            <a:r>
              <a:rPr lang="fr-CH" sz="3600" dirty="0" err="1"/>
              <a:t>References</a:t>
            </a:r>
            <a:endParaRPr lang="en-US" sz="3600" dirty="0"/>
          </a:p>
        </p:txBody>
      </p:sp>
      <p:sp>
        <p:nvSpPr>
          <p:cNvPr id="4" name="Slide Number Placeholder 3">
            <a:extLst>
              <a:ext uri="{FF2B5EF4-FFF2-40B4-BE49-F238E27FC236}">
                <a16:creationId xmlns:a16="http://schemas.microsoft.com/office/drawing/2014/main" id="{FD5C82A1-EFDF-4538-9A11-DA548D98CA6E}"/>
              </a:ext>
            </a:extLst>
          </p:cNvPr>
          <p:cNvSpPr>
            <a:spLocks noGrp="1"/>
          </p:cNvSpPr>
          <p:nvPr>
            <p:ph type="sldNum" sz="quarter" idx="12"/>
          </p:nvPr>
        </p:nvSpPr>
        <p:spPr/>
        <p:txBody>
          <a:bodyPr/>
          <a:lstStyle/>
          <a:p>
            <a:fld id="{4F7E4931-62DF-4F6D-A87C-0C0C127317EA}" type="slidenum">
              <a:rPr lang="en-US" smtClean="0"/>
              <a:pPr/>
              <a:t>21</a:t>
            </a:fld>
            <a:endParaRPr lang="en-US"/>
          </a:p>
        </p:txBody>
      </p:sp>
      <p:sp>
        <p:nvSpPr>
          <p:cNvPr id="6" name="Rectangle 1">
            <a:extLst>
              <a:ext uri="{FF2B5EF4-FFF2-40B4-BE49-F238E27FC236}">
                <a16:creationId xmlns:a16="http://schemas.microsoft.com/office/drawing/2014/main" id="{8B814469-997A-4928-A52A-C4BA232E4BFC}"/>
              </a:ext>
            </a:extLst>
          </p:cNvPr>
          <p:cNvSpPr>
            <a:spLocks noChangeArrowheads="1"/>
          </p:cNvSpPr>
          <p:nvPr/>
        </p:nvSpPr>
        <p:spPr bwMode="auto">
          <a:xfrm>
            <a:off x="612775" y="3646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7" name="Content Placeholder 2">
            <a:extLst>
              <a:ext uri="{FF2B5EF4-FFF2-40B4-BE49-F238E27FC236}">
                <a16:creationId xmlns:a16="http://schemas.microsoft.com/office/drawing/2014/main" id="{70B9C38A-2D6E-4638-B1C3-8A3F0DE62DDA}"/>
              </a:ext>
            </a:extLst>
          </p:cNvPr>
          <p:cNvSpPr txBox="1">
            <a:spLocks/>
          </p:cNvSpPr>
          <p:nvPr/>
        </p:nvSpPr>
        <p:spPr>
          <a:xfrm>
            <a:off x="355800" y="501650"/>
            <a:ext cx="8691000" cy="3680222"/>
          </a:xfrm>
          <a:prstGeom prst="rect">
            <a:avLst/>
          </a:prstGeom>
        </p:spPr>
        <p:txBody>
          <a:bodyPr>
            <a:no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pPr marL="342900" indent="-342900" algn="l" fontAlgn="t">
              <a:buFont typeface="+mj-lt"/>
              <a:buAutoNum type="arabicPeriod"/>
            </a:pPr>
            <a:r>
              <a:rPr lang="en-GB" sz="1600" b="1" dirty="0">
                <a:solidFill>
                  <a:srgbClr val="000000"/>
                </a:solidFill>
                <a:latin typeface="arial" panose="020B0604020202020204" pitchFamily="34" charset="0"/>
              </a:rPr>
              <a:t>Main parameters of HEL electrical circuits, EDMS </a:t>
            </a:r>
            <a:r>
              <a:rPr lang="en-US" sz="1600" b="1" dirty="0">
                <a:solidFill>
                  <a:srgbClr val="000000"/>
                </a:solidFill>
                <a:latin typeface="arial" panose="020B0604020202020204" pitchFamily="34" charset="0"/>
              </a:rPr>
              <a:t>2036694</a:t>
            </a:r>
          </a:p>
          <a:p>
            <a:pPr marL="342900" indent="-342900" algn="l" fontAlgn="t">
              <a:buFont typeface="+mj-lt"/>
              <a:buAutoNum type="arabicPeriod"/>
            </a:pPr>
            <a:r>
              <a:rPr lang="en-GB" sz="1600" b="1" dirty="0">
                <a:solidFill>
                  <a:srgbClr val="000000"/>
                </a:solidFill>
                <a:latin typeface="arial" panose="020B0604020202020204" pitchFamily="34" charset="0"/>
              </a:rPr>
              <a:t>Magnet circuit diagram v0.2 , </a:t>
            </a:r>
            <a:r>
              <a:rPr lang="en-GB" sz="1800" dirty="0">
                <a:effectLst/>
                <a:latin typeface="Calibri" panose="020F0502020204030204" pitchFamily="34" charset="0"/>
                <a:ea typeface="Calibri" panose="020F0502020204030204" pitchFamily="34" charset="0"/>
                <a:cs typeface="Times New Roman" panose="02020603050405020304" pitchFamily="18" charset="0"/>
                <a:hlinkClick r:id="rId3"/>
              </a:rPr>
              <a:t>https://espace.cern.ch/project-HL-LHC-Technical-coordination/MCF/HEL_Circuits_Tabl</a:t>
            </a:r>
            <a:endParaRPr lang="en-GB" sz="1600" b="1" dirty="0">
              <a:solidFill>
                <a:srgbClr val="000000"/>
              </a:solidFill>
              <a:latin typeface="arial" panose="020B0604020202020204" pitchFamily="34" charset="0"/>
            </a:endParaRPr>
          </a:p>
          <a:p>
            <a:pPr marL="342900" indent="-342900" algn="l" fontAlgn="t">
              <a:buFont typeface="+mj-lt"/>
              <a:buAutoNum type="arabicPeriod"/>
            </a:pPr>
            <a:r>
              <a:rPr lang="en-US" sz="1600" b="1" dirty="0">
                <a:solidFill>
                  <a:srgbClr val="000000"/>
                </a:solidFill>
                <a:latin typeface="arial" panose="020B0604020202020204" pitchFamily="34" charset="0"/>
              </a:rPr>
              <a:t>Magnetic </a:t>
            </a:r>
            <a:r>
              <a:rPr lang="en-US" sz="1600" b="1">
                <a:solidFill>
                  <a:srgbClr val="000000"/>
                </a:solidFill>
                <a:latin typeface="arial" panose="020B0604020202020204" pitchFamily="34" charset="0"/>
              </a:rPr>
              <a:t>model magnets </a:t>
            </a:r>
            <a:r>
              <a:rPr lang="en-US" sz="1600" b="1" dirty="0">
                <a:solidFill>
                  <a:srgbClr val="000000"/>
                </a:solidFill>
                <a:latin typeface="arial" panose="020B0604020202020204" pitchFamily="34" charset="0"/>
              </a:rPr>
              <a:t>geometry, EDMS 2467472 </a:t>
            </a:r>
          </a:p>
          <a:p>
            <a:pPr marL="342900" indent="-342900" algn="l" fontAlgn="t">
              <a:buFont typeface="+mj-lt"/>
              <a:buAutoNum type="arabicPeriod"/>
            </a:pPr>
            <a:r>
              <a:rPr lang="en-GB" sz="1600" b="1" dirty="0">
                <a:solidFill>
                  <a:srgbClr val="000000"/>
                </a:solidFill>
                <a:latin typeface="arial" panose="020B0604020202020204" pitchFamily="34" charset="0"/>
              </a:rPr>
              <a:t>Magnet Load table in nominal operating conditions ( BINP Opera), EDMS 2479912 </a:t>
            </a:r>
          </a:p>
          <a:p>
            <a:pPr marL="342900" indent="-342900" algn="l" fontAlgn="t">
              <a:buFont typeface="+mj-lt"/>
              <a:buAutoNum type="arabicPeriod"/>
            </a:pPr>
            <a:r>
              <a:rPr lang="en-GB" sz="1600" b="1" dirty="0">
                <a:solidFill>
                  <a:srgbClr val="000000"/>
                </a:solidFill>
                <a:latin typeface="arial" panose="020B0604020202020204" pitchFamily="34" charset="0"/>
              </a:rPr>
              <a:t>HEL Magnet Instrumentation table, EDMS </a:t>
            </a:r>
            <a:r>
              <a:rPr lang="en-US" sz="1600" b="1" dirty="0">
                <a:solidFill>
                  <a:srgbClr val="000000"/>
                </a:solidFill>
                <a:latin typeface="arial" panose="020B0604020202020204" pitchFamily="34" charset="0"/>
              </a:rPr>
              <a:t>2507516, </a:t>
            </a:r>
          </a:p>
          <a:p>
            <a:pPr marL="342900" indent="-342900" algn="l" fontAlgn="t">
              <a:buFont typeface="+mj-lt"/>
              <a:buAutoNum type="arabicPeriod"/>
            </a:pPr>
            <a:r>
              <a:rPr lang="en-GB" sz="1600" b="1" dirty="0">
                <a:solidFill>
                  <a:srgbClr val="000000"/>
                </a:solidFill>
                <a:latin typeface="arial" panose="020B0604020202020204" pitchFamily="34" charset="0"/>
              </a:rPr>
              <a:t>HL-LHC </a:t>
            </a:r>
            <a:r>
              <a:rPr lang="en-GB" sz="1600" b="1" dirty="0">
                <a:solidFill>
                  <a:srgbClr val="000000"/>
                </a:solidFill>
                <a:latin typeface="arial" panose="020B0604020202020204" pitchFamily="34" charset="0"/>
                <a:hlinkClick r:id="rId4"/>
              </a:rPr>
              <a:t>Hollow Electron Lens Circuits Table V0.1</a:t>
            </a:r>
            <a:r>
              <a:rPr lang="en-GB" sz="1600" b="1" dirty="0">
                <a:solidFill>
                  <a:srgbClr val="000000"/>
                </a:solidFill>
                <a:latin typeface="arial" panose="020B0604020202020204" pitchFamily="34" charset="0"/>
              </a:rPr>
              <a:t>, MCF, S. Yammine.</a:t>
            </a:r>
          </a:p>
          <a:p>
            <a:pPr marL="342900" indent="-342900" algn="l" fontAlgn="t">
              <a:buFont typeface="+mj-lt"/>
              <a:buAutoNum type="arabicPeriod"/>
            </a:pPr>
            <a:r>
              <a:rPr lang="en-GB" sz="1600" b="1" dirty="0">
                <a:solidFill>
                  <a:srgbClr val="000000"/>
                </a:solidFill>
                <a:latin typeface="arial" panose="020B0604020202020204" pitchFamily="34" charset="0"/>
              </a:rPr>
              <a:t>WBS 1.0 HEL Magnet PBS and Project Tasks Items EDMS </a:t>
            </a:r>
            <a:r>
              <a:rPr lang="en-US" sz="1600" b="1" dirty="0">
                <a:solidFill>
                  <a:srgbClr val="000000"/>
                </a:solidFill>
                <a:latin typeface="arial" panose="020B0604020202020204" pitchFamily="34" charset="0"/>
              </a:rPr>
              <a:t>2507886</a:t>
            </a:r>
          </a:p>
          <a:p>
            <a:pPr marL="342900" indent="-342900" fontAlgn="t">
              <a:buFont typeface="+mj-lt"/>
              <a:buAutoNum type="arabicPeriod"/>
            </a:pPr>
            <a:r>
              <a:rPr lang="en-GB" sz="1600" b="1" dirty="0">
                <a:solidFill>
                  <a:srgbClr val="000000"/>
                </a:solidFill>
                <a:latin typeface="arial" panose="020B0604020202020204" pitchFamily="34" charset="0"/>
              </a:rPr>
              <a:t>WP5 HEL Magnet working schedule, EDMS </a:t>
            </a:r>
            <a:r>
              <a:rPr lang="en-US" sz="1600" b="1" dirty="0">
                <a:solidFill>
                  <a:srgbClr val="000000"/>
                </a:solidFill>
                <a:latin typeface="arial" panose="020B0604020202020204" pitchFamily="34" charset="0"/>
              </a:rPr>
              <a:t>2446949</a:t>
            </a:r>
            <a:endParaRPr lang="en-GB" sz="1600" b="1" dirty="0">
              <a:solidFill>
                <a:srgbClr val="000000"/>
              </a:solidFill>
              <a:latin typeface="arial" panose="020B0604020202020204" pitchFamily="34" charset="0"/>
            </a:endParaRPr>
          </a:p>
          <a:p>
            <a:pPr marL="342900" indent="-342900" fontAlgn="t">
              <a:buFont typeface="+mj-lt"/>
              <a:buAutoNum type="arabicPeriod"/>
            </a:pPr>
            <a:r>
              <a:rPr lang="en-US" sz="1600" b="1" dirty="0">
                <a:solidFill>
                  <a:srgbClr val="000000"/>
                </a:solidFill>
                <a:latin typeface="arial" panose="020B0604020202020204" pitchFamily="34" charset="0"/>
              </a:rPr>
              <a:t>HL WP5 HEL Magnets resource plan, EDMS 2469326, (</a:t>
            </a:r>
            <a:r>
              <a:rPr lang="en-US" sz="1600" b="1" dirty="0">
                <a:solidFill>
                  <a:schemeClr val="accent6"/>
                </a:solidFill>
                <a:latin typeface="arial" panose="020B0604020202020204" pitchFamily="34" charset="0"/>
              </a:rPr>
              <a:t>Draft</a:t>
            </a:r>
            <a:r>
              <a:rPr lang="en-US" sz="1600" b="1" dirty="0">
                <a:solidFill>
                  <a:srgbClr val="000000"/>
                </a:solidFill>
                <a:latin typeface="arial" panose="020B0604020202020204" pitchFamily="34" charset="0"/>
              </a:rPr>
              <a:t>)</a:t>
            </a:r>
          </a:p>
          <a:p>
            <a:pPr marL="342900" indent="-342900" fontAlgn="t">
              <a:buFont typeface="+mj-lt"/>
              <a:buAutoNum type="arabicPeriod"/>
            </a:pPr>
            <a:r>
              <a:rPr lang="en-US" sz="1600" b="1" dirty="0">
                <a:solidFill>
                  <a:srgbClr val="000000"/>
                </a:solidFill>
                <a:latin typeface="arial" panose="020B0604020202020204" pitchFamily="34" charset="0"/>
              </a:rPr>
              <a:t>HL WP5 HEL </a:t>
            </a:r>
            <a:r>
              <a:rPr lang="en-GB" sz="1600" b="1" dirty="0">
                <a:solidFill>
                  <a:srgbClr val="000000"/>
                </a:solidFill>
                <a:latin typeface="arial" panose="020B0604020202020204" pitchFamily="34" charset="0"/>
              </a:rPr>
              <a:t>Estimate of support CERN groups resources on HEL WP5 Magnet project, EDMS 2515894</a:t>
            </a:r>
            <a:r>
              <a:rPr lang="en-US" sz="1600" b="1" dirty="0">
                <a:solidFill>
                  <a:srgbClr val="000000"/>
                </a:solidFill>
                <a:latin typeface="arial" panose="020B0604020202020204" pitchFamily="34" charset="0"/>
              </a:rPr>
              <a:t>, (</a:t>
            </a:r>
            <a:r>
              <a:rPr lang="en-US" sz="1600" b="1" dirty="0">
                <a:solidFill>
                  <a:schemeClr val="accent6"/>
                </a:solidFill>
                <a:latin typeface="arial" panose="020B0604020202020204" pitchFamily="34" charset="0"/>
              </a:rPr>
              <a:t>Draft</a:t>
            </a:r>
            <a:r>
              <a:rPr lang="en-US" sz="1600" b="1" dirty="0">
                <a:solidFill>
                  <a:srgbClr val="000000"/>
                </a:solidFill>
                <a:latin typeface="arial" panose="020B0604020202020204" pitchFamily="34" charset="0"/>
              </a:rPr>
              <a:t>)</a:t>
            </a:r>
            <a:endParaRPr lang="en-GB" sz="1600" b="1" dirty="0">
              <a:solidFill>
                <a:srgbClr val="000000"/>
              </a:solidFill>
              <a:latin typeface="arial" panose="020B0604020202020204" pitchFamily="34" charset="0"/>
            </a:endParaRPr>
          </a:p>
          <a:p>
            <a:pPr marL="342900" indent="-342900" fontAlgn="t">
              <a:buFont typeface="+mj-lt"/>
              <a:buAutoNum type="arabicPeriod"/>
            </a:pPr>
            <a:r>
              <a:rPr lang="en-GB" sz="1600" b="1" dirty="0">
                <a:solidFill>
                  <a:srgbClr val="000000"/>
                </a:solidFill>
                <a:latin typeface="arial" panose="020B0604020202020204" pitchFamily="34" charset="0"/>
              </a:rPr>
              <a:t>Preliminary HEL Magnet test manufacture and cold acceptance specification, EDMS </a:t>
            </a:r>
            <a:r>
              <a:rPr lang="en-US" sz="1600" i="1" dirty="0">
                <a:solidFill>
                  <a:srgbClr val="0000FF"/>
                </a:solidFill>
              </a:rPr>
              <a:t>2509117 </a:t>
            </a:r>
            <a:r>
              <a:rPr lang="en-US" sz="1600" b="1" dirty="0">
                <a:solidFill>
                  <a:srgbClr val="000000"/>
                </a:solidFill>
                <a:latin typeface="arial" panose="020B0604020202020204" pitchFamily="34" charset="0"/>
              </a:rPr>
              <a:t>v.1 (</a:t>
            </a:r>
            <a:r>
              <a:rPr lang="en-US" sz="1600" b="1" dirty="0">
                <a:solidFill>
                  <a:schemeClr val="accent6"/>
                </a:solidFill>
                <a:latin typeface="arial" panose="020B0604020202020204" pitchFamily="34" charset="0"/>
              </a:rPr>
              <a:t>Draft</a:t>
            </a:r>
            <a:r>
              <a:rPr lang="en-US" sz="1600" b="1" dirty="0">
                <a:solidFill>
                  <a:srgbClr val="000000"/>
                </a:solidFill>
                <a:latin typeface="arial" panose="020B0604020202020204" pitchFamily="34" charset="0"/>
              </a:rPr>
              <a:t>)</a:t>
            </a:r>
          </a:p>
          <a:p>
            <a:pPr marL="342900" indent="-342900" algn="l" fontAlgn="t">
              <a:buFont typeface="+mj-lt"/>
              <a:buAutoNum type="arabicPeriod"/>
            </a:pPr>
            <a:r>
              <a:rPr lang="en-GB" sz="1600" b="1" dirty="0" err="1">
                <a:solidFill>
                  <a:srgbClr val="000000"/>
                </a:solidFill>
                <a:latin typeface="arial" panose="020B0604020202020204" pitchFamily="34" charset="0"/>
              </a:rPr>
              <a:t>Center</a:t>
            </a:r>
            <a:r>
              <a:rPr lang="en-GB" sz="1600" b="1" dirty="0">
                <a:solidFill>
                  <a:srgbClr val="000000"/>
                </a:solidFill>
                <a:latin typeface="arial" panose="020B0604020202020204" pitchFamily="34" charset="0"/>
              </a:rPr>
              <a:t> plane BGC field table from Opera model ( with iron), EDMS 2</a:t>
            </a:r>
            <a:r>
              <a:rPr lang="en-US" sz="1600" b="1" dirty="0">
                <a:solidFill>
                  <a:srgbClr val="000000"/>
                </a:solidFill>
                <a:latin typeface="arial" panose="020B0604020202020204" pitchFamily="34" charset="0"/>
              </a:rPr>
              <a:t>492784</a:t>
            </a:r>
          </a:p>
          <a:p>
            <a:pPr marL="342900" indent="-342900" algn="l" fontAlgn="t">
              <a:buFont typeface="+mj-lt"/>
              <a:buAutoNum type="arabicPeriod"/>
            </a:pPr>
            <a:r>
              <a:rPr lang="en-GB" sz="1600" b="1" dirty="0">
                <a:solidFill>
                  <a:srgbClr val="000000"/>
                </a:solidFill>
                <a:latin typeface="arial" panose="020B0604020202020204" pitchFamily="34" charset="0"/>
              </a:rPr>
              <a:t>Naming conventions for functional position codes in the new HL-LHC buildings and underground galleries</a:t>
            </a:r>
            <a:r>
              <a:rPr lang="en-US" sz="1600" b="1" dirty="0">
                <a:solidFill>
                  <a:srgbClr val="000000"/>
                </a:solidFill>
                <a:latin typeface="arial" panose="020B0604020202020204" pitchFamily="34" charset="0"/>
              </a:rPr>
              <a:t>, EDMS </a:t>
            </a:r>
            <a:r>
              <a:rPr lang="en-GB" sz="1600" b="1" dirty="0">
                <a:solidFill>
                  <a:srgbClr val="000000"/>
                </a:solidFill>
                <a:latin typeface="arial" panose="020B0604020202020204" pitchFamily="34" charset="0"/>
              </a:rPr>
              <a:t>2349917</a:t>
            </a:r>
          </a:p>
          <a:p>
            <a:pPr marL="342900" indent="-342900">
              <a:spcBef>
                <a:spcPts val="0"/>
              </a:spcBef>
              <a:buFont typeface="+mj-lt"/>
              <a:buAutoNum type="arabicPeriod"/>
            </a:pPr>
            <a:r>
              <a:rPr lang="en-GB" sz="1600" b="1" dirty="0">
                <a:solidFill>
                  <a:srgbClr val="000000"/>
                </a:solidFill>
                <a:latin typeface="arial" panose="020B0604020202020204" pitchFamily="34" charset="0"/>
              </a:rPr>
              <a:t>MCF meeting, 23td March 2021: </a:t>
            </a:r>
            <a:r>
              <a:rPr lang="en-US" sz="1600" dirty="0">
                <a:effectLst/>
                <a:latin typeface="Calibri" panose="020F0502020204030204" pitchFamily="34" charset="0"/>
                <a:ea typeface="Calibri" panose="020F0502020204030204" pitchFamily="34" charset="0"/>
                <a:hlinkClick r:id="rId5"/>
              </a:rPr>
              <a:t>https://indico.cern.ch/event/1020639/</a:t>
            </a:r>
            <a:endParaRPr lang="en-US" sz="1600" b="1" dirty="0">
              <a:solidFill>
                <a:srgbClr val="000000"/>
              </a:solidFill>
              <a:effectLst/>
              <a:latin typeface="arial" panose="020B0604020202020204" pitchFamily="34" charset="0"/>
              <a:ea typeface="Calibri" panose="020F0502020204030204" pitchFamily="34" charset="0"/>
            </a:endParaRPr>
          </a:p>
          <a:p>
            <a:pPr marL="642938" lvl="1" indent="-342900">
              <a:spcBef>
                <a:spcPts val="0"/>
              </a:spcBef>
              <a:buFont typeface="+mj-lt"/>
              <a:buAutoNum type="alphaLcParenR"/>
            </a:pPr>
            <a:r>
              <a:rPr lang="en-GB" sz="1400" dirty="0">
                <a:solidFill>
                  <a:srgbClr val="000000"/>
                </a:solidFill>
                <a:latin typeface="arial" panose="020B0604020202020204" pitchFamily="34" charset="0"/>
              </a:rPr>
              <a:t>First Estimations of the Quench Energy Dissipated in the HEL Cold Masses of the Main Solenoids - Mariusz Wozniak, </a:t>
            </a:r>
          </a:p>
          <a:p>
            <a:pPr marL="642938" lvl="1" indent="-342900">
              <a:spcBef>
                <a:spcPts val="0"/>
              </a:spcBef>
              <a:buFont typeface="+mj-lt"/>
              <a:buAutoNum type="alphaLcParenR"/>
            </a:pPr>
            <a:r>
              <a:rPr lang="en-GB" sz="1400" dirty="0">
                <a:solidFill>
                  <a:srgbClr val="000000"/>
                </a:solidFill>
                <a:latin typeface="arial" panose="020B0604020202020204" pitchFamily="34" charset="0"/>
              </a:rPr>
              <a:t>Proposal of the Design Cryogenic Pressure for the HEL Magnets - Gerard Ferlin </a:t>
            </a:r>
            <a:endParaRPr lang="en-US" sz="1400" dirty="0">
              <a:solidFill>
                <a:srgbClr val="000000"/>
              </a:solidFill>
              <a:latin typeface="arial" panose="020B0604020202020204" pitchFamily="34" charset="0"/>
            </a:endParaRPr>
          </a:p>
          <a:p>
            <a:pPr algn="l" fontAlgn="t"/>
            <a:endParaRPr lang="en-GB" sz="1600" b="1" dirty="0">
              <a:solidFill>
                <a:srgbClr val="000000"/>
              </a:solidFill>
              <a:latin typeface="arial" panose="020B0604020202020204" pitchFamily="34" charset="0"/>
            </a:endParaRPr>
          </a:p>
        </p:txBody>
      </p:sp>
      <p:sp>
        <p:nvSpPr>
          <p:cNvPr id="13" name="Rectangle 2">
            <a:extLst>
              <a:ext uri="{FF2B5EF4-FFF2-40B4-BE49-F238E27FC236}">
                <a16:creationId xmlns:a16="http://schemas.microsoft.com/office/drawing/2014/main" id="{D77AA1AB-17D0-4881-BB0A-C77C28D75503}"/>
              </a:ext>
            </a:extLst>
          </p:cNvPr>
          <p:cNvSpPr>
            <a:spLocks noChangeArrowheads="1"/>
          </p:cNvSpPr>
          <p:nvPr/>
        </p:nvSpPr>
        <p:spPr bwMode="auto">
          <a:xfrm>
            <a:off x="228600" y="548056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5" name="Rectangle 3">
            <a:extLst>
              <a:ext uri="{FF2B5EF4-FFF2-40B4-BE49-F238E27FC236}">
                <a16:creationId xmlns:a16="http://schemas.microsoft.com/office/drawing/2014/main" id="{FE930852-958A-474A-A3CB-0DF0AE116C0C}"/>
              </a:ext>
            </a:extLst>
          </p:cNvPr>
          <p:cNvSpPr>
            <a:spLocks noChangeArrowheads="1"/>
          </p:cNvSpPr>
          <p:nvPr/>
        </p:nvSpPr>
        <p:spPr bwMode="auto">
          <a:xfrm>
            <a:off x="612775" y="3646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20" name="Rectangle 5">
            <a:extLst>
              <a:ext uri="{FF2B5EF4-FFF2-40B4-BE49-F238E27FC236}">
                <a16:creationId xmlns:a16="http://schemas.microsoft.com/office/drawing/2014/main" id="{51D0701A-F4E7-4929-9F9E-D73C67A04D7B}"/>
              </a:ext>
            </a:extLst>
          </p:cNvPr>
          <p:cNvSpPr>
            <a:spLocks noChangeArrowheads="1"/>
          </p:cNvSpPr>
          <p:nvPr/>
        </p:nvSpPr>
        <p:spPr bwMode="auto">
          <a:xfrm>
            <a:off x="237067" y="3866613"/>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8" name="Rectangle 1">
            <a:extLst>
              <a:ext uri="{FF2B5EF4-FFF2-40B4-BE49-F238E27FC236}">
                <a16:creationId xmlns:a16="http://schemas.microsoft.com/office/drawing/2014/main" id="{D7D43E3A-A5DD-4985-B174-E93D3E6745C4}"/>
              </a:ext>
            </a:extLst>
          </p:cNvPr>
          <p:cNvSpPr>
            <a:spLocks noChangeArrowheads="1"/>
          </p:cNvSpPr>
          <p:nvPr/>
        </p:nvSpPr>
        <p:spPr bwMode="auto">
          <a:xfrm>
            <a:off x="612775" y="36464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US" altLang="en-US" sz="1800" b="0" i="0" u="none" strike="noStrike" cap="none" normalizeH="0" baseline="0">
                <a:ln>
                  <a:noFill/>
                </a:ln>
                <a:solidFill>
                  <a:schemeClr val="tx1"/>
                </a:solidFill>
                <a:effectLst/>
                <a:latin typeface="Arial" panose="020B0604020202020204" pitchFamily="34" charset="0"/>
              </a:rPr>
            </a:br>
            <a:endParaRPr kumimoji="0" lang="en-US" altLang="en-US" sz="1800" b="0" i="0" u="none" strike="noStrike" cap="none" normalizeH="0" baseline="0">
              <a:ln>
                <a:noFill/>
              </a:ln>
              <a:solidFill>
                <a:schemeClr val="tx1"/>
              </a:solidFill>
              <a:effectLst/>
              <a:latin typeface="Arial" panose="020B0604020202020204" pitchFamily="34" charset="0"/>
            </a:endParaRPr>
          </a:p>
        </p:txBody>
      </p:sp>
      <p:sp>
        <p:nvSpPr>
          <p:cNvPr id="12" name="Footer Placeholder 4">
            <a:extLst>
              <a:ext uri="{FF2B5EF4-FFF2-40B4-BE49-F238E27FC236}">
                <a16:creationId xmlns:a16="http://schemas.microsoft.com/office/drawing/2014/main" id="{D710F0BB-F3BD-42C3-B0BC-F581830B6AD1}"/>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275306888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723BB1D-2C89-49FE-8092-618DE58DC77B}"/>
              </a:ext>
            </a:extLst>
          </p:cNvPr>
          <p:cNvSpPr>
            <a:spLocks noGrp="1"/>
          </p:cNvSpPr>
          <p:nvPr>
            <p:ph type="subTitle" idx="1"/>
          </p:nvPr>
        </p:nvSpPr>
        <p:spPr>
          <a:xfrm>
            <a:off x="1216800" y="933450"/>
            <a:ext cx="6400800" cy="1752600"/>
          </a:xfrm>
        </p:spPr>
        <p:txBody>
          <a:bodyPr>
            <a:noAutofit/>
          </a:bodyPr>
          <a:lstStyle/>
          <a:p>
            <a:pPr algn="l"/>
            <a:r>
              <a:rPr lang="fr-CH" sz="8800" dirty="0" err="1">
                <a:solidFill>
                  <a:srgbClr val="0000FF"/>
                </a:solidFill>
                <a:latin typeface="Edwardian Script ITC" panose="030303020407070D0804" pitchFamily="66" charset="0"/>
                <a:ea typeface="+mj-ea"/>
                <a:cs typeface="+mj-cs"/>
              </a:rPr>
              <a:t>Thank</a:t>
            </a:r>
            <a:r>
              <a:rPr lang="fr-CH" sz="8800" dirty="0">
                <a:solidFill>
                  <a:srgbClr val="0000FF"/>
                </a:solidFill>
                <a:latin typeface="Edwardian Script ITC" panose="030303020407070D0804" pitchFamily="66" charset="0"/>
                <a:ea typeface="+mj-ea"/>
                <a:cs typeface="+mj-cs"/>
              </a:rPr>
              <a:t> </a:t>
            </a:r>
            <a:r>
              <a:rPr lang="fr-CH" sz="8800" dirty="0" err="1">
                <a:solidFill>
                  <a:srgbClr val="0000FF"/>
                </a:solidFill>
                <a:latin typeface="Edwardian Script ITC" panose="030303020407070D0804" pitchFamily="66" charset="0"/>
                <a:ea typeface="+mj-ea"/>
                <a:cs typeface="+mj-cs"/>
              </a:rPr>
              <a:t>you</a:t>
            </a:r>
            <a:r>
              <a:rPr lang="fr-CH" sz="8800" dirty="0">
                <a:solidFill>
                  <a:srgbClr val="0000FF"/>
                </a:solidFill>
                <a:latin typeface="Edwardian Script ITC" panose="030303020407070D0804" pitchFamily="66" charset="0"/>
                <a:ea typeface="+mj-ea"/>
                <a:cs typeface="+mj-cs"/>
              </a:rPr>
              <a:t> </a:t>
            </a:r>
          </a:p>
          <a:p>
            <a:r>
              <a:rPr lang="fr-CH" sz="8800" dirty="0">
                <a:solidFill>
                  <a:srgbClr val="0000FF"/>
                </a:solidFill>
                <a:latin typeface="Edwardian Script ITC" panose="030303020407070D0804" pitchFamily="66" charset="0"/>
                <a:ea typeface="+mj-ea"/>
                <a:cs typeface="+mj-cs"/>
              </a:rPr>
              <a:t>for </a:t>
            </a:r>
            <a:r>
              <a:rPr lang="fr-CH" sz="8800" dirty="0" err="1">
                <a:solidFill>
                  <a:srgbClr val="0000FF"/>
                </a:solidFill>
                <a:latin typeface="Edwardian Script ITC" panose="030303020407070D0804" pitchFamily="66" charset="0"/>
                <a:ea typeface="+mj-ea"/>
                <a:cs typeface="+mj-cs"/>
              </a:rPr>
              <a:t>your</a:t>
            </a:r>
            <a:r>
              <a:rPr lang="fr-CH" sz="8800" dirty="0">
                <a:solidFill>
                  <a:srgbClr val="0000FF"/>
                </a:solidFill>
                <a:latin typeface="Edwardian Script ITC" panose="030303020407070D0804" pitchFamily="66" charset="0"/>
                <a:ea typeface="+mj-ea"/>
                <a:cs typeface="+mj-cs"/>
              </a:rPr>
              <a:t> attention</a:t>
            </a:r>
          </a:p>
          <a:p>
            <a:endParaRPr lang="fr-CH" dirty="0">
              <a:solidFill>
                <a:srgbClr val="0000FF"/>
              </a:solidFill>
              <a:latin typeface="Abadi Extra Light" panose="020B0204020104020204" pitchFamily="34" charset="0"/>
              <a:ea typeface="+mj-ea"/>
              <a:cs typeface="+mj-cs"/>
            </a:endParaRPr>
          </a:p>
          <a:p>
            <a:endParaRPr lang="fr-CH" dirty="0">
              <a:solidFill>
                <a:srgbClr val="0000FF"/>
              </a:solidFill>
              <a:latin typeface="Abadi Extra Light" panose="020B0204020104020204" pitchFamily="34" charset="0"/>
              <a:ea typeface="+mj-ea"/>
              <a:cs typeface="+mj-cs"/>
            </a:endParaRPr>
          </a:p>
          <a:p>
            <a:r>
              <a:rPr lang="fr-CH" dirty="0">
                <a:solidFill>
                  <a:srgbClr val="0000FF"/>
                </a:solidFill>
                <a:latin typeface="Abadi Extra Light" panose="020B0204020104020204" pitchFamily="34" charset="0"/>
                <a:ea typeface="+mj-ea"/>
                <a:cs typeface="+mj-cs"/>
              </a:rPr>
              <a:t>Do </a:t>
            </a:r>
            <a:r>
              <a:rPr lang="fr-CH" dirty="0" err="1">
                <a:solidFill>
                  <a:srgbClr val="0000FF"/>
                </a:solidFill>
                <a:latin typeface="Abadi Extra Light" panose="020B0204020104020204" pitchFamily="34" charset="0"/>
                <a:ea typeface="+mj-ea"/>
                <a:cs typeface="+mj-cs"/>
              </a:rPr>
              <a:t>you</a:t>
            </a:r>
            <a:r>
              <a:rPr lang="fr-CH" dirty="0">
                <a:solidFill>
                  <a:srgbClr val="0000FF"/>
                </a:solidFill>
                <a:latin typeface="Abadi Extra Light" panose="020B0204020104020204" pitchFamily="34" charset="0"/>
                <a:ea typeface="+mj-ea"/>
                <a:cs typeface="+mj-cs"/>
              </a:rPr>
              <a:t> have </a:t>
            </a:r>
            <a:r>
              <a:rPr lang="fr-CH" dirty="0" err="1">
                <a:solidFill>
                  <a:srgbClr val="0000FF"/>
                </a:solidFill>
                <a:latin typeface="Abadi Extra Light" panose="020B0204020104020204" pitchFamily="34" charset="0"/>
                <a:ea typeface="+mj-ea"/>
                <a:cs typeface="+mj-cs"/>
              </a:rPr>
              <a:t>any</a:t>
            </a:r>
            <a:r>
              <a:rPr lang="fr-CH" dirty="0">
                <a:solidFill>
                  <a:srgbClr val="0000FF"/>
                </a:solidFill>
                <a:latin typeface="Abadi Extra Light" panose="020B0204020104020204" pitchFamily="34" charset="0"/>
                <a:ea typeface="+mj-ea"/>
                <a:cs typeface="+mj-cs"/>
              </a:rPr>
              <a:t> questions …?</a:t>
            </a:r>
            <a:endParaRPr lang="en-US" sz="4400" dirty="0">
              <a:solidFill>
                <a:srgbClr val="0000FF"/>
              </a:solidFill>
              <a:latin typeface="Abadi Extra Light" panose="020B0204020104020204" pitchFamily="34" charset="0"/>
              <a:ea typeface="+mj-ea"/>
              <a:cs typeface="+mj-cs"/>
            </a:endParaRPr>
          </a:p>
        </p:txBody>
      </p:sp>
      <p:sp>
        <p:nvSpPr>
          <p:cNvPr id="5" name="Footer Placeholder 4">
            <a:extLst>
              <a:ext uri="{FF2B5EF4-FFF2-40B4-BE49-F238E27FC236}">
                <a16:creationId xmlns:a16="http://schemas.microsoft.com/office/drawing/2014/main" id="{89B1D272-4C0C-4C8E-A104-97B3B59DE3A4}"/>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pic>
        <p:nvPicPr>
          <p:cNvPr id="7" name="Picture 6">
            <a:extLst>
              <a:ext uri="{FF2B5EF4-FFF2-40B4-BE49-F238E27FC236}">
                <a16:creationId xmlns:a16="http://schemas.microsoft.com/office/drawing/2014/main" id="{38988B2B-3548-4C28-9114-127B6102FDB0}"/>
              </a:ext>
            </a:extLst>
          </p:cNvPr>
          <p:cNvPicPr>
            <a:picLocks noChangeAspect="1"/>
          </p:cNvPicPr>
          <p:nvPr/>
        </p:nvPicPr>
        <p:blipFill>
          <a:blip r:embed="rId2"/>
          <a:stretch>
            <a:fillRect/>
          </a:stretch>
        </p:blipFill>
        <p:spPr>
          <a:xfrm>
            <a:off x="6096000" y="1181100"/>
            <a:ext cx="2836498" cy="1981200"/>
          </a:xfrm>
          <a:prstGeom prst="rect">
            <a:avLst/>
          </a:prstGeom>
        </p:spPr>
      </p:pic>
      <p:pic>
        <p:nvPicPr>
          <p:cNvPr id="8" name="Picture 7">
            <a:extLst>
              <a:ext uri="{FF2B5EF4-FFF2-40B4-BE49-F238E27FC236}">
                <a16:creationId xmlns:a16="http://schemas.microsoft.com/office/drawing/2014/main" id="{EB654EF7-744B-45AE-8763-8D9D4C8C92C0}"/>
              </a:ext>
            </a:extLst>
          </p:cNvPr>
          <p:cNvPicPr>
            <a:picLocks noChangeAspect="1"/>
          </p:cNvPicPr>
          <p:nvPr/>
        </p:nvPicPr>
        <p:blipFill>
          <a:blip r:embed="rId3" cstate="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val="0"/>
              </a:ext>
            </a:extLst>
          </a:blip>
          <a:stretch>
            <a:fillRect/>
          </a:stretch>
        </p:blipFill>
        <p:spPr>
          <a:xfrm>
            <a:off x="6429114" y="3989143"/>
            <a:ext cx="2376972" cy="2376972"/>
          </a:xfrm>
          <a:prstGeom prst="rect">
            <a:avLst/>
          </a:prstGeom>
        </p:spPr>
      </p:pic>
    </p:spTree>
    <p:extLst>
      <p:ext uri="{BB962C8B-B14F-4D97-AF65-F5344CB8AC3E}">
        <p14:creationId xmlns:p14="http://schemas.microsoft.com/office/powerpoint/2010/main" val="32214280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F7470138-A627-4D27-BF55-E099895E0295}"/>
              </a:ext>
            </a:extLst>
          </p:cNvPr>
          <p:cNvSpPr>
            <a:spLocks noGrp="1"/>
          </p:cNvSpPr>
          <p:nvPr>
            <p:ph type="subTitle" idx="1"/>
          </p:nvPr>
        </p:nvSpPr>
        <p:spPr>
          <a:xfrm>
            <a:off x="1371600" y="1905000"/>
            <a:ext cx="6400800" cy="1752600"/>
          </a:xfrm>
        </p:spPr>
        <p:txBody>
          <a:bodyPr>
            <a:normAutofit/>
          </a:bodyPr>
          <a:lstStyle/>
          <a:p>
            <a:r>
              <a:rPr lang="fr-CH" sz="4400" dirty="0">
                <a:solidFill>
                  <a:schemeClr val="tx1"/>
                </a:solidFill>
              </a:rPr>
              <a:t>BACK UP SLIDES</a:t>
            </a:r>
            <a:endParaRPr lang="en-US" sz="4400" dirty="0">
              <a:solidFill>
                <a:schemeClr val="tx1"/>
              </a:solidFill>
            </a:endParaRPr>
          </a:p>
        </p:txBody>
      </p:sp>
      <p:sp>
        <p:nvSpPr>
          <p:cNvPr id="3" name="Title 2">
            <a:extLst>
              <a:ext uri="{FF2B5EF4-FFF2-40B4-BE49-F238E27FC236}">
                <a16:creationId xmlns:a16="http://schemas.microsoft.com/office/drawing/2014/main" id="{34959E10-9378-44CA-A35D-82A1297CECD8}"/>
              </a:ext>
            </a:extLst>
          </p:cNvPr>
          <p:cNvSpPr>
            <a:spLocks noGrp="1"/>
          </p:cNvSpPr>
          <p:nvPr>
            <p:ph type="title"/>
          </p:nvPr>
        </p:nvSpPr>
        <p:spPr/>
        <p:txBody>
          <a:bodyPr/>
          <a:lstStyle/>
          <a:p>
            <a:endParaRPr lang="en-US"/>
          </a:p>
        </p:txBody>
      </p:sp>
    </p:spTree>
    <p:extLst>
      <p:ext uri="{BB962C8B-B14F-4D97-AF65-F5344CB8AC3E}">
        <p14:creationId xmlns:p14="http://schemas.microsoft.com/office/powerpoint/2010/main" val="10077128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09785"/>
            <a:ext cx="8229600" cy="418058"/>
          </a:xfrm>
        </p:spPr>
        <p:txBody>
          <a:bodyPr/>
          <a:lstStyle/>
          <a:p>
            <a:r>
              <a:rPr lang="en-US" sz="2800" dirty="0"/>
              <a:t>BINP factory cold tests plan</a:t>
            </a:r>
            <a:endParaRPr lang="ru-RU" sz="2800" dirty="0"/>
          </a:p>
        </p:txBody>
      </p:sp>
      <p:sp>
        <p:nvSpPr>
          <p:cNvPr id="6" name="Номер слайда 5"/>
          <p:cNvSpPr>
            <a:spLocks noGrp="1"/>
          </p:cNvSpPr>
          <p:nvPr>
            <p:ph type="sldNum" sz="quarter" idx="12"/>
          </p:nvPr>
        </p:nvSpPr>
        <p:spPr>
          <a:xfrm>
            <a:off x="7239000" y="5640530"/>
            <a:ext cx="360000" cy="360000"/>
          </a:xfrm>
        </p:spPr>
        <p:txBody>
          <a:bodyPr/>
          <a:lstStyle/>
          <a:p>
            <a:pPr>
              <a:defRPr/>
            </a:pPr>
            <a:fld id="{C2E34179-C0D4-475C-A242-DF230BB903DC}" type="slidenum">
              <a:rPr lang="ru-RU" smtClean="0"/>
              <a:pPr>
                <a:defRPr/>
              </a:pPr>
              <a:t>24</a:t>
            </a:fld>
            <a:endParaRPr lang="ru-RU"/>
          </a:p>
        </p:txBody>
      </p:sp>
      <p:pic>
        <p:nvPicPr>
          <p:cNvPr id="8" name="Рисунок 7" descr="D:\Bragin\Work\CERN - Hollow Electron Lens\Photo\IMG_20201019_164323.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9864" y="2916242"/>
            <a:ext cx="2448272" cy="3280368"/>
          </a:xfrm>
          <a:prstGeom prst="rect">
            <a:avLst/>
          </a:prstGeom>
          <a:noFill/>
          <a:ln>
            <a:noFill/>
          </a:ln>
        </p:spPr>
      </p:pic>
      <p:sp>
        <p:nvSpPr>
          <p:cNvPr id="7" name="TextBox 6"/>
          <p:cNvSpPr txBox="1"/>
          <p:nvPr/>
        </p:nvSpPr>
        <p:spPr>
          <a:xfrm>
            <a:off x="303496" y="842514"/>
            <a:ext cx="4268504" cy="738664"/>
          </a:xfrm>
          <a:prstGeom prst="rect">
            <a:avLst/>
          </a:prstGeom>
          <a:noFill/>
        </p:spPr>
        <p:txBody>
          <a:bodyPr wrap="square" rtlCol="0">
            <a:spAutoFit/>
          </a:bodyPr>
          <a:lstStyle/>
          <a:p>
            <a:r>
              <a:rPr lang="en-US" sz="1400" dirty="0"/>
              <a:t>Large magnets to be tested in long BINP cryostats.</a:t>
            </a:r>
          </a:p>
          <a:p>
            <a:r>
              <a:rPr lang="en-US" sz="1400" dirty="0"/>
              <a:t>~ up to 2 weeks per magnet, incl magnetic measurement .</a:t>
            </a:r>
            <a:endParaRPr lang="ru-RU" sz="1400" dirty="0"/>
          </a:p>
        </p:txBody>
      </p:sp>
      <p:sp>
        <p:nvSpPr>
          <p:cNvPr id="13" name="TextBox 12"/>
          <p:cNvSpPr txBox="1"/>
          <p:nvPr/>
        </p:nvSpPr>
        <p:spPr>
          <a:xfrm>
            <a:off x="4458046" y="1855960"/>
            <a:ext cx="4672659" cy="2462213"/>
          </a:xfrm>
          <a:prstGeom prst="rect">
            <a:avLst/>
          </a:prstGeom>
          <a:solidFill>
            <a:schemeClr val="bg1"/>
          </a:solidFill>
        </p:spPr>
        <p:txBody>
          <a:bodyPr wrap="square" rtlCol="0">
            <a:spAutoFit/>
          </a:bodyPr>
          <a:lstStyle/>
          <a:p>
            <a:r>
              <a:rPr lang="en-US" sz="1400" dirty="0">
                <a:sym typeface="Symbol" panose="05050102010706020507" pitchFamily="18" charset="2"/>
              </a:rPr>
              <a:t>Horizontal dry cryostat</a:t>
            </a:r>
          </a:p>
          <a:p>
            <a:r>
              <a:rPr lang="en-US" sz="1400" dirty="0">
                <a:sym typeface="Symbol" panose="05050102010706020507" pitchFamily="18" charset="2"/>
              </a:rPr>
              <a:t> </a:t>
            </a:r>
            <a:r>
              <a:rPr lang="en-US" sz="1400" dirty="0"/>
              <a:t>680 mm, L ~ 1900 mm</a:t>
            </a:r>
          </a:p>
          <a:p>
            <a:r>
              <a:rPr lang="en-US" sz="1400" dirty="0"/>
              <a:t>More possibilities for magnetic field measurements, but longer cooling down time (heat pipes to increase cooling power.)</a:t>
            </a:r>
          </a:p>
          <a:p>
            <a:endParaRPr lang="en-US" sz="1400" dirty="0"/>
          </a:p>
          <a:p>
            <a:r>
              <a:rPr lang="en-US" sz="1400" dirty="0"/>
              <a:t>Vertical dry cryostat:</a:t>
            </a:r>
          </a:p>
          <a:p>
            <a:pPr marL="285750" indent="-285750">
              <a:buFont typeface="Arial" panose="020B0604020202020204" pitchFamily="34" charset="0"/>
              <a:buChar char="•"/>
            </a:pPr>
            <a:r>
              <a:rPr lang="en-US" sz="1400" dirty="0">
                <a:sym typeface="Symbol" panose="05050102010706020507" pitchFamily="18" charset="2"/>
              </a:rPr>
              <a:t></a:t>
            </a:r>
            <a:r>
              <a:rPr lang="en-US" sz="1400" dirty="0"/>
              <a:t>410 mm, L ~ 1600 mm – </a:t>
            </a:r>
            <a:r>
              <a:rPr lang="en-US" sz="1400" dirty="0" err="1"/>
              <a:t>LHe</a:t>
            </a:r>
            <a:r>
              <a:rPr lang="en-US" sz="1400" dirty="0"/>
              <a:t> volume</a:t>
            </a:r>
          </a:p>
          <a:p>
            <a:pPr marL="285750" indent="-285750">
              <a:buFont typeface="Arial" panose="020B0604020202020204" pitchFamily="34" charset="0"/>
              <a:buChar char="•"/>
            </a:pPr>
            <a:r>
              <a:rPr lang="en-US" sz="1400" dirty="0">
                <a:sym typeface="Symbol" panose="05050102010706020507" pitchFamily="18" charset="2"/>
              </a:rPr>
              <a:t></a:t>
            </a:r>
            <a:r>
              <a:rPr lang="en-US" sz="1400" dirty="0"/>
              <a:t>300 mm, L ~ 500 mm, </a:t>
            </a:r>
            <a:r>
              <a:rPr lang="en-US" sz="1400" dirty="0" err="1"/>
              <a:t>LHe</a:t>
            </a:r>
            <a:r>
              <a:rPr lang="en-US" sz="1400" dirty="0"/>
              <a:t> test cryostat</a:t>
            </a:r>
          </a:p>
          <a:p>
            <a:endParaRPr lang="en-US" sz="1400" dirty="0"/>
          </a:p>
          <a:p>
            <a:endParaRPr lang="ru-RU" sz="1400" dirty="0"/>
          </a:p>
        </p:txBody>
      </p:sp>
      <p:sp>
        <p:nvSpPr>
          <p:cNvPr id="14" name="TextBox 13"/>
          <p:cNvSpPr txBox="1"/>
          <p:nvPr/>
        </p:nvSpPr>
        <p:spPr>
          <a:xfrm>
            <a:off x="209788" y="1624355"/>
            <a:ext cx="3676411" cy="954107"/>
          </a:xfrm>
          <a:prstGeom prst="rect">
            <a:avLst/>
          </a:prstGeom>
          <a:solidFill>
            <a:schemeClr val="bg1"/>
          </a:solidFill>
        </p:spPr>
        <p:txBody>
          <a:bodyPr wrap="square" rtlCol="0">
            <a:spAutoFit/>
          </a:bodyPr>
          <a:lstStyle/>
          <a:p>
            <a:r>
              <a:rPr lang="en-US" sz="1400" dirty="0">
                <a:sym typeface="Symbol" panose="05050102010706020507" pitchFamily="18" charset="2"/>
              </a:rPr>
              <a:t>Available space in </a:t>
            </a:r>
            <a:r>
              <a:rPr lang="en-US" sz="1400" dirty="0" err="1">
                <a:sym typeface="Symbol" panose="05050102010706020507" pitchFamily="18" charset="2"/>
              </a:rPr>
              <a:t>LHe</a:t>
            </a:r>
            <a:r>
              <a:rPr lang="en-US" sz="1400" dirty="0">
                <a:sym typeface="Symbol" panose="05050102010706020507" pitchFamily="18" charset="2"/>
              </a:rPr>
              <a:t> vertical cryostat</a:t>
            </a:r>
          </a:p>
          <a:p>
            <a:r>
              <a:rPr lang="en-US" sz="1400" dirty="0">
                <a:sym typeface="Symbol" panose="05050102010706020507" pitchFamily="18" charset="2"/>
              </a:rPr>
              <a:t> 70</a:t>
            </a:r>
            <a:r>
              <a:rPr lang="en-US" sz="1400" dirty="0"/>
              <a:t>0 mm, L ~ 2000 mm</a:t>
            </a:r>
          </a:p>
          <a:p>
            <a:r>
              <a:rPr lang="en-US" sz="1400" dirty="0"/>
              <a:t>Magnetic field measurements:</a:t>
            </a:r>
          </a:p>
          <a:p>
            <a:r>
              <a:rPr lang="en-US" sz="1400" dirty="0"/>
              <a:t>Hall sensors scanning along the axis.</a:t>
            </a:r>
          </a:p>
        </p:txBody>
      </p:sp>
      <p:pic>
        <p:nvPicPr>
          <p:cNvPr id="15" name="Рисунок 6">
            <a:extLst>
              <a:ext uri="{FF2B5EF4-FFF2-40B4-BE49-F238E27FC236}">
                <a16:creationId xmlns:a16="http://schemas.microsoft.com/office/drawing/2014/main" id="{352D3B8C-93F2-4984-BDC7-35233F6AAA4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52592" y="762287"/>
            <a:ext cx="4494208" cy="1041515"/>
          </a:xfrm>
          <a:prstGeom prst="rect">
            <a:avLst/>
          </a:prstGeom>
        </p:spPr>
      </p:pic>
      <p:pic>
        <p:nvPicPr>
          <p:cNvPr id="17" name="Рисунок 7" descr="D:\Bragin\Work\CERN - Hollow Electron Lens\Photo\Dry cryostat IMG_20201026_095200.jpg">
            <a:extLst>
              <a:ext uri="{FF2B5EF4-FFF2-40B4-BE49-F238E27FC236}">
                <a16:creationId xmlns:a16="http://schemas.microsoft.com/office/drawing/2014/main" id="{2C464EBC-7BAF-4572-96B9-5585A871EC55}"/>
              </a:ext>
            </a:extLst>
          </p:cNvPr>
          <p:cNvPicPr/>
          <p:nvPr/>
        </p:nvPicPr>
        <p:blipFill rotWithShape="1">
          <a:blip r:embed="rId4" cstate="print">
            <a:extLst>
              <a:ext uri="{28A0092B-C50C-407E-A947-70E740481C1C}">
                <a14:useLocalDpi xmlns:a14="http://schemas.microsoft.com/office/drawing/2010/main" val="0"/>
              </a:ext>
            </a:extLst>
          </a:blip>
          <a:srcRect t="5301"/>
          <a:stretch/>
        </p:blipFill>
        <p:spPr bwMode="auto">
          <a:xfrm>
            <a:off x="5720744" y="4038600"/>
            <a:ext cx="3268374" cy="2121954"/>
          </a:xfrm>
          <a:prstGeom prst="rect">
            <a:avLst/>
          </a:prstGeom>
          <a:noFill/>
          <a:ln>
            <a:noFill/>
          </a:ln>
          <a:extLst>
            <a:ext uri="{53640926-AAD7-44D8-BBD7-CCE9431645EC}">
              <a14:shadowObscured xmlns:a14="http://schemas.microsoft.com/office/drawing/2010/main"/>
            </a:ext>
          </a:extLst>
        </p:spPr>
      </p:pic>
      <p:sp>
        <p:nvSpPr>
          <p:cNvPr id="18" name="TextBox 17">
            <a:extLst>
              <a:ext uri="{FF2B5EF4-FFF2-40B4-BE49-F238E27FC236}">
                <a16:creationId xmlns:a16="http://schemas.microsoft.com/office/drawing/2014/main" id="{C37FFFD8-BBB3-48C1-9122-12429F9258CC}"/>
              </a:ext>
            </a:extLst>
          </p:cNvPr>
          <p:cNvSpPr txBox="1"/>
          <p:nvPr/>
        </p:nvSpPr>
        <p:spPr>
          <a:xfrm>
            <a:off x="5720744" y="4220415"/>
            <a:ext cx="1687037" cy="430887"/>
          </a:xfrm>
          <a:prstGeom prst="rect">
            <a:avLst/>
          </a:prstGeom>
          <a:solidFill>
            <a:schemeClr val="bg1"/>
          </a:solidFill>
        </p:spPr>
        <p:txBody>
          <a:bodyPr wrap="square" rtlCol="0">
            <a:spAutoFit/>
          </a:bodyPr>
          <a:lstStyle/>
          <a:p>
            <a:r>
              <a:rPr lang="en-US" sz="1100" dirty="0">
                <a:sym typeface="Symbol" panose="05050102010706020507" pitchFamily="18" charset="2"/>
              </a:rPr>
              <a:t></a:t>
            </a:r>
            <a:r>
              <a:rPr lang="en-US" sz="1100" dirty="0"/>
              <a:t>680 mm, L ~ 1900 mm</a:t>
            </a:r>
            <a:endParaRPr lang="ru-RU" sz="1100" dirty="0"/>
          </a:p>
        </p:txBody>
      </p:sp>
      <p:sp>
        <p:nvSpPr>
          <p:cNvPr id="19" name="TextBox 18">
            <a:extLst>
              <a:ext uri="{FF2B5EF4-FFF2-40B4-BE49-F238E27FC236}">
                <a16:creationId xmlns:a16="http://schemas.microsoft.com/office/drawing/2014/main" id="{A222948D-294F-4467-8E7A-EE189320F08C}"/>
              </a:ext>
            </a:extLst>
          </p:cNvPr>
          <p:cNvSpPr txBox="1"/>
          <p:nvPr/>
        </p:nvSpPr>
        <p:spPr>
          <a:xfrm>
            <a:off x="5779315" y="5867400"/>
            <a:ext cx="1575616" cy="261610"/>
          </a:xfrm>
          <a:prstGeom prst="rect">
            <a:avLst/>
          </a:prstGeom>
          <a:solidFill>
            <a:schemeClr val="bg1"/>
          </a:solidFill>
        </p:spPr>
        <p:txBody>
          <a:bodyPr wrap="square" rtlCol="0">
            <a:spAutoFit/>
          </a:bodyPr>
          <a:lstStyle/>
          <a:p>
            <a:r>
              <a:rPr lang="en-US" sz="1100" dirty="0">
                <a:sym typeface="Symbol" panose="05050102010706020507" pitchFamily="18" charset="2"/>
              </a:rPr>
              <a:t>Dry cryostat</a:t>
            </a:r>
            <a:endParaRPr lang="ru-RU" sz="1100" dirty="0"/>
          </a:p>
        </p:txBody>
      </p:sp>
      <p:pic>
        <p:nvPicPr>
          <p:cNvPr id="11" name="Рисунок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841149" y="4068014"/>
            <a:ext cx="2776637" cy="2078445"/>
          </a:xfrm>
          <a:prstGeom prst="rect">
            <a:avLst/>
          </a:prstGeom>
        </p:spPr>
      </p:pic>
      <p:sp>
        <p:nvSpPr>
          <p:cNvPr id="12" name="TextBox 11"/>
          <p:cNvSpPr txBox="1"/>
          <p:nvPr/>
        </p:nvSpPr>
        <p:spPr>
          <a:xfrm>
            <a:off x="2897372" y="5715000"/>
            <a:ext cx="1735832" cy="461665"/>
          </a:xfrm>
          <a:prstGeom prst="rect">
            <a:avLst/>
          </a:prstGeom>
          <a:solidFill>
            <a:schemeClr val="tx2">
              <a:lumMod val="20000"/>
              <a:lumOff val="80000"/>
            </a:schemeClr>
          </a:solidFill>
        </p:spPr>
        <p:txBody>
          <a:bodyPr wrap="square" rtlCol="0">
            <a:spAutoFit/>
          </a:bodyPr>
          <a:lstStyle/>
          <a:p>
            <a:r>
              <a:rPr lang="en-US" sz="1200" dirty="0">
                <a:solidFill>
                  <a:srgbClr val="FF0000"/>
                </a:solidFill>
              </a:rPr>
              <a:t>The dry cryostat has 4 pairs of current leads</a:t>
            </a:r>
            <a:endParaRPr lang="ru-RU" sz="1200" dirty="0">
              <a:solidFill>
                <a:srgbClr val="FF0000"/>
              </a:solidFill>
            </a:endParaRPr>
          </a:p>
        </p:txBody>
      </p:sp>
      <p:sp>
        <p:nvSpPr>
          <p:cNvPr id="4" name="Footer Placeholder 3">
            <a:extLst>
              <a:ext uri="{FF2B5EF4-FFF2-40B4-BE49-F238E27FC236}">
                <a16:creationId xmlns:a16="http://schemas.microsoft.com/office/drawing/2014/main" id="{3210E844-777C-40B9-BE12-F44D3619A04C}"/>
              </a:ext>
            </a:extLst>
          </p:cNvPr>
          <p:cNvSpPr>
            <a:spLocks noGrp="1"/>
          </p:cNvSpPr>
          <p:nvPr>
            <p:ph type="ftr" sz="quarter" idx="11"/>
          </p:nvPr>
        </p:nvSpPr>
        <p:spPr/>
        <p:txBody>
          <a:bodyPr/>
          <a:lstStyle/>
          <a:p>
            <a:endParaRPr lang="en-US" dirty="0"/>
          </a:p>
        </p:txBody>
      </p:sp>
      <p:sp>
        <p:nvSpPr>
          <p:cNvPr id="16" name="Footer Placeholder 4">
            <a:extLst>
              <a:ext uri="{FF2B5EF4-FFF2-40B4-BE49-F238E27FC236}">
                <a16:creationId xmlns:a16="http://schemas.microsoft.com/office/drawing/2014/main" id="{C69EFFA4-9BD4-4178-902C-654A89126801}"/>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126950874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0ED2AE-D6B6-4136-BAE4-83271E1A8155}"/>
              </a:ext>
            </a:extLst>
          </p:cNvPr>
          <p:cNvSpPr>
            <a:spLocks noGrp="1"/>
          </p:cNvSpPr>
          <p:nvPr>
            <p:ph type="title"/>
          </p:nvPr>
        </p:nvSpPr>
        <p:spPr/>
        <p:txBody>
          <a:bodyPr/>
          <a:lstStyle/>
          <a:p>
            <a:r>
              <a:rPr lang="en-US" sz="2800" dirty="0"/>
              <a:t>HEL solenoid magnets</a:t>
            </a:r>
            <a:r>
              <a:rPr lang="pl-PL" sz="2800" dirty="0"/>
              <a:t> </a:t>
            </a:r>
            <a:r>
              <a:rPr lang="fr-CH" sz="2800" dirty="0" err="1"/>
              <a:t>equipment</a:t>
            </a:r>
            <a:r>
              <a:rPr lang="fr-CH" sz="2800" dirty="0"/>
              <a:t> codes</a:t>
            </a:r>
            <a:endParaRPr lang="en-GB" sz="3600" dirty="0"/>
          </a:p>
        </p:txBody>
      </p:sp>
      <p:pic>
        <p:nvPicPr>
          <p:cNvPr id="6" name="Content Placeholder 5">
            <a:extLst>
              <a:ext uri="{FF2B5EF4-FFF2-40B4-BE49-F238E27FC236}">
                <a16:creationId xmlns:a16="http://schemas.microsoft.com/office/drawing/2014/main" id="{EFEB004D-2C33-45B6-A5D2-46DB03E95F83}"/>
              </a:ext>
            </a:extLst>
          </p:cNvPr>
          <p:cNvPicPr>
            <a:picLocks noGrp="1" noChangeAspect="1"/>
          </p:cNvPicPr>
          <p:nvPr>
            <p:ph idx="1"/>
          </p:nvPr>
        </p:nvPicPr>
        <p:blipFill>
          <a:blip r:embed="rId3">
            <a:extLst>
              <a:ext uri="{96DAC541-7B7A-43D3-8B79-37D633B846F1}">
                <asvg:svgBlip xmlns:asvg="http://schemas.microsoft.com/office/drawing/2016/SVG/main" r:embed="rId4"/>
              </a:ext>
            </a:extLst>
          </a:blip>
          <a:stretch>
            <a:fillRect/>
          </a:stretch>
        </p:blipFill>
        <p:spPr>
          <a:xfrm>
            <a:off x="323528" y="1914566"/>
            <a:ext cx="8748464" cy="1756105"/>
          </a:xfrm>
        </p:spPr>
      </p:pic>
      <p:sp>
        <p:nvSpPr>
          <p:cNvPr id="4" name="Slide Number Placeholder 3">
            <a:extLst>
              <a:ext uri="{FF2B5EF4-FFF2-40B4-BE49-F238E27FC236}">
                <a16:creationId xmlns:a16="http://schemas.microsoft.com/office/drawing/2014/main" id="{F3473352-47BE-4B71-86D3-AEC34D9DE6CF}"/>
              </a:ext>
            </a:extLst>
          </p:cNvPr>
          <p:cNvSpPr>
            <a:spLocks noGrp="1"/>
          </p:cNvSpPr>
          <p:nvPr>
            <p:ph type="sldNum" sz="quarter" idx="12"/>
          </p:nvPr>
        </p:nvSpPr>
        <p:spPr>
          <a:xfrm>
            <a:off x="7239000" y="5640530"/>
            <a:ext cx="360000" cy="360000"/>
          </a:xfrm>
        </p:spPr>
        <p:txBody>
          <a:bodyPr/>
          <a:lstStyle/>
          <a:p>
            <a:fld id="{BFDCA1C4-9514-7B4F-976F-D92F7E296653}" type="slidenum">
              <a:rPr lang="fr-FR" smtClean="0"/>
              <a:pPr/>
              <a:t>25</a:t>
            </a:fld>
            <a:endParaRPr lang="fr-FR"/>
          </a:p>
        </p:txBody>
      </p:sp>
      <p:sp>
        <p:nvSpPr>
          <p:cNvPr id="7" name="TextBox 6">
            <a:extLst>
              <a:ext uri="{FF2B5EF4-FFF2-40B4-BE49-F238E27FC236}">
                <a16:creationId xmlns:a16="http://schemas.microsoft.com/office/drawing/2014/main" id="{B8B27B5E-3FF7-47DC-B51A-F3C34AA4E673}"/>
              </a:ext>
            </a:extLst>
          </p:cNvPr>
          <p:cNvSpPr txBox="1"/>
          <p:nvPr/>
        </p:nvSpPr>
        <p:spPr>
          <a:xfrm>
            <a:off x="281647" y="3919930"/>
            <a:ext cx="1402407" cy="1138773"/>
          </a:xfrm>
          <a:prstGeom prst="rect">
            <a:avLst/>
          </a:prstGeom>
          <a:noFill/>
        </p:spPr>
        <p:txBody>
          <a:bodyPr wrap="square" rtlCol="0">
            <a:spAutoFit/>
          </a:bodyPr>
          <a:lstStyle/>
          <a:p>
            <a:r>
              <a:rPr lang="en-US" dirty="0">
                <a:solidFill>
                  <a:srgbClr val="FF0000"/>
                </a:solidFill>
              </a:rPr>
              <a:t>C</a:t>
            </a:r>
            <a:r>
              <a:rPr lang="en-US" dirty="0"/>
              <a:t>ollector </a:t>
            </a:r>
            <a:r>
              <a:rPr lang="en-US" b="1" dirty="0"/>
              <a:t>MLE</a:t>
            </a:r>
            <a:r>
              <a:rPr lang="en-US" b="1" dirty="0">
                <a:solidFill>
                  <a:srgbClr val="FF0000"/>
                </a:solidFill>
              </a:rPr>
              <a:t>C</a:t>
            </a:r>
          </a:p>
          <a:p>
            <a:r>
              <a:rPr lang="en-US" sz="1400" b="1" dirty="0"/>
              <a:t>(RLEC)</a:t>
            </a:r>
            <a:endParaRPr lang="en-GB" sz="1400" b="1" dirty="0"/>
          </a:p>
          <a:p>
            <a:endParaRPr lang="en-GB" b="1" dirty="0">
              <a:solidFill>
                <a:srgbClr val="FF0000"/>
              </a:solidFill>
            </a:endParaRPr>
          </a:p>
        </p:txBody>
      </p:sp>
      <p:sp>
        <p:nvSpPr>
          <p:cNvPr id="9" name="TextBox 8">
            <a:extLst>
              <a:ext uri="{FF2B5EF4-FFF2-40B4-BE49-F238E27FC236}">
                <a16:creationId xmlns:a16="http://schemas.microsoft.com/office/drawing/2014/main" id="{E9EF7897-8636-4F3C-B636-37CFABE5CD2B}"/>
              </a:ext>
            </a:extLst>
          </p:cNvPr>
          <p:cNvSpPr txBox="1"/>
          <p:nvPr/>
        </p:nvSpPr>
        <p:spPr>
          <a:xfrm>
            <a:off x="640494" y="896603"/>
            <a:ext cx="4572000" cy="369332"/>
          </a:xfrm>
          <a:prstGeom prst="rect">
            <a:avLst/>
          </a:prstGeom>
          <a:noFill/>
        </p:spPr>
        <p:txBody>
          <a:bodyPr wrap="square">
            <a:spAutoFit/>
          </a:bodyPr>
          <a:lstStyle/>
          <a:p>
            <a:pPr algn="ctr"/>
            <a:r>
              <a:rPr lang="en-US" dirty="0"/>
              <a:t>Magnet Solenoid E-lens (MLE…)</a:t>
            </a:r>
          </a:p>
        </p:txBody>
      </p:sp>
      <p:sp>
        <p:nvSpPr>
          <p:cNvPr id="10" name="TextBox 9">
            <a:extLst>
              <a:ext uri="{FF2B5EF4-FFF2-40B4-BE49-F238E27FC236}">
                <a16:creationId xmlns:a16="http://schemas.microsoft.com/office/drawing/2014/main" id="{DF379538-A111-449F-A912-A03719A68E22}"/>
              </a:ext>
            </a:extLst>
          </p:cNvPr>
          <p:cNvSpPr txBox="1"/>
          <p:nvPr/>
        </p:nvSpPr>
        <p:spPr>
          <a:xfrm>
            <a:off x="1816150" y="3830402"/>
            <a:ext cx="1402407" cy="861774"/>
          </a:xfrm>
          <a:prstGeom prst="rect">
            <a:avLst/>
          </a:prstGeom>
          <a:noFill/>
        </p:spPr>
        <p:txBody>
          <a:bodyPr wrap="square" rtlCol="0">
            <a:spAutoFit/>
          </a:bodyPr>
          <a:lstStyle/>
          <a:p>
            <a:r>
              <a:rPr lang="en-US" dirty="0">
                <a:solidFill>
                  <a:srgbClr val="FF0000"/>
                </a:solidFill>
              </a:rPr>
              <a:t>B</a:t>
            </a:r>
            <a:r>
              <a:rPr lang="en-US" dirty="0"/>
              <a:t>ending </a:t>
            </a:r>
            <a:r>
              <a:rPr lang="en-US" b="1" dirty="0"/>
              <a:t>MLE</a:t>
            </a:r>
            <a:r>
              <a:rPr lang="en-US" b="1" dirty="0">
                <a:solidFill>
                  <a:srgbClr val="FF0000"/>
                </a:solidFill>
              </a:rPr>
              <a:t>B</a:t>
            </a:r>
          </a:p>
          <a:p>
            <a:r>
              <a:rPr lang="en-US" sz="1400" b="1" dirty="0"/>
              <a:t>(RLEB)</a:t>
            </a:r>
            <a:endParaRPr lang="en-GB" sz="1400" b="1" dirty="0"/>
          </a:p>
        </p:txBody>
      </p:sp>
      <p:sp>
        <p:nvSpPr>
          <p:cNvPr id="11" name="TextBox 10">
            <a:extLst>
              <a:ext uri="{FF2B5EF4-FFF2-40B4-BE49-F238E27FC236}">
                <a16:creationId xmlns:a16="http://schemas.microsoft.com/office/drawing/2014/main" id="{F1C5C0DB-631E-4419-A371-40EEF0EF2B07}"/>
              </a:ext>
            </a:extLst>
          </p:cNvPr>
          <p:cNvSpPr txBox="1"/>
          <p:nvPr/>
        </p:nvSpPr>
        <p:spPr>
          <a:xfrm>
            <a:off x="3337103" y="3800349"/>
            <a:ext cx="1402407" cy="861774"/>
          </a:xfrm>
          <a:prstGeom prst="rect">
            <a:avLst/>
          </a:prstGeom>
          <a:noFill/>
        </p:spPr>
        <p:txBody>
          <a:bodyPr wrap="square" rtlCol="0">
            <a:spAutoFit/>
          </a:bodyPr>
          <a:lstStyle/>
          <a:p>
            <a:r>
              <a:rPr lang="en-US" dirty="0">
                <a:solidFill>
                  <a:srgbClr val="FF0000"/>
                </a:solidFill>
              </a:rPr>
              <a:t>M</a:t>
            </a:r>
            <a:r>
              <a:rPr lang="en-US" dirty="0"/>
              <a:t>ain</a:t>
            </a:r>
          </a:p>
          <a:p>
            <a:r>
              <a:rPr lang="en-US" b="1" dirty="0"/>
              <a:t>MLE</a:t>
            </a:r>
            <a:r>
              <a:rPr lang="en-US" b="1" dirty="0">
                <a:solidFill>
                  <a:srgbClr val="FF0000"/>
                </a:solidFill>
              </a:rPr>
              <a:t>M</a:t>
            </a:r>
          </a:p>
          <a:p>
            <a:r>
              <a:rPr lang="en-US" sz="1400" b="1" dirty="0"/>
              <a:t>(RLEM)</a:t>
            </a:r>
            <a:endParaRPr lang="en-GB" sz="1400" b="1" dirty="0"/>
          </a:p>
        </p:txBody>
      </p:sp>
      <p:sp>
        <p:nvSpPr>
          <p:cNvPr id="12" name="TextBox 11">
            <a:extLst>
              <a:ext uri="{FF2B5EF4-FFF2-40B4-BE49-F238E27FC236}">
                <a16:creationId xmlns:a16="http://schemas.microsoft.com/office/drawing/2014/main" id="{791CB0B9-4F90-478A-A090-A538CC3C8A06}"/>
              </a:ext>
            </a:extLst>
          </p:cNvPr>
          <p:cNvSpPr txBox="1"/>
          <p:nvPr/>
        </p:nvSpPr>
        <p:spPr>
          <a:xfrm>
            <a:off x="6762220" y="1196752"/>
            <a:ext cx="1983601" cy="861774"/>
          </a:xfrm>
          <a:prstGeom prst="rect">
            <a:avLst/>
          </a:prstGeom>
          <a:noFill/>
        </p:spPr>
        <p:txBody>
          <a:bodyPr wrap="square" rtlCol="0">
            <a:spAutoFit/>
          </a:bodyPr>
          <a:lstStyle/>
          <a:p>
            <a:r>
              <a:rPr lang="en-US" dirty="0"/>
              <a:t>After valve/Gun1</a:t>
            </a:r>
          </a:p>
          <a:p>
            <a:r>
              <a:rPr lang="en-US" b="1" dirty="0"/>
              <a:t>MLE</a:t>
            </a:r>
            <a:r>
              <a:rPr lang="en-US" b="1" dirty="0">
                <a:solidFill>
                  <a:srgbClr val="FF0000"/>
                </a:solidFill>
              </a:rPr>
              <a:t>A</a:t>
            </a:r>
          </a:p>
          <a:p>
            <a:r>
              <a:rPr lang="en-US" sz="1400" b="1" dirty="0"/>
              <a:t>(RLEA)</a:t>
            </a:r>
            <a:endParaRPr lang="en-GB" sz="1400" b="1" dirty="0"/>
          </a:p>
        </p:txBody>
      </p:sp>
      <p:sp>
        <p:nvSpPr>
          <p:cNvPr id="13" name="TextBox 12">
            <a:extLst>
              <a:ext uri="{FF2B5EF4-FFF2-40B4-BE49-F238E27FC236}">
                <a16:creationId xmlns:a16="http://schemas.microsoft.com/office/drawing/2014/main" id="{1BB5DC0B-A1BD-4543-83AA-6D0A054951C5}"/>
              </a:ext>
            </a:extLst>
          </p:cNvPr>
          <p:cNvSpPr txBox="1"/>
          <p:nvPr/>
        </p:nvSpPr>
        <p:spPr>
          <a:xfrm>
            <a:off x="8146866" y="3331030"/>
            <a:ext cx="1015546" cy="861774"/>
          </a:xfrm>
          <a:prstGeom prst="rect">
            <a:avLst/>
          </a:prstGeom>
          <a:noFill/>
        </p:spPr>
        <p:txBody>
          <a:bodyPr wrap="square" rtlCol="0">
            <a:spAutoFit/>
          </a:bodyPr>
          <a:lstStyle/>
          <a:p>
            <a:r>
              <a:rPr lang="en-US" dirty="0"/>
              <a:t>Gun</a:t>
            </a:r>
          </a:p>
          <a:p>
            <a:r>
              <a:rPr lang="en-US" b="1" dirty="0"/>
              <a:t>MLE</a:t>
            </a:r>
            <a:r>
              <a:rPr lang="en-US" b="1" dirty="0">
                <a:solidFill>
                  <a:srgbClr val="FF0000"/>
                </a:solidFill>
              </a:rPr>
              <a:t>G</a:t>
            </a:r>
          </a:p>
          <a:p>
            <a:r>
              <a:rPr lang="en-US" sz="1400" b="1" dirty="0"/>
              <a:t>(RLEG)</a:t>
            </a:r>
            <a:endParaRPr lang="en-GB" sz="1400" b="1" dirty="0"/>
          </a:p>
        </p:txBody>
      </p:sp>
      <p:cxnSp>
        <p:nvCxnSpPr>
          <p:cNvPr id="15" name="Straight Arrow Connector 14">
            <a:extLst>
              <a:ext uri="{FF2B5EF4-FFF2-40B4-BE49-F238E27FC236}">
                <a16:creationId xmlns:a16="http://schemas.microsoft.com/office/drawing/2014/main" id="{552F9A55-12D9-4D6B-8AE9-F4D18561496E}"/>
              </a:ext>
            </a:extLst>
          </p:cNvPr>
          <p:cNvCxnSpPr>
            <a:cxnSpLocks/>
          </p:cNvCxnSpPr>
          <p:nvPr/>
        </p:nvCxnSpPr>
        <p:spPr>
          <a:xfrm flipH="1" flipV="1">
            <a:off x="612000" y="3723486"/>
            <a:ext cx="91568" cy="196444"/>
          </a:xfrm>
          <a:prstGeom prst="straightConnector1">
            <a:avLst/>
          </a:prstGeom>
          <a:ln w="3175">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25AC9732-BC59-4E0E-875E-A6B4E51D579E}"/>
              </a:ext>
            </a:extLst>
          </p:cNvPr>
          <p:cNvCxnSpPr>
            <a:cxnSpLocks/>
          </p:cNvCxnSpPr>
          <p:nvPr/>
        </p:nvCxnSpPr>
        <p:spPr>
          <a:xfrm flipH="1" flipV="1">
            <a:off x="1642218" y="3219431"/>
            <a:ext cx="347864" cy="610971"/>
          </a:xfrm>
          <a:prstGeom prst="straightConnector1">
            <a:avLst/>
          </a:prstGeom>
          <a:ln w="3175">
            <a:tailEnd type="triangle"/>
          </a:ln>
        </p:spPr>
        <p:style>
          <a:lnRef idx="2">
            <a:schemeClr val="accent1"/>
          </a:lnRef>
          <a:fillRef idx="0">
            <a:schemeClr val="accent1"/>
          </a:fillRef>
          <a:effectRef idx="1">
            <a:schemeClr val="accent1"/>
          </a:effectRef>
          <a:fontRef idx="minor">
            <a:schemeClr val="tx1"/>
          </a:fontRef>
        </p:style>
      </p:cxnSp>
      <p:cxnSp>
        <p:nvCxnSpPr>
          <p:cNvPr id="19" name="Straight Arrow Connector 18">
            <a:extLst>
              <a:ext uri="{FF2B5EF4-FFF2-40B4-BE49-F238E27FC236}">
                <a16:creationId xmlns:a16="http://schemas.microsoft.com/office/drawing/2014/main" id="{6F0481C5-9BAE-4D3C-818C-3C319E6B4D27}"/>
              </a:ext>
            </a:extLst>
          </p:cNvPr>
          <p:cNvCxnSpPr>
            <a:cxnSpLocks/>
          </p:cNvCxnSpPr>
          <p:nvPr/>
        </p:nvCxnSpPr>
        <p:spPr>
          <a:xfrm flipV="1">
            <a:off x="7093762" y="3219432"/>
            <a:ext cx="355613" cy="610970"/>
          </a:xfrm>
          <a:prstGeom prst="straightConnector1">
            <a:avLst/>
          </a:prstGeom>
          <a:ln w="3175">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AE6E3021-99AE-4E93-9DDB-295A33F0CF46}"/>
              </a:ext>
            </a:extLst>
          </p:cNvPr>
          <p:cNvCxnSpPr>
            <a:cxnSpLocks/>
          </p:cNvCxnSpPr>
          <p:nvPr/>
        </p:nvCxnSpPr>
        <p:spPr>
          <a:xfrm flipV="1">
            <a:off x="3626927" y="3219431"/>
            <a:ext cx="0" cy="608061"/>
          </a:xfrm>
          <a:prstGeom prst="straightConnector1">
            <a:avLst/>
          </a:prstGeom>
          <a:ln w="3175">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a:extLst>
              <a:ext uri="{FF2B5EF4-FFF2-40B4-BE49-F238E27FC236}">
                <a16:creationId xmlns:a16="http://schemas.microsoft.com/office/drawing/2014/main" id="{A8F308F8-14AC-4EF1-B90D-4756E32D801D}"/>
              </a:ext>
            </a:extLst>
          </p:cNvPr>
          <p:cNvCxnSpPr>
            <a:cxnSpLocks/>
          </p:cNvCxnSpPr>
          <p:nvPr/>
        </p:nvCxnSpPr>
        <p:spPr>
          <a:xfrm flipV="1">
            <a:off x="5285288" y="3213602"/>
            <a:ext cx="150114" cy="613890"/>
          </a:xfrm>
          <a:prstGeom prst="straightConnector1">
            <a:avLst/>
          </a:prstGeom>
          <a:ln w="3175">
            <a:tailEnd type="triangle"/>
          </a:ln>
        </p:spPr>
        <p:style>
          <a:lnRef idx="2">
            <a:schemeClr val="accent1"/>
          </a:lnRef>
          <a:fillRef idx="0">
            <a:schemeClr val="accent1"/>
          </a:fillRef>
          <a:effectRef idx="1">
            <a:schemeClr val="accent1"/>
          </a:effectRef>
          <a:fontRef idx="minor">
            <a:schemeClr val="tx1"/>
          </a:fontRef>
        </p:style>
      </p:cxnSp>
      <p:cxnSp>
        <p:nvCxnSpPr>
          <p:cNvPr id="28" name="Straight Arrow Connector 27">
            <a:extLst>
              <a:ext uri="{FF2B5EF4-FFF2-40B4-BE49-F238E27FC236}">
                <a16:creationId xmlns:a16="http://schemas.microsoft.com/office/drawing/2014/main" id="{C236D3A9-36F5-4BBF-A905-E267248B0475}"/>
              </a:ext>
            </a:extLst>
          </p:cNvPr>
          <p:cNvCxnSpPr>
            <a:cxnSpLocks/>
          </p:cNvCxnSpPr>
          <p:nvPr/>
        </p:nvCxnSpPr>
        <p:spPr>
          <a:xfrm flipV="1">
            <a:off x="8820472" y="2377812"/>
            <a:ext cx="144016" cy="1106059"/>
          </a:xfrm>
          <a:prstGeom prst="straightConnector1">
            <a:avLst/>
          </a:prstGeom>
          <a:ln w="3175">
            <a:tailEnd type="triangle"/>
          </a:ln>
        </p:spPr>
        <p:style>
          <a:lnRef idx="2">
            <a:schemeClr val="accent1"/>
          </a:lnRef>
          <a:fillRef idx="0">
            <a:schemeClr val="accent1"/>
          </a:fillRef>
          <a:effectRef idx="1">
            <a:schemeClr val="accent1"/>
          </a:effectRef>
          <a:fontRef idx="minor">
            <a:schemeClr val="tx1"/>
          </a:fontRef>
        </p:style>
      </p:cxnSp>
      <p:cxnSp>
        <p:nvCxnSpPr>
          <p:cNvPr id="29" name="Straight Arrow Connector 28">
            <a:extLst>
              <a:ext uri="{FF2B5EF4-FFF2-40B4-BE49-F238E27FC236}">
                <a16:creationId xmlns:a16="http://schemas.microsoft.com/office/drawing/2014/main" id="{449D187D-609D-44C4-A81F-4BA22499BAE9}"/>
              </a:ext>
            </a:extLst>
          </p:cNvPr>
          <p:cNvCxnSpPr>
            <a:cxnSpLocks/>
          </p:cNvCxnSpPr>
          <p:nvPr/>
        </p:nvCxnSpPr>
        <p:spPr>
          <a:xfrm>
            <a:off x="7754020" y="1661886"/>
            <a:ext cx="490388" cy="553468"/>
          </a:xfrm>
          <a:prstGeom prst="straightConnector1">
            <a:avLst/>
          </a:prstGeom>
          <a:ln w="3175">
            <a:tailEnd type="triangle"/>
          </a:ln>
        </p:spPr>
        <p:style>
          <a:lnRef idx="2">
            <a:schemeClr val="accent1"/>
          </a:lnRef>
          <a:fillRef idx="0">
            <a:schemeClr val="accent1"/>
          </a:fillRef>
          <a:effectRef idx="1">
            <a:schemeClr val="accent1"/>
          </a:effectRef>
          <a:fontRef idx="minor">
            <a:schemeClr val="tx1"/>
          </a:fontRef>
        </p:style>
      </p:cxnSp>
      <p:grpSp>
        <p:nvGrpSpPr>
          <p:cNvPr id="20" name="Group 19">
            <a:extLst>
              <a:ext uri="{FF2B5EF4-FFF2-40B4-BE49-F238E27FC236}">
                <a16:creationId xmlns:a16="http://schemas.microsoft.com/office/drawing/2014/main" id="{04FF2220-6018-4D62-A3A6-F4E7FECF9335}"/>
              </a:ext>
            </a:extLst>
          </p:cNvPr>
          <p:cNvGrpSpPr/>
          <p:nvPr/>
        </p:nvGrpSpPr>
        <p:grpSpPr>
          <a:xfrm>
            <a:off x="6017374" y="4673197"/>
            <a:ext cx="1660577" cy="657027"/>
            <a:chOff x="2372736" y="5997768"/>
            <a:chExt cx="1660577" cy="657027"/>
          </a:xfrm>
        </p:grpSpPr>
        <p:cxnSp>
          <p:nvCxnSpPr>
            <p:cNvPr id="37" name="Straight Arrow Connector 36">
              <a:extLst>
                <a:ext uri="{FF2B5EF4-FFF2-40B4-BE49-F238E27FC236}">
                  <a16:creationId xmlns:a16="http://schemas.microsoft.com/office/drawing/2014/main" id="{ACC9C92C-1BF8-4E08-8823-C05F222B6B51}"/>
                </a:ext>
              </a:extLst>
            </p:cNvPr>
            <p:cNvCxnSpPr>
              <a:cxnSpLocks/>
            </p:cNvCxnSpPr>
            <p:nvPr/>
          </p:nvCxnSpPr>
          <p:spPr>
            <a:xfrm>
              <a:off x="2481713" y="6342246"/>
              <a:ext cx="1551600" cy="0"/>
            </a:xfrm>
            <a:prstGeom prst="straightConnector1">
              <a:avLst/>
            </a:prstGeom>
            <a:ln w="41275">
              <a:headEnd type="diamond"/>
              <a:tailEnd type="diamond"/>
            </a:ln>
          </p:spPr>
          <p:style>
            <a:lnRef idx="2">
              <a:schemeClr val="accent1"/>
            </a:lnRef>
            <a:fillRef idx="0">
              <a:schemeClr val="accent1"/>
            </a:fillRef>
            <a:effectRef idx="1">
              <a:schemeClr val="accent1"/>
            </a:effectRef>
            <a:fontRef idx="minor">
              <a:schemeClr val="tx1"/>
            </a:fontRef>
          </p:style>
        </p:cxnSp>
        <p:sp>
          <p:nvSpPr>
            <p:cNvPr id="41" name="TextBox 40">
              <a:extLst>
                <a:ext uri="{FF2B5EF4-FFF2-40B4-BE49-F238E27FC236}">
                  <a16:creationId xmlns:a16="http://schemas.microsoft.com/office/drawing/2014/main" id="{92D13843-0742-4559-A518-6801285E36C6}"/>
                </a:ext>
              </a:extLst>
            </p:cNvPr>
            <p:cNvSpPr txBox="1"/>
            <p:nvPr/>
          </p:nvSpPr>
          <p:spPr>
            <a:xfrm>
              <a:off x="2981513" y="5997768"/>
              <a:ext cx="433132" cy="307777"/>
            </a:xfrm>
            <a:prstGeom prst="rect">
              <a:avLst/>
            </a:prstGeom>
            <a:noFill/>
          </p:spPr>
          <p:txBody>
            <a:bodyPr wrap="none" rtlCol="0">
              <a:spAutoFit/>
            </a:bodyPr>
            <a:lstStyle/>
            <a:p>
              <a:r>
                <a:rPr lang="en-US" sz="1400" dirty="0"/>
                <a:t>1m</a:t>
              </a:r>
              <a:endParaRPr lang="en-GB" sz="1400" dirty="0"/>
            </a:p>
          </p:txBody>
        </p:sp>
        <p:sp>
          <p:nvSpPr>
            <p:cNvPr id="42" name="TextBox 41">
              <a:extLst>
                <a:ext uri="{FF2B5EF4-FFF2-40B4-BE49-F238E27FC236}">
                  <a16:creationId xmlns:a16="http://schemas.microsoft.com/office/drawing/2014/main" id="{F89E71A3-3328-4C58-AA8D-0CF6AD904AE9}"/>
                </a:ext>
              </a:extLst>
            </p:cNvPr>
            <p:cNvSpPr txBox="1"/>
            <p:nvPr/>
          </p:nvSpPr>
          <p:spPr>
            <a:xfrm>
              <a:off x="2372736" y="6347018"/>
              <a:ext cx="1537600" cy="307777"/>
            </a:xfrm>
            <a:prstGeom prst="rect">
              <a:avLst/>
            </a:prstGeom>
            <a:noFill/>
          </p:spPr>
          <p:txBody>
            <a:bodyPr wrap="none" rtlCol="0">
              <a:spAutoFit/>
            </a:bodyPr>
            <a:lstStyle/>
            <a:p>
              <a:r>
                <a:rPr lang="en-US" sz="1400" dirty="0"/>
                <a:t>magnets to scale</a:t>
              </a:r>
              <a:endParaRPr lang="en-GB" sz="1400" dirty="0"/>
            </a:p>
          </p:txBody>
        </p:sp>
      </p:grpSp>
      <p:sp>
        <p:nvSpPr>
          <p:cNvPr id="44" name="TextBox 43">
            <a:extLst>
              <a:ext uri="{FF2B5EF4-FFF2-40B4-BE49-F238E27FC236}">
                <a16:creationId xmlns:a16="http://schemas.microsoft.com/office/drawing/2014/main" id="{3AEEED33-D270-4891-A705-908FEDD3D759}"/>
              </a:ext>
            </a:extLst>
          </p:cNvPr>
          <p:cNvSpPr txBox="1"/>
          <p:nvPr/>
        </p:nvSpPr>
        <p:spPr>
          <a:xfrm>
            <a:off x="5972345" y="5385440"/>
            <a:ext cx="3171655" cy="830997"/>
          </a:xfrm>
          <a:prstGeom prst="rect">
            <a:avLst/>
          </a:prstGeom>
          <a:noFill/>
        </p:spPr>
        <p:txBody>
          <a:bodyPr wrap="square">
            <a:spAutoFit/>
          </a:bodyPr>
          <a:lstStyle/>
          <a:p>
            <a:r>
              <a:rPr lang="en-GB" sz="1200" dirty="0"/>
              <a:t>* </a:t>
            </a:r>
            <a:r>
              <a:rPr lang="en-GB" sz="1200" b="1" dirty="0"/>
              <a:t>Markus Zerlauth, MCF 79th</a:t>
            </a:r>
          </a:p>
          <a:p>
            <a:r>
              <a:rPr lang="en-GB" sz="1200" b="1" dirty="0"/>
              <a:t>HEL Circuit and Magnet Naming Proposal</a:t>
            </a:r>
          </a:p>
          <a:p>
            <a:r>
              <a:rPr lang="en-GB" sz="1200" dirty="0">
                <a:hlinkClick r:id="rId5"/>
              </a:rPr>
              <a:t>https://indico.cern.ch/event/1006067/</a:t>
            </a:r>
            <a:r>
              <a:rPr lang="en-GB" sz="1200" dirty="0"/>
              <a:t> </a:t>
            </a:r>
          </a:p>
        </p:txBody>
      </p:sp>
      <p:sp>
        <p:nvSpPr>
          <p:cNvPr id="24" name="TextBox 23">
            <a:extLst>
              <a:ext uri="{FF2B5EF4-FFF2-40B4-BE49-F238E27FC236}">
                <a16:creationId xmlns:a16="http://schemas.microsoft.com/office/drawing/2014/main" id="{1A796C54-1136-4236-B8E3-8A9EA36D2465}"/>
              </a:ext>
            </a:extLst>
          </p:cNvPr>
          <p:cNvSpPr txBox="1"/>
          <p:nvPr/>
        </p:nvSpPr>
        <p:spPr>
          <a:xfrm>
            <a:off x="6453308" y="3849060"/>
            <a:ext cx="1402407" cy="861774"/>
          </a:xfrm>
          <a:prstGeom prst="rect">
            <a:avLst/>
          </a:prstGeom>
          <a:noFill/>
        </p:spPr>
        <p:txBody>
          <a:bodyPr wrap="square" rtlCol="0">
            <a:spAutoFit/>
          </a:bodyPr>
          <a:lstStyle/>
          <a:p>
            <a:r>
              <a:rPr lang="en-US" dirty="0">
                <a:solidFill>
                  <a:srgbClr val="FF0000"/>
                </a:solidFill>
              </a:rPr>
              <a:t>B</a:t>
            </a:r>
            <a:r>
              <a:rPr lang="en-US" dirty="0"/>
              <a:t>ending </a:t>
            </a:r>
            <a:r>
              <a:rPr lang="en-US" b="1" dirty="0"/>
              <a:t>MLE</a:t>
            </a:r>
            <a:r>
              <a:rPr lang="en-US" b="1" dirty="0">
                <a:solidFill>
                  <a:srgbClr val="FF0000"/>
                </a:solidFill>
              </a:rPr>
              <a:t>B</a:t>
            </a:r>
          </a:p>
          <a:p>
            <a:r>
              <a:rPr lang="en-US" sz="1400" b="1" dirty="0"/>
              <a:t>(RLEB)</a:t>
            </a:r>
            <a:endParaRPr lang="en-GB" sz="1400" b="1" dirty="0"/>
          </a:p>
        </p:txBody>
      </p:sp>
      <p:sp>
        <p:nvSpPr>
          <p:cNvPr id="30" name="TextBox 29">
            <a:extLst>
              <a:ext uri="{FF2B5EF4-FFF2-40B4-BE49-F238E27FC236}">
                <a16:creationId xmlns:a16="http://schemas.microsoft.com/office/drawing/2014/main" id="{8BAB4926-E60B-4C03-9F10-87934C877F5E}"/>
              </a:ext>
            </a:extLst>
          </p:cNvPr>
          <p:cNvSpPr txBox="1"/>
          <p:nvPr/>
        </p:nvSpPr>
        <p:spPr>
          <a:xfrm>
            <a:off x="4759750" y="3830402"/>
            <a:ext cx="1402407" cy="861774"/>
          </a:xfrm>
          <a:prstGeom prst="rect">
            <a:avLst/>
          </a:prstGeom>
          <a:noFill/>
        </p:spPr>
        <p:txBody>
          <a:bodyPr wrap="square" rtlCol="0">
            <a:spAutoFit/>
          </a:bodyPr>
          <a:lstStyle/>
          <a:p>
            <a:r>
              <a:rPr lang="en-US" dirty="0">
                <a:solidFill>
                  <a:srgbClr val="FF0000"/>
                </a:solidFill>
              </a:rPr>
              <a:t>M</a:t>
            </a:r>
            <a:r>
              <a:rPr lang="en-US" dirty="0"/>
              <a:t>ain</a:t>
            </a:r>
          </a:p>
          <a:p>
            <a:r>
              <a:rPr lang="en-US" b="1" dirty="0"/>
              <a:t>MLE</a:t>
            </a:r>
            <a:r>
              <a:rPr lang="en-US" b="1" dirty="0">
                <a:solidFill>
                  <a:srgbClr val="FF0000"/>
                </a:solidFill>
              </a:rPr>
              <a:t>M</a:t>
            </a:r>
          </a:p>
          <a:p>
            <a:r>
              <a:rPr lang="en-US" sz="1400" b="1" dirty="0"/>
              <a:t>(RLEM)</a:t>
            </a:r>
            <a:endParaRPr lang="en-GB" sz="1400" b="1" dirty="0"/>
          </a:p>
        </p:txBody>
      </p:sp>
      <p:sp>
        <p:nvSpPr>
          <p:cNvPr id="27" name="TextBox 26">
            <a:extLst>
              <a:ext uri="{FF2B5EF4-FFF2-40B4-BE49-F238E27FC236}">
                <a16:creationId xmlns:a16="http://schemas.microsoft.com/office/drawing/2014/main" id="{FC002298-89B2-4D85-BFF6-9DCF62BA8579}"/>
              </a:ext>
            </a:extLst>
          </p:cNvPr>
          <p:cNvSpPr txBox="1"/>
          <p:nvPr/>
        </p:nvSpPr>
        <p:spPr>
          <a:xfrm>
            <a:off x="1217832" y="1515440"/>
            <a:ext cx="2561342" cy="923330"/>
          </a:xfrm>
          <a:prstGeom prst="rect">
            <a:avLst/>
          </a:prstGeom>
          <a:noFill/>
        </p:spPr>
        <p:txBody>
          <a:bodyPr wrap="none" rtlCol="0">
            <a:spAutoFit/>
          </a:bodyPr>
          <a:lstStyle/>
          <a:p>
            <a:r>
              <a:rPr lang="en-US" dirty="0"/>
              <a:t>HEL solenoid magnets:</a:t>
            </a:r>
          </a:p>
          <a:p>
            <a:pPr marL="285750" indent="-285750">
              <a:buFont typeface="Arial" panose="020B0604020202020204" pitchFamily="34" charset="0"/>
              <a:buChar char="•"/>
            </a:pPr>
            <a:r>
              <a:rPr lang="en-US" dirty="0"/>
              <a:t>5 types</a:t>
            </a:r>
          </a:p>
          <a:p>
            <a:pPr marL="285750" indent="-285750">
              <a:buFont typeface="Arial" panose="020B0604020202020204" pitchFamily="34" charset="0"/>
              <a:buChar char="•"/>
            </a:pPr>
            <a:r>
              <a:rPr lang="en-US" dirty="0"/>
              <a:t>7 magnets</a:t>
            </a:r>
          </a:p>
        </p:txBody>
      </p:sp>
      <p:sp>
        <p:nvSpPr>
          <p:cNvPr id="36" name="TextBox 35">
            <a:extLst>
              <a:ext uri="{FF2B5EF4-FFF2-40B4-BE49-F238E27FC236}">
                <a16:creationId xmlns:a16="http://schemas.microsoft.com/office/drawing/2014/main" id="{72998F1A-0ACD-499F-8B93-8E578FC84627}"/>
              </a:ext>
            </a:extLst>
          </p:cNvPr>
          <p:cNvSpPr txBox="1"/>
          <p:nvPr/>
        </p:nvSpPr>
        <p:spPr>
          <a:xfrm>
            <a:off x="3909904" y="1210125"/>
            <a:ext cx="1333243" cy="1477328"/>
          </a:xfrm>
          <a:prstGeom prst="rect">
            <a:avLst/>
          </a:prstGeom>
          <a:noFill/>
        </p:spPr>
        <p:txBody>
          <a:bodyPr wrap="square">
            <a:spAutoFit/>
          </a:bodyPr>
          <a:lstStyle/>
          <a:p>
            <a:r>
              <a:rPr lang="en-US" dirty="0"/>
              <a:t>1 x MLEA</a:t>
            </a:r>
          </a:p>
          <a:p>
            <a:r>
              <a:rPr lang="en-US" dirty="0"/>
              <a:t>2 x MELB</a:t>
            </a:r>
          </a:p>
          <a:p>
            <a:r>
              <a:rPr lang="en-US" dirty="0"/>
              <a:t>1 x MLEC</a:t>
            </a:r>
          </a:p>
          <a:p>
            <a:r>
              <a:rPr lang="en-US" dirty="0"/>
              <a:t>1 x MLEG</a:t>
            </a:r>
          </a:p>
          <a:p>
            <a:r>
              <a:rPr lang="en-US" dirty="0"/>
              <a:t>2 x MELM</a:t>
            </a:r>
            <a:endParaRPr lang="en-GB" dirty="0"/>
          </a:p>
        </p:txBody>
      </p:sp>
      <p:sp>
        <p:nvSpPr>
          <p:cNvPr id="32" name="Left Brace 31">
            <a:extLst>
              <a:ext uri="{FF2B5EF4-FFF2-40B4-BE49-F238E27FC236}">
                <a16:creationId xmlns:a16="http://schemas.microsoft.com/office/drawing/2014/main" id="{6AEAD859-F5DE-456B-A7BE-32DA3074A09F}"/>
              </a:ext>
            </a:extLst>
          </p:cNvPr>
          <p:cNvSpPr/>
          <p:nvPr/>
        </p:nvSpPr>
        <p:spPr>
          <a:xfrm>
            <a:off x="3607396" y="1299126"/>
            <a:ext cx="302508" cy="1239264"/>
          </a:xfrm>
          <a:prstGeom prst="leftBrace">
            <a:avLst/>
          </a:prstGeom>
          <a:ln w="6350"/>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aphicFrame>
        <p:nvGraphicFramePr>
          <p:cNvPr id="5" name="Table 4">
            <a:extLst>
              <a:ext uri="{FF2B5EF4-FFF2-40B4-BE49-F238E27FC236}">
                <a16:creationId xmlns:a16="http://schemas.microsoft.com/office/drawing/2014/main" id="{22719C43-173C-4F7B-AF0D-0CE60890B3C2}"/>
              </a:ext>
            </a:extLst>
          </p:cNvPr>
          <p:cNvGraphicFramePr>
            <a:graphicFrameLocks noGrp="1"/>
          </p:cNvGraphicFramePr>
          <p:nvPr>
            <p:extLst>
              <p:ext uri="{D42A27DB-BD31-4B8C-83A1-F6EECF244321}">
                <p14:modId xmlns:p14="http://schemas.microsoft.com/office/powerpoint/2010/main" val="4263341245"/>
              </p:ext>
            </p:extLst>
          </p:nvPr>
        </p:nvGraphicFramePr>
        <p:xfrm>
          <a:off x="323528" y="4976263"/>
          <a:ext cx="5575300" cy="762000"/>
        </p:xfrm>
        <a:graphic>
          <a:graphicData uri="http://schemas.openxmlformats.org/drawingml/2006/table">
            <a:tbl>
              <a:tblPr>
                <a:tableStyleId>{5C22544A-7EE6-4342-B048-85BDC9FD1C3A}</a:tableStyleId>
              </a:tblPr>
              <a:tblGrid>
                <a:gridCol w="1361300">
                  <a:extLst>
                    <a:ext uri="{9D8B030D-6E8A-4147-A177-3AD203B41FA5}">
                      <a16:colId xmlns:a16="http://schemas.microsoft.com/office/drawing/2014/main" val="3012678700"/>
                    </a:ext>
                  </a:extLst>
                </a:gridCol>
                <a:gridCol w="698102">
                  <a:extLst>
                    <a:ext uri="{9D8B030D-6E8A-4147-A177-3AD203B41FA5}">
                      <a16:colId xmlns:a16="http://schemas.microsoft.com/office/drawing/2014/main" val="1485675579"/>
                    </a:ext>
                  </a:extLst>
                </a:gridCol>
                <a:gridCol w="888494">
                  <a:extLst>
                    <a:ext uri="{9D8B030D-6E8A-4147-A177-3AD203B41FA5}">
                      <a16:colId xmlns:a16="http://schemas.microsoft.com/office/drawing/2014/main" val="1109981909"/>
                    </a:ext>
                  </a:extLst>
                </a:gridCol>
                <a:gridCol w="888494">
                  <a:extLst>
                    <a:ext uri="{9D8B030D-6E8A-4147-A177-3AD203B41FA5}">
                      <a16:colId xmlns:a16="http://schemas.microsoft.com/office/drawing/2014/main" val="237226401"/>
                    </a:ext>
                  </a:extLst>
                </a:gridCol>
                <a:gridCol w="710795">
                  <a:extLst>
                    <a:ext uri="{9D8B030D-6E8A-4147-A177-3AD203B41FA5}">
                      <a16:colId xmlns:a16="http://schemas.microsoft.com/office/drawing/2014/main" val="3586962054"/>
                    </a:ext>
                  </a:extLst>
                </a:gridCol>
                <a:gridCol w="1028115">
                  <a:extLst>
                    <a:ext uri="{9D8B030D-6E8A-4147-A177-3AD203B41FA5}">
                      <a16:colId xmlns:a16="http://schemas.microsoft.com/office/drawing/2014/main" val="1637412648"/>
                    </a:ext>
                  </a:extLst>
                </a:gridCol>
              </a:tblGrid>
              <a:tr h="190500">
                <a:tc>
                  <a:txBody>
                    <a:bodyPr/>
                    <a:lstStyle/>
                    <a:p>
                      <a:pPr algn="ctr" fontAlgn="ctr"/>
                      <a:r>
                        <a:rPr lang="en-GB" sz="1100" u="none" strike="noStrike">
                          <a:effectLst/>
                        </a:rPr>
                        <a:t>Magnet name</a:t>
                      </a:r>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1100" b="1" u="none" strike="noStrike" dirty="0">
                          <a:effectLst/>
                        </a:rPr>
                        <a:t>MLEC</a:t>
                      </a:r>
                      <a:endParaRPr lang="en-GB" sz="11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b="1" u="none" strike="noStrike" dirty="0">
                          <a:effectLst/>
                        </a:rPr>
                        <a:t>MLEB</a:t>
                      </a:r>
                      <a:endParaRPr lang="en-GB" sz="11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b="1" u="none" strike="noStrike" dirty="0">
                          <a:effectLst/>
                        </a:rPr>
                        <a:t>MLEM</a:t>
                      </a:r>
                      <a:endParaRPr lang="en-GB" sz="11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b="1" u="none" strike="noStrike" dirty="0">
                          <a:effectLst/>
                        </a:rPr>
                        <a:t>MLEA</a:t>
                      </a:r>
                      <a:endParaRPr lang="en-GB" sz="11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b="1" u="none" strike="noStrike" dirty="0">
                          <a:effectLst/>
                        </a:rPr>
                        <a:t>MLEG</a:t>
                      </a:r>
                      <a:endParaRPr lang="en-GB" sz="1100" b="1"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706860402"/>
                  </a:ext>
                </a:extLst>
              </a:tr>
              <a:tr h="190500">
                <a:tc rowSpan="2">
                  <a:txBody>
                    <a:bodyPr/>
                    <a:lstStyle/>
                    <a:p>
                      <a:pPr algn="ctr" fontAlgn="ctr"/>
                      <a:r>
                        <a:rPr lang="en-GB" sz="1100" u="none" strike="noStrike">
                          <a:effectLst/>
                        </a:rPr>
                        <a:t>Wire length (km)</a:t>
                      </a:r>
                      <a:endParaRPr lang="en-GB" sz="1100" b="0" i="0" u="none" strike="noStrike">
                        <a:solidFill>
                          <a:srgbClr val="000000"/>
                        </a:solidFill>
                        <a:effectLst/>
                        <a:latin typeface="Calibri" panose="020F0502020204030204" pitchFamily="34" charset="0"/>
                      </a:endParaRPr>
                    </a:p>
                  </a:txBody>
                  <a:tcPr marL="0" marR="0" marT="0" marB="0" anchor="ctr"/>
                </a:tc>
                <a:tc rowSpan="2">
                  <a:txBody>
                    <a:bodyPr/>
                    <a:lstStyle/>
                    <a:p>
                      <a:pPr algn="ctr" fontAlgn="ctr"/>
                      <a:r>
                        <a:rPr lang="en-GB" sz="1100" u="none" strike="noStrike" dirty="0">
                          <a:effectLst/>
                        </a:rPr>
                        <a:t>1.055</a:t>
                      </a:r>
                      <a:endParaRPr lang="en-GB" sz="1100" b="0" i="0" u="none" strike="noStrike" dirty="0">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a:effectLst/>
                        </a:rPr>
                        <a:t>1.771</a:t>
                      </a:r>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a:effectLst/>
                        </a:rPr>
                        <a:t>13.033</a:t>
                      </a:r>
                      <a:endParaRPr lang="en-GB" sz="1100" b="0" i="0" u="none" strike="noStrike">
                        <a:solidFill>
                          <a:srgbClr val="000000"/>
                        </a:solidFill>
                        <a:effectLst/>
                        <a:latin typeface="Calibri" panose="020F0502020204030204" pitchFamily="34" charset="0"/>
                      </a:endParaRPr>
                    </a:p>
                  </a:txBody>
                  <a:tcPr marL="0" marR="0" marT="0" marB="0" anchor="ctr"/>
                </a:tc>
                <a:tc rowSpan="2">
                  <a:txBody>
                    <a:bodyPr/>
                    <a:lstStyle/>
                    <a:p>
                      <a:pPr algn="ctr" fontAlgn="ctr"/>
                      <a:r>
                        <a:rPr lang="en-GB" sz="1100" u="none" strike="noStrike" dirty="0">
                          <a:effectLst/>
                        </a:rPr>
                        <a:t>2.406</a:t>
                      </a:r>
                      <a:endParaRPr lang="en-GB" sz="1100" b="0" i="0" u="none" strike="noStrike" dirty="0">
                        <a:solidFill>
                          <a:srgbClr val="000000"/>
                        </a:solidFill>
                        <a:effectLst/>
                        <a:latin typeface="Calibri" panose="020F0502020204030204" pitchFamily="34" charset="0"/>
                      </a:endParaRPr>
                    </a:p>
                  </a:txBody>
                  <a:tcPr marL="0" marR="0" marT="0" marB="0" anchor="ctr"/>
                </a:tc>
                <a:tc rowSpan="2">
                  <a:txBody>
                    <a:bodyPr/>
                    <a:lstStyle/>
                    <a:p>
                      <a:pPr algn="ctr" fontAlgn="ctr"/>
                      <a:r>
                        <a:rPr lang="en-GB" sz="1100" u="none" strike="noStrike" dirty="0">
                          <a:effectLst/>
                        </a:rPr>
                        <a:t>2.021</a:t>
                      </a:r>
                      <a:endParaRPr lang="en-GB" sz="11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604075645"/>
                  </a:ext>
                </a:extLst>
              </a:tr>
              <a:tr h="190500">
                <a:tc vMerge="1">
                  <a:txBody>
                    <a:bodyPr/>
                    <a:lstStyle/>
                    <a:p>
                      <a:endParaRPr lang="en-GB"/>
                    </a:p>
                  </a:txBody>
                  <a:tcPr/>
                </a:tc>
                <a:tc vMerge="1">
                  <a:txBody>
                    <a:bodyPr/>
                    <a:lstStyle/>
                    <a:p>
                      <a:endParaRPr lang="en-GB"/>
                    </a:p>
                  </a:txBody>
                  <a:tcPr/>
                </a:tc>
                <a:tc>
                  <a:txBody>
                    <a:bodyPr/>
                    <a:lstStyle/>
                    <a:p>
                      <a:pPr algn="ctr" fontAlgn="ctr"/>
                      <a:r>
                        <a:rPr lang="en-GB" sz="1100" u="none" strike="noStrike">
                          <a:effectLst/>
                        </a:rPr>
                        <a:t>1.771</a:t>
                      </a:r>
                      <a:endParaRPr lang="en-GB" sz="1100" b="0" i="0" u="none" strike="noStrike">
                        <a:solidFill>
                          <a:srgbClr val="000000"/>
                        </a:solidFill>
                        <a:effectLst/>
                        <a:latin typeface="Calibri" panose="020F0502020204030204" pitchFamily="34" charset="0"/>
                      </a:endParaRPr>
                    </a:p>
                  </a:txBody>
                  <a:tcPr marL="0" marR="0" marT="0" marB="0" anchor="ctr"/>
                </a:tc>
                <a:tc>
                  <a:txBody>
                    <a:bodyPr/>
                    <a:lstStyle/>
                    <a:p>
                      <a:pPr algn="ctr" fontAlgn="ctr"/>
                      <a:r>
                        <a:rPr lang="en-GB" sz="1100" u="none" strike="noStrike">
                          <a:effectLst/>
                        </a:rPr>
                        <a:t>13.033</a:t>
                      </a:r>
                      <a:endParaRPr lang="en-GB" sz="1100" b="0" i="0" u="none" strike="noStrike">
                        <a:solidFill>
                          <a:srgbClr val="000000"/>
                        </a:solidFill>
                        <a:effectLst/>
                        <a:latin typeface="Calibri" panose="020F0502020204030204" pitchFamily="34" charset="0"/>
                      </a:endParaRPr>
                    </a:p>
                  </a:txBody>
                  <a:tcPr marL="0" marR="0" marT="0" marB="0" anchor="ct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1957594330"/>
                  </a:ext>
                </a:extLst>
              </a:tr>
              <a:tr h="190500">
                <a:tc>
                  <a:txBody>
                    <a:bodyPr/>
                    <a:lstStyle/>
                    <a:p>
                      <a:pPr algn="ctr" fontAlgn="ctr"/>
                      <a:r>
                        <a:rPr lang="en-GB" sz="1100" u="none" strike="noStrike">
                          <a:effectLst/>
                        </a:rPr>
                        <a:t>Total (km)</a:t>
                      </a:r>
                      <a:endParaRPr lang="en-GB" sz="1100" b="0" i="0" u="none" strike="noStrike">
                        <a:solidFill>
                          <a:srgbClr val="000000"/>
                        </a:solidFill>
                        <a:effectLst/>
                        <a:latin typeface="Calibri" panose="020F0502020204030204" pitchFamily="34" charset="0"/>
                      </a:endParaRPr>
                    </a:p>
                  </a:txBody>
                  <a:tcPr marL="0" marR="0" marT="0" marB="0" anchor="ctr"/>
                </a:tc>
                <a:tc gridSpan="5">
                  <a:txBody>
                    <a:bodyPr/>
                    <a:lstStyle/>
                    <a:p>
                      <a:pPr algn="ctr" fontAlgn="b"/>
                      <a:r>
                        <a:rPr lang="en-GB" sz="1100" u="none" strike="noStrike" dirty="0">
                          <a:effectLst/>
                        </a:rPr>
                        <a:t>35.090</a:t>
                      </a:r>
                      <a:endParaRPr lang="en-GB" sz="1100" b="0" i="0" u="none" strike="noStrike" dirty="0">
                        <a:solidFill>
                          <a:srgbClr val="000000"/>
                        </a:solidFill>
                        <a:effectLst/>
                        <a:latin typeface="Calibri" panose="020F0502020204030204" pitchFamily="34" charset="0"/>
                      </a:endParaRPr>
                    </a:p>
                  </a:txBody>
                  <a:tcPr marL="0" marR="0" marT="0" marB="0" anchor="b"/>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2571398993"/>
                  </a:ext>
                </a:extLst>
              </a:tr>
            </a:tbl>
          </a:graphicData>
        </a:graphic>
      </p:graphicFrame>
      <p:sp>
        <p:nvSpPr>
          <p:cNvPr id="3" name="Footer Placeholder 2">
            <a:extLst>
              <a:ext uri="{FF2B5EF4-FFF2-40B4-BE49-F238E27FC236}">
                <a16:creationId xmlns:a16="http://schemas.microsoft.com/office/drawing/2014/main" id="{ECA33199-D2AB-4BF5-A486-966A1CE67AED}"/>
              </a:ext>
            </a:extLst>
          </p:cNvPr>
          <p:cNvSpPr>
            <a:spLocks noGrp="1"/>
          </p:cNvSpPr>
          <p:nvPr>
            <p:ph type="ftr" sz="quarter" idx="11"/>
          </p:nvPr>
        </p:nvSpPr>
        <p:spPr/>
        <p:txBody>
          <a:bodyPr/>
          <a:lstStyle/>
          <a:p>
            <a:endParaRPr lang="en-US" dirty="0"/>
          </a:p>
        </p:txBody>
      </p:sp>
      <p:sp>
        <p:nvSpPr>
          <p:cNvPr id="33" name="Footer Placeholder 4">
            <a:extLst>
              <a:ext uri="{FF2B5EF4-FFF2-40B4-BE49-F238E27FC236}">
                <a16:creationId xmlns:a16="http://schemas.microsoft.com/office/drawing/2014/main" id="{D84EC8E4-4A6C-470E-A794-FD493D33F3EB}"/>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371379058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B8C4C1-AD3B-481F-89D2-480B99FE2992}"/>
              </a:ext>
            </a:extLst>
          </p:cNvPr>
          <p:cNvSpPr>
            <a:spLocks noGrp="1"/>
          </p:cNvSpPr>
          <p:nvPr>
            <p:ph type="title"/>
          </p:nvPr>
        </p:nvSpPr>
        <p:spPr/>
        <p:txBody>
          <a:bodyPr/>
          <a:lstStyle/>
          <a:p>
            <a:r>
              <a:rPr lang="fr-CH" sz="2800" dirty="0" err="1"/>
              <a:t>Functional</a:t>
            </a:r>
            <a:r>
              <a:rPr lang="fr-CH" sz="2800" dirty="0"/>
              <a:t> Design item </a:t>
            </a:r>
            <a:br>
              <a:rPr lang="fr-CH" sz="2800" dirty="0"/>
            </a:br>
            <a:r>
              <a:rPr lang="fr-CH" sz="2800" dirty="0"/>
              <a:t>BCG inter </a:t>
            </a:r>
            <a:r>
              <a:rPr lang="fr-CH" sz="2800" dirty="0" err="1"/>
              <a:t>solenoids</a:t>
            </a:r>
            <a:r>
              <a:rPr lang="fr-CH" sz="2800" dirty="0"/>
              <a:t> </a:t>
            </a:r>
            <a:r>
              <a:rPr lang="fr-CH" sz="2800" dirty="0" err="1"/>
              <a:t>region</a:t>
            </a:r>
            <a:r>
              <a:rPr lang="fr-CH" sz="2800" dirty="0"/>
              <a:t> </a:t>
            </a:r>
            <a:endParaRPr lang="en-US" sz="2800" dirty="0"/>
          </a:p>
        </p:txBody>
      </p:sp>
      <p:pic>
        <p:nvPicPr>
          <p:cNvPr id="9" name="Content Placeholder 8" descr="Diagram&#10;&#10;Description automatically generated">
            <a:extLst>
              <a:ext uri="{FF2B5EF4-FFF2-40B4-BE49-F238E27FC236}">
                <a16:creationId xmlns:a16="http://schemas.microsoft.com/office/drawing/2014/main" id="{2860F272-F336-4851-8174-D878ABBB0AEA}"/>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933069" y="3756713"/>
            <a:ext cx="2402378" cy="2111433"/>
          </a:xfrm>
        </p:spPr>
      </p:pic>
      <p:sp>
        <p:nvSpPr>
          <p:cNvPr id="5" name="Slide Number Placeholder 4">
            <a:extLst>
              <a:ext uri="{FF2B5EF4-FFF2-40B4-BE49-F238E27FC236}">
                <a16:creationId xmlns:a16="http://schemas.microsoft.com/office/drawing/2014/main" id="{F52FE073-89A0-4B2E-9E84-4FCAAE8C47FE}"/>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26</a:t>
            </a:fld>
            <a:endParaRPr lang="en-US"/>
          </a:p>
        </p:txBody>
      </p:sp>
      <p:pic>
        <p:nvPicPr>
          <p:cNvPr id="7" name="Picture 6">
            <a:extLst>
              <a:ext uri="{FF2B5EF4-FFF2-40B4-BE49-F238E27FC236}">
                <a16:creationId xmlns:a16="http://schemas.microsoft.com/office/drawing/2014/main" id="{2FCBF97C-2612-4BBD-A6FA-BD7937EDBBE1}"/>
              </a:ext>
            </a:extLst>
          </p:cNvPr>
          <p:cNvPicPr>
            <a:picLocks noChangeAspect="1"/>
          </p:cNvPicPr>
          <p:nvPr/>
        </p:nvPicPr>
        <p:blipFill>
          <a:blip r:embed="rId3"/>
          <a:stretch>
            <a:fillRect/>
          </a:stretch>
        </p:blipFill>
        <p:spPr>
          <a:xfrm>
            <a:off x="5411394" y="900000"/>
            <a:ext cx="3120606" cy="2481262"/>
          </a:xfrm>
          <a:prstGeom prst="rect">
            <a:avLst/>
          </a:prstGeom>
        </p:spPr>
      </p:pic>
      <p:pic>
        <p:nvPicPr>
          <p:cNvPr id="11" name="Picture 10">
            <a:extLst>
              <a:ext uri="{FF2B5EF4-FFF2-40B4-BE49-F238E27FC236}">
                <a16:creationId xmlns:a16="http://schemas.microsoft.com/office/drawing/2014/main" id="{477C5561-84B2-4C8D-8DBA-199B12DDA623}"/>
              </a:ext>
            </a:extLst>
          </p:cNvPr>
          <p:cNvPicPr>
            <a:picLocks noChangeAspect="1"/>
          </p:cNvPicPr>
          <p:nvPr/>
        </p:nvPicPr>
        <p:blipFill>
          <a:blip r:embed="rId4"/>
          <a:stretch>
            <a:fillRect/>
          </a:stretch>
        </p:blipFill>
        <p:spPr>
          <a:xfrm>
            <a:off x="7582913" y="3721642"/>
            <a:ext cx="1361714" cy="2137988"/>
          </a:xfrm>
          <a:prstGeom prst="rect">
            <a:avLst/>
          </a:prstGeom>
        </p:spPr>
      </p:pic>
      <p:sp>
        <p:nvSpPr>
          <p:cNvPr id="8" name="Content Placeholder 2">
            <a:extLst>
              <a:ext uri="{FF2B5EF4-FFF2-40B4-BE49-F238E27FC236}">
                <a16:creationId xmlns:a16="http://schemas.microsoft.com/office/drawing/2014/main" id="{AEC15486-6253-4100-8C26-D2BA87D80F1A}"/>
              </a:ext>
            </a:extLst>
          </p:cNvPr>
          <p:cNvSpPr txBox="1">
            <a:spLocks/>
          </p:cNvSpPr>
          <p:nvPr/>
        </p:nvSpPr>
        <p:spPr>
          <a:xfrm>
            <a:off x="457200" y="1219202"/>
            <a:ext cx="4480949" cy="4906963"/>
          </a:xfrm>
          <a:prstGeom prst="rect">
            <a:avLst/>
          </a:prstGeom>
        </p:spPr>
        <p:txBody>
          <a:bodyPr vert="horz" lIns="0" tIns="0" rIns="0" bIns="0" rtlCol="0">
            <a:normAutofit/>
          </a:bodyPr>
          <a:lstStyle>
            <a:lvl1pPr marL="257175" indent="-257175" algn="l" defTabSz="342900" rtl="0" eaLnBrk="1" latinLnBrk="0" hangingPunct="1">
              <a:spcBef>
                <a:spcPct val="20000"/>
              </a:spcBef>
              <a:buClr>
                <a:schemeClr val="accent6"/>
              </a:buClr>
              <a:buFont typeface="Wingdings" charset="2"/>
              <a:buChar char="§"/>
              <a:defRPr sz="2100" kern="1200">
                <a:solidFill>
                  <a:schemeClr val="accent5"/>
                </a:solidFill>
                <a:latin typeface="+mn-lt"/>
                <a:ea typeface="+mn-ea"/>
                <a:cs typeface="+mn-cs"/>
              </a:defRPr>
            </a:lvl1pPr>
            <a:lvl2pPr marL="557213" indent="-214313" algn="l" defTabSz="3429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2pPr>
            <a:lvl3pPr marL="857250" indent="-171450" algn="l" defTabSz="342900" rtl="0" eaLnBrk="1" latinLnBrk="0" hangingPunct="1">
              <a:spcBef>
                <a:spcPct val="20000"/>
              </a:spcBef>
              <a:buClr>
                <a:schemeClr val="accent6"/>
              </a:buClr>
              <a:buFont typeface="Wingdings" charset="2"/>
              <a:buChar char="§"/>
              <a:defRPr sz="1500" kern="1200">
                <a:solidFill>
                  <a:schemeClr val="accent5"/>
                </a:solidFill>
                <a:latin typeface="+mn-lt"/>
                <a:ea typeface="+mn-ea"/>
                <a:cs typeface="+mn-cs"/>
              </a:defRPr>
            </a:lvl3pPr>
            <a:lvl4pPr marL="1200150" indent="-171450" algn="l" defTabSz="342900" rtl="0" eaLnBrk="1" latinLnBrk="0" hangingPunct="1">
              <a:spcBef>
                <a:spcPct val="20000"/>
              </a:spcBef>
              <a:buClr>
                <a:schemeClr val="accent6"/>
              </a:buClr>
              <a:buFont typeface="Wingdings" charset="2"/>
              <a:buChar char="§"/>
              <a:defRPr sz="1350" kern="1200">
                <a:solidFill>
                  <a:schemeClr val="accent5"/>
                </a:solidFill>
                <a:latin typeface="+mn-lt"/>
                <a:ea typeface="+mn-ea"/>
                <a:cs typeface="+mn-cs"/>
              </a:defRPr>
            </a:lvl4pPr>
            <a:lvl5pPr marL="1543050" indent="-171450" algn="l" defTabSz="342900" rtl="0" eaLnBrk="1" latinLnBrk="0" hangingPunct="1">
              <a:spcBef>
                <a:spcPct val="20000"/>
              </a:spcBef>
              <a:buClr>
                <a:schemeClr val="accent6"/>
              </a:buClr>
              <a:buFont typeface="Wingdings" charset="2"/>
              <a:buChar char="§"/>
              <a:defRPr sz="1200" kern="1200">
                <a:solidFill>
                  <a:schemeClr val="accent5"/>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a:lstStyle>
          <a:p>
            <a:r>
              <a:rPr lang="fr-CH" sz="2400" dirty="0">
                <a:solidFill>
                  <a:srgbClr val="000000"/>
                </a:solidFill>
                <a:latin typeface="Calibri" panose="020F0502020204030204" pitchFamily="34" charset="0"/>
                <a:cs typeface="Times New Roman" panose="02020603050405020304" pitchFamily="18" charset="0"/>
              </a:rPr>
              <a:t>On </a:t>
            </a:r>
            <a:r>
              <a:rPr lang="fr-CH" sz="2400" dirty="0" err="1">
                <a:solidFill>
                  <a:srgbClr val="000000"/>
                </a:solidFill>
                <a:latin typeface="Calibri" panose="020F0502020204030204" pitchFamily="34" charset="0"/>
                <a:cs typeface="Times New Roman" panose="02020603050405020304" pitchFamily="18" charset="0"/>
              </a:rPr>
              <a:t>going</a:t>
            </a:r>
            <a:r>
              <a:rPr lang="fr-CH" sz="2400" dirty="0">
                <a:solidFill>
                  <a:srgbClr val="000000"/>
                </a:solidFill>
                <a:latin typeface="Calibri" panose="020F0502020204030204" pitchFamily="34" charset="0"/>
                <a:cs typeface="Times New Roman" panose="02020603050405020304" pitchFamily="18" charset="0"/>
              </a:rPr>
              <a:t> design of </a:t>
            </a:r>
            <a:r>
              <a:rPr lang="fr-CH" sz="2400" dirty="0" err="1">
                <a:solidFill>
                  <a:srgbClr val="000000"/>
                </a:solidFill>
                <a:latin typeface="Calibri" panose="020F0502020204030204" pitchFamily="34" charset="0"/>
                <a:cs typeface="Times New Roman" panose="02020603050405020304" pitchFamily="18" charset="0"/>
              </a:rPr>
              <a:t>both</a:t>
            </a:r>
            <a:r>
              <a:rPr lang="fr-CH" sz="2400" dirty="0">
                <a:solidFill>
                  <a:srgbClr val="000000"/>
                </a:solidFill>
                <a:latin typeface="Calibri" panose="020F0502020204030204" pitchFamily="34" charset="0"/>
                <a:cs typeface="Times New Roman" panose="02020603050405020304" pitchFamily="18" charset="0"/>
              </a:rPr>
              <a:t> </a:t>
            </a:r>
            <a:r>
              <a:rPr lang="fr-CH" sz="2400" b="1" dirty="0">
                <a:solidFill>
                  <a:srgbClr val="000000"/>
                </a:solidFill>
                <a:latin typeface="Calibri" panose="020F0502020204030204" pitchFamily="34" charset="0"/>
                <a:cs typeface="Times New Roman" panose="02020603050405020304" pitchFamily="18" charset="0"/>
              </a:rPr>
              <a:t>Beam curtain Gas diagnostics and inter-</a:t>
            </a:r>
            <a:r>
              <a:rPr lang="fr-CH" sz="2400" b="1" dirty="0" err="1">
                <a:solidFill>
                  <a:srgbClr val="000000"/>
                </a:solidFill>
                <a:latin typeface="Calibri" panose="020F0502020204030204" pitchFamily="34" charset="0"/>
                <a:cs typeface="Times New Roman" panose="02020603050405020304" pitchFamily="18" charset="0"/>
              </a:rPr>
              <a:t>coil</a:t>
            </a:r>
            <a:r>
              <a:rPr lang="fr-CH" sz="2400" b="1" dirty="0">
                <a:solidFill>
                  <a:srgbClr val="000000"/>
                </a:solidFill>
                <a:latin typeface="Calibri" panose="020F0502020204030204" pitchFamily="34" charset="0"/>
                <a:cs typeface="Times New Roman" panose="02020603050405020304" pitchFamily="18" charset="0"/>
              </a:rPr>
              <a:t> </a:t>
            </a:r>
            <a:r>
              <a:rPr lang="fr-CH" sz="2400" b="1" dirty="0" err="1">
                <a:solidFill>
                  <a:srgbClr val="000000"/>
                </a:solidFill>
                <a:latin typeface="Calibri" panose="020F0502020204030204" pitchFamily="34" charset="0"/>
                <a:cs typeface="Times New Roman" panose="02020603050405020304" pitchFamily="18" charset="0"/>
              </a:rPr>
              <a:t>reacting</a:t>
            </a:r>
            <a:r>
              <a:rPr lang="fr-CH" sz="2400" b="1" dirty="0">
                <a:solidFill>
                  <a:srgbClr val="000000"/>
                </a:solidFill>
                <a:latin typeface="Calibri" panose="020F0502020204030204" pitchFamily="34" charset="0"/>
                <a:cs typeface="Times New Roman" panose="02020603050405020304" pitchFamily="18" charset="0"/>
              </a:rPr>
              <a:t> structure </a:t>
            </a:r>
            <a:r>
              <a:rPr lang="fr-CH" sz="2400" dirty="0">
                <a:solidFill>
                  <a:srgbClr val="000000"/>
                </a:solidFill>
                <a:latin typeface="Calibri" panose="020F0502020204030204" pitchFamily="34" charset="0"/>
                <a:cs typeface="Times New Roman" panose="02020603050405020304" pitchFamily="18" charset="0"/>
              </a:rPr>
              <a:t>in </a:t>
            </a:r>
            <a:r>
              <a:rPr lang="fr-CH" sz="2400" dirty="0" err="1">
                <a:solidFill>
                  <a:srgbClr val="000000"/>
                </a:solidFill>
                <a:latin typeface="Calibri" panose="020F0502020204030204" pitchFamily="34" charset="0"/>
                <a:cs typeface="Times New Roman" panose="02020603050405020304" pitchFamily="18" charset="0"/>
              </a:rPr>
              <a:t>tight</a:t>
            </a:r>
            <a:r>
              <a:rPr lang="fr-CH" sz="2400" dirty="0">
                <a:solidFill>
                  <a:srgbClr val="000000"/>
                </a:solidFill>
                <a:latin typeface="Calibri" panose="020F0502020204030204" pitchFamily="34" charset="0"/>
                <a:cs typeface="Times New Roman" panose="02020603050405020304" pitchFamily="18" charset="0"/>
              </a:rPr>
              <a:t> gap ( </a:t>
            </a:r>
            <a:r>
              <a:rPr lang="fr-CH" sz="2400" dirty="0">
                <a:solidFill>
                  <a:srgbClr val="000000"/>
                </a:solidFill>
                <a:latin typeface="Calibri" panose="020F0502020204030204" pitchFamily="34" charset="0"/>
                <a:cs typeface="Times New Roman" panose="02020603050405020304" pitchFamily="18" charset="0"/>
                <a:sym typeface="Symbol" panose="05050102010706020507" pitchFamily="18" charset="2"/>
              </a:rPr>
              <a:t></a:t>
            </a:r>
            <a:r>
              <a:rPr lang="fr-CH" sz="2400" dirty="0">
                <a:solidFill>
                  <a:srgbClr val="000000"/>
                </a:solidFill>
                <a:latin typeface="Calibri" panose="020F0502020204030204" pitchFamily="34" charset="0"/>
                <a:cs typeface="Times New Roman" panose="02020603050405020304" pitchFamily="18" charset="0"/>
              </a:rPr>
              <a:t>260 mm) </a:t>
            </a:r>
            <a:r>
              <a:rPr lang="fr-CH" sz="2400" dirty="0" err="1">
                <a:solidFill>
                  <a:srgbClr val="000000"/>
                </a:solidFill>
                <a:latin typeface="Calibri" panose="020F0502020204030204" pitchFamily="34" charset="0"/>
                <a:cs typeface="Times New Roman" panose="02020603050405020304" pitchFamily="18" charset="0"/>
              </a:rPr>
              <a:t>requires</a:t>
            </a:r>
            <a:r>
              <a:rPr lang="fr-CH" sz="2400" dirty="0">
                <a:solidFill>
                  <a:srgbClr val="000000"/>
                </a:solidFill>
                <a:latin typeface="Calibri" panose="020F0502020204030204" pitchFamily="34" charset="0"/>
                <a:cs typeface="Times New Roman" panose="02020603050405020304" pitchFamily="18" charset="0"/>
              </a:rPr>
              <a:t> an </a:t>
            </a:r>
            <a:r>
              <a:rPr lang="fr-CH" sz="2400" dirty="0" err="1">
                <a:solidFill>
                  <a:srgbClr val="000000"/>
                </a:solidFill>
                <a:latin typeface="Calibri" panose="020F0502020204030204" pitchFamily="34" charset="0"/>
                <a:cs typeface="Times New Roman" panose="02020603050405020304" pitchFamily="18" charset="0"/>
              </a:rPr>
              <a:t>integrated</a:t>
            </a:r>
            <a:r>
              <a:rPr lang="fr-CH" sz="2400" dirty="0">
                <a:solidFill>
                  <a:srgbClr val="000000"/>
                </a:solidFill>
                <a:latin typeface="Calibri" panose="020F0502020204030204" pitchFamily="34" charset="0"/>
                <a:cs typeface="Times New Roman" panose="02020603050405020304" pitchFamily="18" charset="0"/>
              </a:rPr>
              <a:t> design </a:t>
            </a:r>
            <a:r>
              <a:rPr lang="fr-CH" sz="2400" dirty="0" err="1">
                <a:solidFill>
                  <a:srgbClr val="000000"/>
                </a:solidFill>
                <a:latin typeface="Calibri" panose="020F0502020204030204" pitchFamily="34" charset="0"/>
                <a:cs typeface="Times New Roman" panose="02020603050405020304" pitchFamily="18" charset="0"/>
              </a:rPr>
              <a:t>approach</a:t>
            </a:r>
            <a:r>
              <a:rPr lang="fr-CH" sz="2400" dirty="0">
                <a:solidFill>
                  <a:srgbClr val="000000"/>
                </a:solidFill>
                <a:latin typeface="Calibri" panose="020F0502020204030204" pitchFamily="34" charset="0"/>
                <a:cs typeface="Times New Roman" panose="02020603050405020304" pitchFamily="18" charset="0"/>
              </a:rPr>
              <a:t> </a:t>
            </a:r>
            <a:r>
              <a:rPr lang="fr-CH" sz="2400" dirty="0" err="1">
                <a:solidFill>
                  <a:srgbClr val="000000"/>
                </a:solidFill>
                <a:latin typeface="Calibri" panose="020F0502020204030204" pitchFamily="34" charset="0"/>
                <a:cs typeface="Times New Roman" panose="02020603050405020304" pitchFamily="18" charset="0"/>
              </a:rPr>
              <a:t>considering</a:t>
            </a:r>
            <a:r>
              <a:rPr lang="fr-CH" sz="2400" dirty="0">
                <a:solidFill>
                  <a:srgbClr val="000000"/>
                </a:solidFill>
                <a:latin typeface="Calibri" panose="020F0502020204030204" pitchFamily="34" charset="0"/>
                <a:cs typeface="Times New Roman" panose="02020603050405020304" pitchFamily="18" charset="0"/>
              </a:rPr>
              <a:t> </a:t>
            </a:r>
            <a:r>
              <a:rPr lang="fr-CH" sz="2400" dirty="0" err="1">
                <a:solidFill>
                  <a:srgbClr val="000000"/>
                </a:solidFill>
                <a:latin typeface="Calibri" panose="020F0502020204030204" pitchFamily="34" charset="0"/>
                <a:cs typeface="Times New Roman" panose="02020603050405020304" pitchFamily="18" charset="0"/>
              </a:rPr>
              <a:t>assembly</a:t>
            </a:r>
            <a:r>
              <a:rPr lang="fr-CH" sz="2400" dirty="0">
                <a:solidFill>
                  <a:srgbClr val="000000"/>
                </a:solidFill>
                <a:latin typeface="Calibri" panose="020F0502020204030204" pitchFamily="34" charset="0"/>
                <a:cs typeface="Times New Roman" panose="02020603050405020304" pitchFamily="18" charset="0"/>
              </a:rPr>
              <a:t> </a:t>
            </a:r>
            <a:r>
              <a:rPr lang="fr-CH" sz="2400" dirty="0" err="1">
                <a:solidFill>
                  <a:srgbClr val="000000"/>
                </a:solidFill>
                <a:latin typeface="Calibri" panose="020F0502020204030204" pitchFamily="34" charset="0"/>
                <a:cs typeface="Times New Roman" panose="02020603050405020304" pitchFamily="18" charset="0"/>
              </a:rPr>
              <a:t>steps</a:t>
            </a:r>
            <a:r>
              <a:rPr lang="fr-CH" sz="2400" dirty="0">
                <a:solidFill>
                  <a:srgbClr val="000000"/>
                </a:solidFill>
                <a:latin typeface="Calibri" panose="020F0502020204030204" pitchFamily="34" charset="0"/>
                <a:cs typeface="Times New Roman" panose="02020603050405020304" pitchFamily="18" charset="0"/>
              </a:rPr>
              <a:t>.</a:t>
            </a:r>
          </a:p>
          <a:p>
            <a:pPr lvl="1"/>
            <a:r>
              <a:rPr lang="fr-CH" sz="2400" dirty="0">
                <a:solidFill>
                  <a:srgbClr val="000000"/>
                </a:solidFill>
                <a:latin typeface="Calibri" panose="020F0502020204030204" pitchFamily="34" charset="0"/>
                <a:cs typeface="Times New Roman" panose="02020603050405020304" pitchFamily="18" charset="0"/>
              </a:rPr>
              <a:t>Design of accessible vacuum </a:t>
            </a:r>
            <a:r>
              <a:rPr lang="fr-CH" sz="2400" dirty="0" err="1">
                <a:solidFill>
                  <a:srgbClr val="000000"/>
                </a:solidFill>
                <a:latin typeface="Calibri" panose="020F0502020204030204" pitchFamily="34" charset="0"/>
                <a:cs typeface="Times New Roman" panose="02020603050405020304" pitchFamily="18" charset="0"/>
              </a:rPr>
              <a:t>flanges</a:t>
            </a:r>
            <a:r>
              <a:rPr lang="fr-CH" sz="2400" dirty="0">
                <a:solidFill>
                  <a:srgbClr val="000000"/>
                </a:solidFill>
                <a:latin typeface="Calibri" panose="020F0502020204030204" pitchFamily="34" charset="0"/>
                <a:cs typeface="Times New Roman" panose="02020603050405020304" pitchFamily="18" charset="0"/>
              </a:rPr>
              <a:t>, </a:t>
            </a:r>
            <a:r>
              <a:rPr lang="fr-CH" sz="2400" dirty="0" err="1">
                <a:solidFill>
                  <a:srgbClr val="000000"/>
                </a:solidFill>
                <a:latin typeface="Calibri" panose="020F0502020204030204" pitchFamily="34" charset="0"/>
                <a:cs typeface="Times New Roman" panose="02020603050405020304" pitchFamily="18" charset="0"/>
              </a:rPr>
              <a:t>bolted</a:t>
            </a:r>
            <a:r>
              <a:rPr lang="fr-CH" sz="2400" dirty="0">
                <a:solidFill>
                  <a:srgbClr val="000000"/>
                </a:solidFill>
                <a:latin typeface="Calibri" panose="020F0502020204030204" pitchFamily="34" charset="0"/>
                <a:cs typeface="Times New Roman" panose="02020603050405020304" pitchFamily="18" charset="0"/>
              </a:rPr>
              <a:t> vs </a:t>
            </a:r>
            <a:r>
              <a:rPr lang="fr-CH" sz="2400" dirty="0" err="1">
                <a:solidFill>
                  <a:srgbClr val="000000"/>
                </a:solidFill>
                <a:latin typeface="Calibri" panose="020F0502020204030204" pitchFamily="34" charset="0"/>
                <a:cs typeface="Times New Roman" panose="02020603050405020304" pitchFamily="18" charset="0"/>
              </a:rPr>
              <a:t>welded</a:t>
            </a:r>
            <a:r>
              <a:rPr lang="fr-CH" sz="2400" dirty="0">
                <a:solidFill>
                  <a:srgbClr val="000000"/>
                </a:solidFill>
                <a:latin typeface="Calibri" panose="020F0502020204030204" pitchFamily="34" charset="0"/>
                <a:cs typeface="Times New Roman" panose="02020603050405020304" pitchFamily="18" charset="0"/>
              </a:rPr>
              <a:t>.</a:t>
            </a:r>
          </a:p>
          <a:p>
            <a:pPr lvl="1"/>
            <a:r>
              <a:rPr lang="fr-CH" sz="2400" dirty="0">
                <a:solidFill>
                  <a:srgbClr val="000000"/>
                </a:solidFill>
                <a:latin typeface="Calibri" panose="020F0502020204030204" pitchFamily="34" charset="0"/>
                <a:cs typeface="Times New Roman" panose="02020603050405020304" pitchFamily="18" charset="0"/>
              </a:rPr>
              <a:t>Discussion </a:t>
            </a:r>
            <a:r>
              <a:rPr lang="fr-CH" sz="2400" dirty="0" err="1">
                <a:solidFill>
                  <a:srgbClr val="000000"/>
                </a:solidFill>
                <a:latin typeface="Calibri" panose="020F0502020204030204" pitchFamily="34" charset="0"/>
                <a:cs typeface="Times New Roman" panose="02020603050405020304" pitchFamily="18" charset="0"/>
              </a:rPr>
              <a:t>with</a:t>
            </a:r>
            <a:r>
              <a:rPr lang="fr-CH" sz="2400" dirty="0">
                <a:solidFill>
                  <a:srgbClr val="000000"/>
                </a:solidFill>
                <a:latin typeface="Calibri" panose="020F0502020204030204" pitchFamily="34" charset="0"/>
                <a:cs typeface="Times New Roman" panose="02020603050405020304" pitchFamily="18" charset="0"/>
              </a:rPr>
              <a:t> SY on </a:t>
            </a:r>
            <a:r>
              <a:rPr lang="fr-CH" sz="2400" dirty="0" err="1">
                <a:solidFill>
                  <a:srgbClr val="000000"/>
                </a:solidFill>
                <a:latin typeface="Calibri" panose="020F0502020204030204" pitchFamily="34" charset="0"/>
                <a:cs typeface="Times New Roman" panose="02020603050405020304" pitchFamily="18" charset="0"/>
              </a:rPr>
              <a:t>assembly</a:t>
            </a:r>
            <a:r>
              <a:rPr lang="fr-CH" sz="2400" dirty="0">
                <a:solidFill>
                  <a:srgbClr val="000000"/>
                </a:solidFill>
                <a:latin typeface="Calibri" panose="020F0502020204030204" pitchFamily="34" charset="0"/>
                <a:cs typeface="Times New Roman" panose="02020603050405020304" pitchFamily="18" charset="0"/>
              </a:rPr>
              <a:t> </a:t>
            </a:r>
            <a:r>
              <a:rPr lang="fr-CH" sz="2400" dirty="0" err="1">
                <a:solidFill>
                  <a:srgbClr val="000000"/>
                </a:solidFill>
                <a:latin typeface="Calibri" panose="020F0502020204030204" pitchFamily="34" charset="0"/>
                <a:cs typeface="Times New Roman" panose="02020603050405020304" pitchFamily="18" charset="0"/>
              </a:rPr>
              <a:t>sequence</a:t>
            </a:r>
            <a:r>
              <a:rPr lang="fr-CH" sz="2400" dirty="0">
                <a:solidFill>
                  <a:srgbClr val="000000"/>
                </a:solidFill>
                <a:latin typeface="Calibri" panose="020F0502020204030204" pitchFamily="34" charset="0"/>
                <a:cs typeface="Times New Roman" panose="02020603050405020304" pitchFamily="18" charset="0"/>
              </a:rPr>
              <a:t> </a:t>
            </a:r>
            <a:r>
              <a:rPr lang="fr-CH" sz="2400" dirty="0" err="1">
                <a:solidFill>
                  <a:srgbClr val="000000"/>
                </a:solidFill>
                <a:latin typeface="Calibri" panose="020F0502020204030204" pitchFamily="34" charset="0"/>
                <a:cs typeface="Times New Roman" panose="02020603050405020304" pitchFamily="18" charset="0"/>
              </a:rPr>
              <a:t>study</a:t>
            </a:r>
            <a:r>
              <a:rPr lang="fr-CH" sz="2400" dirty="0">
                <a:solidFill>
                  <a:srgbClr val="000000"/>
                </a:solidFill>
                <a:latin typeface="Calibri" panose="020F0502020204030204" pitchFamily="34" charset="0"/>
                <a:cs typeface="Times New Roman" panose="02020603050405020304" pitchFamily="18" charset="0"/>
              </a:rPr>
              <a:t>, building of 1:1 </a:t>
            </a:r>
            <a:r>
              <a:rPr lang="fr-CH" sz="2400" dirty="0" err="1">
                <a:solidFill>
                  <a:srgbClr val="000000"/>
                </a:solidFill>
                <a:latin typeface="Calibri" panose="020F0502020204030204" pitchFamily="34" charset="0"/>
                <a:cs typeface="Times New Roman" panose="02020603050405020304" pitchFamily="18" charset="0"/>
              </a:rPr>
              <a:t>mock</a:t>
            </a:r>
            <a:r>
              <a:rPr lang="fr-CH" sz="2400" dirty="0">
                <a:solidFill>
                  <a:srgbClr val="000000"/>
                </a:solidFill>
                <a:latin typeface="Calibri" panose="020F0502020204030204" pitchFamily="34" charset="0"/>
                <a:cs typeface="Times New Roman" panose="02020603050405020304" pitchFamily="18" charset="0"/>
              </a:rPr>
              <a:t>-up</a:t>
            </a:r>
          </a:p>
          <a:p>
            <a:endParaRPr lang="en-US" sz="3200" dirty="0"/>
          </a:p>
        </p:txBody>
      </p:sp>
      <p:sp>
        <p:nvSpPr>
          <p:cNvPr id="3" name="TextBox 2">
            <a:extLst>
              <a:ext uri="{FF2B5EF4-FFF2-40B4-BE49-F238E27FC236}">
                <a16:creationId xmlns:a16="http://schemas.microsoft.com/office/drawing/2014/main" id="{DEEA732D-7B5A-4632-8AD6-6CBA6A26FC73}"/>
              </a:ext>
            </a:extLst>
          </p:cNvPr>
          <p:cNvSpPr txBox="1"/>
          <p:nvPr/>
        </p:nvSpPr>
        <p:spPr>
          <a:xfrm>
            <a:off x="5198250" y="5893546"/>
            <a:ext cx="2162772" cy="276999"/>
          </a:xfrm>
          <a:prstGeom prst="rect">
            <a:avLst/>
          </a:prstGeom>
          <a:noFill/>
        </p:spPr>
        <p:txBody>
          <a:bodyPr wrap="none" rtlCol="0">
            <a:spAutoFit/>
          </a:bodyPr>
          <a:lstStyle>
            <a:defPPr>
              <a:defRPr lang="fr-FR"/>
            </a:defPPr>
            <a:lvl1pPr>
              <a:defRPr sz="1200">
                <a:solidFill>
                  <a:srgbClr val="00B0F0"/>
                </a:solidFill>
              </a:defRPr>
            </a:lvl1pPr>
          </a:lstStyle>
          <a:p>
            <a:r>
              <a:rPr lang="fr-CH" dirty="0"/>
              <a:t>2020 inter </a:t>
            </a:r>
            <a:r>
              <a:rPr lang="fr-CH" dirty="0" err="1"/>
              <a:t>solenoid</a:t>
            </a:r>
            <a:r>
              <a:rPr lang="fr-CH" dirty="0"/>
              <a:t> structure </a:t>
            </a:r>
            <a:endParaRPr lang="en-US" dirty="0"/>
          </a:p>
        </p:txBody>
      </p:sp>
      <p:sp>
        <p:nvSpPr>
          <p:cNvPr id="10" name="TextBox 9">
            <a:extLst>
              <a:ext uri="{FF2B5EF4-FFF2-40B4-BE49-F238E27FC236}">
                <a16:creationId xmlns:a16="http://schemas.microsoft.com/office/drawing/2014/main" id="{D126302C-70FF-4008-870C-E500908F1D0B}"/>
              </a:ext>
            </a:extLst>
          </p:cNvPr>
          <p:cNvSpPr txBox="1"/>
          <p:nvPr/>
        </p:nvSpPr>
        <p:spPr>
          <a:xfrm>
            <a:off x="7621123" y="5826854"/>
            <a:ext cx="1361714" cy="461665"/>
          </a:xfrm>
          <a:prstGeom prst="rect">
            <a:avLst/>
          </a:prstGeom>
          <a:noFill/>
        </p:spPr>
        <p:txBody>
          <a:bodyPr wrap="square" rtlCol="0">
            <a:spAutoFit/>
          </a:bodyPr>
          <a:lstStyle>
            <a:defPPr>
              <a:defRPr lang="fr-FR"/>
            </a:defPPr>
            <a:lvl1pPr>
              <a:defRPr sz="1200">
                <a:solidFill>
                  <a:srgbClr val="00B0F0"/>
                </a:solidFill>
              </a:defRPr>
            </a:lvl1pPr>
          </a:lstStyle>
          <a:p>
            <a:r>
              <a:rPr lang="fr-CH" dirty="0" err="1"/>
              <a:t>View</a:t>
            </a:r>
            <a:r>
              <a:rPr lang="fr-CH" dirty="0"/>
              <a:t> of inter </a:t>
            </a:r>
            <a:r>
              <a:rPr lang="fr-CH" dirty="0" err="1"/>
              <a:t>solenoid</a:t>
            </a:r>
            <a:r>
              <a:rPr lang="fr-CH" dirty="0"/>
              <a:t> gap</a:t>
            </a:r>
            <a:endParaRPr lang="en-US" dirty="0"/>
          </a:p>
        </p:txBody>
      </p:sp>
      <p:sp>
        <p:nvSpPr>
          <p:cNvPr id="12" name="TextBox 11">
            <a:extLst>
              <a:ext uri="{FF2B5EF4-FFF2-40B4-BE49-F238E27FC236}">
                <a16:creationId xmlns:a16="http://schemas.microsoft.com/office/drawing/2014/main" id="{059DE35B-8776-4A7D-A316-147873B2A441}"/>
              </a:ext>
            </a:extLst>
          </p:cNvPr>
          <p:cNvSpPr txBox="1"/>
          <p:nvPr/>
        </p:nvSpPr>
        <p:spPr>
          <a:xfrm>
            <a:off x="5791200" y="3340344"/>
            <a:ext cx="3153427" cy="276999"/>
          </a:xfrm>
          <a:prstGeom prst="rect">
            <a:avLst/>
          </a:prstGeom>
          <a:noFill/>
        </p:spPr>
        <p:txBody>
          <a:bodyPr wrap="none" rtlCol="0">
            <a:spAutoFit/>
          </a:bodyPr>
          <a:lstStyle/>
          <a:p>
            <a:r>
              <a:rPr lang="fr-CH" sz="1200" dirty="0">
                <a:solidFill>
                  <a:srgbClr val="00B0F0"/>
                </a:solidFill>
              </a:rPr>
              <a:t>2019 BGC gap </a:t>
            </a:r>
            <a:r>
              <a:rPr lang="fr-CH" sz="1200" dirty="0" err="1">
                <a:solidFill>
                  <a:srgbClr val="00B0F0"/>
                </a:solidFill>
              </a:rPr>
              <a:t>with</a:t>
            </a:r>
            <a:r>
              <a:rPr lang="fr-CH" sz="1200" dirty="0">
                <a:solidFill>
                  <a:srgbClr val="00B0F0"/>
                </a:solidFill>
              </a:rPr>
              <a:t> inter </a:t>
            </a:r>
            <a:r>
              <a:rPr lang="fr-CH" sz="1200" dirty="0" err="1">
                <a:solidFill>
                  <a:srgbClr val="00B0F0"/>
                </a:solidFill>
              </a:rPr>
              <a:t>solenoid</a:t>
            </a:r>
            <a:r>
              <a:rPr lang="fr-CH" sz="1200" dirty="0">
                <a:solidFill>
                  <a:srgbClr val="00B0F0"/>
                </a:solidFill>
              </a:rPr>
              <a:t> structure </a:t>
            </a:r>
            <a:endParaRPr lang="en-US" sz="1200" dirty="0">
              <a:solidFill>
                <a:srgbClr val="00B0F0"/>
              </a:solidFill>
            </a:endParaRPr>
          </a:p>
        </p:txBody>
      </p:sp>
      <p:sp>
        <p:nvSpPr>
          <p:cNvPr id="4" name="Footer Placeholder 3">
            <a:extLst>
              <a:ext uri="{FF2B5EF4-FFF2-40B4-BE49-F238E27FC236}">
                <a16:creationId xmlns:a16="http://schemas.microsoft.com/office/drawing/2014/main" id="{EB7D5089-FA96-4CF2-9EF7-83ACB49E3802}"/>
              </a:ext>
            </a:extLst>
          </p:cNvPr>
          <p:cNvSpPr>
            <a:spLocks noGrp="1"/>
          </p:cNvSpPr>
          <p:nvPr>
            <p:ph type="ftr" sz="quarter" idx="11"/>
          </p:nvPr>
        </p:nvSpPr>
        <p:spPr/>
        <p:txBody>
          <a:bodyPr/>
          <a:lstStyle/>
          <a:p>
            <a:endParaRPr lang="en-US" dirty="0"/>
          </a:p>
        </p:txBody>
      </p:sp>
      <p:sp>
        <p:nvSpPr>
          <p:cNvPr id="14" name="Footer Placeholder 4">
            <a:extLst>
              <a:ext uri="{FF2B5EF4-FFF2-40B4-BE49-F238E27FC236}">
                <a16:creationId xmlns:a16="http://schemas.microsoft.com/office/drawing/2014/main" id="{3D40C989-EDE5-48B9-BD71-833FBB6CABB8}"/>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39284960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C0559C-1E47-45AE-BFC4-E4951989B89A}"/>
              </a:ext>
            </a:extLst>
          </p:cNvPr>
          <p:cNvSpPr>
            <a:spLocks noGrp="1"/>
          </p:cNvSpPr>
          <p:nvPr>
            <p:ph type="title"/>
          </p:nvPr>
        </p:nvSpPr>
        <p:spPr/>
        <p:txBody>
          <a:bodyPr/>
          <a:lstStyle/>
          <a:p>
            <a:r>
              <a:rPr lang="fr-CH" sz="3200" dirty="0" err="1"/>
              <a:t>Functional</a:t>
            </a:r>
            <a:r>
              <a:rPr lang="fr-CH" sz="3200" dirty="0"/>
              <a:t> Design item </a:t>
            </a:r>
            <a:br>
              <a:rPr lang="fr-CH" sz="3200" dirty="0"/>
            </a:br>
            <a:r>
              <a:rPr lang="fr-CH" sz="3200" dirty="0"/>
              <a:t>HEL unit </a:t>
            </a:r>
            <a:r>
              <a:rPr lang="fr-CH" sz="3200" dirty="0" err="1"/>
              <a:t>cryogenic</a:t>
            </a:r>
            <a:r>
              <a:rPr lang="fr-CH" sz="3200" dirty="0"/>
              <a:t> PFD</a:t>
            </a:r>
            <a:endParaRPr lang="en-US" sz="3200" dirty="0"/>
          </a:p>
        </p:txBody>
      </p:sp>
      <p:sp>
        <p:nvSpPr>
          <p:cNvPr id="3" name="Content Placeholder 2">
            <a:extLst>
              <a:ext uri="{FF2B5EF4-FFF2-40B4-BE49-F238E27FC236}">
                <a16:creationId xmlns:a16="http://schemas.microsoft.com/office/drawing/2014/main" id="{4C1A44E2-B041-4493-B6C8-F630C560C8CE}"/>
              </a:ext>
            </a:extLst>
          </p:cNvPr>
          <p:cNvSpPr>
            <a:spLocks noGrp="1"/>
          </p:cNvSpPr>
          <p:nvPr>
            <p:ph idx="1"/>
          </p:nvPr>
        </p:nvSpPr>
        <p:spPr>
          <a:xfrm>
            <a:off x="612000" y="5484255"/>
            <a:ext cx="7920000" cy="641910"/>
          </a:xfrm>
        </p:spPr>
        <p:txBody>
          <a:bodyPr>
            <a:normAutofit fontScale="85000" lnSpcReduction="20000"/>
          </a:bodyPr>
          <a:lstStyle/>
          <a:p>
            <a:r>
              <a:rPr lang="fr-CH" dirty="0"/>
              <a:t>Next PFD update </a:t>
            </a:r>
            <a:r>
              <a:rPr lang="fr-CH" dirty="0" err="1"/>
              <a:t>depending</a:t>
            </a:r>
            <a:r>
              <a:rPr lang="fr-CH" dirty="0"/>
              <a:t> on on-</a:t>
            </a:r>
            <a:r>
              <a:rPr lang="fr-CH" dirty="0" err="1"/>
              <a:t>going</a:t>
            </a:r>
            <a:r>
              <a:rPr lang="fr-CH" dirty="0"/>
              <a:t> design </a:t>
            </a:r>
            <a:r>
              <a:rPr lang="fr-CH" dirty="0" err="1"/>
              <a:t>technical</a:t>
            </a:r>
            <a:r>
              <a:rPr lang="fr-CH" dirty="0"/>
              <a:t> discussion </a:t>
            </a:r>
            <a:r>
              <a:rPr lang="fr-CH" dirty="0" err="1"/>
              <a:t>with</a:t>
            </a:r>
            <a:r>
              <a:rPr lang="fr-CH" dirty="0"/>
              <a:t> BINP on all </a:t>
            </a:r>
            <a:r>
              <a:rPr lang="fr-CH" dirty="0" err="1"/>
              <a:t>gas</a:t>
            </a:r>
            <a:r>
              <a:rPr lang="fr-CH" dirty="0"/>
              <a:t> </a:t>
            </a:r>
            <a:r>
              <a:rPr lang="fr-CH" dirty="0" err="1"/>
              <a:t>current</a:t>
            </a:r>
            <a:r>
              <a:rPr lang="fr-CH" dirty="0"/>
              <a:t> leads. </a:t>
            </a:r>
            <a:endParaRPr lang="en-US" dirty="0"/>
          </a:p>
        </p:txBody>
      </p:sp>
      <p:sp>
        <p:nvSpPr>
          <p:cNvPr id="5" name="Slide Number Placeholder 4">
            <a:extLst>
              <a:ext uri="{FF2B5EF4-FFF2-40B4-BE49-F238E27FC236}">
                <a16:creationId xmlns:a16="http://schemas.microsoft.com/office/drawing/2014/main" id="{CE3529D8-594F-4D67-97F3-59DE93483029}"/>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27</a:t>
            </a:fld>
            <a:endParaRPr lang="en-US"/>
          </a:p>
        </p:txBody>
      </p:sp>
      <p:pic>
        <p:nvPicPr>
          <p:cNvPr id="6" name="Picture 5">
            <a:extLst>
              <a:ext uri="{FF2B5EF4-FFF2-40B4-BE49-F238E27FC236}">
                <a16:creationId xmlns:a16="http://schemas.microsoft.com/office/drawing/2014/main" id="{BF771AC3-A4B8-4620-8954-52563240D259}"/>
              </a:ext>
            </a:extLst>
          </p:cNvPr>
          <p:cNvPicPr>
            <a:picLocks noChangeAspect="1"/>
          </p:cNvPicPr>
          <p:nvPr/>
        </p:nvPicPr>
        <p:blipFill>
          <a:blip r:embed="rId2"/>
          <a:stretch>
            <a:fillRect/>
          </a:stretch>
        </p:blipFill>
        <p:spPr>
          <a:xfrm>
            <a:off x="990601" y="974890"/>
            <a:ext cx="6096000" cy="4434475"/>
          </a:xfrm>
          <a:prstGeom prst="rect">
            <a:avLst/>
          </a:prstGeom>
        </p:spPr>
      </p:pic>
      <p:sp>
        <p:nvSpPr>
          <p:cNvPr id="7" name="Rectangle 6">
            <a:extLst>
              <a:ext uri="{FF2B5EF4-FFF2-40B4-BE49-F238E27FC236}">
                <a16:creationId xmlns:a16="http://schemas.microsoft.com/office/drawing/2014/main" id="{DE651C8D-4FDB-41E4-B635-F369BB8F91B0}"/>
              </a:ext>
            </a:extLst>
          </p:cNvPr>
          <p:cNvSpPr/>
          <p:nvPr/>
        </p:nvSpPr>
        <p:spPr>
          <a:xfrm rot="1235857">
            <a:off x="5712936" y="2597569"/>
            <a:ext cx="3621504" cy="646331"/>
          </a:xfrm>
          <a:prstGeom prst="rect">
            <a:avLst/>
          </a:prstGeom>
          <a:noFill/>
        </p:spPr>
        <p:txBody>
          <a:bodyPr wrap="none" lIns="91440" tIns="45720" rIns="91440" bIns="45720">
            <a:spAutoFit/>
          </a:bodyPr>
          <a:lstStyle/>
          <a:p>
            <a:pPr algn="ctr"/>
            <a:r>
              <a:rPr lang="en-US" sz="3600" b="1" cap="none" spc="0" dirty="0">
                <a:ln w="22225">
                  <a:solidFill>
                    <a:schemeClr val="accent2"/>
                  </a:solidFill>
                  <a:prstDash val="solid"/>
                </a:ln>
                <a:solidFill>
                  <a:schemeClr val="accent2">
                    <a:lumMod val="40000"/>
                    <a:lumOff val="60000"/>
                  </a:schemeClr>
                </a:solidFill>
                <a:effectLst/>
              </a:rPr>
              <a:t>Under progress</a:t>
            </a:r>
          </a:p>
        </p:txBody>
      </p:sp>
      <p:sp>
        <p:nvSpPr>
          <p:cNvPr id="4" name="Footer Placeholder 3">
            <a:extLst>
              <a:ext uri="{FF2B5EF4-FFF2-40B4-BE49-F238E27FC236}">
                <a16:creationId xmlns:a16="http://schemas.microsoft.com/office/drawing/2014/main" id="{DE6723EC-4DD1-4D98-AD9A-4372C5DD373F}"/>
              </a:ext>
            </a:extLst>
          </p:cNvPr>
          <p:cNvSpPr>
            <a:spLocks noGrp="1"/>
          </p:cNvSpPr>
          <p:nvPr>
            <p:ph type="ftr" sz="quarter" idx="11"/>
          </p:nvPr>
        </p:nvSpPr>
        <p:spPr/>
        <p:txBody>
          <a:bodyPr/>
          <a:lstStyle/>
          <a:p>
            <a:endParaRPr lang="en-US" dirty="0"/>
          </a:p>
        </p:txBody>
      </p:sp>
      <p:sp>
        <p:nvSpPr>
          <p:cNvPr id="9" name="Footer Placeholder 4">
            <a:extLst>
              <a:ext uri="{FF2B5EF4-FFF2-40B4-BE49-F238E27FC236}">
                <a16:creationId xmlns:a16="http://schemas.microsoft.com/office/drawing/2014/main" id="{8A9211C7-4AD7-44A7-B51D-610217CA3916}"/>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30550641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F7E171-130A-4DDB-8A51-2E6179E1627F}"/>
              </a:ext>
            </a:extLst>
          </p:cNvPr>
          <p:cNvSpPr>
            <a:spLocks noGrp="1"/>
          </p:cNvSpPr>
          <p:nvPr>
            <p:ph type="title"/>
          </p:nvPr>
        </p:nvSpPr>
        <p:spPr/>
        <p:txBody>
          <a:bodyPr/>
          <a:lstStyle/>
          <a:p>
            <a:r>
              <a:rPr lang="fr-CH" sz="3200" dirty="0" err="1"/>
              <a:t>Functional</a:t>
            </a:r>
            <a:r>
              <a:rPr lang="fr-CH" sz="3200" dirty="0"/>
              <a:t> Design item </a:t>
            </a:r>
            <a:br>
              <a:rPr lang="fr-CH" sz="3200" dirty="0"/>
            </a:br>
            <a:r>
              <a:rPr lang="fr-CH" sz="3200" dirty="0"/>
              <a:t>Magnetic model </a:t>
            </a:r>
            <a:r>
              <a:rPr lang="fr-CH" sz="3200" dirty="0" err="1"/>
              <a:t>with</a:t>
            </a:r>
            <a:r>
              <a:rPr lang="fr-CH" sz="3200" dirty="0"/>
              <a:t> </a:t>
            </a:r>
            <a:r>
              <a:rPr lang="fr-CH" sz="3200" dirty="0" err="1"/>
              <a:t>Iron</a:t>
            </a:r>
            <a:r>
              <a:rPr lang="fr-CH" sz="3200" dirty="0"/>
              <a:t> </a:t>
            </a:r>
            <a:r>
              <a:rPr lang="fr-CH" sz="3200" dirty="0" err="1"/>
              <a:t>shield</a:t>
            </a:r>
            <a:endParaRPr lang="en-US" sz="3200" dirty="0"/>
          </a:p>
        </p:txBody>
      </p:sp>
      <p:sp>
        <p:nvSpPr>
          <p:cNvPr id="3" name="Content Placeholder 2">
            <a:extLst>
              <a:ext uri="{FF2B5EF4-FFF2-40B4-BE49-F238E27FC236}">
                <a16:creationId xmlns:a16="http://schemas.microsoft.com/office/drawing/2014/main" id="{E7A75C3C-A914-45D2-B637-0514035D6DE2}"/>
              </a:ext>
            </a:extLst>
          </p:cNvPr>
          <p:cNvSpPr>
            <a:spLocks noGrp="1"/>
          </p:cNvSpPr>
          <p:nvPr>
            <p:ph idx="1"/>
          </p:nvPr>
        </p:nvSpPr>
        <p:spPr/>
        <p:txBody>
          <a:bodyPr>
            <a:normAutofit/>
          </a:bodyPr>
          <a:lstStyle/>
          <a:p>
            <a:r>
              <a:rPr lang="fr-CH" sz="1800" dirty="0" err="1"/>
              <a:t>Recent</a:t>
            </a:r>
            <a:r>
              <a:rPr lang="fr-CH" sz="1800" dirty="0"/>
              <a:t> </a:t>
            </a:r>
            <a:r>
              <a:rPr lang="fr-CH" sz="1800" dirty="0" err="1"/>
              <a:t>detail</a:t>
            </a:r>
            <a:r>
              <a:rPr lang="fr-CH" sz="1800" dirty="0"/>
              <a:t> magnetic model </a:t>
            </a:r>
            <a:r>
              <a:rPr lang="fr-CH" sz="1800" dirty="0" err="1"/>
              <a:t>with</a:t>
            </a:r>
            <a:r>
              <a:rPr lang="fr-CH" sz="1800" dirty="0"/>
              <a:t> </a:t>
            </a:r>
            <a:r>
              <a:rPr lang="fr-CH" sz="1800" dirty="0" err="1"/>
              <a:t>shield</a:t>
            </a:r>
            <a:r>
              <a:rPr lang="fr-CH" sz="1800" dirty="0"/>
              <a:t> </a:t>
            </a:r>
            <a:r>
              <a:rPr lang="fr-CH" sz="1800" dirty="0" err="1"/>
              <a:t>shown</a:t>
            </a:r>
            <a:r>
              <a:rPr lang="fr-CH" sz="1800" dirty="0"/>
              <a:t> a maximum </a:t>
            </a:r>
            <a:r>
              <a:rPr lang="fr-CH" sz="1800" dirty="0" err="1"/>
              <a:t>efficiency</a:t>
            </a:r>
            <a:r>
              <a:rPr lang="fr-CH" sz="1800" dirty="0"/>
              <a:t> </a:t>
            </a:r>
            <a:r>
              <a:rPr lang="fr-CH" sz="1800" dirty="0">
                <a:sym typeface="Symbol" panose="05050102010706020507" pitchFamily="18" charset="2"/>
              </a:rPr>
              <a:t> =</a:t>
            </a:r>
            <a:r>
              <a:rPr lang="fr-CH" sz="1800" dirty="0"/>
              <a:t> (B0-Bs)/B0 of 30%</a:t>
            </a:r>
          </a:p>
          <a:p>
            <a:r>
              <a:rPr lang="en-US" sz="1800" dirty="0"/>
              <a:t>Shielding strategy to be confirmed as any improvement would have large design impact.</a:t>
            </a:r>
          </a:p>
          <a:p>
            <a:r>
              <a:rPr lang="en-US" sz="1800" dirty="0"/>
              <a:t>Check needs of individual </a:t>
            </a:r>
            <a:r>
              <a:rPr lang="en-US" sz="1800" dirty="0">
                <a:solidFill>
                  <a:srgbClr val="0000FF"/>
                </a:solidFill>
              </a:rPr>
              <a:t>local HEL </a:t>
            </a:r>
            <a:r>
              <a:rPr lang="en-US" sz="1800" dirty="0" err="1">
                <a:solidFill>
                  <a:srgbClr val="0000FF"/>
                </a:solidFill>
              </a:rPr>
              <a:t>equipments</a:t>
            </a:r>
            <a:r>
              <a:rPr lang="en-US" sz="1800" dirty="0">
                <a:solidFill>
                  <a:srgbClr val="0000FF"/>
                </a:solidFill>
              </a:rPr>
              <a:t> shielding ( mu metal)</a:t>
            </a:r>
          </a:p>
        </p:txBody>
      </p:sp>
      <p:sp>
        <p:nvSpPr>
          <p:cNvPr id="5" name="Slide Number Placeholder 4">
            <a:extLst>
              <a:ext uri="{FF2B5EF4-FFF2-40B4-BE49-F238E27FC236}">
                <a16:creationId xmlns:a16="http://schemas.microsoft.com/office/drawing/2014/main" id="{3D78CAAF-E998-4585-8D21-B3D8B0F61D0B}"/>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28</a:t>
            </a:fld>
            <a:endParaRPr lang="en-US"/>
          </a:p>
        </p:txBody>
      </p:sp>
      <p:pic>
        <p:nvPicPr>
          <p:cNvPr id="6" name="Рисунок 14">
            <a:extLst>
              <a:ext uri="{FF2B5EF4-FFF2-40B4-BE49-F238E27FC236}">
                <a16:creationId xmlns:a16="http://schemas.microsoft.com/office/drawing/2014/main" id="{C330EDB8-6DEC-4E8C-AFAA-9EFC5171D254}"/>
              </a:ext>
            </a:extLst>
          </p:cNvPr>
          <p:cNvPicPr>
            <a:picLocks noChangeAspect="1"/>
          </p:cNvPicPr>
          <p:nvPr/>
        </p:nvPicPr>
        <p:blipFill>
          <a:blip r:embed="rId2"/>
          <a:stretch>
            <a:fillRect/>
          </a:stretch>
        </p:blipFill>
        <p:spPr>
          <a:xfrm>
            <a:off x="1172636" y="3093463"/>
            <a:ext cx="6098319" cy="3265345"/>
          </a:xfrm>
          <a:prstGeom prst="rect">
            <a:avLst/>
          </a:prstGeom>
        </p:spPr>
      </p:pic>
      <p:sp>
        <p:nvSpPr>
          <p:cNvPr id="4" name="Footer Placeholder 3">
            <a:extLst>
              <a:ext uri="{FF2B5EF4-FFF2-40B4-BE49-F238E27FC236}">
                <a16:creationId xmlns:a16="http://schemas.microsoft.com/office/drawing/2014/main" id="{836A665B-99FB-4760-AA94-96E9CF2CAB2C}"/>
              </a:ext>
            </a:extLst>
          </p:cNvPr>
          <p:cNvSpPr>
            <a:spLocks noGrp="1"/>
          </p:cNvSpPr>
          <p:nvPr>
            <p:ph type="ftr" sz="quarter" idx="11"/>
          </p:nvPr>
        </p:nvSpPr>
        <p:spPr/>
        <p:txBody>
          <a:bodyPr/>
          <a:lstStyle/>
          <a:p>
            <a:endParaRPr lang="en-US" dirty="0"/>
          </a:p>
        </p:txBody>
      </p:sp>
      <p:sp>
        <p:nvSpPr>
          <p:cNvPr id="8" name="Footer Placeholder 4">
            <a:extLst>
              <a:ext uri="{FF2B5EF4-FFF2-40B4-BE49-F238E27FC236}">
                <a16:creationId xmlns:a16="http://schemas.microsoft.com/office/drawing/2014/main" id="{7A61552B-E1A3-4937-9FCF-B1961BBF687C}"/>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67685655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8" name="Picture 7" descr="Diagram&#10;&#10;Description automatically generated">
            <a:extLst>
              <a:ext uri="{FF2B5EF4-FFF2-40B4-BE49-F238E27FC236}">
                <a16:creationId xmlns:a16="http://schemas.microsoft.com/office/drawing/2014/main" id="{28AEDC41-22B9-4714-B6AB-E9902A7FF25E}"/>
              </a:ext>
            </a:extLst>
          </p:cNvPr>
          <p:cNvPicPr>
            <a:picLocks noChangeAspect="1"/>
          </p:cNvPicPr>
          <p:nvPr/>
        </p:nvPicPr>
        <p:blipFill>
          <a:blip r:embed="rId2"/>
          <a:stretch>
            <a:fillRect/>
          </a:stretch>
        </p:blipFill>
        <p:spPr>
          <a:xfrm>
            <a:off x="52556" y="815088"/>
            <a:ext cx="9072713" cy="2596252"/>
          </a:xfrm>
          <a:prstGeom prst="rect">
            <a:avLst/>
          </a:prstGeom>
        </p:spPr>
      </p:pic>
      <p:cxnSp>
        <p:nvCxnSpPr>
          <p:cNvPr id="60" name="Straight Arrow Connector 59">
            <a:extLst>
              <a:ext uri="{FF2B5EF4-FFF2-40B4-BE49-F238E27FC236}">
                <a16:creationId xmlns:a16="http://schemas.microsoft.com/office/drawing/2014/main" id="{6BE54E0B-6068-4465-9D40-99D155D8A1A9}"/>
              </a:ext>
            </a:extLst>
          </p:cNvPr>
          <p:cNvCxnSpPr/>
          <p:nvPr/>
        </p:nvCxnSpPr>
        <p:spPr>
          <a:xfrm flipH="1">
            <a:off x="602029" y="2562060"/>
            <a:ext cx="235583" cy="512660"/>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61" name="Straight Arrow Connector 60">
            <a:extLst>
              <a:ext uri="{FF2B5EF4-FFF2-40B4-BE49-F238E27FC236}">
                <a16:creationId xmlns:a16="http://schemas.microsoft.com/office/drawing/2014/main" id="{CAD3C025-CABB-4D2E-B6A4-88B18248C895}"/>
              </a:ext>
            </a:extLst>
          </p:cNvPr>
          <p:cNvCxnSpPr>
            <a:cxnSpLocks/>
          </p:cNvCxnSpPr>
          <p:nvPr/>
        </p:nvCxnSpPr>
        <p:spPr>
          <a:xfrm>
            <a:off x="1762277" y="2986216"/>
            <a:ext cx="191595" cy="222199"/>
          </a:xfrm>
          <a:prstGeom prst="straightConnector1">
            <a:avLst/>
          </a:prstGeom>
          <a:noFill/>
          <a:ln w="15875" cap="flat" cmpd="sng" algn="ctr">
            <a:solidFill>
              <a:srgbClr val="4F81BD">
                <a:shade val="95000"/>
                <a:satMod val="105000"/>
              </a:srgbClr>
            </a:solidFill>
            <a:prstDash val="solid"/>
            <a:tailEnd type="triangle"/>
          </a:ln>
          <a:effectLst/>
        </p:spPr>
      </p:cxnSp>
      <p:sp>
        <p:nvSpPr>
          <p:cNvPr id="62" name="Text Box 2">
            <a:extLst>
              <a:ext uri="{FF2B5EF4-FFF2-40B4-BE49-F238E27FC236}">
                <a16:creationId xmlns:a16="http://schemas.microsoft.com/office/drawing/2014/main" id="{9ECC9553-1047-42E7-A0DE-4BA2AB89858E}"/>
              </a:ext>
            </a:extLst>
          </p:cNvPr>
          <p:cNvSpPr txBox="1">
            <a:spLocks noChangeArrowheads="1"/>
          </p:cNvSpPr>
          <p:nvPr/>
        </p:nvSpPr>
        <p:spPr bwMode="auto">
          <a:xfrm>
            <a:off x="314161" y="3029896"/>
            <a:ext cx="707123" cy="32988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effectLst/>
                <a:latin typeface="Calibri" panose="020F0502020204030204" pitchFamily="34" charset="0"/>
                <a:ea typeface="Times New Roman" panose="02020603050405020304" pitchFamily="18" charset="0"/>
                <a:cs typeface="Times New Roman" panose="02020603050405020304" pitchFamily="18" charset="0"/>
              </a:rPr>
              <a:t>Dipole Comp</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63" name="Text Box 2">
            <a:extLst>
              <a:ext uri="{FF2B5EF4-FFF2-40B4-BE49-F238E27FC236}">
                <a16:creationId xmlns:a16="http://schemas.microsoft.com/office/drawing/2014/main" id="{7F2000E4-54EA-4836-ADCB-17110582B1B9}"/>
              </a:ext>
            </a:extLst>
          </p:cNvPr>
          <p:cNvSpPr txBox="1">
            <a:spLocks noChangeArrowheads="1"/>
          </p:cNvSpPr>
          <p:nvPr/>
        </p:nvSpPr>
        <p:spPr bwMode="auto">
          <a:xfrm>
            <a:off x="1979715" y="3014641"/>
            <a:ext cx="567618" cy="28505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effectLst/>
                <a:latin typeface="Calibri" panose="020F0502020204030204" pitchFamily="34" charset="0"/>
                <a:ea typeface="Times New Roman" panose="02020603050405020304" pitchFamily="18" charset="0"/>
                <a:cs typeface="Times New Roman" panose="02020603050405020304" pitchFamily="18" charset="0"/>
              </a:rPr>
              <a:t>ColSolr</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64" name="Text Box 2">
            <a:extLst>
              <a:ext uri="{FF2B5EF4-FFF2-40B4-BE49-F238E27FC236}">
                <a16:creationId xmlns:a16="http://schemas.microsoft.com/office/drawing/2014/main" id="{CE76AF60-453F-4D7E-AEAC-4AB8935F7E8B}"/>
              </a:ext>
            </a:extLst>
          </p:cNvPr>
          <p:cNvSpPr txBox="1">
            <a:spLocks noChangeArrowheads="1"/>
          </p:cNvSpPr>
          <p:nvPr/>
        </p:nvSpPr>
        <p:spPr bwMode="auto">
          <a:xfrm>
            <a:off x="3261980" y="3021052"/>
            <a:ext cx="567618" cy="28505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Main 2</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65" name="Text Box 2">
            <a:extLst>
              <a:ext uri="{FF2B5EF4-FFF2-40B4-BE49-F238E27FC236}">
                <a16:creationId xmlns:a16="http://schemas.microsoft.com/office/drawing/2014/main" id="{B786E1EE-58E6-4531-A771-E7B3259846E5}"/>
              </a:ext>
            </a:extLst>
          </p:cNvPr>
          <p:cNvSpPr txBox="1">
            <a:spLocks noChangeArrowheads="1"/>
          </p:cNvSpPr>
          <p:nvPr/>
        </p:nvSpPr>
        <p:spPr bwMode="auto">
          <a:xfrm>
            <a:off x="5970156" y="3053149"/>
            <a:ext cx="567618" cy="28505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Main 1</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66" name="Straight Arrow Connector 65">
            <a:extLst>
              <a:ext uri="{FF2B5EF4-FFF2-40B4-BE49-F238E27FC236}">
                <a16:creationId xmlns:a16="http://schemas.microsoft.com/office/drawing/2014/main" id="{F85F2586-803B-4757-BE69-FFE7C6A84E64}"/>
              </a:ext>
            </a:extLst>
          </p:cNvPr>
          <p:cNvCxnSpPr>
            <a:cxnSpLocks/>
          </p:cNvCxnSpPr>
          <p:nvPr/>
        </p:nvCxnSpPr>
        <p:spPr>
          <a:xfrm>
            <a:off x="6220340" y="2701187"/>
            <a:ext cx="0" cy="3287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67" name="Straight Arrow Connector 66">
            <a:extLst>
              <a:ext uri="{FF2B5EF4-FFF2-40B4-BE49-F238E27FC236}">
                <a16:creationId xmlns:a16="http://schemas.microsoft.com/office/drawing/2014/main" id="{5D202F59-04EA-4F96-AC01-679D9F1B7BFA}"/>
              </a:ext>
            </a:extLst>
          </p:cNvPr>
          <p:cNvCxnSpPr>
            <a:cxnSpLocks/>
          </p:cNvCxnSpPr>
          <p:nvPr/>
        </p:nvCxnSpPr>
        <p:spPr>
          <a:xfrm>
            <a:off x="3545788" y="2682937"/>
            <a:ext cx="0" cy="3287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68" name="Text Box 2">
            <a:extLst>
              <a:ext uri="{FF2B5EF4-FFF2-40B4-BE49-F238E27FC236}">
                <a16:creationId xmlns:a16="http://schemas.microsoft.com/office/drawing/2014/main" id="{6FF2CD25-04CB-491A-B99E-D0380F43530E}"/>
              </a:ext>
            </a:extLst>
          </p:cNvPr>
          <p:cNvSpPr txBox="1">
            <a:spLocks noChangeArrowheads="1"/>
          </p:cNvSpPr>
          <p:nvPr/>
        </p:nvSpPr>
        <p:spPr bwMode="auto">
          <a:xfrm>
            <a:off x="7183402" y="1186333"/>
            <a:ext cx="615355" cy="43398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Bendsol IN A</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69" name="Text Box 2">
            <a:extLst>
              <a:ext uri="{FF2B5EF4-FFF2-40B4-BE49-F238E27FC236}">
                <a16:creationId xmlns:a16="http://schemas.microsoft.com/office/drawing/2014/main" id="{D6445580-2C2A-4DAA-A5E6-FB9034191B48}"/>
              </a:ext>
            </a:extLst>
          </p:cNvPr>
          <p:cNvSpPr txBox="1">
            <a:spLocks noChangeArrowheads="1"/>
          </p:cNvSpPr>
          <p:nvPr/>
        </p:nvSpPr>
        <p:spPr bwMode="auto">
          <a:xfrm>
            <a:off x="6277289" y="1334142"/>
            <a:ext cx="760950" cy="20161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Bendsol IN </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70" name="Straight Arrow Connector 69">
            <a:extLst>
              <a:ext uri="{FF2B5EF4-FFF2-40B4-BE49-F238E27FC236}">
                <a16:creationId xmlns:a16="http://schemas.microsoft.com/office/drawing/2014/main" id="{4A9164A6-22F3-40B4-B424-CB1B83D23541}"/>
              </a:ext>
            </a:extLst>
          </p:cNvPr>
          <p:cNvCxnSpPr/>
          <p:nvPr/>
        </p:nvCxnSpPr>
        <p:spPr>
          <a:xfrm flipH="1" flipV="1">
            <a:off x="6946628" y="1633395"/>
            <a:ext cx="508072" cy="614893"/>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1" name="Straight Arrow Connector 70">
            <a:extLst>
              <a:ext uri="{FF2B5EF4-FFF2-40B4-BE49-F238E27FC236}">
                <a16:creationId xmlns:a16="http://schemas.microsoft.com/office/drawing/2014/main" id="{FFBD4B9F-BF60-43D1-AE89-C3C157066EB3}"/>
              </a:ext>
            </a:extLst>
          </p:cNvPr>
          <p:cNvCxnSpPr>
            <a:cxnSpLocks/>
          </p:cNvCxnSpPr>
          <p:nvPr/>
        </p:nvCxnSpPr>
        <p:spPr>
          <a:xfrm flipV="1">
            <a:off x="7643564" y="1715545"/>
            <a:ext cx="8900" cy="43398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72" name="Text Box 2">
            <a:extLst>
              <a:ext uri="{FF2B5EF4-FFF2-40B4-BE49-F238E27FC236}">
                <a16:creationId xmlns:a16="http://schemas.microsoft.com/office/drawing/2014/main" id="{3620A2F2-A8C0-429D-9A36-319A2A54C4D3}"/>
              </a:ext>
            </a:extLst>
          </p:cNvPr>
          <p:cNvSpPr txBox="1">
            <a:spLocks noChangeArrowheads="1"/>
          </p:cNvSpPr>
          <p:nvPr/>
        </p:nvSpPr>
        <p:spPr bwMode="auto">
          <a:xfrm>
            <a:off x="1633027" y="1226668"/>
            <a:ext cx="615355" cy="433987"/>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Bendsol OUT A</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73" name="Text Box 2">
            <a:extLst>
              <a:ext uri="{FF2B5EF4-FFF2-40B4-BE49-F238E27FC236}">
                <a16:creationId xmlns:a16="http://schemas.microsoft.com/office/drawing/2014/main" id="{39981456-6573-4297-B54B-E6C9E6DE7D31}"/>
              </a:ext>
            </a:extLst>
          </p:cNvPr>
          <p:cNvSpPr txBox="1">
            <a:spLocks noChangeArrowheads="1"/>
          </p:cNvSpPr>
          <p:nvPr/>
        </p:nvSpPr>
        <p:spPr bwMode="auto">
          <a:xfrm>
            <a:off x="2303702" y="1360120"/>
            <a:ext cx="1105451" cy="300536"/>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Bendsol OUT </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74" name="Straight Arrow Connector 73">
            <a:extLst>
              <a:ext uri="{FF2B5EF4-FFF2-40B4-BE49-F238E27FC236}">
                <a16:creationId xmlns:a16="http://schemas.microsoft.com/office/drawing/2014/main" id="{B5C12E72-7E40-46A3-A613-348FAC238EA5}"/>
              </a:ext>
            </a:extLst>
          </p:cNvPr>
          <p:cNvCxnSpPr>
            <a:cxnSpLocks/>
          </p:cNvCxnSpPr>
          <p:nvPr/>
        </p:nvCxnSpPr>
        <p:spPr>
          <a:xfrm flipV="1">
            <a:off x="2508296" y="1734224"/>
            <a:ext cx="144005" cy="542648"/>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75" name="Straight Arrow Connector 74">
            <a:extLst>
              <a:ext uri="{FF2B5EF4-FFF2-40B4-BE49-F238E27FC236}">
                <a16:creationId xmlns:a16="http://schemas.microsoft.com/office/drawing/2014/main" id="{5684603E-E139-4A31-BD2D-FD71CA00E27C}"/>
              </a:ext>
            </a:extLst>
          </p:cNvPr>
          <p:cNvCxnSpPr>
            <a:cxnSpLocks/>
          </p:cNvCxnSpPr>
          <p:nvPr/>
        </p:nvCxnSpPr>
        <p:spPr>
          <a:xfrm flipH="1" flipV="1">
            <a:off x="1966943" y="1715545"/>
            <a:ext cx="396191" cy="505317"/>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2" name="TextBox 1"/>
          <p:cNvSpPr txBox="1"/>
          <p:nvPr/>
        </p:nvSpPr>
        <p:spPr>
          <a:xfrm>
            <a:off x="-658594" y="68185"/>
            <a:ext cx="10611594" cy="523220"/>
          </a:xfrm>
          <a:prstGeom prst="rect">
            <a:avLst/>
          </a:prstGeom>
          <a:noFill/>
        </p:spPr>
        <p:txBody>
          <a:bodyPr wrap="square" rtlCol="0">
            <a:spAutoFit/>
          </a:bodyPr>
          <a:lstStyle/>
          <a:p>
            <a:pPr algn="ctr">
              <a:spcBef>
                <a:spcPct val="0"/>
              </a:spcBef>
            </a:pPr>
            <a:r>
              <a:rPr lang="en-GB" sz="2800" b="1" dirty="0">
                <a:solidFill>
                  <a:schemeClr val="bg2"/>
                </a:solidFill>
                <a:latin typeface="+mj-lt"/>
                <a:ea typeface="+mj-ea"/>
                <a:cs typeface="+mj-cs"/>
              </a:rPr>
              <a:t>Electromagnetic design</a:t>
            </a:r>
          </a:p>
        </p:txBody>
      </p:sp>
      <p:sp>
        <p:nvSpPr>
          <p:cNvPr id="36" name="Slide Number Placeholder 35"/>
          <p:cNvSpPr>
            <a:spLocks noGrp="1"/>
          </p:cNvSpPr>
          <p:nvPr>
            <p:ph type="sldNum" sz="quarter" idx="4294967295"/>
          </p:nvPr>
        </p:nvSpPr>
        <p:spPr>
          <a:xfrm>
            <a:off x="7772400" y="5638800"/>
            <a:ext cx="1274400" cy="1077550"/>
          </a:xfrm>
        </p:spPr>
        <p:txBody>
          <a:bodyPr/>
          <a:lstStyle/>
          <a:p>
            <a:fld id="{FA868586-219A-4DA6-85FA-6CF910DFB2EB}" type="slidenum">
              <a:rPr lang="en-GB" smtClean="0"/>
              <a:t>29</a:t>
            </a:fld>
            <a:endParaRPr lang="en-GB"/>
          </a:p>
        </p:txBody>
      </p:sp>
      <p:pic>
        <p:nvPicPr>
          <p:cNvPr id="3" name="Picture 2">
            <a:extLst>
              <a:ext uri="{FF2B5EF4-FFF2-40B4-BE49-F238E27FC236}">
                <a16:creationId xmlns:a16="http://schemas.microsoft.com/office/drawing/2014/main" id="{61B4C1D5-4B15-4B87-B7A7-9C4026B07F90}"/>
              </a:ext>
            </a:extLst>
          </p:cNvPr>
          <p:cNvPicPr>
            <a:picLocks noChangeAspect="1"/>
          </p:cNvPicPr>
          <p:nvPr/>
        </p:nvPicPr>
        <p:blipFill>
          <a:blip r:embed="rId3"/>
          <a:stretch>
            <a:fillRect/>
          </a:stretch>
        </p:blipFill>
        <p:spPr>
          <a:xfrm>
            <a:off x="376572" y="3466229"/>
            <a:ext cx="5090142" cy="3181198"/>
          </a:xfrm>
          <a:prstGeom prst="rect">
            <a:avLst/>
          </a:prstGeom>
        </p:spPr>
      </p:pic>
      <p:sp>
        <p:nvSpPr>
          <p:cNvPr id="5" name="TextBox 4">
            <a:extLst>
              <a:ext uri="{FF2B5EF4-FFF2-40B4-BE49-F238E27FC236}">
                <a16:creationId xmlns:a16="http://schemas.microsoft.com/office/drawing/2014/main" id="{253C3067-674C-408A-A004-3C1CC1D4566D}"/>
              </a:ext>
            </a:extLst>
          </p:cNvPr>
          <p:cNvSpPr txBox="1"/>
          <p:nvPr/>
        </p:nvSpPr>
        <p:spPr>
          <a:xfrm>
            <a:off x="4383795" y="1284708"/>
            <a:ext cx="1428524" cy="430887"/>
          </a:xfrm>
          <a:prstGeom prst="rect">
            <a:avLst/>
          </a:prstGeom>
          <a:noFill/>
        </p:spPr>
        <p:txBody>
          <a:bodyPr wrap="square" rtlCol="0">
            <a:spAutoFit/>
          </a:bodyPr>
          <a:lstStyle/>
          <a:p>
            <a:r>
              <a:rPr lang="en-GB" sz="1100" dirty="0">
                <a:solidFill>
                  <a:srgbClr val="FFC000"/>
                </a:solidFill>
              </a:rPr>
              <a:t>Room temperature 300 mm gap </a:t>
            </a:r>
          </a:p>
        </p:txBody>
      </p:sp>
      <p:cxnSp>
        <p:nvCxnSpPr>
          <p:cNvPr id="7" name="Straight Arrow Connector 6">
            <a:extLst>
              <a:ext uri="{FF2B5EF4-FFF2-40B4-BE49-F238E27FC236}">
                <a16:creationId xmlns:a16="http://schemas.microsoft.com/office/drawing/2014/main" id="{B8498624-0A8F-4E1F-BEC2-84E352098B9F}"/>
              </a:ext>
            </a:extLst>
          </p:cNvPr>
          <p:cNvCxnSpPr/>
          <p:nvPr/>
        </p:nvCxnSpPr>
        <p:spPr>
          <a:xfrm>
            <a:off x="4966916" y="1836884"/>
            <a:ext cx="0" cy="511996"/>
          </a:xfrm>
          <a:prstGeom prst="straightConnector1">
            <a:avLst/>
          </a:prstGeom>
          <a:ln w="28575">
            <a:tailEnd type="triangle"/>
          </a:ln>
        </p:spPr>
        <p:style>
          <a:lnRef idx="1">
            <a:schemeClr val="accent6"/>
          </a:lnRef>
          <a:fillRef idx="0">
            <a:schemeClr val="accent6"/>
          </a:fillRef>
          <a:effectRef idx="0">
            <a:schemeClr val="accent6"/>
          </a:effectRef>
          <a:fontRef idx="minor">
            <a:schemeClr val="tx1"/>
          </a:fontRef>
        </p:style>
      </p:cxnSp>
      <p:cxnSp>
        <p:nvCxnSpPr>
          <p:cNvPr id="9" name="Straight Arrow Connector 8">
            <a:extLst>
              <a:ext uri="{FF2B5EF4-FFF2-40B4-BE49-F238E27FC236}">
                <a16:creationId xmlns:a16="http://schemas.microsoft.com/office/drawing/2014/main" id="{0B0BDD81-8525-4864-BA4F-5CCE4E052C63}"/>
              </a:ext>
            </a:extLst>
          </p:cNvPr>
          <p:cNvCxnSpPr/>
          <p:nvPr/>
        </p:nvCxnSpPr>
        <p:spPr>
          <a:xfrm>
            <a:off x="330970" y="1895554"/>
            <a:ext cx="768802" cy="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57" name="Straight Arrow Connector 56">
            <a:extLst>
              <a:ext uri="{FF2B5EF4-FFF2-40B4-BE49-F238E27FC236}">
                <a16:creationId xmlns:a16="http://schemas.microsoft.com/office/drawing/2014/main" id="{DF83CD1F-4479-4656-BD0B-6536AA6145C0}"/>
              </a:ext>
            </a:extLst>
          </p:cNvPr>
          <p:cNvCxnSpPr>
            <a:cxnSpLocks/>
          </p:cNvCxnSpPr>
          <p:nvPr/>
        </p:nvCxnSpPr>
        <p:spPr>
          <a:xfrm flipV="1">
            <a:off x="334562" y="1253519"/>
            <a:ext cx="0" cy="64541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34F406B9-692A-4741-863C-EA0CDFD09741}"/>
              </a:ext>
            </a:extLst>
          </p:cNvPr>
          <p:cNvSpPr txBox="1"/>
          <p:nvPr/>
        </p:nvSpPr>
        <p:spPr>
          <a:xfrm>
            <a:off x="525352" y="1868602"/>
            <a:ext cx="247636" cy="369332"/>
          </a:xfrm>
          <a:prstGeom prst="rect">
            <a:avLst/>
          </a:prstGeom>
          <a:noFill/>
        </p:spPr>
        <p:txBody>
          <a:bodyPr wrap="square" rtlCol="0">
            <a:spAutoFit/>
          </a:bodyPr>
          <a:lstStyle/>
          <a:p>
            <a:r>
              <a:rPr lang="fr-CH" dirty="0">
                <a:solidFill>
                  <a:schemeClr val="tx2">
                    <a:lumMod val="60000"/>
                    <a:lumOff val="40000"/>
                  </a:schemeClr>
                </a:solidFill>
              </a:rPr>
              <a:t>X</a:t>
            </a:r>
            <a:endParaRPr lang="en-US" dirty="0">
              <a:solidFill>
                <a:schemeClr val="tx2">
                  <a:lumMod val="60000"/>
                  <a:lumOff val="40000"/>
                </a:schemeClr>
              </a:solidFill>
            </a:endParaRPr>
          </a:p>
        </p:txBody>
      </p:sp>
      <p:sp>
        <p:nvSpPr>
          <p:cNvPr id="12" name="TextBox 11">
            <a:extLst>
              <a:ext uri="{FF2B5EF4-FFF2-40B4-BE49-F238E27FC236}">
                <a16:creationId xmlns:a16="http://schemas.microsoft.com/office/drawing/2014/main" id="{322B7F79-F1AB-4F73-A964-2E364499DD90}"/>
              </a:ext>
            </a:extLst>
          </p:cNvPr>
          <p:cNvSpPr txBox="1"/>
          <p:nvPr/>
        </p:nvSpPr>
        <p:spPr>
          <a:xfrm>
            <a:off x="35496" y="1467552"/>
            <a:ext cx="338554" cy="369332"/>
          </a:xfrm>
          <a:prstGeom prst="rect">
            <a:avLst/>
          </a:prstGeom>
          <a:noFill/>
        </p:spPr>
        <p:txBody>
          <a:bodyPr wrap="none" rtlCol="0">
            <a:spAutoFit/>
          </a:bodyPr>
          <a:lstStyle/>
          <a:p>
            <a:r>
              <a:rPr lang="fr-CH" dirty="0">
                <a:solidFill>
                  <a:schemeClr val="tx2">
                    <a:lumMod val="60000"/>
                    <a:lumOff val="40000"/>
                  </a:schemeClr>
                </a:solidFill>
              </a:rPr>
              <a:t>Z</a:t>
            </a:r>
            <a:endParaRPr lang="en-US" dirty="0">
              <a:solidFill>
                <a:schemeClr val="tx2">
                  <a:lumMod val="60000"/>
                  <a:lumOff val="40000"/>
                </a:schemeClr>
              </a:solidFill>
            </a:endParaRPr>
          </a:p>
        </p:txBody>
      </p:sp>
      <p:sp>
        <p:nvSpPr>
          <p:cNvPr id="14" name="Rectangle 13">
            <a:extLst>
              <a:ext uri="{FF2B5EF4-FFF2-40B4-BE49-F238E27FC236}">
                <a16:creationId xmlns:a16="http://schemas.microsoft.com/office/drawing/2014/main" id="{7377690A-A160-408C-AB5A-3C1FF01FCD2D}"/>
              </a:ext>
            </a:extLst>
          </p:cNvPr>
          <p:cNvSpPr/>
          <p:nvPr/>
        </p:nvSpPr>
        <p:spPr>
          <a:xfrm>
            <a:off x="104576" y="3657600"/>
            <a:ext cx="1332360" cy="430887"/>
          </a:xfrm>
          <a:prstGeom prst="rect">
            <a:avLst/>
          </a:prstGeom>
          <a:solidFill>
            <a:schemeClr val="accent4">
              <a:lumMod val="20000"/>
              <a:lumOff val="80000"/>
            </a:schemeClr>
          </a:solidFill>
        </p:spPr>
        <p:txBody>
          <a:bodyPr wrap="square">
            <a:spAutoFit/>
          </a:bodyPr>
          <a:lstStyle/>
          <a:p>
            <a:r>
              <a:rPr lang="en-GB" sz="1100" dirty="0"/>
              <a:t>Field profile with all correctors ON.</a:t>
            </a:r>
          </a:p>
        </p:txBody>
      </p:sp>
      <p:graphicFrame>
        <p:nvGraphicFramePr>
          <p:cNvPr id="4" name="Table 3">
            <a:extLst>
              <a:ext uri="{FF2B5EF4-FFF2-40B4-BE49-F238E27FC236}">
                <a16:creationId xmlns:a16="http://schemas.microsoft.com/office/drawing/2014/main" id="{15BED7CA-2F1C-4B6B-9250-B6184BF0C5CC}"/>
              </a:ext>
            </a:extLst>
          </p:cNvPr>
          <p:cNvGraphicFramePr>
            <a:graphicFrameLocks noGrp="1"/>
          </p:cNvGraphicFramePr>
          <p:nvPr>
            <p:extLst>
              <p:ext uri="{D42A27DB-BD31-4B8C-83A1-F6EECF244321}">
                <p14:modId xmlns:p14="http://schemas.microsoft.com/office/powerpoint/2010/main" val="2792150314"/>
              </p:ext>
            </p:extLst>
          </p:nvPr>
        </p:nvGraphicFramePr>
        <p:xfrm>
          <a:off x="6235276" y="3424415"/>
          <a:ext cx="2411417" cy="2987040"/>
        </p:xfrm>
        <a:graphic>
          <a:graphicData uri="http://schemas.openxmlformats.org/drawingml/2006/table">
            <a:tbl>
              <a:tblPr firstRow="1" bandRow="1">
                <a:tableStyleId>{5C22544A-7EE6-4342-B048-85BDC9FD1C3A}</a:tableStyleId>
              </a:tblPr>
              <a:tblGrid>
                <a:gridCol w="1303430">
                  <a:extLst>
                    <a:ext uri="{9D8B030D-6E8A-4147-A177-3AD203B41FA5}">
                      <a16:colId xmlns:a16="http://schemas.microsoft.com/office/drawing/2014/main" val="1869502428"/>
                    </a:ext>
                  </a:extLst>
                </a:gridCol>
                <a:gridCol w="1107987">
                  <a:extLst>
                    <a:ext uri="{9D8B030D-6E8A-4147-A177-3AD203B41FA5}">
                      <a16:colId xmlns:a16="http://schemas.microsoft.com/office/drawing/2014/main" val="4022240340"/>
                    </a:ext>
                  </a:extLst>
                </a:gridCol>
              </a:tblGrid>
              <a:tr h="364857">
                <a:tc>
                  <a:txBody>
                    <a:bodyPr/>
                    <a:lstStyle/>
                    <a:p>
                      <a:r>
                        <a:rPr lang="en-GB" sz="1000" dirty="0"/>
                        <a:t>Parameter Main Sol.</a:t>
                      </a:r>
                    </a:p>
                  </a:txBody>
                  <a:tcPr/>
                </a:tc>
                <a:tc>
                  <a:txBody>
                    <a:bodyPr/>
                    <a:lstStyle/>
                    <a:p>
                      <a:r>
                        <a:rPr lang="en-GB" sz="1000" dirty="0"/>
                        <a:t>Value</a:t>
                      </a:r>
                    </a:p>
                  </a:txBody>
                  <a:tcPr/>
                </a:tc>
                <a:extLst>
                  <a:ext uri="{0D108BD9-81ED-4DB2-BD59-A6C34878D82A}">
                    <a16:rowId xmlns:a16="http://schemas.microsoft.com/office/drawing/2014/main" val="2369756221"/>
                  </a:ext>
                </a:extLst>
              </a:tr>
              <a:tr h="364857">
                <a:tc>
                  <a:txBody>
                    <a:bodyPr/>
                    <a:lstStyle/>
                    <a:p>
                      <a:r>
                        <a:rPr lang="fr-CH" sz="1000" kern="1200" dirty="0" err="1">
                          <a:solidFill>
                            <a:schemeClr val="dk1"/>
                          </a:solidFill>
                          <a:latin typeface="+mn-lt"/>
                          <a:ea typeface="+mn-ea"/>
                          <a:cs typeface="+mn-cs"/>
                        </a:rPr>
                        <a:t>Insulated</a:t>
                      </a:r>
                      <a:r>
                        <a:rPr lang="fr-CH" sz="1000" kern="1200" dirty="0">
                          <a:solidFill>
                            <a:schemeClr val="dk1"/>
                          </a:solidFill>
                          <a:latin typeface="+mn-lt"/>
                          <a:ea typeface="+mn-ea"/>
                          <a:cs typeface="+mn-cs"/>
                        </a:rPr>
                        <a:t> </a:t>
                      </a:r>
                      <a:r>
                        <a:rPr lang="fr-CH" sz="1000" kern="1200" dirty="0" err="1">
                          <a:solidFill>
                            <a:schemeClr val="dk1"/>
                          </a:solidFill>
                          <a:latin typeface="+mn-lt"/>
                          <a:ea typeface="+mn-ea"/>
                          <a:cs typeface="+mn-cs"/>
                        </a:rPr>
                        <a:t>conductor</a:t>
                      </a:r>
                      <a:r>
                        <a:rPr lang="fr-CH" sz="1000" kern="1200" dirty="0">
                          <a:solidFill>
                            <a:schemeClr val="dk1"/>
                          </a:solidFill>
                          <a:latin typeface="+mn-lt"/>
                          <a:ea typeface="+mn-ea"/>
                          <a:cs typeface="+mn-cs"/>
                        </a:rPr>
                        <a:t> size LxW</a:t>
                      </a:r>
                      <a:endParaRPr lang="en-US" sz="1000" kern="1200" dirty="0">
                        <a:solidFill>
                          <a:schemeClr val="dk1"/>
                        </a:solidFill>
                        <a:latin typeface="+mn-lt"/>
                        <a:ea typeface="+mn-ea"/>
                        <a:cs typeface="+mn-cs"/>
                      </a:endParaRPr>
                    </a:p>
                  </a:txBody>
                  <a:tcPr/>
                </a:tc>
                <a:tc>
                  <a:txBody>
                    <a:bodyPr/>
                    <a:lstStyle/>
                    <a:p>
                      <a:r>
                        <a:rPr lang="fr-CH" sz="1000" kern="1200" dirty="0">
                          <a:solidFill>
                            <a:schemeClr val="dk1"/>
                          </a:solidFill>
                          <a:latin typeface="+mn-lt"/>
                          <a:ea typeface="+mn-ea"/>
                          <a:cs typeface="+mn-cs"/>
                        </a:rPr>
                        <a:t>1.65 x 1.05</a:t>
                      </a:r>
                      <a:endParaRPr lang="en-US" sz="1000" kern="1200" dirty="0">
                        <a:solidFill>
                          <a:schemeClr val="dk1"/>
                        </a:solidFill>
                        <a:latin typeface="+mn-lt"/>
                        <a:ea typeface="+mn-ea"/>
                        <a:cs typeface="+mn-cs"/>
                      </a:endParaRPr>
                    </a:p>
                  </a:txBody>
                  <a:tcPr/>
                </a:tc>
                <a:extLst>
                  <a:ext uri="{0D108BD9-81ED-4DB2-BD59-A6C34878D82A}">
                    <a16:rowId xmlns:a16="http://schemas.microsoft.com/office/drawing/2014/main" val="1338381942"/>
                  </a:ext>
                </a:extLst>
              </a:tr>
              <a:tr h="222968">
                <a:tc>
                  <a:txBody>
                    <a:bodyPr/>
                    <a:lstStyle/>
                    <a:p>
                      <a:r>
                        <a:rPr lang="en-GB" sz="1000" dirty="0"/>
                        <a:t>Cu/Nb-Ti</a:t>
                      </a:r>
                    </a:p>
                  </a:txBody>
                  <a:tcPr/>
                </a:tc>
                <a:tc>
                  <a:txBody>
                    <a:bodyPr/>
                    <a:lstStyle/>
                    <a:p>
                      <a:r>
                        <a:rPr lang="en-GB" sz="1000" dirty="0"/>
                        <a:t>4:1</a:t>
                      </a:r>
                    </a:p>
                  </a:txBody>
                  <a:tcPr/>
                </a:tc>
                <a:extLst>
                  <a:ext uri="{0D108BD9-81ED-4DB2-BD59-A6C34878D82A}">
                    <a16:rowId xmlns:a16="http://schemas.microsoft.com/office/drawing/2014/main" val="2234105677"/>
                  </a:ext>
                </a:extLst>
              </a:tr>
              <a:tr h="222968">
                <a:tc>
                  <a:txBody>
                    <a:bodyPr/>
                    <a:lstStyle/>
                    <a:p>
                      <a:r>
                        <a:rPr lang="en-GB" sz="1000" i="1" dirty="0" err="1"/>
                        <a:t>I</a:t>
                      </a:r>
                      <a:r>
                        <a:rPr lang="en-GB" sz="1000" baseline="-25000" dirty="0" err="1"/>
                        <a:t>c</a:t>
                      </a:r>
                      <a:r>
                        <a:rPr lang="en-GB" sz="1000" dirty="0"/>
                        <a:t>(5 T, 4.2 K)</a:t>
                      </a:r>
                    </a:p>
                  </a:txBody>
                  <a:tcPr/>
                </a:tc>
                <a:tc>
                  <a:txBody>
                    <a:bodyPr/>
                    <a:lstStyle/>
                    <a:p>
                      <a:r>
                        <a:rPr lang="en-GB" sz="1000" dirty="0"/>
                        <a:t>&gt;=</a:t>
                      </a:r>
                      <a:r>
                        <a:rPr lang="en-GB" sz="1000" baseline="0" dirty="0"/>
                        <a:t> 750 A</a:t>
                      </a:r>
                      <a:endParaRPr lang="en-GB" sz="1000" dirty="0"/>
                    </a:p>
                  </a:txBody>
                  <a:tcPr/>
                </a:tc>
                <a:extLst>
                  <a:ext uri="{0D108BD9-81ED-4DB2-BD59-A6C34878D82A}">
                    <a16:rowId xmlns:a16="http://schemas.microsoft.com/office/drawing/2014/main" val="239857629"/>
                  </a:ext>
                </a:extLst>
              </a:tr>
              <a:tr h="222968">
                <a:tc>
                  <a:txBody>
                    <a:bodyPr/>
                    <a:lstStyle/>
                    <a:p>
                      <a:r>
                        <a:rPr lang="en-GB" sz="1000" i="1" dirty="0"/>
                        <a:t>I</a:t>
                      </a:r>
                      <a:r>
                        <a:rPr lang="en-GB" sz="1000" baseline="-25000" dirty="0"/>
                        <a:t>nom</a:t>
                      </a:r>
                    </a:p>
                  </a:txBody>
                  <a:tcPr/>
                </a:tc>
                <a:tc>
                  <a:txBody>
                    <a:bodyPr/>
                    <a:lstStyle/>
                    <a:p>
                      <a:r>
                        <a:rPr lang="en-GB" sz="1000" kern="1200" dirty="0">
                          <a:solidFill>
                            <a:schemeClr val="dk1"/>
                          </a:solidFill>
                          <a:latin typeface="+mn-lt"/>
                          <a:ea typeface="+mn-ea"/>
                          <a:cs typeface="+mn-cs"/>
                        </a:rPr>
                        <a:t>330 A</a:t>
                      </a:r>
                    </a:p>
                  </a:txBody>
                  <a:tcPr/>
                </a:tc>
                <a:extLst>
                  <a:ext uri="{0D108BD9-81ED-4DB2-BD59-A6C34878D82A}">
                    <a16:rowId xmlns:a16="http://schemas.microsoft.com/office/drawing/2014/main" val="519261480"/>
                  </a:ext>
                </a:extLst>
              </a:tr>
              <a:tr h="222968">
                <a:tc>
                  <a:txBody>
                    <a:bodyPr/>
                    <a:lstStyle/>
                    <a:p>
                      <a:r>
                        <a:rPr lang="en-GB" sz="1000" i="1" dirty="0" err="1"/>
                        <a:t>L</a:t>
                      </a:r>
                      <a:r>
                        <a:rPr lang="en-GB" sz="1000" baseline="-25000" dirty="0" err="1"/>
                        <a:t>nom</a:t>
                      </a:r>
                      <a:endParaRPr lang="en-GB" sz="1000" baseline="-2500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mn-lt"/>
                          <a:ea typeface="+mn-ea"/>
                          <a:cs typeface="+mn-cs"/>
                        </a:rPr>
                        <a:t>7.8 H</a:t>
                      </a:r>
                    </a:p>
                  </a:txBody>
                  <a:tcPr/>
                </a:tc>
                <a:extLst>
                  <a:ext uri="{0D108BD9-81ED-4DB2-BD59-A6C34878D82A}">
                    <a16:rowId xmlns:a16="http://schemas.microsoft.com/office/drawing/2014/main" val="2473966757"/>
                  </a:ext>
                </a:extLst>
              </a:tr>
              <a:tr h="222968">
                <a:tc>
                  <a:txBody>
                    <a:bodyPr/>
                    <a:lstStyle/>
                    <a:p>
                      <a:r>
                        <a:rPr lang="en-GB" sz="1000" i="1" kern="1200" dirty="0" err="1">
                          <a:solidFill>
                            <a:schemeClr val="dk1"/>
                          </a:solidFill>
                          <a:latin typeface="+mn-lt"/>
                          <a:ea typeface="+mn-ea"/>
                          <a:cs typeface="+mn-cs"/>
                        </a:rPr>
                        <a:t>B</a:t>
                      </a:r>
                      <a:r>
                        <a:rPr lang="en-GB" sz="1000" i="0" kern="1200" baseline="-25000" dirty="0" err="1">
                          <a:solidFill>
                            <a:schemeClr val="dk1"/>
                          </a:solidFill>
                          <a:latin typeface="+mn-lt"/>
                          <a:ea typeface="+mn-ea"/>
                          <a:cs typeface="+mn-cs"/>
                        </a:rPr>
                        <a:t>nom,max</a:t>
                      </a:r>
                      <a:endParaRPr lang="en-GB" sz="1000" i="0" kern="1200" baseline="-25000" dirty="0">
                        <a:solidFill>
                          <a:schemeClr val="dk1"/>
                        </a:solidFill>
                        <a:latin typeface="+mn-lt"/>
                        <a:ea typeface="+mn-ea"/>
                        <a:cs typeface="+mn-cs"/>
                      </a:endParaRP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000" kern="1200" dirty="0">
                          <a:solidFill>
                            <a:schemeClr val="dk1"/>
                          </a:solidFill>
                          <a:latin typeface="+mn-lt"/>
                          <a:ea typeface="+mn-ea"/>
                          <a:cs typeface="+mn-cs"/>
                        </a:rPr>
                        <a:t>5 T</a:t>
                      </a:r>
                    </a:p>
                  </a:txBody>
                  <a:tcPr/>
                </a:tc>
                <a:extLst>
                  <a:ext uri="{0D108BD9-81ED-4DB2-BD59-A6C34878D82A}">
                    <a16:rowId xmlns:a16="http://schemas.microsoft.com/office/drawing/2014/main" val="450763561"/>
                  </a:ext>
                </a:extLst>
              </a:tr>
              <a:tr h="222968">
                <a:tc>
                  <a:txBody>
                    <a:bodyPr/>
                    <a:lstStyle/>
                    <a:p>
                      <a:r>
                        <a:rPr lang="en-GB" sz="1000" b="0" i="1" dirty="0"/>
                        <a:t>Je</a:t>
                      </a:r>
                    </a:p>
                  </a:txBody>
                  <a:tcPr/>
                </a:tc>
                <a:tc>
                  <a:txBody>
                    <a:bodyPr/>
                    <a:lstStyle/>
                    <a:p>
                      <a:r>
                        <a:rPr lang="en-GB" sz="1000" kern="1200" dirty="0">
                          <a:solidFill>
                            <a:schemeClr val="dk1"/>
                          </a:solidFill>
                          <a:latin typeface="+mn-lt"/>
                          <a:ea typeface="+mn-ea"/>
                          <a:cs typeface="+mn-cs"/>
                        </a:rPr>
                        <a:t>191 A/mm</a:t>
                      </a:r>
                      <a:r>
                        <a:rPr lang="en-GB" sz="1000" kern="1200" baseline="30000" dirty="0">
                          <a:solidFill>
                            <a:schemeClr val="dk1"/>
                          </a:solidFill>
                          <a:latin typeface="+mn-lt"/>
                          <a:ea typeface="+mn-ea"/>
                          <a:cs typeface="+mn-cs"/>
                        </a:rPr>
                        <a:t>2</a:t>
                      </a:r>
                    </a:p>
                  </a:txBody>
                  <a:tcPr/>
                </a:tc>
                <a:extLst>
                  <a:ext uri="{0D108BD9-81ED-4DB2-BD59-A6C34878D82A}">
                    <a16:rowId xmlns:a16="http://schemas.microsoft.com/office/drawing/2014/main" val="1975831679"/>
                  </a:ext>
                </a:extLst>
              </a:tr>
              <a:tr h="222968">
                <a:tc>
                  <a:txBody>
                    <a:bodyPr/>
                    <a:lstStyle/>
                    <a:p>
                      <a:r>
                        <a:rPr lang="en-GB" sz="1000" i="1" dirty="0" err="1"/>
                        <a:t>V</a:t>
                      </a:r>
                      <a:r>
                        <a:rPr lang="en-GB" sz="1000" i="1" baseline="-25000" dirty="0" err="1"/>
                        <a:t>R</a:t>
                      </a:r>
                      <a:r>
                        <a:rPr lang="en-GB" sz="1000" baseline="-25000" dirty="0" err="1"/>
                        <a:t>leads</a:t>
                      </a:r>
                      <a:r>
                        <a:rPr lang="en-GB" sz="1000" dirty="0"/>
                        <a:t> @ </a:t>
                      </a:r>
                      <a:r>
                        <a:rPr lang="en-GB" sz="1000" i="1" dirty="0" err="1"/>
                        <a:t>I</a:t>
                      </a:r>
                      <a:r>
                        <a:rPr lang="en-GB" sz="1000" baseline="-25000" dirty="0" err="1"/>
                        <a:t>nom</a:t>
                      </a:r>
                      <a:endParaRPr lang="en-GB" sz="1000" baseline="-25000" dirty="0"/>
                    </a:p>
                  </a:txBody>
                  <a:tcPr/>
                </a:tc>
                <a:tc>
                  <a:txBody>
                    <a:bodyPr/>
                    <a:lstStyle/>
                    <a:p>
                      <a:r>
                        <a:rPr lang="en-GB" sz="1000" kern="1200" dirty="0">
                          <a:solidFill>
                            <a:schemeClr val="dk1"/>
                          </a:solidFill>
                          <a:latin typeface="+mn-lt"/>
                          <a:ea typeface="+mn-ea"/>
                          <a:cs typeface="+mn-cs"/>
                        </a:rPr>
                        <a:t>1 V</a:t>
                      </a:r>
                    </a:p>
                  </a:txBody>
                  <a:tcPr/>
                </a:tc>
                <a:extLst>
                  <a:ext uri="{0D108BD9-81ED-4DB2-BD59-A6C34878D82A}">
                    <a16:rowId xmlns:a16="http://schemas.microsoft.com/office/drawing/2014/main" val="3341886245"/>
                  </a:ext>
                </a:extLst>
              </a:tr>
              <a:tr h="222968">
                <a:tc>
                  <a:txBody>
                    <a:bodyPr/>
                    <a:lstStyle/>
                    <a:p>
                      <a:r>
                        <a:rPr lang="en-GB" sz="1000" i="1" dirty="0" err="1"/>
                        <a:t>N</a:t>
                      </a:r>
                      <a:r>
                        <a:rPr lang="en-GB" sz="1000" baseline="-25000" dirty="0" err="1"/>
                        <a:t>turns</a:t>
                      </a:r>
                      <a:endParaRPr lang="en-GB" sz="1000" baseline="-25000" dirty="0"/>
                    </a:p>
                  </a:txBody>
                  <a:tcPr/>
                </a:tc>
                <a:tc>
                  <a:txBody>
                    <a:bodyPr/>
                    <a:lstStyle/>
                    <a:p>
                      <a:r>
                        <a:rPr lang="en-GB" sz="1000" baseline="0" dirty="0"/>
                        <a:t>18180</a:t>
                      </a:r>
                    </a:p>
                  </a:txBody>
                  <a:tcPr/>
                </a:tc>
                <a:extLst>
                  <a:ext uri="{0D108BD9-81ED-4DB2-BD59-A6C34878D82A}">
                    <a16:rowId xmlns:a16="http://schemas.microsoft.com/office/drawing/2014/main" val="4114718988"/>
                  </a:ext>
                </a:extLst>
              </a:tr>
              <a:tr h="222968">
                <a:tc>
                  <a:txBody>
                    <a:bodyPr/>
                    <a:lstStyle/>
                    <a:p>
                      <a:r>
                        <a:rPr lang="en-GB" sz="1000" baseline="0" dirty="0"/>
                        <a:t>RRR</a:t>
                      </a:r>
                    </a:p>
                  </a:txBody>
                  <a:tcPr/>
                </a:tc>
                <a:tc>
                  <a:txBody>
                    <a:bodyPr/>
                    <a:lstStyle/>
                    <a:p>
                      <a:r>
                        <a:rPr lang="pl-PL" sz="1000" baseline="0" dirty="0"/>
                        <a:t>&gt;=100</a:t>
                      </a:r>
                      <a:endParaRPr lang="en-GB" sz="1000" baseline="0" dirty="0"/>
                    </a:p>
                  </a:txBody>
                  <a:tcPr/>
                </a:tc>
                <a:extLst>
                  <a:ext uri="{0D108BD9-81ED-4DB2-BD59-A6C34878D82A}">
                    <a16:rowId xmlns:a16="http://schemas.microsoft.com/office/drawing/2014/main" val="1838880315"/>
                  </a:ext>
                </a:extLst>
              </a:tr>
            </a:tbl>
          </a:graphicData>
        </a:graphic>
      </p:graphicFrame>
      <p:sp>
        <p:nvSpPr>
          <p:cNvPr id="30" name="TextBox 29">
            <a:extLst>
              <a:ext uri="{FF2B5EF4-FFF2-40B4-BE49-F238E27FC236}">
                <a16:creationId xmlns:a16="http://schemas.microsoft.com/office/drawing/2014/main" id="{8818330F-2FAA-4252-8944-BAE50E364C71}"/>
              </a:ext>
            </a:extLst>
          </p:cNvPr>
          <p:cNvSpPr txBox="1"/>
          <p:nvPr/>
        </p:nvSpPr>
        <p:spPr>
          <a:xfrm>
            <a:off x="4200036" y="4973128"/>
            <a:ext cx="1796041" cy="600164"/>
          </a:xfrm>
          <a:prstGeom prst="rect">
            <a:avLst/>
          </a:prstGeom>
          <a:noFill/>
        </p:spPr>
        <p:txBody>
          <a:bodyPr wrap="square">
            <a:spAutoFit/>
          </a:bodyPr>
          <a:lstStyle/>
          <a:p>
            <a:pPr algn="l"/>
            <a:r>
              <a:rPr lang="fr-FR" sz="1100" i="1" dirty="0">
                <a:solidFill>
                  <a:schemeClr val="accent1">
                    <a:lumMod val="75000"/>
                  </a:schemeClr>
                </a:solidFill>
              </a:rPr>
              <a:t>MCF meeting HLLHC  WP5 HEL MAGNETS                                   A. Foussat    12 Jan 2021</a:t>
            </a:r>
            <a:endParaRPr lang="en-GB" sz="1100" i="1" dirty="0">
              <a:solidFill>
                <a:schemeClr val="accent1">
                  <a:lumMod val="75000"/>
                </a:schemeClr>
              </a:solidFill>
            </a:endParaRPr>
          </a:p>
        </p:txBody>
      </p:sp>
      <p:sp>
        <p:nvSpPr>
          <p:cNvPr id="6" name="TextBox 5">
            <a:extLst>
              <a:ext uri="{FF2B5EF4-FFF2-40B4-BE49-F238E27FC236}">
                <a16:creationId xmlns:a16="http://schemas.microsoft.com/office/drawing/2014/main" id="{98748E36-23AB-4BC9-B74A-8B2E27842D37}"/>
              </a:ext>
            </a:extLst>
          </p:cNvPr>
          <p:cNvSpPr txBox="1"/>
          <p:nvPr/>
        </p:nvSpPr>
        <p:spPr>
          <a:xfrm>
            <a:off x="6752699" y="3017038"/>
            <a:ext cx="2398413" cy="338554"/>
          </a:xfrm>
          <a:prstGeom prst="rect">
            <a:avLst/>
          </a:prstGeom>
          <a:noFill/>
        </p:spPr>
        <p:txBody>
          <a:bodyPr wrap="none" rtlCol="0">
            <a:spAutoFit/>
          </a:bodyPr>
          <a:lstStyle/>
          <a:p>
            <a:r>
              <a:rPr lang="fr-CH" sz="1600" i="1" dirty="0" err="1">
                <a:solidFill>
                  <a:schemeClr val="bg1"/>
                </a:solidFill>
              </a:rPr>
              <a:t>Mag</a:t>
            </a:r>
            <a:r>
              <a:rPr lang="fr-CH" sz="1600" i="1" dirty="0">
                <a:solidFill>
                  <a:schemeClr val="bg1"/>
                </a:solidFill>
              </a:rPr>
              <a:t>. Model 2021-01, v3</a:t>
            </a:r>
            <a:endParaRPr lang="en-US" sz="1600" i="1" dirty="0">
              <a:solidFill>
                <a:schemeClr val="bg1"/>
              </a:solidFill>
            </a:endParaRPr>
          </a:p>
        </p:txBody>
      </p:sp>
      <p:sp>
        <p:nvSpPr>
          <p:cNvPr id="33" name="Text Box 2">
            <a:extLst>
              <a:ext uri="{FF2B5EF4-FFF2-40B4-BE49-F238E27FC236}">
                <a16:creationId xmlns:a16="http://schemas.microsoft.com/office/drawing/2014/main" id="{0AAE8746-7FF1-468F-A9B6-549950FC797F}"/>
              </a:ext>
            </a:extLst>
          </p:cNvPr>
          <p:cNvSpPr txBox="1">
            <a:spLocks noChangeArrowheads="1"/>
          </p:cNvSpPr>
          <p:nvPr/>
        </p:nvSpPr>
        <p:spPr bwMode="auto">
          <a:xfrm>
            <a:off x="8010442" y="2338862"/>
            <a:ext cx="752555" cy="25596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err="1">
                <a:latin typeface="Calibri" panose="020F0502020204030204" pitchFamily="34" charset="0"/>
                <a:ea typeface="Times New Roman" panose="02020603050405020304" pitchFamily="18" charset="0"/>
                <a:cs typeface="Times New Roman" panose="02020603050405020304" pitchFamily="18" charset="0"/>
              </a:rPr>
              <a:t>SolAftvalv</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4" name="Text Box 2">
            <a:extLst>
              <a:ext uri="{FF2B5EF4-FFF2-40B4-BE49-F238E27FC236}">
                <a16:creationId xmlns:a16="http://schemas.microsoft.com/office/drawing/2014/main" id="{E42CC0B0-3F71-4BA4-8B58-9D8A925A55AB}"/>
              </a:ext>
            </a:extLst>
          </p:cNvPr>
          <p:cNvSpPr txBox="1">
            <a:spLocks noChangeArrowheads="1"/>
          </p:cNvSpPr>
          <p:nvPr/>
        </p:nvSpPr>
        <p:spPr bwMode="auto">
          <a:xfrm>
            <a:off x="8488376" y="1186332"/>
            <a:ext cx="615355" cy="28122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Gunsol2</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5" name="Text Box 2">
            <a:extLst>
              <a:ext uri="{FF2B5EF4-FFF2-40B4-BE49-F238E27FC236}">
                <a16:creationId xmlns:a16="http://schemas.microsoft.com/office/drawing/2014/main" id="{22B18819-C17D-42C5-9E0C-0E10B955F5A5}"/>
              </a:ext>
            </a:extLst>
          </p:cNvPr>
          <p:cNvSpPr txBox="1">
            <a:spLocks noChangeArrowheads="1"/>
          </p:cNvSpPr>
          <p:nvPr/>
        </p:nvSpPr>
        <p:spPr bwMode="auto">
          <a:xfrm>
            <a:off x="8494390" y="1958502"/>
            <a:ext cx="615355" cy="31836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Gunsol1, 1a</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7" name="Footer Placeholder 4">
            <a:extLst>
              <a:ext uri="{FF2B5EF4-FFF2-40B4-BE49-F238E27FC236}">
                <a16:creationId xmlns:a16="http://schemas.microsoft.com/office/drawing/2014/main" id="{1E72A76D-1A41-49D8-9265-BC7D4A5ACD9C}"/>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34132514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57847D-667E-461D-A64D-2C1B93D8224D}"/>
              </a:ext>
            </a:extLst>
          </p:cNvPr>
          <p:cNvSpPr>
            <a:spLocks noGrp="1"/>
          </p:cNvSpPr>
          <p:nvPr>
            <p:ph type="title"/>
          </p:nvPr>
        </p:nvSpPr>
        <p:spPr>
          <a:xfrm>
            <a:off x="457200" y="49679"/>
            <a:ext cx="7920000" cy="720000"/>
          </a:xfrm>
        </p:spPr>
        <p:txBody>
          <a:bodyPr/>
          <a:lstStyle/>
          <a:p>
            <a:r>
              <a:rPr lang="fr-CH" sz="3600" dirty="0" err="1"/>
              <a:t>Status</a:t>
            </a:r>
            <a:endParaRPr lang="en-US" sz="3600" dirty="0"/>
          </a:p>
        </p:txBody>
      </p:sp>
      <p:sp>
        <p:nvSpPr>
          <p:cNvPr id="3" name="Content Placeholder 2">
            <a:extLst>
              <a:ext uri="{FF2B5EF4-FFF2-40B4-BE49-F238E27FC236}">
                <a16:creationId xmlns:a16="http://schemas.microsoft.com/office/drawing/2014/main" id="{52E9B567-4CFA-4F2B-A354-EEF061AC719D}"/>
              </a:ext>
            </a:extLst>
          </p:cNvPr>
          <p:cNvSpPr>
            <a:spLocks noGrp="1"/>
          </p:cNvSpPr>
          <p:nvPr>
            <p:ph idx="1"/>
          </p:nvPr>
        </p:nvSpPr>
        <p:spPr>
          <a:xfrm>
            <a:off x="373906" y="899390"/>
            <a:ext cx="8396188" cy="4906963"/>
          </a:xfrm>
        </p:spPr>
        <p:txBody>
          <a:bodyPr>
            <a:noAutofit/>
          </a:bodyPr>
          <a:lstStyle/>
          <a:p>
            <a:r>
              <a:rPr lang="fr-CH" sz="2400" b="1" dirty="0"/>
              <a:t>Magnet </a:t>
            </a:r>
            <a:r>
              <a:rPr lang="fr-CH" sz="2400" b="1" dirty="0" err="1"/>
              <a:t>functional</a:t>
            </a:r>
            <a:r>
              <a:rPr lang="fr-CH" sz="2400" b="1" dirty="0"/>
              <a:t> </a:t>
            </a:r>
            <a:r>
              <a:rPr lang="fr-CH" sz="2400" b="1" dirty="0" err="1"/>
              <a:t>specification</a:t>
            </a:r>
            <a:r>
              <a:rPr lang="fr-CH" sz="2400" b="1" dirty="0"/>
              <a:t> </a:t>
            </a:r>
            <a:r>
              <a:rPr lang="fr-CH" sz="2400" b="1" dirty="0" err="1"/>
              <a:t>under</a:t>
            </a:r>
            <a:r>
              <a:rPr lang="fr-CH" sz="2400" b="1" dirty="0"/>
              <a:t> finalisation</a:t>
            </a:r>
          </a:p>
          <a:p>
            <a:r>
              <a:rPr lang="fr-CH" sz="2400" b="1" dirty="0"/>
              <a:t>Preliminary </a:t>
            </a:r>
            <a:r>
              <a:rPr lang="fr-CH" sz="2400" b="1" dirty="0" err="1"/>
              <a:t>conceptual</a:t>
            </a:r>
            <a:r>
              <a:rPr lang="fr-CH" sz="2400" b="1" dirty="0"/>
              <a:t> </a:t>
            </a:r>
            <a:r>
              <a:rPr lang="fr-CH" sz="2400" b="1" dirty="0" err="1"/>
              <a:t>study</a:t>
            </a:r>
            <a:r>
              <a:rPr lang="fr-CH" sz="2400" b="1" dirty="0"/>
              <a:t> </a:t>
            </a:r>
            <a:r>
              <a:rPr lang="fr-CH" sz="2400" b="1" dirty="0" err="1"/>
              <a:t>well</a:t>
            </a:r>
            <a:r>
              <a:rPr lang="fr-CH" sz="2400" b="1" dirty="0"/>
              <a:t> </a:t>
            </a:r>
            <a:r>
              <a:rPr lang="fr-CH" sz="2400" b="1" dirty="0" err="1"/>
              <a:t>advanced</a:t>
            </a:r>
            <a:r>
              <a:rPr lang="fr-CH" sz="2400" b="1" dirty="0"/>
              <a:t>, </a:t>
            </a:r>
            <a:r>
              <a:rPr lang="fr-CH" sz="2400" b="1" dirty="0" err="1"/>
              <a:t>need</a:t>
            </a:r>
            <a:r>
              <a:rPr lang="fr-CH" sz="2400" b="1" dirty="0"/>
              <a:t> finalisation of </a:t>
            </a:r>
            <a:r>
              <a:rPr lang="fr-CH" sz="2400" b="1" dirty="0" err="1"/>
              <a:t>functional</a:t>
            </a:r>
            <a:r>
              <a:rPr lang="fr-CH" sz="2400" b="1" dirty="0"/>
              <a:t> </a:t>
            </a:r>
            <a:r>
              <a:rPr lang="fr-CH" sz="2400" b="1" dirty="0" err="1"/>
              <a:t>specification</a:t>
            </a:r>
            <a:endParaRPr lang="fr-CH" sz="2400" b="1" dirty="0"/>
          </a:p>
          <a:p>
            <a:r>
              <a:rPr lang="fr-CH" sz="2400" b="1" dirty="0"/>
              <a:t>First contact </a:t>
            </a:r>
            <a:r>
              <a:rPr lang="fr-CH" sz="2400" b="1" dirty="0" err="1"/>
              <a:t>with</a:t>
            </a:r>
            <a:r>
              <a:rPr lang="fr-CH" sz="2400" b="1" dirty="0"/>
              <a:t> BINP </a:t>
            </a:r>
            <a:r>
              <a:rPr lang="fr-CH" sz="2400" b="1" dirty="0" err="1"/>
              <a:t>initiated</a:t>
            </a:r>
            <a:r>
              <a:rPr lang="fr-CH" sz="2400" b="1" dirty="0"/>
              <a:t>. Need to </a:t>
            </a:r>
            <a:r>
              <a:rPr lang="fr-CH" sz="2400" b="1" dirty="0" err="1"/>
              <a:t>define</a:t>
            </a:r>
            <a:r>
              <a:rPr lang="fr-CH" sz="2400" b="1" dirty="0"/>
              <a:t> the </a:t>
            </a:r>
            <a:r>
              <a:rPr lang="fr-CH" sz="2400" b="1" dirty="0" err="1"/>
              <a:t>detailed</a:t>
            </a:r>
            <a:r>
              <a:rPr lang="fr-CH" sz="2400" b="1" dirty="0"/>
              <a:t> scope of the in-</a:t>
            </a:r>
            <a:r>
              <a:rPr lang="fr-CH" sz="2400" b="1" dirty="0" err="1"/>
              <a:t>kind</a:t>
            </a:r>
            <a:r>
              <a:rPr lang="fr-CH" sz="2400" b="1" dirty="0"/>
              <a:t> contribution.</a:t>
            </a:r>
          </a:p>
          <a:p>
            <a:r>
              <a:rPr lang="fr-CH" sz="2400" b="1" dirty="0" err="1"/>
              <a:t>Since</a:t>
            </a:r>
            <a:r>
              <a:rPr lang="fr-CH" sz="2400" b="1" dirty="0"/>
              <a:t> </a:t>
            </a:r>
            <a:r>
              <a:rPr lang="fr-CH" sz="2400" b="1" dirty="0" err="1"/>
              <a:t>Dec</a:t>
            </a:r>
            <a:r>
              <a:rPr lang="fr-CH" sz="2400" b="1" dirty="0"/>
              <a:t>. 2020, </a:t>
            </a:r>
            <a:r>
              <a:rPr lang="fr-CH" sz="2400" b="1" dirty="0" err="1"/>
              <a:t>when</a:t>
            </a:r>
            <a:r>
              <a:rPr lang="fr-CH" sz="2400" b="1" dirty="0"/>
              <a:t> magnet group </a:t>
            </a:r>
            <a:r>
              <a:rPr lang="fr-CH" sz="2400" b="1" dirty="0" err="1"/>
              <a:t>took</a:t>
            </a:r>
            <a:r>
              <a:rPr lang="fr-CH" sz="2400" b="1" dirty="0"/>
              <a:t> in charge the magnet system, PBS and WBS have been set up. </a:t>
            </a:r>
          </a:p>
          <a:p>
            <a:r>
              <a:rPr lang="en-US" sz="2400" dirty="0">
                <a:solidFill>
                  <a:srgbClr val="0000FF"/>
                </a:solidFill>
              </a:rPr>
              <a:t>Crucial that BINP establishes a continuity on CERN site activity to support the finalization of the conceptual design</a:t>
            </a:r>
          </a:p>
          <a:p>
            <a:pPr lvl="1"/>
            <a:r>
              <a:rPr lang="en-US" sz="2000" dirty="0">
                <a:solidFill>
                  <a:srgbClr val="0000FF"/>
                </a:solidFill>
              </a:rPr>
              <a:t>thereafter to perform the engineering design in collaboration with the other concerned teams.</a:t>
            </a:r>
          </a:p>
        </p:txBody>
      </p:sp>
      <p:sp>
        <p:nvSpPr>
          <p:cNvPr id="5" name="Slide Number Placeholder 4">
            <a:extLst>
              <a:ext uri="{FF2B5EF4-FFF2-40B4-BE49-F238E27FC236}">
                <a16:creationId xmlns:a16="http://schemas.microsoft.com/office/drawing/2014/main" id="{B9DD72F2-DDBA-46DC-B72C-B08A03B91A07}"/>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3</a:t>
            </a:fld>
            <a:endParaRPr lang="en-US"/>
          </a:p>
        </p:txBody>
      </p:sp>
      <p:sp>
        <p:nvSpPr>
          <p:cNvPr id="4" name="Footer Placeholder 3">
            <a:extLst>
              <a:ext uri="{FF2B5EF4-FFF2-40B4-BE49-F238E27FC236}">
                <a16:creationId xmlns:a16="http://schemas.microsoft.com/office/drawing/2014/main" id="{CDC07CE8-B6F7-427F-80B4-1764D94BAA40}"/>
              </a:ext>
            </a:extLst>
          </p:cNvPr>
          <p:cNvSpPr>
            <a:spLocks noGrp="1"/>
          </p:cNvSpPr>
          <p:nvPr>
            <p:ph type="ftr" sz="quarter" idx="11"/>
          </p:nvPr>
        </p:nvSpPr>
        <p:spPr/>
        <p:txBody>
          <a:bodyPr/>
          <a:lstStyle/>
          <a:p>
            <a:endParaRPr lang="en-US" dirty="0"/>
          </a:p>
        </p:txBody>
      </p:sp>
      <p:sp>
        <p:nvSpPr>
          <p:cNvPr id="7" name="Footer Placeholder 4">
            <a:extLst>
              <a:ext uri="{FF2B5EF4-FFF2-40B4-BE49-F238E27FC236}">
                <a16:creationId xmlns:a16="http://schemas.microsoft.com/office/drawing/2014/main" id="{278F2701-056B-4921-9B8F-DA1B9CFA0BD5}"/>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31696232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7F10D-BEA7-4A91-9B7A-60380127ECF6}"/>
              </a:ext>
            </a:extLst>
          </p:cNvPr>
          <p:cNvSpPr>
            <a:spLocks noGrp="1"/>
          </p:cNvSpPr>
          <p:nvPr>
            <p:ph type="title"/>
          </p:nvPr>
        </p:nvSpPr>
        <p:spPr/>
        <p:txBody>
          <a:bodyPr/>
          <a:lstStyle/>
          <a:p>
            <a:r>
              <a:rPr lang="fr-CH" sz="3200" dirty="0" err="1"/>
              <a:t>Functional</a:t>
            </a:r>
            <a:r>
              <a:rPr lang="fr-CH" sz="3200" dirty="0"/>
              <a:t> Design item </a:t>
            </a:r>
            <a:br>
              <a:rPr lang="fr-CH" sz="3200" dirty="0"/>
            </a:br>
            <a:r>
              <a:rPr lang="fr-CH" sz="3200" dirty="0"/>
              <a:t>Beam </a:t>
            </a:r>
            <a:r>
              <a:rPr lang="fr-CH" sz="3200" dirty="0" err="1"/>
              <a:t>optics</a:t>
            </a:r>
            <a:r>
              <a:rPr lang="fr-CH" sz="3200" dirty="0"/>
              <a:t> correctors interfaces</a:t>
            </a:r>
            <a:endParaRPr lang="en-US" sz="3200" dirty="0"/>
          </a:p>
        </p:txBody>
      </p:sp>
      <p:sp>
        <p:nvSpPr>
          <p:cNvPr id="3" name="Content Placeholder 2">
            <a:extLst>
              <a:ext uri="{FF2B5EF4-FFF2-40B4-BE49-F238E27FC236}">
                <a16:creationId xmlns:a16="http://schemas.microsoft.com/office/drawing/2014/main" id="{62EC8C16-C18B-462E-9E26-A8408973BA28}"/>
              </a:ext>
            </a:extLst>
          </p:cNvPr>
          <p:cNvSpPr>
            <a:spLocks noGrp="1"/>
          </p:cNvSpPr>
          <p:nvPr>
            <p:ph idx="1"/>
          </p:nvPr>
        </p:nvSpPr>
        <p:spPr>
          <a:xfrm>
            <a:off x="611224" y="1093567"/>
            <a:ext cx="8456575" cy="4906963"/>
          </a:xfrm>
        </p:spPr>
        <p:txBody>
          <a:bodyPr>
            <a:normAutofit/>
          </a:bodyPr>
          <a:lstStyle/>
          <a:p>
            <a:r>
              <a:rPr lang="fr-CH" sz="2000" dirty="0" err="1"/>
              <a:t>Updated</a:t>
            </a:r>
            <a:r>
              <a:rPr lang="fr-CH" sz="2000" dirty="0"/>
              <a:t> </a:t>
            </a:r>
            <a:r>
              <a:rPr lang="fr-CH" sz="2000" dirty="0" err="1"/>
              <a:t>saddle</a:t>
            </a:r>
            <a:r>
              <a:rPr lang="fr-CH" sz="2000" dirty="0"/>
              <a:t> correctors design, 4 </a:t>
            </a:r>
            <a:r>
              <a:rPr lang="fr-CH" sz="2000" dirty="0" err="1"/>
              <a:t>layers</a:t>
            </a:r>
            <a:r>
              <a:rPr lang="fr-CH" sz="2000" dirty="0"/>
              <a:t>, 28 </a:t>
            </a:r>
            <a:r>
              <a:rPr lang="fr-CH" sz="2000" dirty="0" err="1"/>
              <a:t>turns</a:t>
            </a:r>
            <a:r>
              <a:rPr lang="fr-CH" sz="2000" dirty="0"/>
              <a:t>, 13440 </a:t>
            </a:r>
            <a:r>
              <a:rPr lang="fr-CH" sz="2000" dirty="0" err="1"/>
              <a:t>A.turns</a:t>
            </a:r>
            <a:r>
              <a:rPr lang="fr-CH" sz="2000" dirty="0"/>
              <a:t>, maximum </a:t>
            </a:r>
            <a:r>
              <a:rPr lang="fr-CH" sz="2000" dirty="0" err="1"/>
              <a:t>current</a:t>
            </a:r>
            <a:r>
              <a:rPr lang="fr-CH" sz="2000" dirty="0"/>
              <a:t> of 120 A</a:t>
            </a:r>
          </a:p>
          <a:p>
            <a:pPr lvl="1"/>
            <a:r>
              <a:rPr lang="fr-CH" sz="1800" dirty="0" err="1"/>
              <a:t>Increased</a:t>
            </a:r>
            <a:r>
              <a:rPr lang="fr-CH" sz="1800" dirty="0"/>
              <a:t> bore </a:t>
            </a:r>
            <a:r>
              <a:rPr lang="fr-CH" sz="1800" dirty="0" err="1"/>
              <a:t>field</a:t>
            </a:r>
            <a:r>
              <a:rPr lang="fr-CH" sz="1800" dirty="0"/>
              <a:t> of 0.11 T </a:t>
            </a:r>
            <a:r>
              <a:rPr lang="fr-CH" sz="1800" dirty="0" err="1"/>
              <a:t>allows</a:t>
            </a:r>
            <a:r>
              <a:rPr lang="fr-CH" sz="1800" dirty="0"/>
              <a:t> </a:t>
            </a:r>
            <a:r>
              <a:rPr lang="fr-CH" sz="1800" dirty="0" err="1"/>
              <a:t>beam</a:t>
            </a:r>
            <a:r>
              <a:rPr lang="fr-CH" sz="1800" dirty="0"/>
              <a:t> </a:t>
            </a:r>
            <a:r>
              <a:rPr lang="fr-CH" sz="1800" dirty="0" err="1"/>
              <a:t>deflection</a:t>
            </a:r>
            <a:r>
              <a:rPr lang="fr-CH" sz="1800" dirty="0"/>
              <a:t> over +/- 4 mm</a:t>
            </a:r>
          </a:p>
          <a:p>
            <a:pPr lvl="1"/>
            <a:r>
              <a:rPr lang="fr-CH" sz="1800" b="1" dirty="0" err="1"/>
              <a:t>Specified</a:t>
            </a:r>
            <a:r>
              <a:rPr lang="fr-CH" sz="1800" b="1" dirty="0"/>
              <a:t> corrector </a:t>
            </a:r>
            <a:r>
              <a:rPr lang="fr-CH" sz="1800" b="1" dirty="0" err="1"/>
              <a:t>strength</a:t>
            </a:r>
            <a:r>
              <a:rPr lang="fr-CH" sz="1800" b="1" dirty="0"/>
              <a:t> of 0.166 T.mm/A </a:t>
            </a:r>
            <a:r>
              <a:rPr lang="fr-CH" sz="1800" dirty="0"/>
              <a:t>in 5 T background </a:t>
            </a:r>
            <a:r>
              <a:rPr lang="fr-CH" sz="1800" dirty="0" err="1"/>
              <a:t>field</a:t>
            </a:r>
            <a:endParaRPr lang="fr-CH" sz="1800" dirty="0"/>
          </a:p>
          <a:p>
            <a:r>
              <a:rPr lang="fr-CH" sz="2000" b="1" dirty="0" err="1">
                <a:solidFill>
                  <a:srgbClr val="0000FF"/>
                </a:solidFill>
              </a:rPr>
              <a:t>Pending</a:t>
            </a:r>
            <a:r>
              <a:rPr lang="fr-CH" sz="2000" b="1" dirty="0">
                <a:solidFill>
                  <a:srgbClr val="0000FF"/>
                </a:solidFill>
              </a:rPr>
              <a:t> </a:t>
            </a:r>
            <a:r>
              <a:rPr lang="fr-CH" sz="2000" b="1" dirty="0" err="1">
                <a:solidFill>
                  <a:srgbClr val="0000FF"/>
                </a:solidFill>
              </a:rPr>
              <a:t>study</a:t>
            </a:r>
            <a:r>
              <a:rPr lang="fr-CH" sz="2000" b="1" dirty="0">
                <a:solidFill>
                  <a:srgbClr val="0000FF"/>
                </a:solidFill>
              </a:rPr>
              <a:t> of e </a:t>
            </a:r>
            <a:r>
              <a:rPr lang="fr-CH" sz="2000" b="1" dirty="0" err="1">
                <a:solidFill>
                  <a:srgbClr val="0000FF"/>
                </a:solidFill>
              </a:rPr>
              <a:t>beam</a:t>
            </a:r>
            <a:r>
              <a:rPr lang="fr-CH" sz="2000" b="1" dirty="0">
                <a:solidFill>
                  <a:srgbClr val="0000FF"/>
                </a:solidFill>
              </a:rPr>
              <a:t> </a:t>
            </a:r>
            <a:r>
              <a:rPr lang="fr-CH" sz="2000" b="1" dirty="0" err="1">
                <a:solidFill>
                  <a:srgbClr val="0000FF"/>
                </a:solidFill>
              </a:rPr>
              <a:t>inlet</a:t>
            </a:r>
            <a:r>
              <a:rPr lang="fr-CH" sz="2000" b="1" dirty="0">
                <a:solidFill>
                  <a:srgbClr val="0000FF"/>
                </a:solidFill>
              </a:rPr>
              <a:t> correctors </a:t>
            </a:r>
            <a:r>
              <a:rPr lang="fr-CH" sz="2000" b="1" dirty="0" err="1">
                <a:solidFill>
                  <a:srgbClr val="0000FF"/>
                </a:solidFill>
              </a:rPr>
              <a:t>layout</a:t>
            </a:r>
            <a:r>
              <a:rPr lang="fr-CH" sz="2000" b="1" dirty="0">
                <a:solidFill>
                  <a:srgbClr val="0000FF"/>
                </a:solidFill>
              </a:rPr>
              <a:t> to </a:t>
            </a:r>
            <a:r>
              <a:rPr lang="fr-CH" sz="2000" b="1" dirty="0" err="1">
                <a:solidFill>
                  <a:srgbClr val="0000FF"/>
                </a:solidFill>
              </a:rPr>
              <a:t>reduce</a:t>
            </a:r>
            <a:r>
              <a:rPr lang="fr-CH" sz="2000" b="1" dirty="0">
                <a:solidFill>
                  <a:srgbClr val="0000FF"/>
                </a:solidFill>
              </a:rPr>
              <a:t> entrance </a:t>
            </a:r>
            <a:r>
              <a:rPr lang="fr-CH" sz="2000" b="1" dirty="0" err="1">
                <a:solidFill>
                  <a:srgbClr val="0000FF"/>
                </a:solidFill>
              </a:rPr>
              <a:t>trajectory</a:t>
            </a:r>
            <a:r>
              <a:rPr lang="fr-CH" sz="2000" b="1" dirty="0">
                <a:solidFill>
                  <a:srgbClr val="0000FF"/>
                </a:solidFill>
              </a:rPr>
              <a:t> </a:t>
            </a:r>
            <a:r>
              <a:rPr lang="fr-CH" sz="2000" b="1" dirty="0" err="1">
                <a:solidFill>
                  <a:srgbClr val="0000FF"/>
                </a:solidFill>
              </a:rPr>
              <a:t>bump</a:t>
            </a:r>
            <a:r>
              <a:rPr lang="fr-CH" sz="2000" b="1" dirty="0">
                <a:solidFill>
                  <a:srgbClr val="0000FF"/>
                </a:solidFill>
              </a:rPr>
              <a:t>. ( in </a:t>
            </a:r>
            <a:r>
              <a:rPr lang="fr-CH" sz="2000" b="1" dirty="0" err="1">
                <a:solidFill>
                  <a:srgbClr val="0000FF"/>
                </a:solidFill>
              </a:rPr>
              <a:t>progress</a:t>
            </a:r>
            <a:r>
              <a:rPr lang="fr-CH" sz="2000" b="1" dirty="0">
                <a:solidFill>
                  <a:srgbClr val="0000FF"/>
                </a:solidFill>
              </a:rPr>
              <a:t> at BINP)</a:t>
            </a:r>
            <a:endParaRPr lang="en-US" sz="2000" b="1" dirty="0">
              <a:solidFill>
                <a:srgbClr val="0000FF"/>
              </a:solidFill>
            </a:endParaRPr>
          </a:p>
        </p:txBody>
      </p:sp>
      <p:sp>
        <p:nvSpPr>
          <p:cNvPr id="5" name="Slide Number Placeholder 4">
            <a:extLst>
              <a:ext uri="{FF2B5EF4-FFF2-40B4-BE49-F238E27FC236}">
                <a16:creationId xmlns:a16="http://schemas.microsoft.com/office/drawing/2014/main" id="{975A9C67-9E34-45D8-9333-51989DD7F887}"/>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30</a:t>
            </a:fld>
            <a:endParaRPr lang="en-US"/>
          </a:p>
        </p:txBody>
      </p:sp>
      <p:sp>
        <p:nvSpPr>
          <p:cNvPr id="9" name="TextBox 8">
            <a:extLst>
              <a:ext uri="{FF2B5EF4-FFF2-40B4-BE49-F238E27FC236}">
                <a16:creationId xmlns:a16="http://schemas.microsoft.com/office/drawing/2014/main" id="{E78BFED6-127A-442C-A0CA-B875345945E4}"/>
              </a:ext>
            </a:extLst>
          </p:cNvPr>
          <p:cNvSpPr txBox="1"/>
          <p:nvPr/>
        </p:nvSpPr>
        <p:spPr>
          <a:xfrm>
            <a:off x="6205462" y="5716775"/>
            <a:ext cx="1905000" cy="461665"/>
          </a:xfrm>
          <a:prstGeom prst="rect">
            <a:avLst/>
          </a:prstGeom>
          <a:noFill/>
        </p:spPr>
        <p:txBody>
          <a:bodyPr wrap="square">
            <a:spAutoFit/>
          </a:bodyPr>
          <a:lstStyle/>
          <a:p>
            <a:r>
              <a:rPr lang="en-GB" sz="1200" dirty="0"/>
              <a:t>Vadim </a:t>
            </a:r>
            <a:r>
              <a:rPr lang="en-GB" sz="1200" dirty="0" err="1"/>
              <a:t>Pavlyuchenko</a:t>
            </a:r>
            <a:r>
              <a:rPr lang="en-GB" sz="1200" dirty="0"/>
              <a:t> and Danila Nikiforov, BINP</a:t>
            </a:r>
            <a:endParaRPr lang="en-US" sz="1200" dirty="0"/>
          </a:p>
        </p:txBody>
      </p:sp>
      <p:sp>
        <p:nvSpPr>
          <p:cNvPr id="10" name="TextBox 9">
            <a:extLst>
              <a:ext uri="{FF2B5EF4-FFF2-40B4-BE49-F238E27FC236}">
                <a16:creationId xmlns:a16="http://schemas.microsoft.com/office/drawing/2014/main" id="{4704B601-BC60-4B57-AEE8-C5198535B998}"/>
              </a:ext>
            </a:extLst>
          </p:cNvPr>
          <p:cNvSpPr txBox="1"/>
          <p:nvPr/>
        </p:nvSpPr>
        <p:spPr>
          <a:xfrm>
            <a:off x="6405683" y="3305009"/>
            <a:ext cx="1905000" cy="646331"/>
          </a:xfrm>
          <a:prstGeom prst="rect">
            <a:avLst/>
          </a:prstGeom>
          <a:noFill/>
        </p:spPr>
        <p:txBody>
          <a:bodyPr wrap="square">
            <a:spAutoFit/>
          </a:bodyPr>
          <a:lstStyle/>
          <a:p>
            <a:r>
              <a:rPr lang="en-GB" sz="1200" dirty="0"/>
              <a:t>Dec 2020 to be updated</a:t>
            </a:r>
          </a:p>
          <a:p>
            <a:r>
              <a:rPr lang="en-GB" sz="1200" dirty="0"/>
              <a:t>Case with bore field 0.055 T</a:t>
            </a:r>
            <a:endParaRPr lang="en-US" sz="1200" dirty="0"/>
          </a:p>
        </p:txBody>
      </p:sp>
      <p:pic>
        <p:nvPicPr>
          <p:cNvPr id="12" name="Picture 11">
            <a:extLst>
              <a:ext uri="{FF2B5EF4-FFF2-40B4-BE49-F238E27FC236}">
                <a16:creationId xmlns:a16="http://schemas.microsoft.com/office/drawing/2014/main" id="{37C2F505-E63B-4693-AFA4-B0EC63F66BBF}"/>
              </a:ext>
            </a:extLst>
          </p:cNvPr>
          <p:cNvPicPr>
            <a:picLocks noChangeAspect="1"/>
          </p:cNvPicPr>
          <p:nvPr/>
        </p:nvPicPr>
        <p:blipFill>
          <a:blip r:embed="rId2"/>
          <a:stretch>
            <a:fillRect/>
          </a:stretch>
        </p:blipFill>
        <p:spPr>
          <a:xfrm>
            <a:off x="1749477" y="3237140"/>
            <a:ext cx="4455985" cy="3299391"/>
          </a:xfrm>
          <a:prstGeom prst="rect">
            <a:avLst/>
          </a:prstGeom>
        </p:spPr>
      </p:pic>
      <p:sp>
        <p:nvSpPr>
          <p:cNvPr id="4" name="Footer Placeholder 3">
            <a:extLst>
              <a:ext uri="{FF2B5EF4-FFF2-40B4-BE49-F238E27FC236}">
                <a16:creationId xmlns:a16="http://schemas.microsoft.com/office/drawing/2014/main" id="{048ED704-A5AF-435C-BC88-9D3E2B6C5F7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0222726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3BA105-F681-4E8A-A7AB-9D7DC503D015}"/>
              </a:ext>
            </a:extLst>
          </p:cNvPr>
          <p:cNvSpPr>
            <a:spLocks noGrp="1"/>
          </p:cNvSpPr>
          <p:nvPr>
            <p:ph type="title"/>
          </p:nvPr>
        </p:nvSpPr>
        <p:spPr/>
        <p:txBody>
          <a:bodyPr/>
          <a:lstStyle/>
          <a:p>
            <a:r>
              <a:rPr lang="fr-CH" sz="3200" dirty="0" err="1"/>
              <a:t>Orbit</a:t>
            </a:r>
            <a:r>
              <a:rPr lang="fr-CH" sz="3200" dirty="0"/>
              <a:t> </a:t>
            </a:r>
            <a:r>
              <a:rPr lang="fr-CH" sz="3200" dirty="0" err="1"/>
              <a:t>dipole</a:t>
            </a:r>
            <a:r>
              <a:rPr lang="fr-CH" sz="3200" dirty="0"/>
              <a:t> </a:t>
            </a:r>
            <a:r>
              <a:rPr lang="fr-CH" sz="3200" dirty="0" err="1"/>
              <a:t>compensator</a:t>
            </a:r>
            <a:r>
              <a:rPr lang="fr-CH" sz="3200" dirty="0"/>
              <a:t> (CCT </a:t>
            </a:r>
            <a:r>
              <a:rPr lang="fr-CH" sz="3200" dirty="0" err="1"/>
              <a:t>based</a:t>
            </a:r>
            <a:r>
              <a:rPr lang="fr-CH" sz="3200" dirty="0"/>
              <a:t>)</a:t>
            </a:r>
            <a:endParaRPr lang="en-US" sz="3200" dirty="0"/>
          </a:p>
        </p:txBody>
      </p:sp>
      <p:sp>
        <p:nvSpPr>
          <p:cNvPr id="11" name="Content Placeholder 10">
            <a:extLst>
              <a:ext uri="{FF2B5EF4-FFF2-40B4-BE49-F238E27FC236}">
                <a16:creationId xmlns:a16="http://schemas.microsoft.com/office/drawing/2014/main" id="{B4311B1A-B786-49F6-84A0-11D31FC322C5}"/>
              </a:ext>
            </a:extLst>
          </p:cNvPr>
          <p:cNvSpPr>
            <a:spLocks noGrp="1"/>
          </p:cNvSpPr>
          <p:nvPr>
            <p:ph idx="1"/>
          </p:nvPr>
        </p:nvSpPr>
        <p:spPr>
          <a:xfrm>
            <a:off x="304800" y="900000"/>
            <a:ext cx="5404216" cy="4906963"/>
          </a:xfrm>
        </p:spPr>
        <p:txBody>
          <a:bodyPr>
            <a:normAutofit lnSpcReduction="10000"/>
          </a:bodyPr>
          <a:lstStyle/>
          <a:p>
            <a:r>
              <a:rPr lang="fr-CH" sz="2400" dirty="0" err="1"/>
              <a:t>Orbit</a:t>
            </a:r>
            <a:r>
              <a:rPr lang="fr-CH" sz="2400" dirty="0"/>
              <a:t> </a:t>
            </a:r>
            <a:r>
              <a:rPr lang="fr-CH" sz="2400" dirty="0" err="1"/>
              <a:t>dipole</a:t>
            </a:r>
            <a:r>
              <a:rPr lang="fr-CH" sz="2400" dirty="0"/>
              <a:t> </a:t>
            </a:r>
            <a:r>
              <a:rPr lang="fr-CH" sz="2400" dirty="0" err="1"/>
              <a:t>space</a:t>
            </a:r>
            <a:r>
              <a:rPr lang="fr-CH" sz="2400" dirty="0"/>
              <a:t> of 1 m to </a:t>
            </a:r>
            <a:r>
              <a:rPr lang="fr-CH" sz="2400" dirty="0" err="1"/>
              <a:t>compensate</a:t>
            </a:r>
            <a:r>
              <a:rPr lang="fr-CH" sz="2400" dirty="0"/>
              <a:t>  the </a:t>
            </a:r>
            <a:r>
              <a:rPr lang="en-GB" sz="2400" dirty="0"/>
              <a:t>net residual vertical dipole kick seen by the proton beam from both bent solenoids up to </a:t>
            </a:r>
            <a:r>
              <a:rPr lang="en-GB" sz="2400" dirty="0">
                <a:sym typeface="Symbol" panose="05050102010706020507" pitchFamily="18" charset="2"/>
              </a:rPr>
              <a:t> </a:t>
            </a:r>
            <a:r>
              <a:rPr lang="en-GB" sz="2400" dirty="0" err="1">
                <a:sym typeface="Symbol" panose="05050102010706020507" pitchFamily="18" charset="2"/>
              </a:rPr>
              <a:t>B.dl</a:t>
            </a:r>
            <a:r>
              <a:rPr lang="en-GB" sz="2400" dirty="0">
                <a:sym typeface="Symbol" panose="05050102010706020507" pitchFamily="18" charset="2"/>
              </a:rPr>
              <a:t> = </a:t>
            </a:r>
            <a:r>
              <a:rPr lang="en-GB" sz="2400" dirty="0"/>
              <a:t>0.34 </a:t>
            </a:r>
            <a:r>
              <a:rPr lang="en-GB" sz="2400" dirty="0" err="1"/>
              <a:t>T.m.</a:t>
            </a:r>
            <a:r>
              <a:rPr lang="en-GB" sz="2400" dirty="0"/>
              <a:t> </a:t>
            </a:r>
            <a:endParaRPr lang="fr-CH" sz="2400" dirty="0"/>
          </a:p>
          <a:p>
            <a:r>
              <a:rPr lang="fr-CH" sz="2400" dirty="0" err="1"/>
              <a:t>Conceptual</a:t>
            </a:r>
            <a:r>
              <a:rPr lang="fr-CH" sz="2400" dirty="0"/>
              <a:t> design </a:t>
            </a:r>
            <a:r>
              <a:rPr lang="fr-CH" sz="2400" dirty="0" err="1"/>
              <a:t>based</a:t>
            </a:r>
            <a:r>
              <a:rPr lang="fr-CH" sz="2400" dirty="0"/>
              <a:t> on CCT </a:t>
            </a:r>
            <a:r>
              <a:rPr lang="fr-CH" sz="2400" dirty="0" err="1"/>
              <a:t>dipole</a:t>
            </a:r>
            <a:r>
              <a:rPr lang="fr-CH" sz="2400" dirty="0"/>
              <a:t> </a:t>
            </a:r>
            <a:r>
              <a:rPr lang="fr-CH" sz="2400" dirty="0" err="1"/>
              <a:t>using</a:t>
            </a:r>
            <a:r>
              <a:rPr lang="fr-CH" sz="2400" dirty="0"/>
              <a:t> LHC </a:t>
            </a:r>
            <a:r>
              <a:rPr lang="fr-CH" sz="2400" dirty="0" err="1"/>
              <a:t>NbTi</a:t>
            </a:r>
            <a:r>
              <a:rPr lang="fr-CH" sz="2400" dirty="0"/>
              <a:t> </a:t>
            </a:r>
            <a:r>
              <a:rPr lang="fr-CH" sz="2400" dirty="0">
                <a:sym typeface="Symbol" panose="05050102010706020507" pitchFamily="18" charset="2"/>
              </a:rPr>
              <a:t> </a:t>
            </a:r>
            <a:r>
              <a:rPr lang="fr-CH" sz="2400" dirty="0"/>
              <a:t>0.85 mm </a:t>
            </a:r>
            <a:r>
              <a:rPr lang="fr-CH" sz="2400" dirty="0" err="1"/>
              <a:t>strand</a:t>
            </a:r>
            <a:endParaRPr lang="fr-CH" sz="2400" dirty="0"/>
          </a:p>
          <a:p>
            <a:r>
              <a:rPr lang="fr-CH" sz="2400" dirty="0" err="1"/>
              <a:t>Optimised</a:t>
            </a:r>
            <a:r>
              <a:rPr lang="fr-CH" sz="2400" dirty="0"/>
              <a:t> </a:t>
            </a:r>
            <a:r>
              <a:rPr lang="fr-CH" sz="2400" dirty="0" err="1"/>
              <a:t>coils</a:t>
            </a:r>
            <a:r>
              <a:rPr lang="fr-CH" sz="2400" dirty="0"/>
              <a:t> at 300 A, B0 = 1.2 T </a:t>
            </a:r>
            <a:r>
              <a:rPr lang="fr-CH" sz="2400" dirty="0" err="1"/>
              <a:t>with</a:t>
            </a:r>
            <a:r>
              <a:rPr lang="fr-CH" sz="2400" dirty="0"/>
              <a:t> 0.92 </a:t>
            </a:r>
            <a:r>
              <a:rPr lang="fr-CH" sz="2400" dirty="0" err="1"/>
              <a:t>T.m</a:t>
            </a:r>
            <a:r>
              <a:rPr lang="fr-CH" sz="2400" dirty="0"/>
              <a:t>, </a:t>
            </a:r>
            <a:r>
              <a:rPr lang="fr-CH" sz="2400" dirty="0" err="1"/>
              <a:t>int_field</a:t>
            </a:r>
            <a:r>
              <a:rPr lang="fr-CH" sz="2400" dirty="0"/>
              <a:t> </a:t>
            </a:r>
            <a:r>
              <a:rPr lang="fr-CH" sz="2400" dirty="0" err="1"/>
              <a:t>margin</a:t>
            </a:r>
            <a:r>
              <a:rPr lang="fr-CH" sz="2400" dirty="0"/>
              <a:t> factor of 2.7</a:t>
            </a:r>
          </a:p>
          <a:p>
            <a:r>
              <a:rPr lang="fr-CH" sz="2400" dirty="0"/>
              <a:t>BINP </a:t>
            </a:r>
            <a:r>
              <a:rPr lang="fr-CH" sz="2400" dirty="0" err="1"/>
              <a:t>shall</a:t>
            </a:r>
            <a:r>
              <a:rPr lang="fr-CH" sz="2400" dirty="0"/>
              <a:t> </a:t>
            </a:r>
            <a:r>
              <a:rPr lang="fr-CH" sz="2400" dirty="0" err="1"/>
              <a:t>confirm</a:t>
            </a:r>
            <a:r>
              <a:rPr lang="fr-CH" sz="2400" dirty="0"/>
              <a:t> the </a:t>
            </a:r>
            <a:r>
              <a:rPr lang="fr-CH" sz="2400" dirty="0" err="1"/>
              <a:t>dipole</a:t>
            </a:r>
            <a:r>
              <a:rPr lang="fr-CH" sz="2400" dirty="0"/>
              <a:t> </a:t>
            </a:r>
            <a:r>
              <a:rPr lang="fr-CH" sz="2400" dirty="0" err="1"/>
              <a:t>technology</a:t>
            </a:r>
            <a:r>
              <a:rPr lang="fr-CH" sz="2400" dirty="0"/>
              <a:t> </a:t>
            </a:r>
            <a:endParaRPr lang="en-US" sz="2400" dirty="0"/>
          </a:p>
        </p:txBody>
      </p:sp>
      <p:sp>
        <p:nvSpPr>
          <p:cNvPr id="5" name="Slide Number Placeholder 4">
            <a:extLst>
              <a:ext uri="{FF2B5EF4-FFF2-40B4-BE49-F238E27FC236}">
                <a16:creationId xmlns:a16="http://schemas.microsoft.com/office/drawing/2014/main" id="{748E3B1F-5263-442D-A064-4F6D382269AA}"/>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31</a:t>
            </a:fld>
            <a:endParaRPr lang="en-US"/>
          </a:p>
        </p:txBody>
      </p:sp>
      <p:pic>
        <p:nvPicPr>
          <p:cNvPr id="7" name="Picture 6">
            <a:extLst>
              <a:ext uri="{FF2B5EF4-FFF2-40B4-BE49-F238E27FC236}">
                <a16:creationId xmlns:a16="http://schemas.microsoft.com/office/drawing/2014/main" id="{0F6A05A1-A351-4498-926F-7DEB2818D7A6}"/>
              </a:ext>
            </a:extLst>
          </p:cNvPr>
          <p:cNvPicPr>
            <a:picLocks noChangeAspect="1"/>
          </p:cNvPicPr>
          <p:nvPr/>
        </p:nvPicPr>
        <p:blipFill>
          <a:blip r:embed="rId2"/>
          <a:stretch>
            <a:fillRect/>
          </a:stretch>
        </p:blipFill>
        <p:spPr>
          <a:xfrm>
            <a:off x="4615393" y="4458712"/>
            <a:ext cx="2847000" cy="1952827"/>
          </a:xfrm>
          <a:prstGeom prst="rect">
            <a:avLst/>
          </a:prstGeom>
        </p:spPr>
      </p:pic>
      <p:pic>
        <p:nvPicPr>
          <p:cNvPr id="12" name="Picture 11">
            <a:extLst>
              <a:ext uri="{FF2B5EF4-FFF2-40B4-BE49-F238E27FC236}">
                <a16:creationId xmlns:a16="http://schemas.microsoft.com/office/drawing/2014/main" id="{3321CEA5-63BC-4D9E-9645-35734F875997}"/>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286663" y="4568724"/>
            <a:ext cx="1673941" cy="1650279"/>
          </a:xfrm>
          <a:prstGeom prst="rect">
            <a:avLst/>
          </a:prstGeom>
          <a:noFill/>
          <a:ln>
            <a:noFill/>
          </a:ln>
        </p:spPr>
      </p:pic>
      <p:pic>
        <p:nvPicPr>
          <p:cNvPr id="13" name="Picture 12">
            <a:extLst>
              <a:ext uri="{FF2B5EF4-FFF2-40B4-BE49-F238E27FC236}">
                <a16:creationId xmlns:a16="http://schemas.microsoft.com/office/drawing/2014/main" id="{FDD9A4F2-3DD7-4CBD-907D-356A843F353B}"/>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6019800" y="2874483"/>
            <a:ext cx="2847000" cy="1556894"/>
          </a:xfrm>
          <a:prstGeom prst="rect">
            <a:avLst/>
          </a:prstGeom>
          <a:noFill/>
          <a:ln>
            <a:noFill/>
          </a:ln>
        </p:spPr>
      </p:pic>
      <p:pic>
        <p:nvPicPr>
          <p:cNvPr id="1026" name="Picture 2">
            <a:extLst>
              <a:ext uri="{FF2B5EF4-FFF2-40B4-BE49-F238E27FC236}">
                <a16:creationId xmlns:a16="http://schemas.microsoft.com/office/drawing/2014/main" id="{9F8DAE35-AF43-456A-980E-FE5363B11F4C}"/>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52261" y="900279"/>
            <a:ext cx="3591740" cy="2027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Footer Placeholder 2">
            <a:extLst>
              <a:ext uri="{FF2B5EF4-FFF2-40B4-BE49-F238E27FC236}">
                <a16:creationId xmlns:a16="http://schemas.microsoft.com/office/drawing/2014/main" id="{B7A0C0F9-7655-4C7C-87A8-F69AB890D072}"/>
              </a:ext>
            </a:extLst>
          </p:cNvPr>
          <p:cNvSpPr>
            <a:spLocks noGrp="1"/>
          </p:cNvSpPr>
          <p:nvPr>
            <p:ph type="ftr" sz="quarter" idx="11"/>
          </p:nvPr>
        </p:nvSpPr>
        <p:spPr/>
        <p:txBody>
          <a:bodyPr/>
          <a:lstStyle/>
          <a:p>
            <a:endParaRPr lang="en-US" dirty="0"/>
          </a:p>
        </p:txBody>
      </p:sp>
      <p:sp>
        <p:nvSpPr>
          <p:cNvPr id="4" name="TextBox 3">
            <a:extLst>
              <a:ext uri="{FF2B5EF4-FFF2-40B4-BE49-F238E27FC236}">
                <a16:creationId xmlns:a16="http://schemas.microsoft.com/office/drawing/2014/main" id="{3056620D-755F-46F8-AC55-AB4F6D38391D}"/>
              </a:ext>
            </a:extLst>
          </p:cNvPr>
          <p:cNvSpPr txBox="1"/>
          <p:nvPr/>
        </p:nvSpPr>
        <p:spPr>
          <a:xfrm>
            <a:off x="838200" y="5806963"/>
            <a:ext cx="3399329" cy="369332"/>
          </a:xfrm>
          <a:prstGeom prst="rect">
            <a:avLst/>
          </a:prstGeom>
          <a:noFill/>
        </p:spPr>
        <p:txBody>
          <a:bodyPr wrap="none" rtlCol="0">
            <a:spAutoFit/>
          </a:bodyPr>
          <a:lstStyle/>
          <a:p>
            <a:r>
              <a:rPr lang="fr-CH" dirty="0" err="1"/>
              <a:t>Thanks</a:t>
            </a:r>
            <a:r>
              <a:rPr lang="fr-CH" dirty="0"/>
              <a:t> to Glyn </a:t>
            </a:r>
            <a:r>
              <a:rPr lang="fr-CH" dirty="0" err="1"/>
              <a:t>Kirby’s</a:t>
            </a:r>
            <a:r>
              <a:rPr lang="fr-CH" dirty="0"/>
              <a:t> </a:t>
            </a:r>
            <a:r>
              <a:rPr lang="fr-CH" dirty="0" err="1"/>
              <a:t>advices</a:t>
            </a:r>
            <a:r>
              <a:rPr lang="fr-CH" dirty="0"/>
              <a:t> </a:t>
            </a:r>
            <a:endParaRPr lang="en-US" dirty="0"/>
          </a:p>
        </p:txBody>
      </p:sp>
    </p:spTree>
    <p:extLst>
      <p:ext uri="{BB962C8B-B14F-4D97-AF65-F5344CB8AC3E}">
        <p14:creationId xmlns:p14="http://schemas.microsoft.com/office/powerpoint/2010/main" val="312052329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16C32-8130-4B04-952A-F49DC400F6F1}"/>
              </a:ext>
            </a:extLst>
          </p:cNvPr>
          <p:cNvSpPr>
            <a:spLocks noGrp="1"/>
          </p:cNvSpPr>
          <p:nvPr>
            <p:ph type="title"/>
          </p:nvPr>
        </p:nvSpPr>
        <p:spPr/>
        <p:txBody>
          <a:bodyPr/>
          <a:lstStyle/>
          <a:p>
            <a:r>
              <a:rPr lang="fr-CH" sz="2800" dirty="0"/>
              <a:t>Magnet system </a:t>
            </a:r>
            <a:r>
              <a:rPr lang="fr-CH" sz="2800" dirty="0" err="1"/>
              <a:t>specifications</a:t>
            </a:r>
            <a:r>
              <a:rPr lang="fr-CH" sz="2800" dirty="0"/>
              <a:t> </a:t>
            </a:r>
            <a:endParaRPr lang="en-US" sz="2800" dirty="0"/>
          </a:p>
        </p:txBody>
      </p:sp>
      <p:sp>
        <p:nvSpPr>
          <p:cNvPr id="3" name="Content Placeholder 2">
            <a:extLst>
              <a:ext uri="{FF2B5EF4-FFF2-40B4-BE49-F238E27FC236}">
                <a16:creationId xmlns:a16="http://schemas.microsoft.com/office/drawing/2014/main" id="{FAF6280F-F29A-4E23-B95A-4E1B97A3199D}"/>
              </a:ext>
            </a:extLst>
          </p:cNvPr>
          <p:cNvSpPr>
            <a:spLocks noGrp="1"/>
          </p:cNvSpPr>
          <p:nvPr>
            <p:ph idx="1"/>
          </p:nvPr>
        </p:nvSpPr>
        <p:spPr>
          <a:xfrm>
            <a:off x="612000" y="900000"/>
            <a:ext cx="8074800" cy="4906963"/>
          </a:xfrm>
        </p:spPr>
        <p:txBody>
          <a:bodyPr>
            <a:normAutofit fontScale="92500"/>
          </a:bodyPr>
          <a:lstStyle/>
          <a:p>
            <a:r>
              <a:rPr lang="en-GB"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T</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wo 5 T main solenoids, with a 180 mm bore inner diameter split in two sections of 1.5 m length (see Fig. 1) to allow some space at the centre of the straight beam for diagnostics ( 300 mm separation) as well as to reduce the individual stored EM energy to less than 500 KJ</a:t>
            </a:r>
          </a:p>
          <a:p>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Two tilted solenoids are used for the e-beam bending, in an “S” shape design that minimizes the effects on the proton beams from asymmetries at the e-beam entrance and exit</a:t>
            </a:r>
          </a:p>
          <a:p>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Hollow electron lens magnet system is housed in a common cryostat designed to operate at nominal 3.5 bars pressure  and 4.2K saturated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LHe</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II. </a:t>
            </a:r>
          </a:p>
          <a:p>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requirement of field quality straightness of the solenoid field lines set to ΔX ~ 0.2 m allows to prevent deviation of electrons trajectory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off-center</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from a given fraction of the proton transverse beam size imposing a very small transverse field deviation of 10</a:t>
            </a:r>
            <a:r>
              <a:rPr lang="en-GB" sz="1800" baseline="300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-4</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dipole compensator for the net residual vertical kick seen by the proton beam up to an integrated dipole field of 0.4 </a:t>
            </a:r>
            <a:r>
              <a:rPr lang="en-GB" sz="1800" dirty="0" err="1">
                <a:solidFill>
                  <a:srgbClr val="000000"/>
                </a:solidFill>
                <a:latin typeface="Calibri" panose="020F0502020204030204" pitchFamily="34" charset="0"/>
                <a:ea typeface="Calibri" panose="020F0502020204030204" pitchFamily="34" charset="0"/>
                <a:cs typeface="Times New Roman" panose="02020603050405020304" pitchFamily="18" charset="0"/>
              </a:rPr>
              <a:t>T.m.</a:t>
            </a:r>
            <a:r>
              <a:rPr lang="en-GB" sz="1800" dirty="0">
                <a:solidFill>
                  <a:srgbClr val="000000"/>
                </a:solidFill>
                <a:latin typeface="Calibri" panose="020F0502020204030204" pitchFamily="34" charset="0"/>
                <a:ea typeface="Calibri" panose="020F0502020204030204" pitchFamily="34" charset="0"/>
                <a:cs typeface="Times New Roman" panose="02020603050405020304" pitchFamily="18" charset="0"/>
              </a:rPr>
              <a:t> </a:t>
            </a:r>
            <a:endPar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strength requirements of each of the six longitudinal individual dipole corrector is currently set at 0.125 T.mm/A with a self peak field at 76 </a:t>
            </a:r>
            <a:r>
              <a:rPr lang="en-GB"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mT</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allow to move the e- beam trajectory by +/- 4 mm in the 5 T main solenoid field. ( under study)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5" name="Slide Number Placeholder 4">
            <a:extLst>
              <a:ext uri="{FF2B5EF4-FFF2-40B4-BE49-F238E27FC236}">
                <a16:creationId xmlns:a16="http://schemas.microsoft.com/office/drawing/2014/main" id="{1893D2EA-78D9-4DFD-870F-9118E0407491}"/>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32</a:t>
            </a:fld>
            <a:endParaRPr lang="en-US"/>
          </a:p>
        </p:txBody>
      </p:sp>
      <p:sp>
        <p:nvSpPr>
          <p:cNvPr id="6" name="Footer Placeholder 5">
            <a:extLst>
              <a:ext uri="{FF2B5EF4-FFF2-40B4-BE49-F238E27FC236}">
                <a16:creationId xmlns:a16="http://schemas.microsoft.com/office/drawing/2014/main" id="{6048DE02-39A4-4B24-B320-E5226FCDFEA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27684895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30F75B-30C6-42C0-B638-B08112AEEB24}"/>
              </a:ext>
            </a:extLst>
          </p:cNvPr>
          <p:cNvSpPr>
            <a:spLocks noGrp="1"/>
          </p:cNvSpPr>
          <p:nvPr>
            <p:ph type="title"/>
          </p:nvPr>
        </p:nvSpPr>
        <p:spPr>
          <a:xfrm>
            <a:off x="381000" y="0"/>
            <a:ext cx="7920000" cy="720000"/>
          </a:xfrm>
        </p:spPr>
        <p:txBody>
          <a:bodyPr>
            <a:normAutofit/>
          </a:bodyPr>
          <a:lstStyle/>
          <a:p>
            <a:r>
              <a:rPr lang="fr-CH" sz="3600" dirty="0"/>
              <a:t>Key </a:t>
            </a:r>
            <a:r>
              <a:rPr lang="fr-CH" sz="3600" dirty="0" err="1"/>
              <a:t>schedule</a:t>
            </a:r>
            <a:r>
              <a:rPr lang="fr-CH" sz="3600" dirty="0"/>
              <a:t> phases</a:t>
            </a:r>
            <a:endParaRPr lang="en-US" sz="3600" dirty="0"/>
          </a:p>
        </p:txBody>
      </p:sp>
      <p:sp>
        <p:nvSpPr>
          <p:cNvPr id="3" name="Content Placeholder 2">
            <a:extLst>
              <a:ext uri="{FF2B5EF4-FFF2-40B4-BE49-F238E27FC236}">
                <a16:creationId xmlns:a16="http://schemas.microsoft.com/office/drawing/2014/main" id="{C667CA94-CAA2-40FA-A6DD-95CDABA06909}"/>
              </a:ext>
            </a:extLst>
          </p:cNvPr>
          <p:cNvSpPr>
            <a:spLocks noGrp="1"/>
          </p:cNvSpPr>
          <p:nvPr>
            <p:ph idx="1"/>
          </p:nvPr>
        </p:nvSpPr>
        <p:spPr>
          <a:xfrm>
            <a:off x="266700" y="762000"/>
            <a:ext cx="8648700" cy="3680222"/>
          </a:xfrm>
        </p:spPr>
        <p:txBody>
          <a:bodyPr>
            <a:noAutofit/>
          </a:bodyPr>
          <a:lstStyle/>
          <a:p>
            <a:r>
              <a:rPr lang="fr-CH" sz="2000" b="1" i="1" dirty="0">
                <a:solidFill>
                  <a:srgbClr val="0000FF"/>
                </a:solidFill>
              </a:rPr>
              <a:t>Phase I - </a:t>
            </a:r>
            <a:r>
              <a:rPr lang="fr-CH" sz="2000" b="1" i="1" dirty="0" err="1">
                <a:solidFill>
                  <a:srgbClr val="0000FF"/>
                </a:solidFill>
              </a:rPr>
              <a:t>Functional</a:t>
            </a:r>
            <a:r>
              <a:rPr lang="fr-CH" sz="2000" b="1" i="1" dirty="0">
                <a:solidFill>
                  <a:srgbClr val="0000FF"/>
                </a:solidFill>
              </a:rPr>
              <a:t> design: </a:t>
            </a:r>
            <a:r>
              <a:rPr lang="fr-CH" sz="2000" dirty="0" err="1"/>
              <a:t>Review</a:t>
            </a:r>
            <a:r>
              <a:rPr lang="fr-CH" sz="2000" dirty="0"/>
              <a:t> of </a:t>
            </a:r>
            <a:r>
              <a:rPr lang="fr-CH" sz="2000" b="1" dirty="0"/>
              <a:t>magnet cold mass </a:t>
            </a:r>
            <a:r>
              <a:rPr lang="fr-CH" sz="2000" b="1" dirty="0" err="1"/>
              <a:t>vessels</a:t>
            </a:r>
            <a:r>
              <a:rPr lang="fr-CH" sz="2000" b="1" dirty="0"/>
              <a:t> </a:t>
            </a:r>
            <a:r>
              <a:rPr lang="fr-CH" sz="2000" dirty="0"/>
              <a:t>(PED compliance, construction </a:t>
            </a:r>
            <a:r>
              <a:rPr lang="fr-CH" sz="2000" dirty="0" err="1"/>
              <a:t>features</a:t>
            </a:r>
            <a:r>
              <a:rPr lang="fr-CH" sz="2000" dirty="0"/>
              <a:t>),  </a:t>
            </a:r>
            <a:r>
              <a:rPr lang="fr-CH" sz="2000" b="1" dirty="0"/>
              <a:t>cryostats design and assembly </a:t>
            </a:r>
            <a:r>
              <a:rPr lang="fr-CH" sz="2000" b="1" dirty="0" err="1"/>
              <a:t>sequence</a:t>
            </a:r>
            <a:r>
              <a:rPr lang="fr-CH" sz="2000" b="1" dirty="0"/>
              <a:t> design</a:t>
            </a:r>
          </a:p>
          <a:p>
            <a:r>
              <a:rPr lang="fr-CH" sz="2000" b="1" i="1" dirty="0">
                <a:solidFill>
                  <a:srgbClr val="0000FF"/>
                </a:solidFill>
              </a:rPr>
              <a:t>Phase II - </a:t>
            </a:r>
            <a:r>
              <a:rPr lang="fr-CH" sz="2000" b="1" i="1" dirty="0" err="1">
                <a:solidFill>
                  <a:srgbClr val="0000FF"/>
                </a:solidFill>
              </a:rPr>
              <a:t>Manufacturing</a:t>
            </a:r>
            <a:r>
              <a:rPr lang="fr-CH" sz="2000" b="1" i="1" dirty="0">
                <a:solidFill>
                  <a:srgbClr val="0000FF"/>
                </a:solidFill>
              </a:rPr>
              <a:t> design phase</a:t>
            </a:r>
            <a:r>
              <a:rPr lang="fr-CH" sz="2000" dirty="0"/>
              <a:t>: </a:t>
            </a:r>
            <a:r>
              <a:rPr lang="fr-CH" sz="2000" dirty="0" err="1"/>
              <a:t>review</a:t>
            </a:r>
            <a:r>
              <a:rPr lang="fr-CH" sz="2000" dirty="0"/>
              <a:t> of HEL construction design, QA, assembly </a:t>
            </a:r>
            <a:r>
              <a:rPr lang="fr-CH" sz="2000" dirty="0" err="1"/>
              <a:t>jig</a:t>
            </a:r>
            <a:r>
              <a:rPr lang="fr-CH" sz="2000" dirty="0"/>
              <a:t> </a:t>
            </a:r>
            <a:r>
              <a:rPr lang="fr-CH" sz="2000" b="1" dirty="0"/>
              <a:t>manufacture design files</a:t>
            </a:r>
          </a:p>
          <a:p>
            <a:r>
              <a:rPr lang="en-US" sz="2000" b="1" i="1" dirty="0">
                <a:solidFill>
                  <a:srgbClr val="0000FF"/>
                </a:solidFill>
              </a:rPr>
              <a:t>Phase III-IV – Manufacture of HEL magnets and intermediate tests. </a:t>
            </a:r>
            <a:r>
              <a:rPr lang="en-US" sz="2000" dirty="0"/>
              <a:t>Monitoring and approval of magnets, cold mass vessel, cryostat parts </a:t>
            </a:r>
            <a:r>
              <a:rPr lang="en-US" sz="2000" b="1" dirty="0"/>
              <a:t>manufacture documents</a:t>
            </a:r>
            <a:r>
              <a:rPr lang="en-US" sz="2000" dirty="0"/>
              <a:t>, inspection sheet. factory cold and magnetic acceptance test</a:t>
            </a:r>
          </a:p>
          <a:p>
            <a:r>
              <a:rPr lang="en-US" sz="2000" b="1" i="1" dirty="0">
                <a:solidFill>
                  <a:srgbClr val="0000FF"/>
                </a:solidFill>
              </a:rPr>
              <a:t>Phase V –  Cold mass construction In-</a:t>
            </a:r>
            <a:r>
              <a:rPr lang="en-US" sz="2000" b="1" i="1" dirty="0" err="1">
                <a:solidFill>
                  <a:srgbClr val="0000FF"/>
                </a:solidFill>
              </a:rPr>
              <a:t>Cryostating</a:t>
            </a:r>
            <a:r>
              <a:rPr lang="en-US" sz="2000" b="1" i="1" dirty="0">
                <a:solidFill>
                  <a:srgbClr val="0000FF"/>
                </a:solidFill>
              </a:rPr>
              <a:t> </a:t>
            </a:r>
            <a:r>
              <a:rPr lang="en-US" sz="2000" dirty="0"/>
              <a:t>: Cold mass manufacture, qualification ( manufacture place under evaluation). Magnetic measurements, alignment and In-</a:t>
            </a:r>
            <a:r>
              <a:rPr lang="en-US" sz="2000" dirty="0" err="1"/>
              <a:t>cryostating</a:t>
            </a:r>
            <a:r>
              <a:rPr lang="en-US" sz="2000" dirty="0"/>
              <a:t> of cold masses at CERN with BINP assembly team</a:t>
            </a:r>
          </a:p>
          <a:p>
            <a:r>
              <a:rPr lang="en-US" sz="2000" b="1" i="1" dirty="0">
                <a:solidFill>
                  <a:srgbClr val="0000FF"/>
                </a:solidFill>
              </a:rPr>
              <a:t>Phase VI – Commissioning acceptance Cold test: </a:t>
            </a:r>
            <a:r>
              <a:rPr lang="en-US" sz="2000" dirty="0"/>
              <a:t>nominal operation test of </a:t>
            </a:r>
            <a:r>
              <a:rPr lang="en-US" sz="2000" dirty="0" err="1"/>
              <a:t>cryostated</a:t>
            </a:r>
            <a:r>
              <a:rPr lang="en-US" sz="2000" dirty="0"/>
              <a:t> magnets HEL assembly , final acceptance</a:t>
            </a:r>
          </a:p>
          <a:p>
            <a:r>
              <a:rPr lang="en-US" sz="2000" b="1" i="1" dirty="0">
                <a:solidFill>
                  <a:srgbClr val="0000FF"/>
                </a:solidFill>
              </a:rPr>
              <a:t>Phase VII - Tunnel installation: </a:t>
            </a:r>
            <a:r>
              <a:rPr lang="en-US" sz="2000" dirty="0"/>
              <a:t>approval of HEL magnet cryostat interface connections in tunnel, operation release.</a:t>
            </a:r>
          </a:p>
        </p:txBody>
      </p:sp>
      <p:sp>
        <p:nvSpPr>
          <p:cNvPr id="4" name="Slide Number Placeholder 3">
            <a:extLst>
              <a:ext uri="{FF2B5EF4-FFF2-40B4-BE49-F238E27FC236}">
                <a16:creationId xmlns:a16="http://schemas.microsoft.com/office/drawing/2014/main" id="{69C2E59E-0941-4E10-89FD-69829DE61ABD}"/>
              </a:ext>
            </a:extLst>
          </p:cNvPr>
          <p:cNvSpPr>
            <a:spLocks noGrp="1"/>
          </p:cNvSpPr>
          <p:nvPr>
            <p:ph type="sldNum" sz="quarter" idx="12"/>
          </p:nvPr>
        </p:nvSpPr>
        <p:spPr/>
        <p:txBody>
          <a:bodyPr/>
          <a:lstStyle/>
          <a:p>
            <a:fld id="{4F7E4931-62DF-4F6D-A87C-0C0C127317EA}" type="slidenum">
              <a:rPr lang="en-US" smtClean="0"/>
              <a:pPr/>
              <a:t>33</a:t>
            </a:fld>
            <a:endParaRPr lang="en-US" dirty="0"/>
          </a:p>
        </p:txBody>
      </p:sp>
      <p:sp>
        <p:nvSpPr>
          <p:cNvPr id="6" name="Footer Placeholder 5">
            <a:extLst>
              <a:ext uri="{FF2B5EF4-FFF2-40B4-BE49-F238E27FC236}">
                <a16:creationId xmlns:a16="http://schemas.microsoft.com/office/drawing/2014/main" id="{1C10D43B-BDE1-4705-BFFB-98C2004C5C2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32116662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2B8F6E-FD7A-4B7A-8486-33D8DEC96D08}"/>
              </a:ext>
            </a:extLst>
          </p:cNvPr>
          <p:cNvSpPr>
            <a:spLocks noGrp="1"/>
          </p:cNvSpPr>
          <p:nvPr>
            <p:ph type="title"/>
          </p:nvPr>
        </p:nvSpPr>
        <p:spPr>
          <a:xfrm>
            <a:off x="1602000" y="304800"/>
            <a:ext cx="5940000" cy="540000"/>
          </a:xfrm>
        </p:spPr>
        <p:txBody>
          <a:bodyPr>
            <a:normAutofit fontScale="90000"/>
          </a:bodyPr>
          <a:lstStyle/>
          <a:p>
            <a:r>
              <a:rPr lang="fr-CH" dirty="0"/>
              <a:t>Baseline WP5 HEL Magnet Project v3.0</a:t>
            </a:r>
            <a:endParaRPr lang="en-US" dirty="0"/>
          </a:p>
        </p:txBody>
      </p:sp>
      <p:sp>
        <p:nvSpPr>
          <p:cNvPr id="8" name="Content Placeholder 7">
            <a:extLst>
              <a:ext uri="{FF2B5EF4-FFF2-40B4-BE49-F238E27FC236}">
                <a16:creationId xmlns:a16="http://schemas.microsoft.com/office/drawing/2014/main" id="{F460639E-B57C-4461-BC7C-F15E5F7484DB}"/>
              </a:ext>
            </a:extLst>
          </p:cNvPr>
          <p:cNvSpPr>
            <a:spLocks noGrp="1"/>
          </p:cNvSpPr>
          <p:nvPr>
            <p:ph idx="1"/>
          </p:nvPr>
        </p:nvSpPr>
        <p:spPr/>
        <p:txBody>
          <a:bodyPr/>
          <a:lstStyle/>
          <a:p>
            <a:endParaRPr lang="en-US" dirty="0"/>
          </a:p>
        </p:txBody>
      </p:sp>
      <p:sp>
        <p:nvSpPr>
          <p:cNvPr id="4" name="Slide Number Placeholder 3">
            <a:extLst>
              <a:ext uri="{FF2B5EF4-FFF2-40B4-BE49-F238E27FC236}">
                <a16:creationId xmlns:a16="http://schemas.microsoft.com/office/drawing/2014/main" id="{9860B01F-6518-4C0D-AC9C-6396A3649C30}"/>
              </a:ext>
            </a:extLst>
          </p:cNvPr>
          <p:cNvSpPr>
            <a:spLocks noGrp="1"/>
          </p:cNvSpPr>
          <p:nvPr>
            <p:ph type="sldNum" sz="quarter" idx="12"/>
          </p:nvPr>
        </p:nvSpPr>
        <p:spPr>
          <a:xfrm>
            <a:off x="7239000" y="5640530"/>
            <a:ext cx="360000" cy="360000"/>
          </a:xfrm>
        </p:spPr>
        <p:txBody>
          <a:bodyPr/>
          <a:lstStyle/>
          <a:p>
            <a:fld id="{BFDCA1C4-9514-7B4F-976F-D92F7E296653}" type="slidenum">
              <a:rPr lang="fr-FR" smtClean="0"/>
              <a:pPr/>
              <a:t>34</a:t>
            </a:fld>
            <a:endParaRPr lang="fr-FR"/>
          </a:p>
        </p:txBody>
      </p:sp>
      <p:pic>
        <p:nvPicPr>
          <p:cNvPr id="12" name="Picture 11">
            <a:extLst>
              <a:ext uri="{FF2B5EF4-FFF2-40B4-BE49-F238E27FC236}">
                <a16:creationId xmlns:a16="http://schemas.microsoft.com/office/drawing/2014/main" id="{FD684DBB-9F04-499F-B68A-7B2E97C31B4F}"/>
              </a:ext>
            </a:extLst>
          </p:cNvPr>
          <p:cNvPicPr>
            <a:picLocks noChangeAspect="1"/>
          </p:cNvPicPr>
          <p:nvPr/>
        </p:nvPicPr>
        <p:blipFill>
          <a:blip r:embed="rId2"/>
          <a:stretch>
            <a:fillRect/>
          </a:stretch>
        </p:blipFill>
        <p:spPr>
          <a:xfrm>
            <a:off x="612000" y="1723067"/>
            <a:ext cx="7920000" cy="4403096"/>
          </a:xfrm>
          <a:prstGeom prst="rect">
            <a:avLst/>
          </a:prstGeom>
        </p:spPr>
      </p:pic>
      <p:sp>
        <p:nvSpPr>
          <p:cNvPr id="5" name="Footer Placeholder 4">
            <a:extLst>
              <a:ext uri="{FF2B5EF4-FFF2-40B4-BE49-F238E27FC236}">
                <a16:creationId xmlns:a16="http://schemas.microsoft.com/office/drawing/2014/main" id="{BD066EB0-A204-4DCC-8DE4-58B13C11A0AF}"/>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79301686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16A37C35-0312-4C87-8DF6-10EE8457848B}"/>
              </a:ext>
            </a:extLst>
          </p:cNvPr>
          <p:cNvSpPr>
            <a:spLocks noGrp="1"/>
          </p:cNvSpPr>
          <p:nvPr>
            <p:ph type="title"/>
          </p:nvPr>
        </p:nvSpPr>
        <p:spPr>
          <a:xfrm>
            <a:off x="611962" y="402434"/>
            <a:ext cx="7920038" cy="540544"/>
          </a:xfrm>
        </p:spPr>
        <p:txBody>
          <a:bodyPr>
            <a:normAutofit/>
          </a:bodyPr>
          <a:lstStyle/>
          <a:p>
            <a:r>
              <a:rPr lang="fr-CH" dirty="0"/>
              <a:t>Baseline WP5 HEL Magnet Project v3.0</a:t>
            </a:r>
            <a:endParaRPr lang="en-US" dirty="0"/>
          </a:p>
        </p:txBody>
      </p:sp>
      <p:sp>
        <p:nvSpPr>
          <p:cNvPr id="3" name="Content Placeholder 2">
            <a:extLst>
              <a:ext uri="{FF2B5EF4-FFF2-40B4-BE49-F238E27FC236}">
                <a16:creationId xmlns:a16="http://schemas.microsoft.com/office/drawing/2014/main" id="{C376ABD2-CD9F-4267-9B26-D84B2CF29EF7}"/>
              </a:ext>
            </a:extLst>
          </p:cNvPr>
          <p:cNvSpPr>
            <a:spLocks noGrp="1"/>
          </p:cNvSpPr>
          <p:nvPr>
            <p:ph idx="1"/>
          </p:nvPr>
        </p:nvSpPr>
        <p:spPr/>
        <p:txBody>
          <a:bodyPr/>
          <a:lstStyle/>
          <a:p>
            <a:endParaRPr lang="en-US"/>
          </a:p>
        </p:txBody>
      </p:sp>
      <p:pic>
        <p:nvPicPr>
          <p:cNvPr id="5" name="Picture 4">
            <a:extLst>
              <a:ext uri="{FF2B5EF4-FFF2-40B4-BE49-F238E27FC236}">
                <a16:creationId xmlns:a16="http://schemas.microsoft.com/office/drawing/2014/main" id="{BEACAC84-2486-4714-804F-3B10AFB22EFE}"/>
              </a:ext>
            </a:extLst>
          </p:cNvPr>
          <p:cNvPicPr>
            <a:picLocks noChangeAspect="1"/>
          </p:cNvPicPr>
          <p:nvPr/>
        </p:nvPicPr>
        <p:blipFill>
          <a:blip r:embed="rId2"/>
          <a:stretch>
            <a:fillRect/>
          </a:stretch>
        </p:blipFill>
        <p:spPr>
          <a:xfrm>
            <a:off x="0" y="1771651"/>
            <a:ext cx="9144000" cy="1931251"/>
          </a:xfrm>
          <a:prstGeom prst="rect">
            <a:avLst/>
          </a:prstGeom>
        </p:spPr>
      </p:pic>
      <p:sp>
        <p:nvSpPr>
          <p:cNvPr id="4" name="Slide Number Placeholder 3">
            <a:extLst>
              <a:ext uri="{FF2B5EF4-FFF2-40B4-BE49-F238E27FC236}">
                <a16:creationId xmlns:a16="http://schemas.microsoft.com/office/drawing/2014/main" id="{F3411AA4-5A97-4C3D-B31B-0AEC11EBB7DD}"/>
              </a:ext>
            </a:extLst>
          </p:cNvPr>
          <p:cNvSpPr>
            <a:spLocks noGrp="1"/>
          </p:cNvSpPr>
          <p:nvPr>
            <p:ph type="sldNum" sz="quarter" idx="12"/>
          </p:nvPr>
        </p:nvSpPr>
        <p:spPr/>
        <p:txBody>
          <a:bodyPr/>
          <a:lstStyle/>
          <a:p>
            <a:fld id="{4F7E4931-62DF-4F6D-A87C-0C0C127317EA}" type="slidenum">
              <a:rPr lang="en-US" smtClean="0"/>
              <a:pPr/>
              <a:t>35</a:t>
            </a:fld>
            <a:endParaRPr lang="en-US" dirty="0"/>
          </a:p>
        </p:txBody>
      </p:sp>
      <p:sp>
        <p:nvSpPr>
          <p:cNvPr id="7" name="Footer Placeholder 6">
            <a:extLst>
              <a:ext uri="{FF2B5EF4-FFF2-40B4-BE49-F238E27FC236}">
                <a16:creationId xmlns:a16="http://schemas.microsoft.com/office/drawing/2014/main" id="{9D29B039-B61E-4753-B416-BB7CA8738AA2}"/>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96285148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4" descr="Table&#10;&#10;Description automatically generated">
            <a:extLst>
              <a:ext uri="{FF2B5EF4-FFF2-40B4-BE49-F238E27FC236}">
                <a16:creationId xmlns:a16="http://schemas.microsoft.com/office/drawing/2014/main" id="{D3DAB703-BF08-4061-823B-E019A5DBBEE6}"/>
              </a:ext>
            </a:extLst>
          </p:cNvPr>
          <p:cNvPicPr>
            <a:picLocks noChangeAspect="1"/>
          </p:cNvPicPr>
          <p:nvPr/>
        </p:nvPicPr>
        <p:blipFill>
          <a:blip r:embed="rId2"/>
          <a:stretch>
            <a:fillRect/>
          </a:stretch>
        </p:blipFill>
        <p:spPr>
          <a:xfrm>
            <a:off x="1005022" y="1535181"/>
            <a:ext cx="7204604" cy="4016566"/>
          </a:xfrm>
          <a:prstGeom prst="rect">
            <a:avLst/>
          </a:prstGeom>
          <a:noFill/>
        </p:spPr>
      </p:pic>
      <p:sp>
        <p:nvSpPr>
          <p:cNvPr id="7" name="Title 1">
            <a:extLst>
              <a:ext uri="{FF2B5EF4-FFF2-40B4-BE49-F238E27FC236}">
                <a16:creationId xmlns:a16="http://schemas.microsoft.com/office/drawing/2014/main" id="{93182B08-6D08-4062-99CB-23F50AF0F7ED}"/>
              </a:ext>
            </a:extLst>
          </p:cNvPr>
          <p:cNvSpPr>
            <a:spLocks noGrp="1"/>
          </p:cNvSpPr>
          <p:nvPr>
            <p:ph type="title"/>
          </p:nvPr>
        </p:nvSpPr>
        <p:spPr>
          <a:xfrm>
            <a:off x="611981" y="991791"/>
            <a:ext cx="7920038" cy="540544"/>
          </a:xfrm>
        </p:spPr>
        <p:txBody>
          <a:bodyPr>
            <a:normAutofit/>
          </a:bodyPr>
          <a:lstStyle/>
          <a:p>
            <a:r>
              <a:rPr lang="fr-CH" dirty="0"/>
              <a:t>Baseline WP5 HEL Magnet Project v3.0</a:t>
            </a:r>
            <a:endParaRPr lang="en-US" dirty="0"/>
          </a:p>
        </p:txBody>
      </p:sp>
      <p:sp>
        <p:nvSpPr>
          <p:cNvPr id="3" name="Slide Number Placeholder 2">
            <a:extLst>
              <a:ext uri="{FF2B5EF4-FFF2-40B4-BE49-F238E27FC236}">
                <a16:creationId xmlns:a16="http://schemas.microsoft.com/office/drawing/2014/main" id="{5606BDFB-7A68-420C-93D5-1E4C4861BAAE}"/>
              </a:ext>
            </a:extLst>
          </p:cNvPr>
          <p:cNvSpPr>
            <a:spLocks noGrp="1"/>
          </p:cNvSpPr>
          <p:nvPr>
            <p:ph type="sldNum" sz="quarter" idx="12"/>
          </p:nvPr>
        </p:nvSpPr>
        <p:spPr/>
        <p:txBody>
          <a:bodyPr/>
          <a:lstStyle/>
          <a:p>
            <a:fld id="{4F7E4931-62DF-4F6D-A87C-0C0C127317EA}" type="slidenum">
              <a:rPr lang="en-US" smtClean="0"/>
              <a:pPr/>
              <a:t>36</a:t>
            </a:fld>
            <a:endParaRPr lang="en-US" dirty="0"/>
          </a:p>
        </p:txBody>
      </p:sp>
      <p:sp>
        <p:nvSpPr>
          <p:cNvPr id="4" name="Footer Placeholder 3">
            <a:extLst>
              <a:ext uri="{FF2B5EF4-FFF2-40B4-BE49-F238E27FC236}">
                <a16:creationId xmlns:a16="http://schemas.microsoft.com/office/drawing/2014/main" id="{A6153E48-D62C-4263-AF01-0CEA9285CD9A}"/>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68537517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1CBBAE-941C-4D5E-ABA6-690A0F05A885}"/>
              </a:ext>
            </a:extLst>
          </p:cNvPr>
          <p:cNvSpPr>
            <a:spLocks noGrp="1"/>
          </p:cNvSpPr>
          <p:nvPr>
            <p:ph type="title"/>
          </p:nvPr>
        </p:nvSpPr>
        <p:spPr/>
        <p:txBody>
          <a:bodyPr/>
          <a:lstStyle/>
          <a:p>
            <a:r>
              <a:rPr lang="fr-CH" dirty="0"/>
              <a:t>Main </a:t>
            </a:r>
            <a:r>
              <a:rPr lang="fr-CH" dirty="0" err="1"/>
              <a:t>milestones</a:t>
            </a:r>
            <a:endParaRPr lang="en-US" dirty="0"/>
          </a:p>
        </p:txBody>
      </p:sp>
      <p:pic>
        <p:nvPicPr>
          <p:cNvPr id="5" name="Content Placeholder 4">
            <a:extLst>
              <a:ext uri="{FF2B5EF4-FFF2-40B4-BE49-F238E27FC236}">
                <a16:creationId xmlns:a16="http://schemas.microsoft.com/office/drawing/2014/main" id="{457C7D0B-F4A2-45CF-9090-04BEB216A30E}"/>
              </a:ext>
            </a:extLst>
          </p:cNvPr>
          <p:cNvPicPr>
            <a:picLocks noGrp="1" noChangeAspect="1"/>
          </p:cNvPicPr>
          <p:nvPr>
            <p:ph idx="1"/>
          </p:nvPr>
        </p:nvPicPr>
        <p:blipFill>
          <a:blip r:embed="rId2"/>
          <a:stretch>
            <a:fillRect/>
          </a:stretch>
        </p:blipFill>
        <p:spPr>
          <a:xfrm>
            <a:off x="228600" y="1524000"/>
            <a:ext cx="8604021" cy="4285294"/>
          </a:xfrm>
        </p:spPr>
      </p:pic>
      <p:sp>
        <p:nvSpPr>
          <p:cNvPr id="4" name="Slide Number Placeholder 3">
            <a:extLst>
              <a:ext uri="{FF2B5EF4-FFF2-40B4-BE49-F238E27FC236}">
                <a16:creationId xmlns:a16="http://schemas.microsoft.com/office/drawing/2014/main" id="{628C05D6-D4CE-40FD-81CD-C7C86153FA9A}"/>
              </a:ext>
            </a:extLst>
          </p:cNvPr>
          <p:cNvSpPr>
            <a:spLocks noGrp="1"/>
          </p:cNvSpPr>
          <p:nvPr>
            <p:ph type="sldNum" sz="quarter" idx="12"/>
          </p:nvPr>
        </p:nvSpPr>
        <p:spPr/>
        <p:txBody>
          <a:bodyPr/>
          <a:lstStyle/>
          <a:p>
            <a:fld id="{4F7E4931-62DF-4F6D-A87C-0C0C127317EA}" type="slidenum">
              <a:rPr lang="en-US" smtClean="0"/>
              <a:pPr/>
              <a:t>37</a:t>
            </a:fld>
            <a:endParaRPr lang="en-US" dirty="0"/>
          </a:p>
        </p:txBody>
      </p:sp>
      <p:sp>
        <p:nvSpPr>
          <p:cNvPr id="6" name="Footer Placeholder 5">
            <a:extLst>
              <a:ext uri="{FF2B5EF4-FFF2-40B4-BE49-F238E27FC236}">
                <a16:creationId xmlns:a16="http://schemas.microsoft.com/office/drawing/2014/main" id="{C8F4D99A-4497-4E5F-9BEC-23614073EFD5}"/>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57982937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CDC346-2949-41D5-9430-E27C2955AF77}"/>
              </a:ext>
            </a:extLst>
          </p:cNvPr>
          <p:cNvSpPr>
            <a:spLocks noGrp="1"/>
          </p:cNvSpPr>
          <p:nvPr>
            <p:ph type="title"/>
          </p:nvPr>
        </p:nvSpPr>
        <p:spPr/>
        <p:txBody>
          <a:bodyPr/>
          <a:lstStyle/>
          <a:p>
            <a:r>
              <a:rPr lang="fr-CH" dirty="0"/>
              <a:t>In-</a:t>
            </a:r>
            <a:r>
              <a:rPr lang="fr-CH" dirty="0" err="1"/>
              <a:t>kind</a:t>
            </a:r>
            <a:r>
              <a:rPr lang="fr-CH" dirty="0"/>
              <a:t> </a:t>
            </a:r>
            <a:r>
              <a:rPr lang="fr-CH" dirty="0" err="1"/>
              <a:t>deliverables</a:t>
            </a:r>
            <a:r>
              <a:rPr lang="fr-CH" dirty="0"/>
              <a:t> </a:t>
            </a:r>
            <a:r>
              <a:rPr lang="fr-CH" dirty="0" err="1"/>
              <a:t>proposal</a:t>
            </a:r>
            <a:endParaRPr lang="en-US" dirty="0"/>
          </a:p>
        </p:txBody>
      </p:sp>
      <p:graphicFrame>
        <p:nvGraphicFramePr>
          <p:cNvPr id="8" name="Content Placeholder 7">
            <a:extLst>
              <a:ext uri="{FF2B5EF4-FFF2-40B4-BE49-F238E27FC236}">
                <a16:creationId xmlns:a16="http://schemas.microsoft.com/office/drawing/2014/main" id="{0F3443C6-346C-4074-BC4C-08137A325255}"/>
              </a:ext>
            </a:extLst>
          </p:cNvPr>
          <p:cNvGraphicFramePr>
            <a:graphicFrameLocks noGrp="1"/>
          </p:cNvGraphicFramePr>
          <p:nvPr>
            <p:ph idx="1"/>
            <p:extLst>
              <p:ext uri="{D42A27DB-BD31-4B8C-83A1-F6EECF244321}">
                <p14:modId xmlns:p14="http://schemas.microsoft.com/office/powerpoint/2010/main" val="1302846812"/>
              </p:ext>
            </p:extLst>
          </p:nvPr>
        </p:nvGraphicFramePr>
        <p:xfrm>
          <a:off x="533400" y="1295400"/>
          <a:ext cx="7543800" cy="4639947"/>
        </p:xfrm>
        <a:graphic>
          <a:graphicData uri="http://schemas.openxmlformats.org/drawingml/2006/table">
            <a:tbl>
              <a:tblPr/>
              <a:tblGrid>
                <a:gridCol w="6201259">
                  <a:extLst>
                    <a:ext uri="{9D8B030D-6E8A-4147-A177-3AD203B41FA5}">
                      <a16:colId xmlns:a16="http://schemas.microsoft.com/office/drawing/2014/main" val="3765936067"/>
                    </a:ext>
                  </a:extLst>
                </a:gridCol>
                <a:gridCol w="1342541">
                  <a:extLst>
                    <a:ext uri="{9D8B030D-6E8A-4147-A177-3AD203B41FA5}">
                      <a16:colId xmlns:a16="http://schemas.microsoft.com/office/drawing/2014/main" val="1409286420"/>
                    </a:ext>
                  </a:extLst>
                </a:gridCol>
              </a:tblGrid>
              <a:tr h="270234">
                <a:tc>
                  <a:txBody>
                    <a:bodyPr/>
                    <a:lstStyle/>
                    <a:p>
                      <a:r>
                        <a:rPr lang="en-US" sz="1200" dirty="0">
                          <a:solidFill>
                            <a:srgbClr val="363636"/>
                          </a:solidFill>
                          <a:effectLst/>
                          <a:latin typeface="Calibri" panose="020F0502020204030204" pitchFamily="34" charset="0"/>
                        </a:rPr>
                        <a:t>Project deliverables</a:t>
                      </a:r>
                      <a:endParaRPr lang="en-US" sz="1200" dirty="0">
                        <a:effectLst/>
                        <a:latin typeface="Calibri" panose="020F0502020204030204" pitchFamily="34" charset="0"/>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DFE3E8"/>
                    </a:solidFill>
                  </a:tcPr>
                </a:tc>
                <a:tc>
                  <a:txBody>
                    <a:bodyPr/>
                    <a:lstStyle/>
                    <a:p>
                      <a:pPr algn="ctr"/>
                      <a:r>
                        <a:rPr lang="en-US" sz="1200" dirty="0">
                          <a:solidFill>
                            <a:srgbClr val="363636"/>
                          </a:solidFill>
                          <a:effectLst/>
                          <a:latin typeface="Calibri" panose="020F0502020204030204" pitchFamily="34" charset="0"/>
                        </a:rPr>
                        <a:t>Date</a:t>
                      </a:r>
                      <a:endParaRPr lang="en-US" sz="1200" dirty="0">
                        <a:effectLst/>
                        <a:latin typeface="Calibri" panose="020F0502020204030204" pitchFamily="34" charset="0"/>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DFE3E8"/>
                    </a:solidFill>
                  </a:tcPr>
                </a:tc>
                <a:extLst>
                  <a:ext uri="{0D108BD9-81ED-4DB2-BD59-A6C34878D82A}">
                    <a16:rowId xmlns:a16="http://schemas.microsoft.com/office/drawing/2014/main" val="646700703"/>
                  </a:ext>
                </a:extLst>
              </a:tr>
              <a:tr h="211157">
                <a:tc>
                  <a:txBody>
                    <a:bodyPr/>
                    <a:lstStyle/>
                    <a:p>
                      <a:pPr marL="0" algn="l" defTabSz="457200" rtl="0" eaLnBrk="1" latinLnBrk="0" hangingPunct="1"/>
                      <a:r>
                        <a:rPr lang="en-GB" sz="1200" b="1" kern="1200">
                          <a:solidFill>
                            <a:srgbClr val="363636"/>
                          </a:solidFill>
                          <a:effectLst/>
                          <a:latin typeface="Calibri" panose="020F0502020204030204" pitchFamily="34" charset="0"/>
                          <a:ea typeface="+mn-ea"/>
                          <a:cs typeface="+mn-cs"/>
                        </a:rPr>
                        <a:t>   D1.1 - Manufacturing design files HEL-0 Magnets, cryostat</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dirty="0">
                          <a:solidFill>
                            <a:srgbClr val="000000"/>
                          </a:solidFill>
                          <a:effectLst/>
                          <a:latin typeface="Calibri" panose="020F0502020204030204" pitchFamily="34" charset="0"/>
                        </a:rPr>
                        <a:t>Thu 6/23/22</a:t>
                      </a:r>
                      <a:endParaRPr lang="en-US" sz="1200" dirty="0">
                        <a:effectLst/>
                        <a:latin typeface="Calibri" panose="020F0502020204030204" pitchFamily="34" charset="0"/>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1260468556"/>
                  </a:ext>
                </a:extLst>
              </a:tr>
              <a:tr h="411860">
                <a:tc>
                  <a:txBody>
                    <a:bodyPr/>
                    <a:lstStyle/>
                    <a:p>
                      <a:pPr marL="0" algn="l" defTabSz="457200" rtl="0" eaLnBrk="1" latinLnBrk="0" hangingPunct="1"/>
                      <a:r>
                        <a:rPr lang="en-GB" sz="1200" b="1" kern="1200">
                          <a:solidFill>
                            <a:srgbClr val="363636"/>
                          </a:solidFill>
                          <a:effectLst/>
                          <a:latin typeface="Calibri" panose="020F0502020204030204" pitchFamily="34" charset="0"/>
                          <a:ea typeface="+mn-ea"/>
                          <a:cs typeface="+mn-cs"/>
                        </a:rPr>
                        <a:t>   D1.2- One practice solenoid coil (trial full-scale coil built) with complete MTF traveller</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dirty="0">
                          <a:solidFill>
                            <a:srgbClr val="000000"/>
                          </a:solidFill>
                          <a:effectLst/>
                          <a:latin typeface="Calibri" panose="020F0502020204030204" pitchFamily="34" charset="0"/>
                        </a:rPr>
                        <a:t>Fri 10/20/23</a:t>
                      </a:r>
                      <a:endParaRPr lang="en-US" sz="1200" dirty="0">
                        <a:effectLst/>
                        <a:latin typeface="Calibri" panose="020F0502020204030204" pitchFamily="34" charset="0"/>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3193029645"/>
                  </a:ext>
                </a:extLst>
              </a:tr>
              <a:tr h="411860">
                <a:tc>
                  <a:txBody>
                    <a:bodyPr/>
                    <a:lstStyle/>
                    <a:p>
                      <a:pPr marL="0" algn="l" defTabSz="457200" rtl="0" eaLnBrk="1" latinLnBrk="0" hangingPunct="1"/>
                      <a:r>
                        <a:rPr lang="en-GB" sz="1200" b="1" kern="1200" dirty="0">
                          <a:solidFill>
                            <a:srgbClr val="363636"/>
                          </a:solidFill>
                          <a:effectLst/>
                          <a:latin typeface="Calibri" panose="020F0502020204030204" pitchFamily="34" charset="0"/>
                          <a:ea typeface="+mn-ea"/>
                          <a:cs typeface="+mn-cs"/>
                        </a:rPr>
                        <a:t>   D1.3 - One practice corrector coil (trial full-scale coil built) with complete MTF         traveller</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dirty="0">
                          <a:solidFill>
                            <a:srgbClr val="000000"/>
                          </a:solidFill>
                          <a:effectLst/>
                          <a:latin typeface="Calibri" panose="020F0502020204030204" pitchFamily="34" charset="0"/>
                        </a:rPr>
                        <a:t>Mon 11/27/23</a:t>
                      </a:r>
                      <a:endParaRPr lang="en-US" sz="1200" dirty="0">
                        <a:effectLst/>
                        <a:latin typeface="Calibri" panose="020F0502020204030204" pitchFamily="34" charset="0"/>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454461783"/>
                  </a:ext>
                </a:extLst>
              </a:tr>
              <a:tr h="211157">
                <a:tc>
                  <a:txBody>
                    <a:bodyPr/>
                    <a:lstStyle/>
                    <a:p>
                      <a:pPr marL="0" algn="l" defTabSz="457200" rtl="0" eaLnBrk="1" latinLnBrk="0" hangingPunct="1"/>
                      <a:r>
                        <a:rPr lang="en-GB" sz="1200" b="1" kern="1200">
                          <a:solidFill>
                            <a:srgbClr val="363636"/>
                          </a:solidFill>
                          <a:effectLst/>
                          <a:latin typeface="Calibri" panose="020F0502020204030204" pitchFamily="34" charset="0"/>
                          <a:ea typeface="+mn-ea"/>
                          <a:cs typeface="+mn-cs"/>
                        </a:rPr>
                        <a:t>   D1.4- Main solenoids assembly with complete MTF traveller</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dirty="0">
                          <a:solidFill>
                            <a:srgbClr val="000000"/>
                          </a:solidFill>
                          <a:effectLst/>
                          <a:latin typeface="Calibri" panose="020F0502020204030204" pitchFamily="34" charset="0"/>
                        </a:rPr>
                        <a:t>Mon 1/8/24</a:t>
                      </a:r>
                      <a:endParaRPr lang="en-US" sz="1200" dirty="0">
                        <a:effectLst/>
                        <a:latin typeface="Calibri" panose="020F0502020204030204" pitchFamily="34" charset="0"/>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3064504779"/>
                  </a:ext>
                </a:extLst>
              </a:tr>
              <a:tr h="405703">
                <a:tc>
                  <a:txBody>
                    <a:bodyPr/>
                    <a:lstStyle/>
                    <a:p>
                      <a:pPr marL="0" algn="l" defTabSz="457200" rtl="0" eaLnBrk="1" latinLnBrk="0" hangingPunct="1"/>
                      <a:r>
                        <a:rPr lang="en-GB" sz="1200" b="1" kern="1200">
                          <a:solidFill>
                            <a:srgbClr val="363636"/>
                          </a:solidFill>
                          <a:effectLst/>
                          <a:latin typeface="Calibri" panose="020F0502020204030204" pitchFamily="34" charset="0"/>
                          <a:ea typeface="+mn-ea"/>
                          <a:cs typeface="+mn-cs"/>
                        </a:rPr>
                        <a:t>   D1.5- Gun and collector solenoids assembly with complete MTF traveller</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dirty="0">
                          <a:solidFill>
                            <a:srgbClr val="000000"/>
                          </a:solidFill>
                          <a:effectLst/>
                          <a:latin typeface="Calibri" panose="020F0502020204030204" pitchFamily="34" charset="0"/>
                        </a:rPr>
                        <a:t>Tue 2/6/24</a:t>
                      </a:r>
                      <a:endParaRPr lang="en-US" sz="1200" dirty="0">
                        <a:effectLst/>
                        <a:latin typeface="Calibri" panose="020F0502020204030204" pitchFamily="34" charset="0"/>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3279950570"/>
                  </a:ext>
                </a:extLst>
              </a:tr>
              <a:tr h="211157">
                <a:tc>
                  <a:txBody>
                    <a:bodyPr/>
                    <a:lstStyle/>
                    <a:p>
                      <a:pPr marL="0" algn="l" defTabSz="457200" rtl="0" eaLnBrk="1" latinLnBrk="0" hangingPunct="1"/>
                      <a:r>
                        <a:rPr lang="en-GB" sz="1200" b="1" kern="1200">
                          <a:solidFill>
                            <a:srgbClr val="363636"/>
                          </a:solidFill>
                          <a:effectLst/>
                          <a:latin typeface="Calibri" panose="020F0502020204030204" pitchFamily="34" charset="0"/>
                          <a:ea typeface="+mn-ea"/>
                          <a:cs typeface="+mn-cs"/>
                        </a:rPr>
                        <a:t>   D1.6 - Assembly design files HEL-0 Magnets</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dirty="0">
                          <a:solidFill>
                            <a:srgbClr val="000000"/>
                          </a:solidFill>
                          <a:effectLst/>
                          <a:latin typeface="Calibri" panose="020F0502020204030204" pitchFamily="34" charset="0"/>
                        </a:rPr>
                        <a:t>Wed 8/28/24</a:t>
                      </a:r>
                      <a:endParaRPr lang="en-US" sz="1200" dirty="0">
                        <a:effectLst/>
                        <a:latin typeface="Calibri" panose="020F0502020204030204" pitchFamily="34" charset="0"/>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2628342275"/>
                  </a:ext>
                </a:extLst>
              </a:tr>
              <a:tr h="211157">
                <a:tc>
                  <a:txBody>
                    <a:bodyPr/>
                    <a:lstStyle/>
                    <a:p>
                      <a:pPr marL="0" algn="l" defTabSz="457200" rtl="0" eaLnBrk="1" latinLnBrk="0" hangingPunct="1"/>
                      <a:r>
                        <a:rPr lang="en-GB" sz="1200" b="1" kern="1200">
                          <a:solidFill>
                            <a:srgbClr val="363636"/>
                          </a:solidFill>
                          <a:effectLst/>
                          <a:latin typeface="Calibri" panose="020F0502020204030204" pitchFamily="34" charset="0"/>
                          <a:ea typeface="+mn-ea"/>
                          <a:cs typeface="+mn-cs"/>
                        </a:rPr>
                        <a:t>   D1.7 - Commissioning test summary report of HEL 0 main tooling</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kern="1200" dirty="0">
                          <a:solidFill>
                            <a:srgbClr val="000000"/>
                          </a:solidFill>
                          <a:effectLst/>
                          <a:latin typeface="Calibri" panose="020F0502020204030204" pitchFamily="34" charset="0"/>
                          <a:ea typeface="+mn-ea"/>
                          <a:cs typeface="+mn-cs"/>
                        </a:rPr>
                        <a:t>Fri 8/9/24</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2306250476"/>
                  </a:ext>
                </a:extLst>
              </a:tr>
              <a:tr h="211157">
                <a:tc>
                  <a:txBody>
                    <a:bodyPr/>
                    <a:lstStyle/>
                    <a:p>
                      <a:pPr marL="0" algn="l" defTabSz="457200" rtl="0" eaLnBrk="1" latinLnBrk="0" hangingPunct="1"/>
                      <a:r>
                        <a:rPr lang="en-GB" sz="1200" b="1" kern="1200">
                          <a:solidFill>
                            <a:srgbClr val="363636"/>
                          </a:solidFill>
                          <a:effectLst/>
                          <a:latin typeface="Calibri" panose="020F0502020204030204" pitchFamily="34" charset="0"/>
                          <a:ea typeface="+mn-ea"/>
                          <a:cs typeface="+mn-cs"/>
                        </a:rPr>
                        <a:t>   D1.8 - Completed HEL-0 Manufacturing and inspection plan </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kern="1200" dirty="0">
                          <a:solidFill>
                            <a:srgbClr val="000000"/>
                          </a:solidFill>
                          <a:effectLst/>
                          <a:latin typeface="Calibri" panose="020F0502020204030204" pitchFamily="34" charset="0"/>
                          <a:ea typeface="+mn-ea"/>
                          <a:cs typeface="+mn-cs"/>
                        </a:rPr>
                        <a:t>Wed 8/28/24</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3088825600"/>
                  </a:ext>
                </a:extLst>
              </a:tr>
              <a:tr h="211157">
                <a:tc>
                  <a:txBody>
                    <a:bodyPr/>
                    <a:lstStyle/>
                    <a:p>
                      <a:pPr marL="0" algn="l" defTabSz="457200" rtl="0" eaLnBrk="1" latinLnBrk="0" hangingPunct="1"/>
                      <a:r>
                        <a:rPr lang="en-GB" sz="1200" b="1" kern="1200">
                          <a:solidFill>
                            <a:srgbClr val="363636"/>
                          </a:solidFill>
                          <a:effectLst/>
                          <a:latin typeface="Calibri" panose="020F0502020204030204" pitchFamily="34" charset="0"/>
                          <a:ea typeface="+mn-ea"/>
                          <a:cs typeface="+mn-cs"/>
                        </a:rPr>
                        <a:t>   D1.9 - Commissionning test report of HEL-0 system </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kern="1200" dirty="0">
                          <a:solidFill>
                            <a:srgbClr val="000000"/>
                          </a:solidFill>
                          <a:effectLst/>
                          <a:latin typeface="Calibri" panose="020F0502020204030204" pitchFamily="34" charset="0"/>
                          <a:ea typeface="+mn-ea"/>
                          <a:cs typeface="+mn-cs"/>
                        </a:rPr>
                        <a:t>Fri 9/29/23</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3243568727"/>
                  </a:ext>
                </a:extLst>
              </a:tr>
              <a:tr h="211157">
                <a:tc>
                  <a:txBody>
                    <a:bodyPr/>
                    <a:lstStyle/>
                    <a:p>
                      <a:pPr marL="0" algn="l" defTabSz="457200" rtl="0" eaLnBrk="1" latinLnBrk="0" hangingPunct="1"/>
                      <a:r>
                        <a:rPr lang="en-GB" sz="1200" b="1" kern="1200" dirty="0">
                          <a:solidFill>
                            <a:srgbClr val="363636"/>
                          </a:solidFill>
                          <a:effectLst/>
                          <a:latin typeface="Calibri" panose="020F0502020204030204" pitchFamily="34" charset="0"/>
                          <a:ea typeface="+mn-ea"/>
                          <a:cs typeface="+mn-cs"/>
                        </a:rPr>
                        <a:t>   D1.10-  Production readiness review outcome report approval</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kern="1200" dirty="0">
                          <a:solidFill>
                            <a:srgbClr val="000000"/>
                          </a:solidFill>
                          <a:effectLst/>
                          <a:latin typeface="Calibri" panose="020F0502020204030204" pitchFamily="34" charset="0"/>
                          <a:ea typeface="+mn-ea"/>
                          <a:cs typeface="+mn-cs"/>
                        </a:rPr>
                        <a:t>Fri 10/27/23</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2761800388"/>
                  </a:ext>
                </a:extLst>
              </a:tr>
              <a:tr h="211157">
                <a:tc>
                  <a:txBody>
                    <a:bodyPr/>
                    <a:lstStyle/>
                    <a:p>
                      <a:pPr marL="0" algn="l" defTabSz="457200" rtl="0" eaLnBrk="1" latinLnBrk="0" hangingPunct="1"/>
                      <a:r>
                        <a:rPr lang="en-GB" sz="1200" b="1" kern="1200">
                          <a:solidFill>
                            <a:srgbClr val="363636"/>
                          </a:solidFill>
                          <a:effectLst/>
                          <a:latin typeface="Calibri" panose="020F0502020204030204" pitchFamily="34" charset="0"/>
                          <a:ea typeface="+mn-ea"/>
                          <a:cs typeface="+mn-cs"/>
                        </a:rPr>
                        <a:t>   D1.11 - Assembly procedure report of HEL-0 system</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kern="1200" dirty="0">
                          <a:solidFill>
                            <a:srgbClr val="000000"/>
                          </a:solidFill>
                          <a:effectLst/>
                          <a:latin typeface="Calibri" panose="020F0502020204030204" pitchFamily="34" charset="0"/>
                          <a:ea typeface="+mn-ea"/>
                          <a:cs typeface="+mn-cs"/>
                        </a:rPr>
                        <a:t>Mon 11/27/23</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1214881194"/>
                  </a:ext>
                </a:extLst>
              </a:tr>
              <a:tr h="211157">
                <a:tc>
                  <a:txBody>
                    <a:bodyPr/>
                    <a:lstStyle/>
                    <a:p>
                      <a:pPr marL="0" algn="l" defTabSz="457200" rtl="0" eaLnBrk="1" latinLnBrk="0" hangingPunct="1"/>
                      <a:r>
                        <a:rPr lang="en-GB" sz="1200" b="1" kern="1200">
                          <a:solidFill>
                            <a:srgbClr val="363636"/>
                          </a:solidFill>
                          <a:effectLst/>
                          <a:latin typeface="Calibri" panose="020F0502020204030204" pitchFamily="34" charset="0"/>
                          <a:ea typeface="+mn-ea"/>
                          <a:cs typeface="+mn-cs"/>
                        </a:rPr>
                        <a:t>   D1.12 - Quality control and test reports</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kern="1200" dirty="0">
                          <a:solidFill>
                            <a:srgbClr val="000000"/>
                          </a:solidFill>
                          <a:effectLst/>
                          <a:latin typeface="Calibri" panose="020F0502020204030204" pitchFamily="34" charset="0"/>
                          <a:ea typeface="+mn-ea"/>
                          <a:cs typeface="+mn-cs"/>
                        </a:rPr>
                        <a:t>Wed 8/28/24</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2981617424"/>
                  </a:ext>
                </a:extLst>
              </a:tr>
              <a:tr h="405703">
                <a:tc>
                  <a:txBody>
                    <a:bodyPr/>
                    <a:lstStyle/>
                    <a:p>
                      <a:pPr marL="0" algn="l" defTabSz="457200" rtl="0" eaLnBrk="1" latinLnBrk="0" hangingPunct="1"/>
                      <a:r>
                        <a:rPr lang="en-GB" sz="1200" b="1" kern="1200" dirty="0">
                          <a:solidFill>
                            <a:srgbClr val="363636"/>
                          </a:solidFill>
                          <a:effectLst/>
                          <a:latin typeface="Calibri" panose="020F0502020204030204" pitchFamily="34" charset="0"/>
                          <a:ea typeface="+mn-ea"/>
                          <a:cs typeface="+mn-cs"/>
                        </a:rPr>
                        <a:t>   D1.13 - As-built 2D and 3D CAD manufacturing drawings of the HEL-0 magnet</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kern="1200" dirty="0">
                          <a:solidFill>
                            <a:srgbClr val="000000"/>
                          </a:solidFill>
                          <a:effectLst/>
                          <a:latin typeface="Calibri" panose="020F0502020204030204" pitchFamily="34" charset="0"/>
                          <a:ea typeface="+mn-ea"/>
                          <a:cs typeface="+mn-cs"/>
                        </a:rPr>
                        <a:t>Wed 8/28/24</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4128606603"/>
                  </a:ext>
                </a:extLst>
              </a:tr>
              <a:tr h="211157">
                <a:tc>
                  <a:txBody>
                    <a:bodyPr/>
                    <a:lstStyle/>
                    <a:p>
                      <a:r>
                        <a:rPr lang="en-GB" sz="1200" b="1">
                          <a:solidFill>
                            <a:srgbClr val="000000"/>
                          </a:solidFill>
                          <a:effectLst/>
                          <a:latin typeface="Calibri" panose="020F0502020204030204" pitchFamily="34" charset="0"/>
                        </a:rPr>
                        <a:t>   D1.14 HEL Magnets complete MTF traveller and shipment file</a:t>
                      </a:r>
                      <a:endParaRPr lang="en-GB" sz="1200">
                        <a:effectLst/>
                        <a:latin typeface="Calibri" panose="020F0502020204030204" pitchFamily="34" charset="0"/>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kern="1200" dirty="0">
                          <a:solidFill>
                            <a:srgbClr val="000000"/>
                          </a:solidFill>
                          <a:effectLst/>
                          <a:latin typeface="Calibri" panose="020F0502020204030204" pitchFamily="34" charset="0"/>
                          <a:ea typeface="+mn-ea"/>
                          <a:cs typeface="+mn-cs"/>
                        </a:rPr>
                        <a:t>Mon 10/9/23</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2262324111"/>
                  </a:ext>
                </a:extLst>
              </a:tr>
              <a:tr h="211157">
                <a:tc>
                  <a:txBody>
                    <a:bodyPr/>
                    <a:lstStyle/>
                    <a:p>
                      <a:r>
                        <a:rPr lang="en-US" sz="1200" b="1" dirty="0">
                          <a:solidFill>
                            <a:srgbClr val="000000"/>
                          </a:solidFill>
                          <a:effectLst/>
                          <a:latin typeface="Calibri" panose="020F0502020204030204" pitchFamily="34" charset="0"/>
                        </a:rPr>
                        <a:t>  D2.10 - Updated detailed schedule</a:t>
                      </a:r>
                      <a:endParaRPr lang="en-US" sz="1200" dirty="0">
                        <a:effectLst/>
                        <a:latin typeface="Calibri" panose="020F0502020204030204" pitchFamily="34" charset="0"/>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algn="r"/>
                      <a:r>
                        <a:rPr lang="en-US" sz="1200" kern="1200" dirty="0">
                          <a:solidFill>
                            <a:srgbClr val="000000"/>
                          </a:solidFill>
                          <a:effectLst/>
                          <a:latin typeface="Calibri" panose="020F0502020204030204" pitchFamily="34" charset="0"/>
                          <a:ea typeface="+mn-ea"/>
                          <a:cs typeface="+mn-cs"/>
                        </a:rPr>
                        <a:t>Tue 12/14/21</a:t>
                      </a: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2287541355"/>
                  </a:ext>
                </a:extLst>
              </a:tr>
              <a:tr h="411860">
                <a:tc>
                  <a:txBody>
                    <a:bodyPr/>
                    <a:lstStyle/>
                    <a:p>
                      <a:r>
                        <a:rPr lang="en-GB" sz="1200" b="1" dirty="0">
                          <a:solidFill>
                            <a:srgbClr val="000000"/>
                          </a:solidFill>
                          <a:effectLst/>
                          <a:latin typeface="Calibri" panose="020F0502020204030204" pitchFamily="34" charset="0"/>
                        </a:rPr>
                        <a:t>  D3.10 – Updated Quality Assurance plan</a:t>
                      </a:r>
                      <a:endParaRPr lang="en-GB" sz="1200" dirty="0">
                        <a:effectLst/>
                        <a:latin typeface="Calibri" panose="020F0502020204030204" pitchFamily="34" charset="0"/>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tc>
                  <a:txBody>
                    <a:bodyPr/>
                    <a:lstStyle/>
                    <a:p>
                      <a:pPr marL="0" marR="0" lvl="0" indent="0" algn="r" defTabSz="457200" rtl="0" eaLnBrk="1" fontAlgn="auto" latinLnBrk="0" hangingPunct="1">
                        <a:lnSpc>
                          <a:spcPct val="100000"/>
                        </a:lnSpc>
                        <a:spcBef>
                          <a:spcPts val="0"/>
                        </a:spcBef>
                        <a:spcAft>
                          <a:spcPts val="0"/>
                        </a:spcAft>
                        <a:buClrTx/>
                        <a:buSzTx/>
                        <a:buFontTx/>
                        <a:buNone/>
                        <a:tabLst/>
                        <a:defRPr/>
                      </a:pPr>
                      <a:r>
                        <a:rPr lang="en-US" sz="1200" kern="1200" dirty="0">
                          <a:solidFill>
                            <a:srgbClr val="000000"/>
                          </a:solidFill>
                          <a:effectLst/>
                          <a:latin typeface="Calibri" panose="020F0502020204030204" pitchFamily="34" charset="0"/>
                          <a:ea typeface="+mn-ea"/>
                          <a:cs typeface="+mn-cs"/>
                        </a:rPr>
                        <a:t>Fri 9/22/23</a:t>
                      </a:r>
                    </a:p>
                    <a:p>
                      <a:pPr algn="r"/>
                      <a:endParaRPr lang="en-US" sz="1200" kern="1200" dirty="0">
                        <a:solidFill>
                          <a:srgbClr val="000000"/>
                        </a:solidFill>
                        <a:effectLst/>
                        <a:latin typeface="Calibri" panose="020F0502020204030204" pitchFamily="34" charset="0"/>
                        <a:ea typeface="+mn-ea"/>
                        <a:cs typeface="+mn-cs"/>
                      </a:endParaRPr>
                    </a:p>
                  </a:txBody>
                  <a:tcPr marL="4763" marR="4763" marT="4763" marB="4763" anchor="ctr">
                    <a:lnL w="6350" cap="flat" cmpd="sng" algn="ctr">
                      <a:solidFill>
                        <a:srgbClr val="B1BBCC"/>
                      </a:solidFill>
                      <a:prstDash val="solid"/>
                      <a:round/>
                      <a:headEnd type="none" w="med" len="med"/>
                      <a:tailEnd type="none" w="med" len="med"/>
                    </a:lnL>
                    <a:lnR w="6350" cap="flat" cmpd="sng" algn="ctr">
                      <a:solidFill>
                        <a:srgbClr val="B1BBCC"/>
                      </a:solidFill>
                      <a:prstDash val="solid"/>
                      <a:round/>
                      <a:headEnd type="none" w="med" len="med"/>
                      <a:tailEnd type="none" w="med" len="med"/>
                    </a:lnR>
                    <a:lnT w="6350" cap="flat" cmpd="sng" algn="ctr">
                      <a:solidFill>
                        <a:srgbClr val="B1BBCC"/>
                      </a:solidFill>
                      <a:prstDash val="solid"/>
                      <a:round/>
                      <a:headEnd type="none" w="med" len="med"/>
                      <a:tailEnd type="none" w="med" len="med"/>
                    </a:lnT>
                    <a:lnB w="6350" cap="flat" cmpd="sng" algn="ctr">
                      <a:solidFill>
                        <a:srgbClr val="B1BBCC"/>
                      </a:solidFill>
                      <a:prstDash val="solid"/>
                      <a:round/>
                      <a:headEnd type="none" w="med" len="med"/>
                      <a:tailEnd type="none" w="med" len="med"/>
                    </a:lnB>
                    <a:solidFill>
                      <a:srgbClr val="FFFFFF"/>
                    </a:solidFill>
                  </a:tcPr>
                </a:tc>
                <a:extLst>
                  <a:ext uri="{0D108BD9-81ED-4DB2-BD59-A6C34878D82A}">
                    <a16:rowId xmlns:a16="http://schemas.microsoft.com/office/drawing/2014/main" val="2685891239"/>
                  </a:ext>
                </a:extLst>
              </a:tr>
            </a:tbl>
          </a:graphicData>
        </a:graphic>
      </p:graphicFrame>
      <p:sp>
        <p:nvSpPr>
          <p:cNvPr id="4" name="Slide Number Placeholder 3">
            <a:extLst>
              <a:ext uri="{FF2B5EF4-FFF2-40B4-BE49-F238E27FC236}">
                <a16:creationId xmlns:a16="http://schemas.microsoft.com/office/drawing/2014/main" id="{DBF2C4F1-EEBB-4390-9B70-C64C55AA7634}"/>
              </a:ext>
            </a:extLst>
          </p:cNvPr>
          <p:cNvSpPr>
            <a:spLocks noGrp="1"/>
          </p:cNvSpPr>
          <p:nvPr>
            <p:ph type="sldNum" sz="quarter" idx="12"/>
          </p:nvPr>
        </p:nvSpPr>
        <p:spPr>
          <a:xfrm>
            <a:off x="7239000" y="5640530"/>
            <a:ext cx="360000" cy="360000"/>
          </a:xfrm>
        </p:spPr>
        <p:txBody>
          <a:bodyPr/>
          <a:lstStyle/>
          <a:p>
            <a:fld id="{BFDCA1C4-9514-7B4F-976F-D92F7E296653}" type="slidenum">
              <a:rPr lang="fr-FR" smtClean="0"/>
              <a:pPr/>
              <a:t>38</a:t>
            </a:fld>
            <a:endParaRPr lang="fr-FR"/>
          </a:p>
        </p:txBody>
      </p:sp>
      <p:sp>
        <p:nvSpPr>
          <p:cNvPr id="5" name="Footer Placeholder 4">
            <a:extLst>
              <a:ext uri="{FF2B5EF4-FFF2-40B4-BE49-F238E27FC236}">
                <a16:creationId xmlns:a16="http://schemas.microsoft.com/office/drawing/2014/main" id="{CAC0A50E-74EF-48F1-9303-F081037D2A24}"/>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843158943"/>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09321-EAEC-42F0-A708-3517C9BAF002}"/>
              </a:ext>
            </a:extLst>
          </p:cNvPr>
          <p:cNvSpPr>
            <a:spLocks noGrp="1"/>
          </p:cNvSpPr>
          <p:nvPr>
            <p:ph type="title"/>
          </p:nvPr>
        </p:nvSpPr>
        <p:spPr/>
        <p:txBody>
          <a:bodyPr/>
          <a:lstStyle/>
          <a:p>
            <a:r>
              <a:rPr lang="fr-CH" sz="3600" dirty="0"/>
              <a:t>TE MSC </a:t>
            </a:r>
            <a:r>
              <a:rPr lang="fr-CH" sz="3600" dirty="0" err="1"/>
              <a:t>resources</a:t>
            </a:r>
            <a:endParaRPr lang="en-US" sz="3600" dirty="0"/>
          </a:p>
        </p:txBody>
      </p:sp>
      <p:sp>
        <p:nvSpPr>
          <p:cNvPr id="3" name="Content Placeholder 2">
            <a:extLst>
              <a:ext uri="{FF2B5EF4-FFF2-40B4-BE49-F238E27FC236}">
                <a16:creationId xmlns:a16="http://schemas.microsoft.com/office/drawing/2014/main" id="{BD6029AE-7222-4DD5-84DA-2FB35EDF78F0}"/>
              </a:ext>
            </a:extLst>
          </p:cNvPr>
          <p:cNvSpPr>
            <a:spLocks noGrp="1"/>
          </p:cNvSpPr>
          <p:nvPr>
            <p:ph idx="1"/>
          </p:nvPr>
        </p:nvSpPr>
        <p:spPr>
          <a:xfrm>
            <a:off x="79867" y="893412"/>
            <a:ext cx="8830560" cy="5577877"/>
          </a:xfrm>
        </p:spPr>
        <p:txBody>
          <a:bodyPr>
            <a:normAutofit fontScale="85000" lnSpcReduction="20000"/>
          </a:bodyPr>
          <a:lstStyle/>
          <a:p>
            <a:pPr lvl="1">
              <a:buFont typeface="Arial" panose="020B0604020202020204" pitchFamily="34" charset="0"/>
              <a:buChar char="•"/>
            </a:pPr>
            <a:r>
              <a:rPr lang="en-GB" sz="2400" dirty="0"/>
              <a:t>MSC resource table </a:t>
            </a:r>
            <a:r>
              <a:rPr lang="en-GB" sz="1800" u="sng" dirty="0">
                <a:solidFill>
                  <a:srgbClr val="0000FF"/>
                </a:solidFill>
                <a:latin typeface="Times New Roman" panose="02020603050405020304" pitchFamily="18" charset="0"/>
                <a:cs typeface="Times New Roman" panose="02020603050405020304" pitchFamily="18" charset="0"/>
              </a:rPr>
              <a:t>(</a:t>
            </a:r>
            <a:r>
              <a:rPr lang="en-GB" sz="1900" u="sng" dirty="0">
                <a:solidFill>
                  <a:srgbClr val="0000FF"/>
                </a:solidFill>
                <a:latin typeface="Times New Roman" panose="02020603050405020304" pitchFamily="18" charset="0"/>
                <a:cs typeface="Times New Roman" panose="02020603050405020304" pitchFamily="18" charset="0"/>
              </a:rPr>
              <a:t>E</a:t>
            </a:r>
            <a:r>
              <a:rPr lang="en-GB" sz="1900" u="sng" dirty="0">
                <a:solidFill>
                  <a:srgbClr val="0000FF"/>
                </a:solidFill>
                <a:latin typeface="Times New Roman" panose="02020603050405020304" pitchFamily="18" charset="0"/>
                <a:cs typeface="Times New Roman" panose="02020603050405020304" pitchFamily="18" charset="0"/>
                <a:hlinkClick r:id="rId2">
                  <a:extLst>
                    <a:ext uri="{A12FA001-AC4F-418D-AE19-62706E023703}">
                      <ahyp:hlinkClr xmlns:ahyp="http://schemas.microsoft.com/office/drawing/2018/hyperlinkcolor" val="tx"/>
                    </a:ext>
                  </a:extLst>
                </a:hlinkClick>
              </a:rPr>
              <a:t>DMS: 2469326</a:t>
            </a:r>
            <a:r>
              <a:rPr lang="en-US" sz="1800" u="sng" dirty="0">
                <a:solidFill>
                  <a:srgbClr val="0000FF"/>
                </a:solidFill>
                <a:latin typeface="Times" panose="02020603050405020304" pitchFamily="18" charset="0"/>
                <a:ea typeface="Times New Roman" panose="02020603050405020304" pitchFamily="18" charset="0"/>
                <a:cs typeface="Times New Roman" panose="02020603050405020304" pitchFamily="18" charset="0"/>
              </a:rPr>
              <a:t>)</a:t>
            </a:r>
            <a:r>
              <a:rPr lang="en-GB" sz="1800" dirty="0"/>
              <a:t> </a:t>
            </a:r>
            <a:r>
              <a:rPr lang="en-GB" sz="2400" dirty="0"/>
              <a:t>was revised since dec 2020 to include mandate of</a:t>
            </a:r>
            <a:r>
              <a:rPr lang="en-GB" sz="2400" b="1" dirty="0"/>
              <a:t> coordination of HEL magnets construction and test </a:t>
            </a:r>
            <a:r>
              <a:rPr lang="en-GB" sz="2000" dirty="0"/>
              <a:t>( details in back up slides). </a:t>
            </a:r>
            <a:r>
              <a:rPr lang="en-GB" sz="2000" b="1" dirty="0"/>
              <a:t>Total estimate of 4.6 FTEs</a:t>
            </a:r>
          </a:p>
          <a:p>
            <a:pPr lvl="1">
              <a:buFont typeface="Arial" panose="020B0604020202020204" pitchFamily="34" charset="0"/>
              <a:buChar char="•"/>
            </a:pPr>
            <a:endParaRPr lang="en-GB" sz="2000" b="1" dirty="0"/>
          </a:p>
          <a:p>
            <a:pPr lvl="1">
              <a:buFont typeface="Arial" panose="020B0604020202020204" pitchFamily="34" charset="0"/>
              <a:buChar char="•"/>
            </a:pPr>
            <a:endParaRPr lang="en-GB" sz="2000" b="1" dirty="0"/>
          </a:p>
          <a:p>
            <a:pPr lvl="1">
              <a:buFont typeface="Arial" panose="020B0604020202020204" pitchFamily="34" charset="0"/>
              <a:buChar char="•"/>
            </a:pPr>
            <a:endParaRPr lang="en-GB" sz="2000" b="1" dirty="0"/>
          </a:p>
          <a:p>
            <a:pPr lvl="1">
              <a:buFont typeface="Arial" panose="020B0604020202020204" pitchFamily="34" charset="0"/>
              <a:buChar char="•"/>
            </a:pPr>
            <a:endParaRPr lang="en-GB" sz="2000" b="1" dirty="0"/>
          </a:p>
          <a:p>
            <a:pPr lvl="1">
              <a:buFont typeface="Arial" panose="020B0604020202020204" pitchFamily="34" charset="0"/>
              <a:buChar char="•"/>
            </a:pPr>
            <a:endParaRPr lang="en-GB" sz="2000" b="1" dirty="0"/>
          </a:p>
          <a:p>
            <a:pPr lvl="1">
              <a:buFont typeface="Arial" panose="020B0604020202020204" pitchFamily="34" charset="0"/>
              <a:buChar char="•"/>
            </a:pPr>
            <a:endParaRPr lang="en-GB" sz="2000" b="1" dirty="0"/>
          </a:p>
          <a:p>
            <a:pPr>
              <a:buFont typeface="Arial" panose="020B0604020202020204" pitchFamily="34" charset="0"/>
              <a:buChar char="•"/>
            </a:pPr>
            <a:endParaRPr lang="en-GB" sz="2300" b="1" dirty="0"/>
          </a:p>
          <a:p>
            <a:pPr lvl="1"/>
            <a:endParaRPr lang="en-GB" sz="2300" dirty="0">
              <a:solidFill>
                <a:srgbClr val="0000FF"/>
              </a:solidFill>
            </a:endParaRPr>
          </a:p>
          <a:p>
            <a:pPr lvl="1"/>
            <a:r>
              <a:rPr lang="en-GB" sz="2300" dirty="0">
                <a:solidFill>
                  <a:srgbClr val="0000FF"/>
                </a:solidFill>
              </a:rPr>
              <a:t>Assumed BINP PJAS supervision at CERN site (</a:t>
            </a:r>
            <a:r>
              <a:rPr lang="en-GB" sz="2300" dirty="0">
                <a:solidFill>
                  <a:srgbClr val="0000FF"/>
                </a:solidFill>
                <a:sym typeface="Symbol" panose="05050102010706020507" pitchFamily="18" charset="2"/>
              </a:rPr>
              <a:t> </a:t>
            </a:r>
            <a:r>
              <a:rPr lang="en-GB" sz="2300" dirty="0">
                <a:solidFill>
                  <a:srgbClr val="0000FF"/>
                </a:solidFill>
              </a:rPr>
              <a:t>6.6 FTEs). </a:t>
            </a:r>
            <a:r>
              <a:rPr lang="en-GB" sz="2300" b="1" dirty="0">
                <a:solidFill>
                  <a:srgbClr val="0000FF"/>
                </a:solidFill>
              </a:rPr>
              <a:t>On site assembly team manpower estimate </a:t>
            </a:r>
            <a:r>
              <a:rPr lang="en-GB" sz="2300" b="1" dirty="0">
                <a:solidFill>
                  <a:srgbClr val="0000FF"/>
                </a:solidFill>
                <a:sym typeface="Symbol" panose="05050102010706020507" pitchFamily="18" charset="2"/>
              </a:rPr>
              <a:t>7</a:t>
            </a:r>
            <a:r>
              <a:rPr lang="en-GB" sz="2300" b="1" dirty="0">
                <a:solidFill>
                  <a:srgbClr val="0000FF"/>
                </a:solidFill>
              </a:rPr>
              <a:t>-8 p for 3 years, to be confirmed by BINP </a:t>
            </a:r>
          </a:p>
          <a:p>
            <a:pPr lvl="1" indent="-285750"/>
            <a:r>
              <a:rPr lang="en-GB" sz="2300" dirty="0"/>
              <a:t>TE MSC eng.1 is in charge to coordinate the </a:t>
            </a:r>
            <a:r>
              <a:rPr lang="en-GB" sz="2300" b="1" dirty="0"/>
              <a:t>HEL magnet functional specification, monitor the BINP design, the production packages, main deliverables and test interfaces</a:t>
            </a:r>
            <a:r>
              <a:rPr lang="en-GB" sz="2300" dirty="0"/>
              <a:t>. </a:t>
            </a:r>
          </a:p>
          <a:p>
            <a:pPr lvl="1" indent="-285750"/>
            <a:r>
              <a:rPr lang="en-GB" sz="2300" dirty="0"/>
              <a:t>TE MSC eng,tec.2 estimate ( to be confirmed per mandate) in support as experts from sections (CMI, SCD, SMT, LMF, TM), involved in </a:t>
            </a:r>
            <a:r>
              <a:rPr lang="en-GB" sz="2300" b="1" dirty="0"/>
              <a:t>approval of key procurements, procedure review,</a:t>
            </a:r>
            <a:r>
              <a:rPr lang="en-GB" sz="2300" dirty="0"/>
              <a:t> </a:t>
            </a:r>
            <a:r>
              <a:rPr lang="en-GB" sz="2300" b="1" dirty="0"/>
              <a:t>link persons, building assembly site coordination, magnetic test</a:t>
            </a:r>
            <a:r>
              <a:rPr lang="en-GB" sz="2300" dirty="0"/>
              <a:t>.</a:t>
            </a:r>
          </a:p>
          <a:p>
            <a:pPr marL="742950" lvl="1" indent="-285750">
              <a:buFont typeface="Arial" panose="020B0604020202020204" pitchFamily="34" charset="0"/>
              <a:buChar char="•"/>
            </a:pPr>
            <a:endParaRPr lang="en-GB" sz="2400" dirty="0"/>
          </a:p>
          <a:p>
            <a:endParaRPr lang="en-US" sz="2400" dirty="0"/>
          </a:p>
        </p:txBody>
      </p:sp>
      <p:sp>
        <p:nvSpPr>
          <p:cNvPr id="10" name="TextBox 9">
            <a:extLst>
              <a:ext uri="{FF2B5EF4-FFF2-40B4-BE49-F238E27FC236}">
                <a16:creationId xmlns:a16="http://schemas.microsoft.com/office/drawing/2014/main" id="{9510697E-4FAA-4485-8388-A24893756A86}"/>
              </a:ext>
            </a:extLst>
          </p:cNvPr>
          <p:cNvSpPr txBox="1"/>
          <p:nvPr/>
        </p:nvSpPr>
        <p:spPr>
          <a:xfrm>
            <a:off x="7608467" y="457742"/>
            <a:ext cx="1301959" cy="400110"/>
          </a:xfrm>
          <a:prstGeom prst="rect">
            <a:avLst/>
          </a:prstGeom>
          <a:noFill/>
        </p:spPr>
        <p:txBody>
          <a:bodyPr wrap="none" rtlCol="0">
            <a:spAutoFit/>
          </a:bodyPr>
          <a:lstStyle/>
          <a:p>
            <a:r>
              <a:rPr lang="fr-CH" sz="2000" dirty="0"/>
              <a:t>2021-2025</a:t>
            </a:r>
            <a:endParaRPr lang="en-US" sz="2000" dirty="0"/>
          </a:p>
        </p:txBody>
      </p:sp>
      <p:sp>
        <p:nvSpPr>
          <p:cNvPr id="12" name="TextBox 11">
            <a:extLst>
              <a:ext uri="{FF2B5EF4-FFF2-40B4-BE49-F238E27FC236}">
                <a16:creationId xmlns:a16="http://schemas.microsoft.com/office/drawing/2014/main" id="{0C5ADA40-B825-49D9-808A-421476D3EDB4}"/>
              </a:ext>
            </a:extLst>
          </p:cNvPr>
          <p:cNvSpPr txBox="1"/>
          <p:nvPr/>
        </p:nvSpPr>
        <p:spPr>
          <a:xfrm rot="5400000">
            <a:off x="8220656" y="3290501"/>
            <a:ext cx="1488262" cy="276999"/>
          </a:xfrm>
          <a:prstGeom prst="rect">
            <a:avLst/>
          </a:prstGeom>
          <a:noFill/>
        </p:spPr>
        <p:txBody>
          <a:bodyPr wrap="square">
            <a:spAutoFit/>
          </a:bodyPr>
          <a:lstStyle/>
          <a:p>
            <a:r>
              <a:rPr lang="en-GB" sz="1200" u="sng" dirty="0">
                <a:solidFill>
                  <a:srgbClr val="0000FF"/>
                </a:solidFill>
                <a:latin typeface="Times New Roman" panose="02020603050405020304" pitchFamily="18" charset="0"/>
                <a:ea typeface="Times New Roman" panose="02020603050405020304" pitchFamily="18" charset="0"/>
                <a:cs typeface="Times New Roman" panose="02020603050405020304" pitchFamily="18" charset="0"/>
                <a:hlinkClick r:id="rId2"/>
              </a:rPr>
              <a:t>EDMS: 2469326</a:t>
            </a:r>
            <a:endParaRPr lang="en-US" sz="1050" dirty="0">
              <a:latin typeface="Times" panose="02020603050405020304" pitchFamily="18" charset="0"/>
              <a:ea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F12722D2-5672-45F9-82C9-7EE9ABF0D6D5}"/>
              </a:ext>
            </a:extLst>
          </p:cNvPr>
          <p:cNvPicPr>
            <a:picLocks noChangeAspect="1"/>
          </p:cNvPicPr>
          <p:nvPr/>
        </p:nvPicPr>
        <p:blipFill>
          <a:blip r:embed="rId3"/>
          <a:stretch>
            <a:fillRect/>
          </a:stretch>
        </p:blipFill>
        <p:spPr>
          <a:xfrm>
            <a:off x="402521" y="1720200"/>
            <a:ext cx="8394700" cy="1962150"/>
          </a:xfrm>
          <a:prstGeom prst="rect">
            <a:avLst/>
          </a:prstGeom>
        </p:spPr>
      </p:pic>
      <p:sp>
        <p:nvSpPr>
          <p:cNvPr id="4" name="Slide Number Placeholder 3">
            <a:extLst>
              <a:ext uri="{FF2B5EF4-FFF2-40B4-BE49-F238E27FC236}">
                <a16:creationId xmlns:a16="http://schemas.microsoft.com/office/drawing/2014/main" id="{AC2A98C2-B480-49AD-A444-53407BE5860C}"/>
              </a:ext>
            </a:extLst>
          </p:cNvPr>
          <p:cNvSpPr>
            <a:spLocks noGrp="1"/>
          </p:cNvSpPr>
          <p:nvPr>
            <p:ph type="sldNum" sz="quarter" idx="12"/>
          </p:nvPr>
        </p:nvSpPr>
        <p:spPr/>
        <p:txBody>
          <a:bodyPr/>
          <a:lstStyle/>
          <a:p>
            <a:fld id="{4F7E4931-62DF-4F6D-A87C-0C0C127317EA}" type="slidenum">
              <a:rPr lang="en-US" smtClean="0"/>
              <a:pPr/>
              <a:t>39</a:t>
            </a:fld>
            <a:endParaRPr lang="en-US" dirty="0"/>
          </a:p>
        </p:txBody>
      </p:sp>
      <p:sp>
        <p:nvSpPr>
          <p:cNvPr id="6" name="Footer Placeholder 5">
            <a:extLst>
              <a:ext uri="{FF2B5EF4-FFF2-40B4-BE49-F238E27FC236}">
                <a16:creationId xmlns:a16="http://schemas.microsoft.com/office/drawing/2014/main" id="{51CA17D4-603D-422C-988F-EB58F281E8F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55490272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8761A-4107-454C-A445-BD6761B78434}"/>
              </a:ext>
            </a:extLst>
          </p:cNvPr>
          <p:cNvSpPr>
            <a:spLocks noGrp="1"/>
          </p:cNvSpPr>
          <p:nvPr>
            <p:ph type="title"/>
          </p:nvPr>
        </p:nvSpPr>
        <p:spPr/>
        <p:txBody>
          <a:bodyPr/>
          <a:lstStyle/>
          <a:p>
            <a:r>
              <a:rPr lang="fr-CH" sz="3200" dirty="0"/>
              <a:t>HEL </a:t>
            </a:r>
            <a:r>
              <a:rPr lang="fr-CH" sz="3200" dirty="0" err="1"/>
              <a:t>superconducting</a:t>
            </a:r>
            <a:r>
              <a:rPr lang="fr-CH" sz="3200" dirty="0"/>
              <a:t> magnet system </a:t>
            </a:r>
            <a:endParaRPr lang="en-US" sz="3200" dirty="0"/>
          </a:p>
        </p:txBody>
      </p:sp>
      <p:sp>
        <p:nvSpPr>
          <p:cNvPr id="5" name="Content Placeholder 4">
            <a:extLst>
              <a:ext uri="{FF2B5EF4-FFF2-40B4-BE49-F238E27FC236}">
                <a16:creationId xmlns:a16="http://schemas.microsoft.com/office/drawing/2014/main" id="{DF56D962-9EE3-421D-BB4D-725AEC36B351}"/>
              </a:ext>
            </a:extLst>
          </p:cNvPr>
          <p:cNvSpPr>
            <a:spLocks noGrp="1"/>
          </p:cNvSpPr>
          <p:nvPr>
            <p:ph idx="1"/>
          </p:nvPr>
        </p:nvSpPr>
        <p:spPr>
          <a:xfrm>
            <a:off x="458787" y="900000"/>
            <a:ext cx="8226425" cy="4284250"/>
          </a:xfrm>
          <a:prstGeom prst="rect">
            <a:avLst/>
          </a:prstGeom>
        </p:spPr>
        <p:txBody>
          <a:bodyPr wrap="square">
            <a:spAutoFit/>
          </a:bodyPr>
          <a:lstStyle/>
          <a:p>
            <a:r>
              <a:rPr lang="en-GB" sz="2400" dirty="0"/>
              <a:t>The Hollow Electron Lens ensures transport, guiding and position tuning of e-electrons ( See D. Perini’s slides)</a:t>
            </a:r>
          </a:p>
          <a:p>
            <a:r>
              <a:rPr lang="en-GB" sz="2400" dirty="0"/>
              <a:t>The Magnet system is composed of :</a:t>
            </a:r>
            <a:endParaRPr lang="en-GB" sz="2400" dirty="0">
              <a:solidFill>
                <a:srgbClr val="000000"/>
              </a:solidFill>
              <a:latin typeface="Calibri" panose="020F0502020204030204" pitchFamily="34" charset="0"/>
              <a:cs typeface="Times New Roman" panose="02020603050405020304" pitchFamily="18" charset="0"/>
            </a:endParaRPr>
          </a:p>
          <a:p>
            <a:pPr lvl="1"/>
            <a:r>
              <a:rPr lang="en-GB" i="1" dirty="0"/>
              <a:t>Guiding e-beam:</a:t>
            </a:r>
          </a:p>
          <a:p>
            <a:pPr lvl="2">
              <a:buFont typeface="Wingdings" panose="05000000000000000000" pitchFamily="2" charset="2"/>
              <a:buChar char="§"/>
            </a:pPr>
            <a:r>
              <a:rPr lang="en-GB" sz="2400" dirty="0"/>
              <a:t>2 Main solenoids, 2 bending solenoids, 4 solenoids after valve, e-gun, collector solenoids</a:t>
            </a:r>
          </a:p>
          <a:p>
            <a:pPr lvl="1">
              <a:buFont typeface="Wingdings" panose="05000000000000000000" pitchFamily="2" charset="2"/>
              <a:buChar char="§"/>
            </a:pPr>
            <a:r>
              <a:rPr lang="en-GB" i="1" dirty="0"/>
              <a:t>Correcting</a:t>
            </a:r>
            <a:r>
              <a:rPr lang="en-GB" sz="2800" i="1" dirty="0"/>
              <a:t> </a:t>
            </a:r>
            <a:r>
              <a:rPr lang="en-GB" i="1" dirty="0"/>
              <a:t>system:</a:t>
            </a:r>
          </a:p>
          <a:p>
            <a:pPr lvl="2">
              <a:buFont typeface="Wingdings" panose="05000000000000000000" pitchFamily="2" charset="2"/>
              <a:buChar char="§"/>
            </a:pPr>
            <a:r>
              <a:rPr lang="en-GB" sz="2400" dirty="0"/>
              <a:t>6 correctors (H,V) per main solenoid, 4 for bending, 2 for the e-gun, one orbit dipole compensator</a:t>
            </a:r>
          </a:p>
          <a:p>
            <a:pPr marL="800100" lvl="1" indent="-342900">
              <a:buFont typeface="+mj-lt"/>
              <a:buAutoNum type="alphaLcPeriod"/>
            </a:pPr>
            <a:endParaRPr lang="en-GB" sz="2800" dirty="0"/>
          </a:p>
        </p:txBody>
      </p:sp>
      <p:sp>
        <p:nvSpPr>
          <p:cNvPr id="7" name="Footer Placeholder 4">
            <a:extLst>
              <a:ext uri="{FF2B5EF4-FFF2-40B4-BE49-F238E27FC236}">
                <a16:creationId xmlns:a16="http://schemas.microsoft.com/office/drawing/2014/main" id="{A48A1206-FC7C-4CE6-B9C4-83564080FFE2}"/>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pic>
        <p:nvPicPr>
          <p:cNvPr id="4" name="Picture 3">
            <a:extLst>
              <a:ext uri="{FF2B5EF4-FFF2-40B4-BE49-F238E27FC236}">
                <a16:creationId xmlns:a16="http://schemas.microsoft.com/office/drawing/2014/main" id="{84755B68-43A7-4A61-9494-5D9651BCEFE7}"/>
              </a:ext>
            </a:extLst>
          </p:cNvPr>
          <p:cNvPicPr>
            <a:picLocks noChangeAspect="1"/>
          </p:cNvPicPr>
          <p:nvPr/>
        </p:nvPicPr>
        <p:blipFill>
          <a:blip r:embed="rId3"/>
          <a:stretch>
            <a:fillRect/>
          </a:stretch>
        </p:blipFill>
        <p:spPr>
          <a:xfrm>
            <a:off x="0" y="4701675"/>
            <a:ext cx="6167886" cy="1758155"/>
          </a:xfrm>
          <a:prstGeom prst="rect">
            <a:avLst/>
          </a:prstGeom>
        </p:spPr>
      </p:pic>
      <p:pic>
        <p:nvPicPr>
          <p:cNvPr id="8" name="Рисунок 14">
            <a:extLst>
              <a:ext uri="{FF2B5EF4-FFF2-40B4-BE49-F238E27FC236}">
                <a16:creationId xmlns:a16="http://schemas.microsoft.com/office/drawing/2014/main" id="{725F64F6-ACA7-4793-A9E9-B6F4DD35B6AB}"/>
              </a:ext>
            </a:extLst>
          </p:cNvPr>
          <p:cNvPicPr>
            <a:picLocks noChangeAspect="1"/>
          </p:cNvPicPr>
          <p:nvPr/>
        </p:nvPicPr>
        <p:blipFill>
          <a:blip r:embed="rId4"/>
          <a:stretch>
            <a:fillRect/>
          </a:stretch>
        </p:blipFill>
        <p:spPr>
          <a:xfrm>
            <a:off x="6128245" y="4731915"/>
            <a:ext cx="3015755" cy="1614786"/>
          </a:xfrm>
          <a:prstGeom prst="rect">
            <a:avLst/>
          </a:prstGeom>
        </p:spPr>
      </p:pic>
      <p:sp>
        <p:nvSpPr>
          <p:cNvPr id="6" name="Slide Number Placeholder 5">
            <a:extLst>
              <a:ext uri="{FF2B5EF4-FFF2-40B4-BE49-F238E27FC236}">
                <a16:creationId xmlns:a16="http://schemas.microsoft.com/office/drawing/2014/main" id="{925C9E83-1CD9-4B48-89C3-31677BEF44EE}"/>
              </a:ext>
            </a:extLst>
          </p:cNvPr>
          <p:cNvSpPr>
            <a:spLocks noGrp="1"/>
          </p:cNvSpPr>
          <p:nvPr>
            <p:ph type="sldNum" sz="quarter" idx="12"/>
          </p:nvPr>
        </p:nvSpPr>
        <p:spPr/>
        <p:txBody>
          <a:bodyPr/>
          <a:lstStyle/>
          <a:p>
            <a:fld id="{4F7E4931-62DF-4F6D-A87C-0C0C127317EA}" type="slidenum">
              <a:rPr lang="en-US" smtClean="0"/>
              <a:pPr/>
              <a:t>4</a:t>
            </a:fld>
            <a:endParaRPr lang="en-US" dirty="0"/>
          </a:p>
        </p:txBody>
      </p:sp>
      <p:sp>
        <p:nvSpPr>
          <p:cNvPr id="9" name="Footer Placeholder 8">
            <a:extLst>
              <a:ext uri="{FF2B5EF4-FFF2-40B4-BE49-F238E27FC236}">
                <a16:creationId xmlns:a16="http://schemas.microsoft.com/office/drawing/2014/main" id="{4AB9A93D-4BCA-4123-A72A-729A0A1FC1D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78787443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DCEE663-6F78-4DC1-B745-6C2C8760E004}"/>
              </a:ext>
            </a:extLst>
          </p:cNvPr>
          <p:cNvSpPr>
            <a:spLocks noGrp="1"/>
          </p:cNvSpPr>
          <p:nvPr>
            <p:ph type="sldNum" sz="quarter" idx="12"/>
          </p:nvPr>
        </p:nvSpPr>
        <p:spPr/>
        <p:txBody>
          <a:bodyPr/>
          <a:lstStyle/>
          <a:p>
            <a:fld id="{BFDCA1C4-9514-7B4F-976F-D92F7E296653}" type="slidenum">
              <a:rPr lang="fr-FR" smtClean="0"/>
              <a:pPr/>
              <a:t>40</a:t>
            </a:fld>
            <a:endParaRPr lang="fr-FR"/>
          </a:p>
        </p:txBody>
      </p:sp>
      <p:grpSp>
        <p:nvGrpSpPr>
          <p:cNvPr id="24" name="Group 23">
            <a:extLst>
              <a:ext uri="{FF2B5EF4-FFF2-40B4-BE49-F238E27FC236}">
                <a16:creationId xmlns:a16="http://schemas.microsoft.com/office/drawing/2014/main" id="{DC405109-75C9-42A4-A611-23A7D2075BA2}"/>
              </a:ext>
            </a:extLst>
          </p:cNvPr>
          <p:cNvGrpSpPr/>
          <p:nvPr/>
        </p:nvGrpSpPr>
        <p:grpSpPr>
          <a:xfrm>
            <a:off x="168322" y="1113516"/>
            <a:ext cx="8925838" cy="2142627"/>
            <a:chOff x="186094" y="477940"/>
            <a:chExt cx="8925838" cy="2142627"/>
          </a:xfrm>
        </p:grpSpPr>
        <p:grpSp>
          <p:nvGrpSpPr>
            <p:cNvPr id="11" name="Group 10">
              <a:extLst>
                <a:ext uri="{FF2B5EF4-FFF2-40B4-BE49-F238E27FC236}">
                  <a16:creationId xmlns:a16="http://schemas.microsoft.com/office/drawing/2014/main" id="{4C16B511-84C0-47DD-8661-D9C31EF46649}"/>
                </a:ext>
              </a:extLst>
            </p:cNvPr>
            <p:cNvGrpSpPr/>
            <p:nvPr/>
          </p:nvGrpSpPr>
          <p:grpSpPr>
            <a:xfrm>
              <a:off x="262271" y="477940"/>
              <a:ext cx="8849661" cy="1836836"/>
              <a:chOff x="0" y="0"/>
              <a:chExt cx="9208135" cy="1861185"/>
            </a:xfrm>
          </p:grpSpPr>
          <p:pic>
            <p:nvPicPr>
              <p:cNvPr id="13" name="Picture 12">
                <a:extLst>
                  <a:ext uri="{FF2B5EF4-FFF2-40B4-BE49-F238E27FC236}">
                    <a16:creationId xmlns:a16="http://schemas.microsoft.com/office/drawing/2014/main" id="{149284F5-39E9-465E-897E-6AE30301515C}"/>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34440" y="0"/>
                <a:ext cx="7973695" cy="1861185"/>
              </a:xfrm>
              <a:prstGeom prst="rect">
                <a:avLst/>
              </a:prstGeom>
              <a:noFill/>
            </p:spPr>
          </p:pic>
          <p:sp>
            <p:nvSpPr>
              <p:cNvPr id="14" name="Rectangle 13">
                <a:extLst>
                  <a:ext uri="{FF2B5EF4-FFF2-40B4-BE49-F238E27FC236}">
                    <a16:creationId xmlns:a16="http://schemas.microsoft.com/office/drawing/2014/main" id="{7E3A2F31-A5B7-49A0-8A20-DA78AD2D846C}"/>
                  </a:ext>
                </a:extLst>
              </p:cNvPr>
              <p:cNvSpPr/>
              <p:nvPr/>
            </p:nvSpPr>
            <p:spPr>
              <a:xfrm>
                <a:off x="0" y="0"/>
                <a:ext cx="1272540" cy="1485900"/>
              </a:xfrm>
              <a:prstGeom prst="rect">
                <a:avLst/>
              </a:prstGeom>
              <a:solidFill>
                <a:srgbClr val="333333"/>
              </a:solidFill>
              <a:ln>
                <a:noFill/>
              </a:ln>
            </p:spPr>
            <p:style>
              <a:lnRef idx="2">
                <a:schemeClr val="dk1">
                  <a:shade val="50000"/>
                </a:schemeClr>
              </a:lnRef>
              <a:fillRef idx="1">
                <a:schemeClr val="dk1"/>
              </a:fillRef>
              <a:effectRef idx="0">
                <a:schemeClr val="dk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pic>
          <p:nvPicPr>
            <p:cNvPr id="12" name="Picture 11">
              <a:extLst>
                <a:ext uri="{FF2B5EF4-FFF2-40B4-BE49-F238E27FC236}">
                  <a16:creationId xmlns:a16="http://schemas.microsoft.com/office/drawing/2014/main" id="{2880994F-2552-49C8-80B0-7ED17812D07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bwMode="auto">
            <a:xfrm>
              <a:off x="509675" y="1379715"/>
              <a:ext cx="725012" cy="330894"/>
            </a:xfrm>
            <a:prstGeom prst="rect">
              <a:avLst/>
            </a:prstGeom>
            <a:noFill/>
            <a:ln>
              <a:noFill/>
            </a:ln>
            <a:extLst>
              <a:ext uri="{53640926-AAD7-44D8-BBD7-CCE9431645EC}">
                <a14:shadowObscured xmlns:a14="http://schemas.microsoft.com/office/drawing/2010/main"/>
              </a:ext>
            </a:extLst>
          </p:spPr>
        </p:pic>
        <p:pic>
          <p:nvPicPr>
            <p:cNvPr id="10" name="Picture 9">
              <a:extLst>
                <a:ext uri="{FF2B5EF4-FFF2-40B4-BE49-F238E27FC236}">
                  <a16:creationId xmlns:a16="http://schemas.microsoft.com/office/drawing/2014/main" id="{5C394366-C566-48D8-BF0F-8FF8A728FC8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bwMode="auto">
            <a:xfrm rot="20073726">
              <a:off x="1062525" y="1721889"/>
              <a:ext cx="231890" cy="250677"/>
            </a:xfrm>
            <a:prstGeom prst="rect">
              <a:avLst/>
            </a:prstGeom>
            <a:noFill/>
            <a:ln>
              <a:noFill/>
            </a:ln>
            <a:extLst>
              <a:ext uri="{53640926-AAD7-44D8-BBD7-CCE9431645EC}">
                <a14:shadowObscured xmlns:a14="http://schemas.microsoft.com/office/drawing/2010/main"/>
              </a:ext>
            </a:extLst>
          </p:spPr>
        </p:pic>
        <p:cxnSp>
          <p:nvCxnSpPr>
            <p:cNvPr id="16" name="Straight Arrow Connector 15">
              <a:extLst>
                <a:ext uri="{FF2B5EF4-FFF2-40B4-BE49-F238E27FC236}">
                  <a16:creationId xmlns:a16="http://schemas.microsoft.com/office/drawing/2014/main" id="{89BFB003-BD51-43DE-9971-68BB032C2A10}"/>
                </a:ext>
              </a:extLst>
            </p:cNvPr>
            <p:cNvCxnSpPr/>
            <p:nvPr/>
          </p:nvCxnSpPr>
          <p:spPr>
            <a:xfrm flipH="1">
              <a:off x="471686" y="1614236"/>
              <a:ext cx="233721" cy="436178"/>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50A9563B-F16D-43DD-9881-6D061A005A6A}"/>
                </a:ext>
              </a:extLst>
            </p:cNvPr>
            <p:cNvCxnSpPr/>
            <p:nvPr/>
          </p:nvCxnSpPr>
          <p:spPr>
            <a:xfrm flipH="1">
              <a:off x="1135143" y="1930456"/>
              <a:ext cx="43327" cy="473780"/>
            </a:xfrm>
            <a:prstGeom prst="straightConnector1">
              <a:avLst/>
            </a:prstGeom>
            <a:noFill/>
            <a:ln w="15875" cap="flat" cmpd="sng" algn="ctr">
              <a:solidFill>
                <a:srgbClr val="4F81BD">
                  <a:shade val="95000"/>
                  <a:satMod val="105000"/>
                </a:srgbClr>
              </a:solidFill>
              <a:prstDash val="solid"/>
              <a:tailEnd type="triangle"/>
            </a:ln>
            <a:effectLst/>
          </p:spPr>
        </p:cxnSp>
        <p:sp>
          <p:nvSpPr>
            <p:cNvPr id="18" name="Text Box 2">
              <a:extLst>
                <a:ext uri="{FF2B5EF4-FFF2-40B4-BE49-F238E27FC236}">
                  <a16:creationId xmlns:a16="http://schemas.microsoft.com/office/drawing/2014/main" id="{2E7801DC-251B-42E6-B7A7-190C00B1D97E}"/>
                </a:ext>
              </a:extLst>
            </p:cNvPr>
            <p:cNvSpPr txBox="1">
              <a:spLocks noChangeArrowheads="1"/>
            </p:cNvSpPr>
            <p:nvPr/>
          </p:nvSpPr>
          <p:spPr bwMode="auto">
            <a:xfrm>
              <a:off x="186094" y="2050414"/>
              <a:ext cx="552267" cy="2425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effectLst/>
                  <a:latin typeface="Calibri" panose="020F0502020204030204" pitchFamily="34" charset="0"/>
                  <a:ea typeface="Times New Roman" panose="02020603050405020304" pitchFamily="18" charset="0"/>
                  <a:cs typeface="Times New Roman" panose="02020603050405020304" pitchFamily="18" charset="0"/>
                </a:rPr>
                <a:t>DipCorrr</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19" name="Text Box 2">
              <a:extLst>
                <a:ext uri="{FF2B5EF4-FFF2-40B4-BE49-F238E27FC236}">
                  <a16:creationId xmlns:a16="http://schemas.microsoft.com/office/drawing/2014/main" id="{0FC3C084-7C72-493E-B8DE-F3CEE3A79768}"/>
                </a:ext>
              </a:extLst>
            </p:cNvPr>
            <p:cNvSpPr txBox="1">
              <a:spLocks noChangeArrowheads="1"/>
            </p:cNvSpPr>
            <p:nvPr/>
          </p:nvSpPr>
          <p:spPr bwMode="auto">
            <a:xfrm>
              <a:off x="773881" y="2378037"/>
              <a:ext cx="563131" cy="2425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effectLst/>
                  <a:latin typeface="Calibri" panose="020F0502020204030204" pitchFamily="34" charset="0"/>
                  <a:ea typeface="Times New Roman" panose="02020603050405020304" pitchFamily="18" charset="0"/>
                  <a:cs typeface="Times New Roman" panose="02020603050405020304" pitchFamily="18" charset="0"/>
                </a:rPr>
                <a:t>ColSolr</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grpSp>
      <p:sp>
        <p:nvSpPr>
          <p:cNvPr id="28" name="Title 1">
            <a:extLst>
              <a:ext uri="{FF2B5EF4-FFF2-40B4-BE49-F238E27FC236}">
                <a16:creationId xmlns:a16="http://schemas.microsoft.com/office/drawing/2014/main" id="{84AA6790-069A-4965-8A8E-7EAA76B39361}"/>
              </a:ext>
            </a:extLst>
          </p:cNvPr>
          <p:cNvSpPr txBox="1">
            <a:spLocks/>
          </p:cNvSpPr>
          <p:nvPr/>
        </p:nvSpPr>
        <p:spPr>
          <a:xfrm>
            <a:off x="612000" y="180000"/>
            <a:ext cx="7920000" cy="720000"/>
          </a:xfrm>
          <a:prstGeom prst="rect">
            <a:avLst/>
          </a:prstGeom>
        </p:spPr>
        <p:txBody>
          <a:bodyPr/>
          <a:lstStyle>
            <a:lvl1pPr algn="ctr" defTabSz="457200" rtl="0" eaLnBrk="1" latinLnBrk="0" hangingPunct="1">
              <a:spcBef>
                <a:spcPct val="0"/>
              </a:spcBef>
              <a:buNone/>
              <a:defRPr sz="2800" b="1" kern="1200">
                <a:solidFill>
                  <a:schemeClr val="bg2"/>
                </a:solidFill>
                <a:latin typeface="+mj-lt"/>
                <a:ea typeface="+mj-ea"/>
                <a:cs typeface="+mj-cs"/>
              </a:defRPr>
            </a:lvl1pPr>
          </a:lstStyle>
          <a:p>
            <a:r>
              <a:rPr lang="fr-CH" sz="3200" dirty="0"/>
              <a:t>Update of </a:t>
            </a:r>
            <a:r>
              <a:rPr lang="fr-CH" sz="3200" dirty="0" err="1"/>
              <a:t>magnetic</a:t>
            </a:r>
            <a:r>
              <a:rPr lang="fr-CH" sz="3200" dirty="0"/>
              <a:t> model </a:t>
            </a:r>
            <a:endParaRPr lang="en-GB" sz="3200" dirty="0"/>
          </a:p>
        </p:txBody>
      </p:sp>
      <p:sp>
        <p:nvSpPr>
          <p:cNvPr id="32" name="TextBox 31">
            <a:extLst>
              <a:ext uri="{FF2B5EF4-FFF2-40B4-BE49-F238E27FC236}">
                <a16:creationId xmlns:a16="http://schemas.microsoft.com/office/drawing/2014/main" id="{BF4397C5-8CFD-4BDD-A48B-9C971F3C2683}"/>
              </a:ext>
            </a:extLst>
          </p:cNvPr>
          <p:cNvSpPr txBox="1"/>
          <p:nvPr/>
        </p:nvSpPr>
        <p:spPr>
          <a:xfrm>
            <a:off x="44649" y="3350099"/>
            <a:ext cx="6810519" cy="646331"/>
          </a:xfrm>
          <a:prstGeom prst="rect">
            <a:avLst/>
          </a:prstGeom>
          <a:noFill/>
        </p:spPr>
        <p:txBody>
          <a:bodyPr wrap="none" rtlCol="0">
            <a:spAutoFit/>
          </a:bodyPr>
          <a:lstStyle/>
          <a:p>
            <a:r>
              <a:rPr lang="fr-CH" b="1" dirty="0">
                <a:solidFill>
                  <a:srgbClr val="4D36F6"/>
                </a:solidFill>
              </a:rPr>
              <a:t>2020 Magnetic model v.3, (FIELD Package, A. Foussat)</a:t>
            </a:r>
          </a:p>
          <a:p>
            <a:r>
              <a:rPr lang="fr-CH" i="1" dirty="0"/>
              <a:t>Main </a:t>
            </a:r>
            <a:r>
              <a:rPr lang="fr-CH" i="1" dirty="0" err="1"/>
              <a:t>solenoids</a:t>
            </a:r>
            <a:r>
              <a:rPr lang="fr-CH" i="1" dirty="0"/>
              <a:t> correctors (2/3, 1/3), CCT </a:t>
            </a:r>
            <a:r>
              <a:rPr lang="fr-CH" i="1" dirty="0" err="1"/>
              <a:t>based</a:t>
            </a:r>
            <a:r>
              <a:rPr lang="fr-CH" i="1" dirty="0"/>
              <a:t> </a:t>
            </a:r>
            <a:r>
              <a:rPr lang="fr-CH" i="1" dirty="0" err="1"/>
              <a:t>dipole</a:t>
            </a:r>
            <a:r>
              <a:rPr lang="fr-CH" i="1" dirty="0"/>
              <a:t> corrector </a:t>
            </a:r>
            <a:endParaRPr lang="en-US" i="1" dirty="0"/>
          </a:p>
        </p:txBody>
      </p:sp>
      <p:sp>
        <p:nvSpPr>
          <p:cNvPr id="34" name="TextBox 33">
            <a:extLst>
              <a:ext uri="{FF2B5EF4-FFF2-40B4-BE49-F238E27FC236}">
                <a16:creationId xmlns:a16="http://schemas.microsoft.com/office/drawing/2014/main" id="{871B56AD-1325-4EAE-A41F-7BF467B3D969}"/>
              </a:ext>
            </a:extLst>
          </p:cNvPr>
          <p:cNvSpPr txBox="1"/>
          <p:nvPr/>
        </p:nvSpPr>
        <p:spPr>
          <a:xfrm>
            <a:off x="333384" y="705347"/>
            <a:ext cx="3014480" cy="369332"/>
          </a:xfrm>
          <a:prstGeom prst="rect">
            <a:avLst/>
          </a:prstGeom>
          <a:noFill/>
        </p:spPr>
        <p:txBody>
          <a:bodyPr wrap="none" rtlCol="0">
            <a:spAutoFit/>
          </a:bodyPr>
          <a:lstStyle/>
          <a:p>
            <a:r>
              <a:rPr lang="fr-CH" b="1" dirty="0">
                <a:solidFill>
                  <a:srgbClr val="4D36F6"/>
                </a:solidFill>
              </a:rPr>
              <a:t>2019 Magnetic model v.2 </a:t>
            </a:r>
            <a:endParaRPr lang="en-US" b="1" dirty="0">
              <a:solidFill>
                <a:srgbClr val="4D36F6"/>
              </a:solidFill>
            </a:endParaRPr>
          </a:p>
        </p:txBody>
      </p:sp>
      <p:grpSp>
        <p:nvGrpSpPr>
          <p:cNvPr id="3" name="Group 2">
            <a:extLst>
              <a:ext uri="{FF2B5EF4-FFF2-40B4-BE49-F238E27FC236}">
                <a16:creationId xmlns:a16="http://schemas.microsoft.com/office/drawing/2014/main" id="{D413BAA6-8D4D-4F05-9DC6-9348B120DC7C}"/>
              </a:ext>
            </a:extLst>
          </p:cNvPr>
          <p:cNvGrpSpPr/>
          <p:nvPr/>
        </p:nvGrpSpPr>
        <p:grpSpPr>
          <a:xfrm>
            <a:off x="45800" y="4039205"/>
            <a:ext cx="9001000" cy="2083011"/>
            <a:chOff x="71500" y="4039205"/>
            <a:chExt cx="9001000" cy="2083011"/>
          </a:xfrm>
        </p:grpSpPr>
        <p:pic>
          <p:nvPicPr>
            <p:cNvPr id="15" name="Picture 14">
              <a:extLst>
                <a:ext uri="{FF2B5EF4-FFF2-40B4-BE49-F238E27FC236}">
                  <a16:creationId xmlns:a16="http://schemas.microsoft.com/office/drawing/2014/main" id="{1BE5866C-E6AD-4C5D-B6A1-71CEC09754AA}"/>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71500" y="4039205"/>
              <a:ext cx="9001000" cy="2083011"/>
            </a:xfrm>
            <a:prstGeom prst="rect">
              <a:avLst/>
            </a:prstGeom>
            <a:noFill/>
            <a:ln>
              <a:noFill/>
            </a:ln>
          </p:spPr>
        </p:pic>
        <p:cxnSp>
          <p:nvCxnSpPr>
            <p:cNvPr id="5" name="Straight Arrow Connector 4">
              <a:extLst>
                <a:ext uri="{FF2B5EF4-FFF2-40B4-BE49-F238E27FC236}">
                  <a16:creationId xmlns:a16="http://schemas.microsoft.com/office/drawing/2014/main" id="{538B62E2-E500-4B03-AFE6-8CC16C565E68}"/>
                </a:ext>
              </a:extLst>
            </p:cNvPr>
            <p:cNvCxnSpPr/>
            <p:nvPr/>
          </p:nvCxnSpPr>
          <p:spPr>
            <a:xfrm flipH="1">
              <a:off x="778952" y="5107401"/>
              <a:ext cx="233721" cy="436178"/>
            </a:xfrm>
            <a:prstGeom prst="straightConnector1">
              <a:avLst/>
            </a:prstGeom>
            <a:ln w="15875">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D918E461-5C6D-46E8-BCBF-5A97029A6404}"/>
                </a:ext>
              </a:extLst>
            </p:cNvPr>
            <p:cNvCxnSpPr/>
            <p:nvPr/>
          </p:nvCxnSpPr>
          <p:spPr>
            <a:xfrm flipH="1">
              <a:off x="2005412" y="5557228"/>
              <a:ext cx="43327" cy="473780"/>
            </a:xfrm>
            <a:prstGeom prst="straightConnector1">
              <a:avLst/>
            </a:prstGeom>
            <a:noFill/>
            <a:ln w="15875" cap="flat" cmpd="sng" algn="ctr">
              <a:solidFill>
                <a:srgbClr val="4F81BD">
                  <a:shade val="95000"/>
                  <a:satMod val="105000"/>
                </a:srgbClr>
              </a:solidFill>
              <a:prstDash val="solid"/>
              <a:tailEnd type="triangle"/>
            </a:ln>
            <a:effectLst/>
          </p:spPr>
        </p:cxnSp>
        <p:sp>
          <p:nvSpPr>
            <p:cNvPr id="7" name="Text Box 2">
              <a:extLst>
                <a:ext uri="{FF2B5EF4-FFF2-40B4-BE49-F238E27FC236}">
                  <a16:creationId xmlns:a16="http://schemas.microsoft.com/office/drawing/2014/main" id="{D4B6D20C-14DA-4441-AA84-3171104432BA}"/>
                </a:ext>
              </a:extLst>
            </p:cNvPr>
            <p:cNvSpPr txBox="1">
              <a:spLocks noChangeArrowheads="1"/>
            </p:cNvSpPr>
            <p:nvPr/>
          </p:nvSpPr>
          <p:spPr bwMode="auto">
            <a:xfrm>
              <a:off x="493360" y="5543579"/>
              <a:ext cx="552267" cy="2425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effectLst/>
                  <a:latin typeface="Calibri" panose="020F0502020204030204" pitchFamily="34" charset="0"/>
                  <a:ea typeface="Times New Roman" panose="02020603050405020304" pitchFamily="18" charset="0"/>
                  <a:cs typeface="Times New Roman" panose="02020603050405020304" pitchFamily="18" charset="0"/>
                </a:rPr>
                <a:t>DipCorrr</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Text Box 2">
              <a:extLst>
                <a:ext uri="{FF2B5EF4-FFF2-40B4-BE49-F238E27FC236}">
                  <a16:creationId xmlns:a16="http://schemas.microsoft.com/office/drawing/2014/main" id="{56B17B63-27A2-4BE4-BF3D-C01A82CFBD28}"/>
                </a:ext>
              </a:extLst>
            </p:cNvPr>
            <p:cNvSpPr txBox="1">
              <a:spLocks noChangeArrowheads="1"/>
            </p:cNvSpPr>
            <p:nvPr/>
          </p:nvSpPr>
          <p:spPr bwMode="auto">
            <a:xfrm>
              <a:off x="1569946" y="5850766"/>
              <a:ext cx="563131" cy="2425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effectLst/>
                  <a:latin typeface="Calibri" panose="020F0502020204030204" pitchFamily="34" charset="0"/>
                  <a:ea typeface="Times New Roman" panose="02020603050405020304" pitchFamily="18" charset="0"/>
                  <a:cs typeface="Times New Roman" panose="02020603050405020304" pitchFamily="18" charset="0"/>
                </a:rPr>
                <a:t>ColSolr</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1" name="Text Box 2">
              <a:extLst>
                <a:ext uri="{FF2B5EF4-FFF2-40B4-BE49-F238E27FC236}">
                  <a16:creationId xmlns:a16="http://schemas.microsoft.com/office/drawing/2014/main" id="{560EED82-3EA5-4DD6-B485-B09FDCB0B207}"/>
                </a:ext>
              </a:extLst>
            </p:cNvPr>
            <p:cNvSpPr txBox="1">
              <a:spLocks noChangeArrowheads="1"/>
            </p:cNvSpPr>
            <p:nvPr/>
          </p:nvSpPr>
          <p:spPr bwMode="auto">
            <a:xfrm>
              <a:off x="3417878" y="5497918"/>
              <a:ext cx="563131" cy="2425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Main 2</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23" name="Text Box 2">
              <a:extLst>
                <a:ext uri="{FF2B5EF4-FFF2-40B4-BE49-F238E27FC236}">
                  <a16:creationId xmlns:a16="http://schemas.microsoft.com/office/drawing/2014/main" id="{6E7F5A5D-0EFD-4AF5-8D12-F2A84F785517}"/>
                </a:ext>
              </a:extLst>
            </p:cNvPr>
            <p:cNvSpPr txBox="1">
              <a:spLocks noChangeArrowheads="1"/>
            </p:cNvSpPr>
            <p:nvPr/>
          </p:nvSpPr>
          <p:spPr bwMode="auto">
            <a:xfrm>
              <a:off x="6104648" y="5477073"/>
              <a:ext cx="563131" cy="24253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Main 1</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35" name="Straight Arrow Connector 34">
              <a:extLst>
                <a:ext uri="{FF2B5EF4-FFF2-40B4-BE49-F238E27FC236}">
                  <a16:creationId xmlns:a16="http://schemas.microsoft.com/office/drawing/2014/main" id="{8E0F2463-517E-4C31-B574-E0B22D6A9296}"/>
                </a:ext>
              </a:extLst>
            </p:cNvPr>
            <p:cNvCxnSpPr>
              <a:cxnSpLocks/>
            </p:cNvCxnSpPr>
            <p:nvPr/>
          </p:nvCxnSpPr>
          <p:spPr>
            <a:xfrm>
              <a:off x="6352854" y="5225772"/>
              <a:ext cx="0" cy="2796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141DA2F8-4B62-4919-AE77-82177F0E52D8}"/>
                </a:ext>
              </a:extLst>
            </p:cNvPr>
            <p:cNvCxnSpPr>
              <a:cxnSpLocks/>
            </p:cNvCxnSpPr>
            <p:nvPr/>
          </p:nvCxnSpPr>
          <p:spPr>
            <a:xfrm>
              <a:off x="3699443" y="5210245"/>
              <a:ext cx="0" cy="279670"/>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38" name="Text Box 2">
              <a:extLst>
                <a:ext uri="{FF2B5EF4-FFF2-40B4-BE49-F238E27FC236}">
                  <a16:creationId xmlns:a16="http://schemas.microsoft.com/office/drawing/2014/main" id="{D364CBD0-2E1B-444C-881E-132DBAC5704E}"/>
                </a:ext>
              </a:extLst>
            </p:cNvPr>
            <p:cNvSpPr txBox="1">
              <a:spLocks noChangeArrowheads="1"/>
            </p:cNvSpPr>
            <p:nvPr/>
          </p:nvSpPr>
          <p:spPr bwMode="auto">
            <a:xfrm>
              <a:off x="7308304" y="4120711"/>
              <a:ext cx="610491" cy="36924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Bendsol IN A</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39" name="Text Box 2">
              <a:extLst>
                <a:ext uri="{FF2B5EF4-FFF2-40B4-BE49-F238E27FC236}">
                  <a16:creationId xmlns:a16="http://schemas.microsoft.com/office/drawing/2014/main" id="{F6A45529-DF6E-467D-9059-6D2DDE7D745E}"/>
                </a:ext>
              </a:extLst>
            </p:cNvPr>
            <p:cNvSpPr txBox="1">
              <a:spLocks noChangeArrowheads="1"/>
            </p:cNvSpPr>
            <p:nvPr/>
          </p:nvSpPr>
          <p:spPr bwMode="auto">
            <a:xfrm>
              <a:off x="6409353" y="4246469"/>
              <a:ext cx="754935" cy="17154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Bendsol IN </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40" name="Straight Arrow Connector 39">
              <a:extLst>
                <a:ext uri="{FF2B5EF4-FFF2-40B4-BE49-F238E27FC236}">
                  <a16:creationId xmlns:a16="http://schemas.microsoft.com/office/drawing/2014/main" id="{ABFBB4A9-26D7-41EC-97FB-EC25BF9BEA5C}"/>
                </a:ext>
              </a:extLst>
            </p:cNvPr>
            <p:cNvCxnSpPr/>
            <p:nvPr/>
          </p:nvCxnSpPr>
          <p:spPr>
            <a:xfrm flipH="1" flipV="1">
              <a:off x="6948264" y="4418009"/>
              <a:ext cx="504056" cy="5231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1" name="Straight Arrow Connector 40">
              <a:extLst>
                <a:ext uri="{FF2B5EF4-FFF2-40B4-BE49-F238E27FC236}">
                  <a16:creationId xmlns:a16="http://schemas.microsoft.com/office/drawing/2014/main" id="{4905A565-7D70-45F3-A915-7C7F94609318}"/>
                </a:ext>
              </a:extLst>
            </p:cNvPr>
            <p:cNvCxnSpPr>
              <a:cxnSpLocks/>
              <a:endCxn id="38" idx="2"/>
            </p:cNvCxnSpPr>
            <p:nvPr/>
          </p:nvCxnSpPr>
          <p:spPr>
            <a:xfrm flipV="1">
              <a:off x="7604720" y="4489953"/>
              <a:ext cx="8830" cy="3692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2" name="Text Box 2">
              <a:extLst>
                <a:ext uri="{FF2B5EF4-FFF2-40B4-BE49-F238E27FC236}">
                  <a16:creationId xmlns:a16="http://schemas.microsoft.com/office/drawing/2014/main" id="{4C1A9DF5-72E3-4AA4-A6DF-2F06DA7A8DB7}"/>
                </a:ext>
              </a:extLst>
            </p:cNvPr>
            <p:cNvSpPr txBox="1">
              <a:spLocks noChangeArrowheads="1"/>
            </p:cNvSpPr>
            <p:nvPr/>
          </p:nvSpPr>
          <p:spPr bwMode="auto">
            <a:xfrm>
              <a:off x="1801801" y="4155029"/>
              <a:ext cx="610491" cy="36924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Bendsol OUT A</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3" name="Text Box 2">
              <a:extLst>
                <a:ext uri="{FF2B5EF4-FFF2-40B4-BE49-F238E27FC236}">
                  <a16:creationId xmlns:a16="http://schemas.microsoft.com/office/drawing/2014/main" id="{2A20B033-A296-4642-9991-ED8FB4256026}"/>
                </a:ext>
              </a:extLst>
            </p:cNvPr>
            <p:cNvSpPr txBox="1">
              <a:spLocks noChangeArrowheads="1"/>
            </p:cNvSpPr>
            <p:nvPr/>
          </p:nvSpPr>
          <p:spPr bwMode="auto">
            <a:xfrm>
              <a:off x="2467175" y="4268571"/>
              <a:ext cx="1096713" cy="255700"/>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Bendsol OUT </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44" name="Straight Arrow Connector 43">
              <a:extLst>
                <a:ext uri="{FF2B5EF4-FFF2-40B4-BE49-F238E27FC236}">
                  <a16:creationId xmlns:a16="http://schemas.microsoft.com/office/drawing/2014/main" id="{76FE839E-1CA4-4EAD-B6FE-3167C36E19C6}"/>
                </a:ext>
              </a:extLst>
            </p:cNvPr>
            <p:cNvCxnSpPr>
              <a:cxnSpLocks/>
            </p:cNvCxnSpPr>
            <p:nvPr/>
          </p:nvCxnSpPr>
          <p:spPr>
            <a:xfrm flipV="1">
              <a:off x="2704515" y="4479476"/>
              <a:ext cx="142867" cy="46169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0B3650BC-C1D3-40E0-9A5A-28085733DE61}"/>
                </a:ext>
              </a:extLst>
            </p:cNvPr>
            <p:cNvCxnSpPr>
              <a:cxnSpLocks/>
              <a:endCxn id="42" idx="2"/>
            </p:cNvCxnSpPr>
            <p:nvPr/>
          </p:nvCxnSpPr>
          <p:spPr>
            <a:xfrm flipH="1" flipV="1">
              <a:off x="2107047" y="4524271"/>
              <a:ext cx="453452" cy="36924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grpSp>
      <p:sp>
        <p:nvSpPr>
          <p:cNvPr id="36" name="Text Box 2">
            <a:extLst>
              <a:ext uri="{FF2B5EF4-FFF2-40B4-BE49-F238E27FC236}">
                <a16:creationId xmlns:a16="http://schemas.microsoft.com/office/drawing/2014/main" id="{DFF70511-2788-4C9E-8265-74263A941B06}"/>
              </a:ext>
            </a:extLst>
          </p:cNvPr>
          <p:cNvSpPr txBox="1">
            <a:spLocks noChangeArrowheads="1"/>
          </p:cNvSpPr>
          <p:nvPr/>
        </p:nvSpPr>
        <p:spPr bwMode="auto">
          <a:xfrm>
            <a:off x="8345592" y="4689499"/>
            <a:ext cx="782435" cy="24253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Gunsol 1, 1a </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cxnSp>
        <p:nvCxnSpPr>
          <p:cNvPr id="46" name="Straight Arrow Connector 45">
            <a:extLst>
              <a:ext uri="{FF2B5EF4-FFF2-40B4-BE49-F238E27FC236}">
                <a16:creationId xmlns:a16="http://schemas.microsoft.com/office/drawing/2014/main" id="{1CDFBB65-9B03-4075-BCB2-6769885B04A7}"/>
              </a:ext>
            </a:extLst>
          </p:cNvPr>
          <p:cNvCxnSpPr>
            <a:cxnSpLocks/>
          </p:cNvCxnSpPr>
          <p:nvPr/>
        </p:nvCxnSpPr>
        <p:spPr>
          <a:xfrm>
            <a:off x="8571357" y="4563840"/>
            <a:ext cx="230886" cy="12565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sp>
        <p:nvSpPr>
          <p:cNvPr id="47" name="Text Box 2">
            <a:extLst>
              <a:ext uri="{FF2B5EF4-FFF2-40B4-BE49-F238E27FC236}">
                <a16:creationId xmlns:a16="http://schemas.microsoft.com/office/drawing/2014/main" id="{14645154-2026-430F-8BFD-BD711BB15FE7}"/>
              </a:ext>
            </a:extLst>
          </p:cNvPr>
          <p:cNvSpPr txBox="1">
            <a:spLocks noChangeArrowheads="1"/>
          </p:cNvSpPr>
          <p:nvPr/>
        </p:nvSpPr>
        <p:spPr bwMode="auto">
          <a:xfrm>
            <a:off x="8411025" y="3796674"/>
            <a:ext cx="782435" cy="242531"/>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just">
              <a:spcBef>
                <a:spcPts val="0"/>
              </a:spcBef>
              <a:spcAft>
                <a:spcPts val="0"/>
              </a:spcAft>
            </a:pPr>
            <a:r>
              <a:rPr lang="en-GB" sz="900" b="1" kern="1400" dirty="0">
                <a:latin typeface="Calibri" panose="020F0502020204030204" pitchFamily="34" charset="0"/>
                <a:ea typeface="Times New Roman" panose="02020603050405020304" pitchFamily="18" charset="0"/>
                <a:cs typeface="Times New Roman" panose="02020603050405020304" pitchFamily="18" charset="0"/>
              </a:rPr>
              <a:t>Gunsol 2</a:t>
            </a:r>
            <a:endParaRPr lang="en-US" sz="11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sp>
        <p:nvSpPr>
          <p:cNvPr id="48" name="TextBox 47">
            <a:extLst>
              <a:ext uri="{FF2B5EF4-FFF2-40B4-BE49-F238E27FC236}">
                <a16:creationId xmlns:a16="http://schemas.microsoft.com/office/drawing/2014/main" id="{699B4094-72C1-41A9-ABF5-72E54CF93744}"/>
              </a:ext>
            </a:extLst>
          </p:cNvPr>
          <p:cNvSpPr txBox="1"/>
          <p:nvPr/>
        </p:nvSpPr>
        <p:spPr>
          <a:xfrm>
            <a:off x="2153120" y="6401001"/>
            <a:ext cx="6540729" cy="276999"/>
          </a:xfrm>
          <a:prstGeom prst="rect">
            <a:avLst/>
          </a:prstGeom>
          <a:noFill/>
        </p:spPr>
        <p:txBody>
          <a:bodyPr wrap="square">
            <a:spAutoFit/>
          </a:bodyPr>
          <a:lstStyle/>
          <a:p>
            <a:pPr algn="l"/>
            <a:r>
              <a:rPr lang="fr-FR" sz="1200" i="1" dirty="0">
                <a:solidFill>
                  <a:schemeClr val="accent1">
                    <a:lumMod val="75000"/>
                  </a:schemeClr>
                </a:solidFill>
              </a:rPr>
              <a:t>MCF meeting HLLHC  WP5 HEL MAGNETS                                   A. Foussat    12 Jan 2021</a:t>
            </a:r>
            <a:endParaRPr lang="en-GB" sz="1200" i="1" dirty="0">
              <a:solidFill>
                <a:schemeClr val="accent1">
                  <a:lumMod val="75000"/>
                </a:schemeClr>
              </a:solidFill>
            </a:endParaRPr>
          </a:p>
        </p:txBody>
      </p:sp>
      <p:sp>
        <p:nvSpPr>
          <p:cNvPr id="9" name="Footer Placeholder 8">
            <a:extLst>
              <a:ext uri="{FF2B5EF4-FFF2-40B4-BE49-F238E27FC236}">
                <a16:creationId xmlns:a16="http://schemas.microsoft.com/office/drawing/2014/main" id="{66C045D6-271F-4393-847D-26E896E569C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668146709"/>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6538E-50F5-4CF6-9B87-514B706A0D9B}"/>
              </a:ext>
            </a:extLst>
          </p:cNvPr>
          <p:cNvSpPr>
            <a:spLocks noGrp="1"/>
          </p:cNvSpPr>
          <p:nvPr>
            <p:ph type="title"/>
          </p:nvPr>
        </p:nvSpPr>
        <p:spPr>
          <a:xfrm>
            <a:off x="457200" y="76200"/>
            <a:ext cx="9525000" cy="4312920"/>
          </a:xfrm>
        </p:spPr>
        <p:txBody>
          <a:bodyPr vert="horz" lIns="68580" tIns="34290" rIns="68580" bIns="34290" rtlCol="0" anchor="t" anchorCtr="1">
            <a:normAutofit/>
          </a:bodyPr>
          <a:lstStyle/>
          <a:p>
            <a:r>
              <a:rPr lang="fr-CH" sz="3600" b="0" i="1" dirty="0">
                <a:effectLst>
                  <a:outerShdw blurRad="38100" dist="38100" dir="2700000" algn="tl">
                    <a:srgbClr val="000000">
                      <a:alpha val="43137"/>
                    </a:srgbClr>
                  </a:outerShdw>
                </a:effectLst>
              </a:rPr>
              <a:t>Main trim 1A (</a:t>
            </a:r>
            <a:r>
              <a:rPr lang="fr-CH" sz="3600" b="0" i="1" dirty="0" err="1">
                <a:effectLst>
                  <a:outerShdw blurRad="38100" dist="38100" dir="2700000" algn="tl">
                    <a:srgbClr val="000000">
                      <a:alpha val="43137"/>
                    </a:srgbClr>
                  </a:outerShdw>
                </a:effectLst>
              </a:rPr>
              <a:t>head</a:t>
            </a:r>
            <a:r>
              <a:rPr lang="fr-CH" sz="3600" b="0" i="1" dirty="0">
                <a:effectLst>
                  <a:outerShdw blurRad="38100" dist="38100" dir="2700000" algn="tl">
                    <a:srgbClr val="000000">
                      <a:alpha val="43137"/>
                    </a:srgbClr>
                  </a:outerShdw>
                </a:effectLst>
              </a:rPr>
              <a:t> of </a:t>
            </a:r>
            <a:r>
              <a:rPr lang="fr-CH" sz="3200" b="0" i="1" dirty="0" err="1">
                <a:effectLst>
                  <a:outerShdw blurRad="38100" dist="38100" dir="2700000" algn="tl">
                    <a:srgbClr val="000000">
                      <a:alpha val="43137"/>
                    </a:srgbClr>
                  </a:outerShdw>
                </a:effectLst>
              </a:rPr>
              <a:t>solenoid</a:t>
            </a:r>
            <a:r>
              <a:rPr lang="fr-CH" sz="4400" i="1" dirty="0">
                <a:effectLst>
                  <a:outerShdw blurRad="38100" dist="38100" dir="2700000" algn="tl">
                    <a:srgbClr val="000000">
                      <a:alpha val="43137"/>
                    </a:srgbClr>
                  </a:outerShdw>
                </a:effectLst>
              </a:rPr>
              <a:t>)</a:t>
            </a:r>
            <a:br>
              <a:rPr lang="fr-CH" sz="4500" i="1" dirty="0">
                <a:effectLst>
                  <a:outerShdw blurRad="38100" dist="38100" dir="2700000" algn="tl">
                    <a:srgbClr val="000000">
                      <a:alpha val="43137"/>
                    </a:srgbClr>
                  </a:outerShdw>
                </a:effectLst>
              </a:rPr>
            </a:br>
            <a:br>
              <a:rPr lang="fr-CH" sz="4050" dirty="0"/>
            </a:br>
            <a:br>
              <a:rPr lang="fr-CH" sz="4050" dirty="0"/>
            </a:br>
            <a:br>
              <a:rPr lang="fr-CH" sz="4050" dirty="0"/>
            </a:br>
            <a:br>
              <a:rPr lang="fr-CH" sz="2700" dirty="0"/>
            </a:br>
            <a:br>
              <a:rPr lang="fr-CH" sz="4050" dirty="0"/>
            </a:br>
            <a:endParaRPr lang="en-US" sz="4050" dirty="0"/>
          </a:p>
        </p:txBody>
      </p:sp>
      <p:sp>
        <p:nvSpPr>
          <p:cNvPr id="6" name="Content Placeholder 5">
            <a:extLst>
              <a:ext uri="{FF2B5EF4-FFF2-40B4-BE49-F238E27FC236}">
                <a16:creationId xmlns:a16="http://schemas.microsoft.com/office/drawing/2014/main" id="{63E95B4D-9AEC-469F-BD42-BFB70A09C9C0}"/>
              </a:ext>
            </a:extLst>
          </p:cNvPr>
          <p:cNvSpPr>
            <a:spLocks noGrp="1"/>
          </p:cNvSpPr>
          <p:nvPr>
            <p:ph idx="1"/>
          </p:nvPr>
        </p:nvSpPr>
        <p:spPr>
          <a:xfrm>
            <a:off x="5761189" y="1747420"/>
            <a:ext cx="3154211" cy="3263504"/>
          </a:xfrm>
        </p:spPr>
        <p:txBody>
          <a:bodyPr>
            <a:normAutofit fontScale="55000" lnSpcReduction="20000"/>
          </a:bodyPr>
          <a:lstStyle/>
          <a:p>
            <a:r>
              <a:rPr lang="fr-CH" dirty="0" err="1"/>
              <a:t>NbTi</a:t>
            </a:r>
            <a:r>
              <a:rPr lang="fr-CH" dirty="0"/>
              <a:t> 1.65 x 1.05 mm</a:t>
            </a:r>
            <a:r>
              <a:rPr lang="fr-CH" baseline="30000" dirty="0"/>
              <a:t>2</a:t>
            </a:r>
          </a:p>
          <a:p>
            <a:r>
              <a:rPr lang="fr-CH" dirty="0" err="1"/>
              <a:t>Jc</a:t>
            </a:r>
            <a:r>
              <a:rPr lang="fr-CH" dirty="0"/>
              <a:t> (4.5K, 5T)= 2800 A/mm</a:t>
            </a:r>
            <a:r>
              <a:rPr lang="fr-CH" baseline="30000" dirty="0"/>
              <a:t>2</a:t>
            </a:r>
            <a:endParaRPr lang="fr-CH" dirty="0"/>
          </a:p>
          <a:p>
            <a:r>
              <a:rPr lang="fr-CH" dirty="0"/>
              <a:t>insulation </a:t>
            </a:r>
            <a:r>
              <a:rPr lang="fr-CH" dirty="0" err="1"/>
              <a:t>thickness</a:t>
            </a:r>
            <a:r>
              <a:rPr lang="fr-CH" dirty="0"/>
              <a:t> </a:t>
            </a:r>
            <a:r>
              <a:rPr lang="fr-CH" dirty="0">
                <a:sym typeface="Symbol" panose="05050102010706020507" pitchFamily="18" charset="2"/>
              </a:rPr>
              <a:t> 20 m </a:t>
            </a:r>
          </a:p>
          <a:p>
            <a:r>
              <a:rPr lang="fr-CH" dirty="0"/>
              <a:t>Cu/</a:t>
            </a:r>
            <a:r>
              <a:rPr lang="fr-CH" dirty="0" err="1"/>
              <a:t>nCu</a:t>
            </a:r>
            <a:r>
              <a:rPr lang="fr-CH" dirty="0"/>
              <a:t> ratio:  4:1</a:t>
            </a:r>
          </a:p>
          <a:p>
            <a:r>
              <a:rPr lang="fr-CH" dirty="0"/>
              <a:t>In = 330 A</a:t>
            </a:r>
          </a:p>
          <a:p>
            <a:r>
              <a:rPr lang="fr-CH" dirty="0"/>
              <a:t>Je = 191 A / mm</a:t>
            </a:r>
            <a:r>
              <a:rPr lang="fr-CH" baseline="30000" dirty="0"/>
              <a:t>2</a:t>
            </a:r>
          </a:p>
          <a:p>
            <a:r>
              <a:rPr lang="fr-CH" dirty="0" err="1"/>
              <a:t>Bp</a:t>
            </a:r>
            <a:r>
              <a:rPr lang="fr-CH" dirty="0"/>
              <a:t> = 5.84 T</a:t>
            </a:r>
          </a:p>
          <a:p>
            <a:r>
              <a:rPr lang="fr-CH" dirty="0" err="1"/>
              <a:t>Operation</a:t>
            </a:r>
            <a:r>
              <a:rPr lang="fr-CH" dirty="0"/>
              <a:t> at </a:t>
            </a:r>
            <a:r>
              <a:rPr lang="fr-CH" dirty="0" err="1"/>
              <a:t>I</a:t>
            </a:r>
            <a:r>
              <a:rPr lang="fr-CH" baseline="-25000" dirty="0" err="1"/>
              <a:t>ss</a:t>
            </a:r>
            <a:r>
              <a:rPr lang="fr-CH" dirty="0"/>
              <a:t> at </a:t>
            </a:r>
            <a:r>
              <a:rPr lang="fr-CH" dirty="0" err="1"/>
              <a:t>around</a:t>
            </a:r>
            <a:r>
              <a:rPr lang="fr-CH" dirty="0"/>
              <a:t> 80 %.</a:t>
            </a:r>
            <a:r>
              <a:rPr lang="fr-CH" dirty="0" err="1"/>
              <a:t>Iss</a:t>
            </a:r>
            <a:r>
              <a:rPr lang="fr-CH" dirty="0"/>
              <a:t> </a:t>
            </a:r>
          </a:p>
          <a:p>
            <a:r>
              <a:rPr lang="fr-CH" dirty="0">
                <a:solidFill>
                  <a:srgbClr val="0033CC"/>
                </a:solidFill>
              </a:rPr>
              <a:t>Reduction of operating </a:t>
            </a:r>
            <a:r>
              <a:rPr lang="fr-CH" dirty="0" err="1">
                <a:solidFill>
                  <a:srgbClr val="0033CC"/>
                </a:solidFill>
              </a:rPr>
              <a:t>margin</a:t>
            </a:r>
            <a:r>
              <a:rPr lang="fr-CH" dirty="0">
                <a:solidFill>
                  <a:srgbClr val="0033CC"/>
                </a:solidFill>
              </a:rPr>
              <a:t> by 5% due to trim </a:t>
            </a:r>
            <a:r>
              <a:rPr lang="fr-CH" dirty="0" err="1">
                <a:solidFill>
                  <a:srgbClr val="0033CC"/>
                </a:solidFill>
              </a:rPr>
              <a:t>coil</a:t>
            </a:r>
            <a:r>
              <a:rPr lang="fr-CH" dirty="0">
                <a:solidFill>
                  <a:srgbClr val="0033CC"/>
                </a:solidFill>
              </a:rPr>
              <a:t> </a:t>
            </a:r>
            <a:r>
              <a:rPr lang="fr-CH" dirty="0" err="1">
                <a:solidFill>
                  <a:srgbClr val="0033CC"/>
                </a:solidFill>
              </a:rPr>
              <a:t>field</a:t>
            </a:r>
            <a:r>
              <a:rPr lang="fr-CH" dirty="0">
                <a:solidFill>
                  <a:srgbClr val="0033CC"/>
                </a:solidFill>
              </a:rPr>
              <a:t> </a:t>
            </a:r>
            <a:r>
              <a:rPr lang="fr-CH" dirty="0" err="1">
                <a:solidFill>
                  <a:srgbClr val="0033CC"/>
                </a:solidFill>
              </a:rPr>
              <a:t>enhancement</a:t>
            </a:r>
            <a:r>
              <a:rPr lang="fr-CH" dirty="0">
                <a:solidFill>
                  <a:srgbClr val="0033CC"/>
                </a:solidFill>
              </a:rPr>
              <a:t> </a:t>
            </a:r>
          </a:p>
          <a:p>
            <a:pPr marL="0" indent="0">
              <a:buNone/>
            </a:pPr>
            <a:endParaRPr lang="en-US" baseline="30000" dirty="0"/>
          </a:p>
        </p:txBody>
      </p:sp>
      <p:pic>
        <p:nvPicPr>
          <p:cNvPr id="19" name="Picture 18">
            <a:extLst>
              <a:ext uri="{FF2B5EF4-FFF2-40B4-BE49-F238E27FC236}">
                <a16:creationId xmlns:a16="http://schemas.microsoft.com/office/drawing/2014/main" id="{13AE8AEF-344F-409C-B8FA-45CBEFC44056}"/>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0" y="1225272"/>
            <a:ext cx="5602487" cy="4407456"/>
          </a:xfrm>
          <a:prstGeom prst="rect">
            <a:avLst/>
          </a:prstGeom>
          <a:noFill/>
          <a:ln>
            <a:noFill/>
          </a:ln>
        </p:spPr>
      </p:pic>
      <p:sp>
        <p:nvSpPr>
          <p:cNvPr id="4" name="Slide Number Placeholder 3">
            <a:extLst>
              <a:ext uri="{FF2B5EF4-FFF2-40B4-BE49-F238E27FC236}">
                <a16:creationId xmlns:a16="http://schemas.microsoft.com/office/drawing/2014/main" id="{D57D5361-F15B-42B1-9710-439838936774}"/>
              </a:ext>
            </a:extLst>
          </p:cNvPr>
          <p:cNvSpPr>
            <a:spLocks noGrp="1"/>
          </p:cNvSpPr>
          <p:nvPr>
            <p:ph type="sldNum" sz="quarter" idx="12"/>
          </p:nvPr>
        </p:nvSpPr>
        <p:spPr/>
        <p:txBody>
          <a:bodyPr/>
          <a:lstStyle/>
          <a:p>
            <a:fld id="{4F7E4931-62DF-4F6D-A87C-0C0C127317EA}" type="slidenum">
              <a:rPr lang="en-US" smtClean="0"/>
              <a:pPr/>
              <a:t>41</a:t>
            </a:fld>
            <a:endParaRPr lang="en-US" dirty="0"/>
          </a:p>
        </p:txBody>
      </p:sp>
      <p:sp>
        <p:nvSpPr>
          <p:cNvPr id="5" name="Footer Placeholder 4">
            <a:extLst>
              <a:ext uri="{FF2B5EF4-FFF2-40B4-BE49-F238E27FC236}">
                <a16:creationId xmlns:a16="http://schemas.microsoft.com/office/drawing/2014/main" id="{0BA82CD6-9481-463B-8770-F4E652630DC9}"/>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8633807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0252987-E58C-418C-B726-5F05336246A3}"/>
              </a:ext>
            </a:extLst>
          </p:cNvPr>
          <p:cNvSpPr>
            <a:spLocks noGrp="1"/>
          </p:cNvSpPr>
          <p:nvPr>
            <p:ph type="sldNum" sz="quarter" idx="12"/>
          </p:nvPr>
        </p:nvSpPr>
        <p:spPr/>
        <p:txBody>
          <a:bodyPr/>
          <a:lstStyle/>
          <a:p>
            <a:fld id="{BFDCA1C4-9514-7B4F-976F-D92F7E296653}" type="slidenum">
              <a:rPr lang="fr-FR" smtClean="0"/>
              <a:pPr/>
              <a:t>42</a:t>
            </a:fld>
            <a:endParaRPr lang="fr-FR"/>
          </a:p>
        </p:txBody>
      </p:sp>
      <p:pic>
        <p:nvPicPr>
          <p:cNvPr id="1026" name="Picture 4">
            <a:extLst>
              <a:ext uri="{FF2B5EF4-FFF2-40B4-BE49-F238E27FC236}">
                <a16:creationId xmlns:a16="http://schemas.microsoft.com/office/drawing/2014/main" id="{653775DB-BEA9-421D-9CF6-3EAF6F5E4C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665" y="908720"/>
            <a:ext cx="8731112" cy="4467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a:extLst>
              <a:ext uri="{FF2B5EF4-FFF2-40B4-BE49-F238E27FC236}">
                <a16:creationId xmlns:a16="http://schemas.microsoft.com/office/drawing/2014/main" id="{58193F5E-DB35-4590-828D-C9159E18F3B5}"/>
              </a:ext>
            </a:extLst>
          </p:cNvPr>
          <p:cNvSpPr txBox="1"/>
          <p:nvPr/>
        </p:nvSpPr>
        <p:spPr>
          <a:xfrm>
            <a:off x="827584" y="-9987"/>
            <a:ext cx="7992888" cy="646331"/>
          </a:xfrm>
          <a:prstGeom prst="rect">
            <a:avLst/>
          </a:prstGeom>
          <a:noFill/>
        </p:spPr>
        <p:txBody>
          <a:bodyPr wrap="square" rtlCol="0">
            <a:spAutoFit/>
          </a:bodyPr>
          <a:lstStyle/>
          <a:p>
            <a:pPr algn="ctr"/>
            <a:r>
              <a:rPr lang="en-GB" sz="3600" dirty="0">
                <a:solidFill>
                  <a:srgbClr val="0070C0"/>
                </a:solidFill>
              </a:rPr>
              <a:t>Stray magnetic field</a:t>
            </a:r>
          </a:p>
        </p:txBody>
      </p:sp>
      <p:cxnSp>
        <p:nvCxnSpPr>
          <p:cNvPr id="5" name="Straight Arrow Connector 4">
            <a:extLst>
              <a:ext uri="{FF2B5EF4-FFF2-40B4-BE49-F238E27FC236}">
                <a16:creationId xmlns:a16="http://schemas.microsoft.com/office/drawing/2014/main" id="{64219014-513A-41DB-A6AC-F6D6462C02BB}"/>
              </a:ext>
            </a:extLst>
          </p:cNvPr>
          <p:cNvCxnSpPr>
            <a:cxnSpLocks/>
          </p:cNvCxnSpPr>
          <p:nvPr/>
        </p:nvCxnSpPr>
        <p:spPr>
          <a:xfrm>
            <a:off x="3203848" y="1916832"/>
            <a:ext cx="1152128" cy="648072"/>
          </a:xfrm>
          <a:prstGeom prst="straightConnector1">
            <a:avLst/>
          </a:prstGeom>
          <a:ln>
            <a:tailEnd type="triangle"/>
          </a:ln>
        </p:spPr>
        <p:style>
          <a:lnRef idx="3">
            <a:schemeClr val="accent6"/>
          </a:lnRef>
          <a:fillRef idx="0">
            <a:schemeClr val="accent6"/>
          </a:fillRef>
          <a:effectRef idx="2">
            <a:schemeClr val="accent6"/>
          </a:effectRef>
          <a:fontRef idx="minor">
            <a:schemeClr val="tx1"/>
          </a:fontRef>
        </p:style>
      </p:cxnSp>
      <p:sp>
        <p:nvSpPr>
          <p:cNvPr id="8" name="TextBox 7">
            <a:extLst>
              <a:ext uri="{FF2B5EF4-FFF2-40B4-BE49-F238E27FC236}">
                <a16:creationId xmlns:a16="http://schemas.microsoft.com/office/drawing/2014/main" id="{EB9DA230-C7A6-4AED-A210-45DBC4F487F6}"/>
              </a:ext>
            </a:extLst>
          </p:cNvPr>
          <p:cNvSpPr txBox="1"/>
          <p:nvPr/>
        </p:nvSpPr>
        <p:spPr>
          <a:xfrm>
            <a:off x="252028" y="5497067"/>
            <a:ext cx="8891972" cy="646331"/>
          </a:xfrm>
          <a:prstGeom prst="rect">
            <a:avLst/>
          </a:prstGeom>
          <a:noFill/>
        </p:spPr>
        <p:txBody>
          <a:bodyPr wrap="square">
            <a:spAutoFit/>
          </a:bodyPr>
          <a:lstStyle/>
          <a:p>
            <a:pPr marL="285750" indent="-285750">
              <a:buFont typeface="Arial" panose="020B0604020202020204" pitchFamily="34" charset="0"/>
              <a:buChar char="•"/>
            </a:pPr>
            <a:r>
              <a:rPr lang="en-GB" sz="1800" dirty="0"/>
              <a:t>The 5 </a:t>
            </a:r>
            <a:r>
              <a:rPr lang="en-GB" sz="1800" dirty="0" err="1"/>
              <a:t>mT</a:t>
            </a:r>
            <a:r>
              <a:rPr lang="en-GB" sz="1800" dirty="0"/>
              <a:t> limit line to be checked by WP5 HEL team </a:t>
            </a:r>
            <a:r>
              <a:rPr lang="en-GB" sz="1800" dirty="0" err="1"/>
              <a:t>wrt</a:t>
            </a:r>
            <a:r>
              <a:rPr lang="en-GB" dirty="0"/>
              <a:t>. Integration of Operating </a:t>
            </a:r>
            <a:r>
              <a:rPr lang="en-GB" dirty="0" err="1"/>
              <a:t>equipments</a:t>
            </a:r>
            <a:endParaRPr lang="en-US" dirty="0"/>
          </a:p>
        </p:txBody>
      </p:sp>
      <p:sp>
        <p:nvSpPr>
          <p:cNvPr id="6" name="Footer Placeholder 5">
            <a:extLst>
              <a:ext uri="{FF2B5EF4-FFF2-40B4-BE49-F238E27FC236}">
                <a16:creationId xmlns:a16="http://schemas.microsoft.com/office/drawing/2014/main" id="{61BA8DFC-8F02-41D1-9A9D-39BBC6647624}"/>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76899866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66428E-942E-435F-801A-AFE378227AD5}"/>
              </a:ext>
            </a:extLst>
          </p:cNvPr>
          <p:cNvSpPr>
            <a:spLocks noGrp="1"/>
          </p:cNvSpPr>
          <p:nvPr>
            <p:ph type="title"/>
          </p:nvPr>
        </p:nvSpPr>
        <p:spPr>
          <a:xfrm>
            <a:off x="750004" y="57230"/>
            <a:ext cx="7920000" cy="720000"/>
          </a:xfrm>
        </p:spPr>
        <p:txBody>
          <a:bodyPr/>
          <a:lstStyle/>
          <a:p>
            <a:r>
              <a:rPr lang="fr-CH" sz="3200" dirty="0"/>
              <a:t>Circuit </a:t>
            </a:r>
            <a:r>
              <a:rPr lang="fr-CH" sz="3200" dirty="0" err="1"/>
              <a:t>definition</a:t>
            </a:r>
            <a:r>
              <a:rPr lang="fr-CH" sz="3200" dirty="0"/>
              <a:t> as per 2019-2020</a:t>
            </a:r>
            <a:endParaRPr lang="en-US" sz="3200" dirty="0"/>
          </a:p>
        </p:txBody>
      </p:sp>
      <p:sp>
        <p:nvSpPr>
          <p:cNvPr id="3" name="Content Placeholder 2">
            <a:extLst>
              <a:ext uri="{FF2B5EF4-FFF2-40B4-BE49-F238E27FC236}">
                <a16:creationId xmlns:a16="http://schemas.microsoft.com/office/drawing/2014/main" id="{45E6D702-8ABC-4702-857D-D018A0E65FCA}"/>
              </a:ext>
            </a:extLst>
          </p:cNvPr>
          <p:cNvSpPr>
            <a:spLocks noGrp="1"/>
          </p:cNvSpPr>
          <p:nvPr>
            <p:ph idx="1"/>
          </p:nvPr>
        </p:nvSpPr>
        <p:spPr>
          <a:xfrm>
            <a:off x="643699" y="1149013"/>
            <a:ext cx="6026186" cy="4906963"/>
          </a:xfrm>
        </p:spPr>
        <p:txBody>
          <a:bodyPr/>
          <a:lstStyle/>
          <a:p>
            <a:r>
              <a:rPr lang="en-GB" sz="1800" b="1" kern="1400" dirty="0">
                <a:effectLst/>
                <a:latin typeface="Calibri" panose="020F0502020204030204" pitchFamily="34" charset="0"/>
                <a:ea typeface="Times New Roman" panose="02020603050405020304" pitchFamily="18" charset="0"/>
                <a:cs typeface="Times New Roman" panose="02020603050405020304" pitchFamily="18" charset="0"/>
              </a:rPr>
              <a:t>Main circuits </a:t>
            </a: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of the straight part (red) with the two main solenoids, I=350 A, the two tilted bending solenoids ( green)</a:t>
            </a:r>
          </a:p>
          <a:p>
            <a:endParaRPr lang="en-GB" sz="1800" kern="1400" dirty="0">
              <a:latin typeface="Calibri" panose="020F0502020204030204" pitchFamily="34" charset="0"/>
              <a:cs typeface="Times New Roman" panose="02020603050405020304" pitchFamily="18" charset="0"/>
            </a:endParaRPr>
          </a:p>
          <a:p>
            <a:endParaRPr lang="en-GB" sz="1800" kern="1400" dirty="0">
              <a:latin typeface="Calibri" panose="020F0502020204030204" pitchFamily="34" charset="0"/>
              <a:cs typeface="Times New Roman" panose="02020603050405020304" pitchFamily="18" charset="0"/>
            </a:endParaRPr>
          </a:p>
          <a:p>
            <a:endParaRPr lang="en-GB" sz="1800" kern="1400" dirty="0">
              <a:latin typeface="Calibri" panose="020F0502020204030204" pitchFamily="34" charset="0"/>
              <a:cs typeface="Times New Roman" panose="02020603050405020304" pitchFamily="18" charset="0"/>
            </a:endParaRPr>
          </a:p>
          <a:p>
            <a:endParaRPr lang="en-GB" sz="1800" kern="1400" dirty="0">
              <a:latin typeface="Calibri" panose="020F0502020204030204" pitchFamily="34" charset="0"/>
              <a:cs typeface="Times New Roman" panose="02020603050405020304" pitchFamily="18" charset="0"/>
            </a:endParaRPr>
          </a:p>
          <a:p>
            <a:endParaRPr lang="en-GB" sz="1800" kern="1400" dirty="0">
              <a:latin typeface="Calibri" panose="020F0502020204030204" pitchFamily="34" charset="0"/>
              <a:cs typeface="Times New Roman" panose="02020603050405020304" pitchFamily="18" charset="0"/>
            </a:endParaRPr>
          </a:p>
          <a:p>
            <a:endParaRPr lang="en-GB" sz="1800" kern="1400" dirty="0">
              <a:latin typeface="Calibri" panose="020F0502020204030204" pitchFamily="34" charset="0"/>
              <a:cs typeface="Times New Roman" panose="02020603050405020304" pitchFamily="18" charset="0"/>
            </a:endParaRPr>
          </a:p>
          <a:p>
            <a:endParaRPr lang="en-GB" sz="1800" kern="1400" dirty="0">
              <a:latin typeface="Calibri" panose="020F0502020204030204" pitchFamily="34" charset="0"/>
              <a:cs typeface="Times New Roman" panose="02020603050405020304" pitchFamily="18" charset="0"/>
            </a:endParaRPr>
          </a:p>
          <a:p>
            <a:endParaRPr lang="en-US" dirty="0"/>
          </a:p>
        </p:txBody>
      </p:sp>
      <p:sp>
        <p:nvSpPr>
          <p:cNvPr id="4" name="Slide Number Placeholder 3">
            <a:extLst>
              <a:ext uri="{FF2B5EF4-FFF2-40B4-BE49-F238E27FC236}">
                <a16:creationId xmlns:a16="http://schemas.microsoft.com/office/drawing/2014/main" id="{00E6DD27-D382-4196-A62D-13CC6CE8B773}"/>
              </a:ext>
            </a:extLst>
          </p:cNvPr>
          <p:cNvSpPr>
            <a:spLocks noGrp="1"/>
          </p:cNvSpPr>
          <p:nvPr>
            <p:ph type="sldNum" sz="quarter" idx="12"/>
          </p:nvPr>
        </p:nvSpPr>
        <p:spPr>
          <a:xfrm>
            <a:off x="7239000" y="5640530"/>
            <a:ext cx="360000" cy="360000"/>
          </a:xfrm>
        </p:spPr>
        <p:txBody>
          <a:bodyPr/>
          <a:lstStyle/>
          <a:p>
            <a:fld id="{BFDCA1C4-9514-7B4F-976F-D92F7E296653}" type="slidenum">
              <a:rPr lang="fr-FR" smtClean="0"/>
              <a:pPr/>
              <a:t>43</a:t>
            </a:fld>
            <a:endParaRPr lang="fr-FR"/>
          </a:p>
        </p:txBody>
      </p:sp>
      <p:grpSp>
        <p:nvGrpSpPr>
          <p:cNvPr id="16" name="Group 15">
            <a:extLst>
              <a:ext uri="{FF2B5EF4-FFF2-40B4-BE49-F238E27FC236}">
                <a16:creationId xmlns:a16="http://schemas.microsoft.com/office/drawing/2014/main" id="{A0C72A7A-6FF8-43A1-83B7-B1C9FA5E27C5}"/>
              </a:ext>
            </a:extLst>
          </p:cNvPr>
          <p:cNvGrpSpPr/>
          <p:nvPr/>
        </p:nvGrpSpPr>
        <p:grpSpPr>
          <a:xfrm>
            <a:off x="736295" y="2199547"/>
            <a:ext cx="7473872" cy="3384376"/>
            <a:chOff x="0" y="0"/>
            <a:chExt cx="6262370" cy="2476500"/>
          </a:xfrm>
        </p:grpSpPr>
        <p:grpSp>
          <p:nvGrpSpPr>
            <p:cNvPr id="17" name="Group 16">
              <a:extLst>
                <a:ext uri="{FF2B5EF4-FFF2-40B4-BE49-F238E27FC236}">
                  <a16:creationId xmlns:a16="http://schemas.microsoft.com/office/drawing/2014/main" id="{9AA39786-1655-4EA0-9BAD-4D88480679D7}"/>
                </a:ext>
              </a:extLst>
            </p:cNvPr>
            <p:cNvGrpSpPr/>
            <p:nvPr/>
          </p:nvGrpSpPr>
          <p:grpSpPr>
            <a:xfrm>
              <a:off x="0" y="0"/>
              <a:ext cx="6262370" cy="2476500"/>
              <a:chOff x="0" y="0"/>
              <a:chExt cx="6262370" cy="2476500"/>
            </a:xfrm>
          </p:grpSpPr>
          <p:grpSp>
            <p:nvGrpSpPr>
              <p:cNvPr id="20" name="Group 19">
                <a:extLst>
                  <a:ext uri="{FF2B5EF4-FFF2-40B4-BE49-F238E27FC236}">
                    <a16:creationId xmlns:a16="http://schemas.microsoft.com/office/drawing/2014/main" id="{09655213-09D3-4AC2-9034-7643C83521C6}"/>
                  </a:ext>
                </a:extLst>
              </p:cNvPr>
              <p:cNvGrpSpPr/>
              <p:nvPr/>
            </p:nvGrpSpPr>
            <p:grpSpPr>
              <a:xfrm>
                <a:off x="0" y="0"/>
                <a:ext cx="6262370" cy="2476500"/>
                <a:chOff x="0" y="0"/>
                <a:chExt cx="6262370" cy="2476500"/>
              </a:xfrm>
            </p:grpSpPr>
            <p:grpSp>
              <p:nvGrpSpPr>
                <p:cNvPr id="25" name="Group 24">
                  <a:extLst>
                    <a:ext uri="{FF2B5EF4-FFF2-40B4-BE49-F238E27FC236}">
                      <a16:creationId xmlns:a16="http://schemas.microsoft.com/office/drawing/2014/main" id="{19927C20-AC1A-4A9E-A8C4-9276E98DF14A}"/>
                    </a:ext>
                  </a:extLst>
                </p:cNvPr>
                <p:cNvGrpSpPr/>
                <p:nvPr/>
              </p:nvGrpSpPr>
              <p:grpSpPr>
                <a:xfrm>
                  <a:off x="0" y="0"/>
                  <a:ext cx="6262370" cy="2423160"/>
                  <a:chOff x="0" y="0"/>
                  <a:chExt cx="6262370" cy="2423160"/>
                </a:xfrm>
              </p:grpSpPr>
              <p:grpSp>
                <p:nvGrpSpPr>
                  <p:cNvPr id="31" name="Group 30">
                    <a:extLst>
                      <a:ext uri="{FF2B5EF4-FFF2-40B4-BE49-F238E27FC236}">
                        <a16:creationId xmlns:a16="http://schemas.microsoft.com/office/drawing/2014/main" id="{14E78C4E-DF12-4D3A-98D2-D882BB6A2307}"/>
                      </a:ext>
                    </a:extLst>
                  </p:cNvPr>
                  <p:cNvGrpSpPr/>
                  <p:nvPr/>
                </p:nvGrpSpPr>
                <p:grpSpPr>
                  <a:xfrm>
                    <a:off x="0" y="0"/>
                    <a:ext cx="6262370" cy="2423160"/>
                    <a:chOff x="0" y="0"/>
                    <a:chExt cx="6262370" cy="2423160"/>
                  </a:xfrm>
                </p:grpSpPr>
                <p:grpSp>
                  <p:nvGrpSpPr>
                    <p:cNvPr id="36" name="Group 35">
                      <a:extLst>
                        <a:ext uri="{FF2B5EF4-FFF2-40B4-BE49-F238E27FC236}">
                          <a16:creationId xmlns:a16="http://schemas.microsoft.com/office/drawing/2014/main" id="{AD8BA87B-C238-4A10-93FF-198FF32C296F}"/>
                        </a:ext>
                      </a:extLst>
                    </p:cNvPr>
                    <p:cNvGrpSpPr/>
                    <p:nvPr/>
                  </p:nvGrpSpPr>
                  <p:grpSpPr>
                    <a:xfrm>
                      <a:off x="0" y="0"/>
                      <a:ext cx="6262370" cy="2423160"/>
                      <a:chOff x="0" y="0"/>
                      <a:chExt cx="6262370" cy="2423160"/>
                    </a:xfrm>
                  </p:grpSpPr>
                  <p:grpSp>
                    <p:nvGrpSpPr>
                      <p:cNvPr id="38" name="Group 37">
                        <a:extLst>
                          <a:ext uri="{FF2B5EF4-FFF2-40B4-BE49-F238E27FC236}">
                            <a16:creationId xmlns:a16="http://schemas.microsoft.com/office/drawing/2014/main" id="{0C911E68-3837-4C38-9492-0724A29BAE67}"/>
                          </a:ext>
                        </a:extLst>
                      </p:cNvPr>
                      <p:cNvGrpSpPr/>
                      <p:nvPr/>
                    </p:nvGrpSpPr>
                    <p:grpSpPr>
                      <a:xfrm>
                        <a:off x="0" y="0"/>
                        <a:ext cx="6262370" cy="2423160"/>
                        <a:chOff x="0" y="0"/>
                        <a:chExt cx="6262845" cy="2423160"/>
                      </a:xfrm>
                    </p:grpSpPr>
                    <p:grpSp>
                      <p:nvGrpSpPr>
                        <p:cNvPr id="40" name="Group 39">
                          <a:extLst>
                            <a:ext uri="{FF2B5EF4-FFF2-40B4-BE49-F238E27FC236}">
                              <a16:creationId xmlns:a16="http://schemas.microsoft.com/office/drawing/2014/main" id="{4B79759C-1448-4E95-A581-A61D013177CB}"/>
                            </a:ext>
                          </a:extLst>
                        </p:cNvPr>
                        <p:cNvGrpSpPr/>
                        <p:nvPr/>
                      </p:nvGrpSpPr>
                      <p:grpSpPr>
                        <a:xfrm>
                          <a:off x="0" y="0"/>
                          <a:ext cx="6262845" cy="2423160"/>
                          <a:chOff x="0" y="0"/>
                          <a:chExt cx="6262845" cy="2423160"/>
                        </a:xfrm>
                      </p:grpSpPr>
                      <p:grpSp>
                        <p:nvGrpSpPr>
                          <p:cNvPr id="46" name="Group 45">
                            <a:extLst>
                              <a:ext uri="{FF2B5EF4-FFF2-40B4-BE49-F238E27FC236}">
                                <a16:creationId xmlns:a16="http://schemas.microsoft.com/office/drawing/2014/main" id="{E507C19E-DBDB-4305-8488-E69C050D3230}"/>
                              </a:ext>
                            </a:extLst>
                          </p:cNvPr>
                          <p:cNvGrpSpPr/>
                          <p:nvPr/>
                        </p:nvGrpSpPr>
                        <p:grpSpPr>
                          <a:xfrm>
                            <a:off x="37940" y="0"/>
                            <a:ext cx="6224905" cy="2423160"/>
                            <a:chOff x="0" y="0"/>
                            <a:chExt cx="6224905" cy="2423160"/>
                          </a:xfrm>
                        </p:grpSpPr>
                        <p:grpSp>
                          <p:nvGrpSpPr>
                            <p:cNvPr id="48" name="Group 47">
                              <a:extLst>
                                <a:ext uri="{FF2B5EF4-FFF2-40B4-BE49-F238E27FC236}">
                                  <a16:creationId xmlns:a16="http://schemas.microsoft.com/office/drawing/2014/main" id="{C6820EB8-C110-48D4-8019-69F7068F12C3}"/>
                                </a:ext>
                              </a:extLst>
                            </p:cNvPr>
                            <p:cNvGrpSpPr/>
                            <p:nvPr/>
                          </p:nvGrpSpPr>
                          <p:grpSpPr>
                            <a:xfrm>
                              <a:off x="0" y="0"/>
                              <a:ext cx="6224905" cy="2423160"/>
                              <a:chOff x="0" y="0"/>
                              <a:chExt cx="6224905" cy="2423160"/>
                            </a:xfrm>
                          </p:grpSpPr>
                          <p:grpSp>
                            <p:nvGrpSpPr>
                              <p:cNvPr id="50" name="Group 49">
                                <a:extLst>
                                  <a:ext uri="{FF2B5EF4-FFF2-40B4-BE49-F238E27FC236}">
                                    <a16:creationId xmlns:a16="http://schemas.microsoft.com/office/drawing/2014/main" id="{7F6F01A4-7E27-44E1-8AFA-0D9B5D2B8583}"/>
                                  </a:ext>
                                </a:extLst>
                              </p:cNvPr>
                              <p:cNvGrpSpPr/>
                              <p:nvPr/>
                            </p:nvGrpSpPr>
                            <p:grpSpPr>
                              <a:xfrm>
                                <a:off x="0" y="0"/>
                                <a:ext cx="6224905" cy="2256155"/>
                                <a:chOff x="-38100" y="0"/>
                                <a:chExt cx="6224905" cy="2256155"/>
                              </a:xfrm>
                            </p:grpSpPr>
                            <p:pic>
                              <p:nvPicPr>
                                <p:cNvPr id="52" name="Picture 51">
                                  <a:extLst>
                                    <a:ext uri="{FF2B5EF4-FFF2-40B4-BE49-F238E27FC236}">
                                      <a16:creationId xmlns:a16="http://schemas.microsoft.com/office/drawing/2014/main" id="{2A89AE55-C48D-4A0A-89F6-E303E2DD28A5}"/>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186805" cy="2256155"/>
                                </a:xfrm>
                                <a:prstGeom prst="rect">
                                  <a:avLst/>
                                </a:prstGeom>
                                <a:noFill/>
                              </p:spPr>
                            </p:pic>
                            <p:sp>
                              <p:nvSpPr>
                                <p:cNvPr id="53" name="Rectangle 52">
                                  <a:extLst>
                                    <a:ext uri="{FF2B5EF4-FFF2-40B4-BE49-F238E27FC236}">
                                      <a16:creationId xmlns:a16="http://schemas.microsoft.com/office/drawing/2014/main" id="{9F6839F8-AEC8-4803-B76F-C297AE409230}"/>
                                    </a:ext>
                                  </a:extLst>
                                </p:cNvPr>
                                <p:cNvSpPr/>
                                <p:nvPr/>
                              </p:nvSpPr>
                              <p:spPr>
                                <a:xfrm>
                                  <a:off x="-38100" y="563880"/>
                                  <a:ext cx="1051560" cy="11734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1" name="Rectangle 50">
                                <a:extLst>
                                  <a:ext uri="{FF2B5EF4-FFF2-40B4-BE49-F238E27FC236}">
                                    <a16:creationId xmlns:a16="http://schemas.microsoft.com/office/drawing/2014/main" id="{84E3F019-FD0C-470D-99B7-A53EC3267E95}"/>
                                  </a:ext>
                                </a:extLst>
                              </p:cNvPr>
                              <p:cNvSpPr/>
                              <p:nvPr/>
                            </p:nvSpPr>
                            <p:spPr>
                              <a:xfrm>
                                <a:off x="38100" y="2125980"/>
                                <a:ext cx="1051560" cy="297180"/>
                              </a:xfrm>
                              <a:prstGeom prst="rect">
                                <a:avLst/>
                              </a:prstGeom>
                              <a:solidFill>
                                <a:sysClr val="window" lastClr="FFFFFF"/>
                              </a:solidFill>
                              <a:ln w="25400" cap="flat" cmpd="sng" algn="ctr">
                                <a:solidFill>
                                  <a:sysClr val="window" lastClr="FFFFFF"/>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49" name="Rectangle 48">
                              <a:extLst>
                                <a:ext uri="{FF2B5EF4-FFF2-40B4-BE49-F238E27FC236}">
                                  <a16:creationId xmlns:a16="http://schemas.microsoft.com/office/drawing/2014/main" id="{F5AB55E1-B199-43EC-B720-C7C22DF4B16D}"/>
                                </a:ext>
                              </a:extLst>
                            </p:cNvPr>
                            <p:cNvSpPr/>
                            <p:nvPr/>
                          </p:nvSpPr>
                          <p:spPr>
                            <a:xfrm>
                              <a:off x="845820" y="1524000"/>
                              <a:ext cx="251460" cy="769620"/>
                            </a:xfrm>
                            <a:prstGeom prst="rect">
                              <a:avLst/>
                            </a:prstGeom>
                            <a:solidFill>
                              <a:sysClr val="window" lastClr="FFFFFF"/>
                            </a:solidFill>
                            <a:ln w="25400" cap="flat" cmpd="sng" algn="ctr">
                              <a:solidFill>
                                <a:sysClr val="window" lastClr="FFFFFF"/>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47" name="Rectangle 46">
                            <a:extLst>
                              <a:ext uri="{FF2B5EF4-FFF2-40B4-BE49-F238E27FC236}">
                                <a16:creationId xmlns:a16="http://schemas.microsoft.com/office/drawing/2014/main" id="{EE011342-F485-46C6-AAF1-DADDEDDA49DA}"/>
                              </a:ext>
                            </a:extLst>
                          </p:cNvPr>
                          <p:cNvSpPr/>
                          <p:nvPr/>
                        </p:nvSpPr>
                        <p:spPr>
                          <a:xfrm rot="16200000">
                            <a:off x="-326550" y="1708150"/>
                            <a:ext cx="836295" cy="183195"/>
                          </a:xfrm>
                          <a:prstGeom prst="rect">
                            <a:avLst/>
                          </a:prstGeom>
                          <a:solidFill>
                            <a:sysClr val="window" lastClr="FFFFFF"/>
                          </a:solidFill>
                          <a:ln w="25400" cap="flat" cmpd="sng" algn="ctr">
                            <a:solidFill>
                              <a:sysClr val="window" lastClr="FFFFFF"/>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nvGrpSpPr>
                        <p:cNvPr id="41" name="Group 40">
                          <a:extLst>
                            <a:ext uri="{FF2B5EF4-FFF2-40B4-BE49-F238E27FC236}">
                              <a16:creationId xmlns:a16="http://schemas.microsoft.com/office/drawing/2014/main" id="{BE1BD198-E380-439D-991D-6263B7008D2C}"/>
                            </a:ext>
                          </a:extLst>
                        </p:cNvPr>
                        <p:cNvGrpSpPr/>
                        <p:nvPr/>
                      </p:nvGrpSpPr>
                      <p:grpSpPr>
                        <a:xfrm>
                          <a:off x="114300" y="828059"/>
                          <a:ext cx="1209028" cy="1530963"/>
                          <a:chOff x="0" y="12719"/>
                          <a:chExt cx="1209028" cy="1530963"/>
                        </a:xfrm>
                      </p:grpSpPr>
                      <p:sp>
                        <p:nvSpPr>
                          <p:cNvPr id="42" name="Rectangle 41">
                            <a:extLst>
                              <a:ext uri="{FF2B5EF4-FFF2-40B4-BE49-F238E27FC236}">
                                <a16:creationId xmlns:a16="http://schemas.microsoft.com/office/drawing/2014/main" id="{E0C33442-6C1F-46EF-9289-8267E28EA6BD}"/>
                              </a:ext>
                            </a:extLst>
                          </p:cNvPr>
                          <p:cNvSpPr/>
                          <p:nvPr/>
                        </p:nvSpPr>
                        <p:spPr>
                          <a:xfrm rot="19840191">
                            <a:off x="628650" y="1348740"/>
                            <a:ext cx="236445" cy="194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3" name="Rectangle 42">
                            <a:extLst>
                              <a:ext uri="{FF2B5EF4-FFF2-40B4-BE49-F238E27FC236}">
                                <a16:creationId xmlns:a16="http://schemas.microsoft.com/office/drawing/2014/main" id="{38AF981F-DDC2-4F13-8AD9-4D91F0F253F1}"/>
                              </a:ext>
                            </a:extLst>
                          </p:cNvPr>
                          <p:cNvSpPr/>
                          <p:nvPr/>
                        </p:nvSpPr>
                        <p:spPr>
                          <a:xfrm>
                            <a:off x="0" y="861060"/>
                            <a:ext cx="731520" cy="442278"/>
                          </a:xfrm>
                          <a:prstGeom prst="rect">
                            <a:avLst/>
                          </a:prstGeom>
                          <a:noFill/>
                          <a:ln w="127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4" name="Rectangle 43">
                            <a:extLst>
                              <a:ext uri="{FF2B5EF4-FFF2-40B4-BE49-F238E27FC236}">
                                <a16:creationId xmlns:a16="http://schemas.microsoft.com/office/drawing/2014/main" id="{7732DEDD-2367-4D93-9C8E-6DA0DF42A351}"/>
                              </a:ext>
                            </a:extLst>
                          </p:cNvPr>
                          <p:cNvSpPr/>
                          <p:nvPr/>
                        </p:nvSpPr>
                        <p:spPr>
                          <a:xfrm rot="5400000">
                            <a:off x="245426" y="367347"/>
                            <a:ext cx="658495" cy="304800"/>
                          </a:xfrm>
                          <a:prstGeom prst="rect">
                            <a:avLst/>
                          </a:prstGeom>
                          <a:noFill/>
                          <a:ln w="12700" cap="flat" cmpd="sng" algn="ctr">
                            <a:solidFill>
                              <a:srgbClr val="0070C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45" name="Rectangle 44">
                            <a:extLst>
                              <a:ext uri="{FF2B5EF4-FFF2-40B4-BE49-F238E27FC236}">
                                <a16:creationId xmlns:a16="http://schemas.microsoft.com/office/drawing/2014/main" id="{F495813D-2ABE-4DBA-97C5-321440D0FF42}"/>
                              </a:ext>
                            </a:extLst>
                          </p:cNvPr>
                          <p:cNvSpPr/>
                          <p:nvPr/>
                        </p:nvSpPr>
                        <p:spPr>
                          <a:xfrm>
                            <a:off x="422263" y="12719"/>
                            <a:ext cx="786765" cy="185401"/>
                          </a:xfrm>
                          <a:prstGeom prst="rect">
                            <a:avLst/>
                          </a:prstGeom>
                          <a:noFill/>
                          <a:ln w="12700" cap="flat" cmpd="sng" algn="ctr">
                            <a:solidFill>
                              <a:srgbClr val="0070C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grpSp>
                  <p:sp>
                    <p:nvSpPr>
                      <p:cNvPr id="39" name="Rectangle 38">
                        <a:extLst>
                          <a:ext uri="{FF2B5EF4-FFF2-40B4-BE49-F238E27FC236}">
                            <a16:creationId xmlns:a16="http://schemas.microsoft.com/office/drawing/2014/main" id="{28DF5C27-AC74-4A3E-A5CB-DE5A6B231FCE}"/>
                          </a:ext>
                        </a:extLst>
                      </p:cNvPr>
                      <p:cNvSpPr/>
                      <p:nvPr/>
                    </p:nvSpPr>
                    <p:spPr>
                      <a:xfrm rot="5400000">
                        <a:off x="426720" y="411480"/>
                        <a:ext cx="531495" cy="304777"/>
                      </a:xfrm>
                      <a:prstGeom prst="rect">
                        <a:avLst/>
                      </a:prstGeom>
                      <a:noFill/>
                      <a:ln w="12700" cap="flat" cmpd="sng" algn="ctr">
                        <a:solidFill>
                          <a:srgbClr val="0070C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cxnSp>
                  <p:nvCxnSpPr>
                    <p:cNvPr id="37" name="Straight Connector 36">
                      <a:extLst>
                        <a:ext uri="{FF2B5EF4-FFF2-40B4-BE49-F238E27FC236}">
                          <a16:creationId xmlns:a16="http://schemas.microsoft.com/office/drawing/2014/main" id="{06883908-2DB2-491E-B494-F9AE30248C64}"/>
                        </a:ext>
                      </a:extLst>
                    </p:cNvPr>
                    <p:cNvCxnSpPr/>
                    <p:nvPr/>
                  </p:nvCxnSpPr>
                  <p:spPr>
                    <a:xfrm>
                      <a:off x="556260" y="906780"/>
                      <a:ext cx="766967" cy="0"/>
                    </a:xfrm>
                    <a:prstGeom prst="line">
                      <a:avLst/>
                    </a:prstGeom>
                    <a:ln w="28575"/>
                  </p:spPr>
                  <p:style>
                    <a:lnRef idx="1">
                      <a:schemeClr val="accent1"/>
                    </a:lnRef>
                    <a:fillRef idx="0">
                      <a:schemeClr val="accent1"/>
                    </a:fillRef>
                    <a:effectRef idx="0">
                      <a:schemeClr val="accent1"/>
                    </a:effectRef>
                    <a:fontRef idx="minor">
                      <a:schemeClr val="tx1"/>
                    </a:fontRef>
                  </p:style>
                </p:cxnSp>
              </p:grpSp>
              <p:cxnSp>
                <p:nvCxnSpPr>
                  <p:cNvPr id="32" name="Straight Connector 31">
                    <a:extLst>
                      <a:ext uri="{FF2B5EF4-FFF2-40B4-BE49-F238E27FC236}">
                        <a16:creationId xmlns:a16="http://schemas.microsoft.com/office/drawing/2014/main" id="{D8E64324-DA61-46CE-9AAA-D1DDC4B0B471}"/>
                      </a:ext>
                    </a:extLst>
                  </p:cNvPr>
                  <p:cNvCxnSpPr/>
                  <p:nvPr/>
                </p:nvCxnSpPr>
                <p:spPr>
                  <a:xfrm flipV="1">
                    <a:off x="754380" y="335280"/>
                    <a:ext cx="0" cy="1440180"/>
                  </a:xfrm>
                  <a:prstGeom prst="line">
                    <a:avLst/>
                  </a:prstGeom>
                  <a:ln w="22225">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CA70FE98-1F19-4F52-A14E-15DD15D17812}"/>
                      </a:ext>
                    </a:extLst>
                  </p:cNvPr>
                  <p:cNvCxnSpPr/>
                  <p:nvPr/>
                </p:nvCxnSpPr>
                <p:spPr>
                  <a:xfrm flipV="1">
                    <a:off x="624840" y="342900"/>
                    <a:ext cx="0" cy="1440180"/>
                  </a:xfrm>
                  <a:prstGeom prst="line">
                    <a:avLst/>
                  </a:prstGeom>
                  <a:noFill/>
                  <a:ln w="22225" cap="flat" cmpd="sng" algn="ctr">
                    <a:solidFill>
                      <a:srgbClr val="00B050"/>
                    </a:solidFill>
                    <a:prstDash val="solid"/>
                  </a:ln>
                  <a:effectLst/>
                </p:spPr>
              </p:cxnSp>
              <p:cxnSp>
                <p:nvCxnSpPr>
                  <p:cNvPr id="34" name="Straight Connector 33">
                    <a:extLst>
                      <a:ext uri="{FF2B5EF4-FFF2-40B4-BE49-F238E27FC236}">
                        <a16:creationId xmlns:a16="http://schemas.microsoft.com/office/drawing/2014/main" id="{FCDE7A93-B1E6-4A8D-9134-B3D8A9769F93}"/>
                      </a:ext>
                    </a:extLst>
                  </p:cNvPr>
                  <p:cNvCxnSpPr/>
                  <p:nvPr/>
                </p:nvCxnSpPr>
                <p:spPr>
                  <a:xfrm flipH="1" flipV="1">
                    <a:off x="750570" y="339090"/>
                    <a:ext cx="0" cy="628650"/>
                  </a:xfrm>
                  <a:prstGeom prst="line">
                    <a:avLst/>
                  </a:prstGeom>
                  <a:noFill/>
                  <a:ln w="38100" cap="flat" cmpd="sng" algn="ctr">
                    <a:solidFill>
                      <a:srgbClr val="00B050"/>
                    </a:solidFill>
                    <a:prstDash val="solid"/>
                  </a:ln>
                  <a:effectLst/>
                </p:spPr>
              </p:cxnSp>
              <p:cxnSp>
                <p:nvCxnSpPr>
                  <p:cNvPr id="35" name="Straight Connector 34">
                    <a:extLst>
                      <a:ext uri="{FF2B5EF4-FFF2-40B4-BE49-F238E27FC236}">
                        <a16:creationId xmlns:a16="http://schemas.microsoft.com/office/drawing/2014/main" id="{2417FE2E-2229-4800-965D-8A205C8417DD}"/>
                      </a:ext>
                    </a:extLst>
                  </p:cNvPr>
                  <p:cNvCxnSpPr/>
                  <p:nvPr/>
                </p:nvCxnSpPr>
                <p:spPr>
                  <a:xfrm flipH="1" flipV="1">
                    <a:off x="621030" y="354330"/>
                    <a:ext cx="0" cy="628650"/>
                  </a:xfrm>
                  <a:prstGeom prst="line">
                    <a:avLst/>
                  </a:prstGeom>
                  <a:noFill/>
                  <a:ln w="38100" cap="flat" cmpd="sng" algn="ctr">
                    <a:solidFill>
                      <a:srgbClr val="00B050"/>
                    </a:solidFill>
                    <a:prstDash val="solid"/>
                  </a:ln>
                  <a:effectLst/>
                </p:spPr>
              </p:cxnSp>
            </p:grpSp>
            <p:cxnSp>
              <p:nvCxnSpPr>
                <p:cNvPr id="26" name="Straight Connector 25">
                  <a:extLst>
                    <a:ext uri="{FF2B5EF4-FFF2-40B4-BE49-F238E27FC236}">
                      <a16:creationId xmlns:a16="http://schemas.microsoft.com/office/drawing/2014/main" id="{BDFEA90A-8AAA-409E-98A7-C109BBFD0690}"/>
                    </a:ext>
                  </a:extLst>
                </p:cNvPr>
                <p:cNvCxnSpPr/>
                <p:nvPr/>
              </p:nvCxnSpPr>
              <p:spPr>
                <a:xfrm>
                  <a:off x="571500" y="2110740"/>
                  <a:ext cx="224155" cy="3581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69C19188-C806-4288-8BCF-1EB07C91C330}"/>
                    </a:ext>
                  </a:extLst>
                </p:cNvPr>
                <p:cNvCxnSpPr/>
                <p:nvPr/>
              </p:nvCxnSpPr>
              <p:spPr>
                <a:xfrm flipV="1">
                  <a:off x="800100" y="2308860"/>
                  <a:ext cx="281305" cy="1676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874D55D4-7F6A-4055-A2D8-D2DFA5F5B2B1}"/>
                    </a:ext>
                  </a:extLst>
                </p:cNvPr>
                <p:cNvCxnSpPr/>
                <p:nvPr/>
              </p:nvCxnSpPr>
              <p:spPr>
                <a:xfrm flipH="1" flipV="1">
                  <a:off x="861060" y="1935480"/>
                  <a:ext cx="227965" cy="365760"/>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Straight Connector 28">
                  <a:extLst>
                    <a:ext uri="{FF2B5EF4-FFF2-40B4-BE49-F238E27FC236}">
                      <a16:creationId xmlns:a16="http://schemas.microsoft.com/office/drawing/2014/main" id="{EC952540-D671-4886-BCC6-BFE4BA8D2450}"/>
                    </a:ext>
                  </a:extLst>
                </p:cNvPr>
                <p:cNvCxnSpPr/>
                <p:nvPr/>
              </p:nvCxnSpPr>
              <p:spPr>
                <a:xfrm flipH="1" flipV="1">
                  <a:off x="929640" y="1341120"/>
                  <a:ext cx="7620" cy="815340"/>
                </a:xfrm>
                <a:prstGeom prst="line">
                  <a:avLst/>
                </a:prstGeom>
                <a:ln w="22225"/>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A2F3E75-600E-44B2-9EFC-0520A6A8DBA2}"/>
                    </a:ext>
                  </a:extLst>
                </p:cNvPr>
                <p:cNvCxnSpPr/>
                <p:nvPr/>
              </p:nvCxnSpPr>
              <p:spPr>
                <a:xfrm flipH="1" flipV="1">
                  <a:off x="990600" y="1356360"/>
                  <a:ext cx="0" cy="891540"/>
                </a:xfrm>
                <a:prstGeom prst="line">
                  <a:avLst/>
                </a:prstGeom>
                <a:noFill/>
                <a:ln w="22225" cap="flat" cmpd="sng" algn="ctr">
                  <a:solidFill>
                    <a:srgbClr val="4F81BD">
                      <a:shade val="95000"/>
                      <a:satMod val="105000"/>
                    </a:srgbClr>
                  </a:solidFill>
                  <a:prstDash val="solid"/>
                </a:ln>
                <a:effectLst/>
              </p:spPr>
            </p:cxnSp>
          </p:grpSp>
          <p:sp>
            <p:nvSpPr>
              <p:cNvPr id="21" name="Oval 20">
                <a:extLst>
                  <a:ext uri="{FF2B5EF4-FFF2-40B4-BE49-F238E27FC236}">
                    <a16:creationId xmlns:a16="http://schemas.microsoft.com/office/drawing/2014/main" id="{BCA10A38-5661-4301-93AA-7FC24E68825D}"/>
                  </a:ext>
                </a:extLst>
              </p:cNvPr>
              <p:cNvSpPr/>
              <p:nvPr/>
            </p:nvSpPr>
            <p:spPr>
              <a:xfrm rot="5400000">
                <a:off x="5507355" y="1491615"/>
                <a:ext cx="205740" cy="45720"/>
              </a:xfrm>
              <a:prstGeom prst="ellipse">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2" name="Oval 21">
                <a:extLst>
                  <a:ext uri="{FF2B5EF4-FFF2-40B4-BE49-F238E27FC236}">
                    <a16:creationId xmlns:a16="http://schemas.microsoft.com/office/drawing/2014/main" id="{0881FC90-A4E8-4C0C-904D-681CE043D7EE}"/>
                  </a:ext>
                </a:extLst>
              </p:cNvPr>
              <p:cNvSpPr/>
              <p:nvPr/>
            </p:nvSpPr>
            <p:spPr>
              <a:xfrm>
                <a:off x="5128260" y="1219200"/>
                <a:ext cx="205740" cy="45720"/>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3" name="Oval 22">
                <a:extLst>
                  <a:ext uri="{FF2B5EF4-FFF2-40B4-BE49-F238E27FC236}">
                    <a16:creationId xmlns:a16="http://schemas.microsoft.com/office/drawing/2014/main" id="{99B0BAF8-AEFD-4A86-860F-7B64AA340335}"/>
                  </a:ext>
                </a:extLst>
              </p:cNvPr>
              <p:cNvSpPr/>
              <p:nvPr/>
            </p:nvSpPr>
            <p:spPr>
              <a:xfrm rot="5400000">
                <a:off x="5408295" y="1499235"/>
                <a:ext cx="205740" cy="45720"/>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4" name="Oval 23">
                <a:extLst>
                  <a:ext uri="{FF2B5EF4-FFF2-40B4-BE49-F238E27FC236}">
                    <a16:creationId xmlns:a16="http://schemas.microsoft.com/office/drawing/2014/main" id="{8A9B50AB-E9B5-413B-9A29-19CECB7E6C94}"/>
                  </a:ext>
                </a:extLst>
              </p:cNvPr>
              <p:cNvSpPr/>
              <p:nvPr/>
            </p:nvSpPr>
            <p:spPr>
              <a:xfrm>
                <a:off x="5021580" y="1143000"/>
                <a:ext cx="205740" cy="45720"/>
              </a:xfrm>
              <a:prstGeom prst="ellipse">
                <a:avLst/>
              </a:prstGeom>
              <a:solidFill>
                <a:srgbClr val="FF0000"/>
              </a:solidFill>
              <a:ln w="25400" cap="flat" cmpd="sng" algn="ctr">
                <a:solidFill>
                  <a:srgbClr val="FF000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18" name="Oval 17">
              <a:extLst>
                <a:ext uri="{FF2B5EF4-FFF2-40B4-BE49-F238E27FC236}">
                  <a16:creationId xmlns:a16="http://schemas.microsoft.com/office/drawing/2014/main" id="{31617E5D-98D3-4C4C-9BEA-76EF6CBE6804}"/>
                </a:ext>
              </a:extLst>
            </p:cNvPr>
            <p:cNvSpPr/>
            <p:nvPr/>
          </p:nvSpPr>
          <p:spPr>
            <a:xfrm rot="5400000">
              <a:off x="523875" y="1575435"/>
              <a:ext cx="205740" cy="45720"/>
            </a:xfrm>
            <a:prstGeom prst="ellipse">
              <a:avLst/>
            </a:prstGeom>
            <a:solidFill>
              <a:srgbClr val="00B050"/>
            </a:solidFill>
            <a:ln w="25400" cap="flat" cmpd="sng" algn="ctr">
              <a:solidFill>
                <a:srgbClr val="00B05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9" name="Oval 18">
              <a:extLst>
                <a:ext uri="{FF2B5EF4-FFF2-40B4-BE49-F238E27FC236}">
                  <a16:creationId xmlns:a16="http://schemas.microsoft.com/office/drawing/2014/main" id="{BA0A823F-9123-4B55-9B54-2AD3D25B1FA1}"/>
                </a:ext>
              </a:extLst>
            </p:cNvPr>
            <p:cNvSpPr/>
            <p:nvPr/>
          </p:nvSpPr>
          <p:spPr>
            <a:xfrm rot="5400000">
              <a:off x="645795" y="1560195"/>
              <a:ext cx="205740" cy="45720"/>
            </a:xfrm>
            <a:prstGeom prst="ellipse">
              <a:avLst/>
            </a:prstGeom>
            <a:solidFill>
              <a:srgbClr val="00B050"/>
            </a:solidFill>
            <a:ln w="25400" cap="flat" cmpd="sng" algn="ctr">
              <a:solidFill>
                <a:srgbClr val="00B050"/>
              </a:solidFill>
              <a:prstDash val="solid"/>
            </a:ln>
            <a:effectLst/>
          </p:spPr>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grpSp>
      <p:sp>
        <p:nvSpPr>
          <p:cNvPr id="54" name="TextBox 53">
            <a:extLst>
              <a:ext uri="{FF2B5EF4-FFF2-40B4-BE49-F238E27FC236}">
                <a16:creationId xmlns:a16="http://schemas.microsoft.com/office/drawing/2014/main" id="{81FBB37D-0F1D-471F-91B4-FC0FBCC10E11}"/>
              </a:ext>
            </a:extLst>
          </p:cNvPr>
          <p:cNvSpPr txBox="1"/>
          <p:nvPr/>
        </p:nvSpPr>
        <p:spPr>
          <a:xfrm>
            <a:off x="2153120" y="6401001"/>
            <a:ext cx="6540729" cy="276999"/>
          </a:xfrm>
          <a:prstGeom prst="rect">
            <a:avLst/>
          </a:prstGeom>
          <a:noFill/>
        </p:spPr>
        <p:txBody>
          <a:bodyPr wrap="square">
            <a:spAutoFit/>
          </a:bodyPr>
          <a:lstStyle/>
          <a:p>
            <a:pPr algn="l"/>
            <a:r>
              <a:rPr lang="fr-FR" sz="1200" i="1" dirty="0">
                <a:solidFill>
                  <a:schemeClr val="accent1">
                    <a:lumMod val="75000"/>
                  </a:schemeClr>
                </a:solidFill>
              </a:rPr>
              <a:t>MCF meeting HLLHC  WP5 HEL MAGNETS                                   A. Foussat    12 Jan 2021</a:t>
            </a:r>
            <a:endParaRPr lang="en-GB" sz="1200" i="1" dirty="0">
              <a:solidFill>
                <a:schemeClr val="accent1">
                  <a:lumMod val="75000"/>
                </a:schemeClr>
              </a:solidFill>
            </a:endParaRPr>
          </a:p>
        </p:txBody>
      </p:sp>
      <p:sp>
        <p:nvSpPr>
          <p:cNvPr id="6" name="Footer Placeholder 5">
            <a:extLst>
              <a:ext uri="{FF2B5EF4-FFF2-40B4-BE49-F238E27FC236}">
                <a16:creationId xmlns:a16="http://schemas.microsoft.com/office/drawing/2014/main" id="{0ACDA14B-EFF9-4D28-9EFE-C428A11EA161}"/>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84304569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FDCA1C4-9514-7B4F-976F-D92F7E296653}" type="slidenum">
              <a:rPr lang="fr-FR" smtClean="0"/>
              <a:pPr/>
              <a:t>44</a:t>
            </a:fld>
            <a:endParaRPr lang="fr-FR"/>
          </a:p>
        </p:txBody>
      </p:sp>
      <p:pic>
        <p:nvPicPr>
          <p:cNvPr id="3" name="Picture 2" descr="Screen Clippi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943" y="620688"/>
            <a:ext cx="6277851" cy="2448267"/>
          </a:xfrm>
          <a:prstGeom prst="rect">
            <a:avLst/>
          </a:prstGeom>
        </p:spPr>
      </p:pic>
      <p:pic>
        <p:nvPicPr>
          <p:cNvPr id="4" name="Picture 3" descr="Screen Clippi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03794" y="620688"/>
            <a:ext cx="2129603" cy="2448267"/>
          </a:xfrm>
          <a:prstGeom prst="rect">
            <a:avLst/>
          </a:prstGeom>
        </p:spPr>
      </p:pic>
      <p:sp>
        <p:nvSpPr>
          <p:cNvPr id="6" name="TextBox 5"/>
          <p:cNvSpPr txBox="1"/>
          <p:nvPr/>
        </p:nvSpPr>
        <p:spPr>
          <a:xfrm>
            <a:off x="693912" y="141650"/>
            <a:ext cx="7992888" cy="584775"/>
          </a:xfrm>
          <a:prstGeom prst="rect">
            <a:avLst/>
          </a:prstGeom>
          <a:noFill/>
        </p:spPr>
        <p:txBody>
          <a:bodyPr wrap="square" rtlCol="0">
            <a:spAutoFit/>
          </a:bodyPr>
          <a:lstStyle/>
          <a:p>
            <a:pPr algn="ctr"/>
            <a:r>
              <a:rPr lang="en-GB" sz="3200" b="1" dirty="0">
                <a:solidFill>
                  <a:schemeClr val="bg2"/>
                </a:solidFill>
                <a:latin typeface="+mj-lt"/>
                <a:ea typeface="+mj-ea"/>
                <a:cs typeface="+mj-cs"/>
              </a:rPr>
              <a:t>Updated Main Circuits per 2021</a:t>
            </a:r>
          </a:p>
        </p:txBody>
      </p:sp>
      <p:sp>
        <p:nvSpPr>
          <p:cNvPr id="7" name="TextBox 6"/>
          <p:cNvSpPr txBox="1"/>
          <p:nvPr/>
        </p:nvSpPr>
        <p:spPr>
          <a:xfrm>
            <a:off x="2295627" y="6137220"/>
            <a:ext cx="6077561" cy="276999"/>
          </a:xfrm>
          <a:prstGeom prst="rect">
            <a:avLst/>
          </a:prstGeom>
          <a:noFill/>
        </p:spPr>
        <p:txBody>
          <a:bodyPr wrap="none" rtlCol="0">
            <a:spAutoFit/>
          </a:bodyPr>
          <a:lstStyle/>
          <a:p>
            <a:r>
              <a:rPr lang="en-US" sz="1200" dirty="0"/>
              <a:t>*A Foussat, D, Perin: Main parameters of HEL electrical circuits, 2020, EDMS </a:t>
            </a:r>
            <a:r>
              <a:rPr lang="is-IS" sz="1200" b="1" dirty="0">
                <a:hlinkClick r:id="rId4"/>
              </a:rPr>
              <a:t>2036694</a:t>
            </a:r>
            <a:endParaRPr lang="en-US" sz="1200" dirty="0"/>
          </a:p>
        </p:txBody>
      </p:sp>
      <p:pic>
        <p:nvPicPr>
          <p:cNvPr id="12" name="Picture 11">
            <a:extLst>
              <a:ext uri="{FF2B5EF4-FFF2-40B4-BE49-F238E27FC236}">
                <a16:creationId xmlns:a16="http://schemas.microsoft.com/office/drawing/2014/main" id="{AAB37BDC-1135-4E66-851F-C20F324C9363}"/>
              </a:ext>
            </a:extLst>
          </p:cNvPr>
          <p:cNvPicPr>
            <a:picLocks noChangeAspect="1"/>
          </p:cNvPicPr>
          <p:nvPr/>
        </p:nvPicPr>
        <p:blipFill>
          <a:blip r:embed="rId5"/>
          <a:stretch>
            <a:fillRect/>
          </a:stretch>
        </p:blipFill>
        <p:spPr>
          <a:xfrm>
            <a:off x="971601" y="2977414"/>
            <a:ext cx="6840760" cy="3162238"/>
          </a:xfrm>
          <a:prstGeom prst="rect">
            <a:avLst/>
          </a:prstGeom>
        </p:spPr>
      </p:pic>
      <p:sp>
        <p:nvSpPr>
          <p:cNvPr id="8" name="TextBox 7">
            <a:extLst>
              <a:ext uri="{FF2B5EF4-FFF2-40B4-BE49-F238E27FC236}">
                <a16:creationId xmlns:a16="http://schemas.microsoft.com/office/drawing/2014/main" id="{A8A3E60A-7B0A-4ACD-A205-41C87EC669D1}"/>
              </a:ext>
            </a:extLst>
          </p:cNvPr>
          <p:cNvSpPr txBox="1"/>
          <p:nvPr/>
        </p:nvSpPr>
        <p:spPr>
          <a:xfrm>
            <a:off x="2153120" y="6397850"/>
            <a:ext cx="6540729" cy="276999"/>
          </a:xfrm>
          <a:prstGeom prst="rect">
            <a:avLst/>
          </a:prstGeom>
          <a:noFill/>
        </p:spPr>
        <p:txBody>
          <a:bodyPr wrap="square">
            <a:spAutoFit/>
          </a:bodyPr>
          <a:lstStyle/>
          <a:p>
            <a:pPr algn="l"/>
            <a:r>
              <a:rPr lang="fr-FR" sz="1200" i="1" dirty="0">
                <a:solidFill>
                  <a:schemeClr val="accent1">
                    <a:lumMod val="75000"/>
                  </a:schemeClr>
                </a:solidFill>
              </a:rPr>
              <a:t>MCF meeting HLLHC  WP5 HEL MAGNETS                                   A. Foussat    12 Jan 2021</a:t>
            </a:r>
            <a:endParaRPr lang="en-GB" sz="1200" i="1" dirty="0">
              <a:solidFill>
                <a:schemeClr val="accent1">
                  <a:lumMod val="75000"/>
                </a:schemeClr>
              </a:solidFill>
            </a:endParaRPr>
          </a:p>
        </p:txBody>
      </p:sp>
      <p:sp>
        <p:nvSpPr>
          <p:cNvPr id="9" name="Footer Placeholder 8">
            <a:extLst>
              <a:ext uri="{FF2B5EF4-FFF2-40B4-BE49-F238E27FC236}">
                <a16:creationId xmlns:a16="http://schemas.microsoft.com/office/drawing/2014/main" id="{1B5B326F-C157-4C01-973D-68B09F4165B0}"/>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1421891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BD62417-F072-4165-B7A4-2805D1281337}"/>
              </a:ext>
            </a:extLst>
          </p:cNvPr>
          <p:cNvSpPr>
            <a:spLocks noGrp="1"/>
          </p:cNvSpPr>
          <p:nvPr>
            <p:ph type="sldNum" sz="quarter" idx="12"/>
          </p:nvPr>
        </p:nvSpPr>
        <p:spPr/>
        <p:txBody>
          <a:bodyPr/>
          <a:lstStyle/>
          <a:p>
            <a:fld id="{BFDCA1C4-9514-7B4F-976F-D92F7E296653}" type="slidenum">
              <a:rPr lang="fr-FR" smtClean="0"/>
              <a:pPr/>
              <a:t>45</a:t>
            </a:fld>
            <a:endParaRPr lang="fr-FR"/>
          </a:p>
        </p:txBody>
      </p:sp>
      <p:pic>
        <p:nvPicPr>
          <p:cNvPr id="9" name="Picture 8" descr="Screen Clipping">
            <a:extLst>
              <a:ext uri="{FF2B5EF4-FFF2-40B4-BE49-F238E27FC236}">
                <a16:creationId xmlns:a16="http://schemas.microsoft.com/office/drawing/2014/main" id="{9D5BF98F-EA9B-4597-A58D-57AE3F6C8D4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72660" y="1884438"/>
            <a:ext cx="2316064" cy="2794112"/>
          </a:xfrm>
          <a:prstGeom prst="rect">
            <a:avLst/>
          </a:prstGeom>
        </p:spPr>
      </p:pic>
      <p:pic>
        <p:nvPicPr>
          <p:cNvPr id="15" name="Picture 14">
            <a:extLst>
              <a:ext uri="{FF2B5EF4-FFF2-40B4-BE49-F238E27FC236}">
                <a16:creationId xmlns:a16="http://schemas.microsoft.com/office/drawing/2014/main" id="{F96E1F18-0A08-4F24-A7F5-D971849AFA0C}"/>
              </a:ext>
            </a:extLst>
          </p:cNvPr>
          <p:cNvPicPr>
            <a:picLocks noChangeAspect="1"/>
          </p:cNvPicPr>
          <p:nvPr/>
        </p:nvPicPr>
        <p:blipFill>
          <a:blip r:embed="rId3"/>
          <a:stretch>
            <a:fillRect/>
          </a:stretch>
        </p:blipFill>
        <p:spPr>
          <a:xfrm>
            <a:off x="179512" y="1768462"/>
            <a:ext cx="6393148" cy="3384607"/>
          </a:xfrm>
          <a:prstGeom prst="rect">
            <a:avLst/>
          </a:prstGeom>
        </p:spPr>
      </p:pic>
      <p:sp>
        <p:nvSpPr>
          <p:cNvPr id="16" name="TextBox 15">
            <a:extLst>
              <a:ext uri="{FF2B5EF4-FFF2-40B4-BE49-F238E27FC236}">
                <a16:creationId xmlns:a16="http://schemas.microsoft.com/office/drawing/2014/main" id="{DD3695B4-7C75-461E-9DA9-5D551E7A2CCF}"/>
              </a:ext>
            </a:extLst>
          </p:cNvPr>
          <p:cNvSpPr txBox="1"/>
          <p:nvPr/>
        </p:nvSpPr>
        <p:spPr>
          <a:xfrm>
            <a:off x="658648" y="215090"/>
            <a:ext cx="7992888" cy="523220"/>
          </a:xfrm>
          <a:prstGeom prst="rect">
            <a:avLst/>
          </a:prstGeom>
          <a:noFill/>
        </p:spPr>
        <p:txBody>
          <a:bodyPr wrap="square" rtlCol="0">
            <a:spAutoFit/>
          </a:bodyPr>
          <a:lstStyle/>
          <a:p>
            <a:pPr algn="ctr"/>
            <a:r>
              <a:rPr lang="en-GB" sz="2800" b="1" dirty="0">
                <a:solidFill>
                  <a:srgbClr val="0070C0"/>
                </a:solidFill>
              </a:rPr>
              <a:t>Updated Correctors Circuits per 2021</a:t>
            </a:r>
          </a:p>
        </p:txBody>
      </p:sp>
      <p:sp>
        <p:nvSpPr>
          <p:cNvPr id="7" name="TextBox 6">
            <a:extLst>
              <a:ext uri="{FF2B5EF4-FFF2-40B4-BE49-F238E27FC236}">
                <a16:creationId xmlns:a16="http://schemas.microsoft.com/office/drawing/2014/main" id="{178460F3-4FC3-49F2-9E61-5918233B8DF7}"/>
              </a:ext>
            </a:extLst>
          </p:cNvPr>
          <p:cNvSpPr txBox="1"/>
          <p:nvPr/>
        </p:nvSpPr>
        <p:spPr>
          <a:xfrm>
            <a:off x="500538" y="980728"/>
            <a:ext cx="8150998" cy="1200329"/>
          </a:xfrm>
          <a:prstGeom prst="rect">
            <a:avLst/>
          </a:prstGeom>
          <a:noFill/>
        </p:spPr>
        <p:txBody>
          <a:bodyPr wrap="square">
            <a:spAutoFit/>
          </a:bodyPr>
          <a:lstStyle/>
          <a:p>
            <a:pPr marL="285750" marR="0" indent="-285750" algn="just">
              <a:spcBef>
                <a:spcPts val="0"/>
              </a:spcBef>
              <a:spcAft>
                <a:spcPts val="0"/>
              </a:spcAft>
              <a:buFont typeface="Arial" panose="020B0604020202020204" pitchFamily="34" charset="0"/>
              <a:buChar char="•"/>
            </a:pPr>
            <a:r>
              <a:rPr lang="en-GB" sz="1800" kern="1400" dirty="0">
                <a:effectLst/>
                <a:latin typeface="Calibri" panose="020F0502020204030204" pitchFamily="34" charset="0"/>
                <a:ea typeface="Times New Roman" panose="02020603050405020304" pitchFamily="18" charset="0"/>
                <a:cs typeface="Times New Roman" panose="02020603050405020304" pitchFamily="18" charset="0"/>
              </a:rPr>
              <a:t>Corrector circuits in the straight part. Six circuits in main solenoid one (three horizontal dipoles and three vertical dipoles), six circuits in main solenoid two (three vertical dipoles and three horizontal dipoles). Maximum current for all circuits I=120 A.</a:t>
            </a:r>
            <a:endParaRPr lang="en-US" sz="1800" kern="1400" dirty="0">
              <a:effectLst/>
              <a:latin typeface="Calibri" panose="020F0502020204030204" pitchFamily="34" charset="0"/>
              <a:ea typeface="Times New Roman" panose="02020603050405020304" pitchFamily="18" charset="0"/>
              <a:cs typeface="Times New Roman" panose="02020603050405020304" pitchFamily="18" charset="0"/>
            </a:endParaRPr>
          </a:p>
        </p:txBody>
      </p:sp>
      <p:pic>
        <p:nvPicPr>
          <p:cNvPr id="6" name="Picture 5">
            <a:extLst>
              <a:ext uri="{FF2B5EF4-FFF2-40B4-BE49-F238E27FC236}">
                <a16:creationId xmlns:a16="http://schemas.microsoft.com/office/drawing/2014/main" id="{5B8DFBDF-C8D9-45ED-9704-09E0E40E5683}"/>
              </a:ext>
            </a:extLst>
          </p:cNvPr>
          <p:cNvPicPr>
            <a:picLocks noChangeAspect="1"/>
          </p:cNvPicPr>
          <p:nvPr/>
        </p:nvPicPr>
        <p:blipFill>
          <a:blip r:embed="rId4"/>
          <a:stretch>
            <a:fillRect/>
          </a:stretch>
        </p:blipFill>
        <p:spPr>
          <a:xfrm>
            <a:off x="3491880" y="4544781"/>
            <a:ext cx="4239695" cy="2297438"/>
          </a:xfrm>
          <a:prstGeom prst="rect">
            <a:avLst/>
          </a:prstGeom>
        </p:spPr>
      </p:pic>
      <p:sp>
        <p:nvSpPr>
          <p:cNvPr id="4" name="Footer Placeholder 3">
            <a:extLst>
              <a:ext uri="{FF2B5EF4-FFF2-40B4-BE49-F238E27FC236}">
                <a16:creationId xmlns:a16="http://schemas.microsoft.com/office/drawing/2014/main" id="{08927F7F-B521-4EB7-A568-1488F458FD9A}"/>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419144503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BD4449-D0E8-4780-B2E6-6BDCF4C5C872}"/>
              </a:ext>
            </a:extLst>
          </p:cNvPr>
          <p:cNvSpPr>
            <a:spLocks noGrp="1"/>
          </p:cNvSpPr>
          <p:nvPr>
            <p:ph type="title"/>
          </p:nvPr>
        </p:nvSpPr>
        <p:spPr/>
        <p:txBody>
          <a:bodyPr/>
          <a:lstStyle/>
          <a:p>
            <a:r>
              <a:rPr lang="fr-CH" sz="2800" dirty="0" err="1"/>
              <a:t>Built</a:t>
            </a:r>
            <a:r>
              <a:rPr lang="fr-CH" sz="2800" dirty="0"/>
              <a:t> to </a:t>
            </a:r>
            <a:r>
              <a:rPr lang="fr-CH" sz="2800" dirty="0" err="1"/>
              <a:t>specifications</a:t>
            </a:r>
            <a:r>
              <a:rPr lang="fr-CH" sz="2800" dirty="0"/>
              <a:t> Survey </a:t>
            </a:r>
            <a:r>
              <a:rPr lang="fr-CH" sz="2800" dirty="0" err="1"/>
              <a:t>criteria</a:t>
            </a:r>
            <a:endParaRPr lang="en-US" sz="2800" dirty="0"/>
          </a:p>
        </p:txBody>
      </p:sp>
      <p:graphicFrame>
        <p:nvGraphicFramePr>
          <p:cNvPr id="4" name="Table 4">
            <a:extLst>
              <a:ext uri="{FF2B5EF4-FFF2-40B4-BE49-F238E27FC236}">
                <a16:creationId xmlns:a16="http://schemas.microsoft.com/office/drawing/2014/main" id="{97AA3F2D-197B-4291-9264-76A08CF878CD}"/>
              </a:ext>
            </a:extLst>
          </p:cNvPr>
          <p:cNvGraphicFramePr>
            <a:graphicFrameLocks noGrp="1"/>
          </p:cNvGraphicFramePr>
          <p:nvPr>
            <p:ph idx="1"/>
          </p:nvPr>
        </p:nvGraphicFramePr>
        <p:xfrm>
          <a:off x="272565" y="1532250"/>
          <a:ext cx="7920038" cy="4011930"/>
        </p:xfrm>
        <a:graphic>
          <a:graphicData uri="http://schemas.openxmlformats.org/drawingml/2006/table">
            <a:tbl>
              <a:tblPr firstRow="1" bandRow="1">
                <a:tableStyleId>{00A15C55-8517-42AA-B614-E9B94910E393}</a:tableStyleId>
              </a:tblPr>
              <a:tblGrid>
                <a:gridCol w="3294982">
                  <a:extLst>
                    <a:ext uri="{9D8B030D-6E8A-4147-A177-3AD203B41FA5}">
                      <a16:colId xmlns:a16="http://schemas.microsoft.com/office/drawing/2014/main" val="1132718002"/>
                    </a:ext>
                  </a:extLst>
                </a:gridCol>
                <a:gridCol w="962910">
                  <a:extLst>
                    <a:ext uri="{9D8B030D-6E8A-4147-A177-3AD203B41FA5}">
                      <a16:colId xmlns:a16="http://schemas.microsoft.com/office/drawing/2014/main" val="1917051529"/>
                    </a:ext>
                  </a:extLst>
                </a:gridCol>
                <a:gridCol w="1831073">
                  <a:extLst>
                    <a:ext uri="{9D8B030D-6E8A-4147-A177-3AD203B41FA5}">
                      <a16:colId xmlns:a16="http://schemas.microsoft.com/office/drawing/2014/main" val="801840590"/>
                    </a:ext>
                  </a:extLst>
                </a:gridCol>
                <a:gridCol w="1831073">
                  <a:extLst>
                    <a:ext uri="{9D8B030D-6E8A-4147-A177-3AD203B41FA5}">
                      <a16:colId xmlns:a16="http://schemas.microsoft.com/office/drawing/2014/main" val="3115289372"/>
                    </a:ext>
                  </a:extLst>
                </a:gridCol>
              </a:tblGrid>
              <a:tr h="445770">
                <a:tc>
                  <a:txBody>
                    <a:bodyPr/>
                    <a:lstStyle/>
                    <a:p>
                      <a:r>
                        <a:rPr lang="fr-CH" sz="1100" dirty="0"/>
                        <a:t>Main </a:t>
                      </a:r>
                      <a:r>
                        <a:rPr lang="fr-CH" sz="1100" dirty="0" err="1"/>
                        <a:t>step</a:t>
                      </a:r>
                      <a:r>
                        <a:rPr lang="fr-CH" sz="1100" dirty="0"/>
                        <a:t> actions</a:t>
                      </a:r>
                      <a:endParaRPr lang="en-US" sz="1100" dirty="0"/>
                    </a:p>
                  </a:txBody>
                  <a:tcPr marL="68580" marR="68580" marT="34290" marB="34290"/>
                </a:tc>
                <a:tc>
                  <a:txBody>
                    <a:bodyPr/>
                    <a:lstStyle/>
                    <a:p>
                      <a:r>
                        <a:rPr lang="fr-CH" sz="800" dirty="0" err="1"/>
                        <a:t>Responsible</a:t>
                      </a:r>
                      <a:r>
                        <a:rPr lang="fr-CH" sz="800" dirty="0"/>
                        <a:t> of </a:t>
                      </a:r>
                      <a:r>
                        <a:rPr lang="fr-CH" sz="800" dirty="0" err="1"/>
                        <a:t>survey</a:t>
                      </a:r>
                      <a:r>
                        <a:rPr lang="fr-CH" sz="800" dirty="0"/>
                        <a:t> exécution *</a:t>
                      </a:r>
                      <a:endParaRPr lang="en-US" sz="800" dirty="0"/>
                    </a:p>
                  </a:txBody>
                  <a:tcPr marL="68580" marR="68580" marT="34290" marB="34290"/>
                </a:tc>
                <a:tc>
                  <a:txBody>
                    <a:bodyPr/>
                    <a:lstStyle/>
                    <a:p>
                      <a:r>
                        <a:rPr lang="fr-CH" sz="1100" dirty="0" err="1"/>
                        <a:t>Criteria</a:t>
                      </a:r>
                      <a:r>
                        <a:rPr lang="fr-CH" sz="1100" dirty="0"/>
                        <a:t> </a:t>
                      </a:r>
                      <a:endParaRPr lang="en-US" sz="1100" dirty="0"/>
                    </a:p>
                  </a:txBody>
                  <a:tcPr marL="68580" marR="68580" marT="34290" marB="34290"/>
                </a:tc>
                <a:tc>
                  <a:txBody>
                    <a:bodyPr/>
                    <a:lstStyle/>
                    <a:p>
                      <a:r>
                        <a:rPr lang="fr-CH" sz="1100" dirty="0"/>
                        <a:t>Design </a:t>
                      </a:r>
                      <a:r>
                        <a:rPr lang="fr-CH" sz="1100" dirty="0" err="1"/>
                        <a:t>features</a:t>
                      </a:r>
                      <a:endParaRPr lang="en-US" sz="1100" dirty="0"/>
                    </a:p>
                  </a:txBody>
                  <a:tcPr marL="68580" marR="68580" marT="34290" marB="34290"/>
                </a:tc>
                <a:extLst>
                  <a:ext uri="{0D108BD9-81ED-4DB2-BD59-A6C34878D82A}">
                    <a16:rowId xmlns:a16="http://schemas.microsoft.com/office/drawing/2014/main" val="233267035"/>
                  </a:ext>
                </a:extLst>
              </a:tr>
              <a:tr h="388620">
                <a:tc>
                  <a:txBody>
                    <a:bodyPr/>
                    <a:lstStyle/>
                    <a:p>
                      <a:r>
                        <a:rPr lang="fr-CH" sz="1100" dirty="0"/>
                        <a:t>Individual solenoid, </a:t>
                      </a:r>
                      <a:r>
                        <a:rPr lang="fr-CH" sz="1100" dirty="0" err="1"/>
                        <a:t>sub</a:t>
                      </a:r>
                      <a:r>
                        <a:rPr lang="fr-CH" sz="1100" dirty="0"/>
                        <a:t> assemblies end flanges, former geometry</a:t>
                      </a:r>
                      <a:endParaRPr lang="en-US" sz="1100" dirty="0"/>
                    </a:p>
                  </a:txBody>
                  <a:tcPr marL="68580" marR="68580" marT="34290" marB="3429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H" sz="1100" dirty="0"/>
                        <a:t>BINP</a:t>
                      </a:r>
                      <a:endParaRPr lang="en-US" sz="1100" dirty="0"/>
                    </a:p>
                    <a:p>
                      <a:endParaRPr lang="en-US" sz="1100" dirty="0"/>
                    </a:p>
                  </a:txBody>
                  <a:tcPr marL="68580" marR="68580" marT="34290" marB="34290"/>
                </a:tc>
                <a:tc>
                  <a:txBody>
                    <a:bodyPr/>
                    <a:lstStyle/>
                    <a:p>
                      <a:r>
                        <a:rPr lang="fr-CH" sz="1100" dirty="0"/>
                        <a:t>Assembly tolerances : +/- 0.2 mm</a:t>
                      </a:r>
                      <a:endParaRPr lang="en-US" sz="1100" dirty="0"/>
                    </a:p>
                  </a:txBody>
                  <a:tcPr marL="68580" marR="68580" marT="34290" marB="34290"/>
                </a:tc>
                <a:tc>
                  <a:txBody>
                    <a:bodyPr/>
                    <a:lstStyle/>
                    <a:p>
                      <a:r>
                        <a:rPr lang="fr-CH" sz="1100" dirty="0"/>
                        <a:t>Marks on </a:t>
                      </a:r>
                      <a:r>
                        <a:rPr lang="fr-CH" sz="1100" dirty="0" err="1"/>
                        <a:t>coil</a:t>
                      </a:r>
                      <a:r>
                        <a:rPr lang="fr-CH" sz="1100" dirty="0"/>
                        <a:t> former ends and global </a:t>
                      </a:r>
                      <a:r>
                        <a:rPr lang="fr-CH" sz="1100" dirty="0" err="1"/>
                        <a:t>survey</a:t>
                      </a:r>
                      <a:endParaRPr lang="en-US" sz="1100" dirty="0"/>
                    </a:p>
                  </a:txBody>
                  <a:tcPr marL="68580" marR="68580" marT="34290" marB="34290"/>
                </a:tc>
                <a:extLst>
                  <a:ext uri="{0D108BD9-81ED-4DB2-BD59-A6C34878D82A}">
                    <a16:rowId xmlns:a16="http://schemas.microsoft.com/office/drawing/2014/main" val="3190179705"/>
                  </a:ext>
                </a:extLst>
              </a:tr>
              <a:tr h="388620">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H" sz="1100" dirty="0"/>
                        <a:t>Individual solenoid, </a:t>
                      </a:r>
                      <a:r>
                        <a:rPr lang="fr-CH" sz="1100" dirty="0" err="1"/>
                        <a:t>sub</a:t>
                      </a:r>
                      <a:r>
                        <a:rPr lang="fr-CH" sz="1100" dirty="0"/>
                        <a:t> assemblies </a:t>
                      </a:r>
                      <a:r>
                        <a:rPr lang="fr-CH" sz="1100" b="1" dirty="0">
                          <a:solidFill>
                            <a:srgbClr val="0000FF"/>
                          </a:solidFill>
                        </a:rPr>
                        <a:t>RT magnetic axis measurement, </a:t>
                      </a:r>
                      <a:endParaRPr lang="en-US" sz="1100" b="1" dirty="0">
                        <a:solidFill>
                          <a:srgbClr val="0000FF"/>
                        </a:solidFill>
                      </a:endParaRPr>
                    </a:p>
                  </a:txBody>
                  <a:tcPr marL="68580" marR="68580" marT="34290" marB="34290"/>
                </a:tc>
                <a:tc>
                  <a:txBody>
                    <a:bodyPr/>
                    <a:lstStyle/>
                    <a:p>
                      <a:r>
                        <a:rPr lang="fr-CH" sz="1100" dirty="0"/>
                        <a:t>BINP</a:t>
                      </a:r>
                      <a:endParaRPr lang="en-US" sz="1100" dirty="0"/>
                    </a:p>
                  </a:txBody>
                  <a:tcPr marL="68580" marR="68580" marT="34290" marB="34290"/>
                </a:tc>
                <a:tc>
                  <a:txBody>
                    <a:bodyPr/>
                    <a:lstStyle/>
                    <a:p>
                      <a:r>
                        <a:rPr lang="fr-CH" sz="1100" dirty="0"/>
                        <a:t>+/- 0.1 mm </a:t>
                      </a:r>
                      <a:r>
                        <a:rPr lang="fr-CH" sz="1100" dirty="0" err="1"/>
                        <a:t>field</a:t>
                      </a:r>
                      <a:r>
                        <a:rPr lang="fr-CH" sz="1100" dirty="0"/>
                        <a:t> </a:t>
                      </a:r>
                      <a:r>
                        <a:rPr lang="fr-CH" sz="1100" dirty="0" err="1"/>
                        <a:t>lines</a:t>
                      </a:r>
                      <a:r>
                        <a:rPr lang="fr-CH" sz="1100" dirty="0"/>
                        <a:t> straightness</a:t>
                      </a:r>
                      <a:endParaRPr lang="en-US" sz="1100" dirty="0"/>
                    </a:p>
                  </a:txBody>
                  <a:tcPr marL="68580" marR="68580" marT="34290" marB="34290"/>
                </a:tc>
                <a:tc>
                  <a:txBody>
                    <a:bodyPr/>
                    <a:lstStyle/>
                    <a:p>
                      <a:r>
                        <a:rPr lang="fr-CH" sz="1100" dirty="0"/>
                        <a:t>Marks on </a:t>
                      </a:r>
                      <a:r>
                        <a:rPr lang="fr-CH" sz="1100" dirty="0" err="1"/>
                        <a:t>coil</a:t>
                      </a:r>
                      <a:r>
                        <a:rPr lang="fr-CH" sz="1100" dirty="0"/>
                        <a:t> former ends (3) </a:t>
                      </a:r>
                      <a:endParaRPr lang="en-US" sz="1100" dirty="0"/>
                    </a:p>
                  </a:txBody>
                  <a:tcPr marL="68580" marR="68580" marT="34290" marB="34290"/>
                </a:tc>
                <a:extLst>
                  <a:ext uri="{0D108BD9-81ED-4DB2-BD59-A6C34878D82A}">
                    <a16:rowId xmlns:a16="http://schemas.microsoft.com/office/drawing/2014/main" val="968788715"/>
                  </a:ext>
                </a:extLst>
              </a:tr>
              <a:tr h="388620">
                <a:tc>
                  <a:txBody>
                    <a:bodyPr/>
                    <a:lstStyle/>
                    <a:p>
                      <a:r>
                        <a:rPr lang="fr-CH" sz="1100" dirty="0"/>
                        <a:t>Cold mass assembly interfaces, </a:t>
                      </a:r>
                      <a:r>
                        <a:rPr lang="fr-CH" sz="1100" b="1" dirty="0">
                          <a:solidFill>
                            <a:srgbClr val="0000FF"/>
                          </a:solidFill>
                        </a:rPr>
                        <a:t>RT magnetic axis transfer</a:t>
                      </a:r>
                      <a:endParaRPr lang="en-US" sz="1100" b="1" dirty="0">
                        <a:solidFill>
                          <a:srgbClr val="0000FF"/>
                        </a:solidFill>
                      </a:endParaRPr>
                    </a:p>
                  </a:txBody>
                  <a:tcPr marL="68580" marR="68580" marT="34290" marB="34290"/>
                </a:tc>
                <a:tc>
                  <a:txBody>
                    <a:bodyPr/>
                    <a:lstStyle/>
                    <a:p>
                      <a:r>
                        <a:rPr lang="fr-CH" sz="1100" dirty="0"/>
                        <a:t>BINP</a:t>
                      </a:r>
                      <a:endParaRPr lang="en-US" sz="1100" dirty="0"/>
                    </a:p>
                  </a:txBody>
                  <a:tcPr marL="68580" marR="68580" marT="34290" marB="34290"/>
                </a:tc>
                <a:tc>
                  <a:txBody>
                    <a:bodyPr/>
                    <a:lstStyle/>
                    <a:p>
                      <a:r>
                        <a:rPr lang="fr-CH" sz="1100" dirty="0"/>
                        <a:t>+/- 0.2 mm transfer accuracy</a:t>
                      </a:r>
                      <a:endParaRPr lang="en-US" sz="1100" dirty="0"/>
                    </a:p>
                  </a:txBody>
                  <a:tcPr marL="68580" marR="68580" marT="34290" marB="34290"/>
                </a:tc>
                <a:tc>
                  <a:txBody>
                    <a:bodyPr/>
                    <a:lstStyle/>
                    <a:p>
                      <a:r>
                        <a:rPr lang="fr-CH" sz="1100" dirty="0"/>
                        <a:t>Marks on cold mass ends (3), </a:t>
                      </a:r>
                      <a:r>
                        <a:rPr lang="fr-CH" sz="1100" dirty="0" err="1"/>
                        <a:t>shells</a:t>
                      </a:r>
                      <a:r>
                        <a:rPr lang="fr-CH" sz="1100" dirty="0"/>
                        <a:t> (2).</a:t>
                      </a:r>
                      <a:endParaRPr lang="en-US" sz="1100" dirty="0"/>
                    </a:p>
                  </a:txBody>
                  <a:tcPr marL="68580" marR="68580" marT="34290" marB="34290"/>
                </a:tc>
                <a:extLst>
                  <a:ext uri="{0D108BD9-81ED-4DB2-BD59-A6C34878D82A}">
                    <a16:rowId xmlns:a16="http://schemas.microsoft.com/office/drawing/2014/main" val="2824476212"/>
                  </a:ext>
                </a:extLst>
              </a:tr>
              <a:tr h="548640">
                <a:tc>
                  <a:txBody>
                    <a:bodyPr/>
                    <a:lstStyle/>
                    <a:p>
                      <a:r>
                        <a:rPr lang="fr-CH" sz="1100" dirty="0"/>
                        <a:t>Cryostating, </a:t>
                      </a:r>
                      <a:r>
                        <a:rPr lang="fr-CH" sz="1100" b="1" dirty="0">
                          <a:solidFill>
                            <a:srgbClr val="0000FF"/>
                          </a:solidFill>
                        </a:rPr>
                        <a:t>warm MM axis measurement check, axis transfer</a:t>
                      </a:r>
                      <a:endParaRPr lang="en-US" sz="1100" b="1" dirty="0">
                        <a:solidFill>
                          <a:srgbClr val="0000FF"/>
                        </a:solidFill>
                      </a:endParaRPr>
                    </a:p>
                  </a:txBody>
                  <a:tcPr marL="68580" marR="68580" marT="34290" marB="34290"/>
                </a:tc>
                <a:tc>
                  <a:txBody>
                    <a:bodyPr/>
                    <a:lstStyle/>
                    <a:p>
                      <a:r>
                        <a:rPr lang="fr-CH" sz="1100" dirty="0"/>
                        <a:t>BINP, CERN</a:t>
                      </a:r>
                      <a:endParaRPr lang="en-US" sz="1100" dirty="0"/>
                    </a:p>
                  </a:txBody>
                  <a:tcPr marL="68580" marR="68580" marT="34290" marB="34290"/>
                </a:tc>
                <a:tc>
                  <a:txBody>
                    <a:bodyPr/>
                    <a:lstStyle/>
                    <a:p>
                      <a:r>
                        <a:rPr lang="fr-CH" sz="1100" dirty="0"/>
                        <a:t>+/- 0.1 mm accuracy network position</a:t>
                      </a:r>
                      <a:endParaRPr lang="en-US" sz="1100" dirty="0"/>
                    </a:p>
                  </a:txBody>
                  <a:tcPr marL="68580" marR="68580" marT="34290" marB="3429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H" sz="1100" dirty="0"/>
                        <a:t>Marks on cryostat end flanges, </a:t>
                      </a:r>
                      <a:r>
                        <a:rPr lang="fr-CH" sz="1100" dirty="0" err="1"/>
                        <a:t>beam</a:t>
                      </a:r>
                      <a:r>
                        <a:rPr lang="fr-CH" sz="1100" dirty="0"/>
                        <a:t> pipe alignment reference.</a:t>
                      </a:r>
                      <a:endParaRPr lang="en-US" sz="1100" dirty="0"/>
                    </a:p>
                  </a:txBody>
                  <a:tcPr marL="68580" marR="68580" marT="34290" marB="34290"/>
                </a:tc>
                <a:extLst>
                  <a:ext uri="{0D108BD9-81ED-4DB2-BD59-A6C34878D82A}">
                    <a16:rowId xmlns:a16="http://schemas.microsoft.com/office/drawing/2014/main" val="2870724948"/>
                  </a:ext>
                </a:extLst>
              </a:tr>
              <a:tr h="548640">
                <a:tc>
                  <a:txBody>
                    <a:bodyPr/>
                    <a:lstStyle/>
                    <a:p>
                      <a:r>
                        <a:rPr lang="fr-CH" sz="1100" dirty="0"/>
                        <a:t>Assembly of HEL units on surface, </a:t>
                      </a:r>
                      <a:r>
                        <a:rPr lang="fr-CH" sz="1100" b="1" dirty="0">
                          <a:solidFill>
                            <a:srgbClr val="0000FF"/>
                          </a:solidFill>
                        </a:rPr>
                        <a:t>alignment of </a:t>
                      </a:r>
                      <a:r>
                        <a:rPr lang="fr-CH" sz="1100" b="1" dirty="0" err="1">
                          <a:solidFill>
                            <a:srgbClr val="0000FF"/>
                          </a:solidFill>
                        </a:rPr>
                        <a:t>sub</a:t>
                      </a:r>
                      <a:r>
                        <a:rPr lang="fr-CH" sz="1100" b="1" dirty="0">
                          <a:solidFill>
                            <a:srgbClr val="0000FF"/>
                          </a:solidFill>
                        </a:rPr>
                        <a:t>-cryostat virtual magnetic axis</a:t>
                      </a:r>
                      <a:r>
                        <a:rPr lang="fr-CH" sz="1100" dirty="0"/>
                        <a:t>, adjustment jacking.</a:t>
                      </a:r>
                      <a:endParaRPr lang="en-US" sz="1100" dirty="0"/>
                    </a:p>
                  </a:txBody>
                  <a:tcPr marL="68580" marR="68580" marT="34290" marB="34290"/>
                </a:tc>
                <a:tc>
                  <a:txBody>
                    <a:bodyPr/>
                    <a:lstStyle/>
                    <a:p>
                      <a:r>
                        <a:rPr lang="fr-CH" sz="1100" dirty="0"/>
                        <a:t>CERN</a:t>
                      </a:r>
                      <a:endParaRPr lang="en-US" sz="1100" dirty="0"/>
                    </a:p>
                  </a:txBody>
                  <a:tcPr marL="68580" marR="68580" marT="34290" marB="34290"/>
                </a:tc>
                <a:tc>
                  <a:txBody>
                    <a:bodyPr/>
                    <a:lstStyle/>
                    <a:p>
                      <a:r>
                        <a:rPr lang="fr-CH" sz="1100" dirty="0"/>
                        <a:t>Axis alignment tolerances:</a:t>
                      </a:r>
                    </a:p>
                    <a:p>
                      <a:r>
                        <a:rPr lang="fr-CH" sz="1100" dirty="0">
                          <a:sym typeface="Symbol" panose="05050102010706020507" pitchFamily="18" charset="2"/>
                        </a:rPr>
                        <a:t>x y  +/- 0.2 mm</a:t>
                      </a:r>
                    </a:p>
                    <a:p>
                      <a:pPr marL="0" marR="0" lvl="0" indent="0" algn="l" defTabSz="457200" rtl="0" eaLnBrk="1" fontAlgn="auto" latinLnBrk="0" hangingPunct="1">
                        <a:lnSpc>
                          <a:spcPct val="100000"/>
                        </a:lnSpc>
                        <a:spcBef>
                          <a:spcPts val="0"/>
                        </a:spcBef>
                        <a:spcAft>
                          <a:spcPts val="0"/>
                        </a:spcAft>
                        <a:buClrTx/>
                        <a:buSzTx/>
                        <a:buFontTx/>
                        <a:buNone/>
                        <a:tabLst/>
                        <a:defRPr/>
                      </a:pPr>
                      <a:r>
                        <a:rPr lang="fr-CH" sz="1100" dirty="0">
                          <a:sym typeface="Symbol" panose="05050102010706020507" pitchFamily="18" charset="2"/>
                        </a:rPr>
                        <a:t>z  0.5 mm</a:t>
                      </a:r>
                    </a:p>
                  </a:txBody>
                  <a:tcPr marL="68580" marR="68580" marT="34290" marB="3429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H" sz="1100" dirty="0">
                          <a:sym typeface="Symbol" panose="05050102010706020507" pitchFamily="18" charset="2"/>
                        </a:rPr>
                        <a:t>End flanges cryostat 3 points, 2  longitudinal marks on cryostat</a:t>
                      </a:r>
                    </a:p>
                  </a:txBody>
                  <a:tcPr marL="68580" marR="68580" marT="34290" marB="34290"/>
                </a:tc>
                <a:extLst>
                  <a:ext uri="{0D108BD9-81ED-4DB2-BD59-A6C34878D82A}">
                    <a16:rowId xmlns:a16="http://schemas.microsoft.com/office/drawing/2014/main" val="260683320"/>
                  </a:ext>
                </a:extLst>
              </a:tr>
              <a:tr h="388620">
                <a:tc>
                  <a:txBody>
                    <a:bodyPr/>
                    <a:lstStyle/>
                    <a:p>
                      <a:r>
                        <a:rPr lang="fr-CH" sz="1100" dirty="0"/>
                        <a:t>Check of assembly girder deformation </a:t>
                      </a:r>
                      <a:endParaRPr lang="en-US" sz="1100" dirty="0"/>
                    </a:p>
                  </a:txBody>
                  <a:tcPr marL="68580" marR="68580" marT="34290" marB="3429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H" sz="1100" dirty="0"/>
                        <a:t>CERN</a:t>
                      </a:r>
                      <a:endParaRPr lang="en-US" sz="1100" dirty="0"/>
                    </a:p>
                  </a:txBody>
                  <a:tcPr marL="68580" marR="68580" marT="34290" marB="34290"/>
                </a:tc>
                <a:tc>
                  <a:txBody>
                    <a:bodyPr/>
                    <a:lstStyle/>
                    <a:p>
                      <a:r>
                        <a:rPr lang="fr-CH" sz="1100" dirty="0">
                          <a:sym typeface="Symbol" panose="05050102010706020507" pitchFamily="18" charset="2"/>
                        </a:rPr>
                        <a:t>Vertical y &lt; 0.6 mm, Maxi. Twist &lt; 2 </a:t>
                      </a:r>
                      <a:r>
                        <a:rPr lang="fr-CH" sz="1100" dirty="0" err="1">
                          <a:sym typeface="Symbol" panose="05050102010706020507" pitchFamily="18" charset="2"/>
                        </a:rPr>
                        <a:t>mrad</a:t>
                      </a:r>
                      <a:endParaRPr lang="en-US" sz="1100" dirty="0"/>
                    </a:p>
                  </a:txBody>
                  <a:tcPr marL="68580" marR="68580" marT="34290" marB="34290"/>
                </a:tc>
                <a:tc>
                  <a:txBody>
                    <a:bodyPr/>
                    <a:lstStyle/>
                    <a:p>
                      <a:r>
                        <a:rPr lang="fr-CH" sz="1100" dirty="0">
                          <a:sym typeface="Symbol" panose="05050102010706020507" pitchFamily="18" charset="2"/>
                        </a:rPr>
                        <a:t>3 marks </a:t>
                      </a:r>
                      <a:r>
                        <a:rPr lang="fr-CH" sz="1100" dirty="0" err="1">
                          <a:sym typeface="Symbol" panose="05050102010706020507" pitchFamily="18" charset="2"/>
                        </a:rPr>
                        <a:t>along</a:t>
                      </a:r>
                      <a:r>
                        <a:rPr lang="fr-CH" sz="1100" dirty="0">
                          <a:sym typeface="Symbol" panose="05050102010706020507" pitchFamily="18" charset="2"/>
                        </a:rPr>
                        <a:t> girders per </a:t>
                      </a:r>
                      <a:r>
                        <a:rPr lang="fr-CH" sz="1100" dirty="0" err="1">
                          <a:sym typeface="Symbol" panose="05050102010706020507" pitchFamily="18" charset="2"/>
                        </a:rPr>
                        <a:t>side</a:t>
                      </a:r>
                      <a:r>
                        <a:rPr lang="fr-CH" sz="1100" dirty="0">
                          <a:sym typeface="Symbol" panose="05050102010706020507" pitchFamily="18" charset="2"/>
                        </a:rPr>
                        <a:t>, </a:t>
                      </a:r>
                      <a:endParaRPr lang="en-US" sz="1100" dirty="0"/>
                    </a:p>
                  </a:txBody>
                  <a:tcPr marL="68580" marR="68580" marT="34290" marB="34290"/>
                </a:tc>
                <a:extLst>
                  <a:ext uri="{0D108BD9-81ED-4DB2-BD59-A6C34878D82A}">
                    <a16:rowId xmlns:a16="http://schemas.microsoft.com/office/drawing/2014/main" val="1013134397"/>
                  </a:ext>
                </a:extLst>
              </a:tr>
              <a:tr h="388620">
                <a:tc>
                  <a:txBody>
                    <a:bodyPr/>
                    <a:lstStyle/>
                    <a:p>
                      <a:r>
                        <a:rPr lang="fr-CH" sz="1100" b="1" dirty="0">
                          <a:solidFill>
                            <a:srgbClr val="0000FF"/>
                          </a:solidFill>
                        </a:rPr>
                        <a:t>MM cold test of HEL unit</a:t>
                      </a:r>
                      <a:endParaRPr lang="en-US" sz="1100" b="1" dirty="0">
                        <a:solidFill>
                          <a:srgbClr val="0000FF"/>
                        </a:solidFill>
                      </a:endParaRPr>
                    </a:p>
                  </a:txBody>
                  <a:tcPr marL="68580" marR="68580" marT="34290" marB="34290"/>
                </a:tc>
                <a:tc>
                  <a:txBody>
                    <a:bodyPr/>
                    <a:lstStyle/>
                    <a:p>
                      <a:r>
                        <a:rPr lang="fr-CH" sz="1100" dirty="0"/>
                        <a:t>CERN</a:t>
                      </a:r>
                      <a:endParaRPr lang="en-US" sz="1100" dirty="0"/>
                    </a:p>
                  </a:txBody>
                  <a:tcPr marL="68580" marR="68580" marT="34290" marB="34290"/>
                </a:tc>
                <a:tc>
                  <a:txBody>
                    <a:bodyPr/>
                    <a:lstStyle/>
                    <a:p>
                      <a:r>
                        <a:rPr lang="fr-CH" sz="1100" dirty="0"/>
                        <a:t>0.2 mm OD </a:t>
                      </a:r>
                      <a:r>
                        <a:rPr lang="fr-CH" sz="1100" dirty="0" err="1"/>
                        <a:t>cylinder</a:t>
                      </a:r>
                      <a:r>
                        <a:rPr lang="fr-CH" sz="1100" dirty="0"/>
                        <a:t> </a:t>
                      </a:r>
                      <a:r>
                        <a:rPr lang="fr-CH" sz="1100" dirty="0" err="1"/>
                        <a:t>field</a:t>
                      </a:r>
                      <a:r>
                        <a:rPr lang="fr-CH" sz="1100" dirty="0"/>
                        <a:t> axis straightness</a:t>
                      </a:r>
                      <a:endParaRPr lang="en-US" sz="1100" dirty="0"/>
                    </a:p>
                  </a:txBody>
                  <a:tcPr marL="68580" marR="68580" marT="34290" marB="34290"/>
                </a:tc>
                <a:tc>
                  <a:txBody>
                    <a:bodyPr/>
                    <a:lstStyle/>
                    <a:p>
                      <a:r>
                        <a:rPr lang="fr-CH" sz="1100" dirty="0"/>
                        <a:t>Magnetic axis </a:t>
                      </a:r>
                      <a:r>
                        <a:rPr lang="fr-CH" sz="1100" dirty="0" err="1"/>
                        <a:t>wrt</a:t>
                      </a:r>
                      <a:r>
                        <a:rPr lang="fr-CH" sz="1100" dirty="0"/>
                        <a:t> </a:t>
                      </a:r>
                      <a:r>
                        <a:rPr lang="fr-CH" sz="1100" dirty="0" err="1"/>
                        <a:t>external</a:t>
                      </a:r>
                      <a:r>
                        <a:rPr lang="fr-CH" sz="1100" dirty="0"/>
                        <a:t> network</a:t>
                      </a:r>
                      <a:endParaRPr lang="en-US" sz="1100" dirty="0"/>
                    </a:p>
                  </a:txBody>
                  <a:tcPr marL="68580" marR="68580" marT="34290" marB="34290"/>
                </a:tc>
                <a:extLst>
                  <a:ext uri="{0D108BD9-81ED-4DB2-BD59-A6C34878D82A}">
                    <a16:rowId xmlns:a16="http://schemas.microsoft.com/office/drawing/2014/main" val="1155172352"/>
                  </a:ext>
                </a:extLst>
              </a:tr>
              <a:tr h="388620">
                <a:tc>
                  <a:txBody>
                    <a:bodyPr/>
                    <a:lstStyle/>
                    <a:p>
                      <a:r>
                        <a:rPr lang="fr-CH" sz="1100" dirty="0"/>
                        <a:t>Construction of HEL unit </a:t>
                      </a:r>
                      <a:r>
                        <a:rPr lang="fr-CH" sz="1100" dirty="0" err="1"/>
                        <a:t>survey</a:t>
                      </a:r>
                      <a:r>
                        <a:rPr lang="fr-CH" sz="1100" dirty="0"/>
                        <a:t> network for installation</a:t>
                      </a:r>
                      <a:endParaRPr lang="en-US" sz="1100" dirty="0"/>
                    </a:p>
                  </a:txBody>
                  <a:tcPr marL="68580" marR="68580" marT="34290" marB="34290"/>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CH" sz="1100" dirty="0"/>
                        <a:t>CERN</a:t>
                      </a:r>
                      <a:endParaRPr lang="en-US" sz="1100" dirty="0"/>
                    </a:p>
                  </a:txBody>
                  <a:tcPr marL="68580" marR="68580" marT="34290" marB="34290"/>
                </a:tc>
                <a:tc>
                  <a:txBody>
                    <a:bodyPr/>
                    <a:lstStyle/>
                    <a:p>
                      <a:r>
                        <a:rPr lang="fr-CH" sz="1100" dirty="0"/>
                        <a:t>Accuracy +/- 0.1 mm</a:t>
                      </a:r>
                      <a:endParaRPr lang="en-US" sz="1100" dirty="0"/>
                    </a:p>
                  </a:txBody>
                  <a:tcPr marL="68580" marR="68580" marT="34290" marB="34290"/>
                </a:tc>
                <a:tc>
                  <a:txBody>
                    <a:bodyPr/>
                    <a:lstStyle/>
                    <a:p>
                      <a:r>
                        <a:rPr lang="fr-CH" sz="1100" dirty="0"/>
                        <a:t>HEL network </a:t>
                      </a:r>
                      <a:r>
                        <a:rPr lang="fr-CH" sz="1100" dirty="0" err="1"/>
                        <a:t>survey</a:t>
                      </a:r>
                      <a:r>
                        <a:rPr lang="fr-CH" sz="1100" dirty="0"/>
                        <a:t> </a:t>
                      </a:r>
                      <a:r>
                        <a:rPr lang="fr-CH" sz="1100" dirty="0" err="1"/>
                        <a:t>targets</a:t>
                      </a:r>
                      <a:endParaRPr lang="en-US" sz="1100" dirty="0"/>
                    </a:p>
                  </a:txBody>
                  <a:tcPr marL="68580" marR="68580" marT="34290" marB="34290"/>
                </a:tc>
                <a:extLst>
                  <a:ext uri="{0D108BD9-81ED-4DB2-BD59-A6C34878D82A}">
                    <a16:rowId xmlns:a16="http://schemas.microsoft.com/office/drawing/2014/main" val="987910183"/>
                  </a:ext>
                </a:extLst>
              </a:tr>
            </a:tbl>
          </a:graphicData>
        </a:graphic>
      </p:graphicFrame>
      <p:sp>
        <p:nvSpPr>
          <p:cNvPr id="3" name="TextBox 2">
            <a:extLst>
              <a:ext uri="{FF2B5EF4-FFF2-40B4-BE49-F238E27FC236}">
                <a16:creationId xmlns:a16="http://schemas.microsoft.com/office/drawing/2014/main" id="{457F7153-5F77-45F0-830D-EB73A4C33FD0}"/>
              </a:ext>
            </a:extLst>
          </p:cNvPr>
          <p:cNvSpPr txBox="1"/>
          <p:nvPr/>
        </p:nvSpPr>
        <p:spPr>
          <a:xfrm>
            <a:off x="457200" y="1028811"/>
            <a:ext cx="6263318" cy="369332"/>
          </a:xfrm>
          <a:prstGeom prst="rect">
            <a:avLst/>
          </a:prstGeom>
          <a:noFill/>
        </p:spPr>
        <p:txBody>
          <a:bodyPr wrap="none" rtlCol="0">
            <a:spAutoFit/>
          </a:bodyPr>
          <a:lstStyle/>
          <a:p>
            <a:r>
              <a:rPr lang="fr-CH" dirty="0"/>
              <a:t>WGA meeting, on 31st March 2021. Preliminary discussion </a:t>
            </a:r>
            <a:endParaRPr lang="en-US" dirty="0"/>
          </a:p>
        </p:txBody>
      </p:sp>
      <p:pic>
        <p:nvPicPr>
          <p:cNvPr id="5" name="Content Placeholder 4" descr="Diagram, engineering drawing&#10;&#10;Description automatically generated">
            <a:extLst>
              <a:ext uri="{FF2B5EF4-FFF2-40B4-BE49-F238E27FC236}">
                <a16:creationId xmlns:a16="http://schemas.microsoft.com/office/drawing/2014/main" id="{45143873-975F-40A1-8802-D7C960AB4FB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20648302">
            <a:off x="5160224" y="3939971"/>
            <a:ext cx="3827164" cy="2433809"/>
          </a:xfrm>
          <a:prstGeom prst="rect">
            <a:avLst/>
          </a:prstGeom>
        </p:spPr>
      </p:pic>
      <p:sp>
        <p:nvSpPr>
          <p:cNvPr id="6" name="TextBox 5">
            <a:extLst>
              <a:ext uri="{FF2B5EF4-FFF2-40B4-BE49-F238E27FC236}">
                <a16:creationId xmlns:a16="http://schemas.microsoft.com/office/drawing/2014/main" id="{E58E037D-ABEB-4FD7-A1EA-AAB0F899BBCC}"/>
              </a:ext>
            </a:extLst>
          </p:cNvPr>
          <p:cNvSpPr txBox="1"/>
          <p:nvPr/>
        </p:nvSpPr>
        <p:spPr>
          <a:xfrm rot="20704220">
            <a:off x="7439686" y="3719270"/>
            <a:ext cx="1417376" cy="307777"/>
          </a:xfrm>
          <a:prstGeom prst="rect">
            <a:avLst/>
          </a:prstGeom>
          <a:noFill/>
        </p:spPr>
        <p:txBody>
          <a:bodyPr wrap="none" rtlCol="0">
            <a:spAutoFit/>
          </a:bodyPr>
          <a:lstStyle/>
          <a:p>
            <a:r>
              <a:rPr lang="fr-CH" sz="1400" dirty="0"/>
              <a:t>Under </a:t>
            </a:r>
            <a:r>
              <a:rPr lang="fr-CH" sz="1400" dirty="0" err="1"/>
              <a:t>progress</a:t>
            </a:r>
            <a:endParaRPr lang="en-US" sz="1400" dirty="0"/>
          </a:p>
        </p:txBody>
      </p:sp>
      <p:sp>
        <p:nvSpPr>
          <p:cNvPr id="8" name="Slide Number Placeholder 7">
            <a:extLst>
              <a:ext uri="{FF2B5EF4-FFF2-40B4-BE49-F238E27FC236}">
                <a16:creationId xmlns:a16="http://schemas.microsoft.com/office/drawing/2014/main" id="{9E3B898A-5CBA-4677-8B00-72F9397E8F4A}"/>
              </a:ext>
            </a:extLst>
          </p:cNvPr>
          <p:cNvSpPr>
            <a:spLocks noGrp="1"/>
          </p:cNvSpPr>
          <p:nvPr>
            <p:ph type="sldNum" sz="quarter" idx="12"/>
          </p:nvPr>
        </p:nvSpPr>
        <p:spPr/>
        <p:txBody>
          <a:bodyPr/>
          <a:lstStyle/>
          <a:p>
            <a:fld id="{4F7E4931-62DF-4F6D-A87C-0C0C127317EA}" type="slidenum">
              <a:rPr lang="en-US" smtClean="0"/>
              <a:pPr/>
              <a:t>46</a:t>
            </a:fld>
            <a:endParaRPr lang="en-US" dirty="0"/>
          </a:p>
        </p:txBody>
      </p:sp>
      <p:sp>
        <p:nvSpPr>
          <p:cNvPr id="9" name="Footer Placeholder 8">
            <a:extLst>
              <a:ext uri="{FF2B5EF4-FFF2-40B4-BE49-F238E27FC236}">
                <a16:creationId xmlns:a16="http://schemas.microsoft.com/office/drawing/2014/main" id="{45933CBE-C2F6-4A9E-8F68-F673D6D5AF13}"/>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11541415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18A8B-992A-43AE-BF06-B437909EE2F5}"/>
              </a:ext>
            </a:extLst>
          </p:cNvPr>
          <p:cNvSpPr>
            <a:spLocks noGrp="1"/>
          </p:cNvSpPr>
          <p:nvPr>
            <p:ph type="title"/>
          </p:nvPr>
        </p:nvSpPr>
        <p:spPr/>
        <p:txBody>
          <a:bodyPr/>
          <a:lstStyle/>
          <a:p>
            <a:r>
              <a:rPr lang="fr-CH" sz="2400" dirty="0" err="1"/>
              <a:t>Cooling</a:t>
            </a:r>
            <a:r>
              <a:rPr lang="fr-CH" sz="2400" dirty="0"/>
              <a:t> circuit </a:t>
            </a:r>
            <a:r>
              <a:rPr lang="fr-CH" sz="2400" dirty="0" err="1"/>
              <a:t>heat</a:t>
            </a:r>
            <a:r>
              <a:rPr lang="fr-CH" sz="2400" dirty="0"/>
              <a:t> </a:t>
            </a:r>
            <a:r>
              <a:rPr lang="fr-CH" sz="2400" dirty="0" err="1"/>
              <a:t>load</a:t>
            </a:r>
            <a:r>
              <a:rPr lang="fr-CH" sz="2400" dirty="0"/>
              <a:t> </a:t>
            </a:r>
            <a:r>
              <a:rPr lang="fr-CH" sz="2400" dirty="0" err="1"/>
              <a:t>technical</a:t>
            </a:r>
            <a:r>
              <a:rPr lang="fr-CH" sz="2400" dirty="0"/>
              <a:t> </a:t>
            </a:r>
            <a:r>
              <a:rPr lang="fr-CH" sz="2400" dirty="0" err="1"/>
              <a:t>specification</a:t>
            </a:r>
            <a:r>
              <a:rPr lang="fr-CH" sz="2400" dirty="0"/>
              <a:t> </a:t>
            </a:r>
            <a:endParaRPr lang="en-US" sz="2400" dirty="0"/>
          </a:p>
        </p:txBody>
      </p:sp>
      <p:sp>
        <p:nvSpPr>
          <p:cNvPr id="3" name="Content Placeholder 2">
            <a:extLst>
              <a:ext uri="{FF2B5EF4-FFF2-40B4-BE49-F238E27FC236}">
                <a16:creationId xmlns:a16="http://schemas.microsoft.com/office/drawing/2014/main" id="{423CEB32-412F-49A3-B91A-680C93F4DFF5}"/>
              </a:ext>
            </a:extLst>
          </p:cNvPr>
          <p:cNvSpPr>
            <a:spLocks noGrp="1"/>
          </p:cNvSpPr>
          <p:nvPr>
            <p:ph idx="1"/>
          </p:nvPr>
        </p:nvSpPr>
        <p:spPr>
          <a:xfrm>
            <a:off x="762000" y="1093567"/>
            <a:ext cx="7920000" cy="4906963"/>
          </a:xfrm>
        </p:spPr>
        <p:txBody>
          <a:bodyPr>
            <a:normAutofit/>
          </a:bodyPr>
          <a:lstStyle/>
          <a:p>
            <a:r>
              <a:rPr lang="fr-CH" sz="2000" dirty="0"/>
              <a:t>Total </a:t>
            </a:r>
            <a:r>
              <a:rPr lang="fr-CH" sz="2000" dirty="0" err="1"/>
              <a:t>specified</a:t>
            </a:r>
            <a:r>
              <a:rPr lang="fr-CH" sz="2000" dirty="0"/>
              <a:t> </a:t>
            </a:r>
            <a:r>
              <a:rPr lang="fr-CH" sz="2000" dirty="0" err="1"/>
              <a:t>heat</a:t>
            </a:r>
            <a:r>
              <a:rPr lang="fr-CH" sz="2000" dirty="0"/>
              <a:t> </a:t>
            </a:r>
            <a:r>
              <a:rPr lang="fr-CH" sz="2000" dirty="0" err="1"/>
              <a:t>loat</a:t>
            </a:r>
            <a:r>
              <a:rPr lang="fr-CH" sz="2000" dirty="0"/>
              <a:t> budget at 77 </a:t>
            </a:r>
            <a:r>
              <a:rPr lang="fr-CH" sz="2000"/>
              <a:t>K : 500 </a:t>
            </a:r>
            <a:r>
              <a:rPr lang="fr-CH" sz="2000" dirty="0"/>
              <a:t>W</a:t>
            </a:r>
          </a:p>
          <a:p>
            <a:r>
              <a:rPr lang="fr-CH" sz="2000" dirty="0"/>
              <a:t>Total </a:t>
            </a:r>
            <a:r>
              <a:rPr lang="fr-CH" sz="2000" dirty="0" err="1"/>
              <a:t>specified</a:t>
            </a:r>
            <a:r>
              <a:rPr lang="fr-CH" sz="2000" dirty="0"/>
              <a:t> </a:t>
            </a:r>
            <a:r>
              <a:rPr lang="fr-CH" sz="2000" dirty="0" err="1"/>
              <a:t>heat</a:t>
            </a:r>
            <a:r>
              <a:rPr lang="fr-CH" sz="2000" dirty="0"/>
              <a:t> </a:t>
            </a:r>
            <a:r>
              <a:rPr lang="fr-CH" sz="2000" dirty="0" err="1"/>
              <a:t>loat</a:t>
            </a:r>
            <a:r>
              <a:rPr lang="fr-CH" sz="2000" dirty="0"/>
              <a:t> budget at 4 K : 20 W</a:t>
            </a:r>
          </a:p>
          <a:p>
            <a:r>
              <a:rPr lang="fr-CH" sz="2000" dirty="0"/>
              <a:t>On </a:t>
            </a:r>
            <a:r>
              <a:rPr lang="fr-CH" sz="2000" dirty="0" err="1"/>
              <a:t>going</a:t>
            </a:r>
            <a:r>
              <a:rPr lang="fr-CH" sz="2000" dirty="0"/>
              <a:t> </a:t>
            </a:r>
            <a:r>
              <a:rPr lang="fr-CH" sz="2000" dirty="0" err="1"/>
              <a:t>definition</a:t>
            </a:r>
            <a:r>
              <a:rPr lang="fr-CH" sz="2000" dirty="0"/>
              <a:t> of 77K thermal </a:t>
            </a:r>
            <a:r>
              <a:rPr lang="fr-CH" sz="2000" dirty="0" err="1"/>
              <a:t>load</a:t>
            </a:r>
            <a:r>
              <a:rPr lang="fr-CH" sz="2000" dirty="0"/>
              <a:t> budget for thermal </a:t>
            </a:r>
            <a:r>
              <a:rPr lang="fr-CH" sz="2000" dirty="0" err="1"/>
              <a:t>shields</a:t>
            </a:r>
            <a:r>
              <a:rPr lang="fr-CH" sz="2000" dirty="0"/>
              <a:t> and </a:t>
            </a:r>
            <a:r>
              <a:rPr lang="fr-CH" sz="2000" dirty="0" err="1"/>
              <a:t>gas</a:t>
            </a:r>
            <a:r>
              <a:rPr lang="fr-CH" sz="2000" dirty="0"/>
              <a:t> </a:t>
            </a:r>
            <a:r>
              <a:rPr lang="fr-CH" sz="2000" dirty="0" err="1"/>
              <a:t>cooled</a:t>
            </a:r>
            <a:r>
              <a:rPr lang="fr-CH" sz="2000" dirty="0"/>
              <a:t> </a:t>
            </a:r>
            <a:r>
              <a:rPr lang="fr-CH" sz="2000" dirty="0" err="1"/>
              <a:t>currrent</a:t>
            </a:r>
            <a:r>
              <a:rPr lang="fr-CH" sz="2000" dirty="0"/>
              <a:t> lead circuit</a:t>
            </a:r>
          </a:p>
          <a:p>
            <a:endParaRPr lang="fr-CH" sz="2000" dirty="0"/>
          </a:p>
          <a:p>
            <a:endParaRPr lang="en-US" sz="2000" dirty="0"/>
          </a:p>
        </p:txBody>
      </p:sp>
      <p:sp>
        <p:nvSpPr>
          <p:cNvPr id="5" name="Slide Number Placeholder 4">
            <a:extLst>
              <a:ext uri="{FF2B5EF4-FFF2-40B4-BE49-F238E27FC236}">
                <a16:creationId xmlns:a16="http://schemas.microsoft.com/office/drawing/2014/main" id="{4655A625-1F66-435B-A579-2F24FD3AE693}"/>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47</a:t>
            </a:fld>
            <a:endParaRPr lang="en-US"/>
          </a:p>
        </p:txBody>
      </p:sp>
      <p:pic>
        <p:nvPicPr>
          <p:cNvPr id="7" name="Picture 6">
            <a:extLst>
              <a:ext uri="{FF2B5EF4-FFF2-40B4-BE49-F238E27FC236}">
                <a16:creationId xmlns:a16="http://schemas.microsoft.com/office/drawing/2014/main" id="{B7BF34A9-27C2-47AD-B4AE-57F45B67CD41}"/>
              </a:ext>
            </a:extLst>
          </p:cNvPr>
          <p:cNvPicPr>
            <a:picLocks noChangeAspect="1"/>
          </p:cNvPicPr>
          <p:nvPr/>
        </p:nvPicPr>
        <p:blipFill>
          <a:blip r:embed="rId2"/>
          <a:stretch>
            <a:fillRect/>
          </a:stretch>
        </p:blipFill>
        <p:spPr>
          <a:xfrm>
            <a:off x="152400" y="2753378"/>
            <a:ext cx="8615595" cy="3247152"/>
          </a:xfrm>
          <a:prstGeom prst="rect">
            <a:avLst/>
          </a:prstGeom>
        </p:spPr>
      </p:pic>
      <p:sp>
        <p:nvSpPr>
          <p:cNvPr id="6" name="Footer Placeholder 5">
            <a:extLst>
              <a:ext uri="{FF2B5EF4-FFF2-40B4-BE49-F238E27FC236}">
                <a16:creationId xmlns:a16="http://schemas.microsoft.com/office/drawing/2014/main" id="{C82F8015-8010-4DEE-9E13-3EE30A79045D}"/>
              </a:ext>
            </a:extLst>
          </p:cNvPr>
          <p:cNvSpPr>
            <a:spLocks noGrp="1"/>
          </p:cNvSpPr>
          <p:nvPr>
            <p:ph type="ftr" sz="quarter" idx="11"/>
          </p:nvPr>
        </p:nvSpPr>
        <p:spPr/>
        <p:txBody>
          <a:bodyPr/>
          <a:lstStyle/>
          <a:p>
            <a:endParaRPr lang="en-US" dirty="0"/>
          </a:p>
        </p:txBody>
      </p:sp>
      <p:sp>
        <p:nvSpPr>
          <p:cNvPr id="8" name="TextBox 7">
            <a:extLst>
              <a:ext uri="{FF2B5EF4-FFF2-40B4-BE49-F238E27FC236}">
                <a16:creationId xmlns:a16="http://schemas.microsoft.com/office/drawing/2014/main" id="{C965E312-E220-432E-9A76-976CBB03441E}"/>
              </a:ext>
            </a:extLst>
          </p:cNvPr>
          <p:cNvSpPr txBox="1"/>
          <p:nvPr/>
        </p:nvSpPr>
        <p:spPr>
          <a:xfrm>
            <a:off x="6779710" y="5670877"/>
            <a:ext cx="1895071" cy="523220"/>
          </a:xfrm>
          <a:prstGeom prst="rect">
            <a:avLst/>
          </a:prstGeom>
          <a:noFill/>
        </p:spPr>
        <p:txBody>
          <a:bodyPr wrap="none" rtlCol="0">
            <a:spAutoFit/>
          </a:bodyPr>
          <a:lstStyle/>
          <a:p>
            <a:r>
              <a:rPr lang="fr-CH" sz="1400" i="1" dirty="0" err="1"/>
              <a:t>Courtesy</a:t>
            </a:r>
            <a:r>
              <a:rPr lang="fr-CH" sz="1400" i="1" dirty="0"/>
              <a:t> of FG Ferlin</a:t>
            </a:r>
          </a:p>
          <a:p>
            <a:r>
              <a:rPr lang="fr-CH" sz="1400" i="1" dirty="0"/>
              <a:t>TE CRG</a:t>
            </a:r>
            <a:endParaRPr lang="en-US" sz="1400" i="1" dirty="0"/>
          </a:p>
        </p:txBody>
      </p:sp>
    </p:spTree>
    <p:extLst>
      <p:ext uri="{BB962C8B-B14F-4D97-AF65-F5344CB8AC3E}">
        <p14:creationId xmlns:p14="http://schemas.microsoft.com/office/powerpoint/2010/main" val="94519839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Title 4">
            <a:extLst>
              <a:ext uri="{FF2B5EF4-FFF2-40B4-BE49-F238E27FC236}">
                <a16:creationId xmlns:a16="http://schemas.microsoft.com/office/drawing/2014/main" id="{DEBC2CEE-EB0B-4F6F-83AD-49AFE0DA4F29}"/>
              </a:ext>
            </a:extLst>
          </p:cNvPr>
          <p:cNvSpPr>
            <a:spLocks noGrp="1"/>
          </p:cNvSpPr>
          <p:nvPr>
            <p:ph type="title"/>
          </p:nvPr>
        </p:nvSpPr>
        <p:spPr/>
        <p:txBody>
          <a:bodyPr/>
          <a:lstStyle/>
          <a:p>
            <a:r>
              <a:rPr lang="fr-CH" dirty="0"/>
              <a:t>HEL </a:t>
            </a:r>
            <a:r>
              <a:rPr lang="fr-CH" dirty="0" err="1"/>
              <a:t>electrical</a:t>
            </a:r>
            <a:r>
              <a:rPr lang="fr-CH" dirty="0"/>
              <a:t> Mains circuit </a:t>
            </a:r>
            <a:r>
              <a:rPr lang="fr-CH" dirty="0" err="1"/>
              <a:t>busbars</a:t>
            </a:r>
            <a:endParaRPr lang="en-US" dirty="0"/>
          </a:p>
        </p:txBody>
      </p:sp>
      <p:pic>
        <p:nvPicPr>
          <p:cNvPr id="5" name="Content Placeholder 4">
            <a:extLst>
              <a:ext uri="{FF2B5EF4-FFF2-40B4-BE49-F238E27FC236}">
                <a16:creationId xmlns:a16="http://schemas.microsoft.com/office/drawing/2014/main" id="{808E9181-CFB7-434E-B95E-DDDFF214DC8B}"/>
              </a:ext>
            </a:extLst>
          </p:cNvPr>
          <p:cNvPicPr>
            <a:picLocks noGrp="1" noChangeAspect="1"/>
          </p:cNvPicPr>
          <p:nvPr>
            <p:ph idx="1"/>
          </p:nvPr>
        </p:nvPicPr>
        <p:blipFill>
          <a:blip r:embed="rId2"/>
          <a:stretch>
            <a:fillRect/>
          </a:stretch>
        </p:blipFill>
        <p:spPr>
          <a:xfrm>
            <a:off x="411027" y="1247775"/>
            <a:ext cx="8523176" cy="4114800"/>
          </a:xfrm>
        </p:spPr>
      </p:pic>
      <p:sp>
        <p:nvSpPr>
          <p:cNvPr id="6" name="TextBox 5">
            <a:extLst>
              <a:ext uri="{FF2B5EF4-FFF2-40B4-BE49-F238E27FC236}">
                <a16:creationId xmlns:a16="http://schemas.microsoft.com/office/drawing/2014/main" id="{32685CCD-37EB-45C9-A9D7-F1D74CAD2746}"/>
              </a:ext>
            </a:extLst>
          </p:cNvPr>
          <p:cNvSpPr txBox="1"/>
          <p:nvPr/>
        </p:nvSpPr>
        <p:spPr>
          <a:xfrm>
            <a:off x="1990725" y="5266552"/>
            <a:ext cx="4076700" cy="507831"/>
          </a:xfrm>
          <a:prstGeom prst="rect">
            <a:avLst/>
          </a:prstGeom>
          <a:noFill/>
          <a:ln>
            <a:solidFill>
              <a:schemeClr val="tx1"/>
            </a:solidFill>
          </a:ln>
        </p:spPr>
        <p:txBody>
          <a:bodyPr wrap="square" rtlCol="0">
            <a:spAutoFit/>
          </a:bodyPr>
          <a:lstStyle/>
          <a:p>
            <a:r>
              <a:rPr lang="en-GB" sz="1350" dirty="0"/>
              <a:t>CONNECTION OF MAIN AND BENDING SOLENOID WITH THE BUSBAR CABLE</a:t>
            </a:r>
          </a:p>
        </p:txBody>
      </p:sp>
      <p:cxnSp>
        <p:nvCxnSpPr>
          <p:cNvPr id="8" name="Straight Arrow Connector 7">
            <a:extLst>
              <a:ext uri="{FF2B5EF4-FFF2-40B4-BE49-F238E27FC236}">
                <a16:creationId xmlns:a16="http://schemas.microsoft.com/office/drawing/2014/main" id="{A02D888C-33D4-4D45-B4F2-BC68E310A544}"/>
              </a:ext>
            </a:extLst>
          </p:cNvPr>
          <p:cNvCxnSpPr>
            <a:cxnSpLocks/>
            <a:stCxn id="6" idx="1"/>
          </p:cNvCxnSpPr>
          <p:nvPr/>
        </p:nvCxnSpPr>
        <p:spPr>
          <a:xfrm flipH="1" flipV="1">
            <a:off x="1028701" y="4457700"/>
            <a:ext cx="962024" cy="106276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12" name="Straight Arrow Connector 11">
            <a:extLst>
              <a:ext uri="{FF2B5EF4-FFF2-40B4-BE49-F238E27FC236}">
                <a16:creationId xmlns:a16="http://schemas.microsoft.com/office/drawing/2014/main" id="{A80FB8D5-B462-4102-AD4C-42FCCE211261}"/>
              </a:ext>
            </a:extLst>
          </p:cNvPr>
          <p:cNvCxnSpPr>
            <a:stCxn id="6" idx="3"/>
          </p:cNvCxnSpPr>
          <p:nvPr/>
        </p:nvCxnSpPr>
        <p:spPr>
          <a:xfrm flipV="1">
            <a:off x="6067425" y="4457700"/>
            <a:ext cx="714375" cy="106276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0" name="Freeform: Shape 19">
            <a:extLst>
              <a:ext uri="{FF2B5EF4-FFF2-40B4-BE49-F238E27FC236}">
                <a16:creationId xmlns:a16="http://schemas.microsoft.com/office/drawing/2014/main" id="{4216F70D-7D2B-42DB-BCFB-54C957922C73}"/>
              </a:ext>
            </a:extLst>
          </p:cNvPr>
          <p:cNvSpPr/>
          <p:nvPr/>
        </p:nvSpPr>
        <p:spPr>
          <a:xfrm>
            <a:off x="908899" y="3171825"/>
            <a:ext cx="253151" cy="1238250"/>
          </a:xfrm>
          <a:custGeom>
            <a:avLst/>
            <a:gdLst>
              <a:gd name="connsiteX0" fmla="*/ 172435 w 337535"/>
              <a:gd name="connsiteY0" fmla="*/ 1587500 h 1587500"/>
              <a:gd name="connsiteX1" fmla="*/ 108935 w 337535"/>
              <a:gd name="connsiteY1" fmla="*/ 1549400 h 1587500"/>
              <a:gd name="connsiteX2" fmla="*/ 70835 w 337535"/>
              <a:gd name="connsiteY2" fmla="*/ 1536700 h 1587500"/>
              <a:gd name="connsiteX3" fmla="*/ 32735 w 337535"/>
              <a:gd name="connsiteY3" fmla="*/ 1498600 h 1587500"/>
              <a:gd name="connsiteX4" fmla="*/ 20035 w 337535"/>
              <a:gd name="connsiteY4" fmla="*/ 1181100 h 1587500"/>
              <a:gd name="connsiteX5" fmla="*/ 32735 w 337535"/>
              <a:gd name="connsiteY5" fmla="*/ 1143000 h 1587500"/>
              <a:gd name="connsiteX6" fmla="*/ 96235 w 337535"/>
              <a:gd name="connsiteY6" fmla="*/ 1066800 h 1587500"/>
              <a:gd name="connsiteX7" fmla="*/ 134335 w 337535"/>
              <a:gd name="connsiteY7" fmla="*/ 1041400 h 1587500"/>
              <a:gd name="connsiteX8" fmla="*/ 210535 w 337535"/>
              <a:gd name="connsiteY8" fmla="*/ 927100 h 1587500"/>
              <a:gd name="connsiteX9" fmla="*/ 235935 w 337535"/>
              <a:gd name="connsiteY9" fmla="*/ 889000 h 1587500"/>
              <a:gd name="connsiteX10" fmla="*/ 261335 w 337535"/>
              <a:gd name="connsiteY10" fmla="*/ 812800 h 1587500"/>
              <a:gd name="connsiteX11" fmla="*/ 274035 w 337535"/>
              <a:gd name="connsiteY11" fmla="*/ 774700 h 1587500"/>
              <a:gd name="connsiteX12" fmla="*/ 299435 w 337535"/>
              <a:gd name="connsiteY12" fmla="*/ 622300 h 1587500"/>
              <a:gd name="connsiteX13" fmla="*/ 324835 w 337535"/>
              <a:gd name="connsiteY13" fmla="*/ 266700 h 1587500"/>
              <a:gd name="connsiteX14" fmla="*/ 337535 w 337535"/>
              <a:gd name="connsiteY14" fmla="*/ 215900 h 1587500"/>
              <a:gd name="connsiteX15" fmla="*/ 324835 w 337535"/>
              <a:gd name="connsiteY15" fmla="*/ 0 h 158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37535" h="1587500">
                <a:moveTo>
                  <a:pt x="172435" y="1587500"/>
                </a:moveTo>
                <a:cubicBezTo>
                  <a:pt x="151268" y="1574800"/>
                  <a:pt x="131013" y="1560439"/>
                  <a:pt x="108935" y="1549400"/>
                </a:cubicBezTo>
                <a:cubicBezTo>
                  <a:pt x="96961" y="1543413"/>
                  <a:pt x="81974" y="1544126"/>
                  <a:pt x="70835" y="1536700"/>
                </a:cubicBezTo>
                <a:cubicBezTo>
                  <a:pt x="55891" y="1526737"/>
                  <a:pt x="45435" y="1511300"/>
                  <a:pt x="32735" y="1498600"/>
                </a:cubicBezTo>
                <a:cubicBezTo>
                  <a:pt x="-15456" y="1354028"/>
                  <a:pt x="-2133" y="1424953"/>
                  <a:pt x="20035" y="1181100"/>
                </a:cubicBezTo>
                <a:cubicBezTo>
                  <a:pt x="21247" y="1167768"/>
                  <a:pt x="26748" y="1154974"/>
                  <a:pt x="32735" y="1143000"/>
                </a:cubicBezTo>
                <a:cubicBezTo>
                  <a:pt x="47006" y="1114457"/>
                  <a:pt x="72160" y="1086862"/>
                  <a:pt x="96235" y="1066800"/>
                </a:cubicBezTo>
                <a:cubicBezTo>
                  <a:pt x="107961" y="1057029"/>
                  <a:pt x="121635" y="1049867"/>
                  <a:pt x="134335" y="1041400"/>
                </a:cubicBezTo>
                <a:lnTo>
                  <a:pt x="210535" y="927100"/>
                </a:lnTo>
                <a:cubicBezTo>
                  <a:pt x="219002" y="914400"/>
                  <a:pt x="231108" y="903480"/>
                  <a:pt x="235935" y="889000"/>
                </a:cubicBezTo>
                <a:lnTo>
                  <a:pt x="261335" y="812800"/>
                </a:lnTo>
                <a:cubicBezTo>
                  <a:pt x="265568" y="800100"/>
                  <a:pt x="271834" y="787905"/>
                  <a:pt x="274035" y="774700"/>
                </a:cubicBezTo>
                <a:lnTo>
                  <a:pt x="299435" y="622300"/>
                </a:lnTo>
                <a:cubicBezTo>
                  <a:pt x="304567" y="529930"/>
                  <a:pt x="310076" y="370014"/>
                  <a:pt x="324835" y="266700"/>
                </a:cubicBezTo>
                <a:cubicBezTo>
                  <a:pt x="327303" y="249421"/>
                  <a:pt x="333302" y="232833"/>
                  <a:pt x="337535" y="215900"/>
                </a:cubicBezTo>
                <a:cubicBezTo>
                  <a:pt x="321886" y="59414"/>
                  <a:pt x="324835" y="131444"/>
                  <a:pt x="324835" y="0"/>
                </a:cubicBezTo>
              </a:path>
            </a:pathLst>
          </a:custGeom>
          <a:noFill/>
          <a:ln w="57150">
            <a:solidFill>
              <a:srgbClr val="FF0000"/>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GB" sz="1350"/>
          </a:p>
        </p:txBody>
      </p:sp>
      <p:sp>
        <p:nvSpPr>
          <p:cNvPr id="21" name="Freeform: Shape 20">
            <a:extLst>
              <a:ext uri="{FF2B5EF4-FFF2-40B4-BE49-F238E27FC236}">
                <a16:creationId xmlns:a16="http://schemas.microsoft.com/office/drawing/2014/main" id="{643796D6-66A7-480F-88B7-DDDF771A1F69}"/>
              </a:ext>
            </a:extLst>
          </p:cNvPr>
          <p:cNvSpPr/>
          <p:nvPr/>
        </p:nvSpPr>
        <p:spPr>
          <a:xfrm>
            <a:off x="6657453" y="3018826"/>
            <a:ext cx="286272" cy="1438874"/>
          </a:xfrm>
          <a:custGeom>
            <a:avLst/>
            <a:gdLst>
              <a:gd name="connsiteX0" fmla="*/ 76896 w 381696"/>
              <a:gd name="connsiteY0" fmla="*/ 1918498 h 1918498"/>
              <a:gd name="connsiteX1" fmla="*/ 140396 w 381696"/>
              <a:gd name="connsiteY1" fmla="*/ 1880398 h 1918498"/>
              <a:gd name="connsiteX2" fmla="*/ 165796 w 381696"/>
              <a:gd name="connsiteY2" fmla="*/ 1842298 h 1918498"/>
              <a:gd name="connsiteX3" fmla="*/ 203896 w 381696"/>
              <a:gd name="connsiteY3" fmla="*/ 1816898 h 1918498"/>
              <a:gd name="connsiteX4" fmla="*/ 254696 w 381696"/>
              <a:gd name="connsiteY4" fmla="*/ 1702598 h 1918498"/>
              <a:gd name="connsiteX5" fmla="*/ 267396 w 381696"/>
              <a:gd name="connsiteY5" fmla="*/ 1664498 h 1918498"/>
              <a:gd name="connsiteX6" fmla="*/ 254696 w 381696"/>
              <a:gd name="connsiteY6" fmla="*/ 1410498 h 1918498"/>
              <a:gd name="connsiteX7" fmla="*/ 241996 w 381696"/>
              <a:gd name="connsiteY7" fmla="*/ 1372398 h 1918498"/>
              <a:gd name="connsiteX8" fmla="*/ 216596 w 381696"/>
              <a:gd name="connsiteY8" fmla="*/ 1334298 h 1918498"/>
              <a:gd name="connsiteX9" fmla="*/ 140396 w 381696"/>
              <a:gd name="connsiteY9" fmla="*/ 1258098 h 1918498"/>
              <a:gd name="connsiteX10" fmla="*/ 89596 w 381696"/>
              <a:gd name="connsiteY10" fmla="*/ 1245398 h 1918498"/>
              <a:gd name="connsiteX11" fmla="*/ 51496 w 381696"/>
              <a:gd name="connsiteY11" fmla="*/ 1219998 h 1918498"/>
              <a:gd name="connsiteX12" fmla="*/ 26096 w 381696"/>
              <a:gd name="connsiteY12" fmla="*/ 1143798 h 1918498"/>
              <a:gd name="connsiteX13" fmla="*/ 38796 w 381696"/>
              <a:gd name="connsiteY13" fmla="*/ 1067598 h 1918498"/>
              <a:gd name="connsiteX14" fmla="*/ 26096 w 381696"/>
              <a:gd name="connsiteY14" fmla="*/ 762798 h 1918498"/>
              <a:gd name="connsiteX15" fmla="*/ 696 w 381696"/>
              <a:gd name="connsiteY15" fmla="*/ 584998 h 1918498"/>
              <a:gd name="connsiteX16" fmla="*/ 13396 w 381696"/>
              <a:gd name="connsiteY16" fmla="*/ 356398 h 1918498"/>
              <a:gd name="connsiteX17" fmla="*/ 76896 w 381696"/>
              <a:gd name="connsiteY17" fmla="*/ 343698 h 1918498"/>
              <a:gd name="connsiteX18" fmla="*/ 203896 w 381696"/>
              <a:gd name="connsiteY18" fmla="*/ 330998 h 1918498"/>
              <a:gd name="connsiteX19" fmla="*/ 241996 w 381696"/>
              <a:gd name="connsiteY19" fmla="*/ 318298 h 1918498"/>
              <a:gd name="connsiteX20" fmla="*/ 292796 w 381696"/>
              <a:gd name="connsiteY20" fmla="*/ 305598 h 1918498"/>
              <a:gd name="connsiteX21" fmla="*/ 330896 w 381696"/>
              <a:gd name="connsiteY21" fmla="*/ 280198 h 1918498"/>
              <a:gd name="connsiteX22" fmla="*/ 356296 w 381696"/>
              <a:gd name="connsiteY22" fmla="*/ 242098 h 1918498"/>
              <a:gd name="connsiteX23" fmla="*/ 381696 w 381696"/>
              <a:gd name="connsiteY23" fmla="*/ 165898 h 1918498"/>
              <a:gd name="connsiteX24" fmla="*/ 330896 w 381696"/>
              <a:gd name="connsiteY24" fmla="*/ 89698 h 1918498"/>
              <a:gd name="connsiteX25" fmla="*/ 305496 w 381696"/>
              <a:gd name="connsiteY25" fmla="*/ 51598 h 1918498"/>
              <a:gd name="connsiteX26" fmla="*/ 191196 w 381696"/>
              <a:gd name="connsiteY26" fmla="*/ 26198 h 1918498"/>
              <a:gd name="connsiteX27" fmla="*/ 102296 w 381696"/>
              <a:gd name="connsiteY27" fmla="*/ 798 h 1918498"/>
              <a:gd name="connsiteX28" fmla="*/ 64196 w 381696"/>
              <a:gd name="connsiteY28" fmla="*/ 798 h 19184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81696" h="1918498">
                <a:moveTo>
                  <a:pt x="76896" y="1918498"/>
                </a:moveTo>
                <a:cubicBezTo>
                  <a:pt x="98063" y="1905798"/>
                  <a:pt x="121654" y="1896462"/>
                  <a:pt x="140396" y="1880398"/>
                </a:cubicBezTo>
                <a:cubicBezTo>
                  <a:pt x="151985" y="1870465"/>
                  <a:pt x="155003" y="1853091"/>
                  <a:pt x="165796" y="1842298"/>
                </a:cubicBezTo>
                <a:cubicBezTo>
                  <a:pt x="176589" y="1831505"/>
                  <a:pt x="191196" y="1825365"/>
                  <a:pt x="203896" y="1816898"/>
                </a:cubicBezTo>
                <a:cubicBezTo>
                  <a:pt x="244148" y="1756521"/>
                  <a:pt x="224469" y="1793278"/>
                  <a:pt x="254696" y="1702598"/>
                </a:cubicBezTo>
                <a:lnTo>
                  <a:pt x="267396" y="1664498"/>
                </a:lnTo>
                <a:cubicBezTo>
                  <a:pt x="263163" y="1579831"/>
                  <a:pt x="262040" y="1494952"/>
                  <a:pt x="254696" y="1410498"/>
                </a:cubicBezTo>
                <a:cubicBezTo>
                  <a:pt x="253536" y="1397161"/>
                  <a:pt x="247983" y="1384372"/>
                  <a:pt x="241996" y="1372398"/>
                </a:cubicBezTo>
                <a:cubicBezTo>
                  <a:pt x="235170" y="1358746"/>
                  <a:pt x="226737" y="1345706"/>
                  <a:pt x="216596" y="1334298"/>
                </a:cubicBezTo>
                <a:cubicBezTo>
                  <a:pt x="192731" y="1307450"/>
                  <a:pt x="175245" y="1266810"/>
                  <a:pt x="140396" y="1258098"/>
                </a:cubicBezTo>
                <a:lnTo>
                  <a:pt x="89596" y="1245398"/>
                </a:lnTo>
                <a:cubicBezTo>
                  <a:pt x="76896" y="1236931"/>
                  <a:pt x="59586" y="1232941"/>
                  <a:pt x="51496" y="1219998"/>
                </a:cubicBezTo>
                <a:cubicBezTo>
                  <a:pt x="37306" y="1197294"/>
                  <a:pt x="26096" y="1143798"/>
                  <a:pt x="26096" y="1143798"/>
                </a:cubicBezTo>
                <a:cubicBezTo>
                  <a:pt x="30329" y="1118398"/>
                  <a:pt x="38796" y="1093348"/>
                  <a:pt x="38796" y="1067598"/>
                </a:cubicBezTo>
                <a:cubicBezTo>
                  <a:pt x="38796" y="965910"/>
                  <a:pt x="32439" y="864288"/>
                  <a:pt x="26096" y="762798"/>
                </a:cubicBezTo>
                <a:cubicBezTo>
                  <a:pt x="22917" y="711937"/>
                  <a:pt x="9414" y="637304"/>
                  <a:pt x="696" y="584998"/>
                </a:cubicBezTo>
                <a:cubicBezTo>
                  <a:pt x="4929" y="508798"/>
                  <a:pt x="-9586" y="429173"/>
                  <a:pt x="13396" y="356398"/>
                </a:cubicBezTo>
                <a:cubicBezTo>
                  <a:pt x="19896" y="335814"/>
                  <a:pt x="55500" y="346551"/>
                  <a:pt x="76896" y="343698"/>
                </a:cubicBezTo>
                <a:cubicBezTo>
                  <a:pt x="119067" y="338075"/>
                  <a:pt x="161563" y="335231"/>
                  <a:pt x="203896" y="330998"/>
                </a:cubicBezTo>
                <a:cubicBezTo>
                  <a:pt x="216596" y="326765"/>
                  <a:pt x="229124" y="321976"/>
                  <a:pt x="241996" y="318298"/>
                </a:cubicBezTo>
                <a:cubicBezTo>
                  <a:pt x="258779" y="313503"/>
                  <a:pt x="276753" y="312474"/>
                  <a:pt x="292796" y="305598"/>
                </a:cubicBezTo>
                <a:cubicBezTo>
                  <a:pt x="306825" y="299585"/>
                  <a:pt x="318196" y="288665"/>
                  <a:pt x="330896" y="280198"/>
                </a:cubicBezTo>
                <a:cubicBezTo>
                  <a:pt x="339363" y="267498"/>
                  <a:pt x="350097" y="256046"/>
                  <a:pt x="356296" y="242098"/>
                </a:cubicBezTo>
                <a:cubicBezTo>
                  <a:pt x="367170" y="217632"/>
                  <a:pt x="381696" y="165898"/>
                  <a:pt x="381696" y="165898"/>
                </a:cubicBezTo>
                <a:lnTo>
                  <a:pt x="330896" y="89698"/>
                </a:lnTo>
                <a:cubicBezTo>
                  <a:pt x="322429" y="76998"/>
                  <a:pt x="319976" y="56425"/>
                  <a:pt x="305496" y="51598"/>
                </a:cubicBezTo>
                <a:cubicBezTo>
                  <a:pt x="219727" y="23008"/>
                  <a:pt x="325303" y="56000"/>
                  <a:pt x="191196" y="26198"/>
                </a:cubicBezTo>
                <a:cubicBezTo>
                  <a:pt x="126060" y="11723"/>
                  <a:pt x="179743" y="11862"/>
                  <a:pt x="102296" y="798"/>
                </a:cubicBezTo>
                <a:cubicBezTo>
                  <a:pt x="89724" y="-998"/>
                  <a:pt x="76896" y="798"/>
                  <a:pt x="64196" y="798"/>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23" name="Straight Connector 22">
            <a:extLst>
              <a:ext uri="{FF2B5EF4-FFF2-40B4-BE49-F238E27FC236}">
                <a16:creationId xmlns:a16="http://schemas.microsoft.com/office/drawing/2014/main" id="{081F0333-D78E-4BC0-87D4-44B6B6D850BB}"/>
              </a:ext>
            </a:extLst>
          </p:cNvPr>
          <p:cNvCxnSpPr>
            <a:cxnSpLocks/>
            <a:stCxn id="20" idx="15"/>
          </p:cNvCxnSpPr>
          <p:nvPr/>
        </p:nvCxnSpPr>
        <p:spPr>
          <a:xfrm>
            <a:off x="1152525" y="3171825"/>
            <a:ext cx="533400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Freeform: Shape 26">
            <a:extLst>
              <a:ext uri="{FF2B5EF4-FFF2-40B4-BE49-F238E27FC236}">
                <a16:creationId xmlns:a16="http://schemas.microsoft.com/office/drawing/2014/main" id="{DE484B59-685B-428A-8A42-7B26CA5805DF}"/>
              </a:ext>
            </a:extLst>
          </p:cNvPr>
          <p:cNvSpPr/>
          <p:nvPr/>
        </p:nvSpPr>
        <p:spPr>
          <a:xfrm>
            <a:off x="6236232" y="2978944"/>
            <a:ext cx="335757" cy="192881"/>
          </a:xfrm>
          <a:custGeom>
            <a:avLst/>
            <a:gdLst>
              <a:gd name="connsiteX0" fmla="*/ 328613 w 447676"/>
              <a:gd name="connsiteY0" fmla="*/ 252412 h 257175"/>
              <a:gd name="connsiteX1" fmla="*/ 352426 w 447676"/>
              <a:gd name="connsiteY1" fmla="*/ 257175 h 257175"/>
              <a:gd name="connsiteX2" fmla="*/ 381001 w 447676"/>
              <a:gd name="connsiteY2" fmla="*/ 252412 h 257175"/>
              <a:gd name="connsiteX3" fmla="*/ 419101 w 447676"/>
              <a:gd name="connsiteY3" fmla="*/ 242887 h 257175"/>
              <a:gd name="connsiteX4" fmla="*/ 433388 w 447676"/>
              <a:gd name="connsiteY4" fmla="*/ 233362 h 257175"/>
              <a:gd name="connsiteX5" fmla="*/ 447676 w 447676"/>
              <a:gd name="connsiteY5" fmla="*/ 204787 h 257175"/>
              <a:gd name="connsiteX6" fmla="*/ 442913 w 447676"/>
              <a:gd name="connsiteY6" fmla="*/ 171450 h 257175"/>
              <a:gd name="connsiteX7" fmla="*/ 419101 w 447676"/>
              <a:gd name="connsiteY7" fmla="*/ 142875 h 257175"/>
              <a:gd name="connsiteX8" fmla="*/ 228601 w 447676"/>
              <a:gd name="connsiteY8" fmla="*/ 142875 h 257175"/>
              <a:gd name="connsiteX9" fmla="*/ 214313 w 447676"/>
              <a:gd name="connsiteY9" fmla="*/ 138112 h 257175"/>
              <a:gd name="connsiteX10" fmla="*/ 176213 w 447676"/>
              <a:gd name="connsiteY10" fmla="*/ 128587 h 257175"/>
              <a:gd name="connsiteX11" fmla="*/ 138113 w 447676"/>
              <a:gd name="connsiteY11" fmla="*/ 119062 h 257175"/>
              <a:gd name="connsiteX12" fmla="*/ 119063 w 447676"/>
              <a:gd name="connsiteY12" fmla="*/ 114300 h 257175"/>
              <a:gd name="connsiteX13" fmla="*/ 90488 w 447676"/>
              <a:gd name="connsiteY13" fmla="*/ 104775 h 257175"/>
              <a:gd name="connsiteX14" fmla="*/ 76201 w 447676"/>
              <a:gd name="connsiteY14" fmla="*/ 95250 h 257175"/>
              <a:gd name="connsiteX15" fmla="*/ 42863 w 447676"/>
              <a:gd name="connsiteY15" fmla="*/ 85725 h 257175"/>
              <a:gd name="connsiteX16" fmla="*/ 14288 w 447676"/>
              <a:gd name="connsiteY16" fmla="*/ 76200 h 257175"/>
              <a:gd name="connsiteX17" fmla="*/ 1 w 447676"/>
              <a:gd name="connsiteY17" fmla="*/ 47625 h 257175"/>
              <a:gd name="connsiteX18" fmla="*/ 4763 w 447676"/>
              <a:gd name="connsiteY18" fmla="*/ 28575 h 257175"/>
              <a:gd name="connsiteX19" fmla="*/ 33338 w 447676"/>
              <a:gd name="connsiteY19" fmla="*/ 19050 h 257175"/>
              <a:gd name="connsiteX20" fmla="*/ 61913 w 447676"/>
              <a:gd name="connsiteY20" fmla="*/ 9525 h 257175"/>
              <a:gd name="connsiteX21" fmla="*/ 76201 w 447676"/>
              <a:gd name="connsiteY21" fmla="*/ 4762 h 257175"/>
              <a:gd name="connsiteX22" fmla="*/ 114301 w 447676"/>
              <a:gd name="connsiteY22" fmla="*/ 0 h 257175"/>
              <a:gd name="connsiteX23" fmla="*/ 200026 w 447676"/>
              <a:gd name="connsiteY23" fmla="*/ 4762 h 257175"/>
              <a:gd name="connsiteX24" fmla="*/ 219076 w 447676"/>
              <a:gd name="connsiteY24" fmla="*/ 9525 h 257175"/>
              <a:gd name="connsiteX25" fmla="*/ 252413 w 447676"/>
              <a:gd name="connsiteY25" fmla="*/ 14287 h 257175"/>
              <a:gd name="connsiteX26" fmla="*/ 290513 w 447676"/>
              <a:gd name="connsiteY26" fmla="*/ 23812 h 257175"/>
              <a:gd name="connsiteX27" fmla="*/ 333376 w 447676"/>
              <a:gd name="connsiteY27" fmla="*/ 42862 h 257175"/>
              <a:gd name="connsiteX28" fmla="*/ 361951 w 447676"/>
              <a:gd name="connsiteY28" fmla="*/ 52387 h 257175"/>
              <a:gd name="connsiteX29" fmla="*/ 409576 w 447676"/>
              <a:gd name="connsiteY29" fmla="*/ 57150 h 25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47676" h="257175">
                <a:moveTo>
                  <a:pt x="328613" y="252412"/>
                </a:moveTo>
                <a:cubicBezTo>
                  <a:pt x="336551" y="254000"/>
                  <a:pt x="344331" y="257175"/>
                  <a:pt x="352426" y="257175"/>
                </a:cubicBezTo>
                <a:cubicBezTo>
                  <a:pt x="362082" y="257175"/>
                  <a:pt x="371500" y="254139"/>
                  <a:pt x="381001" y="252412"/>
                </a:cubicBezTo>
                <a:cubicBezTo>
                  <a:pt x="389545" y="250859"/>
                  <a:pt x="409657" y="247609"/>
                  <a:pt x="419101" y="242887"/>
                </a:cubicBezTo>
                <a:cubicBezTo>
                  <a:pt x="424220" y="240327"/>
                  <a:pt x="428626" y="236537"/>
                  <a:pt x="433388" y="233362"/>
                </a:cubicBezTo>
                <a:cubicBezTo>
                  <a:pt x="438204" y="226138"/>
                  <a:pt x="447676" y="214646"/>
                  <a:pt x="447676" y="204787"/>
                </a:cubicBezTo>
                <a:cubicBezTo>
                  <a:pt x="447676" y="193562"/>
                  <a:pt x="446139" y="182202"/>
                  <a:pt x="442913" y="171450"/>
                </a:cubicBezTo>
                <a:cubicBezTo>
                  <a:pt x="440071" y="161977"/>
                  <a:pt x="425176" y="148950"/>
                  <a:pt x="419101" y="142875"/>
                </a:cubicBezTo>
                <a:cubicBezTo>
                  <a:pt x="330393" y="150267"/>
                  <a:pt x="351351" y="150794"/>
                  <a:pt x="228601" y="142875"/>
                </a:cubicBezTo>
                <a:cubicBezTo>
                  <a:pt x="223591" y="142552"/>
                  <a:pt x="219156" y="139433"/>
                  <a:pt x="214313" y="138112"/>
                </a:cubicBezTo>
                <a:cubicBezTo>
                  <a:pt x="201683" y="134667"/>
                  <a:pt x="188913" y="131762"/>
                  <a:pt x="176213" y="128587"/>
                </a:cubicBezTo>
                <a:lnTo>
                  <a:pt x="138113" y="119062"/>
                </a:lnTo>
                <a:cubicBezTo>
                  <a:pt x="131763" y="117475"/>
                  <a:pt x="125273" y="116370"/>
                  <a:pt x="119063" y="114300"/>
                </a:cubicBezTo>
                <a:lnTo>
                  <a:pt x="90488" y="104775"/>
                </a:lnTo>
                <a:cubicBezTo>
                  <a:pt x="85726" y="101600"/>
                  <a:pt x="81320" y="97810"/>
                  <a:pt x="76201" y="95250"/>
                </a:cubicBezTo>
                <a:cubicBezTo>
                  <a:pt x="68194" y="91246"/>
                  <a:pt x="50498" y="88016"/>
                  <a:pt x="42863" y="85725"/>
                </a:cubicBezTo>
                <a:cubicBezTo>
                  <a:pt x="33246" y="82840"/>
                  <a:pt x="14288" y="76200"/>
                  <a:pt x="14288" y="76200"/>
                </a:cubicBezTo>
                <a:cubicBezTo>
                  <a:pt x="9472" y="68976"/>
                  <a:pt x="1" y="57484"/>
                  <a:pt x="1" y="47625"/>
                </a:cubicBezTo>
                <a:cubicBezTo>
                  <a:pt x="1" y="41080"/>
                  <a:pt x="-207" y="32835"/>
                  <a:pt x="4763" y="28575"/>
                </a:cubicBezTo>
                <a:cubicBezTo>
                  <a:pt x="12386" y="22041"/>
                  <a:pt x="23813" y="22225"/>
                  <a:pt x="33338" y="19050"/>
                </a:cubicBezTo>
                <a:lnTo>
                  <a:pt x="61913" y="9525"/>
                </a:lnTo>
                <a:cubicBezTo>
                  <a:pt x="66676" y="7937"/>
                  <a:pt x="71219" y="5385"/>
                  <a:pt x="76201" y="4762"/>
                </a:cubicBezTo>
                <a:lnTo>
                  <a:pt x="114301" y="0"/>
                </a:lnTo>
                <a:cubicBezTo>
                  <a:pt x="142876" y="1587"/>
                  <a:pt x="171524" y="2171"/>
                  <a:pt x="200026" y="4762"/>
                </a:cubicBezTo>
                <a:cubicBezTo>
                  <a:pt x="206545" y="5355"/>
                  <a:pt x="212636" y="8354"/>
                  <a:pt x="219076" y="9525"/>
                </a:cubicBezTo>
                <a:cubicBezTo>
                  <a:pt x="230120" y="11533"/>
                  <a:pt x="241406" y="12086"/>
                  <a:pt x="252413" y="14287"/>
                </a:cubicBezTo>
                <a:cubicBezTo>
                  <a:pt x="265250" y="16854"/>
                  <a:pt x="290513" y="23812"/>
                  <a:pt x="290513" y="23812"/>
                </a:cubicBezTo>
                <a:cubicBezTo>
                  <a:pt x="313156" y="38907"/>
                  <a:pt x="299369" y="31526"/>
                  <a:pt x="333376" y="42862"/>
                </a:cubicBezTo>
                <a:cubicBezTo>
                  <a:pt x="333384" y="42865"/>
                  <a:pt x="361943" y="52386"/>
                  <a:pt x="361951" y="52387"/>
                </a:cubicBezTo>
                <a:cubicBezTo>
                  <a:pt x="406391" y="57325"/>
                  <a:pt x="390438" y="57150"/>
                  <a:pt x="409576" y="57150"/>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8" name="TextBox 27">
            <a:extLst>
              <a:ext uri="{FF2B5EF4-FFF2-40B4-BE49-F238E27FC236}">
                <a16:creationId xmlns:a16="http://schemas.microsoft.com/office/drawing/2014/main" id="{C8F24EF9-7C36-4F97-9663-885508F0BAA3}"/>
              </a:ext>
            </a:extLst>
          </p:cNvPr>
          <p:cNvSpPr txBox="1"/>
          <p:nvPr/>
        </p:nvSpPr>
        <p:spPr>
          <a:xfrm>
            <a:off x="7029450" y="4740939"/>
            <a:ext cx="1657103" cy="715581"/>
          </a:xfrm>
          <a:prstGeom prst="rect">
            <a:avLst/>
          </a:prstGeom>
          <a:noFill/>
          <a:ln>
            <a:solidFill>
              <a:schemeClr val="tx1"/>
            </a:solidFill>
          </a:ln>
        </p:spPr>
        <p:txBody>
          <a:bodyPr wrap="square" rtlCol="0">
            <a:spAutoFit/>
          </a:bodyPr>
          <a:lstStyle/>
          <a:p>
            <a:r>
              <a:rPr lang="en-GB" sz="1350" dirty="0"/>
              <a:t>LENGTH OF BUSBAR CABLE = 1500 mm</a:t>
            </a:r>
          </a:p>
        </p:txBody>
      </p:sp>
      <p:cxnSp>
        <p:nvCxnSpPr>
          <p:cNvPr id="30" name="Straight Arrow Connector 29">
            <a:extLst>
              <a:ext uri="{FF2B5EF4-FFF2-40B4-BE49-F238E27FC236}">
                <a16:creationId xmlns:a16="http://schemas.microsoft.com/office/drawing/2014/main" id="{8BB421EB-33DD-44B5-86DE-990FB0817F4B}"/>
              </a:ext>
            </a:extLst>
          </p:cNvPr>
          <p:cNvCxnSpPr>
            <a:stCxn id="28" idx="0"/>
          </p:cNvCxnSpPr>
          <p:nvPr/>
        </p:nvCxnSpPr>
        <p:spPr>
          <a:xfrm flipH="1" flipV="1">
            <a:off x="6781802" y="3305177"/>
            <a:ext cx="1076200" cy="143576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1" name="TextBox 30">
            <a:extLst>
              <a:ext uri="{FF2B5EF4-FFF2-40B4-BE49-F238E27FC236}">
                <a16:creationId xmlns:a16="http://schemas.microsoft.com/office/drawing/2014/main" id="{D5154A97-D6FA-4165-8E68-728EA53D988F}"/>
              </a:ext>
            </a:extLst>
          </p:cNvPr>
          <p:cNvSpPr txBox="1"/>
          <p:nvPr/>
        </p:nvSpPr>
        <p:spPr>
          <a:xfrm>
            <a:off x="611984" y="1755427"/>
            <a:ext cx="1619250" cy="715581"/>
          </a:xfrm>
          <a:prstGeom prst="rect">
            <a:avLst/>
          </a:prstGeom>
          <a:noFill/>
          <a:ln>
            <a:solidFill>
              <a:schemeClr val="tx1"/>
            </a:solidFill>
          </a:ln>
        </p:spPr>
        <p:txBody>
          <a:bodyPr wrap="square" rtlCol="0">
            <a:spAutoFit/>
          </a:bodyPr>
          <a:lstStyle/>
          <a:p>
            <a:r>
              <a:rPr lang="en-GB" sz="1350" dirty="0"/>
              <a:t>LENGTH OF BUSBAR CABLE = 4800 mm</a:t>
            </a:r>
          </a:p>
        </p:txBody>
      </p:sp>
      <p:cxnSp>
        <p:nvCxnSpPr>
          <p:cNvPr id="33" name="Straight Arrow Connector 32">
            <a:extLst>
              <a:ext uri="{FF2B5EF4-FFF2-40B4-BE49-F238E27FC236}">
                <a16:creationId xmlns:a16="http://schemas.microsoft.com/office/drawing/2014/main" id="{9635094A-177F-408C-A131-4A93B8CD9673}"/>
              </a:ext>
            </a:extLst>
          </p:cNvPr>
          <p:cNvCxnSpPr/>
          <p:nvPr/>
        </p:nvCxnSpPr>
        <p:spPr>
          <a:xfrm>
            <a:off x="1590675" y="2628901"/>
            <a:ext cx="285750" cy="539063"/>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34" name="TextBox 33">
            <a:extLst>
              <a:ext uri="{FF2B5EF4-FFF2-40B4-BE49-F238E27FC236}">
                <a16:creationId xmlns:a16="http://schemas.microsoft.com/office/drawing/2014/main" id="{8ED33DC9-B9A5-4101-A62B-F241AD6E3FDE}"/>
              </a:ext>
            </a:extLst>
          </p:cNvPr>
          <p:cNvSpPr txBox="1"/>
          <p:nvPr/>
        </p:nvSpPr>
        <p:spPr>
          <a:xfrm>
            <a:off x="587912" y="1155829"/>
            <a:ext cx="5992474" cy="400110"/>
          </a:xfrm>
          <a:prstGeom prst="rect">
            <a:avLst/>
          </a:prstGeom>
          <a:noFill/>
        </p:spPr>
        <p:txBody>
          <a:bodyPr wrap="none" rtlCol="0">
            <a:spAutoFit/>
          </a:bodyPr>
          <a:lstStyle/>
          <a:p>
            <a:r>
              <a:rPr lang="fi-FI" sz="2000" b="1" dirty="0"/>
              <a:t>MAIN AND BENDING SOLENOID BUS ROUTING</a:t>
            </a:r>
          </a:p>
        </p:txBody>
      </p:sp>
      <p:sp>
        <p:nvSpPr>
          <p:cNvPr id="2" name="Rectangle 1">
            <a:extLst>
              <a:ext uri="{FF2B5EF4-FFF2-40B4-BE49-F238E27FC236}">
                <a16:creationId xmlns:a16="http://schemas.microsoft.com/office/drawing/2014/main" id="{2112302E-BCB2-4B83-BE23-EE4A057BF03A}"/>
              </a:ext>
            </a:extLst>
          </p:cNvPr>
          <p:cNvSpPr/>
          <p:nvPr/>
        </p:nvSpPr>
        <p:spPr>
          <a:xfrm>
            <a:off x="908899" y="4391305"/>
            <a:ext cx="243626" cy="9771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E283E35C-58B8-416F-8C19-C29598F149F0}"/>
              </a:ext>
            </a:extLst>
          </p:cNvPr>
          <p:cNvSpPr/>
          <p:nvPr/>
        </p:nvSpPr>
        <p:spPr>
          <a:xfrm>
            <a:off x="6647928" y="4412751"/>
            <a:ext cx="243626" cy="9771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238B1F8-9DEC-4550-B58B-44C5120F4292}"/>
              </a:ext>
            </a:extLst>
          </p:cNvPr>
          <p:cNvPicPr>
            <a:picLocks noChangeAspect="1"/>
          </p:cNvPicPr>
          <p:nvPr/>
        </p:nvPicPr>
        <p:blipFill>
          <a:blip r:embed="rId3"/>
          <a:stretch>
            <a:fillRect/>
          </a:stretch>
        </p:blipFill>
        <p:spPr>
          <a:xfrm>
            <a:off x="6229680" y="5448152"/>
            <a:ext cx="1294647" cy="832738"/>
          </a:xfrm>
          <a:prstGeom prst="rect">
            <a:avLst/>
          </a:prstGeom>
        </p:spPr>
      </p:pic>
      <p:sp>
        <p:nvSpPr>
          <p:cNvPr id="7" name="TextBox 6">
            <a:extLst>
              <a:ext uri="{FF2B5EF4-FFF2-40B4-BE49-F238E27FC236}">
                <a16:creationId xmlns:a16="http://schemas.microsoft.com/office/drawing/2014/main" id="{15F927FB-98D1-4A5F-93B0-0BD1F46C97A8}"/>
              </a:ext>
            </a:extLst>
          </p:cNvPr>
          <p:cNvSpPr txBox="1"/>
          <p:nvPr/>
        </p:nvSpPr>
        <p:spPr>
          <a:xfrm>
            <a:off x="3122575" y="5774383"/>
            <a:ext cx="3100079" cy="646331"/>
          </a:xfrm>
          <a:prstGeom prst="rect">
            <a:avLst/>
          </a:prstGeom>
          <a:noFill/>
        </p:spPr>
        <p:txBody>
          <a:bodyPr wrap="none" rtlCol="0">
            <a:spAutoFit/>
          </a:bodyPr>
          <a:lstStyle/>
          <a:p>
            <a:r>
              <a:rPr lang="fr-CH" dirty="0"/>
              <a:t>600 A LHC </a:t>
            </a:r>
            <a:r>
              <a:rPr lang="fr-CH" dirty="0" err="1"/>
              <a:t>NbTi</a:t>
            </a:r>
            <a:r>
              <a:rPr lang="fr-CH" dirty="0"/>
              <a:t> </a:t>
            </a:r>
            <a:r>
              <a:rPr lang="fr-CH" dirty="0" err="1"/>
              <a:t>busbar</a:t>
            </a:r>
            <a:r>
              <a:rPr lang="fr-CH" dirty="0"/>
              <a:t> type</a:t>
            </a:r>
          </a:p>
          <a:p>
            <a:r>
              <a:rPr lang="fr-CH" dirty="0"/>
              <a:t>Total of 80 m </a:t>
            </a:r>
            <a:r>
              <a:rPr lang="fr-CH" dirty="0" err="1"/>
              <a:t>need</a:t>
            </a:r>
            <a:r>
              <a:rPr lang="fr-CH" dirty="0"/>
              <a:t>.  </a:t>
            </a:r>
            <a:endParaRPr lang="en-US" dirty="0"/>
          </a:p>
        </p:txBody>
      </p:sp>
      <p:sp>
        <p:nvSpPr>
          <p:cNvPr id="9" name="Rectangle 8">
            <a:extLst>
              <a:ext uri="{FF2B5EF4-FFF2-40B4-BE49-F238E27FC236}">
                <a16:creationId xmlns:a16="http://schemas.microsoft.com/office/drawing/2014/main" id="{A73FF29F-83C5-4DB1-A327-5B81CAE8D481}"/>
              </a:ext>
            </a:extLst>
          </p:cNvPr>
          <p:cNvSpPr/>
          <p:nvPr/>
        </p:nvSpPr>
        <p:spPr>
          <a:xfrm rot="1184934">
            <a:off x="5758041" y="1306589"/>
            <a:ext cx="4301177" cy="523220"/>
          </a:xfrm>
          <a:prstGeom prst="rect">
            <a:avLst/>
          </a:prstGeom>
          <a:noFill/>
        </p:spPr>
        <p:txBody>
          <a:bodyPr wrap="square" lIns="91440" tIns="45720" rIns="91440" bIns="45720">
            <a:spAutoFit/>
          </a:bodyPr>
          <a:lstStyle/>
          <a:p>
            <a:pPr algn="ctr"/>
            <a:r>
              <a:rPr lang="en-US" sz="28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On progress</a:t>
            </a:r>
          </a:p>
        </p:txBody>
      </p:sp>
      <p:sp>
        <p:nvSpPr>
          <p:cNvPr id="22" name="TextBox 21">
            <a:extLst>
              <a:ext uri="{FF2B5EF4-FFF2-40B4-BE49-F238E27FC236}">
                <a16:creationId xmlns:a16="http://schemas.microsoft.com/office/drawing/2014/main" id="{4B457D53-5231-45A3-8F30-0B9A25A507AE}"/>
              </a:ext>
            </a:extLst>
          </p:cNvPr>
          <p:cNvSpPr txBox="1"/>
          <p:nvPr/>
        </p:nvSpPr>
        <p:spPr>
          <a:xfrm>
            <a:off x="2153120" y="6401001"/>
            <a:ext cx="6540729" cy="276999"/>
          </a:xfrm>
          <a:prstGeom prst="rect">
            <a:avLst/>
          </a:prstGeom>
          <a:noFill/>
        </p:spPr>
        <p:txBody>
          <a:bodyPr wrap="square">
            <a:spAutoFit/>
          </a:bodyPr>
          <a:lstStyle/>
          <a:p>
            <a:pPr algn="l"/>
            <a:r>
              <a:rPr lang="fr-FR" sz="1200" i="1" dirty="0">
                <a:solidFill>
                  <a:schemeClr val="accent1">
                    <a:lumMod val="75000"/>
                  </a:schemeClr>
                </a:solidFill>
              </a:rPr>
              <a:t>MCF meeting HLLHC  WP5 HEL MAGNETS                                   A. Foussat    12 Jan 2021</a:t>
            </a:r>
            <a:endParaRPr lang="en-GB" sz="1200" i="1" dirty="0">
              <a:solidFill>
                <a:schemeClr val="accent1">
                  <a:lumMod val="75000"/>
                </a:schemeClr>
              </a:solidFill>
            </a:endParaRPr>
          </a:p>
        </p:txBody>
      </p:sp>
      <p:sp>
        <p:nvSpPr>
          <p:cNvPr id="11" name="Slide Number Placeholder 10">
            <a:extLst>
              <a:ext uri="{FF2B5EF4-FFF2-40B4-BE49-F238E27FC236}">
                <a16:creationId xmlns:a16="http://schemas.microsoft.com/office/drawing/2014/main" id="{22A9CDD0-98A4-46C0-BF04-A9DE49847FD9}"/>
              </a:ext>
            </a:extLst>
          </p:cNvPr>
          <p:cNvSpPr>
            <a:spLocks noGrp="1"/>
          </p:cNvSpPr>
          <p:nvPr>
            <p:ph type="sldNum" sz="quarter" idx="12"/>
          </p:nvPr>
        </p:nvSpPr>
        <p:spPr/>
        <p:txBody>
          <a:bodyPr/>
          <a:lstStyle/>
          <a:p>
            <a:fld id="{4F7E4931-62DF-4F6D-A87C-0C0C127317EA}" type="slidenum">
              <a:rPr lang="en-US" smtClean="0"/>
              <a:pPr/>
              <a:t>48</a:t>
            </a:fld>
            <a:endParaRPr lang="en-US" dirty="0"/>
          </a:p>
        </p:txBody>
      </p:sp>
      <p:sp>
        <p:nvSpPr>
          <p:cNvPr id="13" name="Footer Placeholder 12">
            <a:extLst>
              <a:ext uri="{FF2B5EF4-FFF2-40B4-BE49-F238E27FC236}">
                <a16:creationId xmlns:a16="http://schemas.microsoft.com/office/drawing/2014/main" id="{0C1197DD-6B83-4E34-9B27-C9FBFA9A7A6C}"/>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244765554"/>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 name="Title 4">
            <a:extLst>
              <a:ext uri="{FF2B5EF4-FFF2-40B4-BE49-F238E27FC236}">
                <a16:creationId xmlns:a16="http://schemas.microsoft.com/office/drawing/2014/main" id="{D3BEB13E-C80E-472D-9B33-5515D67E37B7}"/>
              </a:ext>
            </a:extLst>
          </p:cNvPr>
          <p:cNvSpPr>
            <a:spLocks noGrp="1"/>
          </p:cNvSpPr>
          <p:nvPr>
            <p:ph type="title"/>
          </p:nvPr>
        </p:nvSpPr>
        <p:spPr/>
        <p:txBody>
          <a:bodyPr/>
          <a:lstStyle/>
          <a:p>
            <a:r>
              <a:rPr lang="fr-CH" dirty="0"/>
              <a:t>HEL </a:t>
            </a:r>
            <a:r>
              <a:rPr lang="fr-CH" dirty="0" err="1"/>
              <a:t>electrical</a:t>
            </a:r>
            <a:r>
              <a:rPr lang="fr-CH" dirty="0"/>
              <a:t> Correctors circuit interface </a:t>
            </a:r>
            <a:endParaRPr lang="en-US" dirty="0"/>
          </a:p>
        </p:txBody>
      </p:sp>
      <p:pic>
        <p:nvPicPr>
          <p:cNvPr id="5" name="Content Placeholder 4">
            <a:extLst>
              <a:ext uri="{FF2B5EF4-FFF2-40B4-BE49-F238E27FC236}">
                <a16:creationId xmlns:a16="http://schemas.microsoft.com/office/drawing/2014/main" id="{808E9181-CFB7-434E-B95E-DDDFF214DC8B}"/>
              </a:ext>
            </a:extLst>
          </p:cNvPr>
          <p:cNvPicPr>
            <a:picLocks noGrp="1" noChangeAspect="1"/>
          </p:cNvPicPr>
          <p:nvPr>
            <p:ph idx="1"/>
          </p:nvPr>
        </p:nvPicPr>
        <p:blipFill>
          <a:blip r:embed="rId2"/>
          <a:stretch>
            <a:fillRect/>
          </a:stretch>
        </p:blipFill>
        <p:spPr>
          <a:xfrm>
            <a:off x="411027" y="1247775"/>
            <a:ext cx="8523176" cy="4114800"/>
          </a:xfrm>
        </p:spPr>
      </p:pic>
      <p:cxnSp>
        <p:nvCxnSpPr>
          <p:cNvPr id="3" name="Straight Connector 2">
            <a:extLst>
              <a:ext uri="{FF2B5EF4-FFF2-40B4-BE49-F238E27FC236}">
                <a16:creationId xmlns:a16="http://schemas.microsoft.com/office/drawing/2014/main" id="{154E2507-B610-446D-B6F2-570F32467F71}"/>
              </a:ext>
            </a:extLst>
          </p:cNvPr>
          <p:cNvCxnSpPr/>
          <p:nvPr/>
        </p:nvCxnSpPr>
        <p:spPr>
          <a:xfrm>
            <a:off x="5793581" y="4446985"/>
            <a:ext cx="796529"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22151CC-70A1-4E91-A672-3FB0314DA6A6}"/>
              </a:ext>
            </a:extLst>
          </p:cNvPr>
          <p:cNvCxnSpPr/>
          <p:nvPr/>
        </p:nvCxnSpPr>
        <p:spPr>
          <a:xfrm>
            <a:off x="4164806" y="4518422"/>
            <a:ext cx="2425304"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7" name="Freeform: Shape 6">
            <a:extLst>
              <a:ext uri="{FF2B5EF4-FFF2-40B4-BE49-F238E27FC236}">
                <a16:creationId xmlns:a16="http://schemas.microsoft.com/office/drawing/2014/main" id="{F2305338-EAF3-4436-899B-E4E60454A5BD}"/>
              </a:ext>
            </a:extLst>
          </p:cNvPr>
          <p:cNvSpPr/>
          <p:nvPr/>
        </p:nvSpPr>
        <p:spPr>
          <a:xfrm>
            <a:off x="6590110" y="3264379"/>
            <a:ext cx="200025" cy="1218325"/>
          </a:xfrm>
          <a:custGeom>
            <a:avLst/>
            <a:gdLst>
              <a:gd name="connsiteX0" fmla="*/ 0 w 266700"/>
              <a:gd name="connsiteY0" fmla="*/ 1619250 h 1624433"/>
              <a:gd name="connsiteX1" fmla="*/ 61912 w 266700"/>
              <a:gd name="connsiteY1" fmla="*/ 1619250 h 1624433"/>
              <a:gd name="connsiteX2" fmla="*/ 90487 w 266700"/>
              <a:gd name="connsiteY2" fmla="*/ 1609725 h 1624433"/>
              <a:gd name="connsiteX3" fmla="*/ 104775 w 266700"/>
              <a:gd name="connsiteY3" fmla="*/ 1604962 h 1624433"/>
              <a:gd name="connsiteX4" fmla="*/ 133350 w 266700"/>
              <a:gd name="connsiteY4" fmla="*/ 1581150 h 1624433"/>
              <a:gd name="connsiteX5" fmla="*/ 147637 w 266700"/>
              <a:gd name="connsiteY5" fmla="*/ 1566862 h 1624433"/>
              <a:gd name="connsiteX6" fmla="*/ 166687 w 266700"/>
              <a:gd name="connsiteY6" fmla="*/ 1552575 h 1624433"/>
              <a:gd name="connsiteX7" fmla="*/ 171450 w 266700"/>
              <a:gd name="connsiteY7" fmla="*/ 1538287 h 1624433"/>
              <a:gd name="connsiteX8" fmla="*/ 180975 w 266700"/>
              <a:gd name="connsiteY8" fmla="*/ 1524000 h 1624433"/>
              <a:gd name="connsiteX9" fmla="*/ 195262 w 266700"/>
              <a:gd name="connsiteY9" fmla="*/ 1500187 h 1624433"/>
              <a:gd name="connsiteX10" fmla="*/ 200025 w 266700"/>
              <a:gd name="connsiteY10" fmla="*/ 1481137 h 1624433"/>
              <a:gd name="connsiteX11" fmla="*/ 204787 w 266700"/>
              <a:gd name="connsiteY11" fmla="*/ 1466850 h 1624433"/>
              <a:gd name="connsiteX12" fmla="*/ 219075 w 266700"/>
              <a:gd name="connsiteY12" fmla="*/ 1414462 h 1624433"/>
              <a:gd name="connsiteX13" fmla="*/ 228600 w 266700"/>
              <a:gd name="connsiteY13" fmla="*/ 1385887 h 1624433"/>
              <a:gd name="connsiteX14" fmla="*/ 233362 w 266700"/>
              <a:gd name="connsiteY14" fmla="*/ 1371600 h 1624433"/>
              <a:gd name="connsiteX15" fmla="*/ 242887 w 266700"/>
              <a:gd name="connsiteY15" fmla="*/ 1357312 h 1624433"/>
              <a:gd name="connsiteX16" fmla="*/ 252412 w 266700"/>
              <a:gd name="connsiteY16" fmla="*/ 1328737 h 1624433"/>
              <a:gd name="connsiteX17" fmla="*/ 257175 w 266700"/>
              <a:gd name="connsiteY17" fmla="*/ 1314450 h 1624433"/>
              <a:gd name="connsiteX18" fmla="*/ 261937 w 266700"/>
              <a:gd name="connsiteY18" fmla="*/ 1300162 h 1624433"/>
              <a:gd name="connsiteX19" fmla="*/ 266700 w 266700"/>
              <a:gd name="connsiteY19" fmla="*/ 1257300 h 1624433"/>
              <a:gd name="connsiteX20" fmla="*/ 257175 w 266700"/>
              <a:gd name="connsiteY20" fmla="*/ 1133475 h 1624433"/>
              <a:gd name="connsiteX21" fmla="*/ 252412 w 266700"/>
              <a:gd name="connsiteY21" fmla="*/ 1119187 h 1624433"/>
              <a:gd name="connsiteX22" fmla="*/ 247650 w 266700"/>
              <a:gd name="connsiteY22" fmla="*/ 1095375 h 1624433"/>
              <a:gd name="connsiteX23" fmla="*/ 233362 w 266700"/>
              <a:gd name="connsiteY23" fmla="*/ 1047750 h 1624433"/>
              <a:gd name="connsiteX24" fmla="*/ 214312 w 266700"/>
              <a:gd name="connsiteY24" fmla="*/ 1019175 h 1624433"/>
              <a:gd name="connsiteX25" fmla="*/ 190500 w 266700"/>
              <a:gd name="connsiteY25" fmla="*/ 985837 h 1624433"/>
              <a:gd name="connsiteX26" fmla="*/ 152400 w 266700"/>
              <a:gd name="connsiteY26" fmla="*/ 952500 h 1624433"/>
              <a:gd name="connsiteX27" fmla="*/ 123825 w 266700"/>
              <a:gd name="connsiteY27" fmla="*/ 933450 h 1624433"/>
              <a:gd name="connsiteX28" fmla="*/ 109537 w 266700"/>
              <a:gd name="connsiteY28" fmla="*/ 923925 h 1624433"/>
              <a:gd name="connsiteX29" fmla="*/ 104775 w 266700"/>
              <a:gd name="connsiteY29" fmla="*/ 909637 h 1624433"/>
              <a:gd name="connsiteX30" fmla="*/ 95250 w 266700"/>
              <a:gd name="connsiteY30" fmla="*/ 895350 h 1624433"/>
              <a:gd name="connsiteX31" fmla="*/ 90487 w 266700"/>
              <a:gd name="connsiteY31" fmla="*/ 876300 h 1624433"/>
              <a:gd name="connsiteX32" fmla="*/ 85725 w 266700"/>
              <a:gd name="connsiteY32" fmla="*/ 862012 h 1624433"/>
              <a:gd name="connsiteX33" fmla="*/ 76200 w 266700"/>
              <a:gd name="connsiteY33" fmla="*/ 804862 h 1624433"/>
              <a:gd name="connsiteX34" fmla="*/ 71437 w 266700"/>
              <a:gd name="connsiteY34" fmla="*/ 657225 h 1624433"/>
              <a:gd name="connsiteX35" fmla="*/ 66675 w 266700"/>
              <a:gd name="connsiteY35" fmla="*/ 604837 h 1624433"/>
              <a:gd name="connsiteX36" fmla="*/ 61912 w 266700"/>
              <a:gd name="connsiteY36" fmla="*/ 476250 h 1624433"/>
              <a:gd name="connsiteX37" fmla="*/ 66675 w 266700"/>
              <a:gd name="connsiteY37" fmla="*/ 400050 h 1624433"/>
              <a:gd name="connsiteX38" fmla="*/ 71437 w 266700"/>
              <a:gd name="connsiteY38" fmla="*/ 376237 h 1624433"/>
              <a:gd name="connsiteX39" fmla="*/ 76200 w 266700"/>
              <a:gd name="connsiteY39" fmla="*/ 309562 h 1624433"/>
              <a:gd name="connsiteX40" fmla="*/ 71437 w 266700"/>
              <a:gd name="connsiteY40" fmla="*/ 166687 h 1624433"/>
              <a:gd name="connsiteX41" fmla="*/ 66675 w 266700"/>
              <a:gd name="connsiteY41" fmla="*/ 142875 h 1624433"/>
              <a:gd name="connsiteX42" fmla="*/ 71437 w 266700"/>
              <a:gd name="connsiteY42" fmla="*/ 28575 h 1624433"/>
              <a:gd name="connsiteX43" fmla="*/ 71437 w 266700"/>
              <a:gd name="connsiteY43" fmla="*/ 0 h 1624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266700" h="1624433">
                <a:moveTo>
                  <a:pt x="0" y="1619250"/>
                </a:moveTo>
                <a:cubicBezTo>
                  <a:pt x="30074" y="1625264"/>
                  <a:pt x="25723" y="1627004"/>
                  <a:pt x="61912" y="1619250"/>
                </a:cubicBezTo>
                <a:cubicBezTo>
                  <a:pt x="71729" y="1617146"/>
                  <a:pt x="80962" y="1612900"/>
                  <a:pt x="90487" y="1609725"/>
                </a:cubicBezTo>
                <a:lnTo>
                  <a:pt x="104775" y="1604962"/>
                </a:lnTo>
                <a:cubicBezTo>
                  <a:pt x="146523" y="1563214"/>
                  <a:pt x="93559" y="1614310"/>
                  <a:pt x="133350" y="1581150"/>
                </a:cubicBezTo>
                <a:cubicBezTo>
                  <a:pt x="138524" y="1576838"/>
                  <a:pt x="142523" y="1571245"/>
                  <a:pt x="147637" y="1566862"/>
                </a:cubicBezTo>
                <a:cubicBezTo>
                  <a:pt x="153663" y="1561696"/>
                  <a:pt x="160337" y="1557337"/>
                  <a:pt x="166687" y="1552575"/>
                </a:cubicBezTo>
                <a:cubicBezTo>
                  <a:pt x="168275" y="1547812"/>
                  <a:pt x="169205" y="1542777"/>
                  <a:pt x="171450" y="1538287"/>
                </a:cubicBezTo>
                <a:cubicBezTo>
                  <a:pt x="174010" y="1533168"/>
                  <a:pt x="177942" y="1528854"/>
                  <a:pt x="180975" y="1524000"/>
                </a:cubicBezTo>
                <a:cubicBezTo>
                  <a:pt x="185881" y="1516150"/>
                  <a:pt x="190500" y="1508125"/>
                  <a:pt x="195262" y="1500187"/>
                </a:cubicBezTo>
                <a:cubicBezTo>
                  <a:pt x="196850" y="1493837"/>
                  <a:pt x="198227" y="1487431"/>
                  <a:pt x="200025" y="1481137"/>
                </a:cubicBezTo>
                <a:cubicBezTo>
                  <a:pt x="201404" y="1476310"/>
                  <a:pt x="203569" y="1471720"/>
                  <a:pt x="204787" y="1466850"/>
                </a:cubicBezTo>
                <a:cubicBezTo>
                  <a:pt x="218250" y="1412999"/>
                  <a:pt x="198642" y="1475762"/>
                  <a:pt x="219075" y="1414462"/>
                </a:cubicBezTo>
                <a:lnTo>
                  <a:pt x="228600" y="1385887"/>
                </a:lnTo>
                <a:cubicBezTo>
                  <a:pt x="230187" y="1381125"/>
                  <a:pt x="230578" y="1375777"/>
                  <a:pt x="233362" y="1371600"/>
                </a:cubicBezTo>
                <a:cubicBezTo>
                  <a:pt x="236537" y="1366837"/>
                  <a:pt x="240562" y="1362543"/>
                  <a:pt x="242887" y="1357312"/>
                </a:cubicBezTo>
                <a:cubicBezTo>
                  <a:pt x="246965" y="1348137"/>
                  <a:pt x="249237" y="1338262"/>
                  <a:pt x="252412" y="1328737"/>
                </a:cubicBezTo>
                <a:lnTo>
                  <a:pt x="257175" y="1314450"/>
                </a:lnTo>
                <a:lnTo>
                  <a:pt x="261937" y="1300162"/>
                </a:lnTo>
                <a:cubicBezTo>
                  <a:pt x="263525" y="1285875"/>
                  <a:pt x="266700" y="1271675"/>
                  <a:pt x="266700" y="1257300"/>
                </a:cubicBezTo>
                <a:cubicBezTo>
                  <a:pt x="266700" y="1230996"/>
                  <a:pt x="264219" y="1168694"/>
                  <a:pt x="257175" y="1133475"/>
                </a:cubicBezTo>
                <a:cubicBezTo>
                  <a:pt x="256190" y="1128552"/>
                  <a:pt x="253630" y="1124057"/>
                  <a:pt x="252412" y="1119187"/>
                </a:cubicBezTo>
                <a:cubicBezTo>
                  <a:pt x="250449" y="1111334"/>
                  <a:pt x="249406" y="1103277"/>
                  <a:pt x="247650" y="1095375"/>
                </a:cubicBezTo>
                <a:cubicBezTo>
                  <a:pt x="245432" y="1085393"/>
                  <a:pt x="237318" y="1053683"/>
                  <a:pt x="233362" y="1047750"/>
                </a:cubicBezTo>
                <a:lnTo>
                  <a:pt x="214312" y="1019175"/>
                </a:lnTo>
                <a:cubicBezTo>
                  <a:pt x="205562" y="992923"/>
                  <a:pt x="215154" y="1014599"/>
                  <a:pt x="190500" y="985837"/>
                </a:cubicBezTo>
                <a:cubicBezTo>
                  <a:pt x="164043" y="954970"/>
                  <a:pt x="206902" y="988835"/>
                  <a:pt x="152400" y="952500"/>
                </a:cubicBezTo>
                <a:lnTo>
                  <a:pt x="123825" y="933450"/>
                </a:lnTo>
                <a:lnTo>
                  <a:pt x="109537" y="923925"/>
                </a:lnTo>
                <a:cubicBezTo>
                  <a:pt x="107950" y="919162"/>
                  <a:pt x="107020" y="914127"/>
                  <a:pt x="104775" y="909637"/>
                </a:cubicBezTo>
                <a:cubicBezTo>
                  <a:pt x="102215" y="904518"/>
                  <a:pt x="97505" y="900611"/>
                  <a:pt x="95250" y="895350"/>
                </a:cubicBezTo>
                <a:cubicBezTo>
                  <a:pt x="92672" y="889334"/>
                  <a:pt x="92285" y="882594"/>
                  <a:pt x="90487" y="876300"/>
                </a:cubicBezTo>
                <a:cubicBezTo>
                  <a:pt x="89108" y="871473"/>
                  <a:pt x="86710" y="866935"/>
                  <a:pt x="85725" y="862012"/>
                </a:cubicBezTo>
                <a:cubicBezTo>
                  <a:pt x="81938" y="843074"/>
                  <a:pt x="76200" y="804862"/>
                  <a:pt x="76200" y="804862"/>
                </a:cubicBezTo>
                <a:cubicBezTo>
                  <a:pt x="74612" y="755650"/>
                  <a:pt x="73779" y="706407"/>
                  <a:pt x="71437" y="657225"/>
                </a:cubicBezTo>
                <a:cubicBezTo>
                  <a:pt x="70603" y="639710"/>
                  <a:pt x="67597" y="622347"/>
                  <a:pt x="66675" y="604837"/>
                </a:cubicBezTo>
                <a:cubicBezTo>
                  <a:pt x="64421" y="562005"/>
                  <a:pt x="63500" y="519112"/>
                  <a:pt x="61912" y="476250"/>
                </a:cubicBezTo>
                <a:cubicBezTo>
                  <a:pt x="63500" y="450850"/>
                  <a:pt x="64262" y="425385"/>
                  <a:pt x="66675" y="400050"/>
                </a:cubicBezTo>
                <a:cubicBezTo>
                  <a:pt x="67442" y="391992"/>
                  <a:pt x="70590" y="384287"/>
                  <a:pt x="71437" y="376237"/>
                </a:cubicBezTo>
                <a:cubicBezTo>
                  <a:pt x="73770" y="354078"/>
                  <a:pt x="74612" y="331787"/>
                  <a:pt x="76200" y="309562"/>
                </a:cubicBezTo>
                <a:cubicBezTo>
                  <a:pt x="74612" y="261937"/>
                  <a:pt x="74156" y="214261"/>
                  <a:pt x="71437" y="166687"/>
                </a:cubicBezTo>
                <a:cubicBezTo>
                  <a:pt x="70975" y="158606"/>
                  <a:pt x="66675" y="150969"/>
                  <a:pt x="66675" y="142875"/>
                </a:cubicBezTo>
                <a:cubicBezTo>
                  <a:pt x="66675" y="104742"/>
                  <a:pt x="70167" y="66687"/>
                  <a:pt x="71437" y="28575"/>
                </a:cubicBezTo>
                <a:cubicBezTo>
                  <a:pt x="71754" y="19055"/>
                  <a:pt x="71437" y="9525"/>
                  <a:pt x="71437" y="0"/>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8" name="Freeform: Shape 7">
            <a:extLst>
              <a:ext uri="{FF2B5EF4-FFF2-40B4-BE49-F238E27FC236}">
                <a16:creationId xmlns:a16="http://schemas.microsoft.com/office/drawing/2014/main" id="{55408C79-59E5-4177-B56A-4785FBA2D253}"/>
              </a:ext>
            </a:extLst>
          </p:cNvPr>
          <p:cNvSpPr/>
          <p:nvPr/>
        </p:nvSpPr>
        <p:spPr>
          <a:xfrm>
            <a:off x="6636544" y="2971800"/>
            <a:ext cx="225029" cy="314325"/>
          </a:xfrm>
          <a:custGeom>
            <a:avLst/>
            <a:gdLst>
              <a:gd name="connsiteX0" fmla="*/ 9525 w 300038"/>
              <a:gd name="connsiteY0" fmla="*/ 419100 h 419100"/>
              <a:gd name="connsiteX1" fmla="*/ 28575 w 300038"/>
              <a:gd name="connsiteY1" fmla="*/ 395288 h 419100"/>
              <a:gd name="connsiteX2" fmla="*/ 85725 w 300038"/>
              <a:gd name="connsiteY2" fmla="*/ 376238 h 419100"/>
              <a:gd name="connsiteX3" fmla="*/ 109538 w 300038"/>
              <a:gd name="connsiteY3" fmla="*/ 371475 h 419100"/>
              <a:gd name="connsiteX4" fmla="*/ 242888 w 300038"/>
              <a:gd name="connsiteY4" fmla="*/ 371475 h 419100"/>
              <a:gd name="connsiteX5" fmla="*/ 271463 w 300038"/>
              <a:gd name="connsiteY5" fmla="*/ 352425 h 419100"/>
              <a:gd name="connsiteX6" fmla="*/ 280988 w 300038"/>
              <a:gd name="connsiteY6" fmla="*/ 338138 h 419100"/>
              <a:gd name="connsiteX7" fmla="*/ 285750 w 300038"/>
              <a:gd name="connsiteY7" fmla="*/ 323850 h 419100"/>
              <a:gd name="connsiteX8" fmla="*/ 300038 w 300038"/>
              <a:gd name="connsiteY8" fmla="*/ 271463 h 419100"/>
              <a:gd name="connsiteX9" fmla="*/ 290513 w 300038"/>
              <a:gd name="connsiteY9" fmla="*/ 190500 h 419100"/>
              <a:gd name="connsiteX10" fmla="*/ 280988 w 300038"/>
              <a:gd name="connsiteY10" fmla="*/ 161925 h 419100"/>
              <a:gd name="connsiteX11" fmla="*/ 276225 w 300038"/>
              <a:gd name="connsiteY11" fmla="*/ 147638 h 419100"/>
              <a:gd name="connsiteX12" fmla="*/ 261938 w 300038"/>
              <a:gd name="connsiteY12" fmla="*/ 109538 h 419100"/>
              <a:gd name="connsiteX13" fmla="*/ 247650 w 300038"/>
              <a:gd name="connsiteY13" fmla="*/ 104775 h 419100"/>
              <a:gd name="connsiteX14" fmla="*/ 214313 w 300038"/>
              <a:gd name="connsiteY14" fmla="*/ 100013 h 419100"/>
              <a:gd name="connsiteX15" fmla="*/ 123825 w 300038"/>
              <a:gd name="connsiteY15" fmla="*/ 104775 h 419100"/>
              <a:gd name="connsiteX16" fmla="*/ 109538 w 300038"/>
              <a:gd name="connsiteY16" fmla="*/ 114300 h 419100"/>
              <a:gd name="connsiteX17" fmla="*/ 66675 w 300038"/>
              <a:gd name="connsiteY17" fmla="*/ 123825 h 419100"/>
              <a:gd name="connsiteX18" fmla="*/ 33338 w 300038"/>
              <a:gd name="connsiteY18" fmla="*/ 114300 h 419100"/>
              <a:gd name="connsiteX19" fmla="*/ 14288 w 300038"/>
              <a:gd name="connsiteY19" fmla="*/ 66675 h 419100"/>
              <a:gd name="connsiteX20" fmla="*/ 4763 w 300038"/>
              <a:gd name="connsiteY20" fmla="*/ 38100 h 419100"/>
              <a:gd name="connsiteX21" fmla="*/ 0 w 300038"/>
              <a:gd name="connsiteY21" fmla="*/ 23813 h 419100"/>
              <a:gd name="connsiteX22" fmla="*/ 0 w 300038"/>
              <a:gd name="connsiteY22" fmla="*/ 0 h 41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00038" h="419100">
                <a:moveTo>
                  <a:pt x="9525" y="419100"/>
                </a:moveTo>
                <a:cubicBezTo>
                  <a:pt x="15875" y="411163"/>
                  <a:pt x="21387" y="402476"/>
                  <a:pt x="28575" y="395288"/>
                </a:cubicBezTo>
                <a:cubicBezTo>
                  <a:pt x="43583" y="380281"/>
                  <a:pt x="66503" y="379733"/>
                  <a:pt x="85725" y="376238"/>
                </a:cubicBezTo>
                <a:cubicBezTo>
                  <a:pt x="93689" y="374790"/>
                  <a:pt x="101600" y="373063"/>
                  <a:pt x="109538" y="371475"/>
                </a:cubicBezTo>
                <a:cubicBezTo>
                  <a:pt x="159676" y="377743"/>
                  <a:pt x="183303" y="382934"/>
                  <a:pt x="242888" y="371475"/>
                </a:cubicBezTo>
                <a:cubicBezTo>
                  <a:pt x="254130" y="369313"/>
                  <a:pt x="271463" y="352425"/>
                  <a:pt x="271463" y="352425"/>
                </a:cubicBezTo>
                <a:cubicBezTo>
                  <a:pt x="274638" y="347663"/>
                  <a:pt x="278428" y="343257"/>
                  <a:pt x="280988" y="338138"/>
                </a:cubicBezTo>
                <a:cubicBezTo>
                  <a:pt x="283233" y="333648"/>
                  <a:pt x="284429" y="328693"/>
                  <a:pt x="285750" y="323850"/>
                </a:cubicBezTo>
                <a:cubicBezTo>
                  <a:pt x="301856" y="264790"/>
                  <a:pt x="289078" y="304339"/>
                  <a:pt x="300038" y="271463"/>
                </a:cubicBezTo>
                <a:cubicBezTo>
                  <a:pt x="297820" y="244850"/>
                  <a:pt x="297661" y="216711"/>
                  <a:pt x="290513" y="190500"/>
                </a:cubicBezTo>
                <a:cubicBezTo>
                  <a:pt x="287871" y="180814"/>
                  <a:pt x="284163" y="171450"/>
                  <a:pt x="280988" y="161925"/>
                </a:cubicBezTo>
                <a:cubicBezTo>
                  <a:pt x="279400" y="157163"/>
                  <a:pt x="277442" y="152508"/>
                  <a:pt x="276225" y="147638"/>
                </a:cubicBezTo>
                <a:cubicBezTo>
                  <a:pt x="273568" y="137007"/>
                  <a:pt x="270240" y="117840"/>
                  <a:pt x="261938" y="109538"/>
                </a:cubicBezTo>
                <a:cubicBezTo>
                  <a:pt x="258388" y="105988"/>
                  <a:pt x="252573" y="105760"/>
                  <a:pt x="247650" y="104775"/>
                </a:cubicBezTo>
                <a:cubicBezTo>
                  <a:pt x="236643" y="102574"/>
                  <a:pt x="225425" y="101600"/>
                  <a:pt x="214313" y="100013"/>
                </a:cubicBezTo>
                <a:cubicBezTo>
                  <a:pt x="184150" y="101600"/>
                  <a:pt x="153752" y="100694"/>
                  <a:pt x="123825" y="104775"/>
                </a:cubicBezTo>
                <a:cubicBezTo>
                  <a:pt x="118154" y="105548"/>
                  <a:pt x="114657" y="111740"/>
                  <a:pt x="109538" y="114300"/>
                </a:cubicBezTo>
                <a:cubicBezTo>
                  <a:pt x="97812" y="120163"/>
                  <a:pt x="77654" y="121995"/>
                  <a:pt x="66675" y="123825"/>
                </a:cubicBezTo>
                <a:cubicBezTo>
                  <a:pt x="66508" y="123783"/>
                  <a:pt x="35617" y="116579"/>
                  <a:pt x="33338" y="114300"/>
                </a:cubicBezTo>
                <a:cubicBezTo>
                  <a:pt x="26330" y="107292"/>
                  <a:pt x="16148" y="72255"/>
                  <a:pt x="14288" y="66675"/>
                </a:cubicBezTo>
                <a:lnTo>
                  <a:pt x="4763" y="38100"/>
                </a:lnTo>
                <a:cubicBezTo>
                  <a:pt x="3176" y="33338"/>
                  <a:pt x="0" y="28833"/>
                  <a:pt x="0" y="23813"/>
                </a:cubicBezTo>
                <a:lnTo>
                  <a:pt x="0" y="0"/>
                </a:ln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0" name="Straight Connector 9">
            <a:extLst>
              <a:ext uri="{FF2B5EF4-FFF2-40B4-BE49-F238E27FC236}">
                <a16:creationId xmlns:a16="http://schemas.microsoft.com/office/drawing/2014/main" id="{83690578-2741-47F8-80E7-E41A141ABD5F}"/>
              </a:ext>
            </a:extLst>
          </p:cNvPr>
          <p:cNvCxnSpPr/>
          <p:nvPr/>
        </p:nvCxnSpPr>
        <p:spPr>
          <a:xfrm flipH="1">
            <a:off x="1107282" y="4446985"/>
            <a:ext cx="821531"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5C73901-4826-473E-AB78-9DAA74EE0E7A}"/>
              </a:ext>
            </a:extLst>
          </p:cNvPr>
          <p:cNvCxnSpPr/>
          <p:nvPr/>
        </p:nvCxnSpPr>
        <p:spPr>
          <a:xfrm flipH="1">
            <a:off x="1107282" y="4518422"/>
            <a:ext cx="2450306"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3" name="Freeform: Shape 12">
            <a:extLst>
              <a:ext uri="{FF2B5EF4-FFF2-40B4-BE49-F238E27FC236}">
                <a16:creationId xmlns:a16="http://schemas.microsoft.com/office/drawing/2014/main" id="{78330CC9-2451-4F07-87F6-AE95C59A61B7}"/>
              </a:ext>
            </a:extLst>
          </p:cNvPr>
          <p:cNvSpPr/>
          <p:nvPr/>
        </p:nvSpPr>
        <p:spPr>
          <a:xfrm>
            <a:off x="871537" y="3221832"/>
            <a:ext cx="242888" cy="1264444"/>
          </a:xfrm>
          <a:custGeom>
            <a:avLst/>
            <a:gdLst>
              <a:gd name="connsiteX0" fmla="*/ 309563 w 323850"/>
              <a:gd name="connsiteY0" fmla="*/ 1685925 h 1685925"/>
              <a:gd name="connsiteX1" fmla="*/ 285750 w 323850"/>
              <a:gd name="connsiteY1" fmla="*/ 1681163 h 1685925"/>
              <a:gd name="connsiteX2" fmla="*/ 257175 w 323850"/>
              <a:gd name="connsiteY2" fmla="*/ 1671638 h 1685925"/>
              <a:gd name="connsiteX3" fmla="*/ 161925 w 323850"/>
              <a:gd name="connsiteY3" fmla="*/ 1657350 h 1685925"/>
              <a:gd name="connsiteX4" fmla="*/ 138113 w 323850"/>
              <a:gd name="connsiteY4" fmla="*/ 1633538 h 1685925"/>
              <a:gd name="connsiteX5" fmla="*/ 114300 w 323850"/>
              <a:gd name="connsiteY5" fmla="*/ 1614488 h 1685925"/>
              <a:gd name="connsiteX6" fmla="*/ 85725 w 323850"/>
              <a:gd name="connsiteY6" fmla="*/ 1585913 h 1685925"/>
              <a:gd name="connsiteX7" fmla="*/ 71438 w 323850"/>
              <a:gd name="connsiteY7" fmla="*/ 1571625 h 1685925"/>
              <a:gd name="connsiteX8" fmla="*/ 61913 w 323850"/>
              <a:gd name="connsiteY8" fmla="*/ 1557338 h 1685925"/>
              <a:gd name="connsiteX9" fmla="*/ 47625 w 323850"/>
              <a:gd name="connsiteY9" fmla="*/ 1504950 h 1685925"/>
              <a:gd name="connsiteX10" fmla="*/ 28575 w 323850"/>
              <a:gd name="connsiteY10" fmla="*/ 1457325 h 1685925"/>
              <a:gd name="connsiteX11" fmla="*/ 19050 w 323850"/>
              <a:gd name="connsiteY11" fmla="*/ 1428750 h 1685925"/>
              <a:gd name="connsiteX12" fmla="*/ 14288 w 323850"/>
              <a:gd name="connsiteY12" fmla="*/ 1414463 h 1685925"/>
              <a:gd name="connsiteX13" fmla="*/ 4763 w 323850"/>
              <a:gd name="connsiteY13" fmla="*/ 1309688 h 1685925"/>
              <a:gd name="connsiteX14" fmla="*/ 0 w 323850"/>
              <a:gd name="connsiteY14" fmla="*/ 1285875 h 1685925"/>
              <a:gd name="connsiteX15" fmla="*/ 9525 w 323850"/>
              <a:gd name="connsiteY15" fmla="*/ 1185863 h 1685925"/>
              <a:gd name="connsiteX16" fmla="*/ 14288 w 323850"/>
              <a:gd name="connsiteY16" fmla="*/ 1166813 h 1685925"/>
              <a:gd name="connsiteX17" fmla="*/ 33338 w 323850"/>
              <a:gd name="connsiteY17" fmla="*/ 1138238 h 1685925"/>
              <a:gd name="connsiteX18" fmla="*/ 57150 w 323850"/>
              <a:gd name="connsiteY18" fmla="*/ 1095375 h 1685925"/>
              <a:gd name="connsiteX19" fmla="*/ 71438 w 323850"/>
              <a:gd name="connsiteY19" fmla="*/ 1085850 h 1685925"/>
              <a:gd name="connsiteX20" fmla="*/ 80963 w 323850"/>
              <a:gd name="connsiteY20" fmla="*/ 1071563 h 1685925"/>
              <a:gd name="connsiteX21" fmla="*/ 109538 w 323850"/>
              <a:gd name="connsiteY21" fmla="*/ 1052513 h 1685925"/>
              <a:gd name="connsiteX22" fmla="*/ 123825 w 323850"/>
              <a:gd name="connsiteY22" fmla="*/ 1042988 h 1685925"/>
              <a:gd name="connsiteX23" fmla="*/ 152400 w 323850"/>
              <a:gd name="connsiteY23" fmla="*/ 1033463 h 1685925"/>
              <a:gd name="connsiteX24" fmla="*/ 171450 w 323850"/>
              <a:gd name="connsiteY24" fmla="*/ 1028700 h 1685925"/>
              <a:gd name="connsiteX25" fmla="*/ 200025 w 323850"/>
              <a:gd name="connsiteY25" fmla="*/ 1019175 h 1685925"/>
              <a:gd name="connsiteX26" fmla="*/ 214313 w 323850"/>
              <a:gd name="connsiteY26" fmla="*/ 1014413 h 1685925"/>
              <a:gd name="connsiteX27" fmla="*/ 247650 w 323850"/>
              <a:gd name="connsiteY27" fmla="*/ 1000125 h 1685925"/>
              <a:gd name="connsiteX28" fmla="*/ 257175 w 323850"/>
              <a:gd name="connsiteY28" fmla="*/ 985838 h 1685925"/>
              <a:gd name="connsiteX29" fmla="*/ 261938 w 323850"/>
              <a:gd name="connsiteY29" fmla="*/ 971550 h 1685925"/>
              <a:gd name="connsiteX30" fmla="*/ 280988 w 323850"/>
              <a:gd name="connsiteY30" fmla="*/ 942975 h 1685925"/>
              <a:gd name="connsiteX31" fmla="*/ 290513 w 323850"/>
              <a:gd name="connsiteY31" fmla="*/ 819150 h 1685925"/>
              <a:gd name="connsiteX32" fmla="*/ 295275 w 323850"/>
              <a:gd name="connsiteY32" fmla="*/ 781050 h 1685925"/>
              <a:gd name="connsiteX33" fmla="*/ 300038 w 323850"/>
              <a:gd name="connsiteY33" fmla="*/ 738188 h 1685925"/>
              <a:gd name="connsiteX34" fmla="*/ 304800 w 323850"/>
              <a:gd name="connsiteY34" fmla="*/ 652463 h 1685925"/>
              <a:gd name="connsiteX35" fmla="*/ 309563 w 323850"/>
              <a:gd name="connsiteY35" fmla="*/ 623888 h 1685925"/>
              <a:gd name="connsiteX36" fmla="*/ 314325 w 323850"/>
              <a:gd name="connsiteY36" fmla="*/ 590550 h 1685925"/>
              <a:gd name="connsiteX37" fmla="*/ 319088 w 323850"/>
              <a:gd name="connsiteY37" fmla="*/ 490538 h 1685925"/>
              <a:gd name="connsiteX38" fmla="*/ 323850 w 323850"/>
              <a:gd name="connsiteY38" fmla="*/ 457200 h 1685925"/>
              <a:gd name="connsiteX39" fmla="*/ 319088 w 323850"/>
              <a:gd name="connsiteY39" fmla="*/ 395288 h 1685925"/>
              <a:gd name="connsiteX40" fmla="*/ 309563 w 323850"/>
              <a:gd name="connsiteY40" fmla="*/ 333375 h 1685925"/>
              <a:gd name="connsiteX41" fmla="*/ 300038 w 323850"/>
              <a:gd name="connsiteY41" fmla="*/ 304800 h 1685925"/>
              <a:gd name="connsiteX42" fmla="*/ 304800 w 323850"/>
              <a:gd name="connsiteY42" fmla="*/ 100013 h 1685925"/>
              <a:gd name="connsiteX43" fmla="*/ 314325 w 323850"/>
              <a:gd name="connsiteY43" fmla="*/ 19050 h 1685925"/>
              <a:gd name="connsiteX44" fmla="*/ 319088 w 323850"/>
              <a:gd name="connsiteY44" fmla="*/ 0 h 1685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23850" h="1685925">
                <a:moveTo>
                  <a:pt x="309563" y="1685925"/>
                </a:moveTo>
                <a:cubicBezTo>
                  <a:pt x="301625" y="1684338"/>
                  <a:pt x="293560" y="1683293"/>
                  <a:pt x="285750" y="1681163"/>
                </a:cubicBezTo>
                <a:cubicBezTo>
                  <a:pt x="276064" y="1678521"/>
                  <a:pt x="266948" y="1673938"/>
                  <a:pt x="257175" y="1671638"/>
                </a:cubicBezTo>
                <a:cubicBezTo>
                  <a:pt x="219296" y="1662725"/>
                  <a:pt x="199222" y="1661494"/>
                  <a:pt x="161925" y="1657350"/>
                </a:cubicBezTo>
                <a:cubicBezTo>
                  <a:pt x="136522" y="1619247"/>
                  <a:pt x="169865" y="1665291"/>
                  <a:pt x="138113" y="1633538"/>
                </a:cubicBezTo>
                <a:cubicBezTo>
                  <a:pt x="116572" y="1611996"/>
                  <a:pt x="142115" y="1623758"/>
                  <a:pt x="114300" y="1614488"/>
                </a:cubicBezTo>
                <a:lnTo>
                  <a:pt x="85725" y="1585913"/>
                </a:lnTo>
                <a:cubicBezTo>
                  <a:pt x="80963" y="1581150"/>
                  <a:pt x="75174" y="1577229"/>
                  <a:pt x="71438" y="1571625"/>
                </a:cubicBezTo>
                <a:lnTo>
                  <a:pt x="61913" y="1557338"/>
                </a:lnTo>
                <a:cubicBezTo>
                  <a:pt x="58429" y="1539920"/>
                  <a:pt x="55681" y="1521062"/>
                  <a:pt x="47625" y="1504950"/>
                </a:cubicBezTo>
                <a:cubicBezTo>
                  <a:pt x="33610" y="1476921"/>
                  <a:pt x="40344" y="1492634"/>
                  <a:pt x="28575" y="1457325"/>
                </a:cubicBezTo>
                <a:lnTo>
                  <a:pt x="19050" y="1428750"/>
                </a:lnTo>
                <a:lnTo>
                  <a:pt x="14288" y="1414463"/>
                </a:lnTo>
                <a:cubicBezTo>
                  <a:pt x="11807" y="1382214"/>
                  <a:pt x="9460" y="1342566"/>
                  <a:pt x="4763" y="1309688"/>
                </a:cubicBezTo>
                <a:cubicBezTo>
                  <a:pt x="3618" y="1301674"/>
                  <a:pt x="1588" y="1293813"/>
                  <a:pt x="0" y="1285875"/>
                </a:cubicBezTo>
                <a:cubicBezTo>
                  <a:pt x="7756" y="1146288"/>
                  <a:pt x="-4763" y="1235869"/>
                  <a:pt x="9525" y="1185863"/>
                </a:cubicBezTo>
                <a:cubicBezTo>
                  <a:pt x="11323" y="1179569"/>
                  <a:pt x="11361" y="1172667"/>
                  <a:pt x="14288" y="1166813"/>
                </a:cubicBezTo>
                <a:cubicBezTo>
                  <a:pt x="19408" y="1156574"/>
                  <a:pt x="33338" y="1138238"/>
                  <a:pt x="33338" y="1138238"/>
                </a:cubicBezTo>
                <a:cubicBezTo>
                  <a:pt x="38300" y="1123349"/>
                  <a:pt x="43112" y="1104733"/>
                  <a:pt x="57150" y="1095375"/>
                </a:cubicBezTo>
                <a:lnTo>
                  <a:pt x="71438" y="1085850"/>
                </a:lnTo>
                <a:cubicBezTo>
                  <a:pt x="74613" y="1081088"/>
                  <a:pt x="76655" y="1075332"/>
                  <a:pt x="80963" y="1071563"/>
                </a:cubicBezTo>
                <a:cubicBezTo>
                  <a:pt x="89578" y="1064025"/>
                  <a:pt x="100013" y="1058863"/>
                  <a:pt x="109538" y="1052513"/>
                </a:cubicBezTo>
                <a:cubicBezTo>
                  <a:pt x="114300" y="1049338"/>
                  <a:pt x="118395" y="1044798"/>
                  <a:pt x="123825" y="1042988"/>
                </a:cubicBezTo>
                <a:cubicBezTo>
                  <a:pt x="133350" y="1039813"/>
                  <a:pt x="142660" y="1035898"/>
                  <a:pt x="152400" y="1033463"/>
                </a:cubicBezTo>
                <a:cubicBezTo>
                  <a:pt x="158750" y="1031875"/>
                  <a:pt x="165181" y="1030581"/>
                  <a:pt x="171450" y="1028700"/>
                </a:cubicBezTo>
                <a:cubicBezTo>
                  <a:pt x="181067" y="1025815"/>
                  <a:pt x="190500" y="1022350"/>
                  <a:pt x="200025" y="1019175"/>
                </a:cubicBezTo>
                <a:cubicBezTo>
                  <a:pt x="204788" y="1017588"/>
                  <a:pt x="209823" y="1016658"/>
                  <a:pt x="214313" y="1014413"/>
                </a:cubicBezTo>
                <a:cubicBezTo>
                  <a:pt x="237853" y="1002643"/>
                  <a:pt x="226628" y="1007133"/>
                  <a:pt x="247650" y="1000125"/>
                </a:cubicBezTo>
                <a:cubicBezTo>
                  <a:pt x="250825" y="995363"/>
                  <a:pt x="254615" y="990957"/>
                  <a:pt x="257175" y="985838"/>
                </a:cubicBezTo>
                <a:cubicBezTo>
                  <a:pt x="259420" y="981348"/>
                  <a:pt x="259500" y="975939"/>
                  <a:pt x="261938" y="971550"/>
                </a:cubicBezTo>
                <a:cubicBezTo>
                  <a:pt x="267497" y="961543"/>
                  <a:pt x="280988" y="942975"/>
                  <a:pt x="280988" y="942975"/>
                </a:cubicBezTo>
                <a:cubicBezTo>
                  <a:pt x="294831" y="887597"/>
                  <a:pt x="282234" y="943342"/>
                  <a:pt x="290513" y="819150"/>
                </a:cubicBezTo>
                <a:cubicBezTo>
                  <a:pt x="291364" y="806380"/>
                  <a:pt x="293780" y="793761"/>
                  <a:pt x="295275" y="781050"/>
                </a:cubicBezTo>
                <a:cubicBezTo>
                  <a:pt x="296955" y="766773"/>
                  <a:pt x="298450" y="752475"/>
                  <a:pt x="300038" y="738188"/>
                </a:cubicBezTo>
                <a:cubicBezTo>
                  <a:pt x="301625" y="709613"/>
                  <a:pt x="302423" y="680983"/>
                  <a:pt x="304800" y="652463"/>
                </a:cubicBezTo>
                <a:cubicBezTo>
                  <a:pt x="305602" y="642840"/>
                  <a:pt x="308095" y="633432"/>
                  <a:pt x="309563" y="623888"/>
                </a:cubicBezTo>
                <a:cubicBezTo>
                  <a:pt x="311270" y="612793"/>
                  <a:pt x="312738" y="601663"/>
                  <a:pt x="314325" y="590550"/>
                </a:cubicBezTo>
                <a:cubicBezTo>
                  <a:pt x="315913" y="557213"/>
                  <a:pt x="316710" y="523828"/>
                  <a:pt x="319088" y="490538"/>
                </a:cubicBezTo>
                <a:cubicBezTo>
                  <a:pt x="319888" y="479341"/>
                  <a:pt x="323850" y="468425"/>
                  <a:pt x="323850" y="457200"/>
                </a:cubicBezTo>
                <a:cubicBezTo>
                  <a:pt x="323850" y="436502"/>
                  <a:pt x="320962" y="415901"/>
                  <a:pt x="319088" y="395288"/>
                </a:cubicBezTo>
                <a:cubicBezTo>
                  <a:pt x="316610" y="368028"/>
                  <a:pt x="316442" y="356305"/>
                  <a:pt x="309563" y="333375"/>
                </a:cubicBezTo>
                <a:cubicBezTo>
                  <a:pt x="306678" y="323758"/>
                  <a:pt x="300038" y="304800"/>
                  <a:pt x="300038" y="304800"/>
                </a:cubicBezTo>
                <a:cubicBezTo>
                  <a:pt x="301625" y="236538"/>
                  <a:pt x="302176" y="168243"/>
                  <a:pt x="304800" y="100013"/>
                </a:cubicBezTo>
                <a:cubicBezTo>
                  <a:pt x="304991" y="95052"/>
                  <a:pt x="313109" y="26344"/>
                  <a:pt x="314325" y="19050"/>
                </a:cubicBezTo>
                <a:cubicBezTo>
                  <a:pt x="315401" y="12594"/>
                  <a:pt x="319088" y="0"/>
                  <a:pt x="319088" y="0"/>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15" name="Straight Connector 14">
            <a:extLst>
              <a:ext uri="{FF2B5EF4-FFF2-40B4-BE49-F238E27FC236}">
                <a16:creationId xmlns:a16="http://schemas.microsoft.com/office/drawing/2014/main" id="{A8AAFDC1-F5BA-4496-AAF1-AADD9F36947A}"/>
              </a:ext>
            </a:extLst>
          </p:cNvPr>
          <p:cNvCxnSpPr/>
          <p:nvPr/>
        </p:nvCxnSpPr>
        <p:spPr>
          <a:xfrm>
            <a:off x="1107282" y="3221831"/>
            <a:ext cx="5222081" cy="42548"/>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Freeform: Shape 15">
            <a:extLst>
              <a:ext uri="{FF2B5EF4-FFF2-40B4-BE49-F238E27FC236}">
                <a16:creationId xmlns:a16="http://schemas.microsoft.com/office/drawing/2014/main" id="{FF95B7BE-7B1B-41AC-8296-60815FABDD2E}"/>
              </a:ext>
            </a:extLst>
          </p:cNvPr>
          <p:cNvSpPr/>
          <p:nvPr/>
        </p:nvSpPr>
        <p:spPr>
          <a:xfrm>
            <a:off x="6325792" y="2961085"/>
            <a:ext cx="296465" cy="310753"/>
          </a:xfrm>
          <a:custGeom>
            <a:avLst/>
            <a:gdLst>
              <a:gd name="connsiteX0" fmla="*/ 0 w 395287"/>
              <a:gd name="connsiteY0" fmla="*/ 409575 h 414337"/>
              <a:gd name="connsiteX1" fmla="*/ 38100 w 395287"/>
              <a:gd name="connsiteY1" fmla="*/ 414337 h 414337"/>
              <a:gd name="connsiteX2" fmla="*/ 52387 w 395287"/>
              <a:gd name="connsiteY2" fmla="*/ 409575 h 414337"/>
              <a:gd name="connsiteX3" fmla="*/ 109537 w 395287"/>
              <a:gd name="connsiteY3" fmla="*/ 404812 h 414337"/>
              <a:gd name="connsiteX4" fmla="*/ 133350 w 395287"/>
              <a:gd name="connsiteY4" fmla="*/ 400050 h 414337"/>
              <a:gd name="connsiteX5" fmla="*/ 204787 w 395287"/>
              <a:gd name="connsiteY5" fmla="*/ 390525 h 414337"/>
              <a:gd name="connsiteX6" fmla="*/ 214312 w 395287"/>
              <a:gd name="connsiteY6" fmla="*/ 376237 h 414337"/>
              <a:gd name="connsiteX7" fmla="*/ 228600 w 395287"/>
              <a:gd name="connsiteY7" fmla="*/ 328612 h 414337"/>
              <a:gd name="connsiteX8" fmla="*/ 223837 w 395287"/>
              <a:gd name="connsiteY8" fmla="*/ 290512 h 414337"/>
              <a:gd name="connsiteX9" fmla="*/ 219075 w 395287"/>
              <a:gd name="connsiteY9" fmla="*/ 276225 h 414337"/>
              <a:gd name="connsiteX10" fmla="*/ 185737 w 395287"/>
              <a:gd name="connsiteY10" fmla="*/ 261937 h 414337"/>
              <a:gd name="connsiteX11" fmla="*/ 147637 w 395287"/>
              <a:gd name="connsiteY11" fmla="*/ 257175 h 414337"/>
              <a:gd name="connsiteX12" fmla="*/ 85725 w 395287"/>
              <a:gd name="connsiteY12" fmla="*/ 247650 h 414337"/>
              <a:gd name="connsiteX13" fmla="*/ 57150 w 395287"/>
              <a:gd name="connsiteY13" fmla="*/ 238125 h 414337"/>
              <a:gd name="connsiteX14" fmla="*/ 42862 w 395287"/>
              <a:gd name="connsiteY14" fmla="*/ 233362 h 414337"/>
              <a:gd name="connsiteX15" fmla="*/ 14287 w 395287"/>
              <a:gd name="connsiteY15" fmla="*/ 214312 h 414337"/>
              <a:gd name="connsiteX16" fmla="*/ 0 w 395287"/>
              <a:gd name="connsiteY16" fmla="*/ 185737 h 414337"/>
              <a:gd name="connsiteX17" fmla="*/ 4762 w 395287"/>
              <a:gd name="connsiteY17" fmla="*/ 166687 h 414337"/>
              <a:gd name="connsiteX18" fmla="*/ 14287 w 395287"/>
              <a:gd name="connsiteY18" fmla="*/ 138112 h 414337"/>
              <a:gd name="connsiteX19" fmla="*/ 23812 w 395287"/>
              <a:gd name="connsiteY19" fmla="*/ 123825 h 414337"/>
              <a:gd name="connsiteX20" fmla="*/ 52387 w 395287"/>
              <a:gd name="connsiteY20" fmla="*/ 114300 h 414337"/>
              <a:gd name="connsiteX21" fmla="*/ 95250 w 395287"/>
              <a:gd name="connsiteY21" fmla="*/ 90487 h 414337"/>
              <a:gd name="connsiteX22" fmla="*/ 123825 w 395287"/>
              <a:gd name="connsiteY22" fmla="*/ 76200 h 414337"/>
              <a:gd name="connsiteX23" fmla="*/ 242887 w 395287"/>
              <a:gd name="connsiteY23" fmla="*/ 71437 h 414337"/>
              <a:gd name="connsiteX24" fmla="*/ 295275 w 395287"/>
              <a:gd name="connsiteY24" fmla="*/ 57150 h 414337"/>
              <a:gd name="connsiteX25" fmla="*/ 352425 w 395287"/>
              <a:gd name="connsiteY25" fmla="*/ 28575 h 414337"/>
              <a:gd name="connsiteX26" fmla="*/ 366712 w 395287"/>
              <a:gd name="connsiteY26" fmla="*/ 23812 h 414337"/>
              <a:gd name="connsiteX27" fmla="*/ 376237 w 395287"/>
              <a:gd name="connsiteY27" fmla="*/ 9525 h 414337"/>
              <a:gd name="connsiteX28" fmla="*/ 390525 w 395287"/>
              <a:gd name="connsiteY28" fmla="*/ 4762 h 414337"/>
              <a:gd name="connsiteX29" fmla="*/ 395287 w 395287"/>
              <a:gd name="connsiteY29" fmla="*/ 0 h 414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95287" h="414337">
                <a:moveTo>
                  <a:pt x="0" y="409575"/>
                </a:moveTo>
                <a:cubicBezTo>
                  <a:pt x="12700" y="411162"/>
                  <a:pt x="25301" y="414337"/>
                  <a:pt x="38100" y="414337"/>
                </a:cubicBezTo>
                <a:cubicBezTo>
                  <a:pt x="43120" y="414337"/>
                  <a:pt x="47411" y="410238"/>
                  <a:pt x="52387" y="409575"/>
                </a:cubicBezTo>
                <a:cubicBezTo>
                  <a:pt x="71335" y="407049"/>
                  <a:pt x="90487" y="406400"/>
                  <a:pt x="109537" y="404812"/>
                </a:cubicBezTo>
                <a:cubicBezTo>
                  <a:pt x="117475" y="403225"/>
                  <a:pt x="125311" y="400996"/>
                  <a:pt x="133350" y="400050"/>
                </a:cubicBezTo>
                <a:cubicBezTo>
                  <a:pt x="205389" y="391575"/>
                  <a:pt x="169769" y="402197"/>
                  <a:pt x="204787" y="390525"/>
                </a:cubicBezTo>
                <a:cubicBezTo>
                  <a:pt x="207962" y="385762"/>
                  <a:pt x="211987" y="381468"/>
                  <a:pt x="214312" y="376237"/>
                </a:cubicBezTo>
                <a:cubicBezTo>
                  <a:pt x="220937" y="361332"/>
                  <a:pt x="224642" y="344443"/>
                  <a:pt x="228600" y="328612"/>
                </a:cubicBezTo>
                <a:cubicBezTo>
                  <a:pt x="227012" y="315912"/>
                  <a:pt x="226127" y="303104"/>
                  <a:pt x="223837" y="290512"/>
                </a:cubicBezTo>
                <a:cubicBezTo>
                  <a:pt x="222939" y="285573"/>
                  <a:pt x="222211" y="280145"/>
                  <a:pt x="219075" y="276225"/>
                </a:cubicBezTo>
                <a:cubicBezTo>
                  <a:pt x="211623" y="266910"/>
                  <a:pt x="196295" y="263697"/>
                  <a:pt x="185737" y="261937"/>
                </a:cubicBezTo>
                <a:cubicBezTo>
                  <a:pt x="173112" y="259833"/>
                  <a:pt x="160324" y="258867"/>
                  <a:pt x="147637" y="257175"/>
                </a:cubicBezTo>
                <a:cubicBezTo>
                  <a:pt x="117024" y="253093"/>
                  <a:pt x="114806" y="252496"/>
                  <a:pt x="85725" y="247650"/>
                </a:cubicBezTo>
                <a:lnTo>
                  <a:pt x="57150" y="238125"/>
                </a:lnTo>
                <a:cubicBezTo>
                  <a:pt x="52387" y="236537"/>
                  <a:pt x="47039" y="236147"/>
                  <a:pt x="42862" y="233362"/>
                </a:cubicBezTo>
                <a:lnTo>
                  <a:pt x="14287" y="214312"/>
                </a:lnTo>
                <a:cubicBezTo>
                  <a:pt x="9470" y="207086"/>
                  <a:pt x="0" y="195598"/>
                  <a:pt x="0" y="185737"/>
                </a:cubicBezTo>
                <a:cubicBezTo>
                  <a:pt x="0" y="179192"/>
                  <a:pt x="2881" y="172956"/>
                  <a:pt x="4762" y="166687"/>
                </a:cubicBezTo>
                <a:cubicBezTo>
                  <a:pt x="7647" y="157070"/>
                  <a:pt x="8718" y="146466"/>
                  <a:pt x="14287" y="138112"/>
                </a:cubicBezTo>
                <a:cubicBezTo>
                  <a:pt x="17462" y="133350"/>
                  <a:pt x="18958" y="126858"/>
                  <a:pt x="23812" y="123825"/>
                </a:cubicBezTo>
                <a:cubicBezTo>
                  <a:pt x="32326" y="118504"/>
                  <a:pt x="52387" y="114300"/>
                  <a:pt x="52387" y="114300"/>
                </a:cubicBezTo>
                <a:cubicBezTo>
                  <a:pt x="142487" y="54233"/>
                  <a:pt x="44952" y="115637"/>
                  <a:pt x="95250" y="90487"/>
                </a:cubicBezTo>
                <a:cubicBezTo>
                  <a:pt x="107159" y="84532"/>
                  <a:pt x="109856" y="77198"/>
                  <a:pt x="123825" y="76200"/>
                </a:cubicBezTo>
                <a:cubicBezTo>
                  <a:pt x="163443" y="73370"/>
                  <a:pt x="203200" y="73025"/>
                  <a:pt x="242887" y="71437"/>
                </a:cubicBezTo>
                <a:cubicBezTo>
                  <a:pt x="285857" y="60694"/>
                  <a:pt x="268568" y="66051"/>
                  <a:pt x="295275" y="57150"/>
                </a:cubicBezTo>
                <a:cubicBezTo>
                  <a:pt x="332206" y="32529"/>
                  <a:pt x="312988" y="41721"/>
                  <a:pt x="352425" y="28575"/>
                </a:cubicBezTo>
                <a:lnTo>
                  <a:pt x="366712" y="23812"/>
                </a:lnTo>
                <a:cubicBezTo>
                  <a:pt x="369887" y="19050"/>
                  <a:pt x="371768" y="13101"/>
                  <a:pt x="376237" y="9525"/>
                </a:cubicBezTo>
                <a:cubicBezTo>
                  <a:pt x="380157" y="6389"/>
                  <a:pt x="386035" y="7007"/>
                  <a:pt x="390525" y="4762"/>
                </a:cubicBezTo>
                <a:cubicBezTo>
                  <a:pt x="392533" y="3758"/>
                  <a:pt x="393700" y="1587"/>
                  <a:pt x="395287" y="0"/>
                </a:cubicBezTo>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7" name="TextBox 16">
            <a:extLst>
              <a:ext uri="{FF2B5EF4-FFF2-40B4-BE49-F238E27FC236}">
                <a16:creationId xmlns:a16="http://schemas.microsoft.com/office/drawing/2014/main" id="{C201FB52-3D77-4BE1-87EA-6A0479AC902E}"/>
              </a:ext>
            </a:extLst>
          </p:cNvPr>
          <p:cNvSpPr txBox="1"/>
          <p:nvPr/>
        </p:nvSpPr>
        <p:spPr>
          <a:xfrm>
            <a:off x="7074058" y="4917728"/>
            <a:ext cx="2079415" cy="715581"/>
          </a:xfrm>
          <a:prstGeom prst="rect">
            <a:avLst/>
          </a:prstGeom>
          <a:noFill/>
          <a:ln>
            <a:solidFill>
              <a:schemeClr val="tx1"/>
            </a:solidFill>
          </a:ln>
        </p:spPr>
        <p:txBody>
          <a:bodyPr wrap="none" rtlCol="0">
            <a:spAutoFit/>
          </a:bodyPr>
          <a:lstStyle/>
          <a:p>
            <a:r>
              <a:rPr lang="fi-FI" sz="1350" dirty="0"/>
              <a:t>TWO BUSBAR CABLES</a:t>
            </a:r>
          </a:p>
          <a:p>
            <a:pPr marL="214313" indent="-214313">
              <a:buFontTx/>
              <a:buChar char="-"/>
            </a:pPr>
            <a:r>
              <a:rPr lang="fi-FI" sz="1350" dirty="0"/>
              <a:t>2100 mm</a:t>
            </a:r>
          </a:p>
          <a:p>
            <a:pPr marL="214313" indent="-214313">
              <a:buFontTx/>
              <a:buChar char="-"/>
            </a:pPr>
            <a:r>
              <a:rPr lang="fi-FI" sz="1350" dirty="0"/>
              <a:t>3100 mm</a:t>
            </a:r>
            <a:endParaRPr lang="en-GB" sz="1350" dirty="0"/>
          </a:p>
        </p:txBody>
      </p:sp>
      <p:cxnSp>
        <p:nvCxnSpPr>
          <p:cNvPr id="19" name="Straight Arrow Connector 18">
            <a:extLst>
              <a:ext uri="{FF2B5EF4-FFF2-40B4-BE49-F238E27FC236}">
                <a16:creationId xmlns:a16="http://schemas.microsoft.com/office/drawing/2014/main" id="{F49CD7C1-9F37-4D45-B76F-5C76CFB283B6}"/>
              </a:ext>
            </a:extLst>
          </p:cNvPr>
          <p:cNvCxnSpPr>
            <a:stCxn id="17" idx="0"/>
            <a:endCxn id="7" idx="12"/>
          </p:cNvCxnSpPr>
          <p:nvPr/>
        </p:nvCxnSpPr>
        <p:spPr>
          <a:xfrm flipH="1" flipV="1">
            <a:off x="6754416" y="4325226"/>
            <a:ext cx="1359350" cy="592502"/>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0" name="TextBox 19">
            <a:extLst>
              <a:ext uri="{FF2B5EF4-FFF2-40B4-BE49-F238E27FC236}">
                <a16:creationId xmlns:a16="http://schemas.microsoft.com/office/drawing/2014/main" id="{69F22E85-FC44-48ED-B172-0064F5B771CE}"/>
              </a:ext>
            </a:extLst>
          </p:cNvPr>
          <p:cNvSpPr txBox="1"/>
          <p:nvPr/>
        </p:nvSpPr>
        <p:spPr>
          <a:xfrm>
            <a:off x="871538" y="5065689"/>
            <a:ext cx="2127505" cy="715581"/>
          </a:xfrm>
          <a:prstGeom prst="rect">
            <a:avLst/>
          </a:prstGeom>
          <a:noFill/>
          <a:ln>
            <a:solidFill>
              <a:schemeClr val="tx1"/>
            </a:solidFill>
          </a:ln>
        </p:spPr>
        <p:txBody>
          <a:bodyPr wrap="none" rtlCol="0">
            <a:spAutoFit/>
          </a:bodyPr>
          <a:lstStyle/>
          <a:p>
            <a:r>
              <a:rPr lang="fi-FI" sz="1350" dirty="0"/>
              <a:t>TWO BUSBAR CABLES:</a:t>
            </a:r>
          </a:p>
          <a:p>
            <a:pPr marL="214313" indent="-214313">
              <a:buFontTx/>
              <a:buChar char="-"/>
            </a:pPr>
            <a:r>
              <a:rPr lang="fi-FI" sz="1350" dirty="0"/>
              <a:t>5400 mm</a:t>
            </a:r>
          </a:p>
          <a:p>
            <a:pPr marL="214313" indent="-214313">
              <a:buFontTx/>
              <a:buChar char="-"/>
            </a:pPr>
            <a:r>
              <a:rPr lang="fi-FI" sz="1350" dirty="0"/>
              <a:t>6400 mm</a:t>
            </a:r>
            <a:endParaRPr lang="en-GB" sz="1350" dirty="0"/>
          </a:p>
        </p:txBody>
      </p:sp>
      <p:cxnSp>
        <p:nvCxnSpPr>
          <p:cNvPr id="22" name="Straight Arrow Connector 21">
            <a:extLst>
              <a:ext uri="{FF2B5EF4-FFF2-40B4-BE49-F238E27FC236}">
                <a16:creationId xmlns:a16="http://schemas.microsoft.com/office/drawing/2014/main" id="{E0B6171A-75E1-4D67-8D7A-CF8961734C60}"/>
              </a:ext>
            </a:extLst>
          </p:cNvPr>
          <p:cNvCxnSpPr>
            <a:stCxn id="20" idx="0"/>
          </p:cNvCxnSpPr>
          <p:nvPr/>
        </p:nvCxnSpPr>
        <p:spPr>
          <a:xfrm flipH="1" flipV="1">
            <a:off x="1421177" y="4479133"/>
            <a:ext cx="514114" cy="58655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3" name="TextBox 22">
            <a:extLst>
              <a:ext uri="{FF2B5EF4-FFF2-40B4-BE49-F238E27FC236}">
                <a16:creationId xmlns:a16="http://schemas.microsoft.com/office/drawing/2014/main" id="{0531A0BB-5C20-47BF-91BE-74C1AC1F9FD8}"/>
              </a:ext>
            </a:extLst>
          </p:cNvPr>
          <p:cNvSpPr txBox="1"/>
          <p:nvPr/>
        </p:nvSpPr>
        <p:spPr>
          <a:xfrm>
            <a:off x="428379" y="1392201"/>
            <a:ext cx="5833841" cy="400110"/>
          </a:xfrm>
          <a:prstGeom prst="rect">
            <a:avLst/>
          </a:prstGeom>
          <a:noFill/>
        </p:spPr>
        <p:txBody>
          <a:bodyPr wrap="none" rtlCol="0">
            <a:spAutoFit/>
          </a:bodyPr>
          <a:lstStyle/>
          <a:p>
            <a:r>
              <a:rPr lang="fi-FI" sz="2000" b="1" dirty="0"/>
              <a:t>MAIN SOLENOID H+V CORRECTOR CIRCUITS</a:t>
            </a:r>
            <a:endParaRPr lang="en-GB" sz="2000" b="1" dirty="0"/>
          </a:p>
        </p:txBody>
      </p:sp>
      <p:sp>
        <p:nvSpPr>
          <p:cNvPr id="2" name="Oval 1">
            <a:extLst>
              <a:ext uri="{FF2B5EF4-FFF2-40B4-BE49-F238E27FC236}">
                <a16:creationId xmlns:a16="http://schemas.microsoft.com/office/drawing/2014/main" id="{92BF3AD7-72DC-4B0F-9D28-94E8F14A58CE}"/>
              </a:ext>
            </a:extLst>
          </p:cNvPr>
          <p:cNvSpPr/>
          <p:nvPr/>
        </p:nvSpPr>
        <p:spPr>
          <a:xfrm>
            <a:off x="1928813" y="4325226"/>
            <a:ext cx="91925" cy="19319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Oval 3">
            <a:extLst>
              <a:ext uri="{FF2B5EF4-FFF2-40B4-BE49-F238E27FC236}">
                <a16:creationId xmlns:a16="http://schemas.microsoft.com/office/drawing/2014/main" id="{48F0E003-4F0B-408A-A973-14A35D00D4BD}"/>
              </a:ext>
            </a:extLst>
          </p:cNvPr>
          <p:cNvSpPr/>
          <p:nvPr/>
        </p:nvSpPr>
        <p:spPr>
          <a:xfrm>
            <a:off x="3495970" y="4381028"/>
            <a:ext cx="91925" cy="19319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1DB33952-F984-4F43-BB6B-3FC8A2E0A8D6}"/>
              </a:ext>
            </a:extLst>
          </p:cNvPr>
          <p:cNvSpPr/>
          <p:nvPr/>
        </p:nvSpPr>
        <p:spPr>
          <a:xfrm>
            <a:off x="5715244" y="4352002"/>
            <a:ext cx="91925" cy="19319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73A1E407-E7BF-4E4B-8C89-457AA3E54C17}"/>
              </a:ext>
            </a:extLst>
          </p:cNvPr>
          <p:cNvSpPr/>
          <p:nvPr/>
        </p:nvSpPr>
        <p:spPr>
          <a:xfrm>
            <a:off x="4134499" y="4392798"/>
            <a:ext cx="91925" cy="193196"/>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84C1BE8-27C2-493F-8F10-3E9571A80029}"/>
              </a:ext>
            </a:extLst>
          </p:cNvPr>
          <p:cNvSpPr/>
          <p:nvPr/>
        </p:nvSpPr>
        <p:spPr>
          <a:xfrm rot="1184934">
            <a:off x="5758041" y="1306589"/>
            <a:ext cx="4301177" cy="523220"/>
          </a:xfrm>
          <a:prstGeom prst="rect">
            <a:avLst/>
          </a:prstGeom>
          <a:noFill/>
        </p:spPr>
        <p:txBody>
          <a:bodyPr wrap="square" lIns="91440" tIns="45720" rIns="91440" bIns="45720">
            <a:spAutoFit/>
          </a:bodyPr>
          <a:lstStyle/>
          <a:p>
            <a:pPr algn="ctr"/>
            <a:r>
              <a:rPr lang="en-US" sz="2800" b="1" cap="none" spc="0" dirty="0">
                <a:ln w="12700">
                  <a:solidFill>
                    <a:schemeClr val="accent3">
                      <a:lumMod val="50000"/>
                    </a:schemeClr>
                  </a:solidFill>
                  <a:prstDash val="solid"/>
                </a:ln>
                <a:pattFill prst="narHorz">
                  <a:fgClr>
                    <a:schemeClr val="accent3"/>
                  </a:fgClr>
                  <a:bgClr>
                    <a:schemeClr val="accent3">
                      <a:lumMod val="40000"/>
                      <a:lumOff val="60000"/>
                    </a:schemeClr>
                  </a:bgClr>
                </a:pattFill>
                <a:effectLst>
                  <a:innerShdw blurRad="177800">
                    <a:schemeClr val="accent3">
                      <a:lumMod val="50000"/>
                    </a:schemeClr>
                  </a:innerShdw>
                </a:effectLst>
              </a:rPr>
              <a:t>On progress</a:t>
            </a:r>
          </a:p>
        </p:txBody>
      </p:sp>
      <p:sp>
        <p:nvSpPr>
          <p:cNvPr id="25" name="TextBox 24">
            <a:extLst>
              <a:ext uri="{FF2B5EF4-FFF2-40B4-BE49-F238E27FC236}">
                <a16:creationId xmlns:a16="http://schemas.microsoft.com/office/drawing/2014/main" id="{5DF42829-132F-416F-ADED-0EA5023EC5BB}"/>
              </a:ext>
            </a:extLst>
          </p:cNvPr>
          <p:cNvSpPr txBox="1"/>
          <p:nvPr/>
        </p:nvSpPr>
        <p:spPr>
          <a:xfrm>
            <a:off x="6861573" y="5828359"/>
            <a:ext cx="2368057" cy="646331"/>
          </a:xfrm>
          <a:prstGeom prst="rect">
            <a:avLst/>
          </a:prstGeom>
          <a:noFill/>
        </p:spPr>
        <p:txBody>
          <a:bodyPr wrap="square">
            <a:spAutoFit/>
          </a:bodyPr>
          <a:lstStyle/>
          <a:p>
            <a:pPr algn="l"/>
            <a:r>
              <a:rPr lang="fr-FR" sz="1200" i="1" dirty="0">
                <a:solidFill>
                  <a:schemeClr val="accent1">
                    <a:lumMod val="75000"/>
                  </a:schemeClr>
                </a:solidFill>
              </a:rPr>
              <a:t>MCF meeting HLLHC  WP5 HEL MAGNETS                                   A. Foussat    12 Jan 2021</a:t>
            </a:r>
            <a:endParaRPr lang="en-GB" sz="1200" i="1" dirty="0">
              <a:solidFill>
                <a:schemeClr val="accent1">
                  <a:lumMod val="75000"/>
                </a:schemeClr>
              </a:solidFill>
            </a:endParaRPr>
          </a:p>
        </p:txBody>
      </p:sp>
      <p:sp>
        <p:nvSpPr>
          <p:cNvPr id="18" name="Slide Number Placeholder 17">
            <a:extLst>
              <a:ext uri="{FF2B5EF4-FFF2-40B4-BE49-F238E27FC236}">
                <a16:creationId xmlns:a16="http://schemas.microsoft.com/office/drawing/2014/main" id="{64B95B62-1F44-4D10-8281-8D1AD2F766E2}"/>
              </a:ext>
            </a:extLst>
          </p:cNvPr>
          <p:cNvSpPr>
            <a:spLocks noGrp="1"/>
          </p:cNvSpPr>
          <p:nvPr>
            <p:ph type="sldNum" sz="quarter" idx="12"/>
          </p:nvPr>
        </p:nvSpPr>
        <p:spPr/>
        <p:txBody>
          <a:bodyPr/>
          <a:lstStyle/>
          <a:p>
            <a:fld id="{4F7E4931-62DF-4F6D-A87C-0C0C127317EA}" type="slidenum">
              <a:rPr lang="en-US" smtClean="0"/>
              <a:pPr/>
              <a:t>49</a:t>
            </a:fld>
            <a:endParaRPr lang="en-US" dirty="0"/>
          </a:p>
        </p:txBody>
      </p:sp>
      <p:sp>
        <p:nvSpPr>
          <p:cNvPr id="26" name="Footer Placeholder 25">
            <a:extLst>
              <a:ext uri="{FF2B5EF4-FFF2-40B4-BE49-F238E27FC236}">
                <a16:creationId xmlns:a16="http://schemas.microsoft.com/office/drawing/2014/main" id="{E7502761-69F7-4F75-B112-9A4264FCBE5C}"/>
              </a:ext>
            </a:extLst>
          </p:cNvPr>
          <p:cNvSpPr>
            <a:spLocks noGrp="1"/>
          </p:cNvSpPr>
          <p:nvPr>
            <p:ph type="ftr" sz="quarter" idx="11"/>
          </p:nvPr>
        </p:nvSpPr>
        <p:spPr>
          <a:xfrm>
            <a:off x="6019800" y="6262705"/>
            <a:ext cx="2512200" cy="453645"/>
          </a:xfrm>
        </p:spPr>
        <p:txBody>
          <a:bodyPr/>
          <a:lstStyle/>
          <a:p>
            <a:endParaRPr lang="en-US" dirty="0"/>
          </a:p>
        </p:txBody>
      </p:sp>
    </p:spTree>
    <p:extLst>
      <p:ext uri="{BB962C8B-B14F-4D97-AF65-F5344CB8AC3E}">
        <p14:creationId xmlns:p14="http://schemas.microsoft.com/office/powerpoint/2010/main" val="338516211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F86AE3-E853-4B2D-B159-C0530CB6308C}"/>
              </a:ext>
            </a:extLst>
          </p:cNvPr>
          <p:cNvSpPr>
            <a:spLocks noGrp="1"/>
          </p:cNvSpPr>
          <p:nvPr>
            <p:ph type="title"/>
          </p:nvPr>
        </p:nvSpPr>
        <p:spPr>
          <a:xfrm>
            <a:off x="662916" y="-58830"/>
            <a:ext cx="7920000" cy="720000"/>
          </a:xfrm>
        </p:spPr>
        <p:txBody>
          <a:bodyPr/>
          <a:lstStyle/>
          <a:p>
            <a:r>
              <a:rPr lang="fr-CH" sz="2800" dirty="0" err="1"/>
              <a:t>Functional</a:t>
            </a:r>
            <a:r>
              <a:rPr lang="fr-CH" sz="2800" dirty="0"/>
              <a:t> </a:t>
            </a:r>
            <a:r>
              <a:rPr lang="fr-CH" dirty="0"/>
              <a:t>m</a:t>
            </a:r>
            <a:r>
              <a:rPr lang="fr-CH" sz="2800" dirty="0"/>
              <a:t>agnet </a:t>
            </a:r>
            <a:r>
              <a:rPr lang="fr-CH" sz="2800" dirty="0" err="1"/>
              <a:t>specification</a:t>
            </a:r>
            <a:endParaRPr lang="en-US" sz="2800" dirty="0"/>
          </a:p>
        </p:txBody>
      </p:sp>
      <p:sp>
        <p:nvSpPr>
          <p:cNvPr id="5" name="Slide Number Placeholder 4">
            <a:extLst>
              <a:ext uri="{FF2B5EF4-FFF2-40B4-BE49-F238E27FC236}">
                <a16:creationId xmlns:a16="http://schemas.microsoft.com/office/drawing/2014/main" id="{23999347-4382-469D-8215-1A14FF0E932D}"/>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5</a:t>
            </a:fld>
            <a:endParaRPr lang="en-US"/>
          </a:p>
        </p:txBody>
      </p:sp>
      <p:pic>
        <p:nvPicPr>
          <p:cNvPr id="10" name="Picture 9">
            <a:extLst>
              <a:ext uri="{FF2B5EF4-FFF2-40B4-BE49-F238E27FC236}">
                <a16:creationId xmlns:a16="http://schemas.microsoft.com/office/drawing/2014/main" id="{A5F0B588-D739-4369-8819-353798109558}"/>
              </a:ext>
            </a:extLst>
          </p:cNvPr>
          <p:cNvPicPr>
            <a:picLocks noChangeAspect="1"/>
          </p:cNvPicPr>
          <p:nvPr/>
        </p:nvPicPr>
        <p:blipFill>
          <a:blip r:embed="rId3"/>
          <a:stretch>
            <a:fillRect/>
          </a:stretch>
        </p:blipFill>
        <p:spPr>
          <a:xfrm>
            <a:off x="5964639" y="4381987"/>
            <a:ext cx="2780619" cy="1968229"/>
          </a:xfrm>
          <a:prstGeom prst="rect">
            <a:avLst/>
          </a:prstGeom>
        </p:spPr>
      </p:pic>
      <p:sp>
        <p:nvSpPr>
          <p:cNvPr id="12" name="TextBox 11">
            <a:extLst>
              <a:ext uri="{FF2B5EF4-FFF2-40B4-BE49-F238E27FC236}">
                <a16:creationId xmlns:a16="http://schemas.microsoft.com/office/drawing/2014/main" id="{628228F7-EE36-4F04-A86D-7CCF04CD0514}"/>
              </a:ext>
            </a:extLst>
          </p:cNvPr>
          <p:cNvSpPr txBox="1"/>
          <p:nvPr/>
        </p:nvSpPr>
        <p:spPr>
          <a:xfrm>
            <a:off x="5964639" y="6291597"/>
            <a:ext cx="2509020" cy="430887"/>
          </a:xfrm>
          <a:prstGeom prst="rect">
            <a:avLst/>
          </a:prstGeom>
          <a:noFill/>
        </p:spPr>
        <p:txBody>
          <a:bodyPr wrap="none" rtlCol="0">
            <a:spAutoFit/>
          </a:bodyPr>
          <a:lstStyle/>
          <a:p>
            <a:r>
              <a:rPr lang="fr-CH" sz="1100" i="1" dirty="0">
                <a:solidFill>
                  <a:srgbClr val="0000FF"/>
                </a:solidFill>
              </a:rPr>
              <a:t>HEL engineering </a:t>
            </a:r>
            <a:r>
              <a:rPr lang="fr-CH" sz="1100" i="1" dirty="0" err="1">
                <a:solidFill>
                  <a:srgbClr val="0000FF"/>
                </a:solidFill>
              </a:rPr>
              <a:t>functional</a:t>
            </a:r>
            <a:r>
              <a:rPr lang="fr-CH" sz="1100" i="1" dirty="0">
                <a:solidFill>
                  <a:srgbClr val="0000FF"/>
                </a:solidFill>
              </a:rPr>
              <a:t> </a:t>
            </a:r>
            <a:r>
              <a:rPr lang="fr-CH" sz="1100" i="1" dirty="0" err="1">
                <a:solidFill>
                  <a:srgbClr val="0000FF"/>
                </a:solidFill>
              </a:rPr>
              <a:t>drawing</a:t>
            </a:r>
            <a:endParaRPr lang="fr-CH" sz="1100" i="1" dirty="0">
              <a:solidFill>
                <a:srgbClr val="0000FF"/>
              </a:solidFill>
            </a:endParaRPr>
          </a:p>
          <a:p>
            <a:r>
              <a:rPr lang="fr-CH" sz="1100" i="1" dirty="0">
                <a:solidFill>
                  <a:srgbClr val="0000FF"/>
                </a:solidFill>
              </a:rPr>
              <a:t>magnets </a:t>
            </a:r>
            <a:r>
              <a:rPr lang="fr-CH" sz="1100" i="1" dirty="0" err="1">
                <a:solidFill>
                  <a:srgbClr val="0000FF"/>
                </a:solidFill>
              </a:rPr>
              <a:t>space</a:t>
            </a:r>
            <a:r>
              <a:rPr lang="fr-CH" sz="1100" i="1" dirty="0">
                <a:solidFill>
                  <a:srgbClr val="0000FF"/>
                </a:solidFill>
              </a:rPr>
              <a:t> and location</a:t>
            </a:r>
            <a:endParaRPr lang="en-US" sz="1100" i="1" dirty="0">
              <a:solidFill>
                <a:srgbClr val="0000FF"/>
              </a:solidFill>
            </a:endParaRPr>
          </a:p>
        </p:txBody>
      </p:sp>
      <p:sp>
        <p:nvSpPr>
          <p:cNvPr id="7" name="Content Placeholder 6">
            <a:extLst>
              <a:ext uri="{FF2B5EF4-FFF2-40B4-BE49-F238E27FC236}">
                <a16:creationId xmlns:a16="http://schemas.microsoft.com/office/drawing/2014/main" id="{1624C6D9-DAEA-4A0A-9E96-EB1C9632A3AF}"/>
              </a:ext>
            </a:extLst>
          </p:cNvPr>
          <p:cNvSpPr>
            <a:spLocks noGrp="1"/>
          </p:cNvSpPr>
          <p:nvPr>
            <p:ph idx="1"/>
          </p:nvPr>
        </p:nvSpPr>
        <p:spPr>
          <a:xfrm>
            <a:off x="457200" y="792490"/>
            <a:ext cx="8551230" cy="4906963"/>
          </a:xfrm>
        </p:spPr>
        <p:txBody>
          <a:bodyPr>
            <a:normAutofit/>
          </a:bodyPr>
          <a:lstStyle/>
          <a:p>
            <a:r>
              <a:rPr lang="fr-CH" sz="2000" dirty="0"/>
              <a:t>Magnet </a:t>
            </a:r>
            <a:r>
              <a:rPr lang="fr-CH" sz="2000" dirty="0" err="1"/>
              <a:t>specification</a:t>
            </a:r>
            <a:r>
              <a:rPr lang="fr-CH" sz="2000" dirty="0"/>
              <a:t> in line </a:t>
            </a:r>
            <a:r>
              <a:rPr lang="fr-CH" sz="2000" dirty="0" err="1"/>
              <a:t>with</a:t>
            </a:r>
            <a:r>
              <a:rPr lang="fr-CH" sz="2000" dirty="0"/>
              <a:t> HEL </a:t>
            </a:r>
            <a:r>
              <a:rPr lang="fr-CH" sz="2000" dirty="0" err="1"/>
              <a:t>functional</a:t>
            </a:r>
            <a:r>
              <a:rPr lang="fr-CH" sz="2000" dirty="0"/>
              <a:t> </a:t>
            </a:r>
            <a:r>
              <a:rPr lang="fr-CH" sz="2000" dirty="0" err="1"/>
              <a:t>specification</a:t>
            </a:r>
            <a:endParaRPr lang="fr-CH" sz="2000" dirty="0"/>
          </a:p>
          <a:p>
            <a:r>
              <a:rPr lang="en-US" sz="2000" dirty="0"/>
              <a:t>All magnet design meet specified hot spot temperature T</a:t>
            </a:r>
            <a:r>
              <a:rPr lang="en-US" sz="2000" baseline="-25000" dirty="0"/>
              <a:t>h</a:t>
            </a:r>
            <a:r>
              <a:rPr lang="en-US" sz="2000" dirty="0"/>
              <a:t> &lt; 120 K, Vmax &lt; 500 V at operating 4.2K temperature.</a:t>
            </a:r>
          </a:p>
          <a:p>
            <a:endParaRPr lang="en-US" sz="2000" dirty="0"/>
          </a:p>
        </p:txBody>
      </p:sp>
      <p:pic>
        <p:nvPicPr>
          <p:cNvPr id="9" name="Picture 8">
            <a:extLst>
              <a:ext uri="{FF2B5EF4-FFF2-40B4-BE49-F238E27FC236}">
                <a16:creationId xmlns:a16="http://schemas.microsoft.com/office/drawing/2014/main" id="{2915E0E1-DE85-4713-93A6-7ADD6808D92C}"/>
              </a:ext>
            </a:extLst>
          </p:cNvPr>
          <p:cNvPicPr>
            <a:picLocks noChangeAspect="1"/>
          </p:cNvPicPr>
          <p:nvPr/>
        </p:nvPicPr>
        <p:blipFill>
          <a:blip r:embed="rId4"/>
          <a:stretch>
            <a:fillRect/>
          </a:stretch>
        </p:blipFill>
        <p:spPr>
          <a:xfrm>
            <a:off x="275250" y="1767837"/>
            <a:ext cx="7143750" cy="2798742"/>
          </a:xfrm>
          <a:prstGeom prst="rect">
            <a:avLst/>
          </a:prstGeom>
        </p:spPr>
      </p:pic>
      <p:pic>
        <p:nvPicPr>
          <p:cNvPr id="14" name="Picture 13">
            <a:extLst>
              <a:ext uri="{FF2B5EF4-FFF2-40B4-BE49-F238E27FC236}">
                <a16:creationId xmlns:a16="http://schemas.microsoft.com/office/drawing/2014/main" id="{DF48C58B-5E31-459B-B9B8-675A8CD1A192}"/>
              </a:ext>
            </a:extLst>
          </p:cNvPr>
          <p:cNvPicPr>
            <a:picLocks noChangeAspect="1"/>
          </p:cNvPicPr>
          <p:nvPr/>
        </p:nvPicPr>
        <p:blipFill>
          <a:blip r:embed="rId5"/>
          <a:stretch>
            <a:fillRect/>
          </a:stretch>
        </p:blipFill>
        <p:spPr>
          <a:xfrm>
            <a:off x="275250" y="4474717"/>
            <a:ext cx="5178027" cy="2331626"/>
          </a:xfrm>
          <a:prstGeom prst="rect">
            <a:avLst/>
          </a:prstGeom>
        </p:spPr>
      </p:pic>
      <p:sp>
        <p:nvSpPr>
          <p:cNvPr id="3" name="Footer Placeholder 2">
            <a:extLst>
              <a:ext uri="{FF2B5EF4-FFF2-40B4-BE49-F238E27FC236}">
                <a16:creationId xmlns:a16="http://schemas.microsoft.com/office/drawing/2014/main" id="{17F83FE1-5BB2-4813-9CD0-04570A68C1FB}"/>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216648951"/>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916C32-8130-4B04-952A-F49DC400F6F1}"/>
              </a:ext>
            </a:extLst>
          </p:cNvPr>
          <p:cNvSpPr>
            <a:spLocks noGrp="1"/>
          </p:cNvSpPr>
          <p:nvPr>
            <p:ph type="title"/>
          </p:nvPr>
        </p:nvSpPr>
        <p:spPr/>
        <p:txBody>
          <a:bodyPr/>
          <a:lstStyle/>
          <a:p>
            <a:r>
              <a:rPr lang="fr-CH" sz="2800" dirty="0"/>
              <a:t>Magnet system </a:t>
            </a:r>
            <a:r>
              <a:rPr lang="fr-CH" sz="2800" dirty="0" err="1"/>
              <a:t>Load</a:t>
            </a:r>
            <a:r>
              <a:rPr lang="fr-CH" sz="2800" dirty="0"/>
              <a:t> </a:t>
            </a:r>
            <a:r>
              <a:rPr lang="fr-CH" sz="2800" dirty="0" err="1"/>
              <a:t>specifications</a:t>
            </a:r>
            <a:endParaRPr lang="en-US" sz="2800" dirty="0"/>
          </a:p>
        </p:txBody>
      </p:sp>
      <p:sp>
        <p:nvSpPr>
          <p:cNvPr id="3" name="Content Placeholder 2">
            <a:extLst>
              <a:ext uri="{FF2B5EF4-FFF2-40B4-BE49-F238E27FC236}">
                <a16:creationId xmlns:a16="http://schemas.microsoft.com/office/drawing/2014/main" id="{FAF6280F-F29A-4E23-B95A-4E1B97A3199D}"/>
              </a:ext>
            </a:extLst>
          </p:cNvPr>
          <p:cNvSpPr>
            <a:spLocks noGrp="1"/>
          </p:cNvSpPr>
          <p:nvPr>
            <p:ph idx="1"/>
          </p:nvPr>
        </p:nvSpPr>
        <p:spPr>
          <a:xfrm>
            <a:off x="612000" y="900000"/>
            <a:ext cx="5026800" cy="4906963"/>
          </a:xfrm>
        </p:spPr>
        <p:txBody>
          <a:bodyPr>
            <a:normAutofit/>
          </a:bodyPr>
          <a:lstStyle/>
          <a:p>
            <a:r>
              <a:rPr lang="fr-CH" sz="2000" dirty="0" err="1"/>
              <a:t>Benchmarked</a:t>
            </a:r>
            <a:r>
              <a:rPr lang="fr-CH" sz="2000" dirty="0"/>
              <a:t> nominal </a:t>
            </a:r>
            <a:r>
              <a:rPr lang="fr-CH" sz="2000" dirty="0" err="1"/>
              <a:t>load</a:t>
            </a:r>
            <a:r>
              <a:rPr lang="fr-CH" sz="2000" dirty="0"/>
              <a:t> table </a:t>
            </a:r>
            <a:r>
              <a:rPr lang="fr-CH" sz="2000" dirty="0" err="1"/>
              <a:t>based</a:t>
            </a:r>
            <a:r>
              <a:rPr lang="fr-CH" sz="2000" dirty="0"/>
              <a:t> on BINP and CERN </a:t>
            </a:r>
            <a:r>
              <a:rPr lang="fr-CH" sz="2000" dirty="0" err="1"/>
              <a:t>magnetic</a:t>
            </a:r>
            <a:r>
              <a:rPr lang="fr-CH" sz="2000" dirty="0"/>
              <a:t> </a:t>
            </a:r>
            <a:r>
              <a:rPr lang="fr-CH" sz="2000" dirty="0" err="1"/>
              <a:t>models</a:t>
            </a:r>
            <a:r>
              <a:rPr lang="fr-CH" sz="2000" dirty="0"/>
              <a:t> </a:t>
            </a:r>
            <a:endParaRPr lang="en-US" sz="2000" dirty="0"/>
          </a:p>
        </p:txBody>
      </p:sp>
      <p:sp>
        <p:nvSpPr>
          <p:cNvPr id="5" name="Slide Number Placeholder 4">
            <a:extLst>
              <a:ext uri="{FF2B5EF4-FFF2-40B4-BE49-F238E27FC236}">
                <a16:creationId xmlns:a16="http://schemas.microsoft.com/office/drawing/2014/main" id="{1893D2EA-78D9-4DFD-870F-9118E0407491}"/>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50</a:t>
            </a:fld>
            <a:endParaRPr lang="en-US"/>
          </a:p>
        </p:txBody>
      </p:sp>
      <p:sp>
        <p:nvSpPr>
          <p:cNvPr id="7" name="TextBox 6">
            <a:extLst>
              <a:ext uri="{FF2B5EF4-FFF2-40B4-BE49-F238E27FC236}">
                <a16:creationId xmlns:a16="http://schemas.microsoft.com/office/drawing/2014/main" id="{F4E4EE0E-8930-4B85-805A-B06D6B8BC798}"/>
              </a:ext>
            </a:extLst>
          </p:cNvPr>
          <p:cNvSpPr txBox="1"/>
          <p:nvPr/>
        </p:nvSpPr>
        <p:spPr>
          <a:xfrm>
            <a:off x="168840" y="1516069"/>
            <a:ext cx="1905000" cy="307777"/>
          </a:xfrm>
          <a:prstGeom prst="rect">
            <a:avLst/>
          </a:prstGeom>
          <a:noFill/>
        </p:spPr>
        <p:txBody>
          <a:bodyPr wrap="square">
            <a:spAutoFit/>
          </a:bodyPr>
          <a:lstStyle/>
          <a:p>
            <a:r>
              <a:rPr lang="en-GB" sz="1400" b="1" dirty="0">
                <a:solidFill>
                  <a:srgbClr val="000000"/>
                </a:solidFill>
                <a:latin typeface="arial" panose="020B0604020202020204" pitchFamily="34" charset="0"/>
              </a:rPr>
              <a:t>EDMS 2479912 </a:t>
            </a:r>
            <a:endParaRPr lang="en-US" sz="1400" dirty="0"/>
          </a:p>
        </p:txBody>
      </p:sp>
      <p:pic>
        <p:nvPicPr>
          <p:cNvPr id="8" name="Picture 7">
            <a:extLst>
              <a:ext uri="{FF2B5EF4-FFF2-40B4-BE49-F238E27FC236}">
                <a16:creationId xmlns:a16="http://schemas.microsoft.com/office/drawing/2014/main" id="{B67D0422-DA0C-41C6-82EF-3946FC51C0EB}"/>
              </a:ext>
            </a:extLst>
          </p:cNvPr>
          <p:cNvPicPr>
            <a:picLocks noChangeAspect="1"/>
          </p:cNvPicPr>
          <p:nvPr/>
        </p:nvPicPr>
        <p:blipFill>
          <a:blip r:embed="rId2"/>
          <a:stretch>
            <a:fillRect/>
          </a:stretch>
        </p:blipFill>
        <p:spPr>
          <a:xfrm>
            <a:off x="5540591" y="762000"/>
            <a:ext cx="3353809" cy="907957"/>
          </a:xfrm>
          <a:prstGeom prst="rect">
            <a:avLst/>
          </a:prstGeom>
        </p:spPr>
      </p:pic>
      <p:pic>
        <p:nvPicPr>
          <p:cNvPr id="9" name="Picture 8">
            <a:extLst>
              <a:ext uri="{FF2B5EF4-FFF2-40B4-BE49-F238E27FC236}">
                <a16:creationId xmlns:a16="http://schemas.microsoft.com/office/drawing/2014/main" id="{37CC8589-897B-4D13-A82E-D036F7DD00EB}"/>
              </a:ext>
            </a:extLst>
          </p:cNvPr>
          <p:cNvPicPr>
            <a:picLocks noChangeAspect="1"/>
          </p:cNvPicPr>
          <p:nvPr/>
        </p:nvPicPr>
        <p:blipFill>
          <a:blip r:embed="rId3"/>
          <a:stretch>
            <a:fillRect/>
          </a:stretch>
        </p:blipFill>
        <p:spPr>
          <a:xfrm>
            <a:off x="-14040" y="1817574"/>
            <a:ext cx="9144000" cy="4530055"/>
          </a:xfrm>
          <a:prstGeom prst="rect">
            <a:avLst/>
          </a:prstGeom>
        </p:spPr>
      </p:pic>
      <p:sp>
        <p:nvSpPr>
          <p:cNvPr id="6" name="Footer Placeholder 5">
            <a:extLst>
              <a:ext uri="{FF2B5EF4-FFF2-40B4-BE49-F238E27FC236}">
                <a16:creationId xmlns:a16="http://schemas.microsoft.com/office/drawing/2014/main" id="{347DFDD5-6A47-46B9-9041-5262D7352F38}"/>
              </a:ext>
            </a:extLst>
          </p:cNvPr>
          <p:cNvSpPr>
            <a:spLocks noGrp="1"/>
          </p:cNvSpPr>
          <p:nvPr>
            <p:ph type="ftr" sz="quarter" idx="11"/>
          </p:nvPr>
        </p:nvSpPr>
        <p:spPr/>
        <p:txBody>
          <a:bodyPr/>
          <a:lstStyle/>
          <a:p>
            <a:endParaRPr lang="en-US" dirty="0"/>
          </a:p>
        </p:txBody>
      </p:sp>
    </p:spTree>
    <p:extLst>
      <p:ext uri="{BB962C8B-B14F-4D97-AF65-F5344CB8AC3E}">
        <p14:creationId xmlns:p14="http://schemas.microsoft.com/office/powerpoint/2010/main" val="3202488870"/>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790448" y="166669"/>
            <a:ext cx="7920000" cy="720000"/>
          </a:xfrm>
        </p:spPr>
        <p:txBody>
          <a:bodyPr>
            <a:normAutofit fontScale="90000"/>
          </a:bodyPr>
          <a:lstStyle/>
          <a:p>
            <a:r>
              <a:rPr lang="en-GB" sz="4000" dirty="0"/>
              <a:t>Scope of collaboration with BINP</a:t>
            </a:r>
          </a:p>
        </p:txBody>
      </p:sp>
      <p:sp>
        <p:nvSpPr>
          <p:cNvPr id="5" name="Slide Number Placeholder 4"/>
          <p:cNvSpPr>
            <a:spLocks noGrp="1"/>
          </p:cNvSpPr>
          <p:nvPr>
            <p:ph type="sldNum" sz="quarter" idx="12"/>
          </p:nvPr>
        </p:nvSpPr>
        <p:spPr/>
        <p:txBody>
          <a:bodyPr/>
          <a:lstStyle/>
          <a:p>
            <a:fld id="{4F7E4931-62DF-4F6D-A87C-0C0C127317EA}" type="slidenum">
              <a:rPr lang="en-US" smtClean="0"/>
              <a:pPr/>
              <a:t>6</a:t>
            </a:fld>
            <a:endParaRPr lang="en-US"/>
          </a:p>
        </p:txBody>
      </p:sp>
      <p:sp>
        <p:nvSpPr>
          <p:cNvPr id="6" name="Content Placeholder 2"/>
          <p:cNvSpPr txBox="1">
            <a:spLocks/>
          </p:cNvSpPr>
          <p:nvPr/>
        </p:nvSpPr>
        <p:spPr>
          <a:xfrm>
            <a:off x="457200" y="1143000"/>
            <a:ext cx="8229600" cy="49831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000" dirty="0"/>
          </a:p>
        </p:txBody>
      </p:sp>
      <p:sp>
        <p:nvSpPr>
          <p:cNvPr id="7" name="Rectangle 6"/>
          <p:cNvSpPr/>
          <p:nvPr/>
        </p:nvSpPr>
        <p:spPr>
          <a:xfrm>
            <a:off x="78311" y="639763"/>
            <a:ext cx="8763000" cy="461665"/>
          </a:xfrm>
          <a:prstGeom prst="rect">
            <a:avLst/>
          </a:prstGeom>
        </p:spPr>
        <p:txBody>
          <a:bodyPr wrap="square">
            <a:spAutoFit/>
          </a:bodyPr>
          <a:lstStyle/>
          <a:p>
            <a:r>
              <a:rPr lang="en-GB" sz="2400" dirty="0"/>
              <a:t>				</a:t>
            </a:r>
          </a:p>
        </p:txBody>
      </p:sp>
      <p:sp>
        <p:nvSpPr>
          <p:cNvPr id="13" name="Rectangle 12"/>
          <p:cNvSpPr/>
          <p:nvPr/>
        </p:nvSpPr>
        <p:spPr>
          <a:xfrm>
            <a:off x="325583" y="973619"/>
            <a:ext cx="8721217" cy="4524315"/>
          </a:xfrm>
          <a:prstGeom prst="rect">
            <a:avLst/>
          </a:prstGeom>
        </p:spPr>
        <p:txBody>
          <a:bodyPr wrap="square">
            <a:spAutoFit/>
          </a:bodyPr>
          <a:lstStyle/>
          <a:p>
            <a:pPr marL="457200" indent="-457200">
              <a:buClr>
                <a:srgbClr val="FF9933"/>
              </a:buClr>
              <a:buFont typeface="Wingdings" panose="05000000000000000000" pitchFamily="2" charset="2"/>
              <a:buChar char="§"/>
            </a:pPr>
            <a:r>
              <a:rPr lang="en-GB" sz="2400" dirty="0"/>
              <a:t>Support to finalisation of the functional specifications</a:t>
            </a:r>
          </a:p>
          <a:p>
            <a:pPr marL="457200" indent="-457200">
              <a:buClr>
                <a:srgbClr val="FF9933"/>
              </a:buClr>
              <a:buFont typeface="Wingdings" panose="05000000000000000000" pitchFamily="2" charset="2"/>
              <a:buChar char="§"/>
            </a:pPr>
            <a:r>
              <a:rPr lang="en-GB" sz="2400" dirty="0"/>
              <a:t>Engineering design performed by BINP team on CERN site</a:t>
            </a:r>
          </a:p>
          <a:p>
            <a:pPr marL="457200" indent="-457200">
              <a:buClr>
                <a:srgbClr val="FF9933"/>
              </a:buClr>
              <a:buFont typeface="Wingdings" panose="05000000000000000000" pitchFamily="2" charset="2"/>
              <a:buChar char="§"/>
            </a:pPr>
            <a:r>
              <a:rPr lang="en-GB" sz="2400" dirty="0"/>
              <a:t>In-kind </a:t>
            </a:r>
            <a:r>
              <a:rPr lang="en-US" sz="2400" dirty="0"/>
              <a:t>supply of three HL-LHC WP5 Hollow electron Lens (HEL) assembly units ( one spare, two series).</a:t>
            </a:r>
          </a:p>
          <a:p>
            <a:pPr marL="457200" indent="-457200">
              <a:buClr>
                <a:srgbClr val="FF9933"/>
              </a:buClr>
              <a:buFont typeface="Wingdings" panose="05000000000000000000" pitchFamily="2" charset="2"/>
              <a:buChar char="§"/>
            </a:pPr>
            <a:r>
              <a:rPr lang="en-GB" sz="2400" dirty="0"/>
              <a:t>The supply consists of : </a:t>
            </a:r>
          </a:p>
          <a:p>
            <a:pPr marL="914400" lvl="1" indent="-457200">
              <a:buClr>
                <a:srgbClr val="FF9933"/>
              </a:buClr>
              <a:buFont typeface="Wingdings" panose="05000000000000000000" pitchFamily="2" charset="2"/>
              <a:buChar char="§"/>
            </a:pPr>
            <a:r>
              <a:rPr lang="en-GB" sz="2400" dirty="0"/>
              <a:t>manufacture of </a:t>
            </a:r>
            <a:r>
              <a:rPr lang="en-US" sz="2400" dirty="0"/>
              <a:t>the m</a:t>
            </a:r>
            <a:r>
              <a:rPr lang="en-GB" sz="2400" dirty="0" err="1"/>
              <a:t>agnet</a:t>
            </a:r>
            <a:r>
              <a:rPr lang="en-GB" sz="2400" dirty="0"/>
              <a:t> system, cold masses, vessels parts, QC coils cold tests at BINP.  </a:t>
            </a:r>
          </a:p>
          <a:p>
            <a:pPr marL="914400" lvl="1" indent="-457200">
              <a:buClr>
                <a:srgbClr val="FF9933"/>
              </a:buClr>
              <a:buFont typeface="Wingdings" panose="05000000000000000000" pitchFamily="2" charset="2"/>
              <a:buChar char="§"/>
            </a:pPr>
            <a:r>
              <a:rPr lang="en-GB" sz="2400" dirty="0"/>
              <a:t>Assembly of cold masses at BINP/CERN and in-</a:t>
            </a:r>
            <a:r>
              <a:rPr lang="en-GB" sz="2400" dirty="0" err="1"/>
              <a:t>cryostating</a:t>
            </a:r>
            <a:r>
              <a:rPr lang="en-GB" sz="2400" dirty="0"/>
              <a:t> at CERN site, </a:t>
            </a:r>
          </a:p>
          <a:p>
            <a:pPr marL="914400" lvl="1" indent="-457200">
              <a:buClr>
                <a:srgbClr val="FF9933"/>
              </a:buClr>
              <a:buFont typeface="Wingdings" panose="05000000000000000000" pitchFamily="2" charset="2"/>
              <a:buChar char="§"/>
            </a:pPr>
            <a:r>
              <a:rPr lang="en-GB" sz="2400" dirty="0"/>
              <a:t>Support to commissioning cold acceptance test of each final HEL assembly on surface at CERN</a:t>
            </a:r>
          </a:p>
          <a:p>
            <a:pPr marL="914400" lvl="1" indent="-457200">
              <a:buClr>
                <a:srgbClr val="FF9933"/>
              </a:buClr>
              <a:buFont typeface="Wingdings" panose="05000000000000000000" pitchFamily="2" charset="2"/>
              <a:buChar char="§"/>
            </a:pPr>
            <a:r>
              <a:rPr lang="en-GB" sz="2400" dirty="0"/>
              <a:t>Support to tunnel installation at LHC IR4 point .</a:t>
            </a:r>
          </a:p>
        </p:txBody>
      </p:sp>
      <p:sp>
        <p:nvSpPr>
          <p:cNvPr id="8" name="Footer Placeholder 4">
            <a:extLst>
              <a:ext uri="{FF2B5EF4-FFF2-40B4-BE49-F238E27FC236}">
                <a16:creationId xmlns:a16="http://schemas.microsoft.com/office/drawing/2014/main" id="{2AC55CEA-37FE-4EC4-9E6E-43B5DEDA41BB}"/>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241505434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12000" y="22084"/>
            <a:ext cx="7920000" cy="720000"/>
          </a:xfrm>
        </p:spPr>
        <p:txBody>
          <a:bodyPr/>
          <a:lstStyle/>
          <a:p>
            <a:r>
              <a:rPr lang="fr-CH" sz="3600" dirty="0"/>
              <a:t>List of in-</a:t>
            </a:r>
            <a:r>
              <a:rPr lang="fr-CH" sz="3600" dirty="0" err="1"/>
              <a:t>kind</a:t>
            </a:r>
            <a:r>
              <a:rPr lang="fr-CH" sz="3600" dirty="0"/>
              <a:t> supplies </a:t>
            </a:r>
            <a:endParaRPr lang="en-GB" sz="3600" dirty="0"/>
          </a:p>
        </p:txBody>
      </p:sp>
      <p:graphicFrame>
        <p:nvGraphicFramePr>
          <p:cNvPr id="10" name="Content Placeholder 9"/>
          <p:cNvGraphicFramePr>
            <a:graphicFrameLocks noGrp="1"/>
          </p:cNvGraphicFramePr>
          <p:nvPr>
            <p:ph idx="1"/>
            <p:extLst>
              <p:ext uri="{D42A27DB-BD31-4B8C-83A1-F6EECF244321}">
                <p14:modId xmlns:p14="http://schemas.microsoft.com/office/powerpoint/2010/main" val="976653659"/>
              </p:ext>
            </p:extLst>
          </p:nvPr>
        </p:nvGraphicFramePr>
        <p:xfrm>
          <a:off x="228601" y="658834"/>
          <a:ext cx="8762999" cy="5472342"/>
        </p:xfrm>
        <a:graphic>
          <a:graphicData uri="http://schemas.openxmlformats.org/drawingml/2006/table">
            <a:tbl>
              <a:tblPr firstRow="1" firstCol="1" bandRow="1">
                <a:tableStyleId>{5C22544A-7EE6-4342-B048-85BDC9FD1C3A}</a:tableStyleId>
              </a:tblPr>
              <a:tblGrid>
                <a:gridCol w="1219199">
                  <a:extLst>
                    <a:ext uri="{9D8B030D-6E8A-4147-A177-3AD203B41FA5}">
                      <a16:colId xmlns:a16="http://schemas.microsoft.com/office/drawing/2014/main" val="585276853"/>
                    </a:ext>
                  </a:extLst>
                </a:gridCol>
                <a:gridCol w="5410200">
                  <a:extLst>
                    <a:ext uri="{9D8B030D-6E8A-4147-A177-3AD203B41FA5}">
                      <a16:colId xmlns:a16="http://schemas.microsoft.com/office/drawing/2014/main" val="3966628224"/>
                    </a:ext>
                  </a:extLst>
                </a:gridCol>
                <a:gridCol w="1146974">
                  <a:extLst>
                    <a:ext uri="{9D8B030D-6E8A-4147-A177-3AD203B41FA5}">
                      <a16:colId xmlns:a16="http://schemas.microsoft.com/office/drawing/2014/main" val="3094418529"/>
                    </a:ext>
                  </a:extLst>
                </a:gridCol>
                <a:gridCol w="986626">
                  <a:extLst>
                    <a:ext uri="{9D8B030D-6E8A-4147-A177-3AD203B41FA5}">
                      <a16:colId xmlns:a16="http://schemas.microsoft.com/office/drawing/2014/main" val="3611329695"/>
                    </a:ext>
                  </a:extLst>
                </a:gridCol>
              </a:tblGrid>
              <a:tr h="330984">
                <a:tc>
                  <a:txBody>
                    <a:bodyPr/>
                    <a:lstStyle/>
                    <a:p>
                      <a:pPr marL="0" marR="0">
                        <a:spcBef>
                          <a:spcPts val="0"/>
                        </a:spcBef>
                        <a:spcAft>
                          <a:spcPts val="0"/>
                        </a:spcAft>
                      </a:pPr>
                      <a:r>
                        <a:rPr lang="en-US" sz="1400" dirty="0">
                          <a:effectLst/>
                        </a:rPr>
                        <a:t>Items</a:t>
                      </a:r>
                      <a:endParaRPr lang="en-GB" sz="2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spcBef>
                          <a:spcPts val="0"/>
                        </a:spcBef>
                        <a:spcAft>
                          <a:spcPts val="0"/>
                        </a:spcAft>
                      </a:pPr>
                      <a:r>
                        <a:rPr lang="en-US" sz="1400" dirty="0">
                          <a:effectLst/>
                        </a:rPr>
                        <a:t>Components *</a:t>
                      </a:r>
                      <a:endParaRPr lang="en-GB" sz="24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Spare</a:t>
                      </a:r>
                      <a:endParaRPr lang="en-GB" sz="2800" dirty="0">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600" dirty="0">
                          <a:effectLst/>
                        </a:rPr>
                        <a:t>Series</a:t>
                      </a:r>
                    </a:p>
                  </a:txBody>
                  <a:tcPr marL="68580" marR="68580" marT="0" marB="0" anchor="ctr"/>
                </a:tc>
                <a:extLst>
                  <a:ext uri="{0D108BD9-81ED-4DB2-BD59-A6C34878D82A}">
                    <a16:rowId xmlns:a16="http://schemas.microsoft.com/office/drawing/2014/main" val="509572236"/>
                  </a:ext>
                </a:extLst>
              </a:tr>
              <a:tr h="330984">
                <a:tc rowSpan="14">
                  <a:txBody>
                    <a:bodyPr/>
                    <a:lstStyle/>
                    <a:p>
                      <a:pPr marL="0" marR="0" algn="ctr">
                        <a:spcBef>
                          <a:spcPts val="0"/>
                        </a:spcBef>
                        <a:spcAft>
                          <a:spcPts val="0"/>
                        </a:spcAft>
                      </a:pPr>
                      <a:r>
                        <a:rPr lang="en-US" sz="1600" kern="1200" dirty="0">
                          <a:solidFill>
                            <a:srgbClr val="2A3BD8"/>
                          </a:solidFill>
                          <a:effectLst/>
                          <a:latin typeface="+mn-lt"/>
                          <a:ea typeface="+mn-ea"/>
                          <a:cs typeface="+mn-cs"/>
                        </a:rPr>
                        <a:t>Magnet System</a:t>
                      </a:r>
                      <a:endParaRPr lang="en-GB" sz="1600" kern="1200" dirty="0">
                        <a:solidFill>
                          <a:srgbClr val="2A3BD8"/>
                        </a:solidFill>
                        <a:effectLst/>
                        <a:latin typeface="+mn-lt"/>
                        <a:ea typeface="+mn-ea"/>
                        <a:cs typeface="+mn-cs"/>
                      </a:endParaRPr>
                    </a:p>
                  </a:txBody>
                  <a:tcPr marL="68580" marR="68580" marT="0" marB="0" anchor="ctr"/>
                </a:tc>
                <a:tc>
                  <a:txBody>
                    <a:bodyPr/>
                    <a:lstStyle/>
                    <a:p>
                      <a:pPr marL="0" marR="0">
                        <a:spcBef>
                          <a:spcPts val="0"/>
                        </a:spcBef>
                        <a:spcAft>
                          <a:spcPts val="0"/>
                        </a:spcAft>
                      </a:pPr>
                      <a:r>
                        <a:rPr lang="fr-CH" sz="1600" b="1" dirty="0">
                          <a:solidFill>
                            <a:srgbClr val="4D36F6"/>
                          </a:solidFill>
                          <a:effectLst/>
                        </a:rPr>
                        <a:t>Gun solenoids ( 4 T )</a:t>
                      </a:r>
                      <a:endParaRPr lang="en-GB" sz="2800" b="1" dirty="0">
                        <a:solidFill>
                          <a:srgbClr val="4D36F6"/>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b="1" dirty="0">
                          <a:solidFill>
                            <a:srgbClr val="112E81"/>
                          </a:solidFill>
                          <a:effectLst/>
                        </a:rPr>
                        <a:t>2</a:t>
                      </a:r>
                      <a:endParaRPr lang="en-GB" sz="3200" b="1" dirty="0">
                        <a:solidFill>
                          <a:srgbClr val="112E8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b="1" dirty="0">
                          <a:solidFill>
                            <a:srgbClr val="112E81"/>
                          </a:solidFill>
                          <a:effectLst/>
                        </a:rPr>
                        <a:t>4</a:t>
                      </a:r>
                      <a:endParaRPr lang="en-GB" sz="3200" b="1" dirty="0">
                        <a:solidFill>
                          <a:srgbClr val="112E81"/>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778286379"/>
                  </a:ext>
                </a:extLst>
              </a:tr>
              <a:tr h="330984">
                <a:tc vMerge="1">
                  <a:txBody>
                    <a:bodyPr/>
                    <a:lstStyle/>
                    <a:p>
                      <a:endParaRPr lang="en-US"/>
                    </a:p>
                  </a:txBody>
                  <a:tcPr/>
                </a:tc>
                <a:tc>
                  <a:txBody>
                    <a:bodyPr/>
                    <a:lstStyle/>
                    <a:p>
                      <a:pPr marL="0" marR="0">
                        <a:spcBef>
                          <a:spcPts val="0"/>
                        </a:spcBef>
                        <a:spcAft>
                          <a:spcPts val="0"/>
                        </a:spcAft>
                      </a:pPr>
                      <a:r>
                        <a:rPr lang="en-GB" sz="1600" b="1" kern="1200" dirty="0">
                          <a:solidFill>
                            <a:srgbClr val="4D36F6"/>
                          </a:solidFill>
                          <a:effectLst/>
                          <a:latin typeface="+mn-lt"/>
                          <a:ea typeface="+mn-ea"/>
                          <a:cs typeface="+mn-cs"/>
                        </a:rPr>
                        <a:t>Solenoid After valves</a:t>
                      </a:r>
                    </a:p>
                  </a:txBody>
                  <a:tcPr marL="68580" marR="68580" marT="0" marB="0" anchor="ctr"/>
                </a:tc>
                <a:tc>
                  <a:txBody>
                    <a:bodyPr/>
                    <a:lstStyle/>
                    <a:p>
                      <a:pPr marL="0" marR="0" algn="ctr">
                        <a:spcBef>
                          <a:spcPts val="0"/>
                        </a:spcBef>
                        <a:spcAft>
                          <a:spcPts val="0"/>
                        </a:spcAft>
                      </a:pPr>
                      <a:r>
                        <a:rPr lang="en-GB" sz="1800" b="1" kern="1200" dirty="0">
                          <a:solidFill>
                            <a:srgbClr val="112E81"/>
                          </a:solidFill>
                          <a:effectLst/>
                          <a:latin typeface="+mn-lt"/>
                          <a:ea typeface="+mn-ea"/>
                          <a:cs typeface="+mn-cs"/>
                        </a:rPr>
                        <a:t>4</a:t>
                      </a:r>
                    </a:p>
                  </a:txBody>
                  <a:tcPr marL="68580" marR="68580" marT="0" marB="0" anchor="ctr"/>
                </a:tc>
                <a:tc>
                  <a:txBody>
                    <a:bodyPr/>
                    <a:lstStyle/>
                    <a:p>
                      <a:pPr marL="0" marR="0" algn="ctr">
                        <a:spcBef>
                          <a:spcPts val="0"/>
                        </a:spcBef>
                        <a:spcAft>
                          <a:spcPts val="0"/>
                        </a:spcAft>
                      </a:pPr>
                      <a:r>
                        <a:rPr lang="en-GB" sz="1800" b="1" kern="1200" dirty="0">
                          <a:solidFill>
                            <a:srgbClr val="112E81"/>
                          </a:solidFill>
                          <a:effectLst/>
                          <a:latin typeface="+mn-lt"/>
                          <a:ea typeface="+mn-ea"/>
                          <a:cs typeface="+mn-cs"/>
                        </a:rPr>
                        <a:t>8</a:t>
                      </a:r>
                    </a:p>
                  </a:txBody>
                  <a:tcPr marL="68580" marR="68580" marT="0" marB="0" anchor="ctr"/>
                </a:tc>
                <a:extLst>
                  <a:ext uri="{0D108BD9-81ED-4DB2-BD59-A6C34878D82A}">
                    <a16:rowId xmlns:a16="http://schemas.microsoft.com/office/drawing/2014/main" val="4007017498"/>
                  </a:ext>
                </a:extLst>
              </a:tr>
              <a:tr h="0">
                <a:tc vMerge="1">
                  <a:txBody>
                    <a:bodyPr/>
                    <a:lstStyle/>
                    <a:p>
                      <a:endParaRPr lang="en-GB"/>
                    </a:p>
                  </a:txBody>
                  <a:tcPr/>
                </a:tc>
                <a:tc>
                  <a:txBody>
                    <a:bodyPr/>
                    <a:lstStyle/>
                    <a:p>
                      <a:pPr marL="0" marR="0">
                        <a:spcBef>
                          <a:spcPts val="0"/>
                        </a:spcBef>
                        <a:spcAft>
                          <a:spcPts val="0"/>
                        </a:spcAft>
                      </a:pPr>
                      <a:r>
                        <a:rPr lang="en-US" sz="1600" b="1" kern="1200" dirty="0">
                          <a:solidFill>
                            <a:srgbClr val="4D36F6"/>
                          </a:solidFill>
                          <a:effectLst/>
                          <a:latin typeface="+mn-lt"/>
                          <a:ea typeface="+mn-ea"/>
                          <a:cs typeface="+mn-cs"/>
                        </a:rPr>
                        <a:t>Bending solenoids (~ 3.5 T) ( incl trims)</a:t>
                      </a:r>
                      <a:endParaRPr lang="en-GB" sz="1600" b="1" kern="1200" dirty="0">
                        <a:solidFill>
                          <a:srgbClr val="4D36F6"/>
                        </a:solidFill>
                        <a:effectLst/>
                        <a:latin typeface="+mn-lt"/>
                        <a:ea typeface="+mn-ea"/>
                        <a:cs typeface="+mn-cs"/>
                      </a:endParaRPr>
                    </a:p>
                  </a:txBody>
                  <a:tcPr marL="68580" marR="68580" marT="0" marB="0" anchor="ctr"/>
                </a:tc>
                <a:tc>
                  <a:txBody>
                    <a:bodyPr/>
                    <a:lstStyle/>
                    <a:p>
                      <a:pPr marL="0" marR="0" algn="ctr">
                        <a:spcBef>
                          <a:spcPts val="0"/>
                        </a:spcBef>
                        <a:spcAft>
                          <a:spcPts val="0"/>
                        </a:spcAft>
                      </a:pPr>
                      <a:r>
                        <a:rPr lang="en-US" sz="1800" b="1" kern="1200" dirty="0">
                          <a:solidFill>
                            <a:srgbClr val="112E81"/>
                          </a:solidFill>
                          <a:effectLst/>
                          <a:latin typeface="+mn-lt"/>
                          <a:ea typeface="+mn-ea"/>
                          <a:cs typeface="+mn-cs"/>
                        </a:rPr>
                        <a:t>2</a:t>
                      </a:r>
                      <a:endParaRPr lang="en-GB" sz="1800" b="1" kern="1200" dirty="0">
                        <a:solidFill>
                          <a:srgbClr val="112E81"/>
                        </a:solidFill>
                        <a:effectLst/>
                        <a:latin typeface="+mn-lt"/>
                        <a:ea typeface="+mn-ea"/>
                        <a:cs typeface="+mn-cs"/>
                      </a:endParaRPr>
                    </a:p>
                  </a:txBody>
                  <a:tcPr marL="68580" marR="68580" marT="0" marB="0" anchor="ctr"/>
                </a:tc>
                <a:tc>
                  <a:txBody>
                    <a:bodyPr/>
                    <a:lstStyle/>
                    <a:p>
                      <a:pPr marL="0" marR="0" algn="ctr">
                        <a:spcBef>
                          <a:spcPts val="0"/>
                        </a:spcBef>
                        <a:spcAft>
                          <a:spcPts val="0"/>
                        </a:spcAft>
                      </a:pPr>
                      <a:r>
                        <a:rPr lang="en-US" sz="1800" b="1" kern="1200" dirty="0">
                          <a:solidFill>
                            <a:srgbClr val="112E81"/>
                          </a:solidFill>
                          <a:effectLst/>
                          <a:latin typeface="+mn-lt"/>
                          <a:ea typeface="+mn-ea"/>
                          <a:cs typeface="+mn-cs"/>
                        </a:rPr>
                        <a:t>4</a:t>
                      </a:r>
                      <a:endParaRPr lang="en-GB" sz="1800" b="1" kern="1200" dirty="0">
                        <a:solidFill>
                          <a:srgbClr val="112E81"/>
                        </a:solidFill>
                        <a:effectLst/>
                        <a:latin typeface="+mn-lt"/>
                        <a:ea typeface="+mn-ea"/>
                        <a:cs typeface="+mn-cs"/>
                      </a:endParaRPr>
                    </a:p>
                  </a:txBody>
                  <a:tcPr marL="68580" marR="68580" marT="0" marB="0" anchor="ctr"/>
                </a:tc>
                <a:extLst>
                  <a:ext uri="{0D108BD9-81ED-4DB2-BD59-A6C34878D82A}">
                    <a16:rowId xmlns:a16="http://schemas.microsoft.com/office/drawing/2014/main" val="3962501695"/>
                  </a:ext>
                </a:extLst>
              </a:tr>
              <a:tr h="330984">
                <a:tc vMerge="1">
                  <a:txBody>
                    <a:bodyPr/>
                    <a:lstStyle/>
                    <a:p>
                      <a:endParaRPr lang="en-GB"/>
                    </a:p>
                  </a:txBody>
                  <a:tcPr/>
                </a:tc>
                <a:tc>
                  <a:txBody>
                    <a:bodyPr/>
                    <a:lstStyle/>
                    <a:p>
                      <a:pPr marL="0" marR="0">
                        <a:spcBef>
                          <a:spcPts val="0"/>
                        </a:spcBef>
                        <a:spcAft>
                          <a:spcPts val="0"/>
                        </a:spcAft>
                      </a:pPr>
                      <a:r>
                        <a:rPr lang="fr-CH" sz="1600" b="1" kern="1200" dirty="0">
                          <a:solidFill>
                            <a:srgbClr val="4D36F6"/>
                          </a:solidFill>
                          <a:effectLst/>
                          <a:latin typeface="+mn-lt"/>
                          <a:ea typeface="+mn-ea"/>
                          <a:cs typeface="+mn-cs"/>
                        </a:rPr>
                        <a:t>Main solenoids ( 5 T ) (incl. trims)</a:t>
                      </a:r>
                      <a:endParaRPr lang="en-GB" sz="1600" b="1" kern="1200" dirty="0">
                        <a:solidFill>
                          <a:srgbClr val="4D36F6"/>
                        </a:solidFill>
                        <a:effectLst/>
                        <a:latin typeface="+mn-lt"/>
                        <a:ea typeface="+mn-ea"/>
                        <a:cs typeface="+mn-cs"/>
                      </a:endParaRPr>
                    </a:p>
                  </a:txBody>
                  <a:tcPr marL="68580" marR="68580" marT="0" marB="0" anchor="ctr"/>
                </a:tc>
                <a:tc>
                  <a:txBody>
                    <a:bodyPr/>
                    <a:lstStyle/>
                    <a:p>
                      <a:pPr marL="0" marR="0" algn="ctr">
                        <a:spcBef>
                          <a:spcPts val="0"/>
                        </a:spcBef>
                        <a:spcAft>
                          <a:spcPts val="0"/>
                        </a:spcAft>
                      </a:pPr>
                      <a:r>
                        <a:rPr lang="en-US" sz="1800" b="1" dirty="0">
                          <a:solidFill>
                            <a:srgbClr val="112E81"/>
                          </a:solidFill>
                          <a:effectLst/>
                        </a:rPr>
                        <a:t>2</a:t>
                      </a:r>
                      <a:endParaRPr lang="en-GB" sz="3200" b="1" dirty="0">
                        <a:solidFill>
                          <a:srgbClr val="112E8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b="1" dirty="0">
                          <a:solidFill>
                            <a:srgbClr val="112E81"/>
                          </a:solidFill>
                          <a:effectLst/>
                        </a:rPr>
                        <a:t>4 </a:t>
                      </a:r>
                      <a:endParaRPr lang="en-GB" sz="3200" b="1" dirty="0">
                        <a:solidFill>
                          <a:srgbClr val="112E81"/>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681700556"/>
                  </a:ext>
                </a:extLst>
              </a:tr>
              <a:tr h="330984">
                <a:tc vMerge="1">
                  <a:txBody>
                    <a:bodyPr/>
                    <a:lstStyle/>
                    <a:p>
                      <a:endParaRPr lang="en-GB"/>
                    </a:p>
                  </a:txBody>
                  <a:tcPr/>
                </a:tc>
                <a:tc>
                  <a:txBody>
                    <a:bodyPr/>
                    <a:lstStyle/>
                    <a:p>
                      <a:pPr marL="0" marR="0">
                        <a:spcBef>
                          <a:spcPts val="0"/>
                        </a:spcBef>
                        <a:spcAft>
                          <a:spcPts val="0"/>
                        </a:spcAft>
                      </a:pPr>
                      <a:r>
                        <a:rPr lang="en-US" sz="1600" b="1" dirty="0">
                          <a:solidFill>
                            <a:srgbClr val="4D36F6"/>
                          </a:solidFill>
                          <a:effectLst/>
                        </a:rPr>
                        <a:t>Correctors at the gun [H+V]</a:t>
                      </a:r>
                      <a:endParaRPr lang="en-GB" sz="2800" b="1" dirty="0">
                        <a:solidFill>
                          <a:srgbClr val="4D36F6"/>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b="1" dirty="0">
                          <a:solidFill>
                            <a:srgbClr val="112E81"/>
                          </a:solidFill>
                          <a:effectLst/>
                        </a:rPr>
                        <a:t>2</a:t>
                      </a:r>
                      <a:endParaRPr lang="en-GB" sz="3200" b="1" dirty="0">
                        <a:solidFill>
                          <a:srgbClr val="112E8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b="1" dirty="0">
                          <a:solidFill>
                            <a:srgbClr val="112E81"/>
                          </a:solidFill>
                          <a:effectLst/>
                        </a:rPr>
                        <a:t>4</a:t>
                      </a:r>
                      <a:endParaRPr lang="en-GB" sz="3200" b="1" dirty="0">
                        <a:solidFill>
                          <a:srgbClr val="112E81"/>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405521837"/>
                  </a:ext>
                </a:extLst>
              </a:tr>
              <a:tr h="330984">
                <a:tc vMerge="1">
                  <a:txBody>
                    <a:bodyPr/>
                    <a:lstStyle/>
                    <a:p>
                      <a:endParaRPr lang="en-GB"/>
                    </a:p>
                  </a:txBody>
                  <a:tcPr/>
                </a:tc>
                <a:tc>
                  <a:txBody>
                    <a:bodyPr/>
                    <a:lstStyle/>
                    <a:p>
                      <a:pPr marL="0" marR="0">
                        <a:spcBef>
                          <a:spcPts val="0"/>
                        </a:spcBef>
                        <a:spcAft>
                          <a:spcPts val="0"/>
                        </a:spcAft>
                      </a:pPr>
                      <a:r>
                        <a:rPr lang="en-US" sz="1600" b="1" dirty="0">
                          <a:solidFill>
                            <a:srgbClr val="4D36F6"/>
                          </a:solidFill>
                          <a:effectLst/>
                        </a:rPr>
                        <a:t>Correctors along the main (dipole) [H+V] </a:t>
                      </a:r>
                      <a:endParaRPr lang="en-GB" sz="2800" b="1" dirty="0">
                        <a:solidFill>
                          <a:srgbClr val="4D36F6"/>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GB" sz="1800" b="1" kern="1200" dirty="0">
                          <a:solidFill>
                            <a:srgbClr val="112E81"/>
                          </a:solidFill>
                          <a:effectLst/>
                          <a:latin typeface="+mn-lt"/>
                          <a:ea typeface="+mn-ea"/>
                          <a:cs typeface="+mn-cs"/>
                        </a:rPr>
                        <a:t>12</a:t>
                      </a:r>
                    </a:p>
                  </a:txBody>
                  <a:tcPr marL="68580" marR="68580" marT="0" marB="0" anchor="ctr"/>
                </a:tc>
                <a:tc>
                  <a:txBody>
                    <a:bodyPr/>
                    <a:lstStyle/>
                    <a:p>
                      <a:pPr marL="0" marR="0" algn="ctr">
                        <a:spcBef>
                          <a:spcPts val="0"/>
                        </a:spcBef>
                        <a:spcAft>
                          <a:spcPts val="0"/>
                        </a:spcAft>
                      </a:pPr>
                      <a:r>
                        <a:rPr lang="en-US" sz="1800" b="1" kern="1200" dirty="0">
                          <a:solidFill>
                            <a:srgbClr val="112E81"/>
                          </a:solidFill>
                          <a:effectLst/>
                          <a:latin typeface="+mn-lt"/>
                          <a:ea typeface="+mn-ea"/>
                          <a:cs typeface="+mn-cs"/>
                        </a:rPr>
                        <a:t>24</a:t>
                      </a:r>
                      <a:endParaRPr lang="en-GB" sz="1800" b="1" kern="1200" dirty="0">
                        <a:solidFill>
                          <a:srgbClr val="112E81"/>
                        </a:solidFill>
                        <a:effectLst/>
                        <a:latin typeface="+mn-lt"/>
                        <a:ea typeface="+mn-ea"/>
                        <a:cs typeface="+mn-cs"/>
                      </a:endParaRPr>
                    </a:p>
                  </a:txBody>
                  <a:tcPr marL="68580" marR="68580" marT="0" marB="0" anchor="ctr"/>
                </a:tc>
                <a:extLst>
                  <a:ext uri="{0D108BD9-81ED-4DB2-BD59-A6C34878D82A}">
                    <a16:rowId xmlns:a16="http://schemas.microsoft.com/office/drawing/2014/main" val="2167563034"/>
                  </a:ext>
                </a:extLst>
              </a:tr>
              <a:tr h="115220">
                <a:tc vMerge="1">
                  <a:txBody>
                    <a:bodyPr/>
                    <a:lstStyle/>
                    <a:p>
                      <a:endParaRPr lang="en-GB"/>
                    </a:p>
                  </a:txBody>
                  <a:tcPr/>
                </a:tc>
                <a:tc>
                  <a:txBody>
                    <a:bodyPr/>
                    <a:lstStyle/>
                    <a:p>
                      <a:pPr marL="0" marR="0">
                        <a:spcBef>
                          <a:spcPts val="0"/>
                        </a:spcBef>
                        <a:spcAft>
                          <a:spcPts val="0"/>
                        </a:spcAft>
                      </a:pPr>
                      <a:r>
                        <a:rPr lang="en-US" sz="1600" b="1" kern="1200" dirty="0">
                          <a:solidFill>
                            <a:srgbClr val="4D36F6"/>
                          </a:solidFill>
                          <a:effectLst/>
                          <a:latin typeface="+mn-lt"/>
                          <a:ea typeface="+mn-ea"/>
                          <a:cs typeface="+mn-cs"/>
                        </a:rPr>
                        <a:t>Dipole corrector for bending solenoids</a:t>
                      </a:r>
                      <a:endParaRPr lang="en-GB" sz="1600" b="1" kern="1200" dirty="0">
                        <a:solidFill>
                          <a:srgbClr val="4D36F6"/>
                        </a:solidFill>
                        <a:effectLst/>
                        <a:latin typeface="+mn-lt"/>
                        <a:ea typeface="+mn-ea"/>
                        <a:cs typeface="+mn-cs"/>
                      </a:endParaRPr>
                    </a:p>
                  </a:txBody>
                  <a:tcPr marL="68580" marR="68580" marT="0" marB="0" anchor="ctr"/>
                </a:tc>
                <a:tc>
                  <a:txBody>
                    <a:bodyPr/>
                    <a:lstStyle/>
                    <a:p>
                      <a:pPr marL="0" marR="0" algn="ctr">
                        <a:spcBef>
                          <a:spcPts val="0"/>
                        </a:spcBef>
                        <a:spcAft>
                          <a:spcPts val="0"/>
                        </a:spcAft>
                      </a:pPr>
                      <a:r>
                        <a:rPr lang="en-US" sz="1800" b="1" dirty="0">
                          <a:solidFill>
                            <a:srgbClr val="112E81"/>
                          </a:solidFill>
                          <a:effectLst/>
                        </a:rPr>
                        <a:t>1</a:t>
                      </a:r>
                      <a:endParaRPr lang="en-GB" sz="3200" b="1" dirty="0">
                        <a:solidFill>
                          <a:srgbClr val="112E8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b="1" dirty="0">
                          <a:solidFill>
                            <a:srgbClr val="112E81"/>
                          </a:solidFill>
                          <a:effectLst/>
                        </a:rPr>
                        <a:t>2</a:t>
                      </a:r>
                      <a:endParaRPr lang="en-GB" sz="3200" b="1" dirty="0">
                        <a:solidFill>
                          <a:srgbClr val="112E81"/>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1328613213"/>
                  </a:ext>
                </a:extLst>
              </a:tr>
              <a:tr h="330984">
                <a:tc vMerge="1">
                  <a:txBody>
                    <a:bodyPr/>
                    <a:lstStyle/>
                    <a:p>
                      <a:endParaRPr lang="en-US"/>
                    </a:p>
                  </a:txBody>
                  <a:tcPr/>
                </a:tc>
                <a:tc>
                  <a:txBody>
                    <a:bodyPr/>
                    <a:lstStyle/>
                    <a:p>
                      <a:pPr marL="0" marR="0">
                        <a:spcBef>
                          <a:spcPts val="0"/>
                        </a:spcBef>
                        <a:spcAft>
                          <a:spcPts val="0"/>
                        </a:spcAft>
                      </a:pPr>
                      <a:r>
                        <a:rPr lang="en-GB" sz="1600" b="1" kern="1200" dirty="0">
                          <a:solidFill>
                            <a:srgbClr val="4D36F6"/>
                          </a:solidFill>
                          <a:effectLst/>
                          <a:latin typeface="+mn-lt"/>
                          <a:ea typeface="+mn-ea"/>
                          <a:cs typeface="+mn-cs"/>
                        </a:rPr>
                        <a:t>Collector solenoid</a:t>
                      </a:r>
                    </a:p>
                  </a:txBody>
                  <a:tcPr marL="68580" marR="68580" marT="0" marB="0" anchor="ctr"/>
                </a:tc>
                <a:tc>
                  <a:txBody>
                    <a:bodyPr/>
                    <a:lstStyle/>
                    <a:p>
                      <a:pPr marL="0" marR="0" algn="ctr">
                        <a:spcBef>
                          <a:spcPts val="0"/>
                        </a:spcBef>
                        <a:spcAft>
                          <a:spcPts val="0"/>
                        </a:spcAft>
                      </a:pPr>
                      <a:r>
                        <a:rPr lang="en-GB" sz="1800" b="1" kern="1200" dirty="0">
                          <a:solidFill>
                            <a:srgbClr val="112E81"/>
                          </a:solidFill>
                          <a:effectLst/>
                          <a:latin typeface="+mn-lt"/>
                          <a:ea typeface="+mn-ea"/>
                          <a:cs typeface="+mn-cs"/>
                        </a:rPr>
                        <a:t>1</a:t>
                      </a:r>
                    </a:p>
                  </a:txBody>
                  <a:tcPr marL="68580" marR="68580" marT="0" marB="0" anchor="ctr"/>
                </a:tc>
                <a:tc>
                  <a:txBody>
                    <a:bodyPr/>
                    <a:lstStyle/>
                    <a:p>
                      <a:pPr marL="0" marR="0" algn="ctr">
                        <a:spcBef>
                          <a:spcPts val="0"/>
                        </a:spcBef>
                        <a:spcAft>
                          <a:spcPts val="0"/>
                        </a:spcAft>
                      </a:pPr>
                      <a:r>
                        <a:rPr lang="en-GB" sz="1800" b="1" kern="1200" dirty="0">
                          <a:solidFill>
                            <a:srgbClr val="112E81"/>
                          </a:solidFill>
                          <a:effectLst/>
                          <a:latin typeface="+mn-lt"/>
                          <a:ea typeface="+mn-ea"/>
                          <a:cs typeface="+mn-cs"/>
                        </a:rPr>
                        <a:t>2</a:t>
                      </a:r>
                    </a:p>
                  </a:txBody>
                  <a:tcPr marL="68580" marR="68580" marT="0" marB="0" anchor="ctr"/>
                </a:tc>
                <a:extLst>
                  <a:ext uri="{0D108BD9-81ED-4DB2-BD59-A6C34878D82A}">
                    <a16:rowId xmlns:a16="http://schemas.microsoft.com/office/drawing/2014/main" val="637347150"/>
                  </a:ext>
                </a:extLst>
              </a:tr>
              <a:tr h="330984">
                <a:tc vMerge="1">
                  <a:txBody>
                    <a:bodyPr/>
                    <a:lstStyle/>
                    <a:p>
                      <a:endParaRPr lang="en-GB"/>
                    </a:p>
                  </a:txBody>
                  <a:tcPr/>
                </a:tc>
                <a:tc>
                  <a:txBody>
                    <a:bodyPr/>
                    <a:lstStyle/>
                    <a:p>
                      <a:pPr marL="0" marR="0">
                        <a:spcBef>
                          <a:spcPts val="0"/>
                        </a:spcBef>
                        <a:spcAft>
                          <a:spcPts val="0"/>
                        </a:spcAft>
                      </a:pPr>
                      <a:r>
                        <a:rPr lang="en-US" sz="1600" b="1" dirty="0">
                          <a:solidFill>
                            <a:srgbClr val="2A3BD8"/>
                          </a:solidFill>
                          <a:effectLst/>
                        </a:rPr>
                        <a:t>Cryostats (He </a:t>
                      </a:r>
                      <a:r>
                        <a:rPr lang="en-US" sz="1600" b="1" kern="1200" dirty="0">
                          <a:solidFill>
                            <a:srgbClr val="2A3BD8"/>
                          </a:solidFill>
                          <a:effectLst/>
                          <a:latin typeface="+mn-lt"/>
                          <a:ea typeface="+mn-ea"/>
                          <a:cs typeface="+mn-cs"/>
                        </a:rPr>
                        <a:t>vessels</a:t>
                      </a:r>
                      <a:r>
                        <a:rPr lang="en-US" sz="1600" b="1" dirty="0">
                          <a:solidFill>
                            <a:srgbClr val="2A3BD8"/>
                          </a:solidFill>
                          <a:effectLst/>
                        </a:rPr>
                        <a:t>), piping </a:t>
                      </a:r>
                      <a:endParaRPr lang="en-GB" sz="2800" b="1" dirty="0">
                        <a:solidFill>
                          <a:srgbClr val="2A3BD8"/>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b="1" dirty="0">
                          <a:solidFill>
                            <a:srgbClr val="112E81"/>
                          </a:solidFill>
                          <a:effectLst/>
                        </a:rPr>
                        <a:t>5 + 1</a:t>
                      </a:r>
                      <a:endParaRPr lang="en-GB" sz="3200" b="1" dirty="0">
                        <a:solidFill>
                          <a:srgbClr val="112E8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b="1" dirty="0">
                          <a:solidFill>
                            <a:srgbClr val="112E81"/>
                          </a:solidFill>
                          <a:effectLst/>
                        </a:rPr>
                        <a:t>10 + 1</a:t>
                      </a:r>
                      <a:endParaRPr lang="en-GB" sz="3200" b="1" dirty="0">
                        <a:solidFill>
                          <a:srgbClr val="112E81"/>
                        </a:solidFill>
                        <a:effectLst/>
                        <a:latin typeface="Times New Roman" panose="02020603050405020304" pitchFamily="18" charset="0"/>
                        <a:ea typeface="Times New Roman" panose="02020603050405020304" pitchFamily="18" charset="0"/>
                      </a:endParaRPr>
                    </a:p>
                  </a:txBody>
                  <a:tcPr marL="68580" marR="68580" marT="0" marB="0" anchor="ctr"/>
                </a:tc>
                <a:extLst>
                  <a:ext uri="{0D108BD9-81ED-4DB2-BD59-A6C34878D82A}">
                    <a16:rowId xmlns:a16="http://schemas.microsoft.com/office/drawing/2014/main" val="3522847283"/>
                  </a:ext>
                </a:extLst>
              </a:tr>
              <a:tr h="330984">
                <a:tc vMerge="1">
                  <a:txBody>
                    <a:bodyPr/>
                    <a:lstStyle/>
                    <a:p>
                      <a:endParaRPr lang="en-GB"/>
                    </a:p>
                  </a:txBody>
                  <a:tcPr/>
                </a:tc>
                <a:tc>
                  <a:txBody>
                    <a:bodyPr/>
                    <a:lstStyle/>
                    <a:p>
                      <a:pPr marL="0" marR="0">
                        <a:spcBef>
                          <a:spcPts val="0"/>
                        </a:spcBef>
                        <a:spcAft>
                          <a:spcPts val="0"/>
                        </a:spcAft>
                      </a:pPr>
                      <a:r>
                        <a:rPr lang="en-US" sz="1600" b="1" kern="1200" dirty="0">
                          <a:solidFill>
                            <a:srgbClr val="4D36F6"/>
                          </a:solidFill>
                          <a:effectLst/>
                          <a:latin typeface="+mn-lt"/>
                          <a:ea typeface="+mn-ea"/>
                          <a:cs typeface="+mn-cs"/>
                        </a:rPr>
                        <a:t>Magnetic shielding * ( under evaluation)</a:t>
                      </a:r>
                      <a:endParaRPr lang="en-GB" sz="1600" b="1" kern="1200" dirty="0">
                        <a:solidFill>
                          <a:srgbClr val="4D36F6"/>
                        </a:solidFill>
                        <a:effectLst/>
                        <a:latin typeface="+mn-lt"/>
                        <a:ea typeface="+mn-ea"/>
                        <a:cs typeface="+mn-cs"/>
                      </a:endParaRPr>
                    </a:p>
                  </a:txBody>
                  <a:tcPr marL="68580" marR="68580" marT="0" marB="0" anchor="ctr"/>
                </a:tc>
                <a:tc>
                  <a:txBody>
                    <a:bodyPr/>
                    <a:lstStyle/>
                    <a:p>
                      <a:pPr marL="0" marR="0" algn="ctr" defTabSz="457200" rtl="0" eaLnBrk="1" latinLnBrk="0" hangingPunct="1">
                        <a:spcBef>
                          <a:spcPts val="0"/>
                        </a:spcBef>
                        <a:spcAft>
                          <a:spcPts val="0"/>
                        </a:spcAft>
                      </a:pPr>
                      <a:r>
                        <a:rPr lang="fr-CH" sz="1800" b="1" kern="1200" dirty="0">
                          <a:solidFill>
                            <a:srgbClr val="112E81"/>
                          </a:solidFill>
                          <a:effectLst/>
                          <a:latin typeface="+mn-lt"/>
                          <a:ea typeface="+mn-ea"/>
                          <a:cs typeface="+mn-cs"/>
                        </a:rPr>
                        <a:t>1</a:t>
                      </a:r>
                      <a:endParaRPr lang="en-GB" sz="1800" b="1" kern="1200" dirty="0">
                        <a:solidFill>
                          <a:srgbClr val="112E81"/>
                        </a:solidFill>
                        <a:effectLst/>
                        <a:latin typeface="+mn-lt"/>
                        <a:ea typeface="+mn-ea"/>
                        <a:cs typeface="+mn-cs"/>
                      </a:endParaRPr>
                    </a:p>
                  </a:txBody>
                  <a:tcPr marL="68580" marR="68580" marT="0" marB="0" anchor="ctr"/>
                </a:tc>
                <a:tc>
                  <a:txBody>
                    <a:bodyPr/>
                    <a:lstStyle/>
                    <a:p>
                      <a:pPr marL="0" marR="0" algn="ctr" defTabSz="457200" rtl="0" eaLnBrk="1" latinLnBrk="0" hangingPunct="1">
                        <a:spcBef>
                          <a:spcPts val="0"/>
                        </a:spcBef>
                        <a:spcAft>
                          <a:spcPts val="0"/>
                        </a:spcAft>
                      </a:pPr>
                      <a:r>
                        <a:rPr lang="fr-CH" sz="1800" b="1" kern="1200" dirty="0">
                          <a:solidFill>
                            <a:srgbClr val="112E81"/>
                          </a:solidFill>
                          <a:effectLst/>
                          <a:latin typeface="+mn-lt"/>
                          <a:ea typeface="+mn-ea"/>
                          <a:cs typeface="+mn-cs"/>
                        </a:rPr>
                        <a:t>2</a:t>
                      </a:r>
                      <a:endParaRPr lang="en-GB" sz="1800" b="1" kern="1200" dirty="0">
                        <a:solidFill>
                          <a:srgbClr val="112E81"/>
                        </a:solidFill>
                        <a:effectLst/>
                        <a:latin typeface="+mn-lt"/>
                        <a:ea typeface="+mn-ea"/>
                        <a:cs typeface="+mn-cs"/>
                      </a:endParaRPr>
                    </a:p>
                  </a:txBody>
                  <a:tcPr marL="68580" marR="68580" marT="0" marB="0" anchor="ctr"/>
                </a:tc>
                <a:extLst>
                  <a:ext uri="{0D108BD9-81ED-4DB2-BD59-A6C34878D82A}">
                    <a16:rowId xmlns:a16="http://schemas.microsoft.com/office/drawing/2014/main" val="2070146322"/>
                  </a:ext>
                </a:extLst>
              </a:tr>
              <a:tr h="298926">
                <a:tc vMerge="1">
                  <a:txBody>
                    <a:bodyPr/>
                    <a:lstStyle/>
                    <a:p>
                      <a:endParaRPr lang="en-GB"/>
                    </a:p>
                  </a:txBody>
                  <a:tcPr/>
                </a:tc>
                <a:tc>
                  <a:txBody>
                    <a:bodyPr/>
                    <a:lstStyle/>
                    <a:p>
                      <a:pPr marL="0" marR="0">
                        <a:spcBef>
                          <a:spcPts val="0"/>
                        </a:spcBef>
                        <a:spcAft>
                          <a:spcPts val="0"/>
                        </a:spcAft>
                      </a:pPr>
                      <a:r>
                        <a:rPr lang="en-US" sz="1600" b="1" dirty="0">
                          <a:solidFill>
                            <a:srgbClr val="2A3BD8"/>
                          </a:solidFill>
                          <a:effectLst/>
                        </a:rPr>
                        <a:t>Leads high current (in &amp; out), nominal 350 A</a:t>
                      </a:r>
                      <a:endParaRPr lang="en-GB" sz="2800" b="1" dirty="0">
                        <a:solidFill>
                          <a:srgbClr val="2A3BD8"/>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a:spcBef>
                          <a:spcPts val="0"/>
                        </a:spcBef>
                        <a:spcAft>
                          <a:spcPts val="0"/>
                        </a:spcAft>
                      </a:pPr>
                      <a:r>
                        <a:rPr lang="en-US" sz="1800" b="1" dirty="0">
                          <a:solidFill>
                            <a:schemeClr val="tx1"/>
                          </a:solidFill>
                          <a:effectLst/>
                        </a:rPr>
                        <a:t>14</a:t>
                      </a:r>
                      <a:endParaRPr lang="en-GB" sz="3200" b="1"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tc>
                <a:tc>
                  <a:txBody>
                    <a:bodyPr/>
                    <a:lstStyle/>
                    <a:p>
                      <a:pPr marL="0" marR="0" algn="ctr" defTabSz="457200" rtl="0" eaLnBrk="1" latinLnBrk="0" hangingPunct="1">
                        <a:spcBef>
                          <a:spcPts val="0"/>
                        </a:spcBef>
                        <a:spcAft>
                          <a:spcPts val="0"/>
                        </a:spcAft>
                      </a:pPr>
                      <a:r>
                        <a:rPr lang="en-US" sz="1800" b="1" kern="1200" dirty="0">
                          <a:solidFill>
                            <a:schemeClr val="tx1"/>
                          </a:solidFill>
                          <a:effectLst/>
                          <a:latin typeface="+mn-lt"/>
                          <a:ea typeface="+mn-ea"/>
                          <a:cs typeface="+mn-cs"/>
                        </a:rPr>
                        <a:t>28</a:t>
                      </a:r>
                      <a:endParaRPr lang="en-GB" sz="1800" b="1" kern="1200" dirty="0">
                        <a:solidFill>
                          <a:schemeClr val="tx1"/>
                        </a:solidFill>
                        <a:effectLst/>
                        <a:latin typeface="+mn-lt"/>
                        <a:ea typeface="+mn-ea"/>
                        <a:cs typeface="+mn-cs"/>
                      </a:endParaRPr>
                    </a:p>
                  </a:txBody>
                  <a:tcPr marL="68580" marR="68580" marT="0" marB="0" anchor="b"/>
                </a:tc>
                <a:extLst>
                  <a:ext uri="{0D108BD9-81ED-4DB2-BD59-A6C34878D82A}">
                    <a16:rowId xmlns:a16="http://schemas.microsoft.com/office/drawing/2014/main" val="1659034856"/>
                  </a:ext>
                </a:extLst>
              </a:tr>
              <a:tr h="137160">
                <a:tc vMerge="1">
                  <a:txBody>
                    <a:bodyPr/>
                    <a:lstStyle/>
                    <a:p>
                      <a:endParaRPr lang="en-GB"/>
                    </a:p>
                  </a:txBody>
                  <a:tcPr/>
                </a:tc>
                <a:tc>
                  <a:txBody>
                    <a:bodyPr/>
                    <a:lstStyle/>
                    <a:p>
                      <a:pPr marL="0" marR="0">
                        <a:spcBef>
                          <a:spcPts val="0"/>
                        </a:spcBef>
                        <a:spcAft>
                          <a:spcPts val="0"/>
                        </a:spcAft>
                      </a:pPr>
                      <a:r>
                        <a:rPr lang="en-US" sz="1600" b="1" kern="1200" dirty="0">
                          <a:solidFill>
                            <a:srgbClr val="2A3BD8"/>
                          </a:solidFill>
                          <a:effectLst/>
                          <a:latin typeface="+mn-lt"/>
                          <a:ea typeface="+mn-ea"/>
                          <a:cs typeface="+mn-cs"/>
                        </a:rPr>
                        <a:t>Leads low current (in &amp; out), nominal 120 A</a:t>
                      </a:r>
                      <a:endParaRPr lang="en-GB" sz="1600" b="1" kern="1200" dirty="0">
                        <a:solidFill>
                          <a:srgbClr val="2A3BD8"/>
                        </a:solidFill>
                        <a:effectLst/>
                        <a:latin typeface="+mn-lt"/>
                        <a:ea typeface="+mn-ea"/>
                        <a:cs typeface="+mn-cs"/>
                      </a:endParaRPr>
                    </a:p>
                  </a:txBody>
                  <a:tcPr marL="68580" marR="68580" marT="0" marB="0" anchor="ctr"/>
                </a:tc>
                <a:tc>
                  <a:txBody>
                    <a:bodyPr/>
                    <a:lstStyle/>
                    <a:p>
                      <a:pPr marL="0" marR="0" algn="ctr">
                        <a:spcBef>
                          <a:spcPts val="0"/>
                        </a:spcBef>
                        <a:spcAft>
                          <a:spcPts val="0"/>
                        </a:spcAft>
                      </a:pPr>
                      <a:r>
                        <a:rPr lang="en-US" sz="1800" b="1" kern="1200" dirty="0">
                          <a:solidFill>
                            <a:schemeClr val="tx2">
                              <a:lumMod val="75000"/>
                            </a:schemeClr>
                          </a:solidFill>
                          <a:effectLst/>
                          <a:latin typeface="+mn-lt"/>
                          <a:ea typeface="+mn-ea"/>
                          <a:cs typeface="+mn-cs"/>
                        </a:rPr>
                        <a:t>30</a:t>
                      </a:r>
                      <a:endParaRPr lang="en-GB" sz="1800" b="1" kern="1200" dirty="0">
                        <a:solidFill>
                          <a:schemeClr val="tx2">
                            <a:lumMod val="75000"/>
                          </a:schemeClr>
                        </a:solidFill>
                        <a:effectLst/>
                        <a:latin typeface="+mn-lt"/>
                        <a:ea typeface="+mn-ea"/>
                        <a:cs typeface="+mn-cs"/>
                      </a:endParaRPr>
                    </a:p>
                  </a:txBody>
                  <a:tcPr marL="68580" marR="68580" marT="0" marB="0" anchor="ctr"/>
                </a:tc>
                <a:tc>
                  <a:txBody>
                    <a:bodyPr/>
                    <a:lstStyle/>
                    <a:p>
                      <a:pPr marL="0" marR="0" algn="ctr">
                        <a:spcBef>
                          <a:spcPts val="0"/>
                        </a:spcBef>
                        <a:spcAft>
                          <a:spcPts val="0"/>
                        </a:spcAft>
                      </a:pPr>
                      <a:r>
                        <a:rPr lang="fr-CH" sz="1800" b="1" kern="1200" dirty="0">
                          <a:solidFill>
                            <a:schemeClr val="tx2">
                              <a:lumMod val="75000"/>
                            </a:schemeClr>
                          </a:solidFill>
                          <a:effectLst/>
                          <a:latin typeface="+mn-lt"/>
                          <a:ea typeface="+mn-ea"/>
                          <a:cs typeface="+mn-cs"/>
                        </a:rPr>
                        <a:t>60</a:t>
                      </a:r>
                      <a:endParaRPr lang="en-GB" sz="1800" b="1" kern="1200" dirty="0">
                        <a:solidFill>
                          <a:schemeClr val="tx2">
                            <a:lumMod val="75000"/>
                          </a:schemeClr>
                        </a:solidFill>
                        <a:effectLst/>
                        <a:latin typeface="+mn-lt"/>
                        <a:ea typeface="+mn-ea"/>
                        <a:cs typeface="+mn-cs"/>
                      </a:endParaRPr>
                    </a:p>
                  </a:txBody>
                  <a:tcPr marL="68580" marR="68580" marT="0" marB="0" anchor="ctr"/>
                </a:tc>
                <a:extLst>
                  <a:ext uri="{0D108BD9-81ED-4DB2-BD59-A6C34878D82A}">
                    <a16:rowId xmlns:a16="http://schemas.microsoft.com/office/drawing/2014/main" val="1895548411"/>
                  </a:ext>
                </a:extLst>
              </a:tr>
              <a:tr h="137160">
                <a:tc vMerge="1">
                  <a:txBody>
                    <a:bodyPr/>
                    <a:lstStyle/>
                    <a:p>
                      <a:endParaRPr lang="en-US"/>
                    </a:p>
                  </a:txBody>
                  <a:tcPr/>
                </a:tc>
                <a:tc>
                  <a:txBody>
                    <a:bodyPr/>
                    <a:lstStyle/>
                    <a:p>
                      <a:pPr marL="0" marR="0">
                        <a:spcBef>
                          <a:spcPts val="0"/>
                        </a:spcBef>
                        <a:spcAft>
                          <a:spcPts val="0"/>
                        </a:spcAft>
                      </a:pPr>
                      <a:r>
                        <a:rPr lang="en-GB" sz="1600" b="1" kern="1200" dirty="0">
                          <a:solidFill>
                            <a:srgbClr val="2A3BD8"/>
                          </a:solidFill>
                          <a:effectLst/>
                          <a:latin typeface="+mn-lt"/>
                          <a:ea typeface="+mn-ea"/>
                          <a:cs typeface="+mn-cs"/>
                        </a:rPr>
                        <a:t>Magnet support external structure, chassis.</a:t>
                      </a:r>
                    </a:p>
                  </a:txBody>
                  <a:tcPr marL="68580" marR="68580" marT="0" marB="0" anchor="ctr"/>
                </a:tc>
                <a:tc>
                  <a:txBody>
                    <a:bodyPr/>
                    <a:lstStyle/>
                    <a:p>
                      <a:pPr marL="0" marR="0" algn="ctr">
                        <a:spcBef>
                          <a:spcPts val="0"/>
                        </a:spcBef>
                        <a:spcAft>
                          <a:spcPts val="0"/>
                        </a:spcAft>
                      </a:pPr>
                      <a:r>
                        <a:rPr lang="en-GB" sz="1800" b="1" kern="1200" dirty="0">
                          <a:solidFill>
                            <a:schemeClr val="tx2">
                              <a:lumMod val="75000"/>
                            </a:schemeClr>
                          </a:solidFill>
                          <a:effectLst/>
                          <a:latin typeface="+mn-lt"/>
                          <a:ea typeface="+mn-ea"/>
                          <a:cs typeface="+mn-cs"/>
                        </a:rPr>
                        <a:t>1</a:t>
                      </a:r>
                    </a:p>
                  </a:txBody>
                  <a:tcPr marL="68580" marR="68580" marT="0" marB="0" anchor="ctr"/>
                </a:tc>
                <a:tc>
                  <a:txBody>
                    <a:bodyPr/>
                    <a:lstStyle/>
                    <a:p>
                      <a:pPr marL="0" marR="0" algn="ctr">
                        <a:spcBef>
                          <a:spcPts val="0"/>
                        </a:spcBef>
                        <a:spcAft>
                          <a:spcPts val="0"/>
                        </a:spcAft>
                      </a:pPr>
                      <a:r>
                        <a:rPr lang="en-GB" sz="1800" b="1" kern="1200" dirty="0">
                          <a:solidFill>
                            <a:schemeClr val="tx2">
                              <a:lumMod val="75000"/>
                            </a:schemeClr>
                          </a:solidFill>
                          <a:effectLst/>
                          <a:latin typeface="+mn-lt"/>
                          <a:ea typeface="+mn-ea"/>
                          <a:cs typeface="+mn-cs"/>
                        </a:rPr>
                        <a:t>2</a:t>
                      </a:r>
                    </a:p>
                  </a:txBody>
                  <a:tcPr marL="68580" marR="68580" marT="0" marB="0" anchor="ctr"/>
                </a:tc>
                <a:extLst>
                  <a:ext uri="{0D108BD9-81ED-4DB2-BD59-A6C34878D82A}">
                    <a16:rowId xmlns:a16="http://schemas.microsoft.com/office/drawing/2014/main" val="3805806476"/>
                  </a:ext>
                </a:extLst>
              </a:tr>
              <a:tr h="300104">
                <a:tc vMerge="1">
                  <a:txBody>
                    <a:bodyPr/>
                    <a:lstStyle/>
                    <a:p>
                      <a:endParaRPr lang="en-US"/>
                    </a:p>
                  </a:txBody>
                  <a:tcPr/>
                </a:tc>
                <a:tc>
                  <a:txBody>
                    <a:bodyPr/>
                    <a:lstStyle/>
                    <a:p>
                      <a:r>
                        <a:rPr lang="fr-CH" sz="1600" b="1" kern="1200" dirty="0">
                          <a:solidFill>
                            <a:srgbClr val="2A3BD8"/>
                          </a:solidFill>
                          <a:effectLst/>
                          <a:latin typeface="+mn-lt"/>
                          <a:ea typeface="+mn-ea"/>
                          <a:cs typeface="+mn-cs"/>
                        </a:rPr>
                        <a:t>Magnet instrumentation </a:t>
                      </a:r>
                      <a:r>
                        <a:rPr lang="fr-CH" sz="1600" b="1" kern="1200" dirty="0" err="1">
                          <a:solidFill>
                            <a:srgbClr val="2A3BD8"/>
                          </a:solidFill>
                          <a:effectLst/>
                          <a:latin typeface="+mn-lt"/>
                          <a:ea typeface="+mn-ea"/>
                          <a:cs typeface="+mn-cs"/>
                        </a:rPr>
                        <a:t>wiring</a:t>
                      </a:r>
                      <a:r>
                        <a:rPr lang="fr-CH" sz="1600" b="1" kern="1200" dirty="0">
                          <a:solidFill>
                            <a:srgbClr val="2A3BD8"/>
                          </a:solidFill>
                          <a:effectLst/>
                          <a:latin typeface="+mn-lt"/>
                          <a:ea typeface="+mn-ea"/>
                          <a:cs typeface="+mn-cs"/>
                        </a:rPr>
                        <a:t> ( V-</a:t>
                      </a:r>
                      <a:r>
                        <a:rPr lang="fr-CH" sz="1600" b="1" kern="1200" dirty="0" err="1">
                          <a:solidFill>
                            <a:srgbClr val="2A3BD8"/>
                          </a:solidFill>
                          <a:effectLst/>
                          <a:latin typeface="+mn-lt"/>
                          <a:ea typeface="+mn-ea"/>
                          <a:cs typeface="+mn-cs"/>
                        </a:rPr>
                        <a:t>taps</a:t>
                      </a:r>
                      <a:r>
                        <a:rPr lang="fr-CH" sz="1600" b="1" kern="1200" dirty="0">
                          <a:solidFill>
                            <a:srgbClr val="2A3BD8"/>
                          </a:solidFill>
                          <a:effectLst/>
                          <a:latin typeface="+mn-lt"/>
                          <a:ea typeface="+mn-ea"/>
                          <a:cs typeface="+mn-cs"/>
                        </a:rPr>
                        <a:t>, SC </a:t>
                      </a:r>
                      <a:r>
                        <a:rPr lang="fr-CH" sz="1600" b="1" kern="1200" dirty="0" err="1">
                          <a:solidFill>
                            <a:srgbClr val="2A3BD8"/>
                          </a:solidFill>
                          <a:effectLst/>
                          <a:latin typeface="+mn-lt"/>
                          <a:ea typeface="+mn-ea"/>
                          <a:cs typeface="+mn-cs"/>
                        </a:rPr>
                        <a:t>busbars</a:t>
                      </a:r>
                      <a:r>
                        <a:rPr lang="fr-CH" sz="1600" b="1" kern="1200" dirty="0">
                          <a:solidFill>
                            <a:srgbClr val="2A3BD8"/>
                          </a:solidFill>
                          <a:effectLst/>
                          <a:latin typeface="+mn-lt"/>
                          <a:ea typeface="+mn-ea"/>
                          <a:cs typeface="+mn-cs"/>
                        </a:rPr>
                        <a:t>)</a:t>
                      </a:r>
                      <a:endParaRPr lang="en-US" sz="1600" b="1" kern="1200" dirty="0">
                        <a:solidFill>
                          <a:srgbClr val="2A3BD8"/>
                        </a:solidFill>
                        <a:effectLst/>
                        <a:latin typeface="+mn-lt"/>
                        <a:ea typeface="+mn-ea"/>
                        <a:cs typeface="+mn-cs"/>
                      </a:endParaRPr>
                    </a:p>
                  </a:txBody>
                  <a:tcPr marL="68580" marR="68580" marT="0" marB="0" anchor="ctr"/>
                </a:tc>
                <a:tc gridSpan="2">
                  <a:txBody>
                    <a:bodyPr/>
                    <a:lstStyle/>
                    <a:p>
                      <a:pPr algn="ctr"/>
                      <a:r>
                        <a:rPr lang="fr-CH" sz="1400" b="1" dirty="0"/>
                        <a:t>Per design</a:t>
                      </a:r>
                      <a:endParaRPr lang="en-US" sz="1400" b="1" dirty="0"/>
                    </a:p>
                  </a:txBody>
                  <a:tcPr/>
                </a:tc>
                <a:tc hMerge="1">
                  <a:txBody>
                    <a:bodyPr/>
                    <a:lstStyle/>
                    <a:p>
                      <a:endParaRPr lang="en-US" dirty="0"/>
                    </a:p>
                  </a:txBody>
                  <a:tcPr marL="68580" marR="68580" marT="0" marB="0" anchor="ctr"/>
                </a:tc>
                <a:extLst>
                  <a:ext uri="{0D108BD9-81ED-4DB2-BD59-A6C34878D82A}">
                    <a16:rowId xmlns:a16="http://schemas.microsoft.com/office/drawing/2014/main" val="962844046"/>
                  </a:ext>
                </a:extLst>
              </a:tr>
              <a:tr h="137160">
                <a:tc>
                  <a:txBody>
                    <a:bodyPr/>
                    <a:lstStyle/>
                    <a:p>
                      <a:pPr marL="0" marR="0" algn="ctr">
                        <a:spcBef>
                          <a:spcPts val="0"/>
                        </a:spcBef>
                        <a:spcAft>
                          <a:spcPts val="0"/>
                        </a:spcAft>
                      </a:pPr>
                      <a:r>
                        <a:rPr lang="en-GB" sz="1600" kern="1200" dirty="0">
                          <a:solidFill>
                            <a:srgbClr val="2A3BD8"/>
                          </a:solidFill>
                          <a:effectLst/>
                          <a:latin typeface="+mn-lt"/>
                          <a:ea typeface="+mn-ea"/>
                          <a:cs typeface="+mn-cs"/>
                        </a:rPr>
                        <a:t>Cold test</a:t>
                      </a:r>
                    </a:p>
                  </a:txBody>
                  <a:tcPr marL="68580" marR="68580" marT="0" marB="0" anchor="ctr"/>
                </a:tc>
                <a:tc>
                  <a:txBody>
                    <a:bodyPr/>
                    <a:lstStyle/>
                    <a:p>
                      <a:r>
                        <a:rPr lang="fr-CH" sz="1600" dirty="0">
                          <a:solidFill>
                            <a:srgbClr val="003399"/>
                          </a:solidFill>
                        </a:rPr>
                        <a:t>Fabrication </a:t>
                      </a:r>
                      <a:r>
                        <a:rPr lang="fr-CH" sz="1600" b="1" dirty="0" err="1">
                          <a:solidFill>
                            <a:srgbClr val="003399"/>
                          </a:solidFill>
                        </a:rPr>
                        <a:t>cryogenic</a:t>
                      </a:r>
                      <a:r>
                        <a:rPr lang="fr-CH" sz="1600" b="1" dirty="0">
                          <a:solidFill>
                            <a:srgbClr val="003399"/>
                          </a:solidFill>
                        </a:rPr>
                        <a:t> tests at BINP </a:t>
                      </a:r>
                      <a:r>
                        <a:rPr lang="fr-CH" sz="1600" dirty="0">
                          <a:solidFill>
                            <a:srgbClr val="003399"/>
                          </a:solidFill>
                        </a:rPr>
                        <a:t>on </a:t>
                      </a:r>
                      <a:r>
                        <a:rPr lang="fr-CH" sz="1600" dirty="0" err="1">
                          <a:solidFill>
                            <a:srgbClr val="003399"/>
                          </a:solidFill>
                        </a:rPr>
                        <a:t>sub</a:t>
                      </a:r>
                      <a:r>
                        <a:rPr lang="fr-CH" sz="1600" dirty="0">
                          <a:solidFill>
                            <a:srgbClr val="003399"/>
                          </a:solidFill>
                        </a:rPr>
                        <a:t> magnet </a:t>
                      </a:r>
                      <a:endParaRPr lang="en-US" sz="1600" kern="1200" dirty="0">
                        <a:solidFill>
                          <a:srgbClr val="2A3BD8"/>
                        </a:solidFill>
                        <a:effectLst/>
                        <a:latin typeface="+mn-lt"/>
                        <a:ea typeface="+mn-ea"/>
                        <a:cs typeface="+mn-cs"/>
                      </a:endParaRPr>
                    </a:p>
                  </a:txBody>
                  <a:tcPr marL="68580" marR="68580" marT="0" marB="0" anchor="ctr"/>
                </a:tc>
                <a:tc gridSpan="2">
                  <a:txBody>
                    <a:bodyPr/>
                    <a:lstStyle/>
                    <a:p>
                      <a:r>
                        <a:rPr lang="fr-CH" sz="1400" b="1" dirty="0"/>
                        <a:t>8 tests per unit (24)</a:t>
                      </a:r>
                      <a:endParaRPr lang="en-US" sz="1400" b="1" dirty="0"/>
                    </a:p>
                  </a:txBody>
                  <a:tcPr/>
                </a:tc>
                <a:tc hMerge="1">
                  <a:txBody>
                    <a:bodyPr/>
                    <a:lstStyle/>
                    <a:p>
                      <a:endParaRPr lang="en-US"/>
                    </a:p>
                  </a:txBody>
                  <a:tcPr/>
                </a:tc>
                <a:extLst>
                  <a:ext uri="{0D108BD9-81ED-4DB2-BD59-A6C34878D82A}">
                    <a16:rowId xmlns:a16="http://schemas.microsoft.com/office/drawing/2014/main" val="3819697582"/>
                  </a:ext>
                </a:extLst>
              </a:tr>
              <a:tr h="137160">
                <a:tc>
                  <a:txBody>
                    <a:bodyPr/>
                    <a:lstStyle/>
                    <a:p>
                      <a:pPr marL="0" marR="0" algn="ctr">
                        <a:spcBef>
                          <a:spcPts val="0"/>
                        </a:spcBef>
                        <a:spcAft>
                          <a:spcPts val="0"/>
                        </a:spcAft>
                      </a:pPr>
                      <a:r>
                        <a:rPr lang="en-GB" sz="1600" kern="1200" dirty="0">
                          <a:solidFill>
                            <a:srgbClr val="2A3BD8"/>
                          </a:solidFill>
                          <a:effectLst/>
                          <a:latin typeface="+mn-lt"/>
                          <a:ea typeface="+mn-ea"/>
                          <a:cs typeface="+mn-cs"/>
                        </a:rPr>
                        <a:t>Tooling</a:t>
                      </a:r>
                    </a:p>
                  </a:txBody>
                  <a:tcPr marL="68580" marR="68580" marT="0" marB="0" anchor="ctr"/>
                </a:tc>
                <a:tc>
                  <a:txBody>
                    <a:bodyPr/>
                    <a:lstStyle/>
                    <a:p>
                      <a:r>
                        <a:rPr lang="fr-CH" sz="1600" kern="1200" dirty="0">
                          <a:solidFill>
                            <a:srgbClr val="2A3BD8"/>
                          </a:solidFill>
                          <a:effectLst/>
                          <a:latin typeface="+mn-lt"/>
                          <a:ea typeface="+mn-ea"/>
                          <a:cs typeface="+mn-cs"/>
                        </a:rPr>
                        <a:t>Cold mass and cryostat </a:t>
                      </a:r>
                      <a:r>
                        <a:rPr lang="fr-CH" sz="1600" kern="1200" dirty="0" err="1">
                          <a:solidFill>
                            <a:srgbClr val="2A3BD8"/>
                          </a:solidFill>
                          <a:effectLst/>
                          <a:latin typeface="+mn-lt"/>
                          <a:ea typeface="+mn-ea"/>
                          <a:cs typeface="+mn-cs"/>
                        </a:rPr>
                        <a:t>dedicated</a:t>
                      </a:r>
                      <a:r>
                        <a:rPr lang="fr-CH" sz="1600" kern="1200" dirty="0">
                          <a:solidFill>
                            <a:srgbClr val="2A3BD8"/>
                          </a:solidFill>
                          <a:effectLst/>
                          <a:latin typeface="+mn-lt"/>
                          <a:ea typeface="+mn-ea"/>
                          <a:cs typeface="+mn-cs"/>
                        </a:rPr>
                        <a:t> on CERN site </a:t>
                      </a:r>
                      <a:r>
                        <a:rPr lang="fr-CH" sz="1600" kern="1200" dirty="0" err="1">
                          <a:solidFill>
                            <a:srgbClr val="2A3BD8"/>
                          </a:solidFill>
                          <a:effectLst/>
                          <a:latin typeface="+mn-lt"/>
                          <a:ea typeface="+mn-ea"/>
                          <a:cs typeface="+mn-cs"/>
                        </a:rPr>
                        <a:t>assembly</a:t>
                      </a:r>
                      <a:r>
                        <a:rPr lang="fr-CH" sz="1600" kern="1200" dirty="0">
                          <a:solidFill>
                            <a:srgbClr val="2A3BD8"/>
                          </a:solidFill>
                          <a:effectLst/>
                          <a:latin typeface="+mn-lt"/>
                          <a:ea typeface="+mn-ea"/>
                          <a:cs typeface="+mn-cs"/>
                        </a:rPr>
                        <a:t> </a:t>
                      </a:r>
                      <a:r>
                        <a:rPr lang="fr-CH" sz="1600" kern="1200" dirty="0" err="1">
                          <a:solidFill>
                            <a:srgbClr val="2A3BD8"/>
                          </a:solidFill>
                          <a:effectLst/>
                          <a:latin typeface="+mn-lt"/>
                          <a:ea typeface="+mn-ea"/>
                          <a:cs typeface="+mn-cs"/>
                        </a:rPr>
                        <a:t>tooling</a:t>
                      </a:r>
                      <a:endParaRPr lang="en-US" sz="1600" kern="1200" dirty="0">
                        <a:solidFill>
                          <a:srgbClr val="2A3BD8"/>
                        </a:solidFill>
                        <a:effectLst/>
                        <a:latin typeface="+mn-lt"/>
                        <a:ea typeface="+mn-ea"/>
                        <a:cs typeface="+mn-cs"/>
                      </a:endParaRPr>
                    </a:p>
                  </a:txBody>
                  <a:tcPr marL="68580" marR="68580" marT="0" marB="0" anchor="ctr"/>
                </a:tc>
                <a:tc gridSpan="2">
                  <a:txBody>
                    <a:bodyPr/>
                    <a:lstStyle/>
                    <a:p>
                      <a:pPr algn="ctr"/>
                      <a:r>
                        <a:rPr lang="fr-CH" sz="1400" b="1" dirty="0"/>
                        <a:t>Per design</a:t>
                      </a:r>
                      <a:endParaRPr lang="en-US" sz="1400" b="1" dirty="0"/>
                    </a:p>
                  </a:txBody>
                  <a:tcPr/>
                </a:tc>
                <a:tc hMerge="1">
                  <a:txBody>
                    <a:bodyPr/>
                    <a:lstStyle/>
                    <a:p>
                      <a:endParaRPr lang="en-US"/>
                    </a:p>
                  </a:txBody>
                  <a:tcPr/>
                </a:tc>
                <a:extLst>
                  <a:ext uri="{0D108BD9-81ED-4DB2-BD59-A6C34878D82A}">
                    <a16:rowId xmlns:a16="http://schemas.microsoft.com/office/drawing/2014/main" val="704502516"/>
                  </a:ext>
                </a:extLst>
              </a:tr>
            </a:tbl>
          </a:graphicData>
        </a:graphic>
      </p:graphicFrame>
      <p:sp>
        <p:nvSpPr>
          <p:cNvPr id="11" name="Rectangle 4"/>
          <p:cNvSpPr>
            <a:spLocks noChangeArrowheads="1"/>
          </p:cNvSpPr>
          <p:nvPr/>
        </p:nvSpPr>
        <p:spPr bwMode="auto">
          <a:xfrm>
            <a:off x="1470025" y="2135188"/>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br>
              <a:rPr kumimoji="0" lang="en-GB" altLang="en-US" sz="1800" b="0" i="0" u="none" strike="noStrike" cap="none" normalizeH="0" baseline="0">
                <a:ln>
                  <a:noFill/>
                </a:ln>
                <a:solidFill>
                  <a:schemeClr val="tx1"/>
                </a:solidFill>
                <a:effectLst/>
                <a:latin typeface="Arial" panose="020B0604020202020204" pitchFamily="34" charset="0"/>
              </a:rPr>
            </a:br>
            <a:endParaRPr kumimoji="0" lang="en-GB" altLang="en-US" sz="1800" b="0" i="0" u="none" strike="noStrike" cap="none" normalizeH="0" baseline="0">
              <a:ln>
                <a:noFill/>
              </a:ln>
              <a:solidFill>
                <a:schemeClr val="tx1"/>
              </a:solidFill>
              <a:effectLst/>
              <a:latin typeface="Arial" panose="020B0604020202020204" pitchFamily="34" charset="0"/>
            </a:endParaRPr>
          </a:p>
        </p:txBody>
      </p:sp>
      <p:sp>
        <p:nvSpPr>
          <p:cNvPr id="12" name="TextBox 11">
            <a:extLst>
              <a:ext uri="{FF2B5EF4-FFF2-40B4-BE49-F238E27FC236}">
                <a16:creationId xmlns:a16="http://schemas.microsoft.com/office/drawing/2014/main" id="{7D0BF011-CD41-49B5-9A93-FF2008D2831E}"/>
              </a:ext>
            </a:extLst>
          </p:cNvPr>
          <p:cNvSpPr txBox="1"/>
          <p:nvPr/>
        </p:nvSpPr>
        <p:spPr>
          <a:xfrm>
            <a:off x="1470025" y="6074866"/>
            <a:ext cx="6019800" cy="461665"/>
          </a:xfrm>
          <a:prstGeom prst="rect">
            <a:avLst/>
          </a:prstGeom>
          <a:noFill/>
        </p:spPr>
        <p:txBody>
          <a:bodyPr wrap="square">
            <a:spAutoFit/>
          </a:bodyPr>
          <a:lstStyle/>
          <a:p>
            <a:r>
              <a:rPr lang="fr-CH" sz="1200" dirty="0">
                <a:solidFill>
                  <a:srgbClr val="003399"/>
                </a:solidFill>
              </a:rPr>
              <a:t>* About 108 </a:t>
            </a:r>
            <a:r>
              <a:rPr lang="fr-CH" sz="1200" dirty="0" err="1">
                <a:solidFill>
                  <a:srgbClr val="003399"/>
                </a:solidFill>
              </a:rPr>
              <a:t>individual</a:t>
            </a:r>
            <a:r>
              <a:rPr lang="fr-CH" sz="1200" dirty="0">
                <a:solidFill>
                  <a:srgbClr val="003399"/>
                </a:solidFill>
              </a:rPr>
              <a:t> </a:t>
            </a:r>
            <a:r>
              <a:rPr lang="fr-CH" sz="1200" dirty="0" err="1">
                <a:solidFill>
                  <a:srgbClr val="003399"/>
                </a:solidFill>
              </a:rPr>
              <a:t>windings</a:t>
            </a:r>
            <a:r>
              <a:rPr lang="fr-CH" sz="1200" dirty="0">
                <a:solidFill>
                  <a:srgbClr val="003399"/>
                </a:solidFill>
              </a:rPr>
              <a:t> to </a:t>
            </a:r>
            <a:r>
              <a:rPr lang="fr-CH" sz="1200" dirty="0" err="1">
                <a:solidFill>
                  <a:srgbClr val="003399"/>
                </a:solidFill>
              </a:rPr>
              <a:t>be</a:t>
            </a:r>
            <a:r>
              <a:rPr lang="fr-CH" sz="1200" dirty="0">
                <a:solidFill>
                  <a:srgbClr val="003399"/>
                </a:solidFill>
              </a:rPr>
              <a:t> </a:t>
            </a:r>
            <a:r>
              <a:rPr lang="fr-CH" sz="1200" dirty="0" err="1">
                <a:solidFill>
                  <a:srgbClr val="003399"/>
                </a:solidFill>
              </a:rPr>
              <a:t>built</a:t>
            </a:r>
            <a:r>
              <a:rPr lang="fr-CH" sz="1200" dirty="0">
                <a:solidFill>
                  <a:srgbClr val="003399"/>
                </a:solidFill>
              </a:rPr>
              <a:t> by BINP. </a:t>
            </a:r>
            <a:r>
              <a:rPr lang="fr-CH" sz="1200" dirty="0" err="1">
                <a:solidFill>
                  <a:srgbClr val="003399"/>
                </a:solidFill>
              </a:rPr>
              <a:t>Dedicated</a:t>
            </a:r>
            <a:r>
              <a:rPr lang="fr-CH" sz="1200" dirty="0">
                <a:solidFill>
                  <a:srgbClr val="003399"/>
                </a:solidFill>
              </a:rPr>
              <a:t> magnet manufacture </a:t>
            </a:r>
            <a:r>
              <a:rPr lang="fr-CH" sz="1200" dirty="0" err="1">
                <a:solidFill>
                  <a:srgbClr val="003399"/>
                </a:solidFill>
              </a:rPr>
              <a:t>cryo</a:t>
            </a:r>
            <a:r>
              <a:rPr lang="fr-CH" sz="1200" dirty="0">
                <a:solidFill>
                  <a:srgbClr val="003399"/>
                </a:solidFill>
              </a:rPr>
              <a:t> tests are </a:t>
            </a:r>
            <a:r>
              <a:rPr lang="fr-CH" sz="1200" dirty="0" err="1">
                <a:solidFill>
                  <a:srgbClr val="003399"/>
                </a:solidFill>
              </a:rPr>
              <a:t>planned</a:t>
            </a:r>
            <a:r>
              <a:rPr lang="fr-CH" sz="1200" dirty="0">
                <a:solidFill>
                  <a:srgbClr val="003399"/>
                </a:solidFill>
              </a:rPr>
              <a:t> for </a:t>
            </a:r>
            <a:r>
              <a:rPr lang="fr-CH" sz="1200" dirty="0" err="1">
                <a:solidFill>
                  <a:srgbClr val="003399"/>
                </a:solidFill>
              </a:rPr>
              <a:t>each</a:t>
            </a:r>
            <a:r>
              <a:rPr lang="fr-CH" sz="1200" dirty="0">
                <a:solidFill>
                  <a:srgbClr val="003399"/>
                </a:solidFill>
              </a:rPr>
              <a:t> magnet at BINP</a:t>
            </a:r>
            <a:endParaRPr lang="en-GB" sz="1200" dirty="0">
              <a:solidFill>
                <a:srgbClr val="003399"/>
              </a:solidFill>
            </a:endParaRPr>
          </a:p>
        </p:txBody>
      </p:sp>
      <p:sp>
        <p:nvSpPr>
          <p:cNvPr id="3" name="Slide Number Placeholder 2">
            <a:extLst>
              <a:ext uri="{FF2B5EF4-FFF2-40B4-BE49-F238E27FC236}">
                <a16:creationId xmlns:a16="http://schemas.microsoft.com/office/drawing/2014/main" id="{E0A4EF02-0C71-49D6-AAC1-9E8F34773A41}"/>
              </a:ext>
            </a:extLst>
          </p:cNvPr>
          <p:cNvSpPr>
            <a:spLocks noGrp="1"/>
          </p:cNvSpPr>
          <p:nvPr>
            <p:ph type="sldNum" sz="quarter" idx="12"/>
          </p:nvPr>
        </p:nvSpPr>
        <p:spPr/>
        <p:txBody>
          <a:bodyPr/>
          <a:lstStyle/>
          <a:p>
            <a:fld id="{4F7E4931-62DF-4F6D-A87C-0C0C127317EA}" type="slidenum">
              <a:rPr lang="en-US" smtClean="0"/>
              <a:pPr/>
              <a:t>7</a:t>
            </a:fld>
            <a:endParaRPr lang="en-US" dirty="0"/>
          </a:p>
        </p:txBody>
      </p:sp>
      <p:sp>
        <p:nvSpPr>
          <p:cNvPr id="4" name="Footer Placeholder 3">
            <a:extLst>
              <a:ext uri="{FF2B5EF4-FFF2-40B4-BE49-F238E27FC236}">
                <a16:creationId xmlns:a16="http://schemas.microsoft.com/office/drawing/2014/main" id="{3F8309E1-7AE3-47CA-B4D7-A547C21966C1}"/>
              </a:ext>
            </a:extLst>
          </p:cNvPr>
          <p:cNvSpPr>
            <a:spLocks noGrp="1"/>
          </p:cNvSpPr>
          <p:nvPr>
            <p:ph type="ftr" sz="quarter" idx="11"/>
          </p:nvPr>
        </p:nvSpPr>
        <p:spPr/>
        <p:txBody>
          <a:bodyPr/>
          <a:lstStyle/>
          <a:p>
            <a:endParaRPr lang="en-US" dirty="0"/>
          </a:p>
        </p:txBody>
      </p:sp>
      <p:sp>
        <p:nvSpPr>
          <p:cNvPr id="9" name="Footer Placeholder 4">
            <a:extLst>
              <a:ext uri="{FF2B5EF4-FFF2-40B4-BE49-F238E27FC236}">
                <a16:creationId xmlns:a16="http://schemas.microsoft.com/office/drawing/2014/main" id="{4D4F56E5-540D-4D25-A4D3-E4D2720D7880}"/>
              </a:ext>
            </a:extLst>
          </p:cNvPr>
          <p:cNvSpPr txBox="1">
            <a:spLocks/>
          </p:cNvSpPr>
          <p:nvPr/>
        </p:nvSpPr>
        <p:spPr>
          <a:xfrm>
            <a:off x="1450200" y="64063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1338125295"/>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6D322-D534-4CF7-9D34-C38F22C5CC45}"/>
              </a:ext>
            </a:extLst>
          </p:cNvPr>
          <p:cNvSpPr>
            <a:spLocks noGrp="1"/>
          </p:cNvSpPr>
          <p:nvPr>
            <p:ph type="title"/>
          </p:nvPr>
        </p:nvSpPr>
        <p:spPr>
          <a:xfrm>
            <a:off x="943867" y="-34520"/>
            <a:ext cx="7256265" cy="868362"/>
          </a:xfrm>
        </p:spPr>
        <p:txBody>
          <a:bodyPr>
            <a:noAutofit/>
          </a:bodyPr>
          <a:lstStyle/>
          <a:p>
            <a:r>
              <a:rPr lang="en-GB" sz="3600" dirty="0"/>
              <a:t>Open procurement items</a:t>
            </a:r>
            <a:endParaRPr lang="en-US" sz="3600" dirty="0"/>
          </a:p>
        </p:txBody>
      </p:sp>
      <p:sp>
        <p:nvSpPr>
          <p:cNvPr id="5" name="Slide Number Placeholder 4">
            <a:extLst>
              <a:ext uri="{FF2B5EF4-FFF2-40B4-BE49-F238E27FC236}">
                <a16:creationId xmlns:a16="http://schemas.microsoft.com/office/drawing/2014/main" id="{2A78C0D3-7896-47A8-A6E4-A3BEC673D705}"/>
              </a:ext>
            </a:extLst>
          </p:cNvPr>
          <p:cNvSpPr>
            <a:spLocks noGrp="1"/>
          </p:cNvSpPr>
          <p:nvPr>
            <p:ph type="sldNum" sz="quarter" idx="12"/>
          </p:nvPr>
        </p:nvSpPr>
        <p:spPr/>
        <p:txBody>
          <a:bodyPr/>
          <a:lstStyle/>
          <a:p>
            <a:fld id="{4F7E4931-62DF-4F6D-A87C-0C0C127317EA}" type="slidenum">
              <a:rPr lang="en-US" smtClean="0"/>
              <a:pPr/>
              <a:t>8</a:t>
            </a:fld>
            <a:endParaRPr lang="en-US"/>
          </a:p>
        </p:txBody>
      </p:sp>
      <p:sp>
        <p:nvSpPr>
          <p:cNvPr id="6" name="Rectangle 5">
            <a:extLst>
              <a:ext uri="{FF2B5EF4-FFF2-40B4-BE49-F238E27FC236}">
                <a16:creationId xmlns:a16="http://schemas.microsoft.com/office/drawing/2014/main" id="{31E2CD8A-A5D0-4060-8CA7-3B62CC216E04}"/>
              </a:ext>
            </a:extLst>
          </p:cNvPr>
          <p:cNvSpPr/>
          <p:nvPr/>
        </p:nvSpPr>
        <p:spPr>
          <a:xfrm>
            <a:off x="353401" y="990600"/>
            <a:ext cx="8513399" cy="5078313"/>
          </a:xfrm>
          <a:prstGeom prst="rect">
            <a:avLst/>
          </a:prstGeom>
        </p:spPr>
        <p:txBody>
          <a:bodyPr wrap="square">
            <a:spAutoFit/>
          </a:bodyPr>
          <a:lstStyle/>
          <a:p>
            <a:pPr marL="457200" indent="-457200">
              <a:buClr>
                <a:srgbClr val="FF9933"/>
              </a:buClr>
              <a:buFont typeface="Wingdings" panose="05000000000000000000" pitchFamily="2" charset="2"/>
              <a:buChar char="§"/>
            </a:pPr>
            <a:r>
              <a:rPr lang="fr-CH" sz="2400" dirty="0" err="1"/>
              <a:t>LHe</a:t>
            </a:r>
            <a:r>
              <a:rPr lang="fr-CH" sz="2400" dirty="0"/>
              <a:t> pressure cold masses </a:t>
            </a:r>
            <a:r>
              <a:rPr lang="fr-CH" sz="2400" dirty="0" err="1"/>
              <a:t>vessels</a:t>
            </a:r>
            <a:r>
              <a:rPr lang="fr-CH" sz="2400" dirty="0"/>
              <a:t> design and </a:t>
            </a:r>
            <a:r>
              <a:rPr lang="fr-CH" sz="2400" dirty="0" err="1"/>
              <a:t>cryostating</a:t>
            </a:r>
            <a:r>
              <a:rPr lang="fr-CH" sz="2400" dirty="0"/>
              <a:t> by BINP </a:t>
            </a:r>
            <a:r>
              <a:rPr lang="fr-CH" sz="2400" dirty="0" err="1"/>
              <a:t>shall</a:t>
            </a:r>
            <a:r>
              <a:rPr lang="fr-CH" sz="2400" dirty="0"/>
              <a:t> </a:t>
            </a:r>
            <a:r>
              <a:rPr lang="fr-CH" sz="2400" dirty="0" err="1"/>
              <a:t>be</a:t>
            </a:r>
            <a:r>
              <a:rPr lang="fr-CH" sz="2400" dirty="0"/>
              <a:t> </a:t>
            </a:r>
            <a:r>
              <a:rPr lang="fr-CH" sz="2400" dirty="0" err="1"/>
              <a:t>performed</a:t>
            </a:r>
            <a:r>
              <a:rPr lang="fr-CH" sz="2400" dirty="0"/>
              <a:t> </a:t>
            </a:r>
            <a:r>
              <a:rPr lang="fr-CH" sz="2400" dirty="0">
                <a:solidFill>
                  <a:srgbClr val="0000FF"/>
                </a:solidFill>
              </a:rPr>
              <a:t>per PED 2014/68/EU </a:t>
            </a:r>
            <a:r>
              <a:rPr lang="fr-CH" sz="2400" dirty="0" err="1">
                <a:solidFill>
                  <a:srgbClr val="0000FF"/>
                </a:solidFill>
              </a:rPr>
              <a:t>requirements</a:t>
            </a:r>
            <a:r>
              <a:rPr lang="fr-CH" sz="2400" dirty="0">
                <a:solidFill>
                  <a:srgbClr val="0000FF"/>
                </a:solidFill>
              </a:rPr>
              <a:t> (EDMS </a:t>
            </a:r>
            <a:r>
              <a:rPr lang="en-GB" sz="2400" dirty="0">
                <a:solidFill>
                  <a:srgbClr val="0000FF"/>
                </a:solidFill>
              </a:rPr>
              <a:t>1891856</a:t>
            </a:r>
            <a:r>
              <a:rPr lang="fr-CH" sz="2400" dirty="0">
                <a:solidFill>
                  <a:srgbClr val="0000FF"/>
                </a:solidFill>
              </a:rPr>
              <a:t>), EN:13445 code.</a:t>
            </a:r>
          </a:p>
          <a:p>
            <a:pPr marL="457200" indent="-457200">
              <a:buClr>
                <a:srgbClr val="FF9933"/>
              </a:buClr>
              <a:buFont typeface="Wingdings" panose="05000000000000000000" pitchFamily="2" charset="2"/>
              <a:buChar char="§"/>
            </a:pPr>
            <a:endParaRPr lang="fr-CH" sz="2400" dirty="0">
              <a:solidFill>
                <a:srgbClr val="0000FF"/>
              </a:solidFill>
            </a:endParaRPr>
          </a:p>
          <a:p>
            <a:pPr marL="457200" indent="-457200">
              <a:buClr>
                <a:srgbClr val="FF9933"/>
              </a:buClr>
              <a:buFont typeface="Wingdings" panose="05000000000000000000" pitchFamily="2" charset="2"/>
              <a:buChar char="§"/>
            </a:pPr>
            <a:r>
              <a:rPr lang="fr-CH" sz="2400" dirty="0"/>
              <a:t>The </a:t>
            </a:r>
            <a:r>
              <a:rPr lang="fr-CH" sz="2400" dirty="0" err="1"/>
              <a:t>present</a:t>
            </a:r>
            <a:r>
              <a:rPr lang="fr-CH" sz="2400" dirty="0"/>
              <a:t> </a:t>
            </a:r>
            <a:r>
              <a:rPr lang="fr-CH" sz="2400" dirty="0" err="1">
                <a:solidFill>
                  <a:srgbClr val="0000FF"/>
                </a:solidFill>
              </a:rPr>
              <a:t>baseline</a:t>
            </a:r>
            <a:r>
              <a:rPr lang="fr-CH" sz="2400" dirty="0">
                <a:solidFill>
                  <a:srgbClr val="0000FF"/>
                </a:solidFill>
              </a:rPr>
              <a:t> </a:t>
            </a:r>
            <a:r>
              <a:rPr lang="fr-CH" sz="2400" dirty="0" err="1">
                <a:solidFill>
                  <a:srgbClr val="0000FF"/>
                </a:solidFill>
              </a:rPr>
              <a:t>is</a:t>
            </a:r>
            <a:r>
              <a:rPr lang="fr-CH" sz="2400" dirty="0">
                <a:solidFill>
                  <a:srgbClr val="0000FF"/>
                </a:solidFill>
              </a:rPr>
              <a:t> </a:t>
            </a:r>
            <a:r>
              <a:rPr lang="fr-CH" sz="2400" dirty="0" err="1">
                <a:solidFill>
                  <a:srgbClr val="0000FF"/>
                </a:solidFill>
              </a:rPr>
              <a:t>that</a:t>
            </a:r>
            <a:r>
              <a:rPr lang="fr-CH" sz="2400" dirty="0">
                <a:solidFill>
                  <a:srgbClr val="0000FF"/>
                </a:solidFill>
              </a:rPr>
              <a:t> the manufacture of the cold masses and </a:t>
            </a:r>
            <a:r>
              <a:rPr lang="fr-CH" sz="2400" dirty="0" err="1">
                <a:solidFill>
                  <a:srgbClr val="0000FF"/>
                </a:solidFill>
              </a:rPr>
              <a:t>assembly</a:t>
            </a:r>
            <a:r>
              <a:rPr lang="fr-CH" sz="2400" dirty="0">
                <a:solidFill>
                  <a:srgbClr val="0000FF"/>
                </a:solidFill>
              </a:rPr>
              <a:t> are </a:t>
            </a:r>
            <a:r>
              <a:rPr lang="fr-CH" sz="2400" dirty="0" err="1">
                <a:solidFill>
                  <a:srgbClr val="0000FF"/>
                </a:solidFill>
              </a:rPr>
              <a:t>performed</a:t>
            </a:r>
            <a:r>
              <a:rPr lang="fr-CH" sz="2400" dirty="0">
                <a:solidFill>
                  <a:srgbClr val="0000FF"/>
                </a:solidFill>
              </a:rPr>
              <a:t> by BINP on CERN site. </a:t>
            </a:r>
            <a:r>
              <a:rPr lang="fr-CH" sz="2400" dirty="0" err="1">
                <a:solidFill>
                  <a:srgbClr val="0000FF"/>
                </a:solidFill>
              </a:rPr>
              <a:t>We</a:t>
            </a:r>
            <a:r>
              <a:rPr lang="fr-CH" sz="2400" dirty="0">
                <a:solidFill>
                  <a:srgbClr val="0000FF"/>
                </a:solidFill>
              </a:rPr>
              <a:t> are </a:t>
            </a:r>
            <a:r>
              <a:rPr lang="fr-CH" sz="2400" dirty="0" err="1">
                <a:solidFill>
                  <a:srgbClr val="0000FF"/>
                </a:solidFill>
              </a:rPr>
              <a:t>exploring</a:t>
            </a:r>
            <a:r>
              <a:rPr lang="fr-CH" sz="2400" dirty="0">
                <a:solidFill>
                  <a:srgbClr val="0000FF"/>
                </a:solidFill>
              </a:rPr>
              <a:t> if part of </a:t>
            </a:r>
            <a:r>
              <a:rPr lang="fr-CH" sz="2400" dirty="0" err="1">
                <a:solidFill>
                  <a:srgbClr val="0000FF"/>
                </a:solidFill>
              </a:rPr>
              <a:t>these</a:t>
            </a:r>
            <a:r>
              <a:rPr lang="fr-CH" sz="2400" dirty="0">
                <a:solidFill>
                  <a:srgbClr val="0000FF"/>
                </a:solidFill>
              </a:rPr>
              <a:t> </a:t>
            </a:r>
            <a:r>
              <a:rPr lang="fr-CH" sz="2400" dirty="0" err="1">
                <a:solidFill>
                  <a:srgbClr val="0000FF"/>
                </a:solidFill>
              </a:rPr>
              <a:t>activities</a:t>
            </a:r>
            <a:r>
              <a:rPr lang="fr-CH" sz="2400" dirty="0">
                <a:solidFill>
                  <a:srgbClr val="0000FF"/>
                </a:solidFill>
              </a:rPr>
              <a:t> can </a:t>
            </a:r>
            <a:r>
              <a:rPr lang="fr-CH" sz="2400" dirty="0" err="1">
                <a:solidFill>
                  <a:srgbClr val="0000FF"/>
                </a:solidFill>
              </a:rPr>
              <a:t>be</a:t>
            </a:r>
            <a:r>
              <a:rPr lang="fr-CH" sz="2400" dirty="0">
                <a:solidFill>
                  <a:srgbClr val="0000FF"/>
                </a:solidFill>
              </a:rPr>
              <a:t> </a:t>
            </a:r>
            <a:r>
              <a:rPr lang="fr-CH" sz="2400" dirty="0" err="1">
                <a:solidFill>
                  <a:srgbClr val="0000FF"/>
                </a:solidFill>
              </a:rPr>
              <a:t>performed</a:t>
            </a:r>
            <a:r>
              <a:rPr lang="fr-CH" sz="2400" dirty="0">
                <a:solidFill>
                  <a:srgbClr val="0000FF"/>
                </a:solidFill>
              </a:rPr>
              <a:t> on the BINP site</a:t>
            </a:r>
            <a:r>
              <a:rPr lang="fr-CH" sz="2400" dirty="0"/>
              <a:t>. </a:t>
            </a:r>
          </a:p>
          <a:p>
            <a:pPr marL="457200" indent="-457200">
              <a:buClr>
                <a:srgbClr val="FF9933"/>
              </a:buClr>
              <a:buFont typeface="Wingdings" panose="05000000000000000000" pitchFamily="2" charset="2"/>
              <a:buChar char="§"/>
            </a:pPr>
            <a:endParaRPr lang="fr-CH" sz="2400" dirty="0"/>
          </a:p>
          <a:p>
            <a:pPr marL="457200" indent="-457200">
              <a:buClr>
                <a:srgbClr val="FF9933"/>
              </a:buClr>
              <a:buFont typeface="Wingdings" panose="05000000000000000000" pitchFamily="2" charset="2"/>
              <a:buChar char="§"/>
            </a:pPr>
            <a:r>
              <a:rPr lang="fr-CH" sz="2400" dirty="0"/>
              <a:t>In </a:t>
            </a:r>
            <a:r>
              <a:rPr lang="fr-CH" sz="2400" dirty="0" err="1"/>
              <a:t>that</a:t>
            </a:r>
            <a:r>
              <a:rPr lang="fr-CH" sz="2400" dirty="0"/>
              <a:t> case, the BINP </a:t>
            </a:r>
            <a:r>
              <a:rPr lang="fr-CH" sz="2400" dirty="0" err="1"/>
              <a:t>activities</a:t>
            </a:r>
            <a:r>
              <a:rPr lang="fr-CH" sz="2400" dirty="0"/>
              <a:t> on CERN site </a:t>
            </a:r>
            <a:r>
              <a:rPr lang="fr-CH" sz="2400" dirty="0" err="1"/>
              <a:t>would</a:t>
            </a:r>
            <a:r>
              <a:rPr lang="fr-CH" sz="2400" dirty="0"/>
              <a:t> focus on cold masses </a:t>
            </a:r>
            <a:r>
              <a:rPr lang="fr-CH" sz="2400" b="1" dirty="0" err="1"/>
              <a:t>alignment</a:t>
            </a:r>
            <a:r>
              <a:rPr lang="fr-CH" sz="2400" b="1" dirty="0"/>
              <a:t> &amp; </a:t>
            </a:r>
            <a:r>
              <a:rPr lang="fr-CH" sz="2400" b="1" dirty="0" err="1"/>
              <a:t>integration</a:t>
            </a:r>
            <a:r>
              <a:rPr lang="fr-CH" sz="2400" b="1" dirty="0"/>
              <a:t> </a:t>
            </a:r>
            <a:r>
              <a:rPr lang="fr-CH" sz="2400" b="1" dirty="0" err="1"/>
              <a:t>into</a:t>
            </a:r>
            <a:r>
              <a:rPr lang="fr-CH" sz="2400" b="1" dirty="0"/>
              <a:t> cryostats</a:t>
            </a:r>
            <a:r>
              <a:rPr lang="fr-CH" sz="2400" dirty="0"/>
              <a:t>, </a:t>
            </a:r>
            <a:r>
              <a:rPr lang="fr-CH" sz="2400" b="1" dirty="0" err="1"/>
              <a:t>magnetic</a:t>
            </a:r>
            <a:r>
              <a:rPr lang="fr-CH" sz="2400" b="1" dirty="0"/>
              <a:t> axis </a:t>
            </a:r>
            <a:r>
              <a:rPr lang="fr-CH" sz="2400" b="1" dirty="0" err="1"/>
              <a:t>transfer</a:t>
            </a:r>
            <a:r>
              <a:rPr lang="fr-CH" sz="2400" dirty="0"/>
              <a:t>, final unit </a:t>
            </a:r>
            <a:r>
              <a:rPr lang="fr-CH" sz="2400" dirty="0" err="1"/>
              <a:t>assembly</a:t>
            </a:r>
            <a:endParaRPr lang="fr-CH" sz="2400" dirty="0"/>
          </a:p>
          <a:p>
            <a:pPr marL="457200" indent="-457200">
              <a:buClr>
                <a:srgbClr val="FF9933"/>
              </a:buClr>
              <a:buFont typeface="Wingdings" panose="05000000000000000000" pitchFamily="2" charset="2"/>
              <a:buChar char="§"/>
            </a:pPr>
            <a:endParaRPr lang="fr-CH" sz="2000" dirty="0"/>
          </a:p>
          <a:p>
            <a:pPr marL="285750" indent="-285750">
              <a:buClr>
                <a:srgbClr val="FF9933"/>
              </a:buClr>
              <a:buFont typeface="Wingdings" panose="05000000000000000000" pitchFamily="2" charset="2"/>
              <a:buChar char="§"/>
            </a:pPr>
            <a:r>
              <a:rPr lang="en-GB" sz="1600" dirty="0"/>
              <a:t>						</a:t>
            </a:r>
            <a:r>
              <a:rPr lang="en-GB" sz="1400" dirty="0"/>
              <a:t>						</a:t>
            </a:r>
            <a:endParaRPr lang="en-GB" sz="1600" dirty="0"/>
          </a:p>
        </p:txBody>
      </p:sp>
      <p:sp>
        <p:nvSpPr>
          <p:cNvPr id="7" name="Footer Placeholder 4">
            <a:extLst>
              <a:ext uri="{FF2B5EF4-FFF2-40B4-BE49-F238E27FC236}">
                <a16:creationId xmlns:a16="http://schemas.microsoft.com/office/drawing/2014/main" id="{6E2B39B1-3EAB-4184-9C08-2959954D150E}"/>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960369758"/>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C51DF-1181-4F30-AA07-1439A49E3B00}"/>
              </a:ext>
            </a:extLst>
          </p:cNvPr>
          <p:cNvSpPr>
            <a:spLocks noGrp="1"/>
          </p:cNvSpPr>
          <p:nvPr>
            <p:ph type="title"/>
          </p:nvPr>
        </p:nvSpPr>
        <p:spPr/>
        <p:txBody>
          <a:bodyPr/>
          <a:lstStyle/>
          <a:p>
            <a:r>
              <a:rPr lang="fr-CH" sz="3600" dirty="0"/>
              <a:t>HEL SC Magnet system CAD model </a:t>
            </a:r>
            <a:endParaRPr lang="en-US" sz="3600" dirty="0"/>
          </a:p>
        </p:txBody>
      </p:sp>
      <p:pic>
        <p:nvPicPr>
          <p:cNvPr id="7" name="Content Placeholder 6" descr="A picture containing toy&#10;&#10;Description automatically generated">
            <a:extLst>
              <a:ext uri="{FF2B5EF4-FFF2-40B4-BE49-F238E27FC236}">
                <a16:creationId xmlns:a16="http://schemas.microsoft.com/office/drawing/2014/main" id="{E8DC30B0-D1BC-4A5B-A9E7-93EDC7E619CB}"/>
              </a:ext>
            </a:extLst>
          </p:cNvPr>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4293" y="1406111"/>
            <a:ext cx="7883193" cy="4444128"/>
          </a:xfrm>
        </p:spPr>
      </p:pic>
      <p:sp>
        <p:nvSpPr>
          <p:cNvPr id="5" name="Slide Number Placeholder 4">
            <a:extLst>
              <a:ext uri="{FF2B5EF4-FFF2-40B4-BE49-F238E27FC236}">
                <a16:creationId xmlns:a16="http://schemas.microsoft.com/office/drawing/2014/main" id="{FCB88BB4-1340-454D-B044-3BA7F167EE60}"/>
              </a:ext>
            </a:extLst>
          </p:cNvPr>
          <p:cNvSpPr>
            <a:spLocks noGrp="1"/>
          </p:cNvSpPr>
          <p:nvPr>
            <p:ph type="sldNum" sz="quarter" idx="12"/>
          </p:nvPr>
        </p:nvSpPr>
        <p:spPr>
          <a:xfrm>
            <a:off x="7239000" y="5640530"/>
            <a:ext cx="360000" cy="360000"/>
          </a:xfrm>
        </p:spPr>
        <p:txBody>
          <a:bodyPr/>
          <a:lstStyle/>
          <a:p>
            <a:fld id="{4F7E4931-62DF-4F6D-A87C-0C0C127317EA}" type="slidenum">
              <a:rPr lang="en-US" smtClean="0"/>
              <a:pPr/>
              <a:t>9</a:t>
            </a:fld>
            <a:endParaRPr lang="en-US"/>
          </a:p>
        </p:txBody>
      </p:sp>
      <p:sp>
        <p:nvSpPr>
          <p:cNvPr id="6" name="Rectangle 5">
            <a:extLst>
              <a:ext uri="{FF2B5EF4-FFF2-40B4-BE49-F238E27FC236}">
                <a16:creationId xmlns:a16="http://schemas.microsoft.com/office/drawing/2014/main" id="{02980B34-95C3-4377-8B6F-57A66C60BAF6}"/>
              </a:ext>
            </a:extLst>
          </p:cNvPr>
          <p:cNvSpPr/>
          <p:nvPr/>
        </p:nvSpPr>
        <p:spPr>
          <a:xfrm>
            <a:off x="1316677" y="5799122"/>
            <a:ext cx="4217079" cy="584775"/>
          </a:xfrm>
          <a:prstGeom prst="rect">
            <a:avLst/>
          </a:prstGeom>
        </p:spPr>
        <p:txBody>
          <a:bodyPr wrap="square">
            <a:spAutoFit/>
          </a:bodyPr>
          <a:lstStyle/>
          <a:p>
            <a:pPr lvl="0" defTabSz="685800">
              <a:defRPr/>
            </a:pPr>
            <a:r>
              <a:rPr lang="en-GB" sz="1600" dirty="0">
                <a:solidFill>
                  <a:prstClr val="black"/>
                </a:solidFill>
                <a:latin typeface="Calibri" panose="020F0502020204030204"/>
              </a:rPr>
              <a:t>Number of 22 circuits recently shown that </a:t>
            </a:r>
            <a:r>
              <a:rPr lang="en-GB" sz="1600" dirty="0">
                <a:solidFill>
                  <a:srgbClr val="0000FF"/>
                </a:solidFill>
                <a:latin typeface="Calibri" panose="020F0502020204030204"/>
              </a:rPr>
              <a:t>three multi leads cluster</a:t>
            </a:r>
            <a:r>
              <a:rPr lang="en-GB" sz="1600" dirty="0">
                <a:solidFill>
                  <a:prstClr val="black"/>
                </a:solidFill>
                <a:latin typeface="Calibri" panose="020F0502020204030204"/>
              </a:rPr>
              <a:t> envelops are needed. </a:t>
            </a:r>
          </a:p>
        </p:txBody>
      </p:sp>
      <p:pic>
        <p:nvPicPr>
          <p:cNvPr id="9" name="Content Placeholder 6" descr="Diagram&#10;&#10;Description automatically generated">
            <a:extLst>
              <a:ext uri="{FF2B5EF4-FFF2-40B4-BE49-F238E27FC236}">
                <a16:creationId xmlns:a16="http://schemas.microsoft.com/office/drawing/2014/main" id="{AB23BEA1-1E6F-4FFC-B006-36D7AE0FC7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29156" y="2147944"/>
            <a:ext cx="1862444" cy="2728856"/>
          </a:xfrm>
          <a:prstGeom prst="rect">
            <a:avLst/>
          </a:prstGeom>
          <a:noFill/>
        </p:spPr>
      </p:pic>
      <p:sp>
        <p:nvSpPr>
          <p:cNvPr id="10" name="TextBox 9">
            <a:extLst>
              <a:ext uri="{FF2B5EF4-FFF2-40B4-BE49-F238E27FC236}">
                <a16:creationId xmlns:a16="http://schemas.microsoft.com/office/drawing/2014/main" id="{82F43169-69BB-4473-B5CE-E746631DA86B}"/>
              </a:ext>
            </a:extLst>
          </p:cNvPr>
          <p:cNvSpPr txBox="1"/>
          <p:nvPr/>
        </p:nvSpPr>
        <p:spPr>
          <a:xfrm>
            <a:off x="6307212" y="4982288"/>
            <a:ext cx="2779130" cy="1754326"/>
          </a:xfrm>
          <a:prstGeom prst="rect">
            <a:avLst/>
          </a:prstGeom>
          <a:noFill/>
        </p:spPr>
        <p:txBody>
          <a:bodyPr wrap="square">
            <a:spAutoFit/>
          </a:bodyPr>
          <a:lstStyle/>
          <a:p>
            <a:r>
              <a:rPr lang="en-GB" dirty="0">
                <a:solidFill>
                  <a:prstClr val="black"/>
                </a:solidFill>
                <a:latin typeface="Calibri" panose="020F0502020204030204"/>
              </a:rPr>
              <a:t>Conceptual gas- cooled current leads cluster under study (BINP). Height envelop per integration (WP15)</a:t>
            </a:r>
          </a:p>
          <a:p>
            <a:endParaRPr lang="en-US" dirty="0"/>
          </a:p>
        </p:txBody>
      </p:sp>
      <p:sp>
        <p:nvSpPr>
          <p:cNvPr id="11" name="TextBox 10">
            <a:extLst>
              <a:ext uri="{FF2B5EF4-FFF2-40B4-BE49-F238E27FC236}">
                <a16:creationId xmlns:a16="http://schemas.microsoft.com/office/drawing/2014/main" id="{36499ACD-F240-403E-8600-A8DEF818F47F}"/>
              </a:ext>
            </a:extLst>
          </p:cNvPr>
          <p:cNvSpPr txBox="1"/>
          <p:nvPr/>
        </p:nvSpPr>
        <p:spPr>
          <a:xfrm>
            <a:off x="6293595" y="1432355"/>
            <a:ext cx="1334020" cy="507831"/>
          </a:xfrm>
          <a:prstGeom prst="rect">
            <a:avLst/>
          </a:prstGeom>
          <a:noFill/>
          <a:ln>
            <a:solidFill>
              <a:schemeClr val="tx1"/>
            </a:solidFill>
          </a:ln>
        </p:spPr>
        <p:txBody>
          <a:bodyPr wrap="square" rtlCol="0">
            <a:spAutoFit/>
          </a:bodyPr>
          <a:lstStyle/>
          <a:p>
            <a:r>
              <a:rPr lang="en-GB" sz="900" dirty="0"/>
              <a:t>Electron gun with</a:t>
            </a:r>
          </a:p>
          <a:p>
            <a:r>
              <a:rPr lang="en-GB" sz="900" dirty="0"/>
              <a:t>surrounding SC magnets</a:t>
            </a:r>
          </a:p>
        </p:txBody>
      </p:sp>
      <p:cxnSp>
        <p:nvCxnSpPr>
          <p:cNvPr id="12" name="Straight Arrow Connector 11">
            <a:extLst>
              <a:ext uri="{FF2B5EF4-FFF2-40B4-BE49-F238E27FC236}">
                <a16:creationId xmlns:a16="http://schemas.microsoft.com/office/drawing/2014/main" id="{303FD5F0-F273-45B9-8423-DD2F9B288849}"/>
              </a:ext>
            </a:extLst>
          </p:cNvPr>
          <p:cNvCxnSpPr>
            <a:cxnSpLocks/>
            <a:stCxn id="11" idx="2"/>
          </p:cNvCxnSpPr>
          <p:nvPr/>
        </p:nvCxnSpPr>
        <p:spPr>
          <a:xfrm flipH="1">
            <a:off x="6400801" y="1940186"/>
            <a:ext cx="559804" cy="69629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3" name="TextBox 12">
            <a:extLst>
              <a:ext uri="{FF2B5EF4-FFF2-40B4-BE49-F238E27FC236}">
                <a16:creationId xmlns:a16="http://schemas.microsoft.com/office/drawing/2014/main" id="{A6BE8D4E-36E0-4EF1-9B76-977D5B3E493F}"/>
              </a:ext>
            </a:extLst>
          </p:cNvPr>
          <p:cNvSpPr txBox="1"/>
          <p:nvPr/>
        </p:nvSpPr>
        <p:spPr>
          <a:xfrm>
            <a:off x="2530414" y="2032935"/>
            <a:ext cx="1059906" cy="230832"/>
          </a:xfrm>
          <a:prstGeom prst="rect">
            <a:avLst/>
          </a:prstGeom>
          <a:noFill/>
          <a:ln>
            <a:solidFill>
              <a:schemeClr val="tx1"/>
            </a:solidFill>
          </a:ln>
        </p:spPr>
        <p:txBody>
          <a:bodyPr wrap="none" rtlCol="0">
            <a:spAutoFit/>
          </a:bodyPr>
          <a:lstStyle/>
          <a:p>
            <a:r>
              <a:rPr lang="en-GB" sz="900" dirty="0"/>
              <a:t>Connection to QRL</a:t>
            </a:r>
          </a:p>
        </p:txBody>
      </p:sp>
      <p:cxnSp>
        <p:nvCxnSpPr>
          <p:cNvPr id="14" name="Straight Arrow Connector 13">
            <a:extLst>
              <a:ext uri="{FF2B5EF4-FFF2-40B4-BE49-F238E27FC236}">
                <a16:creationId xmlns:a16="http://schemas.microsoft.com/office/drawing/2014/main" id="{ED310499-B982-4EFA-8A44-4AE0815BEE4C}"/>
              </a:ext>
            </a:extLst>
          </p:cNvPr>
          <p:cNvCxnSpPr>
            <a:cxnSpLocks/>
          </p:cNvCxnSpPr>
          <p:nvPr/>
        </p:nvCxnSpPr>
        <p:spPr>
          <a:xfrm>
            <a:off x="3179498" y="2276564"/>
            <a:ext cx="433218" cy="50037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16" name="TextBox 15">
            <a:extLst>
              <a:ext uri="{FF2B5EF4-FFF2-40B4-BE49-F238E27FC236}">
                <a16:creationId xmlns:a16="http://schemas.microsoft.com/office/drawing/2014/main" id="{29D5CBF9-6AF8-46D7-A1DC-2C3E4FF66A4C}"/>
              </a:ext>
            </a:extLst>
          </p:cNvPr>
          <p:cNvSpPr txBox="1"/>
          <p:nvPr/>
        </p:nvSpPr>
        <p:spPr>
          <a:xfrm>
            <a:off x="2007370" y="2331011"/>
            <a:ext cx="748923" cy="369332"/>
          </a:xfrm>
          <a:prstGeom prst="rect">
            <a:avLst/>
          </a:prstGeom>
          <a:noFill/>
          <a:ln>
            <a:solidFill>
              <a:schemeClr val="tx1"/>
            </a:solidFill>
          </a:ln>
        </p:spPr>
        <p:txBody>
          <a:bodyPr wrap="square" rtlCol="0">
            <a:spAutoFit/>
          </a:bodyPr>
          <a:lstStyle/>
          <a:p>
            <a:r>
              <a:rPr lang="en-GB" sz="900" dirty="0"/>
              <a:t>He collector</a:t>
            </a:r>
          </a:p>
        </p:txBody>
      </p:sp>
      <p:cxnSp>
        <p:nvCxnSpPr>
          <p:cNvPr id="17" name="Straight Arrow Connector 16">
            <a:extLst>
              <a:ext uri="{FF2B5EF4-FFF2-40B4-BE49-F238E27FC236}">
                <a16:creationId xmlns:a16="http://schemas.microsoft.com/office/drawing/2014/main" id="{8DCE5F32-1836-43B9-80D7-482C9AD3FCC6}"/>
              </a:ext>
            </a:extLst>
          </p:cNvPr>
          <p:cNvCxnSpPr>
            <a:cxnSpLocks/>
            <a:stCxn id="16" idx="3"/>
          </p:cNvCxnSpPr>
          <p:nvPr/>
        </p:nvCxnSpPr>
        <p:spPr>
          <a:xfrm>
            <a:off x="2756293" y="2515677"/>
            <a:ext cx="596507" cy="818749"/>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1" name="TextBox 20">
            <a:extLst>
              <a:ext uri="{FF2B5EF4-FFF2-40B4-BE49-F238E27FC236}">
                <a16:creationId xmlns:a16="http://schemas.microsoft.com/office/drawing/2014/main" id="{7C305CD2-45BD-4CFA-B4A0-33C7C76599E3}"/>
              </a:ext>
            </a:extLst>
          </p:cNvPr>
          <p:cNvSpPr txBox="1"/>
          <p:nvPr/>
        </p:nvSpPr>
        <p:spPr>
          <a:xfrm>
            <a:off x="84293" y="3149760"/>
            <a:ext cx="1151277" cy="507831"/>
          </a:xfrm>
          <a:prstGeom prst="rect">
            <a:avLst/>
          </a:prstGeom>
          <a:noFill/>
          <a:ln>
            <a:solidFill>
              <a:schemeClr val="tx1"/>
            </a:solidFill>
          </a:ln>
        </p:spPr>
        <p:txBody>
          <a:bodyPr wrap="square" rtlCol="0">
            <a:spAutoFit/>
          </a:bodyPr>
          <a:lstStyle/>
          <a:p>
            <a:r>
              <a:rPr lang="en-GB" sz="900" dirty="0"/>
              <a:t>Dipole corrector and</a:t>
            </a:r>
          </a:p>
          <a:p>
            <a:r>
              <a:rPr lang="en-GB" sz="900" dirty="0"/>
              <a:t>Collector solenoid</a:t>
            </a:r>
          </a:p>
        </p:txBody>
      </p:sp>
      <p:cxnSp>
        <p:nvCxnSpPr>
          <p:cNvPr id="22" name="Straight Arrow Connector 21">
            <a:extLst>
              <a:ext uri="{FF2B5EF4-FFF2-40B4-BE49-F238E27FC236}">
                <a16:creationId xmlns:a16="http://schemas.microsoft.com/office/drawing/2014/main" id="{DC8130ED-7481-4122-AAA2-5B94BE1F96FC}"/>
              </a:ext>
            </a:extLst>
          </p:cNvPr>
          <p:cNvCxnSpPr>
            <a:cxnSpLocks/>
            <a:stCxn id="21" idx="3"/>
          </p:cNvCxnSpPr>
          <p:nvPr/>
        </p:nvCxnSpPr>
        <p:spPr>
          <a:xfrm>
            <a:off x="1235570" y="3403676"/>
            <a:ext cx="136030" cy="756805"/>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24" name="TextBox 23">
            <a:extLst>
              <a:ext uri="{FF2B5EF4-FFF2-40B4-BE49-F238E27FC236}">
                <a16:creationId xmlns:a16="http://schemas.microsoft.com/office/drawing/2014/main" id="{24DAA735-4446-4E43-A54F-86004BFC5A29}"/>
              </a:ext>
            </a:extLst>
          </p:cNvPr>
          <p:cNvSpPr txBox="1"/>
          <p:nvPr/>
        </p:nvSpPr>
        <p:spPr>
          <a:xfrm>
            <a:off x="1879142" y="5554770"/>
            <a:ext cx="1300356" cy="230832"/>
          </a:xfrm>
          <a:prstGeom prst="rect">
            <a:avLst/>
          </a:prstGeom>
          <a:noFill/>
          <a:ln>
            <a:solidFill>
              <a:schemeClr val="tx1"/>
            </a:solidFill>
          </a:ln>
        </p:spPr>
        <p:txBody>
          <a:bodyPr wrap="none" rtlCol="0">
            <a:spAutoFit/>
          </a:bodyPr>
          <a:lstStyle/>
          <a:p>
            <a:r>
              <a:rPr lang="en-GB" sz="900" dirty="0"/>
              <a:t>Electron beam collector</a:t>
            </a:r>
          </a:p>
        </p:txBody>
      </p:sp>
      <p:cxnSp>
        <p:nvCxnSpPr>
          <p:cNvPr id="25" name="Straight Arrow Connector 24">
            <a:extLst>
              <a:ext uri="{FF2B5EF4-FFF2-40B4-BE49-F238E27FC236}">
                <a16:creationId xmlns:a16="http://schemas.microsoft.com/office/drawing/2014/main" id="{0D6E9B07-B9BB-43EF-9C98-DFEFF2F0CFB9}"/>
              </a:ext>
            </a:extLst>
          </p:cNvPr>
          <p:cNvCxnSpPr>
            <a:stCxn id="24" idx="1"/>
          </p:cNvCxnSpPr>
          <p:nvPr/>
        </p:nvCxnSpPr>
        <p:spPr>
          <a:xfrm flipH="1" flipV="1">
            <a:off x="1371600" y="5171530"/>
            <a:ext cx="507542" cy="49865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8" name="TextBox 27">
            <a:extLst>
              <a:ext uri="{FF2B5EF4-FFF2-40B4-BE49-F238E27FC236}">
                <a16:creationId xmlns:a16="http://schemas.microsoft.com/office/drawing/2014/main" id="{C60EFAD3-8EAB-4EDB-AFD6-65DB502C5544}"/>
              </a:ext>
            </a:extLst>
          </p:cNvPr>
          <p:cNvSpPr txBox="1"/>
          <p:nvPr/>
        </p:nvSpPr>
        <p:spPr>
          <a:xfrm>
            <a:off x="4122793" y="5126924"/>
            <a:ext cx="1410964" cy="369332"/>
          </a:xfrm>
          <a:prstGeom prst="rect">
            <a:avLst/>
          </a:prstGeom>
          <a:noFill/>
          <a:ln>
            <a:solidFill>
              <a:schemeClr val="tx1"/>
            </a:solidFill>
          </a:ln>
        </p:spPr>
        <p:txBody>
          <a:bodyPr wrap="none" rtlCol="0">
            <a:spAutoFit/>
          </a:bodyPr>
          <a:lstStyle/>
          <a:p>
            <a:r>
              <a:rPr lang="en-GB" sz="900" dirty="0"/>
              <a:t>Main &amp; bending solenoids</a:t>
            </a:r>
          </a:p>
          <a:p>
            <a:r>
              <a:rPr lang="en-GB" sz="900" dirty="0"/>
              <a:t>3x H+V correctors</a:t>
            </a:r>
          </a:p>
        </p:txBody>
      </p:sp>
      <p:cxnSp>
        <p:nvCxnSpPr>
          <p:cNvPr id="29" name="Straight Arrow Connector 28">
            <a:extLst>
              <a:ext uri="{FF2B5EF4-FFF2-40B4-BE49-F238E27FC236}">
                <a16:creationId xmlns:a16="http://schemas.microsoft.com/office/drawing/2014/main" id="{3E296DC3-A917-448C-8B3C-9589688B7149}"/>
              </a:ext>
            </a:extLst>
          </p:cNvPr>
          <p:cNvCxnSpPr>
            <a:stCxn id="28" idx="0"/>
          </p:cNvCxnSpPr>
          <p:nvPr/>
        </p:nvCxnSpPr>
        <p:spPr>
          <a:xfrm flipH="1" flipV="1">
            <a:off x="4499313" y="3862904"/>
            <a:ext cx="328962" cy="1264020"/>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cxnSp>
        <p:nvCxnSpPr>
          <p:cNvPr id="30" name="Straight Arrow Connector 29">
            <a:extLst>
              <a:ext uri="{FF2B5EF4-FFF2-40B4-BE49-F238E27FC236}">
                <a16:creationId xmlns:a16="http://schemas.microsoft.com/office/drawing/2014/main" id="{71950A16-0662-454E-B19C-25F0D74CC182}"/>
              </a:ext>
            </a:extLst>
          </p:cNvPr>
          <p:cNvCxnSpPr>
            <a:stCxn id="28" idx="0"/>
          </p:cNvCxnSpPr>
          <p:nvPr/>
        </p:nvCxnSpPr>
        <p:spPr>
          <a:xfrm flipH="1" flipV="1">
            <a:off x="3564741" y="4036028"/>
            <a:ext cx="1263534" cy="1090896"/>
          </a:xfrm>
          <a:prstGeom prst="straightConnector1">
            <a:avLst/>
          </a:prstGeom>
          <a:ln>
            <a:tailEnd type="triangle"/>
          </a:ln>
        </p:spPr>
        <p:style>
          <a:lnRef idx="3">
            <a:schemeClr val="accent2"/>
          </a:lnRef>
          <a:fillRef idx="0">
            <a:schemeClr val="accent2"/>
          </a:fillRef>
          <a:effectRef idx="2">
            <a:schemeClr val="accent2"/>
          </a:effectRef>
          <a:fontRef idx="minor">
            <a:schemeClr val="tx1"/>
          </a:fontRef>
        </p:style>
      </p:cxnSp>
      <p:sp>
        <p:nvSpPr>
          <p:cNvPr id="26" name="Rectangle 25">
            <a:extLst>
              <a:ext uri="{FF2B5EF4-FFF2-40B4-BE49-F238E27FC236}">
                <a16:creationId xmlns:a16="http://schemas.microsoft.com/office/drawing/2014/main" id="{36E4A9F2-8DEF-4A25-B3F1-96EEFBB02644}"/>
              </a:ext>
            </a:extLst>
          </p:cNvPr>
          <p:cNvSpPr/>
          <p:nvPr/>
        </p:nvSpPr>
        <p:spPr>
          <a:xfrm>
            <a:off x="260525" y="1089430"/>
            <a:ext cx="2996775" cy="1169551"/>
          </a:xfrm>
          <a:prstGeom prst="rect">
            <a:avLst/>
          </a:prstGeom>
        </p:spPr>
        <p:txBody>
          <a:bodyPr wrap="square">
            <a:spAutoFit/>
          </a:bodyPr>
          <a:lstStyle/>
          <a:p>
            <a:pPr defTabSz="685800">
              <a:defRPr/>
            </a:pPr>
            <a:r>
              <a:rPr lang="en-GB" sz="1400" dirty="0">
                <a:solidFill>
                  <a:prstClr val="black"/>
                </a:solidFill>
                <a:latin typeface="Calibri" panose="020F0502020204030204"/>
              </a:rPr>
              <a:t>HEL </a:t>
            </a:r>
            <a:r>
              <a:rPr lang="en-GB" sz="1400" b="1" dirty="0">
                <a:solidFill>
                  <a:prstClr val="black"/>
                </a:solidFill>
                <a:latin typeface="Calibri" panose="020F0502020204030204"/>
              </a:rPr>
              <a:t>superconducting magnets cooled at 4.5K to tune the size and steer the </a:t>
            </a:r>
            <a:r>
              <a:rPr lang="en-GB" sz="1400" dirty="0">
                <a:solidFill>
                  <a:prstClr val="black"/>
                </a:solidFill>
                <a:latin typeface="Calibri" panose="020F0502020204030204"/>
              </a:rPr>
              <a:t>electron beam ring from cathode to collector</a:t>
            </a:r>
          </a:p>
          <a:p>
            <a:pPr lvl="0" defTabSz="685800">
              <a:defRPr/>
            </a:pPr>
            <a:endParaRPr lang="en-GB" sz="1400" dirty="0">
              <a:solidFill>
                <a:prstClr val="black"/>
              </a:solidFill>
              <a:latin typeface="Calibri" panose="020F0502020204030204"/>
            </a:endParaRPr>
          </a:p>
        </p:txBody>
      </p:sp>
      <p:sp>
        <p:nvSpPr>
          <p:cNvPr id="3" name="Footer Placeholder 2">
            <a:extLst>
              <a:ext uri="{FF2B5EF4-FFF2-40B4-BE49-F238E27FC236}">
                <a16:creationId xmlns:a16="http://schemas.microsoft.com/office/drawing/2014/main" id="{693E83D0-E0AE-4723-B91C-82F0411B4A6B}"/>
              </a:ext>
            </a:extLst>
          </p:cNvPr>
          <p:cNvSpPr>
            <a:spLocks noGrp="1"/>
          </p:cNvSpPr>
          <p:nvPr>
            <p:ph type="ftr" sz="quarter" idx="11"/>
          </p:nvPr>
        </p:nvSpPr>
        <p:spPr/>
        <p:txBody>
          <a:bodyPr/>
          <a:lstStyle/>
          <a:p>
            <a:endParaRPr lang="en-US" dirty="0"/>
          </a:p>
        </p:txBody>
      </p:sp>
      <p:sp>
        <p:nvSpPr>
          <p:cNvPr id="27" name="Footer Placeholder 4">
            <a:extLst>
              <a:ext uri="{FF2B5EF4-FFF2-40B4-BE49-F238E27FC236}">
                <a16:creationId xmlns:a16="http://schemas.microsoft.com/office/drawing/2014/main" id="{238E86BC-C413-498D-A9B6-9FA2BD230FE9}"/>
              </a:ext>
            </a:extLst>
          </p:cNvPr>
          <p:cNvSpPr txBox="1">
            <a:spLocks/>
          </p:cNvSpPr>
          <p:nvPr/>
        </p:nvSpPr>
        <p:spPr>
          <a:xfrm>
            <a:off x="1371600" y="6330155"/>
            <a:ext cx="6246000" cy="299245"/>
          </a:xfrm>
          <a:prstGeom prst="rect">
            <a:avLst/>
          </a:prstGeom>
        </p:spPr>
        <p:txBody>
          <a:bodyPr vert="horz" lIns="0" tIns="0" rIns="0" bIns="0" rtlCol="0" anchor="b"/>
          <a:lstStyle>
            <a:defPPr>
              <a:defRPr lang="fr-FR"/>
            </a:defPPr>
            <a:lvl1pPr marL="0" algn="r" defTabSz="457200" rtl="0" eaLnBrk="1" latinLnBrk="0" hangingPunct="1">
              <a:defRPr sz="1100" b="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200" b="0" kern="1200" dirty="0">
                <a:ln w="12700">
                  <a:solidFill>
                    <a:schemeClr val="tx2">
                      <a:satMod val="155000"/>
                    </a:schemeClr>
                  </a:solidFill>
                  <a:prstDash val="solid"/>
                </a:ln>
                <a:solidFill>
                  <a:schemeClr val="tx1"/>
                </a:solidFill>
                <a:latin typeface="+mn-lt"/>
                <a:ea typeface="+mn-ea"/>
                <a:cs typeface="+mn-cs"/>
              </a:rPr>
              <a:t>HL WP5 HEL review meeting, Magnet system status       13td April 2021         A. Foussat</a:t>
            </a:r>
          </a:p>
        </p:txBody>
      </p:sp>
    </p:spTree>
    <p:extLst>
      <p:ext uri="{BB962C8B-B14F-4D97-AF65-F5344CB8AC3E}">
        <p14:creationId xmlns:p14="http://schemas.microsoft.com/office/powerpoint/2010/main" val="258920547"/>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theme/theme1.xml><?xml version="1.0" encoding="utf-8"?>
<a:theme xmlns:a="http://schemas.openxmlformats.org/drawingml/2006/main" name="2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ocumentation_Communication_Magnets_Systems  -  Read-Only" id="{5D58DBFD-946B-4D5D-8D1C-03496F89878E}" vid="{8F0F90A8-CC3C-45D3-A21F-A282763B4027}"/>
    </a:ext>
  </a:extLst>
</a:theme>
</file>

<file path=ppt/theme/theme2.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ocumentation_Communication_Magnets_Systems  -  Read-Only" id="{5D58DBFD-946B-4D5D-8D1C-03496F89878E}" vid="{4C2B3CF4-412E-4BFA-8218-B73D0573E808}"/>
    </a:ext>
  </a:extLst>
</a:theme>
</file>

<file path=ppt/theme/theme3.xml><?xml version="1.0" encoding="utf-8"?>
<a:theme xmlns:a="http://schemas.openxmlformats.org/drawingml/2006/main" name="1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ocumentation_Communication_Magnets_Systems  -  Read-Only" id="{5D58DBFD-946B-4D5D-8D1C-03496F89878E}" vid="{2469177B-B268-440B-98B9-DFC10E8DB418}"/>
    </a:ext>
  </a:extLst>
</a:theme>
</file>

<file path=ppt/theme/theme4.xml><?xml version="1.0" encoding="utf-8"?>
<a:theme xmlns:a="http://schemas.openxmlformats.org/drawingml/2006/main" name="3_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Documentation_Communication_Magnets_Systems  -  Read-Only" id="{5D58DBFD-946B-4D5D-8D1C-03496F89878E}" vid="{ADE14DB4-064F-45DE-8BE4-C1ADFD73B923}"/>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Documentation_Communication</Template>
  <TotalTime>26188</TotalTime>
  <Words>5763</Words>
  <Application>Microsoft Office PowerPoint</Application>
  <PresentationFormat>On-screen Show (4:3)</PresentationFormat>
  <Paragraphs>715</Paragraphs>
  <Slides>50</Slides>
  <Notes>16</Notes>
  <HiddenSlides>0</HiddenSlides>
  <MMClips>0</MMClips>
  <ScaleCrop>false</ScaleCrop>
  <HeadingPairs>
    <vt:vector size="8" baseType="variant">
      <vt:variant>
        <vt:lpstr>Fonts Used</vt:lpstr>
      </vt:variant>
      <vt:variant>
        <vt:i4>10</vt:i4>
      </vt:variant>
      <vt:variant>
        <vt:lpstr>Theme</vt:lpstr>
      </vt:variant>
      <vt:variant>
        <vt:i4>4</vt:i4>
      </vt:variant>
      <vt:variant>
        <vt:lpstr>Embedded OLE Servers</vt:lpstr>
      </vt:variant>
      <vt:variant>
        <vt:i4>1</vt:i4>
      </vt:variant>
      <vt:variant>
        <vt:lpstr>Slide Titles</vt:lpstr>
      </vt:variant>
      <vt:variant>
        <vt:i4>50</vt:i4>
      </vt:variant>
    </vt:vector>
  </HeadingPairs>
  <TitlesOfParts>
    <vt:vector size="65" baseType="lpstr">
      <vt:lpstr>Abadi Extra Light</vt:lpstr>
      <vt:lpstr>Arial</vt:lpstr>
      <vt:lpstr>Arial</vt:lpstr>
      <vt:lpstr>Calibri</vt:lpstr>
      <vt:lpstr>Edwardian Script ITC</vt:lpstr>
      <vt:lpstr>Helvetica Neue</vt:lpstr>
      <vt:lpstr>Symbol</vt:lpstr>
      <vt:lpstr>Times</vt:lpstr>
      <vt:lpstr>Times New Roman</vt:lpstr>
      <vt:lpstr>Wingdings</vt:lpstr>
      <vt:lpstr>2_Thème Office</vt:lpstr>
      <vt:lpstr>Thème Office</vt:lpstr>
      <vt:lpstr>1_Thème Office</vt:lpstr>
      <vt:lpstr>3_Thème Office</vt:lpstr>
      <vt:lpstr>Worksheet</vt:lpstr>
      <vt:lpstr>WP5 HL-LHC Hollow Electron lens  magnet system status  HL WP5 HEL Review kick-off meeting,  13td April 2021</vt:lpstr>
      <vt:lpstr>Outline</vt:lpstr>
      <vt:lpstr>Status</vt:lpstr>
      <vt:lpstr>HEL superconducting magnet system </vt:lpstr>
      <vt:lpstr>Functional magnet specification</vt:lpstr>
      <vt:lpstr>Scope of collaboration with BINP</vt:lpstr>
      <vt:lpstr>List of in-kind supplies </vt:lpstr>
      <vt:lpstr>Open procurement items</vt:lpstr>
      <vt:lpstr>HEL SC Magnet system CAD model </vt:lpstr>
      <vt:lpstr>HEL engineering magnet interfaces</vt:lpstr>
      <vt:lpstr>Preliminary magnet parameters </vt:lpstr>
      <vt:lpstr>Quench protection scheme</vt:lpstr>
      <vt:lpstr>Cryogenic safety interface </vt:lpstr>
      <vt:lpstr>Power interfaces</vt:lpstr>
      <vt:lpstr>Open technical items</vt:lpstr>
      <vt:lpstr>Schedule</vt:lpstr>
      <vt:lpstr> Resource plan on HEL magnet</vt:lpstr>
      <vt:lpstr>Cold test strategy</vt:lpstr>
      <vt:lpstr>FAIR cold test station</vt:lpstr>
      <vt:lpstr>Summary</vt:lpstr>
      <vt:lpstr>References</vt:lpstr>
      <vt:lpstr>PowerPoint Presentation</vt:lpstr>
      <vt:lpstr>PowerPoint Presentation</vt:lpstr>
      <vt:lpstr>BINP factory cold tests plan</vt:lpstr>
      <vt:lpstr>HEL solenoid magnets equipment codes</vt:lpstr>
      <vt:lpstr>Functional Design item  BCG inter solenoids region </vt:lpstr>
      <vt:lpstr>Functional Design item  HEL unit cryogenic PFD</vt:lpstr>
      <vt:lpstr>Functional Design item  Magnetic model with Iron shield</vt:lpstr>
      <vt:lpstr>PowerPoint Presentation</vt:lpstr>
      <vt:lpstr>Functional Design item  Beam optics correctors interfaces</vt:lpstr>
      <vt:lpstr>Orbit dipole compensator (CCT based)</vt:lpstr>
      <vt:lpstr>Magnet system specifications </vt:lpstr>
      <vt:lpstr>Key schedule phases</vt:lpstr>
      <vt:lpstr>Baseline WP5 HEL Magnet Project v3.0</vt:lpstr>
      <vt:lpstr>Baseline WP5 HEL Magnet Project v3.0</vt:lpstr>
      <vt:lpstr>Baseline WP5 HEL Magnet Project v3.0</vt:lpstr>
      <vt:lpstr>Main milestones</vt:lpstr>
      <vt:lpstr>In-kind deliverables proposal</vt:lpstr>
      <vt:lpstr>TE MSC resources</vt:lpstr>
      <vt:lpstr>PowerPoint Presentation</vt:lpstr>
      <vt:lpstr>Main trim 1A (head of solenoid)      </vt:lpstr>
      <vt:lpstr>PowerPoint Presentation</vt:lpstr>
      <vt:lpstr>Circuit definition as per 2019-2020</vt:lpstr>
      <vt:lpstr>PowerPoint Presentation</vt:lpstr>
      <vt:lpstr>PowerPoint Presentation</vt:lpstr>
      <vt:lpstr>Built to specifications Survey criteria</vt:lpstr>
      <vt:lpstr>Cooling circuit heat load technical specification </vt:lpstr>
      <vt:lpstr>HEL electrical Mains circuit busbars</vt:lpstr>
      <vt:lpstr>HEL electrical Correctors circuit interface </vt:lpstr>
      <vt:lpstr>Magnet system Load specifications</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CRG: Status of activities</dc:title>
  <dc:creator>Luigi.Serio@cern.ch</dc:creator>
  <cp:lastModifiedBy>Arnaud Pascal Foussat</cp:lastModifiedBy>
  <cp:revision>2692</cp:revision>
  <cp:lastPrinted>2021-04-07T08:57:29Z</cp:lastPrinted>
  <dcterms:created xsi:type="dcterms:W3CDTF">2010-09-17T19:02:43Z</dcterms:created>
  <dcterms:modified xsi:type="dcterms:W3CDTF">2021-04-22T12:10:30Z</dcterms:modified>
</cp:coreProperties>
</file>