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5.xml" ContentType="application/vnd.openxmlformats-officedocument.presentationml.notesSlide+xml"/>
  <Override PartName="/ppt/ink/ink1.xml" ContentType="application/inkml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8"/>
  </p:notesMasterIdLst>
  <p:sldIdLst>
    <p:sldId id="256" r:id="rId2"/>
    <p:sldId id="301" r:id="rId3"/>
    <p:sldId id="287" r:id="rId4"/>
    <p:sldId id="284" r:id="rId5"/>
    <p:sldId id="279" r:id="rId6"/>
    <p:sldId id="298" r:id="rId7"/>
    <p:sldId id="285" r:id="rId8"/>
    <p:sldId id="286" r:id="rId9"/>
    <p:sldId id="277" r:id="rId10"/>
    <p:sldId id="300" r:id="rId11"/>
    <p:sldId id="292" r:id="rId12"/>
    <p:sldId id="295" r:id="rId13"/>
    <p:sldId id="296" r:id="rId14"/>
    <p:sldId id="289" r:id="rId15"/>
    <p:sldId id="274" r:id="rId16"/>
    <p:sldId id="302" r:id="rId17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4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rnd Stechauner" initials="BS" lastIdx="4" clrIdx="0">
    <p:extLst>
      <p:ext uri="{19B8F6BF-5375-455C-9EA6-DF929625EA0E}">
        <p15:presenceInfo xmlns:p15="http://schemas.microsoft.com/office/powerpoint/2012/main" userId="adca2bfccb925dcd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756"/>
    <p:restoredTop sz="95884"/>
  </p:normalViewPr>
  <p:slideViewPr>
    <p:cSldViewPr snapToGrid="0" snapToObjects="1">
      <p:cViewPr varScale="1">
        <p:scale>
          <a:sx n="151" d="100"/>
          <a:sy n="151" d="100"/>
        </p:scale>
        <p:origin x="280" y="184"/>
      </p:cViewPr>
      <p:guideLst>
        <p:guide orient="horz" pos="1620"/>
        <p:guide pos="288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07-24T16:06:57.117" idx="4">
    <p:pos x="10" y="10"/>
    <p:text/>
    <p:extLst>
      <p:ext uri="{C676402C-5697-4E1C-873F-D02D1690AC5C}">
        <p15:threadingInfo xmlns:p15="http://schemas.microsoft.com/office/powerpoint/2012/main" timeZoneBias="-120"/>
      </p:ext>
    </p:extLst>
  </p:cm>
</p:cmLst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8-19T08:55:43.128"/>
    </inkml:context>
    <inkml:brush xml:id="br0">
      <inkml:brushProperty name="width" value="0.2" units="cm"/>
      <inkml:brushProperty name="height" value="0.4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0 0 16383,'38'0'0,"1"0"0,-7 0 0,-1 0 0,19 0 0,-18 0 0,11 0 0,-14 0 0,-5 0 0,4 0 0,-4 0 0,0 0 0,4 0 0,-4 0 0,0 0 0,4 0 0,-9 0 0,8 0 0,-8 0 0,4 0 0,-5 0 0,0 0 0,-1 0 0,1 0 0,-5 0 0,4 0 0,-4 0 0,5 0 0,0 0 0,0 0 0,-5 0 0,4 0 0,-4 0 0,5 0 0,-1 0 0,-3 0 0,2 0 0,-2 0 0,3 0 0,1 0 0,0 0 0,0 0 0,-1 0 0,1 0 0,-5 0 0,4 0 0,-4 0 0,5 0 0,0 0 0,0 0 0,4 0 0,-3 0 0,9 7 0,-9-5 0,9 7 0,-9-9 0,9 0 0,-9 7 0,4-6 0,-1 7 0,-3-8 0,9 0 0,-9 0 0,9 0 0,-9 7 0,9-7 0,-4 7 0,5-7 0,0 0 0,6 0 0,-4 0 0,4 0 0,0 0 0,-5 0 0,5 0 0,-5 0 0,-1 0 0,0 0 0,0 0 0,0 0 0,0 0 0,0 0 0,1 0 0,-1 0 0,0 0 0,0 0 0,-5 0 0,4 0 0,-1 0 0,-3 7 0,2-6 0,-8 6 0,-1-7 0,1 8 0,0-7 0,0 6 0,-1 0 0,6-5 0,-4 5 0,4 0 0,-5-5 0,-1 5 0,1-7 0,-5 0 0,3 5 0,-7-3 0,3 5 0,-1-7 0,-2 0 0,6 0 0,4 0 0,11 0 0,6 0 0,6 0 0,-5 0 0,-2 0 0,-11 0 0,-1 0 0,-10 0 0,-1 0 0,-4 0 0,0 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BEC87D-49C8-4270-A24A-601DF8FB2F9B}" type="datetimeFigureOut">
              <a:rPr lang="en-GB" smtClean="0"/>
              <a:t>31/08/2021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AF02E1-5FC9-4B8D-91A5-D2A29A8939A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72443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AF02E1-5FC9-4B8D-91A5-D2A29A8939A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40985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These 5 points are relevant for simulating a hole cooling cell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AF02E1-5FC9-4B8D-91A5-D2A29A8939A5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8742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AF02E1-5FC9-4B8D-91A5-D2A29A8939A5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327016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Components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Make a small simulation with different absorbers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AF02E1-5FC9-4B8D-91A5-D2A29A8939A5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39072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AF02E1-5FC9-4B8D-91A5-D2A29A8939A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26955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AF02E1-5FC9-4B8D-91A5-D2A29A8939A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40009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Novel</a:t>
            </a:r>
            <a:r>
              <a:rPr lang="en-US" baseline="0" dirty="0"/>
              <a:t> particle accelerator society whether a new collider should be built. It is more the question which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/>
              <a:t>One opportunity is a MC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/>
              <a:t>1960 with several options:</a:t>
            </a:r>
          </a:p>
          <a:p>
            <a:pPr marL="685800" lvl="1" indent="-228600">
              <a:buFont typeface="+mj-lt"/>
              <a:buAutoNum type="arabicPeriod"/>
            </a:pPr>
            <a:r>
              <a:rPr lang="en-US" baseline="0" dirty="0"/>
              <a:t>Synchrotron </a:t>
            </a:r>
            <a:r>
              <a:rPr lang="en-US" baseline="0" dirty="0" err="1"/>
              <a:t>radiatiuon</a:t>
            </a:r>
            <a:r>
              <a:rPr lang="en-US" baseline="0" dirty="0"/>
              <a:t>, 4</a:t>
            </a:r>
            <a:r>
              <a:rPr lang="en-US" baseline="30000" dirty="0"/>
              <a:t>th</a:t>
            </a:r>
            <a:r>
              <a:rPr lang="en-US" baseline="0" dirty="0"/>
              <a:t> power inverse mass, no limit in energy, </a:t>
            </a:r>
            <a:r>
              <a:rPr lang="en-US" baseline="0" dirty="0" err="1"/>
              <a:t>ee</a:t>
            </a:r>
            <a:r>
              <a:rPr lang="en-US" baseline="0" dirty="0"/>
              <a:t> collider has limitation</a:t>
            </a:r>
          </a:p>
          <a:p>
            <a:pPr marL="685800" lvl="1" indent="-228600">
              <a:buFont typeface="+mj-lt"/>
              <a:buAutoNum type="arabicPeriod"/>
            </a:pPr>
            <a:r>
              <a:rPr lang="en-US" baseline="0" dirty="0"/>
              <a:t>No Pdf</a:t>
            </a:r>
          </a:p>
          <a:p>
            <a:pPr marL="685800" lvl="1" indent="-228600">
              <a:buFont typeface="+mj-lt"/>
              <a:buAutoNum type="arabicPeriod"/>
            </a:pPr>
            <a:r>
              <a:rPr lang="en-US" baseline="0" dirty="0"/>
              <a:t>Compare FCC-</a:t>
            </a:r>
            <a:r>
              <a:rPr lang="en-US" baseline="0" dirty="0" err="1"/>
              <a:t>hh</a:t>
            </a:r>
            <a:r>
              <a:rPr lang="en-US" baseline="0" dirty="0"/>
              <a:t> with MC, dashed line assumes comparable Feynman amplitudes</a:t>
            </a:r>
          </a:p>
          <a:p>
            <a:pPr marL="228600" lvl="0" indent="-228600">
              <a:buFont typeface="Arial" panose="020B0604020202020204" pitchFamily="34" charset="0"/>
              <a:buChar char="•"/>
            </a:pPr>
            <a:r>
              <a:rPr lang="en-US" baseline="0" dirty="0"/>
              <a:t>Physics potential point: </a:t>
            </a:r>
          </a:p>
          <a:p>
            <a:pPr marL="685800" lvl="1" indent="-228600">
              <a:buFont typeface="+mj-lt"/>
              <a:buAutoNum type="arabicPeriod"/>
            </a:pPr>
            <a:r>
              <a:rPr lang="en-US" baseline="0" dirty="0"/>
              <a:t>Higgs self coupling, shape of Higgs potential, EW symmetry break</a:t>
            </a:r>
          </a:p>
          <a:p>
            <a:pPr marL="685800" lvl="1" indent="-228600">
              <a:buFont typeface="+mj-lt"/>
              <a:buAutoNum type="arabicPeriod"/>
            </a:pPr>
            <a:r>
              <a:rPr lang="en-US" baseline="0" dirty="0"/>
              <a:t>Coupling of second and first particle generation</a:t>
            </a:r>
          </a:p>
          <a:p>
            <a:pPr marL="685800" lvl="1" indent="-228600">
              <a:buFont typeface="+mj-lt"/>
              <a:buAutoNum type="arabicPeriod"/>
            </a:pPr>
            <a:r>
              <a:rPr lang="en-US" baseline="0" dirty="0"/>
              <a:t>Couple to unknown particles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AF02E1-5FC9-4B8D-91A5-D2A29A8939A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20241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AF02E1-5FC9-4B8D-91A5-D2A29A8939A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45667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AF02E1-5FC9-4B8D-91A5-D2A29A8939A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47894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The Luminosity of decaying particles is quite different compared to standard Luminosities</a:t>
            </a:r>
          </a:p>
          <a:p>
            <a:pPr marL="685800" lvl="1" indent="-228600">
              <a:buFont typeface="+mj-lt"/>
              <a:buAutoNum type="arabicPeriod"/>
            </a:pPr>
            <a:r>
              <a:rPr lang="en-US" dirty="0"/>
              <a:t>Energy</a:t>
            </a:r>
          </a:p>
          <a:p>
            <a:pPr marL="685800" lvl="1" indent="-228600">
              <a:buFont typeface="+mj-lt"/>
              <a:buAutoNum type="arabicPeriod"/>
            </a:pPr>
            <a:r>
              <a:rPr lang="en-US" dirty="0"/>
              <a:t>Number </a:t>
            </a:r>
          </a:p>
          <a:p>
            <a:pPr marL="685800" lvl="1" indent="-228600">
              <a:buFont typeface="+mj-lt"/>
              <a:buAutoNum type="arabicPeriod"/>
            </a:pPr>
            <a:r>
              <a:rPr lang="en-US" dirty="0"/>
              <a:t>Circumference</a:t>
            </a:r>
          </a:p>
          <a:p>
            <a:pPr marL="685800" lvl="1" indent="-228600">
              <a:buFont typeface="+mj-lt"/>
              <a:buAutoNum type="arabicPeriod"/>
            </a:pPr>
            <a:r>
              <a:rPr lang="en-US" dirty="0"/>
              <a:t>Transversal emittance</a:t>
            </a:r>
          </a:p>
          <a:p>
            <a:pPr marL="228600" lvl="0" indent="-228600">
              <a:buFont typeface="Arial" panose="020B0604020202020204" pitchFamily="34" charset="0"/>
              <a:buChar char="•"/>
            </a:pPr>
            <a:r>
              <a:rPr lang="en-US" dirty="0"/>
              <a:t>Map reached only 55 because they included in their simulations only parameters which were achievable in the near future</a:t>
            </a:r>
          </a:p>
          <a:p>
            <a:pPr marL="228600" lvl="0" indent="-228600">
              <a:buFont typeface="Arial" panose="020B0604020202020204" pitchFamily="34" charset="0"/>
              <a:buChar char="•"/>
            </a:pPr>
            <a:r>
              <a:rPr lang="en-US" dirty="0"/>
              <a:t>We use other parameters for reaching the target emittance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AF02E1-5FC9-4B8D-91A5-D2A29A8939A5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00799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For cooling emittance several techniques are available</a:t>
            </a:r>
          </a:p>
          <a:p>
            <a:pPr marL="685800" lvl="1" indent="-228600">
              <a:buFont typeface="+mj-lt"/>
              <a:buAutoNum type="arabicPeriod"/>
            </a:pPr>
            <a:r>
              <a:rPr lang="en-US" dirty="0"/>
              <a:t>Laser cooling</a:t>
            </a:r>
          </a:p>
          <a:p>
            <a:pPr marL="685800" lvl="1" indent="-228600">
              <a:buFont typeface="+mj-lt"/>
              <a:buAutoNum type="arabicPeriod"/>
            </a:pPr>
            <a:r>
              <a:rPr lang="en-US" dirty="0"/>
              <a:t>Electron cooling</a:t>
            </a:r>
          </a:p>
          <a:p>
            <a:pPr marL="685800" lvl="1" indent="-228600">
              <a:buFont typeface="+mj-lt"/>
              <a:buAutoNum type="arabicPeriod"/>
            </a:pPr>
            <a:r>
              <a:rPr lang="en-US" dirty="0"/>
              <a:t>Stochastic cooling</a:t>
            </a:r>
          </a:p>
          <a:p>
            <a:pPr marL="685800" lvl="1" indent="-228600">
              <a:buFont typeface="+mj-lt"/>
              <a:buAutoNum type="arabicPeriod"/>
            </a:pPr>
            <a:r>
              <a:rPr lang="en-US" dirty="0"/>
              <a:t>Only ionization cooling fast enough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Explain sketch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AF02E1-5FC9-4B8D-91A5-D2A29A8939A5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38053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Components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Make a small simulation with different absorbers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AF02E1-5FC9-4B8D-91A5-D2A29A8939A5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75985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8/31/21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8/31/21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8/31/21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8/31/21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8/31/21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8/31/21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8/31/21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8/31/21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37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6.png"/><Relationship Id="rId5" Type="http://schemas.openxmlformats.org/officeDocument/2006/relationships/image" Target="../media/image25.emf"/><Relationship Id="rId4" Type="http://schemas.openxmlformats.org/officeDocument/2006/relationships/image" Target="../media/image24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jpeg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7" Type="http://schemas.openxmlformats.org/officeDocument/2006/relationships/image" Target="../media/image3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1.svg"/><Relationship Id="rId5" Type="http://schemas.openxmlformats.org/officeDocument/2006/relationships/image" Target="../media/image30.png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.png"/><Relationship Id="rId4" Type="http://schemas.openxmlformats.org/officeDocument/2006/relationships/image" Target="../media/image34.e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svg"/><Relationship Id="rId3" Type="http://schemas.openxmlformats.org/officeDocument/2006/relationships/image" Target="../media/image5.jpe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6.png"/><Relationship Id="rId9" Type="http://schemas.openxmlformats.org/officeDocument/2006/relationships/image" Target="../media/image3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comments" Target="../comments/comment1.xml"/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customXml" Target="../ink/ink1.xml"/><Relationship Id="rId5" Type="http://schemas.openxmlformats.org/officeDocument/2006/relationships/image" Target="../media/image10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emf"/><Relationship Id="rId3" Type="http://schemas.openxmlformats.org/officeDocument/2006/relationships/image" Target="../media/image5.jpeg"/><Relationship Id="rId7" Type="http://schemas.openxmlformats.org/officeDocument/2006/relationships/image" Target="../media/image13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emf"/><Relationship Id="rId5" Type="http://schemas.openxmlformats.org/officeDocument/2006/relationships/image" Target="../media/image11.emf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17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1.pn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.emf"/><Relationship Id="rId5" Type="http://schemas.openxmlformats.org/officeDocument/2006/relationships/image" Target="../media/image5.jpe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emf"/><Relationship Id="rId3" Type="http://schemas.openxmlformats.org/officeDocument/2006/relationships/image" Target="../media/image20.emf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2.emf"/><Relationship Id="rId5" Type="http://schemas.openxmlformats.org/officeDocument/2006/relationships/image" Target="../media/image21.emf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949"/>
    </mc:Choice>
    <mc:Fallback>
      <p:transition spd="slow" advTm="1949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5D59538-ED5E-2E46-82AF-67B0DDE491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9458"/>
            <a:ext cx="8226854" cy="705332"/>
          </a:xfrm>
        </p:spPr>
        <p:txBody>
          <a:bodyPr>
            <a:normAutofit fontScale="90000"/>
          </a:bodyPr>
          <a:lstStyle/>
          <a:p>
            <a:r>
              <a:rPr lang="en-US" dirty="0"/>
              <a:t>Parameter manipulation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F99CFBF2-3192-AC45-982E-E0EB84D8590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8/31/21</a:t>
            </a:fld>
            <a:endParaRPr lang="en-US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314A6DA-8AA7-974F-A1C9-73827C3EC8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Bernd </a:t>
            </a:r>
            <a:r>
              <a:rPr lang="en-US" dirty="0" err="1"/>
              <a:t>Stechauner</a:t>
            </a:r>
            <a:endParaRPr lang="en-US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18313E4-B1D4-2642-B76E-C9C2612090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24" name="Image 21" descr="MUON-Slide-graphBase-pagebottom.jpg">
            <a:extLst>
              <a:ext uri="{FF2B5EF4-FFF2-40B4-BE49-F238E27FC236}">
                <a16:creationId xmlns:a16="http://schemas.microsoft.com/office/drawing/2014/main" id="{62A32F42-EACA-D641-8033-86C166F9D9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2" y="3936913"/>
            <a:ext cx="9144000" cy="508000"/>
          </a:xfrm>
          <a:prstGeom prst="rect">
            <a:avLst/>
          </a:prstGeom>
          <a:effectLst/>
        </p:spPr>
      </p:pic>
      <p:pic>
        <p:nvPicPr>
          <p:cNvPr id="25" name="Grafik 24">
            <a:extLst>
              <a:ext uri="{FF2B5EF4-FFF2-40B4-BE49-F238E27FC236}">
                <a16:creationId xmlns:a16="http://schemas.microsoft.com/office/drawing/2014/main" id="{867989E7-1546-9345-ADBD-AD472E6169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8356" y="0"/>
            <a:ext cx="1045509" cy="1045509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85BA3CBF-D014-DE4F-B11A-3E7F170DAD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96619" y="877347"/>
            <a:ext cx="2267873" cy="856673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403FD7F8-DCAE-B245-987F-61D9FD61E08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900" y="718944"/>
            <a:ext cx="4629292" cy="3471969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40145939-282D-DC49-AA33-3E8467A721C7}"/>
              </a:ext>
            </a:extLst>
          </p:cNvPr>
          <p:cNvSpPr txBox="1"/>
          <p:nvPr/>
        </p:nvSpPr>
        <p:spPr>
          <a:xfrm>
            <a:off x="3334214" y="1962640"/>
            <a:ext cx="902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Radius</a:t>
            </a:r>
          </a:p>
        </p:txBody>
      </p:sp>
      <p:pic>
        <p:nvPicPr>
          <p:cNvPr id="12" name="Grafik 11" descr="Ein Bild, das Text enthält.&#10;&#10;Automatisch generierte Beschreibung">
            <a:extLst>
              <a:ext uri="{FF2B5EF4-FFF2-40B4-BE49-F238E27FC236}">
                <a16:creationId xmlns:a16="http://schemas.microsoft.com/office/drawing/2014/main" id="{BD9B13BC-E74E-4143-B31B-71A1BC733BD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72000" y="1884336"/>
            <a:ext cx="4483100" cy="10033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feld 12">
                <a:extLst>
                  <a:ext uri="{FF2B5EF4-FFF2-40B4-BE49-F238E27FC236}">
                    <a16:creationId xmlns:a16="http://schemas.microsoft.com/office/drawing/2014/main" id="{64ADB2A6-CB46-E74F-B3CD-9108301350F4}"/>
                  </a:ext>
                </a:extLst>
              </p:cNvPr>
              <p:cNvSpPr txBox="1"/>
              <p:nvPr/>
            </p:nvSpPr>
            <p:spPr>
              <a:xfrm>
                <a:off x="5751496" y="3089109"/>
                <a:ext cx="2475358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Constant L:</a:t>
                </a:r>
              </a:p>
              <a:p>
                <a:r>
                  <a:rPr lang="en-US" u="sng" dirty="0">
                    <a:solidFill>
                      <a:srgbClr val="FF0000"/>
                    </a:solidFill>
                  </a:rPr>
                  <a:t>Fringe field length </a:t>
                </a:r>
                <a14:m>
                  <m:oMath xmlns:m="http://schemas.openxmlformats.org/officeDocument/2006/math">
                    <m:r>
                      <a:rPr lang="en-US" i="1" u="sng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</m:oMath>
                </a14:m>
                <a:r>
                  <a:rPr lang="en-US" u="sng" dirty="0">
                    <a:solidFill>
                      <a:srgbClr val="FF0000"/>
                    </a:solidFill>
                  </a:rPr>
                  <a:t> R</a:t>
                </a:r>
              </a:p>
            </p:txBody>
          </p:sp>
        </mc:Choice>
        <mc:Fallback xmlns="">
          <p:sp>
            <p:nvSpPr>
              <p:cNvPr id="13" name="Textfeld 12">
                <a:extLst>
                  <a:ext uri="{FF2B5EF4-FFF2-40B4-BE49-F238E27FC236}">
                    <a16:creationId xmlns:a16="http://schemas.microsoft.com/office/drawing/2014/main" id="{64ADB2A6-CB46-E74F-B3CD-9108301350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51496" y="3089109"/>
                <a:ext cx="2475358" cy="646331"/>
              </a:xfrm>
              <a:prstGeom prst="rect">
                <a:avLst/>
              </a:prstGeom>
              <a:blipFill>
                <a:blip r:embed="rId7"/>
                <a:stretch>
                  <a:fillRect l="-2041" t="-5769" r="-1020" b="-115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514789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92"/>
    </mc:Choice>
    <mc:Fallback>
      <p:transition spd="slow" advTm="892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F99CFBF2-3192-AC45-982E-E0EB84D8590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8/31/21</a:t>
            </a:fld>
            <a:endParaRPr lang="en-US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314A6DA-8AA7-974F-A1C9-73827C3EC8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Bernd </a:t>
            </a:r>
            <a:r>
              <a:rPr lang="en-US" dirty="0" err="1"/>
              <a:t>Stechauner</a:t>
            </a:r>
            <a:endParaRPr lang="en-US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18313E4-B1D4-2642-B76E-C9C2612090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27" name="Grafik 26">
            <a:extLst>
              <a:ext uri="{FF2B5EF4-FFF2-40B4-BE49-F238E27FC236}">
                <a16:creationId xmlns:a16="http://schemas.microsoft.com/office/drawing/2014/main" id="{D94D34CB-5230-4F42-A76B-7203687EE9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576" y="935622"/>
            <a:ext cx="3795284" cy="3006165"/>
          </a:xfrm>
          <a:prstGeom prst="rect">
            <a:avLst/>
          </a:prstGeom>
        </p:spPr>
      </p:pic>
      <p:sp>
        <p:nvSpPr>
          <p:cNvPr id="42" name="Freihandform 41">
            <a:extLst>
              <a:ext uri="{FF2B5EF4-FFF2-40B4-BE49-F238E27FC236}">
                <a16:creationId xmlns:a16="http://schemas.microsoft.com/office/drawing/2014/main" id="{A2665737-579E-0143-B8EE-15A855EBB009}"/>
              </a:ext>
            </a:extLst>
          </p:cNvPr>
          <p:cNvSpPr/>
          <p:nvPr/>
        </p:nvSpPr>
        <p:spPr>
          <a:xfrm>
            <a:off x="2022949" y="1346852"/>
            <a:ext cx="592461" cy="262728"/>
          </a:xfrm>
          <a:custGeom>
            <a:avLst/>
            <a:gdLst>
              <a:gd name="connsiteX0" fmla="*/ 189602 w 833078"/>
              <a:gd name="connsiteY0" fmla="*/ 23741 h 396493"/>
              <a:gd name="connsiteX1" fmla="*/ 31 w 833078"/>
              <a:gd name="connsiteY1" fmla="*/ 191010 h 396493"/>
              <a:gd name="connsiteX2" fmla="*/ 178451 w 833078"/>
              <a:gd name="connsiteY2" fmla="*/ 380580 h 396493"/>
              <a:gd name="connsiteX3" fmla="*/ 602197 w 833078"/>
              <a:gd name="connsiteY3" fmla="*/ 369429 h 396493"/>
              <a:gd name="connsiteX4" fmla="*/ 791768 w 833078"/>
              <a:gd name="connsiteY4" fmla="*/ 235615 h 396493"/>
              <a:gd name="connsiteX5" fmla="*/ 769465 w 833078"/>
              <a:gd name="connsiteY5" fmla="*/ 34893 h 396493"/>
              <a:gd name="connsiteX6" fmla="*/ 133846 w 833078"/>
              <a:gd name="connsiteY6" fmla="*/ 1439 h 396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33078" h="396493">
                <a:moveTo>
                  <a:pt x="189602" y="23741"/>
                </a:moveTo>
                <a:cubicBezTo>
                  <a:pt x="95745" y="77639"/>
                  <a:pt x="1889" y="131537"/>
                  <a:pt x="31" y="191010"/>
                </a:cubicBezTo>
                <a:cubicBezTo>
                  <a:pt x="-1827" y="250483"/>
                  <a:pt x="78090" y="350844"/>
                  <a:pt x="178451" y="380580"/>
                </a:cubicBezTo>
                <a:cubicBezTo>
                  <a:pt x="278812" y="410316"/>
                  <a:pt x="499978" y="393590"/>
                  <a:pt x="602197" y="369429"/>
                </a:cubicBezTo>
                <a:cubicBezTo>
                  <a:pt x="704416" y="345268"/>
                  <a:pt x="763890" y="291371"/>
                  <a:pt x="791768" y="235615"/>
                </a:cubicBezTo>
                <a:cubicBezTo>
                  <a:pt x="819646" y="179859"/>
                  <a:pt x="879119" y="73922"/>
                  <a:pt x="769465" y="34893"/>
                </a:cubicBezTo>
                <a:cubicBezTo>
                  <a:pt x="659811" y="-4136"/>
                  <a:pt x="396828" y="-1349"/>
                  <a:pt x="133846" y="1439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Pfeil nach unten 42">
            <a:extLst>
              <a:ext uri="{FF2B5EF4-FFF2-40B4-BE49-F238E27FC236}">
                <a16:creationId xmlns:a16="http://schemas.microsoft.com/office/drawing/2014/main" id="{5A3B1D17-DC8E-9142-94E9-9B00AC77133A}"/>
              </a:ext>
            </a:extLst>
          </p:cNvPr>
          <p:cNvSpPr/>
          <p:nvPr/>
        </p:nvSpPr>
        <p:spPr>
          <a:xfrm rot="3465455">
            <a:off x="2912692" y="774498"/>
            <a:ext cx="94517" cy="793588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4" name="Grafik 43">
            <a:extLst>
              <a:ext uri="{FF2B5EF4-FFF2-40B4-BE49-F238E27FC236}">
                <a16:creationId xmlns:a16="http://schemas.microsoft.com/office/drawing/2014/main" id="{DD946857-A729-D141-8EE9-C51256E9C5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7961" y="748729"/>
            <a:ext cx="4351695" cy="3263771"/>
          </a:xfrm>
          <a:prstGeom prst="rect">
            <a:avLst/>
          </a:prstGeom>
        </p:spPr>
      </p:pic>
      <p:sp>
        <p:nvSpPr>
          <p:cNvPr id="46" name="Textfeld 45">
            <a:extLst>
              <a:ext uri="{FF2B5EF4-FFF2-40B4-BE49-F238E27FC236}">
                <a16:creationId xmlns:a16="http://schemas.microsoft.com/office/drawing/2014/main" id="{96D85B99-608C-EF4B-A62A-3F86857E9BB9}"/>
              </a:ext>
            </a:extLst>
          </p:cNvPr>
          <p:cNvSpPr txBox="1"/>
          <p:nvPr/>
        </p:nvSpPr>
        <p:spPr>
          <a:xfrm>
            <a:off x="3244478" y="678016"/>
            <a:ext cx="28571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Here: Minimize correlation</a:t>
            </a:r>
          </a:p>
        </p:txBody>
      </p:sp>
      <p:pic>
        <p:nvPicPr>
          <p:cNvPr id="47" name="Grafik 46">
            <a:extLst>
              <a:ext uri="{FF2B5EF4-FFF2-40B4-BE49-F238E27FC236}">
                <a16:creationId xmlns:a16="http://schemas.microsoft.com/office/drawing/2014/main" id="{46931933-4ECE-434B-8196-2783CA6262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88243" y="1"/>
            <a:ext cx="935622" cy="935622"/>
          </a:xfrm>
          <a:prstGeom prst="rect">
            <a:avLst/>
          </a:prstGeom>
        </p:spPr>
      </p:pic>
      <p:sp>
        <p:nvSpPr>
          <p:cNvPr id="48" name="Titel 1">
            <a:extLst>
              <a:ext uri="{FF2B5EF4-FFF2-40B4-BE49-F238E27FC236}">
                <a16:creationId xmlns:a16="http://schemas.microsoft.com/office/drawing/2014/main" id="{962FE8AD-FD8A-AB4C-808D-CB32B2AB29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1699"/>
            <a:ext cx="8226854" cy="705332"/>
          </a:xfrm>
        </p:spPr>
        <p:txBody>
          <a:bodyPr>
            <a:normAutofit fontScale="90000"/>
          </a:bodyPr>
          <a:lstStyle/>
          <a:p>
            <a:r>
              <a:rPr lang="en-US" dirty="0"/>
              <a:t>Fringe field optimization</a:t>
            </a:r>
          </a:p>
        </p:txBody>
      </p:sp>
      <p:pic>
        <p:nvPicPr>
          <p:cNvPr id="49" name="Image 21" descr="MUON-Slide-graphBase-pagebottom.jpg">
            <a:extLst>
              <a:ext uri="{FF2B5EF4-FFF2-40B4-BE49-F238E27FC236}">
                <a16:creationId xmlns:a16="http://schemas.microsoft.com/office/drawing/2014/main" id="{5CE30702-438C-C14B-9E0C-9EAEBC79E01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941787"/>
            <a:ext cx="9144000" cy="508000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13374644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52"/>
    </mc:Choice>
    <mc:Fallback>
      <p:transition spd="slow" advTm="852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F99CFBF2-3192-AC45-982E-E0EB84D8590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8/31/21</a:t>
            </a:fld>
            <a:endParaRPr lang="en-US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314A6DA-8AA7-974F-A1C9-73827C3EC8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[6] </a:t>
            </a:r>
            <a:r>
              <a:rPr lang="en-US" dirty="0" err="1"/>
              <a:t>Fernow</a:t>
            </a:r>
            <a:r>
              <a:rPr lang="en-US" dirty="0"/>
              <a:t> 1995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18313E4-B1D4-2642-B76E-C9C2612090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24" name="Image 21" descr="MUON-Slide-graphBase-pagebottom.jpg">
            <a:extLst>
              <a:ext uri="{FF2B5EF4-FFF2-40B4-BE49-F238E27FC236}">
                <a16:creationId xmlns:a16="http://schemas.microsoft.com/office/drawing/2014/main" id="{62A32F42-EACA-D641-8033-86C166F9D9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35" y="3948493"/>
            <a:ext cx="9136800" cy="507600"/>
          </a:xfrm>
          <a:prstGeom prst="rect">
            <a:avLst/>
          </a:prstGeom>
          <a:effectLst/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5A26D6C7-7C39-E84E-9413-7D40833EC0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42607" y="703920"/>
            <a:ext cx="3734615" cy="2800961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681D4045-9B81-4B49-BBF4-0472F91998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8356" y="0"/>
            <a:ext cx="1045509" cy="1045509"/>
          </a:xfrm>
          <a:prstGeom prst="rect">
            <a:avLst/>
          </a:prstGeom>
        </p:spPr>
      </p:pic>
      <p:sp>
        <p:nvSpPr>
          <p:cNvPr id="16" name="Textfeld 15">
            <a:extLst>
              <a:ext uri="{FF2B5EF4-FFF2-40B4-BE49-F238E27FC236}">
                <a16:creationId xmlns:a16="http://schemas.microsoft.com/office/drawing/2014/main" id="{364B80D9-0BED-0049-9632-97A0611689DA}"/>
              </a:ext>
            </a:extLst>
          </p:cNvPr>
          <p:cNvSpPr txBox="1"/>
          <p:nvPr/>
        </p:nvSpPr>
        <p:spPr>
          <a:xfrm>
            <a:off x="135363" y="3882600"/>
            <a:ext cx="56765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u="sng" dirty="0">
                <a:solidFill>
                  <a:srgbClr val="FF0000"/>
                </a:solidFill>
              </a:rPr>
              <a:t>Cooling below 55 microns by means of higher fields possible</a:t>
            </a:r>
          </a:p>
        </p:txBody>
      </p:sp>
      <p:pic>
        <p:nvPicPr>
          <p:cNvPr id="19" name="Grafik 18" descr="Häkchen mit einfarbiger Füllung">
            <a:extLst>
              <a:ext uri="{FF2B5EF4-FFF2-40B4-BE49-F238E27FC236}">
                <a16:creationId xmlns:a16="http://schemas.microsoft.com/office/drawing/2014/main" id="{105AA331-0D31-DD49-BC8F-094CDD45D23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741429" y="3787491"/>
            <a:ext cx="528771" cy="528771"/>
          </a:xfrm>
          <a:prstGeom prst="rect">
            <a:avLst/>
          </a:prstGeom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2BCE19C9-0505-0941-97D3-8A1988DE254E}"/>
              </a:ext>
            </a:extLst>
          </p:cNvPr>
          <p:cNvSpPr txBox="1"/>
          <p:nvPr/>
        </p:nvSpPr>
        <p:spPr>
          <a:xfrm>
            <a:off x="4683026" y="641566"/>
            <a:ext cx="21407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ICOOL simulation [6] 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5ED2A05A-3CED-AE43-BC68-8AD2B955F26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6073" y="674336"/>
            <a:ext cx="3717812" cy="3214888"/>
          </a:xfrm>
          <a:prstGeom prst="rect">
            <a:avLst/>
          </a:prstGeom>
        </p:spPr>
      </p:pic>
      <p:sp>
        <p:nvSpPr>
          <p:cNvPr id="17" name="Titel 1">
            <a:extLst>
              <a:ext uri="{FF2B5EF4-FFF2-40B4-BE49-F238E27FC236}">
                <a16:creationId xmlns:a16="http://schemas.microsoft.com/office/drawing/2014/main" id="{4E221F58-CC19-3F4E-9841-FE2AA35CBC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430"/>
            <a:ext cx="8226854" cy="705332"/>
          </a:xfrm>
        </p:spPr>
        <p:txBody>
          <a:bodyPr>
            <a:normAutofit fontScale="90000"/>
          </a:bodyPr>
          <a:lstStyle/>
          <a:p>
            <a:r>
              <a:rPr lang="en-US" dirty="0"/>
              <a:t>Cooling simulation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60BECBA7-01C0-B249-8E97-8BDBB02A90E1}"/>
              </a:ext>
            </a:extLst>
          </p:cNvPr>
          <p:cNvSpPr txBox="1"/>
          <p:nvPr/>
        </p:nvSpPr>
        <p:spPr>
          <a:xfrm>
            <a:off x="7078428" y="1525310"/>
            <a:ext cx="2105063" cy="15542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Initial beam parameters: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dirty="0" err="1"/>
              <a:t>P</a:t>
            </a:r>
            <a:r>
              <a:rPr lang="en-US" sz="1100" baseline="-25000" dirty="0" err="1"/>
              <a:t>z</a:t>
            </a:r>
            <a:r>
              <a:rPr lang="en-US" sz="1100" dirty="0"/>
              <a:t> = 80 MeV/c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dirty="0"/>
              <a:t>Emittance = 55 microns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dirty="0"/>
              <a:t>Absorber: liquid Hydrogen</a:t>
            </a:r>
          </a:p>
          <a:p>
            <a:r>
              <a:rPr lang="en-US" sz="1100" dirty="0"/>
              <a:t> 	26 cm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/>
              <a:t>Cooling until 30 MeV/c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/>
              <a:t>50 T solenoid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32125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354"/>
    </mc:Choice>
    <mc:Fallback>
      <p:transition spd="slow" advTm="1354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F99CFBF2-3192-AC45-982E-E0EB84D8590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8/31/21</a:t>
            </a:fld>
            <a:endParaRPr lang="en-US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314A6DA-8AA7-974F-A1C9-73827C3EC8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Bernd </a:t>
            </a:r>
            <a:r>
              <a:rPr lang="en-US" dirty="0" err="1"/>
              <a:t>Stechauner</a:t>
            </a:r>
            <a:endParaRPr lang="en-US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18313E4-B1D4-2642-B76E-C9C2612090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24" name="Image 21" descr="MUON-Slide-graphBase-pagebottom.jpg">
            <a:extLst>
              <a:ext uri="{FF2B5EF4-FFF2-40B4-BE49-F238E27FC236}">
                <a16:creationId xmlns:a16="http://schemas.microsoft.com/office/drawing/2014/main" id="{62A32F42-EACA-D641-8033-86C166F9D9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2" y="3936913"/>
            <a:ext cx="9144000" cy="508000"/>
          </a:xfrm>
          <a:prstGeom prst="rect">
            <a:avLst/>
          </a:prstGeom>
          <a:effectLst/>
        </p:spPr>
      </p:pic>
      <p:sp>
        <p:nvSpPr>
          <p:cNvPr id="10" name="Titel 1">
            <a:extLst>
              <a:ext uri="{FF2B5EF4-FFF2-40B4-BE49-F238E27FC236}">
                <a16:creationId xmlns:a16="http://schemas.microsoft.com/office/drawing/2014/main" id="{93E2F9DB-5888-4941-9F52-55EE1020F4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430"/>
            <a:ext cx="8226854" cy="705332"/>
          </a:xfrm>
        </p:spPr>
        <p:txBody>
          <a:bodyPr>
            <a:normAutofit fontScale="90000"/>
          </a:bodyPr>
          <a:lstStyle/>
          <a:p>
            <a:r>
              <a:rPr lang="en-US" dirty="0"/>
              <a:t>Bad fringe field optimization 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22193796-743F-9D4D-8B41-FA513609AC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135" y="872197"/>
            <a:ext cx="4219492" cy="3164619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976070E5-9001-F847-8047-D35CDBFEB2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13427" y="868806"/>
            <a:ext cx="4219492" cy="3164619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FDEB7C6D-8C17-0E4E-B543-E80072AEE15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78356" y="0"/>
            <a:ext cx="1045509" cy="1045509"/>
          </a:xfrm>
          <a:prstGeom prst="rect">
            <a:avLst/>
          </a:prstGeom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id="{DC45DC7E-6BC6-AF44-A823-F1750F45CE59}"/>
              </a:ext>
            </a:extLst>
          </p:cNvPr>
          <p:cNvSpPr txBox="1"/>
          <p:nvPr/>
        </p:nvSpPr>
        <p:spPr>
          <a:xfrm>
            <a:off x="5201268" y="760896"/>
            <a:ext cx="2061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ICOOL simulation 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38ADBF77-DD5E-9349-851E-A1330D784241}"/>
              </a:ext>
            </a:extLst>
          </p:cNvPr>
          <p:cNvSpPr txBox="1"/>
          <p:nvPr/>
        </p:nvSpPr>
        <p:spPr>
          <a:xfrm>
            <a:off x="1056199" y="760896"/>
            <a:ext cx="2287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Analytical estimation</a:t>
            </a:r>
          </a:p>
        </p:txBody>
      </p:sp>
    </p:spTree>
    <p:extLst>
      <p:ext uri="{BB962C8B-B14F-4D97-AF65-F5344CB8AC3E}">
        <p14:creationId xmlns:p14="http://schemas.microsoft.com/office/powerpoint/2010/main" val="1670873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5D59538-ED5E-2E46-82AF-67B0DDE491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1699"/>
            <a:ext cx="8226854" cy="705332"/>
          </a:xfrm>
        </p:spPr>
        <p:txBody>
          <a:bodyPr>
            <a:normAutofit fontScale="90000"/>
          </a:bodyPr>
          <a:lstStyle/>
          <a:p>
            <a:r>
              <a:rPr lang="en-US" dirty="0"/>
              <a:t>Summary and Outlook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F99CFBF2-3192-AC45-982E-E0EB84D8590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8/31/21</a:t>
            </a:fld>
            <a:endParaRPr lang="en-US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314A6DA-8AA7-974F-A1C9-73827C3EC8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Bernd </a:t>
            </a:r>
            <a:r>
              <a:rPr lang="en-US" dirty="0" err="1"/>
              <a:t>Stechauner</a:t>
            </a:r>
            <a:endParaRPr lang="en-US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18313E4-B1D4-2642-B76E-C9C2612090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24" name="Image 21" descr="MUON-Slide-graphBase-pagebottom.jpg">
            <a:extLst>
              <a:ext uri="{FF2B5EF4-FFF2-40B4-BE49-F238E27FC236}">
                <a16:creationId xmlns:a16="http://schemas.microsoft.com/office/drawing/2014/main" id="{62A32F42-EACA-D641-8033-86C166F9D9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2" y="3936913"/>
            <a:ext cx="9144000" cy="508000"/>
          </a:xfrm>
          <a:prstGeom prst="rect">
            <a:avLst/>
          </a:prstGeom>
          <a:effectLst/>
        </p:spPr>
      </p:pic>
      <p:pic>
        <p:nvPicPr>
          <p:cNvPr id="25" name="Grafik 24">
            <a:extLst>
              <a:ext uri="{FF2B5EF4-FFF2-40B4-BE49-F238E27FC236}">
                <a16:creationId xmlns:a16="http://schemas.microsoft.com/office/drawing/2014/main" id="{867989E7-1546-9345-ADBD-AD472E6169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8356" y="0"/>
            <a:ext cx="1045509" cy="1045509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C68417B8-4EAE-CD47-9A7F-1A1DD0B6519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8904" y="784689"/>
            <a:ext cx="1632229" cy="1319674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B602CF80-6172-2A47-AF2D-03F1A9F12F97}"/>
              </a:ext>
            </a:extLst>
          </p:cNvPr>
          <p:cNvSpPr txBox="1"/>
          <p:nvPr/>
        </p:nvSpPr>
        <p:spPr>
          <a:xfrm>
            <a:off x="2190924" y="799693"/>
            <a:ext cx="520206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Simulation of ionization cooling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Cooling under 55 microns possible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D7AD50CA-A004-314F-B515-30FA7BD72E81}"/>
              </a:ext>
            </a:extLst>
          </p:cNvPr>
          <p:cNvSpPr txBox="1"/>
          <p:nvPr/>
        </p:nvSpPr>
        <p:spPr>
          <a:xfrm>
            <a:off x="122346" y="2039241"/>
            <a:ext cx="19303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Next steps: </a:t>
            </a: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9B906B97-1553-E84F-96C8-4B3ABF54134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94806" y="2355622"/>
            <a:ext cx="724621" cy="699918"/>
          </a:xfrm>
          <a:prstGeom prst="rect">
            <a:avLst/>
          </a:prstGeom>
        </p:spPr>
      </p:pic>
      <p:sp>
        <p:nvSpPr>
          <p:cNvPr id="17" name="Textfeld 16">
            <a:extLst>
              <a:ext uri="{FF2B5EF4-FFF2-40B4-BE49-F238E27FC236}">
                <a16:creationId xmlns:a16="http://schemas.microsoft.com/office/drawing/2014/main" id="{92C41238-A339-EF45-87CC-BAF1AC7F407D}"/>
              </a:ext>
            </a:extLst>
          </p:cNvPr>
          <p:cNvSpPr txBox="1"/>
          <p:nvPr/>
        </p:nvSpPr>
        <p:spPr>
          <a:xfrm>
            <a:off x="107028" y="2415859"/>
            <a:ext cx="4772460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Reaccelerate the cooled beam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Field flip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Simulate couple of cooling cells</a:t>
            </a:r>
          </a:p>
        </p:txBody>
      </p:sp>
      <p:pic>
        <p:nvPicPr>
          <p:cNvPr id="20" name="Grafik 19" descr="Häkchen mit einfarbiger Füllung">
            <a:extLst>
              <a:ext uri="{FF2B5EF4-FFF2-40B4-BE49-F238E27FC236}">
                <a16:creationId xmlns:a16="http://schemas.microsoft.com/office/drawing/2014/main" id="{05DC1F41-10BD-0449-8163-F2A1C6E5DB4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884328" y="698676"/>
            <a:ext cx="638111" cy="638111"/>
          </a:xfrm>
          <a:prstGeom prst="rect">
            <a:avLst/>
          </a:prstGeom>
        </p:spPr>
      </p:pic>
      <p:pic>
        <p:nvPicPr>
          <p:cNvPr id="22" name="Grafik 21" descr="Häkchen mit einfarbiger Füllung">
            <a:extLst>
              <a:ext uri="{FF2B5EF4-FFF2-40B4-BE49-F238E27FC236}">
                <a16:creationId xmlns:a16="http://schemas.microsoft.com/office/drawing/2014/main" id="{5B3D74F2-C272-F546-996A-0790B2D18AC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371855" y="1409449"/>
            <a:ext cx="638111" cy="638111"/>
          </a:xfrm>
          <a:prstGeom prst="rect">
            <a:avLst/>
          </a:prstGeom>
        </p:spPr>
      </p:pic>
      <p:pic>
        <p:nvPicPr>
          <p:cNvPr id="18" name="Grafik 17">
            <a:extLst>
              <a:ext uri="{FF2B5EF4-FFF2-40B4-BE49-F238E27FC236}">
                <a16:creationId xmlns:a16="http://schemas.microsoft.com/office/drawing/2014/main" id="{0A9EF36C-D7B7-C64D-93A3-7B92B409BA3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922752" y="3055540"/>
            <a:ext cx="1141011" cy="699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84648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547"/>
    </mc:Choice>
    <mc:Fallback>
      <p:transition spd="slow" advTm="2547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6BF2121-333B-3840-BDE7-929B4D5516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Thank you for your attention </a:t>
            </a:r>
            <a:br>
              <a:rPr lang="en-US" dirty="0"/>
            </a:br>
            <a:r>
              <a:rPr lang="en-US" dirty="0"/>
              <a:t>and wish me luck!!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807BE57-CDB0-E840-8E92-29655200050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8/31/21</a:t>
            </a:fld>
            <a:endParaRPr lang="en-US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CC91714-FE94-B548-856D-A6F0B7AC29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Bernd </a:t>
            </a:r>
            <a:r>
              <a:rPr lang="en-US" dirty="0" err="1"/>
              <a:t>Stechauner</a:t>
            </a:r>
            <a:endParaRPr lang="en-US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AD31C7E-31E8-C841-87EB-490BC7894F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8" name="Grafik 7" descr="Ein Bild, das Text, Himmel, draußen, Baum enthält.&#10;&#10;Automatisch generierte Beschreibung">
            <a:extLst>
              <a:ext uri="{FF2B5EF4-FFF2-40B4-BE49-F238E27FC236}">
                <a16:creationId xmlns:a16="http://schemas.microsoft.com/office/drawing/2014/main" id="{1CC46838-4E4A-F74A-B0DA-3CDEAE0FD6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373" y="-2409998"/>
            <a:ext cx="9144000" cy="6858001"/>
          </a:xfrm>
          <a:prstGeom prst="rect">
            <a:avLst/>
          </a:prstGeom>
        </p:spPr>
      </p:pic>
      <p:pic>
        <p:nvPicPr>
          <p:cNvPr id="9" name="Image 7" descr="MUON-SlideGraph-LogoBkgnd2.png">
            <a:extLst>
              <a:ext uri="{FF2B5EF4-FFF2-40B4-BE49-F238E27FC236}">
                <a16:creationId xmlns:a16="http://schemas.microsoft.com/office/drawing/2014/main" id="{B7CA8C66-18B9-EA49-8EF8-604A7E13BA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-692957"/>
            <a:ext cx="9144000" cy="5140960"/>
          </a:xfrm>
          <a:prstGeom prst="rect">
            <a:avLst/>
          </a:prstGeom>
        </p:spPr>
      </p:pic>
      <p:sp>
        <p:nvSpPr>
          <p:cNvPr id="10" name="Titel 1">
            <a:extLst>
              <a:ext uri="{FF2B5EF4-FFF2-40B4-BE49-F238E27FC236}">
                <a16:creationId xmlns:a16="http://schemas.microsoft.com/office/drawing/2014/main" id="{B339918A-02F8-E547-B7F8-018442A0A652}"/>
              </a:ext>
            </a:extLst>
          </p:cNvPr>
          <p:cNvSpPr txBox="1">
            <a:spLocks/>
          </p:cNvSpPr>
          <p:nvPr/>
        </p:nvSpPr>
        <p:spPr>
          <a:xfrm>
            <a:off x="297366" y="2435475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 fontScale="90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27386331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81"/>
    </mc:Choice>
    <mc:Fallback>
      <p:transition spd="slow" advTm="3081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F23E128-1A65-7F43-8522-183C03680F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953" y="13681"/>
            <a:ext cx="8226854" cy="705332"/>
          </a:xfrm>
        </p:spPr>
        <p:txBody>
          <a:bodyPr>
            <a:normAutofit fontScale="90000"/>
          </a:bodyPr>
          <a:lstStyle/>
          <a:p>
            <a:r>
              <a:rPr lang="en-US" dirty="0"/>
              <a:t>Appendix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7354AC41-5465-0942-ADE5-BF41D714C0C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8/31/21</a:t>
            </a:fld>
            <a:endParaRPr lang="en-US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D49FA1C-E5EA-A54C-A497-B088A7CEA2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2AABD237-6FC3-BD47-970D-F356E8B56A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0" y="0"/>
            <a:ext cx="741865" cy="741865"/>
          </a:xfrm>
          <a:prstGeom prst="rect">
            <a:avLst/>
          </a:prstGeom>
        </p:spPr>
      </p:pic>
      <p:sp>
        <p:nvSpPr>
          <p:cNvPr id="17" name="Fußzeilenplatzhalter 3">
            <a:extLst>
              <a:ext uri="{FF2B5EF4-FFF2-40B4-BE49-F238E27FC236}">
                <a16:creationId xmlns:a16="http://schemas.microsoft.com/office/drawing/2014/main" id="{9E56BB02-EF59-D649-8160-60891DB4B76B}"/>
              </a:ext>
            </a:extLst>
          </p:cNvPr>
          <p:cNvSpPr txBox="1">
            <a:spLocks/>
          </p:cNvSpPr>
          <p:nvPr/>
        </p:nvSpPr>
        <p:spPr>
          <a:xfrm>
            <a:off x="5073467" y="4854663"/>
            <a:ext cx="311190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solidFill>
                  <a:schemeClr val="accent3"/>
                </a:solidFill>
              </a:rPr>
              <a:t>[7] </a:t>
            </a:r>
            <a:r>
              <a:rPr lang="de-DE" dirty="0" err="1">
                <a:solidFill>
                  <a:schemeClr val="accent3"/>
                </a:solidFill>
              </a:rPr>
              <a:t>www.bruker.com</a:t>
            </a:r>
            <a:endParaRPr lang="de-DE" dirty="0">
              <a:solidFill>
                <a:schemeClr val="accent3"/>
              </a:solidFill>
            </a:endParaRPr>
          </a:p>
          <a:p>
            <a:r>
              <a:rPr lang="de-DE" dirty="0">
                <a:solidFill>
                  <a:schemeClr val="accent3"/>
                </a:solidFill>
              </a:rPr>
              <a:t>[8] </a:t>
            </a:r>
            <a:r>
              <a:rPr lang="de-AT" dirty="0">
                <a:solidFill>
                  <a:schemeClr val="accent3"/>
                </a:solidFill>
              </a:rPr>
              <a:t>10.1109/TASC.2011.2174952</a:t>
            </a:r>
          </a:p>
          <a:p>
            <a:r>
              <a:rPr lang="de-AT" dirty="0">
                <a:solidFill>
                  <a:schemeClr val="accent3"/>
                </a:solidFill>
              </a:rPr>
              <a:t>[9] 10.1038/s41586-019-1293-1 </a:t>
            </a:r>
          </a:p>
          <a:p>
            <a:endParaRPr lang="de-DE" dirty="0">
              <a:solidFill>
                <a:schemeClr val="accent1"/>
              </a:solidFill>
            </a:endParaRPr>
          </a:p>
          <a:p>
            <a:endParaRPr lang="en-US" dirty="0"/>
          </a:p>
        </p:txBody>
      </p:sp>
      <p:pic>
        <p:nvPicPr>
          <p:cNvPr id="7" name="Grafik 6" descr="Ein Bild, das Text, drinnen enthält.&#10;&#10;Automatisch generierte Beschreibung">
            <a:extLst>
              <a:ext uri="{FF2B5EF4-FFF2-40B4-BE49-F238E27FC236}">
                <a16:creationId xmlns:a16="http://schemas.microsoft.com/office/drawing/2014/main" id="{1D02DE30-7CB1-5442-8775-178D6C4792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08843" y="843466"/>
            <a:ext cx="1254584" cy="2585535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C53F04AF-3834-A24E-809E-00CEA52ED7F3}"/>
              </a:ext>
            </a:extLst>
          </p:cNvPr>
          <p:cNvSpPr txBox="1"/>
          <p:nvPr/>
        </p:nvSpPr>
        <p:spPr>
          <a:xfrm>
            <a:off x="2808367" y="3454402"/>
            <a:ext cx="24555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32 T solenoid with low temperature HTS [8]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890E0AD-C8F9-2743-A521-0A8451C9997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1581" y="843466"/>
            <a:ext cx="1434154" cy="2120278"/>
          </a:xfrm>
          <a:prstGeom prst="rect">
            <a:avLst/>
          </a:prstGeom>
        </p:spPr>
      </p:pic>
      <p:sp>
        <p:nvSpPr>
          <p:cNvPr id="15" name="Textfeld 14">
            <a:extLst>
              <a:ext uri="{FF2B5EF4-FFF2-40B4-BE49-F238E27FC236}">
                <a16:creationId xmlns:a16="http://schemas.microsoft.com/office/drawing/2014/main" id="{DA2E88DD-4C9D-B147-8838-9AD487E67F48}"/>
              </a:ext>
            </a:extLst>
          </p:cNvPr>
          <p:cNvSpPr txBox="1"/>
          <p:nvPr/>
        </p:nvSpPr>
        <p:spPr>
          <a:xfrm>
            <a:off x="162226" y="3177403"/>
            <a:ext cx="20645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Industrial use of high-resolution NMR </a:t>
            </a:r>
            <a:r>
              <a:rPr lang="en-US"/>
              <a:t>at 28.2 </a:t>
            </a:r>
            <a:r>
              <a:rPr lang="en-US" dirty="0"/>
              <a:t>T [7]</a:t>
            </a:r>
          </a:p>
        </p:txBody>
      </p:sp>
      <p:pic>
        <p:nvPicPr>
          <p:cNvPr id="23" name="Grafik 22" descr="Ein Bild, das Text, drinnen enthält.&#10;&#10;Automatisch generierte Beschreibung">
            <a:extLst>
              <a:ext uri="{FF2B5EF4-FFF2-40B4-BE49-F238E27FC236}">
                <a16:creationId xmlns:a16="http://schemas.microsoft.com/office/drawing/2014/main" id="{7EB0989C-7436-9A44-86F2-7C099BD5DE1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51745" y="288837"/>
            <a:ext cx="1613322" cy="3258696"/>
          </a:xfrm>
          <a:prstGeom prst="rect">
            <a:avLst/>
          </a:prstGeom>
        </p:spPr>
      </p:pic>
      <p:sp>
        <p:nvSpPr>
          <p:cNvPr id="24" name="Textfeld 23">
            <a:extLst>
              <a:ext uri="{FF2B5EF4-FFF2-40B4-BE49-F238E27FC236}">
                <a16:creationId xmlns:a16="http://schemas.microsoft.com/office/drawing/2014/main" id="{D4CB5A25-A5CF-E34A-A3DE-518F3A34BEFC}"/>
              </a:ext>
            </a:extLst>
          </p:cNvPr>
          <p:cNvSpPr txBox="1"/>
          <p:nvPr/>
        </p:nvSpPr>
        <p:spPr>
          <a:xfrm>
            <a:off x="6743228" y="3592901"/>
            <a:ext cx="1150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45 T !! [9]</a:t>
            </a:r>
          </a:p>
        </p:txBody>
      </p:sp>
    </p:spTree>
    <p:extLst>
      <p:ext uri="{BB962C8B-B14F-4D97-AF65-F5344CB8AC3E}">
        <p14:creationId xmlns:p14="http://schemas.microsoft.com/office/powerpoint/2010/main" val="11676517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D216E8F-363B-5647-8557-3D833AD8AA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081532" cy="2088757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/>
              <a:t>A final cooling scheme for muon colliders: a door opener for future discovery machines 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1E3C42DF-90AE-CC4D-AEB2-0880362C71C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8/31/21</a:t>
            </a:fld>
            <a:endParaRPr lang="en-US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548A611-D8C5-EB4F-A358-15AD86CB81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Bernd </a:t>
            </a:r>
            <a:r>
              <a:rPr lang="en-US" dirty="0" err="1"/>
              <a:t>Stechauner</a:t>
            </a:r>
            <a:endParaRPr lang="en-US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B41B5F7-CC40-D247-8F22-2736198ECC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16" name="Image 21" descr="MUON-Slide-graphBase-pagebottom.jpg">
            <a:extLst>
              <a:ext uri="{FF2B5EF4-FFF2-40B4-BE49-F238E27FC236}">
                <a16:creationId xmlns:a16="http://schemas.microsoft.com/office/drawing/2014/main" id="{04BB63FC-8BE1-494C-88E6-D8F28200FF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938270"/>
            <a:ext cx="9144000" cy="508000"/>
          </a:xfrm>
          <a:prstGeom prst="rect">
            <a:avLst/>
          </a:prstGeom>
          <a:effectLst/>
        </p:spPr>
      </p:pic>
      <p:pic>
        <p:nvPicPr>
          <p:cNvPr id="19" name="Grafik 18">
            <a:extLst>
              <a:ext uri="{FF2B5EF4-FFF2-40B4-BE49-F238E27FC236}">
                <a16:creationId xmlns:a16="http://schemas.microsoft.com/office/drawing/2014/main" id="{B3C9B3F0-2D1F-294F-8BF4-C9398FEC6A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68232" y="2041736"/>
            <a:ext cx="745067" cy="745067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A15F3399-50A3-3447-81EC-491EDDF2ED55}"/>
              </a:ext>
            </a:extLst>
          </p:cNvPr>
          <p:cNvSpPr txBox="1"/>
          <p:nvPr/>
        </p:nvSpPr>
        <p:spPr>
          <a:xfrm>
            <a:off x="521074" y="2765641"/>
            <a:ext cx="8039381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u="sng" dirty="0"/>
              <a:t>Joint Annual Meeting of ÖPG and SPS 2021 </a:t>
            </a:r>
          </a:p>
          <a:p>
            <a:pPr algn="ctr"/>
            <a:r>
              <a:rPr lang="en-US" sz="1600" i="1" dirty="0"/>
              <a:t>Bernd Stechauner</a:t>
            </a:r>
            <a:r>
              <a:rPr lang="en-US" sz="1600" i="1" baseline="30000" dirty="0"/>
              <a:t>1,2</a:t>
            </a:r>
            <a:r>
              <a:rPr lang="en-US" sz="1600" i="1" dirty="0"/>
              <a:t>, Elena Fol</a:t>
            </a:r>
            <a:r>
              <a:rPr lang="en-US" sz="1600" i="1" baseline="30000" dirty="0"/>
              <a:t>2</a:t>
            </a:r>
            <a:r>
              <a:rPr lang="en-US" sz="1600" i="1" dirty="0"/>
              <a:t>, Jochen Schieck</a:t>
            </a:r>
            <a:r>
              <a:rPr lang="en-US" sz="1600" i="1" baseline="30000" dirty="0"/>
              <a:t>1,3</a:t>
            </a:r>
            <a:r>
              <a:rPr lang="en-US" sz="1600" i="1" dirty="0"/>
              <a:t>, Chris Rogers</a:t>
            </a:r>
            <a:r>
              <a:rPr lang="en-US" sz="1600" i="1" baseline="30000" dirty="0"/>
              <a:t>4 </a:t>
            </a:r>
            <a:r>
              <a:rPr lang="en-US" sz="1600" i="1" dirty="0"/>
              <a:t>and Daniel Schulte</a:t>
            </a:r>
            <a:r>
              <a:rPr lang="en-US" sz="1600" i="1" baseline="30000" dirty="0"/>
              <a:t>2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3153A66F-B2F8-D740-827D-469A4E67E5C4}"/>
              </a:ext>
            </a:extLst>
          </p:cNvPr>
          <p:cNvSpPr txBox="1"/>
          <p:nvPr/>
        </p:nvSpPr>
        <p:spPr>
          <a:xfrm>
            <a:off x="2872679" y="3381194"/>
            <a:ext cx="333617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aseline="30000" dirty="0"/>
              <a:t>1</a:t>
            </a:r>
            <a:r>
              <a:rPr lang="en-US" sz="1200" dirty="0"/>
              <a:t>University of Technology Vienna,</a:t>
            </a:r>
          </a:p>
          <a:p>
            <a:pPr algn="ctr"/>
            <a:r>
              <a:rPr lang="en-US" sz="1200" baseline="30000" dirty="0"/>
              <a:t>2</a:t>
            </a:r>
            <a:r>
              <a:rPr lang="en-US" sz="1200" dirty="0"/>
              <a:t>CERN, Geneva</a:t>
            </a:r>
          </a:p>
          <a:p>
            <a:pPr algn="ctr"/>
            <a:r>
              <a:rPr lang="en-US" sz="1200" baseline="30000" dirty="0"/>
              <a:t>3</a:t>
            </a:r>
            <a:r>
              <a:rPr lang="en-US" sz="1200" dirty="0"/>
              <a:t>Institute of High Energy Physics, Vienna</a:t>
            </a:r>
          </a:p>
          <a:p>
            <a:pPr algn="ctr"/>
            <a:r>
              <a:rPr lang="en-US" sz="1200" baseline="30000" dirty="0"/>
              <a:t>4</a:t>
            </a:r>
            <a:r>
              <a:rPr lang="en-US" sz="1200" dirty="0"/>
              <a:t>STFC Rutherford Appleton Laboratory, </a:t>
            </a:r>
            <a:r>
              <a:rPr lang="de-AT" sz="1200" dirty="0" err="1"/>
              <a:t>Didcot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978727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76"/>
    </mc:Choice>
    <mc:Fallback>
      <p:transition spd="slow" advTm="476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D216E8F-363B-5647-8557-3D833AD8AA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8226854" cy="705332"/>
          </a:xfrm>
        </p:spPr>
        <p:txBody>
          <a:bodyPr>
            <a:normAutofit fontScale="90000"/>
          </a:bodyPr>
          <a:lstStyle/>
          <a:p>
            <a:r>
              <a:rPr lang="en-US" dirty="0"/>
              <a:t>Overview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1E3C42DF-90AE-CC4D-AEB2-0880362C71C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8/31/21</a:t>
            </a:fld>
            <a:endParaRPr lang="en-US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548A611-D8C5-EB4F-A358-15AD86CB81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Bernd </a:t>
            </a:r>
            <a:r>
              <a:rPr lang="en-US" dirty="0" err="1"/>
              <a:t>Stechauner</a:t>
            </a:r>
            <a:endParaRPr lang="en-US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B41B5F7-CC40-D247-8F22-2736198ECC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6" name="Image 21" descr="MUON-Slide-graphBase-pagebottom.jpg">
            <a:extLst>
              <a:ext uri="{FF2B5EF4-FFF2-40B4-BE49-F238E27FC236}">
                <a16:creationId xmlns:a16="http://schemas.microsoft.com/office/drawing/2014/main" id="{04BB63FC-8BE1-494C-88E6-D8F28200FF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938270"/>
            <a:ext cx="9144000" cy="508000"/>
          </a:xfrm>
          <a:prstGeom prst="rect">
            <a:avLst/>
          </a:prstGeom>
          <a:effectLst/>
        </p:spPr>
      </p:pic>
      <p:pic>
        <p:nvPicPr>
          <p:cNvPr id="19" name="Grafik 18">
            <a:extLst>
              <a:ext uri="{FF2B5EF4-FFF2-40B4-BE49-F238E27FC236}">
                <a16:creationId xmlns:a16="http://schemas.microsoft.com/office/drawing/2014/main" id="{B3C9B3F0-2D1F-294F-8BF4-C9398FEC6A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8356" y="0"/>
            <a:ext cx="1045509" cy="1045509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B715FED2-316D-CE40-93EC-775655B9F4AE}"/>
              </a:ext>
            </a:extLst>
          </p:cNvPr>
          <p:cNvSpPr txBox="1"/>
          <p:nvPr/>
        </p:nvSpPr>
        <p:spPr>
          <a:xfrm>
            <a:off x="455667" y="1696019"/>
            <a:ext cx="6962162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2800" b="1" dirty="0"/>
              <a:t>Muon collider motivation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800" b="1" dirty="0"/>
              <a:t>Physics behind a final cooling cell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800" b="1" dirty="0"/>
              <a:t>First emittance reduction simulations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42818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59"/>
    </mc:Choice>
    <mc:Fallback>
      <p:transition spd="slow" advTm="359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D216E8F-363B-5647-8557-3D833AD8AA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766"/>
            <a:ext cx="8226854" cy="705332"/>
          </a:xfrm>
        </p:spPr>
        <p:txBody>
          <a:bodyPr>
            <a:normAutofit fontScale="90000"/>
          </a:bodyPr>
          <a:lstStyle/>
          <a:p>
            <a:r>
              <a:rPr lang="en-US" dirty="0"/>
              <a:t>Motivation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1E3C42DF-90AE-CC4D-AEB2-0880362C71C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8/31/21</a:t>
            </a:fld>
            <a:endParaRPr lang="en-US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B41B5F7-CC40-D247-8F22-2736198ECC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6" name="Image 21" descr="MUON-Slide-graphBase-pagebottom.jpg">
            <a:extLst>
              <a:ext uri="{FF2B5EF4-FFF2-40B4-BE49-F238E27FC236}">
                <a16:creationId xmlns:a16="http://schemas.microsoft.com/office/drawing/2014/main" id="{04BB63FC-8BE1-494C-88E6-D8F28200FF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938270"/>
            <a:ext cx="9144000" cy="508000"/>
          </a:xfrm>
          <a:prstGeom prst="rect">
            <a:avLst/>
          </a:prstGeom>
          <a:effectLst/>
        </p:spPr>
      </p:pic>
      <p:pic>
        <p:nvPicPr>
          <p:cNvPr id="19" name="Grafik 18">
            <a:extLst>
              <a:ext uri="{FF2B5EF4-FFF2-40B4-BE49-F238E27FC236}">
                <a16:creationId xmlns:a16="http://schemas.microsoft.com/office/drawing/2014/main" id="{B3C9B3F0-2D1F-294F-8BF4-C9398FEC6A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8356" y="0"/>
            <a:ext cx="1045509" cy="104550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feld 21">
                <a:extLst>
                  <a:ext uri="{FF2B5EF4-FFF2-40B4-BE49-F238E27FC236}">
                    <a16:creationId xmlns:a16="http://schemas.microsoft.com/office/drawing/2014/main" id="{A914D522-C1B3-A14C-9B70-411DDEC8768F}"/>
                  </a:ext>
                </a:extLst>
              </p:cNvPr>
              <p:cNvSpPr txBox="1"/>
              <p:nvPr/>
            </p:nvSpPr>
            <p:spPr>
              <a:xfrm>
                <a:off x="4572000" y="1162554"/>
                <a:ext cx="4450666" cy="33239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Negligible synchrotron radiation: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US" sz="2400" dirty="0"/>
                  <a:t>m</a:t>
                </a:r>
                <a:r>
                  <a:rPr lang="en-US" sz="2400" baseline="30000" dirty="0"/>
                  <a:t>-4 </a:t>
                </a:r>
                <a:r>
                  <a:rPr lang="en-US" sz="2400" dirty="0"/>
                  <a:t>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Full collision energy available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100 pp = 14 </a:t>
                </a:r>
                <a:r>
                  <a:rPr lang="en-US" sz="2400" dirty="0" err="1"/>
                  <a:t>TeV</a:t>
                </a:r>
                <a:r>
                  <a:rPr lang="en-US" sz="2400" dirty="0"/>
                  <a:t> muon  collider [1]</a:t>
                </a:r>
                <a:endParaRPr lang="de-AT" sz="2400" dirty="0">
                  <a:ea typeface="Cambria Math" panose="020405030504060302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b="1" dirty="0"/>
              </a:p>
              <a:p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</p:txBody>
          </p:sp>
        </mc:Choice>
        <mc:Fallback xmlns="">
          <p:sp>
            <p:nvSpPr>
              <p:cNvPr id="22" name="Textfeld 21">
                <a:extLst>
                  <a:ext uri="{FF2B5EF4-FFF2-40B4-BE49-F238E27FC236}">
                    <a16:creationId xmlns:a16="http://schemas.microsoft.com/office/drawing/2014/main" id="{A914D522-C1B3-A14C-9B70-411DDEC876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0" y="1162554"/>
                <a:ext cx="4450666" cy="3323987"/>
              </a:xfrm>
              <a:prstGeom prst="rect">
                <a:avLst/>
              </a:prstGeom>
              <a:blipFill>
                <a:blip r:embed="rId5"/>
                <a:stretch>
                  <a:fillRect l="-1994" t="-1521" r="-19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Grafik 8">
            <a:extLst>
              <a:ext uri="{FF2B5EF4-FFF2-40B4-BE49-F238E27FC236}">
                <a16:creationId xmlns:a16="http://schemas.microsoft.com/office/drawing/2014/main" id="{900319B4-8D2E-B34C-A204-759CA493C50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954166"/>
            <a:ext cx="4529051" cy="2902597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7FD81574-88CF-AE49-8D66-8AC46BDEAE05}"/>
              </a:ext>
            </a:extLst>
          </p:cNvPr>
          <p:cNvSpPr txBox="1"/>
          <p:nvPr/>
        </p:nvSpPr>
        <p:spPr>
          <a:xfrm>
            <a:off x="5720263" y="4753536"/>
            <a:ext cx="17620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2"/>
                </a:solidFill>
              </a:rPr>
              <a:t>[1] arXiv:1901.06150v1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CA8410C4-0E96-494D-B35B-4CB2A78322FA}"/>
              </a:ext>
            </a:extLst>
          </p:cNvPr>
          <p:cNvSpPr txBox="1"/>
          <p:nvPr/>
        </p:nvSpPr>
        <p:spPr>
          <a:xfrm>
            <a:off x="884346" y="1162554"/>
            <a:ext cx="356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2"/>
                </a:solidFill>
              </a:rPr>
              <a:t>[1]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feld 14">
                <a:extLst>
                  <a:ext uri="{FF2B5EF4-FFF2-40B4-BE49-F238E27FC236}">
                    <a16:creationId xmlns:a16="http://schemas.microsoft.com/office/drawing/2014/main" id="{2738885F-4158-254B-8CB9-93C3CA4F3D19}"/>
                  </a:ext>
                </a:extLst>
              </p:cNvPr>
              <p:cNvSpPr txBox="1"/>
              <p:nvPr/>
            </p:nvSpPr>
            <p:spPr>
              <a:xfrm>
                <a:off x="4910764" y="3301776"/>
                <a:ext cx="3525324" cy="8002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/>
                  <a:t>BUT: </a:t>
                </a:r>
                <a:r>
                  <a:rPr lang="en-US" sz="2800" dirty="0">
                    <a:solidFill>
                      <a:srgbClr val="FF0000"/>
                    </a:solidFill>
                  </a:rPr>
                  <a:t>Lifetime 2.2</a:t>
                </a:r>
                <a14:m>
                  <m:oMath xmlns:m="http://schemas.openxmlformats.org/officeDocument/2006/math">
                    <m:r>
                      <a:rPr lang="en-US" sz="280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de-AT" sz="28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de-AT" dirty="0">
                    <a:ea typeface="Cambria Math" panose="02040503050406030204" pitchFamily="18" charset="0"/>
                  </a:rPr>
                  <a:t>	</a:t>
                </a:r>
                <a:endParaRPr lang="en-US" dirty="0"/>
              </a:p>
            </p:txBody>
          </p:sp>
        </mc:Choice>
        <mc:Fallback xmlns="">
          <p:sp>
            <p:nvSpPr>
              <p:cNvPr id="15" name="Textfeld 14">
                <a:extLst>
                  <a:ext uri="{FF2B5EF4-FFF2-40B4-BE49-F238E27FC236}">
                    <a16:creationId xmlns:a16="http://schemas.microsoft.com/office/drawing/2014/main" id="{2738885F-4158-254B-8CB9-93C3CA4F3D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10764" y="3301776"/>
                <a:ext cx="3525324" cy="800219"/>
              </a:xfrm>
              <a:prstGeom prst="rect">
                <a:avLst/>
              </a:prstGeom>
              <a:blipFill>
                <a:blip r:embed="rId7"/>
                <a:stretch>
                  <a:fillRect l="-3584" t="-93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356114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561"/>
    </mc:Choice>
    <mc:Fallback>
      <p:transition spd="slow" advTm="6561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D216E8F-363B-5647-8557-3D833AD8AA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8226854" cy="705332"/>
          </a:xfrm>
        </p:spPr>
        <p:txBody>
          <a:bodyPr>
            <a:normAutofit fontScale="90000"/>
          </a:bodyPr>
          <a:lstStyle/>
          <a:p>
            <a:r>
              <a:rPr lang="en-US" dirty="0"/>
              <a:t>Current MC design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1E3C42DF-90AE-CC4D-AEB2-0880362C71C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8/31/21</a:t>
            </a:fld>
            <a:endParaRPr lang="en-US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B41B5F7-CC40-D247-8F22-2736198ECC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2" name="Fußzeilenplatzhalter 3">
            <a:extLst>
              <a:ext uri="{FF2B5EF4-FFF2-40B4-BE49-F238E27FC236}">
                <a16:creationId xmlns:a16="http://schemas.microsoft.com/office/drawing/2014/main" id="{F618877C-1217-4248-B792-9B34D2FE1B30}"/>
              </a:ext>
            </a:extLst>
          </p:cNvPr>
          <p:cNvSpPr txBox="1">
            <a:spLocks/>
          </p:cNvSpPr>
          <p:nvPr/>
        </p:nvSpPr>
        <p:spPr>
          <a:xfrm>
            <a:off x="5565999" y="4794600"/>
            <a:ext cx="2790602" cy="273844"/>
          </a:xfrm>
          <a:prstGeom prst="rect">
            <a:avLst/>
          </a:prstGeom>
        </p:spPr>
        <p:txBody>
          <a:bodyPr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de-AT" sz="1200" dirty="0">
                <a:solidFill>
                  <a:schemeClr val="accent2"/>
                </a:solidFill>
              </a:rPr>
              <a:t>[2] U.S. </a:t>
            </a:r>
            <a:r>
              <a:rPr lang="de-AT" sz="1200" dirty="0" err="1">
                <a:solidFill>
                  <a:schemeClr val="accent2"/>
                </a:solidFill>
              </a:rPr>
              <a:t>Muon</a:t>
            </a:r>
            <a:r>
              <a:rPr lang="de-AT" sz="1200" dirty="0">
                <a:solidFill>
                  <a:schemeClr val="accent2"/>
                </a:solidFill>
              </a:rPr>
              <a:t> </a:t>
            </a:r>
            <a:r>
              <a:rPr lang="de-AT" sz="1200" dirty="0" err="1">
                <a:solidFill>
                  <a:schemeClr val="accent2"/>
                </a:solidFill>
              </a:rPr>
              <a:t>Accelerator</a:t>
            </a:r>
            <a:r>
              <a:rPr lang="de-AT" sz="1200" dirty="0">
                <a:solidFill>
                  <a:schemeClr val="accent2"/>
                </a:solidFill>
              </a:rPr>
              <a:t> </a:t>
            </a:r>
            <a:r>
              <a:rPr lang="de-AT" sz="1200" dirty="0" err="1">
                <a:solidFill>
                  <a:schemeClr val="accent2"/>
                </a:solidFill>
              </a:rPr>
              <a:t>Program</a:t>
            </a:r>
            <a:endParaRPr lang="en-US" sz="1200" dirty="0">
              <a:solidFill>
                <a:schemeClr val="accent2"/>
              </a:solidFill>
            </a:endParaRPr>
          </a:p>
        </p:txBody>
      </p:sp>
      <p:pic>
        <p:nvPicPr>
          <p:cNvPr id="24" name="Image 21" descr="MUON-Slide-graphBase-pagebottom.jpg">
            <a:extLst>
              <a:ext uri="{FF2B5EF4-FFF2-40B4-BE49-F238E27FC236}">
                <a16:creationId xmlns:a16="http://schemas.microsoft.com/office/drawing/2014/main" id="{A8ECD709-AC4F-6441-B0D9-B3E44EAD62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938270"/>
            <a:ext cx="9144000" cy="508000"/>
          </a:xfrm>
          <a:prstGeom prst="rect">
            <a:avLst/>
          </a:prstGeom>
          <a:effectLst/>
        </p:spPr>
      </p:pic>
      <p:pic>
        <p:nvPicPr>
          <p:cNvPr id="25" name="Grafik 24">
            <a:extLst>
              <a:ext uri="{FF2B5EF4-FFF2-40B4-BE49-F238E27FC236}">
                <a16:creationId xmlns:a16="http://schemas.microsoft.com/office/drawing/2014/main" id="{1C4D6B15-5113-F548-B55A-4F28443CB5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8356" y="0"/>
            <a:ext cx="1045509" cy="1045509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3D6C81B7-A5F5-E542-BEFC-76496A28A54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2276" y="898316"/>
            <a:ext cx="7858883" cy="3160794"/>
          </a:xfrm>
          <a:prstGeom prst="rect">
            <a:avLst/>
          </a:prstGeom>
        </p:spPr>
      </p:pic>
      <p:sp>
        <p:nvSpPr>
          <p:cNvPr id="15" name="Textfeld 14">
            <a:extLst>
              <a:ext uri="{FF2B5EF4-FFF2-40B4-BE49-F238E27FC236}">
                <a16:creationId xmlns:a16="http://schemas.microsoft.com/office/drawing/2014/main" id="{633BDC20-4778-3F42-9B20-837CB6A26768}"/>
              </a:ext>
            </a:extLst>
          </p:cNvPr>
          <p:cNvSpPr txBox="1"/>
          <p:nvPr/>
        </p:nvSpPr>
        <p:spPr>
          <a:xfrm>
            <a:off x="2599318" y="970733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>
                <a:solidFill>
                  <a:schemeClr val="accent2"/>
                </a:solidFill>
              </a:rPr>
              <a:t>[2]</a:t>
            </a:r>
            <a:endParaRPr lang="en-US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6" name="Freihand 15">
                <a:extLst>
                  <a:ext uri="{FF2B5EF4-FFF2-40B4-BE49-F238E27FC236}">
                    <a16:creationId xmlns:a16="http://schemas.microsoft.com/office/drawing/2014/main" id="{1C1AAF60-5E6A-6649-AE09-52E54BD785FA}"/>
                  </a:ext>
                </a:extLst>
              </p14:cNvPr>
              <p14:cNvContentPartPr/>
              <p14:nvPr/>
            </p14:nvContentPartPr>
            <p14:xfrm>
              <a:off x="3061997" y="3464595"/>
              <a:ext cx="999720" cy="45719"/>
            </p14:xfrm>
          </p:contentPart>
        </mc:Choice>
        <mc:Fallback xmlns="">
          <p:pic>
            <p:nvPicPr>
              <p:cNvPr id="16" name="Freihand 15">
                <a:extLst>
                  <a:ext uri="{FF2B5EF4-FFF2-40B4-BE49-F238E27FC236}">
                    <a16:creationId xmlns:a16="http://schemas.microsoft.com/office/drawing/2014/main" id="{1C1AAF60-5E6A-6649-AE09-52E54BD785FA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025997" y="3392025"/>
                <a:ext cx="1071360" cy="190496"/>
              </a:xfrm>
              <a:prstGeom prst="rect">
                <a:avLst/>
              </a:prstGeom>
            </p:spPr>
          </p:pic>
        </mc:Fallback>
      </mc:AlternateContent>
      <p:sp>
        <p:nvSpPr>
          <p:cNvPr id="17" name="Freihandform 16">
            <a:extLst>
              <a:ext uri="{FF2B5EF4-FFF2-40B4-BE49-F238E27FC236}">
                <a16:creationId xmlns:a16="http://schemas.microsoft.com/office/drawing/2014/main" id="{76FA315A-5028-DC4F-8011-BD65F96DF3BA}"/>
              </a:ext>
            </a:extLst>
          </p:cNvPr>
          <p:cNvSpPr/>
          <p:nvPr/>
        </p:nvSpPr>
        <p:spPr>
          <a:xfrm>
            <a:off x="4286221" y="1583267"/>
            <a:ext cx="381768" cy="1329265"/>
          </a:xfrm>
          <a:custGeom>
            <a:avLst/>
            <a:gdLst>
              <a:gd name="connsiteX0" fmla="*/ 137196 w 381768"/>
              <a:gd name="connsiteY0" fmla="*/ 31389 h 867150"/>
              <a:gd name="connsiteX1" fmla="*/ 14532 w 381768"/>
              <a:gd name="connsiteY1" fmla="*/ 299018 h 867150"/>
              <a:gd name="connsiteX2" fmla="*/ 47986 w 381768"/>
              <a:gd name="connsiteY2" fmla="*/ 745067 h 867150"/>
              <a:gd name="connsiteX3" fmla="*/ 315615 w 381768"/>
              <a:gd name="connsiteY3" fmla="*/ 834277 h 867150"/>
              <a:gd name="connsiteX4" fmla="*/ 360220 w 381768"/>
              <a:gd name="connsiteY4" fmla="*/ 265565 h 867150"/>
              <a:gd name="connsiteX5" fmla="*/ 25684 w 381768"/>
              <a:gd name="connsiteY5" fmla="*/ 20238 h 867150"/>
              <a:gd name="connsiteX6" fmla="*/ 47986 w 381768"/>
              <a:gd name="connsiteY6" fmla="*/ 31389 h 867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81768" h="867150">
                <a:moveTo>
                  <a:pt x="137196" y="31389"/>
                </a:moveTo>
                <a:cubicBezTo>
                  <a:pt x="83298" y="105730"/>
                  <a:pt x="29400" y="180072"/>
                  <a:pt x="14532" y="299018"/>
                </a:cubicBezTo>
                <a:cubicBezTo>
                  <a:pt x="-336" y="417964"/>
                  <a:pt x="-2194" y="655857"/>
                  <a:pt x="47986" y="745067"/>
                </a:cubicBezTo>
                <a:cubicBezTo>
                  <a:pt x="98166" y="834277"/>
                  <a:pt x="263576" y="914194"/>
                  <a:pt x="315615" y="834277"/>
                </a:cubicBezTo>
                <a:cubicBezTo>
                  <a:pt x="367654" y="754360"/>
                  <a:pt x="408542" y="401238"/>
                  <a:pt x="360220" y="265565"/>
                </a:cubicBezTo>
                <a:cubicBezTo>
                  <a:pt x="311898" y="129892"/>
                  <a:pt x="77723" y="59267"/>
                  <a:pt x="25684" y="20238"/>
                </a:cubicBezTo>
                <a:cubicBezTo>
                  <a:pt x="-26355" y="-18791"/>
                  <a:pt x="10815" y="6299"/>
                  <a:pt x="47986" y="31389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22921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353"/>
    </mc:Choice>
    <mc:Fallback>
      <p:transition spd="slow" advTm="2353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D216E8F-363B-5647-8557-3D833AD8AA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8226854" cy="705332"/>
          </a:xfrm>
        </p:spPr>
        <p:txBody>
          <a:bodyPr>
            <a:normAutofit fontScale="90000"/>
          </a:bodyPr>
          <a:lstStyle/>
          <a:p>
            <a:r>
              <a:rPr lang="en-US" dirty="0"/>
              <a:t>Emittance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1E3C42DF-90AE-CC4D-AEB2-0880362C71C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8/31/21</a:t>
            </a:fld>
            <a:endParaRPr lang="en-US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548A611-D8C5-EB4F-A358-15AD86CB81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Bernd </a:t>
            </a:r>
            <a:r>
              <a:rPr lang="en-US" dirty="0" err="1"/>
              <a:t>Stechauner</a:t>
            </a:r>
            <a:endParaRPr lang="en-US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B41B5F7-CC40-D247-8F22-2736198ECC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6" name="Image 21" descr="MUON-Slide-graphBase-pagebottom.jpg">
            <a:extLst>
              <a:ext uri="{FF2B5EF4-FFF2-40B4-BE49-F238E27FC236}">
                <a16:creationId xmlns:a16="http://schemas.microsoft.com/office/drawing/2014/main" id="{04BB63FC-8BE1-494C-88E6-D8F28200FF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938270"/>
            <a:ext cx="9144000" cy="508000"/>
          </a:xfrm>
          <a:prstGeom prst="rect">
            <a:avLst/>
          </a:prstGeom>
          <a:effectLst/>
        </p:spPr>
      </p:pic>
      <p:pic>
        <p:nvPicPr>
          <p:cNvPr id="19" name="Grafik 18">
            <a:extLst>
              <a:ext uri="{FF2B5EF4-FFF2-40B4-BE49-F238E27FC236}">
                <a16:creationId xmlns:a16="http://schemas.microsoft.com/office/drawing/2014/main" id="{B3C9B3F0-2D1F-294F-8BF4-C9398FEC6A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8356" y="0"/>
            <a:ext cx="1045509" cy="1045509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A5349C8E-E2FF-3440-83A2-3AC9F13EA207}"/>
              </a:ext>
            </a:extLst>
          </p:cNvPr>
          <p:cNvSpPr txBox="1"/>
          <p:nvPr/>
        </p:nvSpPr>
        <p:spPr>
          <a:xfrm>
            <a:off x="1255122" y="674234"/>
            <a:ext cx="8338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HOT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8FCCAC30-5E8E-4E45-B7EE-3D6A253FC952}"/>
              </a:ext>
            </a:extLst>
          </p:cNvPr>
          <p:cNvSpPr txBox="1"/>
          <p:nvPr/>
        </p:nvSpPr>
        <p:spPr>
          <a:xfrm>
            <a:off x="4654406" y="696981"/>
            <a:ext cx="10567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COLD</a:t>
            </a: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38BCD616-AB01-6343-982C-FA9F4785936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94105" y="1324170"/>
            <a:ext cx="755650" cy="463550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982600D0-5277-4F4C-9346-125AFC80C01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94105" y="2255682"/>
            <a:ext cx="1215642" cy="259071"/>
          </a:xfrm>
          <a:prstGeom prst="rect">
            <a:avLst/>
          </a:prstGeom>
        </p:spPr>
      </p:pic>
      <p:sp>
        <p:nvSpPr>
          <p:cNvPr id="13" name="Textfeld 12">
            <a:extLst>
              <a:ext uri="{FF2B5EF4-FFF2-40B4-BE49-F238E27FC236}">
                <a16:creationId xmlns:a16="http://schemas.microsoft.com/office/drawing/2014/main" id="{A19B71CD-E3CC-2648-B803-E6DD7B570142}"/>
              </a:ext>
            </a:extLst>
          </p:cNvPr>
          <p:cNvSpPr txBox="1"/>
          <p:nvPr/>
        </p:nvSpPr>
        <p:spPr>
          <a:xfrm>
            <a:off x="6996899" y="1924633"/>
            <a:ext cx="1274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>
                    <a:lumMod val="10000"/>
                  </a:schemeClr>
                </a:solidFill>
              </a:rPr>
              <a:t>Emittance:</a:t>
            </a: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FCFBC4E3-B68C-7D4B-87F7-9E769A17D3F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98547" y="3188410"/>
            <a:ext cx="1716456" cy="269248"/>
          </a:xfrm>
          <a:prstGeom prst="rect">
            <a:avLst/>
          </a:prstGeom>
        </p:spPr>
      </p:pic>
      <p:sp>
        <p:nvSpPr>
          <p:cNvPr id="15" name="Textfeld 14">
            <a:extLst>
              <a:ext uri="{FF2B5EF4-FFF2-40B4-BE49-F238E27FC236}">
                <a16:creationId xmlns:a16="http://schemas.microsoft.com/office/drawing/2014/main" id="{095A280D-31E8-1442-9F26-13A150B20C61}"/>
              </a:ext>
            </a:extLst>
          </p:cNvPr>
          <p:cNvSpPr txBox="1"/>
          <p:nvPr/>
        </p:nvSpPr>
        <p:spPr>
          <a:xfrm>
            <a:off x="6996899" y="2819078"/>
            <a:ext cx="1595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>
                    <a:lumMod val="10000"/>
                  </a:schemeClr>
                </a:solidFill>
              </a:rPr>
              <a:t>LI. Emittance: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F276E828-6DD3-BF4E-88FD-D8CBBEB8ED03}"/>
              </a:ext>
            </a:extLst>
          </p:cNvPr>
          <p:cNvSpPr txBox="1"/>
          <p:nvPr/>
        </p:nvSpPr>
        <p:spPr>
          <a:xfrm>
            <a:off x="6996899" y="973980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>
                    <a:lumMod val="10000"/>
                  </a:schemeClr>
                </a:solidFill>
              </a:rPr>
              <a:t>Angle: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5099EFB6-E28E-E04F-95C1-52903D29FD1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91961" y="905067"/>
            <a:ext cx="6299769" cy="3198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37848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64"/>
    </mc:Choice>
    <mc:Fallback>
      <p:transition spd="slow" advTm="1064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5213129B-3330-42E4-8562-50E6E47995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6925"/>
            <a:ext cx="8229600" cy="670483"/>
          </a:xfrm>
        </p:spPr>
        <p:txBody>
          <a:bodyPr>
            <a:normAutofit fontScale="90000"/>
          </a:bodyPr>
          <a:lstStyle/>
          <a:p>
            <a:r>
              <a:rPr lang="en-US" dirty="0"/>
              <a:t>Target parameters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C6D8A876-FFBB-3D42-BC9D-E66927D5428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B4BFD808-6B56-4447-9401-2398D08EE3C0}" type="datetime1">
              <a:rPr lang="en-US" smtClean="0"/>
              <a:pPr>
                <a:lnSpc>
                  <a:spcPct val="90000"/>
                </a:lnSpc>
                <a:spcAft>
                  <a:spcPts val="600"/>
                </a:spcAft>
              </a:pPr>
              <a:t>8/31/21</a:t>
            </a:fld>
            <a:endParaRPr lang="en-US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1043C2D-D317-C744-A80F-1A87237FD4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35506" y="4767263"/>
            <a:ext cx="4142850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dirty="0"/>
              <a:t>Bernd </a:t>
            </a:r>
            <a:r>
              <a:rPr lang="en-US" dirty="0" err="1"/>
              <a:t>Stechauner</a:t>
            </a:r>
            <a:endParaRPr lang="en-US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6C88152-F079-074B-B96F-40A7AD2260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17918391-D411-FE40-AAD7-861AE5233E0E}" type="slidenum">
              <a:rPr lang="en-US" smtClean="0"/>
              <a:pPr>
                <a:lnSpc>
                  <a:spcPct val="90000"/>
                </a:lnSpc>
                <a:spcAft>
                  <a:spcPts val="600"/>
                </a:spcAft>
              </a:pPr>
              <a:t>7</a:t>
            </a:fld>
            <a:endParaRPr lang="en-US"/>
          </a:p>
        </p:txBody>
      </p:sp>
      <p:pic>
        <p:nvPicPr>
          <p:cNvPr id="19" name="Grafik 18" descr="Ein Bild, das Tisch enthält.&#10;&#10;Automatisch generierte Beschreibung">
            <a:extLst>
              <a:ext uri="{FF2B5EF4-FFF2-40B4-BE49-F238E27FC236}">
                <a16:creationId xmlns:a16="http://schemas.microsoft.com/office/drawing/2014/main" id="{DA19105F-7C8A-C542-9E09-9EA294F68F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331" y="1204030"/>
            <a:ext cx="4704476" cy="2523501"/>
          </a:xfrm>
          <a:prstGeom prst="rect">
            <a:avLst/>
          </a:prstGeom>
        </p:spPr>
      </p:pic>
      <p:pic>
        <p:nvPicPr>
          <p:cNvPr id="32" name="Image 21" descr="MUON-Slide-graphBase-pagebottom.jpg">
            <a:extLst>
              <a:ext uri="{FF2B5EF4-FFF2-40B4-BE49-F238E27FC236}">
                <a16:creationId xmlns:a16="http://schemas.microsoft.com/office/drawing/2014/main" id="{C53C3B05-89DE-7B4C-BE36-9ADF3D760B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953" y="3936913"/>
            <a:ext cx="9144000" cy="508000"/>
          </a:xfrm>
          <a:prstGeom prst="rect">
            <a:avLst/>
          </a:prstGeom>
          <a:effectLst/>
        </p:spPr>
      </p:pic>
      <p:pic>
        <p:nvPicPr>
          <p:cNvPr id="38" name="Grafik 37">
            <a:extLst>
              <a:ext uri="{FF2B5EF4-FFF2-40B4-BE49-F238E27FC236}">
                <a16:creationId xmlns:a16="http://schemas.microsoft.com/office/drawing/2014/main" id="{E56178ED-ECD6-9241-A9E3-0BACFF2C635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98688" y="0"/>
            <a:ext cx="625177" cy="625177"/>
          </a:xfrm>
          <a:prstGeom prst="rect">
            <a:avLst/>
          </a:prstGeom>
        </p:spPr>
      </p:pic>
      <p:sp>
        <p:nvSpPr>
          <p:cNvPr id="18" name="Fußzeilenplatzhalter 6">
            <a:extLst>
              <a:ext uri="{FF2B5EF4-FFF2-40B4-BE49-F238E27FC236}">
                <a16:creationId xmlns:a16="http://schemas.microsoft.com/office/drawing/2014/main" id="{1FF6CCF1-4AB9-7443-8707-90806FA40FA2}"/>
              </a:ext>
            </a:extLst>
          </p:cNvPr>
          <p:cNvSpPr txBox="1">
            <a:spLocks/>
          </p:cNvSpPr>
          <p:nvPr/>
        </p:nvSpPr>
        <p:spPr>
          <a:xfrm>
            <a:off x="956582" y="4632316"/>
            <a:ext cx="3567953" cy="367553"/>
          </a:xfrm>
          <a:prstGeom prst="rect">
            <a:avLst/>
          </a:prstGeom>
        </p:spPr>
        <p:txBody>
          <a:bodyPr vert="horz" anchor="ctr">
            <a:normAutofit fontScale="62500" lnSpcReduction="20000"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de-AT" sz="1800" dirty="0">
                <a:solidFill>
                  <a:schemeClr val="accent2"/>
                </a:solidFill>
              </a:rPr>
              <a:t>[</a:t>
            </a:r>
            <a:r>
              <a:rPr lang="de-AT" sz="1800" b="0" dirty="0">
                <a:solidFill>
                  <a:schemeClr val="accent2"/>
                </a:solidFill>
              </a:rPr>
              <a:t>3] H. K. Sayed,10.1103/PhysRevSTAB.18.091001 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feld 6">
                <a:extLst>
                  <a:ext uri="{FF2B5EF4-FFF2-40B4-BE49-F238E27FC236}">
                    <a16:creationId xmlns:a16="http://schemas.microsoft.com/office/drawing/2014/main" id="{ED7D9F7D-A344-E84A-8AB6-3C593832FF1F}"/>
                  </a:ext>
                </a:extLst>
              </p:cNvPr>
              <p:cNvSpPr txBox="1"/>
              <p:nvPr/>
            </p:nvSpPr>
            <p:spPr>
              <a:xfrm>
                <a:off x="5087123" y="2565669"/>
                <a:ext cx="4036742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In the past,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𝜖</m:t>
                    </m:r>
                  </m:oMath>
                </a14:m>
                <a:r>
                  <a:rPr lang="en-US" sz="2400" baseline="-25000" dirty="0"/>
                  <a:t>trans</a:t>
                </a:r>
                <a:r>
                  <a:rPr lang="en-US" sz="2400" dirty="0"/>
                  <a:t> = 55 microns was achieved [3]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Goal is to reach </a:t>
                </a:r>
                <a:r>
                  <a:rPr lang="en-US" sz="2400" dirty="0">
                    <a:solidFill>
                      <a:srgbClr val="FF0000"/>
                    </a:solidFill>
                  </a:rPr>
                  <a:t>25</a:t>
                </a:r>
                <a:r>
                  <a:rPr lang="en-US" sz="2400" dirty="0"/>
                  <a:t> microns</a:t>
                </a:r>
              </a:p>
            </p:txBody>
          </p:sp>
        </mc:Choice>
        <mc:Fallback xmlns="">
          <p:sp>
            <p:nvSpPr>
              <p:cNvPr id="7" name="Textfeld 6">
                <a:extLst>
                  <a:ext uri="{FF2B5EF4-FFF2-40B4-BE49-F238E27FC236}">
                    <a16:creationId xmlns:a16="http://schemas.microsoft.com/office/drawing/2014/main" id="{ED7D9F7D-A344-E84A-8AB6-3C593832FF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87123" y="2565669"/>
                <a:ext cx="4036742" cy="1569660"/>
              </a:xfrm>
              <a:prstGeom prst="rect">
                <a:avLst/>
              </a:prstGeom>
              <a:blipFill>
                <a:blip r:embed="rId6"/>
                <a:stretch>
                  <a:fillRect l="-1881" t="-3226" b="-80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feld 7">
            <a:extLst>
              <a:ext uri="{FF2B5EF4-FFF2-40B4-BE49-F238E27FC236}">
                <a16:creationId xmlns:a16="http://schemas.microsoft.com/office/drawing/2014/main" id="{23E395F4-2EBB-8B4A-8A92-B55E89E3AEEC}"/>
              </a:ext>
            </a:extLst>
          </p:cNvPr>
          <p:cNvSpPr txBox="1"/>
          <p:nvPr/>
        </p:nvSpPr>
        <p:spPr>
          <a:xfrm>
            <a:off x="5178819" y="2025252"/>
            <a:ext cx="16562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Emittance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236C83F1-4536-C948-9156-1014E7C4A94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10288" y="638880"/>
            <a:ext cx="3225800" cy="1130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61259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111"/>
    </mc:Choice>
    <mc:Fallback>
      <p:transition spd="slow" advTm="3111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F23E128-1A65-7F43-8522-183C03680F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953" y="13681"/>
            <a:ext cx="8226854" cy="705332"/>
          </a:xfrm>
        </p:spPr>
        <p:txBody>
          <a:bodyPr>
            <a:normAutofit fontScale="90000"/>
          </a:bodyPr>
          <a:lstStyle/>
          <a:p>
            <a:r>
              <a:rPr lang="en-US" dirty="0"/>
              <a:t>Ionization cooling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7354AC41-5465-0942-ADE5-BF41D714C0C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8/31/21</a:t>
            </a:fld>
            <a:endParaRPr lang="en-US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D49FA1C-E5EA-A54C-A497-B088A7CEA2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42" name="Grafik 41">
            <a:extLst>
              <a:ext uri="{FF2B5EF4-FFF2-40B4-BE49-F238E27FC236}">
                <a16:creationId xmlns:a16="http://schemas.microsoft.com/office/drawing/2014/main" id="{493A0A8E-A91C-B643-AE3F-6EFC36409A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3965" y="4014682"/>
            <a:ext cx="2128551" cy="412810"/>
          </a:xfrm>
          <a:prstGeom prst="rect">
            <a:avLst/>
          </a:prstGeom>
        </p:spPr>
      </p:pic>
      <p:pic>
        <p:nvPicPr>
          <p:cNvPr id="47" name="Grafik 46">
            <a:extLst>
              <a:ext uri="{FF2B5EF4-FFF2-40B4-BE49-F238E27FC236}">
                <a16:creationId xmlns:a16="http://schemas.microsoft.com/office/drawing/2014/main" id="{3F43D062-0091-254B-902D-511CD1BC1F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98055" y="1"/>
            <a:ext cx="825810" cy="825810"/>
          </a:xfrm>
          <a:prstGeom prst="rect">
            <a:avLst/>
          </a:prstGeom>
        </p:spPr>
      </p:pic>
      <p:pic>
        <p:nvPicPr>
          <p:cNvPr id="40" name="Image 21" descr="MUON-Slide-graphBase-pagebottom.jpg">
            <a:extLst>
              <a:ext uri="{FF2B5EF4-FFF2-40B4-BE49-F238E27FC236}">
                <a16:creationId xmlns:a16="http://schemas.microsoft.com/office/drawing/2014/main" id="{20C01506-8DE3-8345-BE37-956019C331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23" y="3936634"/>
            <a:ext cx="9144000" cy="508000"/>
          </a:xfrm>
          <a:prstGeom prst="rect">
            <a:avLst/>
          </a:prstGeom>
          <a:effectLst/>
        </p:spPr>
      </p:pic>
      <p:sp>
        <p:nvSpPr>
          <p:cNvPr id="24" name="Fußzeilenplatzhalter 3">
            <a:extLst>
              <a:ext uri="{FF2B5EF4-FFF2-40B4-BE49-F238E27FC236}">
                <a16:creationId xmlns:a16="http://schemas.microsoft.com/office/drawing/2014/main" id="{AFAAD4D9-1625-3B4F-8B8C-D7707219FAA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en-US" dirty="0"/>
              <a:t>Bernd </a:t>
            </a:r>
            <a:r>
              <a:rPr lang="en-US" dirty="0" err="1"/>
              <a:t>Stechauner</a:t>
            </a:r>
            <a:endParaRPr lang="en-US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514AD685-DF21-2443-BD82-F508261313C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1085323"/>
            <a:ext cx="9144000" cy="2498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03284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898"/>
    </mc:Choice>
    <mc:Fallback>
      <p:transition spd="slow" advTm="20898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F23E128-1A65-7F43-8522-183C03680F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953" y="13681"/>
            <a:ext cx="8226854" cy="705332"/>
          </a:xfrm>
        </p:spPr>
        <p:txBody>
          <a:bodyPr>
            <a:normAutofit fontScale="90000"/>
          </a:bodyPr>
          <a:lstStyle/>
          <a:p>
            <a:r>
              <a:rPr lang="en-US" dirty="0"/>
              <a:t>Final cooling cell structure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7354AC41-5465-0942-ADE5-BF41D714C0C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8/31/21</a:t>
            </a:fld>
            <a:endParaRPr lang="en-US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D49FA1C-E5EA-A54C-A497-B088A7CEA2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428A2B05-AD98-D444-8E9F-37E12F127F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953" y="834012"/>
            <a:ext cx="8858094" cy="1347859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2AABD237-6FC3-BD47-970D-F356E8B56A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2000" y="0"/>
            <a:ext cx="741865" cy="741865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8F1074C0-93ED-A749-B37D-2FBA9F84506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37911" y="2181870"/>
            <a:ext cx="2994504" cy="2245879"/>
          </a:xfrm>
          <a:prstGeom prst="rect">
            <a:avLst/>
          </a:prstGeom>
        </p:spPr>
      </p:pic>
      <p:sp>
        <p:nvSpPr>
          <p:cNvPr id="16" name="Textfeld 15">
            <a:extLst>
              <a:ext uri="{FF2B5EF4-FFF2-40B4-BE49-F238E27FC236}">
                <a16:creationId xmlns:a16="http://schemas.microsoft.com/office/drawing/2014/main" id="{564E2BAA-0086-5344-AA77-5AFFCA7C98B4}"/>
              </a:ext>
            </a:extLst>
          </p:cNvPr>
          <p:cNvSpPr txBox="1"/>
          <p:nvPr/>
        </p:nvSpPr>
        <p:spPr>
          <a:xfrm>
            <a:off x="6467522" y="3938742"/>
            <a:ext cx="21358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Bethe-Bloch curve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F0AED332-8F3B-2840-BCCF-45978EE5C81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8021" y="2923799"/>
            <a:ext cx="4800600" cy="431569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C76C0F13-B0B3-8B49-8A48-7EED4BC62CC8}"/>
              </a:ext>
            </a:extLst>
          </p:cNvPr>
          <p:cNvSpPr txBox="1"/>
          <p:nvPr/>
        </p:nvSpPr>
        <p:spPr>
          <a:xfrm>
            <a:off x="142953" y="2407354"/>
            <a:ext cx="2557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Cooling equation [4,5]: </a:t>
            </a:r>
          </a:p>
        </p:txBody>
      </p:sp>
      <p:sp>
        <p:nvSpPr>
          <p:cNvPr id="17" name="Fußzeilenplatzhalter 3">
            <a:extLst>
              <a:ext uri="{FF2B5EF4-FFF2-40B4-BE49-F238E27FC236}">
                <a16:creationId xmlns:a16="http://schemas.microsoft.com/office/drawing/2014/main" id="{9E56BB02-EF59-D649-8160-60891DB4B76B}"/>
              </a:ext>
            </a:extLst>
          </p:cNvPr>
          <p:cNvSpPr txBox="1">
            <a:spLocks/>
          </p:cNvSpPr>
          <p:nvPr/>
        </p:nvSpPr>
        <p:spPr>
          <a:xfrm>
            <a:off x="5073467" y="4904185"/>
            <a:ext cx="311190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solidFill>
                  <a:schemeClr val="accent1"/>
                </a:solidFill>
              </a:rPr>
              <a:t>[4] A. N. </a:t>
            </a:r>
            <a:r>
              <a:rPr lang="de-DE" dirty="0" err="1">
                <a:solidFill>
                  <a:schemeClr val="accent1"/>
                </a:solidFill>
              </a:rPr>
              <a:t>Skrinsky</a:t>
            </a:r>
            <a:r>
              <a:rPr lang="de-DE" dirty="0">
                <a:solidFill>
                  <a:schemeClr val="accent1"/>
                </a:solidFill>
              </a:rPr>
              <a:t>, V. V. </a:t>
            </a:r>
            <a:r>
              <a:rPr lang="de-DE" dirty="0" err="1">
                <a:solidFill>
                  <a:schemeClr val="accent1"/>
                </a:solidFill>
              </a:rPr>
              <a:t>Parkhomchuk</a:t>
            </a:r>
            <a:r>
              <a:rPr lang="de-DE" dirty="0">
                <a:solidFill>
                  <a:schemeClr val="accent1"/>
                </a:solidFill>
              </a:rPr>
              <a:t> 1981</a:t>
            </a:r>
          </a:p>
          <a:p>
            <a:r>
              <a:rPr lang="de-DE" dirty="0">
                <a:solidFill>
                  <a:schemeClr val="accent1"/>
                </a:solidFill>
              </a:rPr>
              <a:t>[5] D. V. </a:t>
            </a:r>
            <a:r>
              <a:rPr lang="de-DE" dirty="0" err="1">
                <a:solidFill>
                  <a:schemeClr val="accent1"/>
                </a:solidFill>
              </a:rPr>
              <a:t>Neuffer</a:t>
            </a:r>
            <a:r>
              <a:rPr lang="de-DE" dirty="0">
                <a:solidFill>
                  <a:schemeClr val="accent1"/>
                </a:solidFill>
              </a:rPr>
              <a:t> 1993</a:t>
            </a:r>
          </a:p>
          <a:p>
            <a:endParaRPr lang="de-DE" dirty="0">
              <a:solidFill>
                <a:schemeClr val="accent1"/>
              </a:solidFill>
            </a:endParaRPr>
          </a:p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platzhalter 5">
                <a:extLst>
                  <a:ext uri="{FF2B5EF4-FFF2-40B4-BE49-F238E27FC236}">
                    <a16:creationId xmlns:a16="http://schemas.microsoft.com/office/drawing/2014/main" id="{2B944166-7D30-DA42-847D-F474121F7D6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886221" y="3343114"/>
                <a:ext cx="2743200" cy="1061275"/>
              </a:xfrm>
              <a:prstGeom prst="rect">
                <a:avLst/>
              </a:prstGeom>
            </p:spPr>
            <p:txBody>
              <a:bodyPr vert="horz" lIns="45720" tIns="0" rIns="45720" bIns="0" anchor="b">
                <a:normAutofit fontScale="92500" lnSpcReduction="10000"/>
              </a:bodyPr>
              <a:lstStyle>
                <a:lvl1pPr marL="0" indent="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80000"/>
                  <a:buFont typeface="Arial"/>
                  <a:buNone/>
                  <a:defRPr kumimoji="0"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905256" indent="-4572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90000"/>
                  <a:buFont typeface="Arial"/>
                  <a:buNone/>
                  <a:defRPr kumimoji="0"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92708" indent="-3429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85000"/>
                  <a:buFont typeface="Arial"/>
                  <a:buNone/>
                  <a:defRPr kumimoji="0" sz="1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85316" indent="-3429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90000"/>
                  <a:buFont typeface="Arial"/>
                  <a:buNone/>
                  <a:defRPr kumimoji="0" sz="9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650492" indent="-3429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100000"/>
                  <a:buFont typeface="Arial"/>
                  <a:buNone/>
                  <a:defRPr kumimoji="0" sz="9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00784" indent="-182880" algn="l" rtl="0" eaLnBrk="1" latinLnBrk="0" hangingPunct="1">
                  <a:spcBef>
                    <a:spcPct val="20000"/>
                  </a:spcBef>
                  <a:buClr>
                    <a:schemeClr val="accent5"/>
                  </a:buClr>
                  <a:buFont typeface="Arial"/>
                  <a:buChar char="-"/>
                  <a:defRPr kumimoji="0" sz="20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SzPct val="100000"/>
                  <a:buFont typeface="Arial"/>
                  <a:buChar char="•"/>
                  <a:defRPr kumimoji="0"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139696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▪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33172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>
                  <a:solidFill>
                    <a:schemeClr val="bg2">
                      <a:lumMod val="10000"/>
                    </a:schemeClr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i="1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⊥</m:t>
                        </m:r>
                        <m:r>
                          <a:rPr lang="de-AT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bg2">
                        <a:lumMod val="10000"/>
                      </a:schemeClr>
                    </a:solidFill>
                  </a:rPr>
                  <a:t>… Betatron-function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  <m:r>
                      <a:rPr lang="de-AT" b="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de-AT" b="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US" dirty="0">
                    <a:solidFill>
                      <a:schemeClr val="bg2">
                        <a:lumMod val="10000"/>
                      </a:schemeClr>
                    </a:solidFill>
                  </a:rPr>
                  <a:t>…Lorentz-factors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i="1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  <m:r>
                          <a:rPr lang="de-AT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 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bg2">
                        <a:lumMod val="10000"/>
                      </a:schemeClr>
                    </a:solidFill>
                  </a:rPr>
                  <a:t>… Radiation length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</a:rPr>
                      <m:t>𝐸</m:t>
                    </m:r>
                  </m:oMath>
                </a14:m>
                <a:r>
                  <a:rPr lang="en-US" dirty="0">
                    <a:solidFill>
                      <a:schemeClr val="bg2">
                        <a:lumMod val="10000"/>
                      </a:schemeClr>
                    </a:solidFill>
                  </a:rPr>
                  <a:t>   … Energy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de-DE" dirty="0"/>
              </a:p>
            </p:txBody>
          </p:sp>
        </mc:Choice>
        <mc:Fallback xmlns="">
          <p:sp>
            <p:nvSpPr>
              <p:cNvPr id="19" name="Textplatzhalter 5">
                <a:extLst>
                  <a:ext uri="{FF2B5EF4-FFF2-40B4-BE49-F238E27FC236}">
                    <a16:creationId xmlns:a16="http://schemas.microsoft.com/office/drawing/2014/main" id="{2B944166-7D30-DA42-847D-F474121F7D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86221" y="3343114"/>
                <a:ext cx="2743200" cy="1061275"/>
              </a:xfrm>
              <a:prstGeom prst="rect">
                <a:avLst/>
              </a:prstGeom>
              <a:blipFill>
                <a:blip r:embed="rId7"/>
                <a:stretch>
                  <a:fillRect l="-1382" t="-70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feld 17">
            <a:extLst>
              <a:ext uri="{FF2B5EF4-FFF2-40B4-BE49-F238E27FC236}">
                <a16:creationId xmlns:a16="http://schemas.microsoft.com/office/drawing/2014/main" id="{B06873F7-EDEE-9343-91AC-C4CAD3762A26}"/>
              </a:ext>
            </a:extLst>
          </p:cNvPr>
          <p:cNvSpPr txBox="1"/>
          <p:nvPr/>
        </p:nvSpPr>
        <p:spPr>
          <a:xfrm>
            <a:off x="268021" y="3504419"/>
            <a:ext cx="2967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>
                <a:solidFill>
                  <a:srgbClr val="FF0000"/>
                </a:solidFill>
              </a:rPr>
              <a:t>No correlations included!</a:t>
            </a:r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0FADDF42-D941-6F44-A53F-FB7C03BEB9C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421508" y="3985935"/>
            <a:ext cx="567267" cy="307270"/>
          </a:xfrm>
          <a:prstGeom prst="rect">
            <a:avLst/>
          </a:prstGeom>
        </p:spPr>
      </p:pic>
      <p:cxnSp>
        <p:nvCxnSpPr>
          <p:cNvPr id="22" name="Gerade Verbindung 21">
            <a:extLst>
              <a:ext uri="{FF2B5EF4-FFF2-40B4-BE49-F238E27FC236}">
                <a16:creationId xmlns:a16="http://schemas.microsoft.com/office/drawing/2014/main" id="{E7CC00BF-8F52-AD4C-8E88-615D57730809}"/>
              </a:ext>
            </a:extLst>
          </p:cNvPr>
          <p:cNvCxnSpPr>
            <a:cxnSpLocks/>
          </p:cNvCxnSpPr>
          <p:nvPr/>
        </p:nvCxnSpPr>
        <p:spPr>
          <a:xfrm flipV="1">
            <a:off x="1185333" y="3985935"/>
            <a:ext cx="1001442" cy="307270"/>
          </a:xfrm>
          <a:prstGeom prst="line">
            <a:avLst/>
          </a:prstGeom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6460947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638</Words>
  <Application>Microsoft Macintosh PowerPoint</Application>
  <PresentationFormat>Bildschirmpräsentation (16:9)</PresentationFormat>
  <Paragraphs>166</Paragraphs>
  <Slides>16</Slides>
  <Notes>12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16</vt:i4>
      </vt:variant>
    </vt:vector>
  </HeadingPairs>
  <TitlesOfParts>
    <vt:vector size="21" baseType="lpstr">
      <vt:lpstr>Arial</vt:lpstr>
      <vt:lpstr>Calibri</vt:lpstr>
      <vt:lpstr>Cambria Math</vt:lpstr>
      <vt:lpstr>Optima</vt:lpstr>
      <vt:lpstr>CERNCorporate16-9</vt:lpstr>
      <vt:lpstr>PowerPoint-Präsentation</vt:lpstr>
      <vt:lpstr>A final cooling scheme for muon colliders: a door opener for future discovery machines </vt:lpstr>
      <vt:lpstr>Overview</vt:lpstr>
      <vt:lpstr>Motivation</vt:lpstr>
      <vt:lpstr>Current MC design</vt:lpstr>
      <vt:lpstr>Emittance</vt:lpstr>
      <vt:lpstr>Target parameters</vt:lpstr>
      <vt:lpstr>Ionization cooling</vt:lpstr>
      <vt:lpstr>Final cooling cell structure</vt:lpstr>
      <vt:lpstr>Parameter manipulation</vt:lpstr>
      <vt:lpstr>Fringe field optimization</vt:lpstr>
      <vt:lpstr>Cooling simulation</vt:lpstr>
      <vt:lpstr>Bad fringe field optimization </vt:lpstr>
      <vt:lpstr>Summary and Outlook</vt:lpstr>
      <vt:lpstr>Thank you for your attention  and wish me luck!!</vt:lpstr>
      <vt:lpstr>Appendix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Bernd Stechauner</dc:creator>
  <cp:lastModifiedBy>Bernd Stechauner</cp:lastModifiedBy>
  <cp:revision>485</cp:revision>
  <dcterms:created xsi:type="dcterms:W3CDTF">2020-11-11T14:41:58Z</dcterms:created>
  <dcterms:modified xsi:type="dcterms:W3CDTF">2021-08-31T11:50:12Z</dcterms:modified>
</cp:coreProperties>
</file>