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552" r:id="rId3"/>
    <p:sldId id="589" r:id="rId4"/>
    <p:sldId id="591" r:id="rId5"/>
    <p:sldId id="578" r:id="rId6"/>
    <p:sldId id="638" r:id="rId7"/>
    <p:sldId id="590" r:id="rId8"/>
    <p:sldId id="594" r:id="rId9"/>
    <p:sldId id="609" r:id="rId10"/>
    <p:sldId id="610" r:id="rId11"/>
    <p:sldId id="619" r:id="rId12"/>
    <p:sldId id="620" r:id="rId13"/>
    <p:sldId id="637" r:id="rId14"/>
    <p:sldId id="622" r:id="rId15"/>
    <p:sldId id="621" r:id="rId16"/>
    <p:sldId id="643" r:id="rId17"/>
    <p:sldId id="595" r:id="rId18"/>
    <p:sldId id="596" r:id="rId19"/>
    <p:sldId id="603" r:id="rId20"/>
    <p:sldId id="605" r:id="rId21"/>
    <p:sldId id="604" r:id="rId22"/>
    <p:sldId id="642" r:id="rId23"/>
    <p:sldId id="606" r:id="rId24"/>
    <p:sldId id="640" r:id="rId25"/>
    <p:sldId id="641" r:id="rId26"/>
    <p:sldId id="644" r:id="rId2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CCECFF"/>
    <a:srgbClr val="006699"/>
    <a:srgbClr val="280CFA"/>
    <a:srgbClr val="FFCCFF"/>
    <a:srgbClr val="008000"/>
    <a:srgbClr val="FFCCCC"/>
    <a:srgbClr val="FF66CC"/>
    <a:srgbClr val="000000"/>
    <a:srgbClr val="5034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73" autoAdjust="0"/>
    <p:restoredTop sz="83857" autoAdjust="0"/>
  </p:normalViewPr>
  <p:slideViewPr>
    <p:cSldViewPr showGuides="1">
      <p:cViewPr>
        <p:scale>
          <a:sx n="66" d="100"/>
          <a:sy n="66" d="100"/>
        </p:scale>
        <p:origin x="-666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DEE92-B8D4-4575-8C0F-18A811F4D957}" type="datetimeFigureOut">
              <a:rPr lang="de-AT" smtClean="0"/>
              <a:pPr/>
              <a:t>01.09.2021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63DD29-3611-4568-8BEA-FF0958C4EE7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7087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63DD29-3611-4568-8BEA-FF0958C4EE74}" type="slidenum">
              <a:rPr lang="de-AT" smtClean="0"/>
              <a:pPr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257302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63DD29-3611-4568-8BEA-FF0958C4EE74}" type="slidenum">
              <a:rPr lang="de-AT" smtClean="0"/>
              <a:pPr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41567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63DD29-3611-4568-8BEA-FF0958C4EE74}" type="slidenum">
              <a:rPr lang="de-AT" smtClean="0"/>
              <a:pPr/>
              <a:t>16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41567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63DD29-3611-4568-8BEA-FF0958C4EE74}" type="slidenum">
              <a:rPr lang="de-AT" smtClean="0"/>
              <a:pPr/>
              <a:t>17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41567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63DD29-3611-4568-8BEA-FF0958C4EE74}" type="slidenum">
              <a:rPr lang="de-AT" smtClean="0"/>
              <a:pPr/>
              <a:t>18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41567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63DD29-3611-4568-8BEA-FF0958C4EE74}" type="slidenum">
              <a:rPr lang="de-AT" smtClean="0"/>
              <a:pPr/>
              <a:t>19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41567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63DD29-3611-4568-8BEA-FF0958C4EE74}" type="slidenum">
              <a:rPr lang="de-AT" smtClean="0"/>
              <a:pPr/>
              <a:t>20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41567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63DD29-3611-4568-8BEA-FF0958C4EE74}" type="slidenum">
              <a:rPr lang="de-AT" smtClean="0"/>
              <a:pPr/>
              <a:t>21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41567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63DD29-3611-4568-8BEA-FF0958C4EE74}" type="slidenum">
              <a:rPr lang="de-AT" smtClean="0"/>
              <a:pPr/>
              <a:t>23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41567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63DD29-3611-4568-8BEA-FF0958C4EE74}" type="slidenum">
              <a:rPr lang="de-AT" smtClean="0"/>
              <a:pPr/>
              <a:t>24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41567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63DD29-3611-4568-8BEA-FF0958C4EE74}" type="slidenum">
              <a:rPr lang="de-AT" smtClean="0"/>
              <a:pPr/>
              <a:t>25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4156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63DD29-3611-4568-8BEA-FF0958C4EE74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4156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63DD29-3611-4568-8BEA-FF0958C4EE74}" type="slidenum">
              <a:rPr lang="de-AT" smtClean="0"/>
              <a:pPr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41567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63DD29-3611-4568-8BEA-FF0958C4EE74}" type="slidenum">
              <a:rPr lang="de-AT" smtClean="0"/>
              <a:pPr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41567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63DD29-3611-4568-8BEA-FF0958C4EE74}" type="slidenum">
              <a:rPr lang="de-AT" smtClean="0"/>
              <a:pPr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4156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63DD29-3611-4568-8BEA-FF0958C4EE74}" type="slidenum">
              <a:rPr lang="de-AT" smtClean="0"/>
              <a:pPr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41567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63DD29-3611-4568-8BEA-FF0958C4EE74}" type="slidenum">
              <a:rPr lang="de-AT" smtClean="0"/>
              <a:pPr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4156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63DD29-3611-4568-8BEA-FF0958C4EE74}" type="slidenum">
              <a:rPr lang="de-AT" smtClean="0"/>
              <a:pPr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41567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63DD29-3611-4568-8BEA-FF0958C4EE74}" type="slidenum">
              <a:rPr lang="de-AT" smtClean="0"/>
              <a:pPr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4156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6699"/>
                </a:solidFill>
              </a:defRPr>
            </a:lvl1pPr>
          </a:lstStyle>
          <a:p>
            <a:r>
              <a:rPr lang="de-DE" smtClean="0"/>
              <a:t>H. Leeb June 17/18, 2010 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6699"/>
                </a:solidFill>
              </a:defRPr>
            </a:lvl1pPr>
          </a:lstStyle>
          <a:p>
            <a:r>
              <a:rPr lang="en-US" smtClean="0"/>
              <a:t>Task 2.2 Covariance Tool Development Kick-Off Meeting ANDES, CIEMAT, Madrid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6699"/>
                </a:solidFill>
              </a:defRPr>
            </a:lvl1pPr>
          </a:lstStyle>
          <a:p>
            <a:fld id="{30BFE1F4-0864-4028-A398-A3791DF09977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H. Leeb June 17/18, 2010 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 2.2 Covariance Tool Development Kick-Off Meeting ANDES, CIEMAT, Madrid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FE1F4-0864-4028-A398-A3791DF09977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H. Leeb June 17/18, 2010 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 2.2 Covariance Tool Development Kick-Off Meeting ANDES, CIEMAT, Madrid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FE1F4-0864-4028-A398-A3791DF09977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H. Leeb June 17/18, 2010 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 2.2 Covariance Tool Development Kick-Off Meeting ANDES, CIEMAT, Madrid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FE1F4-0864-4028-A398-A3791DF09977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H. Leeb June 17/18, 2010 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 2.2 Covariance Tool Development Kick-Off Meeting ANDES, CIEMAT, Madrid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FE1F4-0864-4028-A398-A3791DF09977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H. Leeb June 17/18, 2010 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 2.2 Covariance Tool Development Kick-Off Meeting ANDES, CIEMAT, Madrid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FE1F4-0864-4028-A398-A3791DF09977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H. Leeb June 17/18, 2010 </a:t>
            </a:r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 2.2 Covariance Tool Development Kick-Off Meeting ANDES, CIEMAT, Madrid</a:t>
            </a:r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FE1F4-0864-4028-A398-A3791DF09977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056784" cy="720080"/>
          </a:xfrm>
        </p:spPr>
        <p:txBody>
          <a:bodyPr>
            <a:noAutofit/>
          </a:bodyPr>
          <a:lstStyle>
            <a:lvl1pPr>
              <a:defRPr sz="4000" b="1">
                <a:solidFill>
                  <a:srgbClr val="0066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</p:spPr>
        <p:txBody>
          <a:bodyPr/>
          <a:lstStyle/>
          <a:p>
            <a:fld id="{30BFE1F4-0864-4028-A398-A3791DF09977}" type="slidenum">
              <a:rPr lang="de-AT" smtClean="0"/>
              <a:pPr/>
              <a:t>‹Nr.›</a:t>
            </a:fld>
            <a:endParaRPr lang="de-AT"/>
          </a:p>
        </p:txBody>
      </p:sp>
      <p:pic>
        <p:nvPicPr>
          <p:cNvPr id="6" name="Grafik 6" descr="TU-Signet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3900" y="71438"/>
            <a:ext cx="642938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7" descr="ati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71438"/>
            <a:ext cx="931863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0"/>
          <p:cNvSpPr/>
          <p:nvPr userDrawn="1"/>
        </p:nvSpPr>
        <p:spPr>
          <a:xfrm>
            <a:off x="323528" y="1052736"/>
            <a:ext cx="45719" cy="5688632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Rechteck 11"/>
          <p:cNvSpPr/>
          <p:nvPr userDrawn="1"/>
        </p:nvSpPr>
        <p:spPr>
          <a:xfrm rot="5400000">
            <a:off x="4387376" y="1993953"/>
            <a:ext cx="45719" cy="8820471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467544" y="6448251"/>
            <a:ext cx="1800200" cy="365125"/>
          </a:xfrm>
        </p:spPr>
        <p:txBody>
          <a:bodyPr/>
          <a:lstStyle/>
          <a:p>
            <a:r>
              <a:rPr lang="de-DE" dirty="0" smtClean="0"/>
              <a:t>H. Leeb, EFFDOC-1225</a:t>
            </a:r>
          </a:p>
          <a:p>
            <a:r>
              <a:rPr lang="de-DE" dirty="0" smtClean="0"/>
              <a:t>April 23, 2014 </a:t>
            </a:r>
            <a:endParaRPr lang="de-AT" dirty="0"/>
          </a:p>
        </p:txBody>
      </p:sp>
      <p:sp>
        <p:nvSpPr>
          <p:cNvPr id="13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2332112" y="6448251"/>
            <a:ext cx="5192216" cy="365125"/>
          </a:xfrm>
        </p:spPr>
        <p:txBody>
          <a:bodyPr/>
          <a:lstStyle/>
          <a:p>
            <a:r>
              <a:rPr lang="de-AT" dirty="0" smtClean="0"/>
              <a:t>Evaluation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neutron-induced</a:t>
            </a:r>
            <a:r>
              <a:rPr lang="de-AT" dirty="0" smtClean="0"/>
              <a:t> </a:t>
            </a:r>
            <a:r>
              <a:rPr lang="de-AT" dirty="0" err="1" smtClean="0"/>
              <a:t>reactions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baseline="30000" dirty="0" smtClean="0"/>
              <a:t>181</a:t>
            </a:r>
            <a:r>
              <a:rPr lang="de-AT" dirty="0" smtClean="0"/>
              <a:t>Ta</a:t>
            </a:r>
            <a:r>
              <a:rPr lang="en-US" dirty="0" smtClean="0"/>
              <a:t> </a:t>
            </a:r>
            <a:endParaRPr lang="de-AT" dirty="0" smtClean="0"/>
          </a:p>
          <a:p>
            <a:r>
              <a:rPr lang="de-AT" dirty="0" smtClean="0"/>
              <a:t>JEFF, Fusion Working Group, NEA, Paris</a:t>
            </a:r>
            <a:endParaRPr lang="de-A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H. Leeb June 17/18, 2010 </a:t>
            </a:r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 2.2 Covariance Tool Development Kick-Off Meeting ANDES, CIEMAT, Madrid</a:t>
            </a: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FE1F4-0864-4028-A398-A3791DF09977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H. Leeb June 17/18, 2010 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 2.2 Covariance Tool Development Kick-Off Meeting ANDES, CIEMAT, Madrid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FE1F4-0864-4028-A398-A3791DF09977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H. Leeb June 17/18, 2010 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Task 2.2 Covariance Tool Development Kick-Off Meeting ANDES, CIEMAT, Madrid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FE1F4-0864-4028-A398-A3791DF09977}" type="slidenum">
              <a:rPr lang="de-AT" smtClean="0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H. Leeb June 17/18, 2010 </a:t>
            </a:r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Task 2.2 Covariance Tool Development Kick-Off Meeting ANDES, CIEMAT, Madrid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FE1F4-0864-4028-A398-A3791DF09977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21.wmf"/><Relationship Id="rId4" Type="http://schemas.openxmlformats.org/officeDocument/2006/relationships/image" Target="../media/image22.png"/><Relationship Id="rId9" Type="http://schemas.openxmlformats.org/officeDocument/2006/relationships/oleObject" Target="../embeddings/oleObject10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slide" Target="slide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8.wmf"/><Relationship Id="rId4" Type="http://schemas.openxmlformats.org/officeDocument/2006/relationships/oleObject" Target="../embeddings/oleObject1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9.wmf"/><Relationship Id="rId4" Type="http://schemas.openxmlformats.org/officeDocument/2006/relationships/oleObject" Target="../embeddings/oleObject1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3.bin"/><Relationship Id="rId9" Type="http://schemas.openxmlformats.org/officeDocument/2006/relationships/oleObject" Target="../embeddings/oleObject15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1.wm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8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0.wmf"/><Relationship Id="rId5" Type="http://schemas.openxmlformats.org/officeDocument/2006/relationships/image" Target="../media/image7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7596336" y="404664"/>
            <a:ext cx="1422000" cy="142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412776"/>
            <a:ext cx="8458200" cy="2231678"/>
          </a:xfrm>
        </p:spPr>
        <p:txBody>
          <a:bodyPr>
            <a:noAutofit/>
          </a:bodyPr>
          <a:lstStyle/>
          <a:p>
            <a:r>
              <a:rPr lang="de-AT" sz="3200" b="1" cap="small" dirty="0" err="1" smtClean="0">
                <a:solidFill>
                  <a:srgbClr val="006699"/>
                </a:solidFill>
              </a:rPr>
              <a:t>Novel</a:t>
            </a:r>
            <a:r>
              <a:rPr lang="de-AT" sz="3200" b="1" cap="small" dirty="0" smtClean="0">
                <a:solidFill>
                  <a:srgbClr val="006699"/>
                </a:solidFill>
              </a:rPr>
              <a:t> </a:t>
            </a:r>
            <a:r>
              <a:rPr lang="de-AT" sz="3200" b="1" cap="small" dirty="0" err="1" smtClean="0">
                <a:solidFill>
                  <a:srgbClr val="006699"/>
                </a:solidFill>
              </a:rPr>
              <a:t>Developments</a:t>
            </a:r>
            <a:r>
              <a:rPr lang="de-AT" sz="3200" b="1" cap="small" dirty="0" smtClean="0">
                <a:solidFill>
                  <a:srgbClr val="006699"/>
                </a:solidFill>
              </a:rPr>
              <a:t> In R-Matrix </a:t>
            </a:r>
            <a:r>
              <a:rPr lang="de-AT" sz="3200" b="1" cap="small" dirty="0" err="1" smtClean="0">
                <a:solidFill>
                  <a:srgbClr val="006699"/>
                </a:solidFill>
              </a:rPr>
              <a:t>Theory</a:t>
            </a:r>
            <a:endParaRPr lang="en-US" sz="2400" cap="small" dirty="0">
              <a:solidFill>
                <a:srgbClr val="00669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64162" y="5589240"/>
            <a:ext cx="3960440" cy="50405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de-AT" sz="1400" dirty="0" err="1" smtClean="0">
                <a:solidFill>
                  <a:schemeClr val="tx1"/>
                </a:solidFill>
              </a:rPr>
              <a:t>support</a:t>
            </a:r>
            <a:r>
              <a:rPr lang="de-AT" sz="1400" dirty="0" smtClean="0">
                <a:solidFill>
                  <a:schemeClr val="tx1"/>
                </a:solidFill>
              </a:rPr>
              <a:t> </a:t>
            </a:r>
            <a:r>
              <a:rPr lang="de-AT" sz="1400" dirty="0" err="1" smtClean="0">
                <a:solidFill>
                  <a:schemeClr val="tx1"/>
                </a:solidFill>
              </a:rPr>
              <a:t>by</a:t>
            </a:r>
            <a:r>
              <a:rPr lang="de-AT" sz="1400" dirty="0" smtClean="0">
                <a:solidFill>
                  <a:schemeClr val="tx1"/>
                </a:solidFill>
              </a:rPr>
              <a:t> </a:t>
            </a:r>
            <a:r>
              <a:rPr lang="de-AT" sz="1400" dirty="0" err="1" smtClean="0">
                <a:solidFill>
                  <a:schemeClr val="tx1"/>
                </a:solidFill>
              </a:rPr>
              <a:t>the</a:t>
            </a:r>
            <a:r>
              <a:rPr lang="de-AT" sz="1400" dirty="0" smtClean="0">
                <a:solidFill>
                  <a:schemeClr val="tx1"/>
                </a:solidFill>
              </a:rPr>
              <a:t> KKKÖ </a:t>
            </a:r>
            <a:r>
              <a:rPr lang="de-AT" sz="1400" dirty="0" err="1" smtClean="0">
                <a:solidFill>
                  <a:schemeClr val="tx1"/>
                </a:solidFill>
              </a:rPr>
              <a:t>Matching</a:t>
            </a:r>
            <a:r>
              <a:rPr lang="de-AT" sz="1400" dirty="0" smtClean="0">
                <a:solidFill>
                  <a:schemeClr val="tx1"/>
                </a:solidFill>
              </a:rPr>
              <a:t> Grant MG 2018-7 </a:t>
            </a:r>
            <a:r>
              <a:rPr lang="de-AT" sz="1400" dirty="0" err="1" smtClean="0">
                <a:solidFill>
                  <a:schemeClr val="tx1"/>
                </a:solidFill>
              </a:rPr>
              <a:t>of</a:t>
            </a:r>
            <a:endParaRPr lang="de-AT" sz="14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de-AT" sz="1400" dirty="0" err="1" smtClean="0">
                <a:solidFill>
                  <a:schemeClr val="tx1"/>
                </a:solidFill>
              </a:rPr>
              <a:t>the</a:t>
            </a:r>
            <a:r>
              <a:rPr lang="de-AT" sz="1400" dirty="0" smtClean="0">
                <a:solidFill>
                  <a:schemeClr val="tx1"/>
                </a:solidFill>
              </a:rPr>
              <a:t> Austrian Academy </a:t>
            </a:r>
            <a:r>
              <a:rPr lang="de-AT" sz="1400" dirty="0" err="1" smtClean="0">
                <a:solidFill>
                  <a:schemeClr val="tx1"/>
                </a:solidFill>
              </a:rPr>
              <a:t>of</a:t>
            </a:r>
            <a:r>
              <a:rPr lang="de-AT" sz="1400" dirty="0" smtClean="0">
                <a:solidFill>
                  <a:schemeClr val="tx1"/>
                </a:solidFill>
              </a:rPr>
              <a:t> </a:t>
            </a:r>
            <a:r>
              <a:rPr lang="de-AT" sz="1400" dirty="0" err="1" smtClean="0">
                <a:solidFill>
                  <a:schemeClr val="tx1"/>
                </a:solidFill>
              </a:rPr>
              <a:t>Sciences</a:t>
            </a:r>
            <a:r>
              <a:rPr lang="de-AT" sz="1400" dirty="0" smtClean="0">
                <a:solidFill>
                  <a:schemeClr val="tx1"/>
                </a:solidFill>
              </a:rPr>
              <a:t> </a:t>
            </a:r>
            <a:r>
              <a:rPr lang="de-AT" sz="1400" dirty="0" err="1" smtClean="0">
                <a:solidFill>
                  <a:schemeClr val="tx1"/>
                </a:solidFill>
              </a:rPr>
              <a:t>is</a:t>
            </a:r>
            <a:r>
              <a:rPr lang="de-AT" sz="1400" dirty="0" smtClean="0">
                <a:solidFill>
                  <a:schemeClr val="tx1"/>
                </a:solidFill>
              </a:rPr>
              <a:t> </a:t>
            </a:r>
            <a:r>
              <a:rPr lang="de-AT" sz="1400" dirty="0" err="1" smtClean="0">
                <a:solidFill>
                  <a:schemeClr val="tx1"/>
                </a:solidFill>
              </a:rPr>
              <a:t>acknowledged</a:t>
            </a:r>
            <a:r>
              <a:rPr lang="de-AT" sz="1400" dirty="0" smtClean="0">
                <a:solidFill>
                  <a:schemeClr val="tx1"/>
                </a:solidFill>
              </a:rPr>
              <a:t>.</a:t>
            </a:r>
          </a:p>
          <a:p>
            <a:pPr>
              <a:spcBef>
                <a:spcPts val="0"/>
              </a:spcBef>
            </a:pPr>
            <a:endParaRPr lang="de-AT" sz="1400" dirty="0">
              <a:solidFill>
                <a:schemeClr val="tx1"/>
              </a:solidFill>
            </a:endParaRPr>
          </a:p>
        </p:txBody>
      </p:sp>
      <p:pic>
        <p:nvPicPr>
          <p:cNvPr id="4" name="Picture 3" descr="TU_Signet_CMYK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00392" y="407750"/>
            <a:ext cx="880624" cy="882011"/>
          </a:xfrm>
          <a:prstGeom prst="rect">
            <a:avLst/>
          </a:prstGeom>
        </p:spPr>
      </p:pic>
      <p:pic>
        <p:nvPicPr>
          <p:cNvPr id="5" name="Picture 4" descr="ati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54120"/>
            <a:ext cx="1224136" cy="844232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71470" y="6284932"/>
            <a:ext cx="9144000" cy="1588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 rot="5400000">
            <a:off x="-2928990" y="3356768"/>
            <a:ext cx="6286544" cy="1588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umsplatzhalter 2"/>
          <p:cNvSpPr>
            <a:spLocks noGrp="1"/>
          </p:cNvSpPr>
          <p:nvPr>
            <p:ph type="dt" sz="half" idx="10"/>
          </p:nvPr>
        </p:nvSpPr>
        <p:spPr>
          <a:xfrm>
            <a:off x="467544" y="6448251"/>
            <a:ext cx="1800200" cy="365125"/>
          </a:xfrm>
        </p:spPr>
        <p:txBody>
          <a:bodyPr/>
          <a:lstStyle/>
          <a:p>
            <a:r>
              <a:rPr lang="de-DE" dirty="0" smtClean="0"/>
              <a:t>H. Leeb et al.</a:t>
            </a:r>
          </a:p>
          <a:p>
            <a:r>
              <a:rPr lang="de-DE" dirty="0" smtClean="0"/>
              <a:t>September 2,2021 </a:t>
            </a:r>
            <a:endParaRPr lang="de-AT" dirty="0"/>
          </a:p>
        </p:txBody>
      </p:sp>
      <p:sp>
        <p:nvSpPr>
          <p:cNvPr id="13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1475656" y="6448251"/>
            <a:ext cx="7065048" cy="365125"/>
          </a:xfrm>
        </p:spPr>
        <p:txBody>
          <a:bodyPr/>
          <a:lstStyle/>
          <a:p>
            <a:r>
              <a:rPr lang="en-GB" dirty="0" smtClean="0"/>
              <a:t>Novel Developments in R-Matrix Theory</a:t>
            </a:r>
            <a:endParaRPr lang="en-US" dirty="0" smtClean="0"/>
          </a:p>
          <a:p>
            <a:r>
              <a:rPr lang="de-AT" dirty="0" smtClean="0"/>
              <a:t>Annual Meeting </a:t>
            </a:r>
            <a:r>
              <a:rPr lang="de-AT" dirty="0" err="1" smtClean="0"/>
              <a:t>of</a:t>
            </a:r>
            <a:r>
              <a:rPr lang="de-AT" dirty="0" smtClean="0"/>
              <a:t> ÖPG </a:t>
            </a:r>
            <a:r>
              <a:rPr lang="de-AT" dirty="0" err="1"/>
              <a:t>a</a:t>
            </a:r>
            <a:r>
              <a:rPr lang="de-AT" dirty="0" err="1" smtClean="0"/>
              <a:t>nd</a:t>
            </a:r>
            <a:r>
              <a:rPr lang="de-AT" dirty="0" smtClean="0"/>
              <a:t> SPG, </a:t>
            </a:r>
            <a:r>
              <a:rPr lang="de-AT" dirty="0" err="1" smtClean="0"/>
              <a:t>FAKT,University</a:t>
            </a:r>
            <a:r>
              <a:rPr lang="de-AT" dirty="0" smtClean="0"/>
              <a:t> Innsbruck</a:t>
            </a:r>
            <a:endParaRPr lang="de-AT" dirty="0"/>
          </a:p>
        </p:txBody>
      </p:sp>
      <p:pic>
        <p:nvPicPr>
          <p:cNvPr id="84994" name="Picture 2" descr="C:\Users\hleeb\Documents\Conferences\ND2019\Presentations\flag_europe(1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476015"/>
            <a:ext cx="12954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1857085" y="4437112"/>
            <a:ext cx="68407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/>
              <a:t>This </a:t>
            </a:r>
            <a:r>
              <a:rPr lang="en-US" sz="1400" dirty="0"/>
              <a:t>work has been carried out within the framework of the </a:t>
            </a:r>
            <a:r>
              <a:rPr lang="en-US" sz="1400" dirty="0" err="1"/>
              <a:t>EUROfusion</a:t>
            </a:r>
            <a:r>
              <a:rPr lang="en-US" sz="1400" dirty="0"/>
              <a:t> Consortium and has received funding from the </a:t>
            </a:r>
            <a:r>
              <a:rPr lang="en-US" sz="1400" dirty="0" err="1"/>
              <a:t>Euratom</a:t>
            </a:r>
            <a:r>
              <a:rPr lang="en-US" sz="1400" dirty="0"/>
              <a:t> research and training </a:t>
            </a:r>
            <a:r>
              <a:rPr lang="en-US" sz="1400" dirty="0" err="1"/>
              <a:t>programme</a:t>
            </a:r>
            <a:r>
              <a:rPr lang="en-US" sz="1400" dirty="0"/>
              <a:t> 2014-2018 and 2019-2020 under grant agreement No 633053. The views and opinions expressed herein do not necessarily reflect those of the European Commission.</a:t>
            </a:r>
            <a:endParaRPr lang="de-AT" sz="1400" dirty="0"/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285182" y="3371693"/>
            <a:ext cx="8607298" cy="8493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de-AT" sz="2400" i="1" dirty="0" smtClean="0">
                <a:solidFill>
                  <a:srgbClr val="006699"/>
                </a:solidFill>
              </a:rPr>
              <a:t>Atominstitut, TU Wien: </a:t>
            </a:r>
          </a:p>
          <a:p>
            <a:pPr>
              <a:spcBef>
                <a:spcPts val="0"/>
              </a:spcBef>
            </a:pPr>
            <a:r>
              <a:rPr lang="de-AT" sz="2400" i="1" dirty="0" smtClean="0">
                <a:solidFill>
                  <a:srgbClr val="006699"/>
                </a:solidFill>
              </a:rPr>
              <a:t>H. Leeb, B. Raab, </a:t>
            </a:r>
            <a:r>
              <a:rPr lang="de-AT" sz="2400" i="1" dirty="0" err="1" smtClean="0">
                <a:solidFill>
                  <a:srgbClr val="006699"/>
                </a:solidFill>
              </a:rPr>
              <a:t>T.Stary</a:t>
            </a:r>
            <a:r>
              <a:rPr lang="de-AT" sz="2400" i="1" dirty="0" smtClean="0">
                <a:solidFill>
                  <a:srgbClr val="006699"/>
                </a:solidFill>
              </a:rPr>
              <a:t>, </a:t>
            </a:r>
            <a:r>
              <a:rPr lang="de-AT" sz="2400" i="1" dirty="0" err="1" smtClean="0">
                <a:solidFill>
                  <a:srgbClr val="006699"/>
                </a:solidFill>
              </a:rPr>
              <a:t>Th</a:t>
            </a:r>
            <a:r>
              <a:rPr lang="de-AT" sz="2400" i="1" dirty="0" smtClean="0">
                <a:solidFill>
                  <a:srgbClr val="006699"/>
                </a:solidFill>
              </a:rPr>
              <a:t>. </a:t>
            </a:r>
            <a:r>
              <a:rPr lang="de-AT" sz="2400" i="1" dirty="0" err="1" smtClean="0">
                <a:solidFill>
                  <a:srgbClr val="006699"/>
                </a:solidFill>
              </a:rPr>
              <a:t>Srdinko</a:t>
            </a:r>
            <a:endParaRPr lang="de-AT" sz="1600" dirty="0" smtClean="0">
              <a:solidFill>
                <a:srgbClr val="006699"/>
              </a:solidFill>
            </a:endParaRPr>
          </a:p>
        </p:txBody>
      </p:sp>
      <p:pic>
        <p:nvPicPr>
          <p:cNvPr id="84995" name="Picture 3" descr="C:\Users\hleeb\Documents\Conferences\ND2019\Presentations\logo-lang-d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95" y="5589240"/>
            <a:ext cx="1330357" cy="570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hteck 36"/>
          <p:cNvSpPr/>
          <p:nvPr/>
        </p:nvSpPr>
        <p:spPr>
          <a:xfrm>
            <a:off x="467544" y="4910970"/>
            <a:ext cx="5400600" cy="118232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2754306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hteck 20"/>
          <p:cNvSpPr/>
          <p:nvPr/>
        </p:nvSpPr>
        <p:spPr>
          <a:xfrm>
            <a:off x="1165952" y="1789710"/>
            <a:ext cx="2736304" cy="6480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Abgerundetes Rechteck 8"/>
          <p:cNvSpPr/>
          <p:nvPr/>
        </p:nvSpPr>
        <p:spPr>
          <a:xfrm>
            <a:off x="4499992" y="1014516"/>
            <a:ext cx="4104456" cy="28465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056784" cy="720080"/>
          </a:xfrm>
        </p:spPr>
        <p:txBody>
          <a:bodyPr/>
          <a:lstStyle/>
          <a:p>
            <a:r>
              <a:rPr lang="de-AT" sz="3200" dirty="0" err="1" smtClean="0"/>
              <a:t>Three</a:t>
            </a:r>
            <a:r>
              <a:rPr lang="de-AT" sz="3200" dirty="0" smtClean="0"/>
              <a:t>-body </a:t>
            </a:r>
            <a:r>
              <a:rPr lang="de-AT" sz="3200" dirty="0" err="1" smtClean="0"/>
              <a:t>formalism</a:t>
            </a:r>
            <a:r>
              <a:rPr lang="de-AT" sz="3200" dirty="0" smtClean="0"/>
              <a:t> </a:t>
            </a:r>
            <a:r>
              <a:rPr lang="de-AT" sz="3200" dirty="0" err="1" smtClean="0"/>
              <a:t>of</a:t>
            </a:r>
            <a:r>
              <a:rPr lang="de-AT" sz="3200" dirty="0" smtClean="0"/>
              <a:t> </a:t>
            </a:r>
            <a:r>
              <a:rPr lang="de-AT" sz="3200" dirty="0" err="1" smtClean="0"/>
              <a:t>Glöckle</a:t>
            </a:r>
            <a:endParaRPr lang="de-AT" sz="3200" dirty="0"/>
          </a:p>
        </p:txBody>
      </p:sp>
      <p:sp>
        <p:nvSpPr>
          <p:cNvPr id="8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540704" y="6422851"/>
            <a:ext cx="398384" cy="365125"/>
          </a:xfrm>
        </p:spPr>
        <p:txBody>
          <a:bodyPr/>
          <a:lstStyle/>
          <a:p>
            <a:fld id="{30BFE1F4-0864-4028-A398-A3791DF09977}" type="slidenum">
              <a:rPr lang="de-AT" sz="1100" smtClean="0"/>
              <a:pPr/>
              <a:t>10</a:t>
            </a:fld>
            <a:endParaRPr lang="de-AT" sz="1100" dirty="0"/>
          </a:p>
        </p:txBody>
      </p:sp>
      <p:sp>
        <p:nvSpPr>
          <p:cNvPr id="4" name="Textfeld 3"/>
          <p:cNvSpPr txBox="1"/>
          <p:nvPr/>
        </p:nvSpPr>
        <p:spPr>
          <a:xfrm>
            <a:off x="1259632" y="1086524"/>
            <a:ext cx="28135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i="1" dirty="0" smtClean="0">
                <a:latin typeface="Arial" panose="020B0604020202020204" pitchFamily="34" charset="0"/>
                <a:cs typeface="Arial" panose="020B0604020202020204" pitchFamily="34" charset="0"/>
              </a:rPr>
              <a:t>R, r</a:t>
            </a:r>
            <a:r>
              <a:rPr lang="de-AT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Jacobi-</a:t>
            </a:r>
            <a:r>
              <a:rPr lang="de-AT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cordinates</a:t>
            </a:r>
            <a:r>
              <a:rPr lang="de-AT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AT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de-AT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</a:t>
            </a:r>
            <a:r>
              <a:rPr lang="de-AT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-body </a:t>
            </a:r>
            <a:r>
              <a:rPr lang="de-AT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  <a:endParaRPr lang="de-AT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4916893"/>
              </p:ext>
            </p:extLst>
          </p:nvPr>
        </p:nvGraphicFramePr>
        <p:xfrm>
          <a:off x="4811099" y="1771075"/>
          <a:ext cx="3554249" cy="20899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24" name="Equation" r:id="rId5" imgW="2031840" imgH="1193760" progId="Equation.DSMT4">
                  <p:embed/>
                </p:oleObj>
              </mc:Choice>
              <mc:Fallback>
                <p:oleObj name="Equation" r:id="rId5" imgW="2031840" imgH="11937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1099" y="1771075"/>
                        <a:ext cx="3554249" cy="20899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4716016" y="1052736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expansion</a:t>
            </a:r>
            <a:r>
              <a:rPr lang="de-AT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wave</a:t>
            </a:r>
            <a:r>
              <a:rPr lang="de-AT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r>
              <a:rPr lang="de-AT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D: </a:t>
            </a:r>
            <a:r>
              <a:rPr lang="de-AT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</a:t>
            </a:r>
            <a:r>
              <a:rPr lang="de-AT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basis</a:t>
            </a:r>
            <a:r>
              <a:rPr lang="de-AT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functions</a:t>
            </a:r>
            <a:r>
              <a:rPr lang="de-AT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19" name="Obj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9765496"/>
              </p:ext>
            </p:extLst>
          </p:nvPr>
        </p:nvGraphicFramePr>
        <p:xfrm>
          <a:off x="1277987" y="1848153"/>
          <a:ext cx="2592288" cy="5896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25" name="Equation" r:id="rId7" imgW="1396800" imgH="317160" progId="Equation.DSMT4">
                  <p:embed/>
                </p:oleObj>
              </mc:Choice>
              <mc:Fallback>
                <p:oleObj name="Equation" r:id="rId7" imgW="1396800" imgH="3171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7987" y="1848153"/>
                        <a:ext cx="2592288" cy="5896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" name="Gerade Verbindung mit Pfeil 28"/>
          <p:cNvCxnSpPr/>
          <p:nvPr/>
        </p:nvCxnSpPr>
        <p:spPr>
          <a:xfrm flipH="1">
            <a:off x="1700681" y="2448420"/>
            <a:ext cx="711079" cy="62054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0" name="Objek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3284086"/>
              </p:ext>
            </p:extLst>
          </p:nvPr>
        </p:nvGraphicFramePr>
        <p:xfrm>
          <a:off x="539552" y="5302150"/>
          <a:ext cx="5327650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26" name="Equation" r:id="rId9" imgW="3288960" imgH="444240" progId="Equation.DSMT4">
                  <p:embed/>
                </p:oleObj>
              </mc:Choice>
              <mc:Fallback>
                <p:oleObj name="Equation" r:id="rId9" imgW="328896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5302150"/>
                        <a:ext cx="5327650" cy="719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feld 30"/>
          <p:cNvSpPr txBox="1"/>
          <p:nvPr/>
        </p:nvSpPr>
        <p:spPr>
          <a:xfrm>
            <a:off x="539552" y="4510861"/>
            <a:ext cx="445506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de-AT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AT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oundary</a:t>
            </a:r>
            <a:r>
              <a:rPr lang="de-AT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condiitons</a:t>
            </a:r>
            <a:r>
              <a:rPr lang="de-AT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AT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AT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AT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AT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>
              <a:spcAft>
                <a:spcPts val="1200"/>
              </a:spcAft>
            </a:pP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Faddeev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equations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configuration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space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Gerade Verbindung mit Pfeil 33"/>
          <p:cNvCxnSpPr/>
          <p:nvPr/>
        </p:nvCxnSpPr>
        <p:spPr>
          <a:xfrm flipV="1">
            <a:off x="1165952" y="2758691"/>
            <a:ext cx="0" cy="175217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/>
          <p:cNvCxnSpPr/>
          <p:nvPr/>
        </p:nvCxnSpPr>
        <p:spPr>
          <a:xfrm flipV="1">
            <a:off x="1283859" y="3188519"/>
            <a:ext cx="983885" cy="1345058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Geschweifte Klammer rechts 37"/>
          <p:cNvSpPr/>
          <p:nvPr/>
        </p:nvSpPr>
        <p:spPr>
          <a:xfrm>
            <a:off x="5796136" y="4437112"/>
            <a:ext cx="432048" cy="1800200"/>
          </a:xfrm>
          <a:prstGeom prst="rightBrace">
            <a:avLst/>
          </a:prstGeom>
          <a:ln w="28575">
            <a:solidFill>
              <a:srgbClr val="4F81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9" name="Textfeld 38"/>
          <p:cNvSpPr txBox="1"/>
          <p:nvPr/>
        </p:nvSpPr>
        <p:spPr>
          <a:xfrm>
            <a:off x="6228184" y="4365104"/>
            <a:ext cx="2890535" cy="1938992"/>
          </a:xfrm>
          <a:prstGeom prst="rect">
            <a:avLst/>
          </a:prstGeom>
          <a:noFill/>
          <a:ln w="28575">
            <a:solidFill>
              <a:srgbClr val="006699"/>
            </a:solidFill>
          </a:ln>
        </p:spPr>
        <p:txBody>
          <a:bodyPr wrap="none" rtlCol="0">
            <a:spAutoFit/>
          </a:bodyPr>
          <a:lstStyle/>
          <a:p>
            <a:r>
              <a:rPr lang="de-AT" sz="24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lgebraic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endParaRPr lang="de-AT" sz="2400" dirty="0" smtClean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AT" sz="24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inear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equations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AT" sz="24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coefficients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AT" sz="2400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AT" sz="24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µ</a:t>
            </a:r>
          </a:p>
          <a:p>
            <a:endParaRPr lang="de-AT" sz="24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AT" sz="24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de-AT" sz="24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de-AT" sz="2400" b="1" baseline="30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de-AT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=B[</a:t>
            </a:r>
            <a:r>
              <a:rPr lang="de-AT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AT" sz="2400" baseline="-25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de-AT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AT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(k)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  <p:sp>
        <p:nvSpPr>
          <p:cNvPr id="25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467544" y="6448251"/>
            <a:ext cx="1800200" cy="365125"/>
          </a:xfrm>
          <a:prstGeom prst="rect">
            <a:avLst/>
          </a:prstGeom>
        </p:spPr>
        <p:txBody>
          <a:bodyPr/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H. Leeb et al.</a:t>
            </a:r>
          </a:p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September 2,2021 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6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825903" y="6448251"/>
            <a:ext cx="5194369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Novel Developments in R-Matrix Theory</a:t>
            </a:r>
            <a:endParaRPr lang="en-US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Annual Meeting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ÖPG </a:t>
            </a:r>
            <a:r>
              <a:rPr lang="de-AT" dirty="0" err="1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SPG,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FAKT,University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Innsbruck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29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258183A7-501A-4D1F-862B-51138E357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Calculation of cross sections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AB16ED7A-9BF0-4F82-85B1-008FD7596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FE1F4-0864-4028-A398-A3791DF09977}" type="slidenum">
              <a:rPr lang="de-AT" smtClean="0"/>
              <a:pPr/>
              <a:t>11</a:t>
            </a:fld>
            <a:endParaRPr lang="de-AT"/>
          </a:p>
        </p:txBody>
      </p:sp>
      <p:sp>
        <p:nvSpPr>
          <p:cNvPr id="8" name="Rechteck 7">
            <a:extLst>
              <a:ext uri="{FF2B5EF4-FFF2-40B4-BE49-F238E27FC236}">
                <a16:creationId xmlns="" xmlns:a16="http://schemas.microsoft.com/office/drawing/2014/main" id="{D8162576-39AF-48BC-BD32-2F272D42D87F}"/>
              </a:ext>
            </a:extLst>
          </p:cNvPr>
          <p:cNvSpPr/>
          <p:nvPr/>
        </p:nvSpPr>
        <p:spPr>
          <a:xfrm>
            <a:off x="575614" y="1663770"/>
            <a:ext cx="3384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24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Breakup</a:t>
            </a:r>
            <a:r>
              <a:rPr lang="de-AT" sz="24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</a:t>
            </a:r>
            <a:r>
              <a:rPr lang="de-AT" sz="24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</a:t>
            </a:r>
            <a:r>
              <a:rPr lang="de-AT" sz="24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n-US" sz="2400" dirty="0"/>
          </a:p>
        </p:txBody>
      </p:sp>
      <p:sp>
        <p:nvSpPr>
          <p:cNvPr id="14" name="Rechteck 13">
            <a:extLst>
              <a:ext uri="{FF2B5EF4-FFF2-40B4-BE49-F238E27FC236}">
                <a16:creationId xmlns="" xmlns:a16="http://schemas.microsoft.com/office/drawing/2014/main" id="{9C9C000E-ED23-4325-AC33-E756D7884B6B}"/>
              </a:ext>
            </a:extLst>
          </p:cNvPr>
          <p:cNvSpPr/>
          <p:nvPr/>
        </p:nvSpPr>
        <p:spPr>
          <a:xfrm>
            <a:off x="575614" y="4189042"/>
            <a:ext cx="31438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24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Elastic</a:t>
            </a:r>
            <a:r>
              <a:rPr lang="de-AT" sz="24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</a:t>
            </a:r>
            <a:r>
              <a:rPr lang="de-AT" sz="24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</a:t>
            </a:r>
            <a:r>
              <a:rPr lang="de-AT" sz="24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n-US" sz="2400" dirty="0"/>
          </a:p>
        </p:txBody>
      </p:sp>
      <p:pic>
        <p:nvPicPr>
          <p:cNvPr id="10" name="Grafik 9">
            <a:extLst>
              <a:ext uri="{FF2B5EF4-FFF2-40B4-BE49-F238E27FC236}">
                <a16:creationId xmlns="" xmlns:a16="http://schemas.microsoft.com/office/drawing/2014/main" id="{FA18A350-40DB-4995-BD1E-A4DA43A83C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348880"/>
            <a:ext cx="8212572" cy="853637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="" xmlns:a16="http://schemas.microsoft.com/office/drawing/2014/main" id="{BEBEC5A8-DB8F-4693-B82B-AD62917DAD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0133" y="4745782"/>
            <a:ext cx="3923733" cy="683437"/>
          </a:xfrm>
          <a:prstGeom prst="rect">
            <a:avLst/>
          </a:prstGeom>
        </p:spPr>
      </p:pic>
      <p:sp>
        <p:nvSpPr>
          <p:cNvPr id="15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467544" y="6448251"/>
            <a:ext cx="1800200" cy="365125"/>
          </a:xfrm>
          <a:prstGeom prst="rect">
            <a:avLst/>
          </a:prstGeom>
        </p:spPr>
        <p:txBody>
          <a:bodyPr/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H. Leeb et al.</a:t>
            </a:r>
          </a:p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September 2,2021 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825903" y="6448251"/>
            <a:ext cx="5194369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Novel Developments in R-Matrix Theory</a:t>
            </a:r>
            <a:endParaRPr lang="en-US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Annual Meeting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ÖPG </a:t>
            </a:r>
            <a:r>
              <a:rPr lang="de-AT" dirty="0" err="1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SPG,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FAKT,University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Innsbruck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09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1D4170F7-7328-4DE5-92E8-23AB50A5C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332656"/>
            <a:ext cx="7056784" cy="720080"/>
          </a:xfrm>
        </p:spPr>
        <p:txBody>
          <a:bodyPr/>
          <a:lstStyle/>
          <a:p>
            <a:r>
              <a:rPr lang="de-AT" sz="3200" dirty="0"/>
              <a:t>First </a:t>
            </a:r>
            <a:r>
              <a:rPr lang="de-AT" sz="3200" dirty="0" err="1"/>
              <a:t>system</a:t>
            </a:r>
            <a:r>
              <a:rPr lang="de-AT" sz="3200" dirty="0"/>
              <a:t> </a:t>
            </a:r>
            <a:r>
              <a:rPr lang="de-AT" sz="3200" dirty="0" err="1"/>
              <a:t>to</a:t>
            </a:r>
            <a:r>
              <a:rPr lang="de-AT" sz="3200" dirty="0"/>
              <a:t> </a:t>
            </a:r>
            <a:r>
              <a:rPr lang="de-AT" sz="3200" dirty="0" err="1"/>
              <a:t>be</a:t>
            </a:r>
            <a:r>
              <a:rPr lang="de-AT" sz="3200" dirty="0"/>
              <a:t> </a:t>
            </a:r>
            <a:r>
              <a:rPr lang="de-AT" sz="3200" dirty="0" err="1"/>
              <a:t>studied:Neutron-Deuteron</a:t>
            </a:r>
            <a:r>
              <a:rPr lang="de-AT" sz="3200" dirty="0"/>
              <a:t> </a:t>
            </a:r>
            <a:r>
              <a:rPr lang="de-AT" sz="3200" dirty="0" err="1"/>
              <a:t>system</a:t>
            </a:r>
            <a:r>
              <a:rPr lang="de-AT" sz="3200" dirty="0"/>
              <a:t> </a:t>
            </a:r>
            <a:endParaRPr lang="en-US" sz="32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893DBE48-4955-46EC-89FD-F75D93244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FE1F4-0864-4028-A398-A3791DF09977}" type="slidenum">
              <a:rPr lang="de-AT" smtClean="0"/>
              <a:pPr/>
              <a:t>12</a:t>
            </a:fld>
            <a:endParaRPr lang="de-AT"/>
          </a:p>
        </p:txBody>
      </p:sp>
      <p:sp>
        <p:nvSpPr>
          <p:cNvPr id="13" name="Rectangle 1">
            <a:extLst>
              <a:ext uri="{FF2B5EF4-FFF2-40B4-BE49-F238E27FC236}">
                <a16:creationId xmlns="" xmlns:a16="http://schemas.microsoft.com/office/drawing/2014/main" id="{76DB446F-CF9B-4B33-93B9-A4D8DBDDEB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1340768"/>
            <a:ext cx="8136904" cy="1908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fontAlgn="base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altLang="de-DE" sz="2400" dirty="0">
                <a:latin typeface="Arial" panose="020B0604020202020204" pitchFamily="34" charset="0"/>
                <a:cs typeface="Arial" pitchFamily="34" charset="0"/>
              </a:rPr>
              <a:t>E</a:t>
            </a:r>
            <a:r>
              <a:rPr lang="en-GB" altLang="de-DE" sz="2400" baseline="-25000" dirty="0">
                <a:latin typeface="Arial" panose="020B0604020202020204" pitchFamily="34" charset="0"/>
                <a:cs typeface="Arial" pitchFamily="34" charset="0"/>
              </a:rPr>
              <a:t>b</a:t>
            </a:r>
            <a:r>
              <a:rPr lang="en-GB" altLang="de-DE" sz="2400" dirty="0">
                <a:latin typeface="Arial" panose="020B0604020202020204" pitchFamily="34" charset="0"/>
                <a:cs typeface="Arial" pitchFamily="34" charset="0"/>
              </a:rPr>
              <a:t>=-2.225 MeV</a:t>
            </a:r>
          </a:p>
          <a:p>
            <a:pPr marL="342900" indent="-342900" fontAlgn="base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Potential of Reid </a:t>
            </a:r>
            <a:r>
              <a:rPr lang="en-GB" altLang="de-DE" sz="2400" dirty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soft core </a:t>
            </a:r>
            <a: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type: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</a:pPr>
            <a:endParaRPr lang="en-GB" altLang="de-DE" sz="2400" dirty="0" smtClean="0">
              <a:solidFill>
                <a:srgbClr val="006699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16" name="Rectangle 1">
            <a:extLst>
              <a:ext uri="{FF2B5EF4-FFF2-40B4-BE49-F238E27FC236}">
                <a16:creationId xmlns="" xmlns:a16="http://schemas.microsoft.com/office/drawing/2014/main" id="{0541C17E-CA92-4F1C-8561-55D7837769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5616" y="4025378"/>
            <a:ext cx="756084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lang="en-GB" alt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for np interaction: </a:t>
            </a:r>
            <a:r>
              <a:rPr lang="en-GB" altLang="de-DE" sz="2000" dirty="0" smtClean="0">
                <a:latin typeface="Arial" panose="020B0604020202020204" pitchFamily="34" charset="0"/>
                <a:cs typeface="Arial" pitchFamily="34" charset="0"/>
              </a:rPr>
              <a:t>a=1650.6 MeV, b=5371.5 MeV</a:t>
            </a:r>
            <a:endParaRPr lang="en-GB" altLang="de-DE" sz="2000" dirty="0"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18" name="Rectangle 1">
            <a:extLst>
              <a:ext uri="{FF2B5EF4-FFF2-40B4-BE49-F238E27FC236}">
                <a16:creationId xmlns="" xmlns:a16="http://schemas.microsoft.com/office/drawing/2014/main" id="{FF39AECA-557E-4B88-84A0-74198273FD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5616" y="4455550"/>
            <a:ext cx="7560840" cy="496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lang="en-GB" alt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for </a:t>
            </a:r>
            <a:r>
              <a:rPr lang="en-GB" altLang="de-DE" sz="2000" dirty="0" err="1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nn</a:t>
            </a:r>
            <a:r>
              <a:rPr lang="en-GB" alt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 interaction: </a:t>
            </a:r>
            <a:r>
              <a:rPr lang="en-GB" altLang="de-DE" sz="2000" dirty="0">
                <a:latin typeface="Arial" panose="020B0604020202020204" pitchFamily="34" charset="0"/>
                <a:cs typeface="Arial" pitchFamily="34" charset="0"/>
              </a:rPr>
              <a:t>a=1210,4 </a:t>
            </a:r>
            <a:r>
              <a:rPr lang="en-GB" altLang="de-DE" sz="2000" dirty="0" smtClean="0">
                <a:latin typeface="Arial" panose="020B0604020202020204" pitchFamily="34" charset="0"/>
                <a:cs typeface="Arial" pitchFamily="34" charset="0"/>
              </a:rPr>
              <a:t>MeV, b=4257,5 MeV   </a:t>
            </a:r>
            <a:endParaRPr lang="en-GB" altLang="de-DE" sz="2000" dirty="0">
              <a:latin typeface="Arial" panose="020B0604020202020204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>
                <a:extLst>
                  <a:ext uri="{FF2B5EF4-FFF2-40B4-BE49-F238E27FC236}">
                    <a16:creationId xmlns="" xmlns:a16="http://schemas.microsoft.com/office/drawing/2014/main" id="{D78F469D-FA9D-42D1-8CCA-6EF44B2B6C93}"/>
                  </a:ext>
                </a:extLst>
              </p:cNvPr>
              <p:cNvSpPr txBox="1"/>
              <p:nvPr/>
            </p:nvSpPr>
            <p:spPr>
              <a:xfrm>
                <a:off x="2183880" y="2564904"/>
                <a:ext cx="5436120" cy="61657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AT" sz="2400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de-AT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de-AT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de-AT" sz="2400" b="0" i="1" smtClean="0">
                        <a:latin typeface="Cambria Math" panose="02040503050406030204" pitchFamily="18" charset="0"/>
                      </a:rPr>
                      <m:t>=−10463</m:t>
                    </m:r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AT" sz="24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de-AT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de-AT" sz="2400" b="0" i="1" smtClean="0">
                                <a:latin typeface="Cambria Math" panose="02040503050406030204" pitchFamily="18" charset="0"/>
                              </a:rPr>
                              <m:t>−µ</m:t>
                            </m:r>
                            <m:r>
                              <a:rPr lang="de-AT" sz="2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p>
                        </m:sSup>
                      </m:num>
                      <m:den>
                        <m:r>
                          <a:rPr lang="de-AT" sz="2400" i="1">
                            <a:latin typeface="Cambria Math" panose="02040503050406030204" pitchFamily="18" charset="0"/>
                          </a:rPr>
                          <m:t>µ</m:t>
                        </m:r>
                        <m:r>
                          <a:rPr lang="de-AT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r>
                      <a:rPr lang="de-AT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de-AT" sz="2400" b="0" i="1" smtClean="0">
                        <a:latin typeface="Cambria Math" panose="02040503050406030204" pitchFamily="18" charset="0"/>
                      </a:rPr>
                      <m:t>𝑎</m:t>
                    </m:r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AT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de-AT" sz="24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de-AT" sz="2400" b="0" i="1" smtClean="0">
                                <a:latin typeface="Cambria Math" panose="02040503050406030204" pitchFamily="18" charset="0"/>
                              </a:rPr>
                              <m:t>−4</m:t>
                            </m:r>
                            <m:r>
                              <a:rPr lang="de-AT" sz="2400" i="1">
                                <a:latin typeface="Cambria Math" panose="02040503050406030204" pitchFamily="18" charset="0"/>
                              </a:rPr>
                              <m:t>µ</m:t>
                            </m:r>
                            <m:r>
                              <a:rPr lang="de-AT" sz="24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p>
                        </m:sSup>
                      </m:num>
                      <m:den>
                        <m:r>
                          <a:rPr lang="de-AT" sz="2400" i="1">
                            <a:latin typeface="Cambria Math" panose="02040503050406030204" pitchFamily="18" charset="0"/>
                          </a:rPr>
                          <m:t>µ</m:t>
                        </m:r>
                        <m:r>
                          <a:rPr lang="de-AT" sz="2400" i="1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sz="2400" dirty="0"/>
                  <a:t>+</a:t>
                </a:r>
                <a:r>
                  <a:rPr lang="de-AT" sz="2400" dirty="0"/>
                  <a:t> b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AT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de-AT" sz="24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de-AT" sz="2400" b="0" i="1" smtClean="0">
                                <a:latin typeface="Cambria Math" panose="02040503050406030204" pitchFamily="18" charset="0"/>
                              </a:rPr>
                              <m:t>−7</m:t>
                            </m:r>
                            <m:r>
                              <a:rPr lang="de-AT" sz="2400" i="1">
                                <a:latin typeface="Cambria Math" panose="02040503050406030204" pitchFamily="18" charset="0"/>
                              </a:rPr>
                              <m:t>µ</m:t>
                            </m:r>
                            <m:r>
                              <a:rPr lang="de-AT" sz="24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p>
                        </m:sSup>
                      </m:num>
                      <m:den>
                        <m:r>
                          <a:rPr lang="de-AT" sz="2400" i="1">
                            <a:latin typeface="Cambria Math" panose="02040503050406030204" pitchFamily="18" charset="0"/>
                          </a:rPr>
                          <m:t>µ</m:t>
                        </m:r>
                        <m:r>
                          <a:rPr lang="de-AT" sz="2400" i="1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feld 10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D78F469D-FA9D-42D1-8CCA-6EF44B2B6C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3880" y="2564904"/>
                <a:ext cx="5436120" cy="616579"/>
              </a:xfrm>
              <a:prstGeom prst="rect">
                <a:avLst/>
              </a:prstGeom>
              <a:blipFill rotWithShape="1">
                <a:blip r:embed="rId2"/>
                <a:stretch>
                  <a:fillRect b="-9901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">
            <a:extLst>
              <a:ext uri="{FF2B5EF4-FFF2-40B4-BE49-F238E27FC236}">
                <a16:creationId xmlns="" xmlns:a16="http://schemas.microsoft.com/office/drawing/2014/main" id="{A94C2DAF-170B-4030-B15C-16B1612EF2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5616" y="3212976"/>
            <a:ext cx="7704856" cy="837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altLang="de-DE" sz="2000" dirty="0">
                <a:latin typeface="Arial" panose="020B0604020202020204" pitchFamily="34" charset="0"/>
                <a:cs typeface="Arial" pitchFamily="34" charset="0"/>
              </a:rPr>
              <a:t>a</a:t>
            </a:r>
            <a:r>
              <a:rPr lang="en-GB" alt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 and </a:t>
            </a:r>
            <a:r>
              <a:rPr lang="en-GB" altLang="de-DE" sz="2000" dirty="0">
                <a:latin typeface="Arial" panose="020B0604020202020204" pitchFamily="34" charset="0"/>
                <a:cs typeface="Arial" pitchFamily="34" charset="0"/>
              </a:rPr>
              <a:t>b</a:t>
            </a:r>
            <a:r>
              <a:rPr lang="en-GB" alt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 determined by fitting to Nijmegen</a:t>
            </a:r>
            <a:r>
              <a:rPr lang="en-US" sz="1800" b="0" i="1" u="none" strike="noStrike" baseline="0" dirty="0">
                <a:latin typeface="CMTI8"/>
              </a:rPr>
              <a:t> </a:t>
            </a:r>
            <a:r>
              <a:rPr lang="en-GB" alt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phase </a:t>
            </a:r>
            <a:r>
              <a:rPr lang="en-GB" altLang="de-DE" sz="2000" dirty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shift data and </a:t>
            </a:r>
            <a:r>
              <a:rPr lang="en-GB" altLang="de-DE" sz="2000" dirty="0" err="1" smtClean="0">
                <a:latin typeface="Arial" panose="020B0604020202020204" pitchFamily="34" charset="0"/>
                <a:cs typeface="Arial" pitchFamily="34" charset="0"/>
              </a:rPr>
              <a:t>E</a:t>
            </a:r>
            <a:r>
              <a:rPr lang="en-GB" altLang="de-DE" sz="2000" baseline="-25000" dirty="0" err="1" smtClean="0">
                <a:latin typeface="Arial" panose="020B0604020202020204" pitchFamily="34" charset="0"/>
                <a:cs typeface="Arial" pitchFamily="34" charset="0"/>
              </a:rPr>
              <a:t>b</a:t>
            </a:r>
            <a:r>
              <a:rPr lang="en-GB" altLang="de-DE" sz="2000" baseline="-25000" dirty="0" smtClean="0">
                <a:latin typeface="Arial" panose="020B0604020202020204" pitchFamily="34" charset="0"/>
                <a:cs typeface="Arial" pitchFamily="34" charset="0"/>
              </a:rPr>
              <a:t/>
            </a:r>
            <a:br>
              <a:rPr lang="en-GB" altLang="de-DE" sz="2000" baseline="-25000" dirty="0" smtClean="0">
                <a:latin typeface="Arial" panose="020B0604020202020204" pitchFamily="34" charset="0"/>
                <a:cs typeface="Arial" pitchFamily="34" charset="0"/>
              </a:rPr>
            </a:br>
            <a:r>
              <a:rPr lang="en-US" sz="1400" i="1" dirty="0">
                <a:solidFill>
                  <a:srgbClr val="006699"/>
                </a:solidFill>
                <a:latin typeface="CMTI8"/>
              </a:rPr>
              <a:t>(Phys. Rev. </a:t>
            </a:r>
            <a:r>
              <a:rPr lang="en-US" sz="1400" dirty="0">
                <a:solidFill>
                  <a:srgbClr val="006699"/>
                </a:solidFill>
                <a:latin typeface="CMR8"/>
              </a:rPr>
              <a:t>C </a:t>
            </a:r>
            <a:r>
              <a:rPr lang="en-US" sz="1400" b="1" dirty="0">
                <a:solidFill>
                  <a:srgbClr val="006699"/>
                </a:solidFill>
                <a:latin typeface="CMBX8"/>
              </a:rPr>
              <a:t>48 (</a:t>
            </a:r>
            <a:r>
              <a:rPr lang="en-US" sz="1400" b="1" dirty="0" smtClean="0">
                <a:solidFill>
                  <a:srgbClr val="006699"/>
                </a:solidFill>
                <a:latin typeface="CMBX8"/>
              </a:rPr>
              <a:t>1974)</a:t>
            </a:r>
            <a:r>
              <a:rPr lang="en-US" sz="1400" dirty="0" smtClean="0">
                <a:solidFill>
                  <a:srgbClr val="006699"/>
                </a:solidFill>
                <a:latin typeface="CMR8"/>
              </a:rPr>
              <a:t>792</a:t>
            </a:r>
            <a:r>
              <a:rPr lang="en-US" sz="1400" dirty="0">
                <a:solidFill>
                  <a:srgbClr val="006699"/>
                </a:solidFill>
                <a:latin typeface="CMR8"/>
              </a:rPr>
              <a:t>)</a:t>
            </a:r>
            <a:endParaRPr lang="en-GB" altLang="de-DE" sz="1400" dirty="0">
              <a:solidFill>
                <a:srgbClr val="006699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14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467544" y="6448251"/>
            <a:ext cx="1800200" cy="365125"/>
          </a:xfrm>
          <a:prstGeom prst="rect">
            <a:avLst/>
          </a:prstGeom>
        </p:spPr>
        <p:txBody>
          <a:bodyPr/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H. Leeb et al.</a:t>
            </a:r>
          </a:p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September 2,2021 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9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825903" y="6448251"/>
            <a:ext cx="5194369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Novel Developments in R-Matrix Theory</a:t>
            </a:r>
            <a:endParaRPr lang="en-US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Annual Meeting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ÖPG </a:t>
            </a:r>
            <a:r>
              <a:rPr lang="de-AT" dirty="0" err="1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SPG,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FAKT,University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Innsbruck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539552" y="5085183"/>
            <a:ext cx="8280920" cy="1200329"/>
          </a:xfrm>
          <a:prstGeom prst="rect">
            <a:avLst/>
          </a:prstGeom>
          <a:solidFill>
            <a:srgbClr val="CCFFFF"/>
          </a:solidFill>
          <a:ln w="28575">
            <a:solidFill>
              <a:srgbClr val="006699"/>
            </a:solidFill>
          </a:ln>
        </p:spPr>
        <p:txBody>
          <a:bodyPr wrap="square" rtlCol="0">
            <a:spAutoFit/>
          </a:bodyPr>
          <a:lstStyle/>
          <a:p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Regularization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linear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equations</a:t>
            </a:r>
            <a:endParaRPr lang="de-AT" sz="2400" baseline="-25000" dirty="0" smtClean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sz="24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AT" sz="24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de-AT" sz="24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de-AT" sz="2400" b="1" baseline="30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=B[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AT" sz="2400" baseline="-25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,T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(k)]   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de-AT" sz="24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 </a:t>
            </a:r>
            <a:r>
              <a:rPr lang="de-AT" sz="24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de-AT" sz="2400" b="1" dirty="0">
                <a:solidFill>
                  <a:schemeClr val="accent6">
                    <a:lumMod val="75000"/>
                  </a:schemeClr>
                </a:solidFill>
                <a:latin typeface="Symbol" panose="05050102010706020507" pitchFamily="18" charset="2"/>
                <a:cs typeface="Arial" panose="020B0604020202020204" pitchFamily="34" charset="0"/>
              </a:rPr>
              <a:t>h</a:t>
            </a:r>
            <a:r>
              <a:rPr lang="de-AT" sz="24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de-AT" sz="2400" b="1" baseline="30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de-AT" sz="24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c=B[</a:t>
            </a:r>
            <a:r>
              <a:rPr lang="de-AT" sz="24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AT" sz="2400" baseline="-25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AT" sz="24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,T</a:t>
            </a:r>
            <a:r>
              <a:rPr lang="de-AT" sz="24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(k)] </a:t>
            </a:r>
            <a:endParaRPr lang="de-AT" sz="2400" dirty="0" smtClean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09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2AB6EBB6-3667-44B9-8A17-43CB1A96D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3-Body R-Matrix Calculation: Deuteron Breakup </a:t>
            </a:r>
            <a:r>
              <a:rPr lang="en-US" sz="3200" dirty="0" err="1" smtClean="0"/>
              <a:t>n+d</a:t>
            </a:r>
            <a:r>
              <a:rPr lang="en-US" sz="3200" dirty="0" smtClean="0"/>
              <a:t> </a:t>
            </a:r>
            <a:r>
              <a:rPr lang="en-US" sz="3200" dirty="0" smtClean="0">
                <a:sym typeface="Wingdings" panose="05000000000000000000" pitchFamily="2" charset="2"/>
              </a:rPr>
              <a:t> </a:t>
            </a:r>
            <a:r>
              <a:rPr lang="en-US" sz="3200" dirty="0" err="1" smtClean="0">
                <a:sym typeface="Wingdings" panose="05000000000000000000" pitchFamily="2" charset="2"/>
              </a:rPr>
              <a:t>n+n+p</a:t>
            </a:r>
            <a:endParaRPr lang="en-US" sz="32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89AF1EA1-EF4A-4621-B071-1D92D6C46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FE1F4-0864-4028-A398-A3791DF09977}" type="slidenum">
              <a:rPr lang="de-AT" smtClean="0"/>
              <a:pPr/>
              <a:t>13</a:t>
            </a:fld>
            <a:endParaRPr lang="de-AT"/>
          </a:p>
        </p:txBody>
      </p:sp>
      <p:sp>
        <p:nvSpPr>
          <p:cNvPr id="8" name="Rectangle 1">
            <a:extLst>
              <a:ext uri="{FF2B5EF4-FFF2-40B4-BE49-F238E27FC236}">
                <a16:creationId xmlns="" xmlns:a16="http://schemas.microsoft.com/office/drawing/2014/main" id="{E2BF524A-7B53-4533-9F57-D8893B899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686" y="4941168"/>
            <a:ext cx="7560840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spcBef>
                <a:spcPct val="0"/>
              </a:spcBef>
              <a:buClrTx/>
              <a:buSzTx/>
              <a:tabLst/>
            </a:pPr>
            <a: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First calculation based on a three-body R-matrix:</a:t>
            </a:r>
            <a:b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en-GB" altLang="de-DE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required substantial modifications of original </a:t>
            </a:r>
            <a:r>
              <a:rPr lang="en-GB" altLang="de-DE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Glöckle</a:t>
            </a:r>
            <a:r>
              <a:rPr lang="en-GB" altLang="de-DE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 formalism:</a:t>
            </a:r>
            <a:br>
              <a:rPr lang="en-GB" altLang="de-DE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en-GB" altLang="de-DE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- conditions on basis functions, bound state corrections, … </a:t>
            </a:r>
          </a:p>
          <a:p>
            <a:pPr marR="0" lvl="0" algn="l" defTabSz="914400" rtl="0" eaLnBrk="1" fontAlgn="base" latinLnBrk="0" hangingPunct="1">
              <a:spcBef>
                <a:spcPct val="0"/>
              </a:spcBef>
              <a:buClrTx/>
              <a:buSzTx/>
              <a:tabLst/>
            </a:pPr>
            <a:r>
              <a:rPr lang="en-GB" altLang="de-DE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- regularisation of linear equations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80750"/>
            <a:ext cx="6768752" cy="3760418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6876256" y="5933566"/>
            <a:ext cx="1923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err="1" smtClean="0"/>
              <a:t>PhD</a:t>
            </a:r>
            <a:r>
              <a:rPr lang="de-AT" dirty="0" smtClean="0"/>
              <a:t> </a:t>
            </a:r>
            <a:r>
              <a:rPr lang="de-AT" dirty="0" err="1" smtClean="0"/>
              <a:t>thesis</a:t>
            </a:r>
            <a:r>
              <a:rPr lang="de-AT" dirty="0" smtClean="0"/>
              <a:t> B. Raab</a:t>
            </a:r>
            <a:endParaRPr lang="de-AT" dirty="0"/>
          </a:p>
        </p:txBody>
      </p:sp>
      <p:sp>
        <p:nvSpPr>
          <p:cNvPr id="10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467544" y="6448251"/>
            <a:ext cx="1800200" cy="365125"/>
          </a:xfrm>
          <a:prstGeom prst="rect">
            <a:avLst/>
          </a:prstGeom>
        </p:spPr>
        <p:txBody>
          <a:bodyPr/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H. Leeb et al.</a:t>
            </a:r>
          </a:p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September 2,2021 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825903" y="6448251"/>
            <a:ext cx="5194369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Novel Developments in R-Matrix Theory</a:t>
            </a:r>
            <a:endParaRPr lang="en-US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Annual Meeting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ÖPG </a:t>
            </a:r>
            <a:r>
              <a:rPr lang="de-AT" dirty="0" err="1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SPG,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FAKT,University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Innsbruck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37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C65F4AEC-DE3A-4C89-BCDA-16AE4AF54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3-Body R-Matrix Calculation: </a:t>
            </a:r>
            <a:br>
              <a:rPr lang="en-US" sz="3200" dirty="0"/>
            </a:br>
            <a:r>
              <a:rPr lang="en-US" sz="3200" dirty="0" smtClean="0"/>
              <a:t>Elastic Scattering </a:t>
            </a:r>
            <a:r>
              <a:rPr lang="en-US" sz="3200" dirty="0" err="1"/>
              <a:t>n+d</a:t>
            </a:r>
            <a:r>
              <a:rPr lang="en-US" sz="3200" dirty="0"/>
              <a:t> </a:t>
            </a:r>
            <a:r>
              <a:rPr lang="en-US" sz="3200" dirty="0">
                <a:sym typeface="Wingdings" panose="05000000000000000000" pitchFamily="2" charset="2"/>
              </a:rPr>
              <a:t> </a:t>
            </a:r>
            <a:r>
              <a:rPr lang="en-US" sz="3200" dirty="0" err="1" smtClean="0">
                <a:sym typeface="Wingdings" panose="05000000000000000000" pitchFamily="2" charset="2"/>
              </a:rPr>
              <a:t>n+d</a:t>
            </a:r>
            <a:endParaRPr lang="en-US" sz="32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4B7C9562-62D0-4DBE-845D-57188372E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FE1F4-0864-4028-A398-A3791DF09977}" type="slidenum">
              <a:rPr lang="de-AT" smtClean="0"/>
              <a:pPr/>
              <a:t>14</a:t>
            </a:fld>
            <a:endParaRPr lang="de-AT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6"/>
            <a:ext cx="5832648" cy="3240360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395536" y="5933566"/>
            <a:ext cx="1923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err="1" smtClean="0"/>
              <a:t>PhD</a:t>
            </a:r>
            <a:r>
              <a:rPr lang="de-AT" dirty="0" smtClean="0"/>
              <a:t> </a:t>
            </a:r>
            <a:r>
              <a:rPr lang="de-AT" dirty="0" err="1" smtClean="0"/>
              <a:t>thesis</a:t>
            </a:r>
            <a:r>
              <a:rPr lang="de-AT" dirty="0" smtClean="0"/>
              <a:t> B. Raab</a:t>
            </a:r>
            <a:endParaRPr lang="de-AT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092784"/>
            <a:ext cx="4018046" cy="2232248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6221558" y="5208908"/>
            <a:ext cx="1748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Optical Theorem</a:t>
            </a:r>
            <a:endParaRPr lang="de-AT" dirty="0"/>
          </a:p>
        </p:txBody>
      </p:sp>
      <p:sp>
        <p:nvSpPr>
          <p:cNvPr id="13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467544" y="6448251"/>
            <a:ext cx="1800200" cy="365125"/>
          </a:xfrm>
          <a:prstGeom prst="rect">
            <a:avLst/>
          </a:prstGeom>
        </p:spPr>
        <p:txBody>
          <a:bodyPr/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H. Leeb et al.</a:t>
            </a:r>
          </a:p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September 2,2021 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825903" y="6448251"/>
            <a:ext cx="5194369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Novel Developments in R-Matrix Theory</a:t>
            </a:r>
            <a:endParaRPr lang="en-US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Annual Meeting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ÖPG </a:t>
            </a:r>
            <a:r>
              <a:rPr lang="de-AT" dirty="0" err="1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SPG,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FAKT,University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Innsbruck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Interaktive Schaltfläche: Nächste(r) oder Weiter 5">
            <a:hlinkClick r:id="rId4" action="ppaction://hlinksldjump" highlightClick="1"/>
          </p:cNvPr>
          <p:cNvSpPr/>
          <p:nvPr/>
        </p:nvSpPr>
        <p:spPr>
          <a:xfrm>
            <a:off x="8388424" y="2852936"/>
            <a:ext cx="521208" cy="521208"/>
          </a:xfrm>
          <a:prstGeom prst="actionButtonForwardNex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61753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2AB6EBB6-3667-44B9-8A17-43CB1A96D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612" y="188640"/>
            <a:ext cx="7056784" cy="720080"/>
          </a:xfrm>
        </p:spPr>
        <p:txBody>
          <a:bodyPr/>
          <a:lstStyle/>
          <a:p>
            <a:r>
              <a:rPr lang="en-US" sz="3200" dirty="0" smtClean="0"/>
              <a:t>Summary and Outlook</a:t>
            </a:r>
            <a:endParaRPr lang="en-US" sz="32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89AF1EA1-EF4A-4621-B071-1D92D6C46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FE1F4-0864-4028-A398-A3791DF09977}" type="slidenum">
              <a:rPr lang="de-AT" smtClean="0"/>
              <a:pPr/>
              <a:t>15</a:t>
            </a:fld>
            <a:endParaRPr lang="de-AT"/>
          </a:p>
        </p:txBody>
      </p:sp>
      <p:sp>
        <p:nvSpPr>
          <p:cNvPr id="8" name="Rectangle 1">
            <a:extLst>
              <a:ext uri="{FF2B5EF4-FFF2-40B4-BE49-F238E27FC236}">
                <a16:creationId xmlns="" xmlns:a16="http://schemas.microsoft.com/office/drawing/2014/main" id="{E2BF524A-7B53-4533-9F57-D8893B899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1617762"/>
            <a:ext cx="8136904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Generation of basic </a:t>
            </a:r>
            <a:r>
              <a:rPr lang="en-GB" altLang="de-DE" sz="2400" dirty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t</a:t>
            </a:r>
            <a: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ools for the evaluation of nuclear </a:t>
            </a:r>
            <a:r>
              <a:rPr lang="en-GB" altLang="de-DE" sz="2400" dirty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r</a:t>
            </a:r>
            <a: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eaction </a:t>
            </a:r>
            <a:r>
              <a:rPr lang="en-GB" altLang="de-DE" sz="2400" dirty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d</a:t>
            </a:r>
            <a: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ata of light </a:t>
            </a:r>
            <a:r>
              <a:rPr lang="en-GB" altLang="de-DE" sz="2400" dirty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n</a:t>
            </a:r>
            <a: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uclear </a:t>
            </a:r>
            <a:r>
              <a:rPr lang="en-GB" altLang="de-DE" sz="2400" dirty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s</a:t>
            </a:r>
            <a: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ystems</a:t>
            </a:r>
          </a:p>
          <a:p>
            <a:pPr marR="0" lvl="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lang="en-GB" altLang="de-DE" sz="2400" dirty="0" smtClean="0">
              <a:solidFill>
                <a:srgbClr val="006699"/>
              </a:solidFill>
              <a:latin typeface="Arial" panose="020B0604020202020204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Construction of the novel R-Matrix Code GECCCOS</a:t>
            </a:r>
            <a:r>
              <a:rPr lang="en-GB" altLang="de-DE" sz="2400" dirty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endParaRPr lang="en-GB" altLang="de-DE" sz="2400" dirty="0" smtClean="0">
              <a:solidFill>
                <a:srgbClr val="006699"/>
              </a:solidFill>
              <a:latin typeface="Arial" panose="020B0604020202020204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Development and Implementation of the first R-Matrix analysis based on the </a:t>
            </a:r>
            <a:r>
              <a:rPr lang="en-GB" altLang="de-DE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Faddeev</a:t>
            </a:r>
            <a: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 equations</a:t>
            </a:r>
            <a:endParaRPr lang="en-GB" altLang="de-DE" sz="24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en-GB" altLang="de-DE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Novel Parametrisation of the Reduced R-Matrix for analyses of incomplete reaction data</a:t>
            </a:r>
          </a:p>
        </p:txBody>
      </p:sp>
      <p:sp>
        <p:nvSpPr>
          <p:cNvPr id="12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467544" y="6448251"/>
            <a:ext cx="1800200" cy="365125"/>
          </a:xfrm>
          <a:prstGeom prst="rect">
            <a:avLst/>
          </a:prstGeom>
        </p:spPr>
        <p:txBody>
          <a:bodyPr/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H. Leeb et al.</a:t>
            </a:r>
          </a:p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September 2,2021 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825903" y="6448251"/>
            <a:ext cx="5194369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Novel Developments in R-Matrix Theory</a:t>
            </a:r>
            <a:endParaRPr lang="en-US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Annual Meeting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ÖPG </a:t>
            </a:r>
            <a:r>
              <a:rPr lang="de-AT" dirty="0" err="1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SPG,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FAKT,University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Innsbruck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8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z="3200" dirty="0" smtClean="0"/>
              <a:t>The </a:t>
            </a:r>
            <a:r>
              <a:rPr lang="de-AT" sz="3200" dirty="0" err="1" smtClean="0"/>
              <a:t>Nuclear</a:t>
            </a:r>
            <a:r>
              <a:rPr lang="de-AT" sz="3200" dirty="0" smtClean="0"/>
              <a:t> Data Team at TU Wien</a:t>
            </a:r>
            <a:endParaRPr lang="de-AT" sz="3200" dirty="0"/>
          </a:p>
        </p:txBody>
      </p:sp>
      <p:sp>
        <p:nvSpPr>
          <p:cNvPr id="6" name="Textfeld 5"/>
          <p:cNvSpPr txBox="1"/>
          <p:nvPr/>
        </p:nvSpPr>
        <p:spPr>
          <a:xfrm>
            <a:off x="1043061" y="4132163"/>
            <a:ext cx="7345363" cy="830262"/>
          </a:xfrm>
          <a:prstGeom prst="rect">
            <a:avLst/>
          </a:prstGeom>
          <a:solidFill>
            <a:srgbClr val="006699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de-AT" sz="4800" dirty="0" err="1">
                <a:solidFill>
                  <a:schemeClr val="bg1"/>
                </a:solidFill>
                <a:latin typeface="+mj-lt"/>
              </a:rPr>
              <a:t>Thank</a:t>
            </a:r>
            <a:r>
              <a:rPr lang="de-AT" sz="4800" dirty="0">
                <a:solidFill>
                  <a:schemeClr val="bg1"/>
                </a:solidFill>
                <a:latin typeface="+mj-lt"/>
              </a:rPr>
              <a:t> </a:t>
            </a:r>
            <a:r>
              <a:rPr lang="de-AT" sz="4800" dirty="0" err="1">
                <a:solidFill>
                  <a:schemeClr val="bg1"/>
                </a:solidFill>
                <a:latin typeface="+mj-lt"/>
              </a:rPr>
              <a:t>you</a:t>
            </a:r>
            <a:r>
              <a:rPr lang="de-AT" sz="4800" dirty="0">
                <a:solidFill>
                  <a:schemeClr val="bg1"/>
                </a:solidFill>
                <a:latin typeface="+mj-lt"/>
              </a:rPr>
              <a:t> </a:t>
            </a:r>
            <a:r>
              <a:rPr lang="de-AT" sz="4800" dirty="0" err="1">
                <a:solidFill>
                  <a:schemeClr val="bg1"/>
                </a:solidFill>
                <a:latin typeface="+mj-lt"/>
              </a:rPr>
              <a:t>for</a:t>
            </a:r>
            <a:r>
              <a:rPr lang="de-AT" sz="4800" dirty="0">
                <a:solidFill>
                  <a:schemeClr val="bg1"/>
                </a:solidFill>
                <a:latin typeface="+mj-lt"/>
              </a:rPr>
              <a:t> </a:t>
            </a:r>
            <a:r>
              <a:rPr lang="de-AT" sz="4800" dirty="0" err="1">
                <a:solidFill>
                  <a:schemeClr val="bg1"/>
                </a:solidFill>
                <a:latin typeface="+mj-lt"/>
              </a:rPr>
              <a:t>your</a:t>
            </a:r>
            <a:r>
              <a:rPr lang="de-AT" sz="4800" dirty="0">
                <a:solidFill>
                  <a:schemeClr val="bg1"/>
                </a:solidFill>
                <a:latin typeface="+mj-lt"/>
              </a:rPr>
              <a:t> </a:t>
            </a:r>
            <a:r>
              <a:rPr lang="de-AT" sz="4800" dirty="0" err="1">
                <a:solidFill>
                  <a:schemeClr val="bg1"/>
                </a:solidFill>
                <a:latin typeface="+mj-lt"/>
              </a:rPr>
              <a:t>attention</a:t>
            </a:r>
            <a:endParaRPr lang="en-GB" sz="4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11560" y="2132856"/>
            <a:ext cx="79662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Helmut Leeb </a:t>
            </a:r>
          </a:p>
          <a:p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Benedikt Raab		Tanja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Stary</a:t>
            </a:r>
            <a:endParaRPr lang="de-AT" sz="2400" dirty="0" smtClean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Thomas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Srdinko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endParaRPr lang="de-AT" sz="24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8244408" y="6448251"/>
            <a:ext cx="442392" cy="365125"/>
          </a:xfrm>
        </p:spPr>
        <p:txBody>
          <a:bodyPr/>
          <a:lstStyle/>
          <a:p>
            <a:fld id="{30BFE1F4-0864-4028-A398-A3791DF09977}" type="slidenum">
              <a:rPr lang="de-AT" sz="1100" smtClean="0"/>
              <a:pPr/>
              <a:t>16</a:t>
            </a:fld>
            <a:endParaRPr lang="de-AT" sz="1100" dirty="0"/>
          </a:p>
        </p:txBody>
      </p:sp>
      <p:sp>
        <p:nvSpPr>
          <p:cNvPr id="11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467544" y="6448251"/>
            <a:ext cx="1800200" cy="365125"/>
          </a:xfrm>
          <a:prstGeom prst="rect">
            <a:avLst/>
          </a:prstGeom>
        </p:spPr>
        <p:txBody>
          <a:bodyPr/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H. Leeb et al.</a:t>
            </a:r>
          </a:p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September 2,2021 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825903" y="6448251"/>
            <a:ext cx="5194369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Novel Developments in R-Matrix Theory</a:t>
            </a:r>
            <a:endParaRPr lang="en-US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Annual Meeting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ÖPG </a:t>
            </a:r>
            <a:r>
              <a:rPr lang="de-AT" dirty="0" err="1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SPG,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FAKT,University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Innsbruck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371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70995" y="332656"/>
            <a:ext cx="7056784" cy="720080"/>
          </a:xfrm>
        </p:spPr>
        <p:txBody>
          <a:bodyPr/>
          <a:lstStyle/>
          <a:p>
            <a:r>
              <a:rPr lang="de-AT" sz="2800" dirty="0" err="1" smtClean="0"/>
              <a:t>Reduced</a:t>
            </a:r>
            <a:r>
              <a:rPr lang="de-AT" sz="2800" dirty="0" smtClean="0"/>
              <a:t> R-Matrix </a:t>
            </a:r>
            <a:r>
              <a:rPr lang="de-AT" sz="2800" dirty="0" err="1" smtClean="0"/>
              <a:t>Formalism</a:t>
            </a:r>
            <a:r>
              <a:rPr lang="de-AT" sz="2800" dirty="0" smtClean="0"/>
              <a:t>:</a:t>
            </a:r>
            <a:br>
              <a:rPr lang="de-AT" sz="2800" dirty="0" smtClean="0"/>
            </a:br>
            <a:r>
              <a:rPr lang="de-AT" sz="2800" dirty="0" smtClean="0"/>
              <a:t>Motivation</a:t>
            </a:r>
            <a:endParaRPr lang="de-AT" sz="2800" dirty="0"/>
          </a:p>
        </p:txBody>
      </p:sp>
      <p:sp>
        <p:nvSpPr>
          <p:cNvPr id="8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540704" y="6422851"/>
            <a:ext cx="398384" cy="365125"/>
          </a:xfrm>
        </p:spPr>
        <p:txBody>
          <a:bodyPr/>
          <a:lstStyle/>
          <a:p>
            <a:fld id="{30BFE1F4-0864-4028-A398-A3791DF09977}" type="slidenum">
              <a:rPr lang="de-AT" sz="1100" smtClean="0"/>
              <a:pPr/>
              <a:t>17</a:t>
            </a:fld>
            <a:endParaRPr lang="de-AT" sz="1100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754236" y="1412776"/>
            <a:ext cx="789030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buClrTx/>
              <a:buSzTx/>
              <a:tabLst/>
            </a:pPr>
            <a:r>
              <a:rPr lang="en-GB" alt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In nuclear physics the number of energetically open channels  rises </a:t>
            </a:r>
          </a:p>
          <a:p>
            <a:pPr marR="0" lvl="0" algn="l" defTabSz="914400" rtl="0" eaLnBrk="1" fontAlgn="base" latinLnBrk="0" hangingPunct="1">
              <a:buClrTx/>
              <a:buSzTx/>
              <a:tabLst/>
            </a:pPr>
            <a:r>
              <a:rPr lang="en-GB" alt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significantly with increasing energy.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2058346" y="5118283"/>
            <a:ext cx="47845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GB" altLang="de-DE" sz="2400" dirty="0">
                <a:solidFill>
                  <a:srgbClr val="C00000"/>
                </a:solidFill>
                <a:latin typeface="Arial" panose="020B0604020202020204" pitchFamily="34" charset="0"/>
                <a:cs typeface="Arial" pitchFamily="34" charset="0"/>
              </a:rPr>
              <a:t>Lane and Thomas introduced the </a:t>
            </a:r>
            <a:br>
              <a:rPr lang="en-GB" altLang="de-DE" sz="2400" dirty="0">
                <a:solidFill>
                  <a:srgbClr val="C00000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en-GB" altLang="de-DE" sz="2400" cap="small" dirty="0">
                <a:solidFill>
                  <a:srgbClr val="C00000"/>
                </a:solidFill>
                <a:latin typeface="Arial" panose="020B0604020202020204" pitchFamily="34" charset="0"/>
                <a:cs typeface="Arial" pitchFamily="34" charset="0"/>
              </a:rPr>
              <a:t>Reduced R-Matrix </a:t>
            </a:r>
            <a:r>
              <a:rPr lang="en-GB" altLang="de-DE" sz="2400" cap="small" dirty="0" smtClean="0">
                <a:solidFill>
                  <a:srgbClr val="C00000"/>
                </a:solidFill>
                <a:latin typeface="Arial" panose="020B0604020202020204" pitchFamily="34" charset="0"/>
                <a:cs typeface="Arial" pitchFamily="34" charset="0"/>
              </a:rPr>
              <a:t>Formalism</a:t>
            </a:r>
            <a:endParaRPr lang="en-GB" altLang="de-DE" sz="2400" cap="small" dirty="0">
              <a:solidFill>
                <a:srgbClr val="C00000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6" name="Pfeil nach unten 5"/>
          <p:cNvSpPr/>
          <p:nvPr/>
        </p:nvSpPr>
        <p:spPr>
          <a:xfrm>
            <a:off x="4251346" y="4504314"/>
            <a:ext cx="448041" cy="4368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65695" y="2933068"/>
            <a:ext cx="8467383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buClrTx/>
              <a:buSzTx/>
              <a:tabLst/>
            </a:pPr>
            <a:r>
              <a:rPr lang="en-GB" alt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Unitary treatment of R-matrix description becomes increasingly difficult</a:t>
            </a:r>
          </a:p>
          <a:p>
            <a:pPr marL="457200" marR="0" lvl="0" indent="-457200" algn="l" defTabSz="914400" rtl="0" eaLnBrk="1" fontAlgn="base" latinLnBrk="0" hangingPunct="1">
              <a:buClrTx/>
              <a:buSzTx/>
              <a:buAutoNum type="alphaLcParenR"/>
              <a:tabLst/>
            </a:pPr>
            <a:r>
              <a:rPr lang="en-GB" alt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experimental data are only available for a limited number of channels</a:t>
            </a:r>
          </a:p>
          <a:p>
            <a:pPr marL="457200" marR="0" lvl="0" indent="-457200" algn="l" defTabSz="914400" rtl="0" eaLnBrk="1" fontAlgn="base" latinLnBrk="0" hangingPunct="1">
              <a:buClrTx/>
              <a:buSzTx/>
              <a:buAutoNum type="alphaLcParenR"/>
              <a:tabLst/>
            </a:pPr>
            <a:r>
              <a:rPr lang="en-GB" alt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there are channels which cannot be described by R-matrix theory</a:t>
            </a:r>
          </a:p>
          <a:p>
            <a:pPr marL="457200" marR="0" lvl="0" indent="-457200" algn="l" defTabSz="914400" rtl="0" eaLnBrk="1" fontAlgn="base" latinLnBrk="0" hangingPunct="1">
              <a:buClrTx/>
              <a:buSzTx/>
              <a:buAutoNum type="alphaLcParenR"/>
              <a:tabLst/>
            </a:pPr>
            <a:r>
              <a:rPr lang="en-GB" altLang="de-DE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R-matrix analyses become numerically involved </a:t>
            </a:r>
          </a:p>
        </p:txBody>
      </p:sp>
      <p:sp>
        <p:nvSpPr>
          <p:cNvPr id="11" name="Pfeil nach unten 10"/>
          <p:cNvSpPr/>
          <p:nvPr/>
        </p:nvSpPr>
        <p:spPr>
          <a:xfrm>
            <a:off x="4251346" y="2276872"/>
            <a:ext cx="448041" cy="4368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Textfeld 6"/>
          <p:cNvSpPr txBox="1"/>
          <p:nvPr/>
        </p:nvSpPr>
        <p:spPr>
          <a:xfrm>
            <a:off x="1785771" y="5959963"/>
            <a:ext cx="5329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 err="1" smtClean="0"/>
              <a:t>A.M.Lane</a:t>
            </a:r>
            <a:r>
              <a:rPr lang="de-AT" sz="1400" dirty="0" smtClean="0"/>
              <a:t>, R.G. Thomas, </a:t>
            </a:r>
            <a:r>
              <a:rPr lang="de-AT" sz="1400" dirty="0" err="1" smtClean="0"/>
              <a:t>Rev</a:t>
            </a:r>
            <a:r>
              <a:rPr lang="de-AT" sz="1400" dirty="0" smtClean="0"/>
              <a:t>. Modern </a:t>
            </a:r>
            <a:r>
              <a:rPr lang="de-AT" sz="1400" dirty="0" err="1" smtClean="0"/>
              <a:t>Physics</a:t>
            </a:r>
            <a:r>
              <a:rPr lang="de-AT" sz="1400" dirty="0" smtClean="0"/>
              <a:t> 30 (1958) 257 </a:t>
            </a:r>
            <a:r>
              <a:rPr lang="de-AT" sz="1400" dirty="0" err="1" smtClean="0"/>
              <a:t>chapter</a:t>
            </a:r>
            <a:r>
              <a:rPr lang="de-AT" sz="1400" dirty="0" smtClean="0"/>
              <a:t> 10</a:t>
            </a:r>
            <a:endParaRPr lang="de-AT" sz="1400" dirty="0"/>
          </a:p>
        </p:txBody>
      </p:sp>
      <p:sp>
        <p:nvSpPr>
          <p:cNvPr id="12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467544" y="6448251"/>
            <a:ext cx="1800200" cy="365125"/>
          </a:xfrm>
          <a:prstGeom prst="rect">
            <a:avLst/>
          </a:prstGeom>
        </p:spPr>
        <p:txBody>
          <a:bodyPr/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H. Leeb et al.</a:t>
            </a:r>
          </a:p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September 2,2021 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825903" y="6448251"/>
            <a:ext cx="5194369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Novel Developments in R-Matrix Theory</a:t>
            </a:r>
            <a:endParaRPr lang="en-US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Annual Meeting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ÖPG </a:t>
            </a:r>
            <a:r>
              <a:rPr lang="de-AT" dirty="0" err="1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SPG,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FAKT,University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Innsbruck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69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 27"/>
          <p:cNvSpPr/>
          <p:nvPr/>
        </p:nvSpPr>
        <p:spPr>
          <a:xfrm>
            <a:off x="5076056" y="3746540"/>
            <a:ext cx="504056" cy="4745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7" name="Rechteck 26"/>
          <p:cNvSpPr/>
          <p:nvPr/>
        </p:nvSpPr>
        <p:spPr>
          <a:xfrm>
            <a:off x="5076056" y="3140968"/>
            <a:ext cx="504056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5" name="Rechteck 24"/>
          <p:cNvSpPr/>
          <p:nvPr/>
        </p:nvSpPr>
        <p:spPr>
          <a:xfrm>
            <a:off x="3467573" y="2536438"/>
            <a:ext cx="1302403" cy="150651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/>
          <p:cNvSpPr/>
          <p:nvPr/>
        </p:nvSpPr>
        <p:spPr>
          <a:xfrm>
            <a:off x="3467573" y="4051635"/>
            <a:ext cx="1302403" cy="103354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6" name="Rechteck 25"/>
          <p:cNvSpPr/>
          <p:nvPr/>
        </p:nvSpPr>
        <p:spPr>
          <a:xfrm rot="16200000">
            <a:off x="1992109" y="3634027"/>
            <a:ext cx="1030106" cy="187220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Textfeld 5"/>
          <p:cNvSpPr txBox="1"/>
          <p:nvPr/>
        </p:nvSpPr>
        <p:spPr>
          <a:xfrm>
            <a:off x="1630976" y="2500441"/>
            <a:ext cx="3172663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400" dirty="0"/>
              <a:t>R</a:t>
            </a:r>
            <a:r>
              <a:rPr lang="de-AT" sz="2400" baseline="-25000" dirty="0" smtClean="0"/>
              <a:t>11</a:t>
            </a:r>
            <a:r>
              <a:rPr lang="de-AT" sz="2400" dirty="0" smtClean="0"/>
              <a:t>   R</a:t>
            </a:r>
            <a:r>
              <a:rPr lang="de-AT" sz="2400" baseline="-25000" dirty="0" smtClean="0"/>
              <a:t>12</a:t>
            </a:r>
            <a:r>
              <a:rPr lang="de-AT" sz="2400" dirty="0" smtClean="0"/>
              <a:t>   …….    </a:t>
            </a:r>
            <a:r>
              <a:rPr lang="de-AT" sz="2400" dirty="0"/>
              <a:t>R</a:t>
            </a:r>
            <a:r>
              <a:rPr lang="de-AT" sz="2400" baseline="-25000" dirty="0" smtClean="0"/>
              <a:t>15</a:t>
            </a:r>
            <a:r>
              <a:rPr lang="de-AT" sz="2400" dirty="0" smtClean="0"/>
              <a:t> .. R</a:t>
            </a:r>
            <a:r>
              <a:rPr lang="de-AT" sz="2400" baseline="-25000" dirty="0" smtClean="0"/>
              <a:t>1n</a:t>
            </a:r>
          </a:p>
          <a:p>
            <a:r>
              <a:rPr lang="de-AT" sz="2400" dirty="0"/>
              <a:t>R</a:t>
            </a:r>
            <a:r>
              <a:rPr lang="de-AT" sz="2400" baseline="-25000" dirty="0" smtClean="0"/>
              <a:t>21</a:t>
            </a:r>
            <a:r>
              <a:rPr lang="de-AT" sz="2400" dirty="0" smtClean="0"/>
              <a:t>   R</a:t>
            </a:r>
            <a:r>
              <a:rPr lang="de-AT" sz="2400" baseline="-25000" dirty="0" smtClean="0"/>
              <a:t>22</a:t>
            </a:r>
            <a:r>
              <a:rPr lang="de-AT" sz="2400" dirty="0" smtClean="0"/>
              <a:t>   </a:t>
            </a:r>
            <a:r>
              <a:rPr lang="de-AT" sz="2400" dirty="0"/>
              <a:t>…….    R</a:t>
            </a:r>
            <a:r>
              <a:rPr lang="de-AT" sz="2400" baseline="-25000" dirty="0" smtClean="0"/>
              <a:t>25</a:t>
            </a:r>
            <a:r>
              <a:rPr lang="de-AT" sz="2400" dirty="0" smtClean="0"/>
              <a:t> .. R</a:t>
            </a:r>
            <a:r>
              <a:rPr lang="de-AT" sz="2400" baseline="-25000" dirty="0" smtClean="0"/>
              <a:t>2n</a:t>
            </a:r>
            <a:endParaRPr lang="de-AT" sz="2400" baseline="-25000" dirty="0"/>
          </a:p>
          <a:p>
            <a:r>
              <a:rPr lang="de-AT" sz="2400" dirty="0"/>
              <a:t>R</a:t>
            </a:r>
            <a:r>
              <a:rPr lang="de-AT" sz="2400" baseline="-25000" dirty="0" smtClean="0"/>
              <a:t>31</a:t>
            </a:r>
            <a:r>
              <a:rPr lang="de-AT" sz="2400" dirty="0" smtClean="0"/>
              <a:t>   R</a:t>
            </a:r>
            <a:r>
              <a:rPr lang="de-AT" sz="2400" baseline="-25000" dirty="0" smtClean="0"/>
              <a:t>32</a:t>
            </a:r>
            <a:r>
              <a:rPr lang="de-AT" sz="2400" dirty="0" smtClean="0"/>
              <a:t>   </a:t>
            </a:r>
            <a:r>
              <a:rPr lang="de-AT" sz="2400" dirty="0"/>
              <a:t>…….    R</a:t>
            </a:r>
            <a:r>
              <a:rPr lang="de-AT" sz="2400" baseline="-25000" dirty="0" smtClean="0"/>
              <a:t>35</a:t>
            </a:r>
            <a:r>
              <a:rPr lang="de-AT" sz="2400" dirty="0" smtClean="0"/>
              <a:t> .. R</a:t>
            </a:r>
            <a:r>
              <a:rPr lang="de-AT" sz="2400" baseline="-25000" dirty="0" smtClean="0"/>
              <a:t>3n</a:t>
            </a:r>
          </a:p>
          <a:p>
            <a:r>
              <a:rPr lang="de-AT" sz="2400" dirty="0"/>
              <a:t>R</a:t>
            </a:r>
            <a:r>
              <a:rPr lang="de-AT" sz="2400" baseline="-25000" dirty="0" smtClean="0"/>
              <a:t>41</a:t>
            </a:r>
            <a:r>
              <a:rPr lang="de-AT" sz="2400" dirty="0" smtClean="0"/>
              <a:t>   </a:t>
            </a:r>
            <a:r>
              <a:rPr lang="de-AT" sz="2400" dirty="0"/>
              <a:t>R</a:t>
            </a:r>
            <a:r>
              <a:rPr lang="de-AT" sz="2400" baseline="-25000" dirty="0" smtClean="0"/>
              <a:t>42</a:t>
            </a:r>
            <a:r>
              <a:rPr lang="de-AT" sz="2400" dirty="0" smtClean="0"/>
              <a:t>   …….    R</a:t>
            </a:r>
            <a:r>
              <a:rPr lang="de-AT" sz="2400" baseline="-25000" dirty="0" smtClean="0"/>
              <a:t>45</a:t>
            </a:r>
            <a:r>
              <a:rPr lang="de-AT" sz="2400" dirty="0" smtClean="0"/>
              <a:t> .. R</a:t>
            </a:r>
            <a:r>
              <a:rPr lang="de-AT" sz="2400" baseline="-25000" dirty="0" smtClean="0"/>
              <a:t>4n</a:t>
            </a:r>
          </a:p>
          <a:p>
            <a:r>
              <a:rPr lang="de-AT" sz="2400" dirty="0" smtClean="0"/>
              <a:t>R</a:t>
            </a:r>
            <a:r>
              <a:rPr lang="de-AT" sz="2400" baseline="-25000" dirty="0" smtClean="0"/>
              <a:t>51</a:t>
            </a:r>
            <a:r>
              <a:rPr lang="de-AT" sz="2400" dirty="0" smtClean="0"/>
              <a:t>   </a:t>
            </a:r>
            <a:r>
              <a:rPr lang="de-AT" sz="2400" dirty="0"/>
              <a:t>R</a:t>
            </a:r>
            <a:r>
              <a:rPr lang="de-AT" sz="2400" baseline="-25000" dirty="0" smtClean="0"/>
              <a:t>52</a:t>
            </a:r>
            <a:r>
              <a:rPr lang="de-AT" sz="2400" dirty="0" smtClean="0"/>
              <a:t>   </a:t>
            </a:r>
            <a:r>
              <a:rPr lang="de-AT" sz="2400" dirty="0"/>
              <a:t>…….    R</a:t>
            </a:r>
            <a:r>
              <a:rPr lang="de-AT" sz="2400" baseline="-25000" dirty="0" smtClean="0"/>
              <a:t>55</a:t>
            </a:r>
            <a:r>
              <a:rPr lang="de-AT" sz="2400" dirty="0" smtClean="0"/>
              <a:t> .. R</a:t>
            </a:r>
            <a:r>
              <a:rPr lang="de-AT" sz="2400" baseline="-25000" dirty="0" smtClean="0"/>
              <a:t>5n</a:t>
            </a:r>
            <a:endParaRPr lang="de-AT" sz="2400" baseline="-25000" dirty="0"/>
          </a:p>
          <a:p>
            <a:r>
              <a:rPr lang="de-AT" sz="2400" dirty="0" smtClean="0"/>
              <a:t>…      …    …….     …  ..   …</a:t>
            </a:r>
          </a:p>
          <a:p>
            <a:r>
              <a:rPr lang="de-AT" sz="2400" dirty="0"/>
              <a:t>R</a:t>
            </a:r>
            <a:r>
              <a:rPr lang="de-AT" sz="2400" baseline="-25000" dirty="0" smtClean="0"/>
              <a:t>n1</a:t>
            </a:r>
            <a:r>
              <a:rPr lang="de-AT" sz="2400" dirty="0" smtClean="0"/>
              <a:t>   R</a:t>
            </a:r>
            <a:r>
              <a:rPr lang="de-AT" sz="2400" baseline="-25000" dirty="0" smtClean="0"/>
              <a:t>n2</a:t>
            </a:r>
            <a:r>
              <a:rPr lang="de-AT" sz="2400" dirty="0" smtClean="0"/>
              <a:t>   </a:t>
            </a:r>
            <a:r>
              <a:rPr lang="de-AT" sz="2400" dirty="0"/>
              <a:t>…….    R</a:t>
            </a:r>
            <a:r>
              <a:rPr lang="de-AT" sz="2400" baseline="-25000" dirty="0" smtClean="0"/>
              <a:t>n5</a:t>
            </a:r>
            <a:r>
              <a:rPr lang="de-AT" sz="2400" dirty="0" smtClean="0"/>
              <a:t> .. </a:t>
            </a:r>
            <a:r>
              <a:rPr lang="de-AT" sz="2400" dirty="0" err="1"/>
              <a:t>R</a:t>
            </a:r>
            <a:r>
              <a:rPr lang="de-AT" sz="2400" baseline="-25000" dirty="0" err="1" smtClean="0"/>
              <a:t>nn</a:t>
            </a:r>
            <a:endParaRPr lang="de-AT" sz="2400" baseline="-25000" dirty="0"/>
          </a:p>
          <a:p>
            <a:endParaRPr lang="de-AT" sz="2400" baseline="-250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056784" cy="720080"/>
          </a:xfrm>
        </p:spPr>
        <p:txBody>
          <a:bodyPr/>
          <a:lstStyle/>
          <a:p>
            <a:r>
              <a:rPr lang="en-GB" sz="2800" dirty="0"/>
              <a:t>Development of adequate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reduced </a:t>
            </a:r>
            <a:r>
              <a:rPr lang="en-GB" sz="2800" dirty="0"/>
              <a:t>R-matrix parametrisation</a:t>
            </a:r>
            <a:endParaRPr lang="de-AT" sz="2800" dirty="0"/>
          </a:p>
        </p:txBody>
      </p:sp>
      <p:sp>
        <p:nvSpPr>
          <p:cNvPr id="8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540704" y="6422851"/>
            <a:ext cx="398384" cy="365125"/>
          </a:xfrm>
        </p:spPr>
        <p:txBody>
          <a:bodyPr/>
          <a:lstStyle/>
          <a:p>
            <a:fld id="{30BFE1F4-0864-4028-A398-A3791DF09977}" type="slidenum">
              <a:rPr lang="de-AT" sz="1100" smtClean="0"/>
              <a:pPr/>
              <a:t>18</a:t>
            </a:fld>
            <a:endParaRPr lang="de-AT" sz="1100" dirty="0"/>
          </a:p>
        </p:txBody>
      </p:sp>
      <p:sp>
        <p:nvSpPr>
          <p:cNvPr id="4" name="Eckige Klammer links/rechts 3"/>
          <p:cNvSpPr/>
          <p:nvPr/>
        </p:nvSpPr>
        <p:spPr>
          <a:xfrm>
            <a:off x="1432407" y="2346626"/>
            <a:ext cx="3456384" cy="2787406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                                                   </a:t>
            </a:r>
            <a:endParaRPr lang="de-AT" dirty="0"/>
          </a:p>
        </p:txBody>
      </p:sp>
      <p:sp>
        <p:nvSpPr>
          <p:cNvPr id="7" name="Textfeld 6"/>
          <p:cNvSpPr txBox="1"/>
          <p:nvPr/>
        </p:nvSpPr>
        <p:spPr>
          <a:xfrm>
            <a:off x="352298" y="3392597"/>
            <a:ext cx="8435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000" b="1" dirty="0" smtClean="0"/>
              <a:t>R =</a:t>
            </a:r>
            <a:endParaRPr lang="de-AT" sz="4000" b="1" dirty="0"/>
          </a:p>
        </p:txBody>
      </p:sp>
      <p:sp>
        <p:nvSpPr>
          <p:cNvPr id="9" name="Rechteck 8"/>
          <p:cNvSpPr/>
          <p:nvPr/>
        </p:nvSpPr>
        <p:spPr>
          <a:xfrm>
            <a:off x="1571058" y="2536438"/>
            <a:ext cx="1872208" cy="1506511"/>
          </a:xfrm>
          <a:prstGeom prst="rect">
            <a:avLst/>
          </a:prstGeom>
          <a:solidFill>
            <a:srgbClr val="66CCFF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Textfeld 9"/>
          <p:cNvSpPr txBox="1"/>
          <p:nvPr/>
        </p:nvSpPr>
        <p:spPr>
          <a:xfrm>
            <a:off x="1399006" y="1102194"/>
            <a:ext cx="26837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24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AT" sz="2400" baseline="-25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rr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-submatrix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not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unitary</a:t>
            </a:r>
            <a:endParaRPr lang="de-AT" sz="24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Gerade Verbindung mit Pfeil 13"/>
          <p:cNvCxnSpPr>
            <a:stCxn id="10" idx="2"/>
            <a:endCxn id="9" idx="0"/>
          </p:cNvCxnSpPr>
          <p:nvPr/>
        </p:nvCxnSpPr>
        <p:spPr>
          <a:xfrm flipH="1">
            <a:off x="2507162" y="1933191"/>
            <a:ext cx="233718" cy="603247"/>
          </a:xfrm>
          <a:prstGeom prst="straightConnector1">
            <a:avLst/>
          </a:prstGeom>
          <a:ln w="38100">
            <a:solidFill>
              <a:srgbClr val="0066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503301" y="5424318"/>
            <a:ext cx="2666114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de-AT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A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complete</a:t>
            </a:r>
            <a:r>
              <a:rPr lang="de-A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de-A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R-matrix </a:t>
            </a:r>
            <a:r>
              <a:rPr lang="de-AT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de-AT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unitary</a:t>
            </a:r>
            <a:endParaRPr lang="de-AT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Gerade Verbindung mit Pfeil 15"/>
          <p:cNvCxnSpPr/>
          <p:nvPr/>
        </p:nvCxnSpPr>
        <p:spPr>
          <a:xfrm flipH="1" flipV="1">
            <a:off x="544404" y="3950044"/>
            <a:ext cx="651395" cy="149002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3707025" y="5440072"/>
            <a:ext cx="21259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24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AT" sz="2400" baseline="-250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  <a:r>
              <a:rPr lang="de-AT" sz="24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de-AT" sz="2400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liminated</a:t>
            </a:r>
            <a:endParaRPr lang="de-AT" sz="2400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AT" sz="2400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channels</a:t>
            </a:r>
            <a:endParaRPr lang="de-AT" sz="24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932040" y="1148361"/>
            <a:ext cx="422025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Maintaining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S-matrix </a:t>
            </a:r>
          </a:p>
          <a:p>
            <a:r>
              <a:rPr lang="de-AT" sz="24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lements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de-AT" sz="2400" baseline="-25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rr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equivalent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leads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AT" sz="24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following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AT" sz="24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elationship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(Lane &amp; Thomas)</a:t>
            </a:r>
            <a:endParaRPr lang="de-AT" sz="24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7" name="Obj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6768479"/>
              </p:ext>
            </p:extLst>
          </p:nvPr>
        </p:nvGraphicFramePr>
        <p:xfrm>
          <a:off x="5113025" y="3009275"/>
          <a:ext cx="3851463" cy="12838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32" name="Equation" r:id="rId4" imgW="1866600" imgH="622080" progId="Equation.DSMT4">
                  <p:embed/>
                </p:oleObj>
              </mc:Choice>
              <mc:Fallback>
                <p:oleObj name="Equation" r:id="rId4" imgW="1866600" imgH="622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113025" y="3009275"/>
                        <a:ext cx="3851463" cy="12838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467544" y="6448251"/>
            <a:ext cx="1800200" cy="365125"/>
          </a:xfrm>
          <a:prstGeom prst="rect">
            <a:avLst/>
          </a:prstGeom>
        </p:spPr>
        <p:txBody>
          <a:bodyPr/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H. Leeb et al.</a:t>
            </a:r>
          </a:p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September 2,2021 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4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825903" y="6448251"/>
            <a:ext cx="5194369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Novel Developments in R-Matrix Theory</a:t>
            </a:r>
            <a:endParaRPr lang="en-US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Annual Meeting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ÖPG </a:t>
            </a:r>
            <a:r>
              <a:rPr lang="de-AT" dirty="0" err="1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SPG,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FAKT,University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Innsbruck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60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442374" y="2420888"/>
            <a:ext cx="8594122" cy="23762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056784" cy="720080"/>
          </a:xfrm>
        </p:spPr>
        <p:txBody>
          <a:bodyPr/>
          <a:lstStyle/>
          <a:p>
            <a:r>
              <a:rPr lang="de-AT" sz="2800" dirty="0" err="1" smtClean="0"/>
              <a:t>Novel</a:t>
            </a:r>
            <a:r>
              <a:rPr lang="de-AT" sz="2800" dirty="0" smtClean="0"/>
              <a:t> </a:t>
            </a:r>
            <a:r>
              <a:rPr lang="de-AT" sz="2800" dirty="0" err="1" smtClean="0"/>
              <a:t>Parametrisation</a:t>
            </a:r>
            <a:r>
              <a:rPr lang="de-AT" sz="2800" dirty="0" smtClean="0"/>
              <a:t> </a:t>
            </a:r>
            <a:r>
              <a:rPr lang="de-AT" sz="2800" dirty="0" err="1" smtClean="0"/>
              <a:t>for</a:t>
            </a:r>
            <a:r>
              <a:rPr lang="de-AT" sz="2800" dirty="0" smtClean="0"/>
              <a:t> </a:t>
            </a:r>
            <a:br>
              <a:rPr lang="de-AT" sz="2800" dirty="0" smtClean="0"/>
            </a:br>
            <a:r>
              <a:rPr lang="de-AT" sz="2800" dirty="0" err="1" smtClean="0"/>
              <a:t>Reduced</a:t>
            </a:r>
            <a:r>
              <a:rPr lang="de-AT" sz="2800" dirty="0" smtClean="0"/>
              <a:t> R-Matrix </a:t>
            </a:r>
            <a:r>
              <a:rPr lang="de-AT" sz="2800" dirty="0" err="1" smtClean="0"/>
              <a:t>Analyses</a:t>
            </a:r>
            <a:endParaRPr lang="de-AT" sz="2800" dirty="0"/>
          </a:p>
        </p:txBody>
      </p:sp>
      <p:sp>
        <p:nvSpPr>
          <p:cNvPr id="8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540704" y="6422851"/>
            <a:ext cx="398384" cy="365125"/>
          </a:xfrm>
        </p:spPr>
        <p:txBody>
          <a:bodyPr/>
          <a:lstStyle/>
          <a:p>
            <a:fld id="{30BFE1F4-0864-4028-A398-A3791DF09977}" type="slidenum">
              <a:rPr lang="de-AT" sz="1100" smtClean="0"/>
              <a:pPr/>
              <a:t>19</a:t>
            </a:fld>
            <a:endParaRPr lang="de-AT" sz="1100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645016"/>
              </p:ext>
            </p:extLst>
          </p:nvPr>
        </p:nvGraphicFramePr>
        <p:xfrm>
          <a:off x="530101" y="2636912"/>
          <a:ext cx="8434387" cy="203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3" name="Equation" r:id="rId4" imgW="4140000" imgH="1002960" progId="Equation.DSMT4">
                  <p:embed/>
                </p:oleObj>
              </mc:Choice>
              <mc:Fallback>
                <p:oleObj name="Equation" r:id="rId4" imgW="4140000" imgH="10029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0101" y="2636912"/>
                        <a:ext cx="8434387" cy="2039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feld 14"/>
          <p:cNvSpPr txBox="1"/>
          <p:nvPr/>
        </p:nvSpPr>
        <p:spPr>
          <a:xfrm>
            <a:off x="468874" y="1445875"/>
            <a:ext cx="85411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Proposal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exact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solutions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elimination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channels</a:t>
            </a:r>
            <a:endParaRPr lang="de-AT" sz="2400" dirty="0" smtClean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2-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3-channel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systems</a:t>
            </a:r>
            <a:endParaRPr lang="de-AT" sz="24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79151" y="5234132"/>
            <a:ext cx="65595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000" b="1" dirty="0" smtClean="0">
                <a:solidFill>
                  <a:srgbClr val="006699"/>
                </a:solidFill>
              </a:rPr>
              <a:t>                                                            </a:t>
            </a:r>
            <a:r>
              <a:rPr lang="de-AT" sz="2000" dirty="0" err="1" smtClean="0">
                <a:solidFill>
                  <a:srgbClr val="006699"/>
                </a:solidFill>
              </a:rPr>
              <a:t>complex</a:t>
            </a:r>
            <a:r>
              <a:rPr lang="de-AT" sz="2000" dirty="0" smtClean="0">
                <a:solidFill>
                  <a:srgbClr val="006699"/>
                </a:solidFill>
              </a:rPr>
              <a:t>      </a:t>
            </a:r>
            <a:r>
              <a:rPr lang="de-AT" sz="2000" dirty="0" err="1" smtClean="0">
                <a:solidFill>
                  <a:srgbClr val="006699"/>
                </a:solidFill>
              </a:rPr>
              <a:t>above</a:t>
            </a:r>
            <a:r>
              <a:rPr lang="de-AT" sz="2000" dirty="0" smtClean="0">
                <a:solidFill>
                  <a:srgbClr val="006699"/>
                </a:solidFill>
              </a:rPr>
              <a:t> </a:t>
            </a:r>
            <a:r>
              <a:rPr lang="de-AT" sz="2000" dirty="0" err="1" smtClean="0">
                <a:solidFill>
                  <a:srgbClr val="006699"/>
                </a:solidFill>
              </a:rPr>
              <a:t>threshold</a:t>
            </a:r>
            <a:endParaRPr lang="de-AT" sz="2000" dirty="0" smtClean="0">
              <a:solidFill>
                <a:srgbClr val="006699"/>
              </a:solidFill>
            </a:endParaRPr>
          </a:p>
          <a:p>
            <a:r>
              <a:rPr lang="de-AT" sz="2000" b="1" dirty="0" err="1" smtClean="0">
                <a:solidFill>
                  <a:srgbClr val="006699"/>
                </a:solidFill>
              </a:rPr>
              <a:t>Important</a:t>
            </a:r>
            <a:r>
              <a:rPr lang="de-AT" sz="2000" b="1" dirty="0" smtClean="0">
                <a:solidFill>
                  <a:srgbClr val="006699"/>
                </a:solidFill>
              </a:rPr>
              <a:t> </a:t>
            </a:r>
            <a:r>
              <a:rPr lang="de-AT" sz="2000" b="1" dirty="0" err="1" smtClean="0">
                <a:solidFill>
                  <a:srgbClr val="006699"/>
                </a:solidFill>
              </a:rPr>
              <a:t>feature</a:t>
            </a:r>
            <a:r>
              <a:rPr lang="de-AT" sz="2000" b="1" dirty="0" smtClean="0">
                <a:solidFill>
                  <a:srgbClr val="006699"/>
                </a:solidFill>
              </a:rPr>
              <a:t>:   </a:t>
            </a:r>
            <a:r>
              <a:rPr lang="de-AT" sz="2000" dirty="0" smtClean="0">
                <a:solidFill>
                  <a:srgbClr val="006699"/>
                </a:solidFill>
              </a:rPr>
              <a:t>L(</a:t>
            </a:r>
            <a:r>
              <a:rPr lang="de-AT" sz="2000" dirty="0" err="1" smtClean="0">
                <a:solidFill>
                  <a:srgbClr val="006699"/>
                </a:solidFill>
              </a:rPr>
              <a:t>k</a:t>
            </a:r>
            <a:r>
              <a:rPr lang="de-AT" sz="2000" baseline="-25000" dirty="0" err="1" smtClean="0">
                <a:solidFill>
                  <a:srgbClr val="006699"/>
                </a:solidFill>
              </a:rPr>
              <a:t>m</a:t>
            </a:r>
            <a:r>
              <a:rPr lang="de-AT" sz="2000" dirty="0" err="1" smtClean="0">
                <a:solidFill>
                  <a:srgbClr val="006699"/>
                </a:solidFill>
              </a:rPr>
              <a:t>a</a:t>
            </a:r>
            <a:r>
              <a:rPr lang="de-AT" sz="2000" dirty="0" smtClean="0">
                <a:solidFill>
                  <a:srgbClr val="006699"/>
                </a:solidFill>
              </a:rPr>
              <a:t>) =    </a:t>
            </a:r>
          </a:p>
          <a:p>
            <a:r>
              <a:rPr lang="de-AT" sz="2000" dirty="0">
                <a:solidFill>
                  <a:srgbClr val="006699"/>
                </a:solidFill>
              </a:rPr>
              <a:t> </a:t>
            </a:r>
            <a:r>
              <a:rPr lang="de-AT" sz="2000" dirty="0" smtClean="0">
                <a:solidFill>
                  <a:srgbClr val="006699"/>
                </a:solidFill>
              </a:rPr>
              <a:t>                                                           real               </a:t>
            </a:r>
            <a:r>
              <a:rPr lang="de-AT" sz="2000" dirty="0" err="1" smtClean="0">
                <a:solidFill>
                  <a:srgbClr val="006699"/>
                </a:solidFill>
              </a:rPr>
              <a:t>below</a:t>
            </a:r>
            <a:r>
              <a:rPr lang="de-AT" sz="2000" dirty="0" smtClean="0">
                <a:solidFill>
                  <a:srgbClr val="006699"/>
                </a:solidFill>
              </a:rPr>
              <a:t> </a:t>
            </a:r>
            <a:r>
              <a:rPr lang="de-AT" sz="2000" dirty="0" err="1" smtClean="0">
                <a:solidFill>
                  <a:srgbClr val="006699"/>
                </a:solidFill>
              </a:rPr>
              <a:t>threshold</a:t>
            </a:r>
            <a:endParaRPr lang="de-AT" sz="2000" dirty="0">
              <a:solidFill>
                <a:srgbClr val="006699"/>
              </a:solidFill>
            </a:endParaRPr>
          </a:p>
        </p:txBody>
      </p:sp>
      <p:sp>
        <p:nvSpPr>
          <p:cNvPr id="6" name="Geschweifte Klammer links 5"/>
          <p:cNvSpPr/>
          <p:nvPr/>
        </p:nvSpPr>
        <p:spPr>
          <a:xfrm>
            <a:off x="3614911" y="5234132"/>
            <a:ext cx="237009" cy="101566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467544" y="6448251"/>
            <a:ext cx="1800200" cy="365125"/>
          </a:xfrm>
          <a:prstGeom prst="rect">
            <a:avLst/>
          </a:prstGeom>
        </p:spPr>
        <p:txBody>
          <a:bodyPr/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H. Leeb et al.</a:t>
            </a:r>
          </a:p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September 2,2021 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825903" y="6448251"/>
            <a:ext cx="5194369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Novel Developments in R-Matrix Theory</a:t>
            </a:r>
            <a:endParaRPr lang="en-US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Annual Meeting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ÖPG </a:t>
            </a:r>
            <a:r>
              <a:rPr lang="de-AT" dirty="0" err="1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SPG,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FAKT,University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Innsbruck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64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056784" cy="720080"/>
          </a:xfrm>
        </p:spPr>
        <p:txBody>
          <a:bodyPr/>
          <a:lstStyle/>
          <a:p>
            <a:r>
              <a:rPr lang="de-AT" sz="2800" dirty="0" smtClean="0"/>
              <a:t>Motivation - Background</a:t>
            </a:r>
            <a:endParaRPr lang="de-AT" sz="2800" dirty="0"/>
          </a:p>
        </p:txBody>
      </p:sp>
      <p:sp>
        <p:nvSpPr>
          <p:cNvPr id="8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540704" y="6422851"/>
            <a:ext cx="398384" cy="365125"/>
          </a:xfrm>
        </p:spPr>
        <p:txBody>
          <a:bodyPr/>
          <a:lstStyle/>
          <a:p>
            <a:fld id="{30BFE1F4-0864-4028-A398-A3791DF09977}" type="slidenum">
              <a:rPr lang="de-AT" sz="1100" smtClean="0"/>
              <a:pPr/>
              <a:t>2</a:t>
            </a:fld>
            <a:endParaRPr lang="de-AT" sz="1100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67544" y="1453425"/>
            <a:ext cx="8493031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spcBef>
                <a:spcPct val="0"/>
              </a:spcBef>
              <a:buClrTx/>
              <a:buSzTx/>
              <a:tabLst/>
            </a:pPr>
            <a: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There is a worldwide effort to determine the best knowledge </a:t>
            </a:r>
            <a:b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of nuclear reaction cross sections (nuclear data libraries)</a:t>
            </a:r>
          </a:p>
          <a:p>
            <a:pPr marR="0" lvl="0" algn="l" defTabSz="914400" rtl="0" eaLnBrk="1" fontAlgn="base" latinLnBrk="0" hangingPunct="1">
              <a:spcBef>
                <a:spcPct val="0"/>
              </a:spcBef>
              <a:buClrTx/>
              <a:buSzTx/>
              <a:tabLst/>
            </a:pPr>
            <a:endParaRPr lang="en-GB" altLang="de-DE" sz="2400" dirty="0" smtClean="0">
              <a:solidFill>
                <a:srgbClr val="006699"/>
              </a:solidFill>
              <a:latin typeface="Arial" panose="020B0604020202020204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This is an important prerequisite for the development of </a:t>
            </a:r>
            <a:b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new technologies in various fields (fusion research, </a:t>
            </a:r>
            <a:b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advanced reactor techniques, medicine, safety issues,</a:t>
            </a:r>
            <a:b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space science, materials testing,…</a:t>
            </a:r>
            <a:b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</a:br>
            <a:endParaRPr lang="en-GB" altLang="de-DE" sz="2400" dirty="0" smtClean="0">
              <a:solidFill>
                <a:srgbClr val="006699"/>
              </a:solidFill>
              <a:latin typeface="Arial" panose="020B0604020202020204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General problem is the resonant behaviour at low incident </a:t>
            </a:r>
            <a:b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collision energy,</a:t>
            </a:r>
            <a:r>
              <a:rPr lang="en-GB" altLang="de-DE" sz="2400" dirty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reflecting the many-body character of </a:t>
            </a:r>
            <a:r>
              <a:rPr lang="en-GB" altLang="de-DE" sz="2400" dirty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/>
            </a:r>
            <a:br>
              <a:rPr lang="en-GB" altLang="de-DE" sz="2400" dirty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nuclei. (Especially, in light nuclear systems.)</a:t>
            </a:r>
          </a:p>
        </p:txBody>
      </p:sp>
      <p:sp>
        <p:nvSpPr>
          <p:cNvPr id="9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467544" y="6448251"/>
            <a:ext cx="1800200" cy="365125"/>
          </a:xfrm>
          <a:prstGeom prst="rect">
            <a:avLst/>
          </a:prstGeom>
        </p:spPr>
        <p:txBody>
          <a:bodyPr/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H. Leeb et al.</a:t>
            </a:r>
          </a:p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September 2,2021 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825903" y="6448251"/>
            <a:ext cx="5194369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Novel Developments in R-Matrix Theory</a:t>
            </a:r>
            <a:endParaRPr lang="en-US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Annual Meeting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ÖPG </a:t>
            </a:r>
            <a:r>
              <a:rPr lang="de-AT" dirty="0" err="1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SPG,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FAKT,University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Innsbruck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37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056784" cy="720080"/>
          </a:xfrm>
        </p:spPr>
        <p:txBody>
          <a:bodyPr/>
          <a:lstStyle/>
          <a:p>
            <a:r>
              <a:rPr lang="de-AT" sz="2800" dirty="0" err="1" smtClean="0"/>
              <a:t>Preliminary</a:t>
            </a:r>
            <a:r>
              <a:rPr lang="de-AT" sz="2800" dirty="0" smtClean="0"/>
              <a:t> </a:t>
            </a:r>
            <a:r>
              <a:rPr lang="de-AT" sz="2800" dirty="0" err="1" smtClean="0"/>
              <a:t>Reduced</a:t>
            </a:r>
            <a:r>
              <a:rPr lang="de-AT" sz="2800" dirty="0" smtClean="0"/>
              <a:t> R-Matrix Analysis:</a:t>
            </a:r>
            <a:br>
              <a:rPr lang="de-AT" sz="2800" dirty="0" smtClean="0"/>
            </a:br>
            <a:r>
              <a:rPr lang="de-AT" sz="2800" dirty="0" smtClean="0"/>
              <a:t>n+</a:t>
            </a:r>
            <a:r>
              <a:rPr lang="de-AT" sz="2800" baseline="30000" dirty="0" smtClean="0"/>
              <a:t>9</a:t>
            </a:r>
            <a:r>
              <a:rPr lang="de-AT" sz="2800" dirty="0" smtClean="0"/>
              <a:t>Be </a:t>
            </a:r>
            <a:r>
              <a:rPr lang="de-AT" sz="2800" dirty="0" err="1" smtClean="0"/>
              <a:t>elastic</a:t>
            </a:r>
            <a:r>
              <a:rPr lang="de-AT" sz="2800" dirty="0" smtClean="0"/>
              <a:t> </a:t>
            </a:r>
            <a:r>
              <a:rPr lang="de-AT" sz="2800" dirty="0" err="1" smtClean="0"/>
              <a:t>cross</a:t>
            </a:r>
            <a:r>
              <a:rPr lang="de-AT" sz="2800" dirty="0" smtClean="0"/>
              <a:t> </a:t>
            </a:r>
            <a:r>
              <a:rPr lang="de-AT" sz="2800" dirty="0" err="1" smtClean="0"/>
              <a:t>section</a:t>
            </a:r>
            <a:endParaRPr lang="de-AT" sz="2800" dirty="0"/>
          </a:p>
        </p:txBody>
      </p:sp>
      <p:sp>
        <p:nvSpPr>
          <p:cNvPr id="8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540704" y="6422851"/>
            <a:ext cx="398384" cy="365125"/>
          </a:xfrm>
        </p:spPr>
        <p:txBody>
          <a:bodyPr/>
          <a:lstStyle/>
          <a:p>
            <a:fld id="{30BFE1F4-0864-4028-A398-A3791DF09977}" type="slidenum">
              <a:rPr lang="de-AT" sz="1100" smtClean="0"/>
              <a:pPr/>
              <a:t>20</a:t>
            </a:fld>
            <a:endParaRPr lang="de-AT" sz="1100" dirty="0"/>
          </a:p>
        </p:txBody>
      </p:sp>
      <p:pic>
        <p:nvPicPr>
          <p:cNvPr id="1064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96752"/>
            <a:ext cx="6264696" cy="438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4283968" y="1412776"/>
            <a:ext cx="324036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AT" sz="2400" dirty="0" smtClean="0"/>
              <a:t>       </a:t>
            </a:r>
            <a:r>
              <a:rPr lang="de-AT" sz="3200" dirty="0" smtClean="0"/>
              <a:t>n+</a:t>
            </a:r>
            <a:r>
              <a:rPr lang="de-AT" sz="3200" baseline="30000" dirty="0" smtClean="0"/>
              <a:t>9</a:t>
            </a:r>
            <a:r>
              <a:rPr lang="de-AT" sz="3200" dirty="0" smtClean="0"/>
              <a:t>Be  </a:t>
            </a:r>
            <a:r>
              <a:rPr lang="de-AT" sz="3200" dirty="0" err="1" smtClean="0">
                <a:latin typeface="Symbol" panose="05050102010706020507" pitchFamily="18" charset="2"/>
              </a:rPr>
              <a:t>s</a:t>
            </a:r>
            <a:r>
              <a:rPr lang="de-AT" sz="3200" baseline="-25000" dirty="0" err="1" smtClean="0"/>
              <a:t>elastic</a:t>
            </a:r>
            <a:endParaRPr lang="de-AT" sz="3200" dirty="0"/>
          </a:p>
        </p:txBody>
      </p:sp>
      <p:sp>
        <p:nvSpPr>
          <p:cNvPr id="23" name="Textfeld 22"/>
          <p:cNvSpPr txBox="1"/>
          <p:nvPr/>
        </p:nvSpPr>
        <p:spPr>
          <a:xfrm rot="16200000">
            <a:off x="428916" y="2742301"/>
            <a:ext cx="1838545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AT" sz="2400" dirty="0" smtClean="0"/>
              <a:t>  </a:t>
            </a:r>
            <a:r>
              <a:rPr lang="de-AT" sz="2400" dirty="0" err="1" smtClean="0">
                <a:latin typeface="Symbol" panose="05050102010706020507" pitchFamily="18" charset="2"/>
              </a:rPr>
              <a:t>s</a:t>
            </a:r>
            <a:r>
              <a:rPr lang="de-AT" sz="2400" baseline="-25000" dirty="0" err="1" smtClean="0"/>
              <a:t>elastict</a:t>
            </a:r>
            <a:r>
              <a:rPr lang="de-AT" sz="2400" baseline="-25000" dirty="0" smtClean="0"/>
              <a:t> </a:t>
            </a:r>
            <a:r>
              <a:rPr lang="de-AT" sz="2400" dirty="0" smtClean="0"/>
              <a:t>(</a:t>
            </a:r>
            <a:r>
              <a:rPr lang="de-AT" sz="2400" dirty="0" err="1" smtClean="0"/>
              <a:t>mbarn</a:t>
            </a:r>
            <a:r>
              <a:rPr lang="de-AT" sz="2400" dirty="0" smtClean="0"/>
              <a:t>)</a:t>
            </a:r>
            <a:endParaRPr lang="de-AT" sz="2400" dirty="0"/>
          </a:p>
        </p:txBody>
      </p:sp>
      <p:sp>
        <p:nvSpPr>
          <p:cNvPr id="4" name="Rechteck 3"/>
          <p:cNvSpPr/>
          <p:nvPr/>
        </p:nvSpPr>
        <p:spPr>
          <a:xfrm>
            <a:off x="3491880" y="980728"/>
            <a:ext cx="241226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467544" y="6448251"/>
            <a:ext cx="1800200" cy="365125"/>
          </a:xfrm>
          <a:prstGeom prst="rect">
            <a:avLst/>
          </a:prstGeom>
        </p:spPr>
        <p:txBody>
          <a:bodyPr/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H. Leeb et al.</a:t>
            </a:r>
          </a:p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September 2,2021 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825903" y="6448251"/>
            <a:ext cx="5194369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Novel Developments in R-Matrix Theory</a:t>
            </a:r>
            <a:endParaRPr lang="en-US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Annual Meeting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ÖPG </a:t>
            </a:r>
            <a:r>
              <a:rPr lang="de-AT" dirty="0" err="1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SPG,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FAKT,University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Innsbruck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43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056784" cy="720080"/>
          </a:xfrm>
        </p:spPr>
        <p:txBody>
          <a:bodyPr/>
          <a:lstStyle/>
          <a:p>
            <a:r>
              <a:rPr lang="de-AT" sz="2800" dirty="0" err="1" smtClean="0"/>
              <a:t>Preliminary</a:t>
            </a:r>
            <a:r>
              <a:rPr lang="de-AT" sz="2800" dirty="0" smtClean="0"/>
              <a:t> </a:t>
            </a:r>
            <a:r>
              <a:rPr lang="de-AT" sz="2800" dirty="0" err="1" smtClean="0"/>
              <a:t>Reduced</a:t>
            </a:r>
            <a:r>
              <a:rPr lang="de-AT" sz="2800" dirty="0" smtClean="0"/>
              <a:t> R-Matrix Analysis:</a:t>
            </a:r>
            <a:br>
              <a:rPr lang="de-AT" sz="2800" dirty="0" smtClean="0"/>
            </a:br>
            <a:r>
              <a:rPr lang="de-AT" sz="2800" dirty="0" err="1" smtClean="0"/>
              <a:t>Reaction</a:t>
            </a:r>
            <a:r>
              <a:rPr lang="de-AT" sz="2800" dirty="0" smtClean="0"/>
              <a:t>: n+</a:t>
            </a:r>
            <a:r>
              <a:rPr lang="de-AT" sz="2800" baseline="30000" dirty="0" smtClean="0"/>
              <a:t>9</a:t>
            </a:r>
            <a:r>
              <a:rPr lang="de-AT" sz="2800" dirty="0" smtClean="0"/>
              <a:t>Be</a:t>
            </a:r>
            <a:r>
              <a:rPr lang="de-AT" sz="2800" dirty="0" smtClean="0">
                <a:sym typeface="Wingdings" panose="05000000000000000000" pitchFamily="2" charset="2"/>
              </a:rPr>
              <a:t> </a:t>
            </a:r>
            <a:r>
              <a:rPr lang="de-AT" sz="2800" baseline="30000" dirty="0" smtClean="0">
                <a:sym typeface="Wingdings" panose="05000000000000000000" pitchFamily="2" charset="2"/>
              </a:rPr>
              <a:t>6</a:t>
            </a:r>
            <a:r>
              <a:rPr lang="de-AT" sz="2800" dirty="0" smtClean="0">
                <a:sym typeface="Wingdings" panose="05000000000000000000" pitchFamily="2" charset="2"/>
              </a:rPr>
              <a:t>He+</a:t>
            </a:r>
            <a:r>
              <a:rPr lang="de-AT" sz="2800" baseline="30000" dirty="0" smtClean="0">
                <a:sym typeface="Wingdings" panose="05000000000000000000" pitchFamily="2" charset="2"/>
              </a:rPr>
              <a:t>4</a:t>
            </a:r>
            <a:r>
              <a:rPr lang="de-AT" sz="2800" dirty="0" smtClean="0">
                <a:sym typeface="Wingdings" panose="05000000000000000000" pitchFamily="2" charset="2"/>
              </a:rPr>
              <a:t>He</a:t>
            </a:r>
            <a:endParaRPr lang="de-AT" sz="2800" dirty="0"/>
          </a:p>
        </p:txBody>
      </p:sp>
      <p:sp>
        <p:nvSpPr>
          <p:cNvPr id="8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540704" y="6422851"/>
            <a:ext cx="398384" cy="365125"/>
          </a:xfrm>
        </p:spPr>
        <p:txBody>
          <a:bodyPr/>
          <a:lstStyle/>
          <a:p>
            <a:fld id="{30BFE1F4-0864-4028-A398-A3791DF09977}" type="slidenum">
              <a:rPr lang="de-AT" sz="1100" smtClean="0"/>
              <a:pPr/>
              <a:t>21</a:t>
            </a:fld>
            <a:endParaRPr lang="de-AT" sz="1100" dirty="0"/>
          </a:p>
        </p:txBody>
      </p:sp>
      <p:pic>
        <p:nvPicPr>
          <p:cNvPr id="1075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349" y="1844824"/>
            <a:ext cx="5112568" cy="3591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467544" y="6448251"/>
            <a:ext cx="1800200" cy="365125"/>
          </a:xfrm>
          <a:prstGeom prst="rect">
            <a:avLst/>
          </a:prstGeom>
        </p:spPr>
        <p:txBody>
          <a:bodyPr/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H. Leeb et al.</a:t>
            </a:r>
          </a:p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September 2,2021 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825903" y="6448251"/>
            <a:ext cx="5194369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Novel Developments in R-Matrix Theory</a:t>
            </a:r>
            <a:endParaRPr lang="en-US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Annual Meeting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ÖPG </a:t>
            </a:r>
            <a:r>
              <a:rPr lang="de-AT" dirty="0" err="1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SPG,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FAKT,University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Innsbruck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57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2AB6EBB6-3667-44B9-8A17-43CB1A96D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612" y="188640"/>
            <a:ext cx="7056784" cy="720080"/>
          </a:xfrm>
        </p:spPr>
        <p:txBody>
          <a:bodyPr/>
          <a:lstStyle/>
          <a:p>
            <a:r>
              <a:rPr lang="en-US" sz="3200" dirty="0" smtClean="0"/>
              <a:t>Summary and Outlook</a:t>
            </a:r>
            <a:endParaRPr lang="en-US" sz="3200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89AF1EA1-EF4A-4621-B071-1D92D6C46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FE1F4-0864-4028-A398-A3791DF09977}" type="slidenum">
              <a:rPr lang="de-AT" smtClean="0"/>
              <a:pPr/>
              <a:t>22</a:t>
            </a:fld>
            <a:endParaRPr lang="de-AT"/>
          </a:p>
        </p:txBody>
      </p:sp>
      <p:sp>
        <p:nvSpPr>
          <p:cNvPr id="8" name="Rectangle 1">
            <a:extLst>
              <a:ext uri="{FF2B5EF4-FFF2-40B4-BE49-F238E27FC236}">
                <a16:creationId xmlns="" xmlns:a16="http://schemas.microsoft.com/office/drawing/2014/main" id="{E2BF524A-7B53-4533-9F57-D8893B899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1617762"/>
            <a:ext cx="8136904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Generation of Basic Tools for the Evaluation of Nuclear Reaction Data of Light Nuclear Systems</a:t>
            </a:r>
          </a:p>
          <a:p>
            <a:pPr marR="0" lvl="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lang="en-GB" altLang="de-DE" sz="2400" dirty="0" smtClean="0">
              <a:solidFill>
                <a:srgbClr val="006699"/>
              </a:solidFill>
              <a:latin typeface="Arial" panose="020B0604020202020204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Construction of the novel R-Matrix Code GECCCOS</a:t>
            </a:r>
            <a:r>
              <a:rPr lang="en-GB" altLang="de-DE" sz="2400" dirty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endParaRPr lang="en-GB" altLang="de-DE" sz="2400" dirty="0" smtClean="0">
              <a:solidFill>
                <a:srgbClr val="006699"/>
              </a:solidFill>
              <a:latin typeface="Arial" panose="020B0604020202020204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Development the first R-Matrix Analysis based on the </a:t>
            </a:r>
            <a:r>
              <a:rPr lang="en-GB" altLang="de-DE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Faddeev</a:t>
            </a:r>
            <a: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 equation</a:t>
            </a:r>
          </a:p>
          <a:p>
            <a:pPr marL="342900" marR="0" lvl="0" indent="-342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en-GB" altLang="de-DE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itchFamily="34" charset="0"/>
              </a:rPr>
              <a:t>Novel Parametrisation of the Reduced R-Matrix for analyses of incomplete reaction data</a:t>
            </a:r>
          </a:p>
        </p:txBody>
      </p:sp>
      <p:sp>
        <p:nvSpPr>
          <p:cNvPr id="12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467544" y="6448251"/>
            <a:ext cx="1800200" cy="365125"/>
          </a:xfrm>
          <a:prstGeom prst="rect">
            <a:avLst/>
          </a:prstGeom>
        </p:spPr>
        <p:txBody>
          <a:bodyPr/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H. Leeb et al.</a:t>
            </a:r>
          </a:p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September 2,2021 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3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825903" y="6448251"/>
            <a:ext cx="5194369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Novel Developments in R-Matrix Theory</a:t>
            </a:r>
            <a:endParaRPr lang="en-US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Annual Meeting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ÖPG </a:t>
            </a:r>
            <a:r>
              <a:rPr lang="de-AT" dirty="0" err="1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SPG,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FAKT,University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Innsbruck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36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z="3200" dirty="0" smtClean="0"/>
              <a:t>The </a:t>
            </a:r>
            <a:r>
              <a:rPr lang="de-AT" sz="3200" dirty="0" err="1" smtClean="0"/>
              <a:t>Nuclear</a:t>
            </a:r>
            <a:r>
              <a:rPr lang="de-AT" sz="3200" dirty="0" smtClean="0"/>
              <a:t> Data Team at TU Wien</a:t>
            </a:r>
            <a:endParaRPr lang="de-AT" sz="3200" dirty="0"/>
          </a:p>
        </p:txBody>
      </p:sp>
      <p:sp>
        <p:nvSpPr>
          <p:cNvPr id="6" name="Textfeld 5"/>
          <p:cNvSpPr txBox="1"/>
          <p:nvPr/>
        </p:nvSpPr>
        <p:spPr>
          <a:xfrm>
            <a:off x="1043061" y="4132163"/>
            <a:ext cx="7345363" cy="830262"/>
          </a:xfrm>
          <a:prstGeom prst="rect">
            <a:avLst/>
          </a:prstGeom>
          <a:solidFill>
            <a:srgbClr val="006699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de-AT" sz="4800" dirty="0" err="1">
                <a:solidFill>
                  <a:schemeClr val="bg1"/>
                </a:solidFill>
                <a:latin typeface="+mj-lt"/>
              </a:rPr>
              <a:t>Thank</a:t>
            </a:r>
            <a:r>
              <a:rPr lang="de-AT" sz="4800" dirty="0">
                <a:solidFill>
                  <a:schemeClr val="bg1"/>
                </a:solidFill>
                <a:latin typeface="+mj-lt"/>
              </a:rPr>
              <a:t> </a:t>
            </a:r>
            <a:r>
              <a:rPr lang="de-AT" sz="4800" dirty="0" err="1">
                <a:solidFill>
                  <a:schemeClr val="bg1"/>
                </a:solidFill>
                <a:latin typeface="+mj-lt"/>
              </a:rPr>
              <a:t>you</a:t>
            </a:r>
            <a:r>
              <a:rPr lang="de-AT" sz="4800" dirty="0">
                <a:solidFill>
                  <a:schemeClr val="bg1"/>
                </a:solidFill>
                <a:latin typeface="+mj-lt"/>
              </a:rPr>
              <a:t> </a:t>
            </a:r>
            <a:r>
              <a:rPr lang="de-AT" sz="4800" dirty="0" err="1">
                <a:solidFill>
                  <a:schemeClr val="bg1"/>
                </a:solidFill>
                <a:latin typeface="+mj-lt"/>
              </a:rPr>
              <a:t>for</a:t>
            </a:r>
            <a:r>
              <a:rPr lang="de-AT" sz="4800" dirty="0">
                <a:solidFill>
                  <a:schemeClr val="bg1"/>
                </a:solidFill>
                <a:latin typeface="+mj-lt"/>
              </a:rPr>
              <a:t> </a:t>
            </a:r>
            <a:r>
              <a:rPr lang="de-AT" sz="4800" dirty="0" err="1">
                <a:solidFill>
                  <a:schemeClr val="bg1"/>
                </a:solidFill>
                <a:latin typeface="+mj-lt"/>
              </a:rPr>
              <a:t>your</a:t>
            </a:r>
            <a:r>
              <a:rPr lang="de-AT" sz="4800" dirty="0">
                <a:solidFill>
                  <a:schemeClr val="bg1"/>
                </a:solidFill>
                <a:latin typeface="+mj-lt"/>
              </a:rPr>
              <a:t> </a:t>
            </a:r>
            <a:r>
              <a:rPr lang="de-AT" sz="4800" dirty="0" err="1">
                <a:solidFill>
                  <a:schemeClr val="bg1"/>
                </a:solidFill>
                <a:latin typeface="+mj-lt"/>
              </a:rPr>
              <a:t>attention</a:t>
            </a:r>
            <a:endParaRPr lang="en-GB" sz="4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11560" y="2132856"/>
            <a:ext cx="79662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Helmut Leeb </a:t>
            </a:r>
          </a:p>
          <a:p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Benedikt Raab		Tanja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Stary</a:t>
            </a:r>
            <a:endParaRPr lang="de-AT" sz="2400" dirty="0" smtClean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Thomas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Srdinko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endParaRPr lang="de-AT" sz="24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8244408" y="6448251"/>
            <a:ext cx="442392" cy="365125"/>
          </a:xfrm>
        </p:spPr>
        <p:txBody>
          <a:bodyPr/>
          <a:lstStyle/>
          <a:p>
            <a:fld id="{30BFE1F4-0864-4028-A398-A3791DF09977}" type="slidenum">
              <a:rPr lang="de-AT" sz="1100" smtClean="0"/>
              <a:pPr/>
              <a:t>23</a:t>
            </a:fld>
            <a:endParaRPr lang="de-AT" sz="1100" dirty="0"/>
          </a:p>
        </p:txBody>
      </p:sp>
      <p:sp>
        <p:nvSpPr>
          <p:cNvPr id="11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467544" y="6448251"/>
            <a:ext cx="1800200" cy="365125"/>
          </a:xfrm>
          <a:prstGeom prst="rect">
            <a:avLst/>
          </a:prstGeom>
        </p:spPr>
        <p:txBody>
          <a:bodyPr/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H. Leeb et al.</a:t>
            </a:r>
          </a:p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September 2,2021 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825903" y="6448251"/>
            <a:ext cx="5194369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Novel Developments in R-Matrix Theory</a:t>
            </a:r>
            <a:endParaRPr lang="en-US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Annual Meeting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ÖPG </a:t>
            </a:r>
            <a:r>
              <a:rPr lang="de-AT" dirty="0" err="1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SPG,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FAKT,University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Innsbruck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454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933450" y="1757164"/>
            <a:ext cx="7277100" cy="449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056784" cy="720080"/>
          </a:xfrm>
        </p:spPr>
        <p:txBody>
          <a:bodyPr/>
          <a:lstStyle/>
          <a:p>
            <a:r>
              <a:rPr lang="de-AT" sz="3200" dirty="0"/>
              <a:t>Determination </a:t>
            </a:r>
            <a:r>
              <a:rPr lang="de-AT" sz="3200" dirty="0" err="1"/>
              <a:t>of</a:t>
            </a:r>
            <a:r>
              <a:rPr lang="de-AT" sz="3200" dirty="0"/>
              <a:t> R-Matrix</a:t>
            </a:r>
          </a:p>
        </p:txBody>
      </p:sp>
      <p:sp>
        <p:nvSpPr>
          <p:cNvPr id="8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540704" y="6422851"/>
            <a:ext cx="398384" cy="365125"/>
          </a:xfrm>
        </p:spPr>
        <p:txBody>
          <a:bodyPr/>
          <a:lstStyle/>
          <a:p>
            <a:fld id="{30BFE1F4-0864-4028-A398-A3791DF09977}" type="slidenum">
              <a:rPr lang="de-AT" sz="1100" smtClean="0"/>
              <a:pPr/>
              <a:t>24</a:t>
            </a:fld>
            <a:endParaRPr lang="de-AT" sz="1100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0353384"/>
              </p:ext>
            </p:extLst>
          </p:nvPr>
        </p:nvGraphicFramePr>
        <p:xfrm>
          <a:off x="827584" y="1052736"/>
          <a:ext cx="7920880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81" name="Equation" r:id="rId4" imgW="3492360" imgH="317160" progId="Equation.DSMT4">
                  <p:embed/>
                </p:oleObj>
              </mc:Choice>
              <mc:Fallback>
                <p:oleObj name="Equation" r:id="rId4" imgW="3492360" imgH="317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27584" y="1052736"/>
                        <a:ext cx="7920880" cy="72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5436096" y="1757164"/>
            <a:ext cx="27285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4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equation</a:t>
            </a:r>
            <a:r>
              <a:rPr lang="de-AT" sz="24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24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endParaRPr lang="de-AT" sz="24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AT" sz="24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coefficients</a:t>
            </a:r>
            <a:r>
              <a:rPr lang="de-AT" sz="24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</a:t>
            </a:r>
            <a:r>
              <a:rPr lang="de-AT" sz="2400" baseline="-25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µ</a:t>
            </a:r>
          </a:p>
          <a:p>
            <a:r>
              <a:rPr lang="de-AT" sz="24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AT" sz="24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4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AT" sz="24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T-matrices</a:t>
            </a:r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7518755"/>
              </p:ext>
            </p:extLst>
          </p:nvPr>
        </p:nvGraphicFramePr>
        <p:xfrm>
          <a:off x="6508247" y="2975636"/>
          <a:ext cx="1342617" cy="5253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82" name="Equation" r:id="rId6" imgW="583920" imgH="228600" progId="Equation.DSMT4">
                  <p:embed/>
                </p:oleObj>
              </mc:Choice>
              <mc:Fallback>
                <p:oleObj name="Equation" r:id="rId6" imgW="58392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508247" y="2975636"/>
                        <a:ext cx="1342617" cy="5253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Grafik 11">
            <a:extLst>
              <a:ext uri="{FF2B5EF4-FFF2-40B4-BE49-F238E27FC236}">
                <a16:creationId xmlns="" xmlns:a16="http://schemas.microsoft.com/office/drawing/2014/main" id="{D8213977-CD2D-4ED9-92F0-DC80C5EFE45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2141" y="1757164"/>
            <a:ext cx="7259718" cy="4493525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="" xmlns:a16="http://schemas.microsoft.com/office/drawing/2014/main" id="{530AA0E0-009F-4A47-ACD9-D05FDAF1E7ED}"/>
              </a:ext>
            </a:extLst>
          </p:cNvPr>
          <p:cNvSpPr txBox="1"/>
          <p:nvPr/>
        </p:nvSpPr>
        <p:spPr>
          <a:xfrm>
            <a:off x="5724128" y="1865766"/>
            <a:ext cx="457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AT" sz="18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equation</a:t>
            </a:r>
            <a:r>
              <a:rPr lang="de-AT" sz="18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8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18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8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endParaRPr lang="de-AT" sz="18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AT" sz="18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coefficients</a:t>
            </a:r>
            <a:r>
              <a:rPr lang="de-AT" sz="18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</a:t>
            </a:r>
            <a:r>
              <a:rPr lang="de-AT" sz="1800" baseline="-25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µ</a:t>
            </a:r>
          </a:p>
          <a:p>
            <a:r>
              <a:rPr lang="de-AT" sz="18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de-AT" sz="18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AT" sz="18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T-matrices</a:t>
            </a:r>
          </a:p>
        </p:txBody>
      </p:sp>
      <p:graphicFrame>
        <p:nvGraphicFramePr>
          <p:cNvPr id="14" name="Objekt 13">
            <a:extLst>
              <a:ext uri="{FF2B5EF4-FFF2-40B4-BE49-F238E27FC236}">
                <a16:creationId xmlns="" xmlns:a16="http://schemas.microsoft.com/office/drawing/2014/main" id="{6DE1F8AE-B745-43A2-85F6-576BDE9F52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415691"/>
              </p:ext>
            </p:extLst>
          </p:nvPr>
        </p:nvGraphicFramePr>
        <p:xfrm>
          <a:off x="6158461" y="2712950"/>
          <a:ext cx="1342617" cy="5253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83" name="Equation" r:id="rId9" imgW="583920" imgH="228600" progId="Equation.DSMT4">
                  <p:embed/>
                </p:oleObj>
              </mc:Choice>
              <mc:Fallback>
                <p:oleObj name="Equation" r:id="rId9" imgW="58392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158461" y="2712950"/>
                        <a:ext cx="1342617" cy="5253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467544" y="6448251"/>
            <a:ext cx="1800200" cy="365125"/>
          </a:xfrm>
          <a:prstGeom prst="rect">
            <a:avLst/>
          </a:prstGeom>
        </p:spPr>
        <p:txBody>
          <a:bodyPr/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H. Leeb et al.</a:t>
            </a:r>
          </a:p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September 2,2021 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825903" y="6448251"/>
            <a:ext cx="5194369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Novel Developments in R-Matrix Theory</a:t>
            </a:r>
            <a:endParaRPr lang="en-US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Annual Meeting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ÖPG </a:t>
            </a:r>
            <a:r>
              <a:rPr lang="de-AT" dirty="0" err="1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SPG,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FAKT,University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Innsbruck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90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056784" cy="720080"/>
          </a:xfrm>
        </p:spPr>
        <p:txBody>
          <a:bodyPr/>
          <a:lstStyle/>
          <a:p>
            <a:r>
              <a:rPr lang="de-AT" sz="3200" dirty="0"/>
              <a:t>Boundary </a:t>
            </a:r>
            <a:r>
              <a:rPr lang="de-AT" sz="3200" dirty="0" err="1"/>
              <a:t>conditions</a:t>
            </a:r>
            <a:endParaRPr lang="de-AT" sz="3200" dirty="0"/>
          </a:p>
        </p:txBody>
      </p:sp>
      <p:sp>
        <p:nvSpPr>
          <p:cNvPr id="8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540704" y="6422851"/>
            <a:ext cx="398384" cy="365125"/>
          </a:xfrm>
        </p:spPr>
        <p:txBody>
          <a:bodyPr/>
          <a:lstStyle/>
          <a:p>
            <a:fld id="{30BFE1F4-0864-4028-A398-A3791DF09977}" type="slidenum">
              <a:rPr lang="de-AT" sz="1100" smtClean="0"/>
              <a:pPr/>
              <a:t>25</a:t>
            </a:fld>
            <a:endParaRPr lang="de-AT" sz="1100" dirty="0"/>
          </a:p>
        </p:txBody>
      </p:sp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7992887" cy="3259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>
            <a:extLst>
              <a:ext uri="{FF2B5EF4-FFF2-40B4-BE49-F238E27FC236}">
                <a16:creationId xmlns="" xmlns:a16="http://schemas.microsoft.com/office/drawing/2014/main" id="{19ACD45A-8141-44FC-BA8A-BCCB7B7B2891}"/>
              </a:ext>
            </a:extLst>
          </p:cNvPr>
          <p:cNvSpPr/>
          <p:nvPr/>
        </p:nvSpPr>
        <p:spPr>
          <a:xfrm>
            <a:off x="611560" y="5018529"/>
            <a:ext cx="732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24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endParaRPr lang="en-US" sz="2400" dirty="0"/>
          </a:p>
        </p:txBody>
      </p:sp>
      <p:pic>
        <p:nvPicPr>
          <p:cNvPr id="3" name="Grafik 2">
            <a:extLst>
              <a:ext uri="{FF2B5EF4-FFF2-40B4-BE49-F238E27FC236}">
                <a16:creationId xmlns="" xmlns:a16="http://schemas.microsoft.com/office/drawing/2014/main" id="{36D7283F-9C85-4264-9503-694C2F13A9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2441" y="4910603"/>
            <a:ext cx="3384376" cy="564671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="" xmlns:a16="http://schemas.microsoft.com/office/drawing/2014/main" id="{6292E4ED-C2D4-456F-9EE2-719A433013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8741" y="4993796"/>
            <a:ext cx="3471155" cy="564671"/>
          </a:xfrm>
          <a:prstGeom prst="rect">
            <a:avLst/>
          </a:prstGeom>
        </p:spPr>
      </p:pic>
      <p:sp>
        <p:nvSpPr>
          <p:cNvPr id="10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467544" y="6448251"/>
            <a:ext cx="1800200" cy="365125"/>
          </a:xfrm>
          <a:prstGeom prst="rect">
            <a:avLst/>
          </a:prstGeom>
        </p:spPr>
        <p:txBody>
          <a:bodyPr/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H. Leeb et al.</a:t>
            </a:r>
          </a:p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September 2,2021 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825903" y="6448251"/>
            <a:ext cx="5194369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Novel Developments in R-Matrix Theory</a:t>
            </a:r>
            <a:endParaRPr lang="en-US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Annual Meeting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ÖPG </a:t>
            </a:r>
            <a:r>
              <a:rPr lang="de-AT" dirty="0" err="1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SPG,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FAKT,University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Innsbruck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11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07EC0497-D23B-4725-B4BB-C73629D23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T-amplitudes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="" xmlns:a16="http://schemas.microsoft.com/office/drawing/2014/main" id="{4DBE1FD8-A9CD-4184-BE6E-D1B02E3E8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FE1F4-0864-4028-A398-A3791DF09977}" type="slidenum">
              <a:rPr lang="de-AT" smtClean="0"/>
              <a:pPr/>
              <a:t>26</a:t>
            </a:fld>
            <a:endParaRPr lang="de-AT"/>
          </a:p>
        </p:txBody>
      </p:sp>
      <p:pic>
        <p:nvPicPr>
          <p:cNvPr id="9" name="Grafik 8">
            <a:extLst>
              <a:ext uri="{FF2B5EF4-FFF2-40B4-BE49-F238E27FC236}">
                <a16:creationId xmlns="" xmlns:a16="http://schemas.microsoft.com/office/drawing/2014/main" id="{942027C8-235F-4C36-89AE-5F6247EE33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306" y="3185117"/>
            <a:ext cx="4119862" cy="701442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="" xmlns:a16="http://schemas.microsoft.com/office/drawing/2014/main" id="{0F48389A-669C-431A-ADC1-8BA0BAEC99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306" y="4063300"/>
            <a:ext cx="4740401" cy="787052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="" xmlns:a16="http://schemas.microsoft.com/office/drawing/2014/main" id="{656B6A24-311E-4499-9F02-5852BDCF91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8924" y="5248884"/>
            <a:ext cx="3869291" cy="888892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="" xmlns:a16="http://schemas.microsoft.com/office/drawing/2014/main" id="{D8255A7D-33A6-4675-BBBF-26E9F55CC845}"/>
              </a:ext>
            </a:extLst>
          </p:cNvPr>
          <p:cNvSpPr txBox="1"/>
          <p:nvPr/>
        </p:nvSpPr>
        <p:spPr>
          <a:xfrm>
            <a:off x="611560" y="1276584"/>
            <a:ext cx="48286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r>
              <a:rPr lang="de-AT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amplitude</a:t>
            </a:r>
            <a:r>
              <a:rPr lang="de-AT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AT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channel</a:t>
            </a:r>
            <a:r>
              <a:rPr lang="de-AT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de-AT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AT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de-AT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="" xmlns:a16="http://schemas.microsoft.com/office/drawing/2014/main" id="{9702F396-A1DF-4902-B003-D9870DEC358C}"/>
              </a:ext>
            </a:extLst>
          </p:cNvPr>
          <p:cNvSpPr txBox="1"/>
          <p:nvPr/>
        </p:nvSpPr>
        <p:spPr>
          <a:xfrm>
            <a:off x="5940152" y="3282652"/>
            <a:ext cx="30604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Elastic</a:t>
            </a:r>
            <a:r>
              <a:rPr lang="de-AT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de-AT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rearrangement</a:t>
            </a:r>
            <a:r>
              <a:rPr lang="de-AT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="" xmlns:a16="http://schemas.microsoft.com/office/drawing/2014/main" id="{3E80856F-A99C-4E82-A45E-C1CFB363D78D}"/>
              </a:ext>
            </a:extLst>
          </p:cNvPr>
          <p:cNvSpPr txBox="1"/>
          <p:nvPr/>
        </p:nvSpPr>
        <p:spPr>
          <a:xfrm>
            <a:off x="5940152" y="4251173"/>
            <a:ext cx="11400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Breakup</a:t>
            </a:r>
            <a:endParaRPr lang="de-AT" sz="20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="" xmlns:a16="http://schemas.microsoft.com/office/drawing/2014/main" id="{5462BB73-E68D-4B3E-B902-883BBE146B8F}"/>
              </a:ext>
            </a:extLst>
          </p:cNvPr>
          <p:cNvSpPr txBox="1"/>
          <p:nvPr/>
        </p:nvSpPr>
        <p:spPr>
          <a:xfrm>
            <a:off x="900634" y="5441704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AT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="" xmlns:a16="http://schemas.microsoft.com/office/drawing/2014/main" id="{0B81536C-2891-4497-9F63-F6D61BD66B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2064" y="2034440"/>
            <a:ext cx="2421904" cy="557038"/>
          </a:xfrm>
          <a:prstGeom prst="rect">
            <a:avLst/>
          </a:prstGeom>
          <a:ln w="22225">
            <a:solidFill>
              <a:schemeClr val="accent1">
                <a:lumMod val="75000"/>
              </a:schemeClr>
            </a:solidFill>
          </a:ln>
        </p:spPr>
      </p:pic>
      <p:sp>
        <p:nvSpPr>
          <p:cNvPr id="4" name="Textfeld 3"/>
          <p:cNvSpPr txBox="1"/>
          <p:nvPr/>
        </p:nvSpPr>
        <p:spPr>
          <a:xfrm>
            <a:off x="5940152" y="1412776"/>
            <a:ext cx="2825453" cy="175432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de-AT" u="sng" dirty="0" smtClean="0">
                <a:solidFill>
                  <a:srgbClr val="C00000"/>
                </a:solidFill>
              </a:rPr>
              <a:t>Comment:</a:t>
            </a:r>
          </a:p>
          <a:p>
            <a:r>
              <a:rPr lang="de-AT" dirty="0" err="1" smtClean="0">
                <a:solidFill>
                  <a:srgbClr val="C00000"/>
                </a:solidFill>
              </a:rPr>
              <a:t>Corresponds</a:t>
            </a:r>
            <a:r>
              <a:rPr lang="de-AT" dirty="0" smtClean="0">
                <a:solidFill>
                  <a:srgbClr val="C00000"/>
                </a:solidFill>
              </a:rPr>
              <a:t> </a:t>
            </a:r>
            <a:r>
              <a:rPr lang="de-AT" dirty="0" err="1" smtClean="0">
                <a:solidFill>
                  <a:srgbClr val="C00000"/>
                </a:solidFill>
              </a:rPr>
              <a:t>for</a:t>
            </a:r>
            <a:r>
              <a:rPr lang="de-AT" dirty="0" smtClean="0">
                <a:solidFill>
                  <a:srgbClr val="C00000"/>
                </a:solidFill>
              </a:rPr>
              <a:t> </a:t>
            </a:r>
            <a:r>
              <a:rPr lang="de-AT" dirty="0" err="1" smtClean="0">
                <a:solidFill>
                  <a:srgbClr val="C00000"/>
                </a:solidFill>
              </a:rPr>
              <a:t>reactions</a:t>
            </a:r>
            <a:endParaRPr lang="de-AT" dirty="0" smtClean="0">
              <a:solidFill>
                <a:srgbClr val="C00000"/>
              </a:solidFill>
            </a:endParaRPr>
          </a:p>
          <a:p>
            <a:r>
              <a:rPr lang="de-AT" dirty="0" err="1" smtClean="0">
                <a:solidFill>
                  <a:srgbClr val="C00000"/>
                </a:solidFill>
              </a:rPr>
              <a:t>to</a:t>
            </a:r>
            <a:r>
              <a:rPr lang="de-AT" dirty="0" smtClean="0">
                <a:solidFill>
                  <a:srgbClr val="C00000"/>
                </a:solidFill>
              </a:rPr>
              <a:t> </a:t>
            </a:r>
            <a:r>
              <a:rPr lang="de-AT" dirty="0" err="1" smtClean="0">
                <a:solidFill>
                  <a:srgbClr val="C00000"/>
                </a:solidFill>
              </a:rPr>
              <a:t>the</a:t>
            </a:r>
            <a:r>
              <a:rPr lang="de-AT" dirty="0">
                <a:solidFill>
                  <a:srgbClr val="C00000"/>
                </a:solidFill>
              </a:rPr>
              <a:t> </a:t>
            </a:r>
            <a:r>
              <a:rPr lang="de-AT" dirty="0" err="1">
                <a:solidFill>
                  <a:srgbClr val="C00000"/>
                </a:solidFill>
              </a:rPr>
              <a:t>c</a:t>
            </a:r>
            <a:r>
              <a:rPr lang="de-AT" dirty="0" err="1" smtClean="0">
                <a:solidFill>
                  <a:srgbClr val="C00000"/>
                </a:solidFill>
              </a:rPr>
              <a:t>ollision</a:t>
            </a:r>
            <a:r>
              <a:rPr lang="de-AT" dirty="0" smtClean="0">
                <a:solidFill>
                  <a:srgbClr val="C00000"/>
                </a:solidFill>
              </a:rPr>
              <a:t> </a:t>
            </a:r>
            <a:r>
              <a:rPr lang="de-AT" dirty="0" err="1" smtClean="0">
                <a:solidFill>
                  <a:srgbClr val="C00000"/>
                </a:solidFill>
              </a:rPr>
              <a:t>matrix</a:t>
            </a:r>
            <a:r>
              <a:rPr lang="de-AT" dirty="0" smtClean="0">
                <a:solidFill>
                  <a:srgbClr val="C00000"/>
                </a:solidFill>
              </a:rPr>
              <a:t> </a:t>
            </a:r>
          </a:p>
          <a:p>
            <a:r>
              <a:rPr lang="de-AT" dirty="0" err="1">
                <a:solidFill>
                  <a:srgbClr val="C00000"/>
                </a:solidFill>
              </a:rPr>
              <a:t>e</a:t>
            </a:r>
            <a:r>
              <a:rPr lang="de-AT" dirty="0" err="1" smtClean="0">
                <a:solidFill>
                  <a:srgbClr val="C00000"/>
                </a:solidFill>
              </a:rPr>
              <a:t>lement</a:t>
            </a:r>
            <a:r>
              <a:rPr lang="de-AT" dirty="0" smtClean="0">
                <a:solidFill>
                  <a:srgbClr val="C00000"/>
                </a:solidFill>
              </a:rPr>
              <a:t> </a:t>
            </a:r>
            <a:r>
              <a:rPr lang="de-AT" dirty="0" err="1" smtClean="0">
                <a:solidFill>
                  <a:srgbClr val="C00000"/>
                </a:solidFill>
              </a:rPr>
              <a:t>U</a:t>
            </a:r>
            <a:r>
              <a:rPr lang="de-AT" baseline="-25000" dirty="0" err="1" smtClean="0">
                <a:solidFill>
                  <a:srgbClr val="C00000"/>
                </a:solidFill>
                <a:latin typeface="Symbol" panose="05050102010706020507" pitchFamily="18" charset="2"/>
              </a:rPr>
              <a:t>ba</a:t>
            </a:r>
            <a:r>
              <a:rPr lang="de-AT" dirty="0" smtClean="0">
                <a:solidFill>
                  <a:srgbClr val="C00000"/>
                </a:solidFill>
              </a:rPr>
              <a:t> </a:t>
            </a:r>
            <a:r>
              <a:rPr lang="de-AT" dirty="0" err="1" smtClean="0">
                <a:solidFill>
                  <a:srgbClr val="C00000"/>
                </a:solidFill>
              </a:rPr>
              <a:t>usually</a:t>
            </a:r>
            <a:r>
              <a:rPr lang="de-AT" dirty="0" smtClean="0">
                <a:solidFill>
                  <a:srgbClr val="C00000"/>
                </a:solidFill>
              </a:rPr>
              <a:t> </a:t>
            </a:r>
            <a:r>
              <a:rPr lang="de-AT" dirty="0" err="1" smtClean="0">
                <a:solidFill>
                  <a:srgbClr val="C00000"/>
                </a:solidFill>
              </a:rPr>
              <a:t>defined</a:t>
            </a:r>
            <a:endParaRPr lang="de-AT" dirty="0" smtClean="0">
              <a:solidFill>
                <a:srgbClr val="C00000"/>
              </a:solidFill>
            </a:endParaRPr>
          </a:p>
          <a:p>
            <a:r>
              <a:rPr lang="de-AT" dirty="0" smtClean="0">
                <a:solidFill>
                  <a:srgbClr val="C00000"/>
                </a:solidFill>
              </a:rPr>
              <a:t>In </a:t>
            </a:r>
            <a:r>
              <a:rPr lang="de-AT" dirty="0" err="1" smtClean="0">
                <a:solidFill>
                  <a:srgbClr val="C00000"/>
                </a:solidFill>
              </a:rPr>
              <a:t>three</a:t>
            </a:r>
            <a:r>
              <a:rPr lang="de-AT" dirty="0" smtClean="0">
                <a:solidFill>
                  <a:srgbClr val="C00000"/>
                </a:solidFill>
              </a:rPr>
              <a:t>-body </a:t>
            </a:r>
            <a:r>
              <a:rPr lang="de-AT" dirty="0" err="1" smtClean="0">
                <a:solidFill>
                  <a:srgbClr val="C00000"/>
                </a:solidFill>
              </a:rPr>
              <a:t>quantum</a:t>
            </a:r>
            <a:r>
              <a:rPr lang="de-AT" dirty="0" smtClean="0">
                <a:solidFill>
                  <a:srgbClr val="C00000"/>
                </a:solidFill>
              </a:rPr>
              <a:t> </a:t>
            </a:r>
          </a:p>
          <a:p>
            <a:r>
              <a:rPr lang="de-AT" dirty="0" err="1" smtClean="0">
                <a:solidFill>
                  <a:srgbClr val="C00000"/>
                </a:solidFill>
              </a:rPr>
              <a:t>Scattering</a:t>
            </a:r>
            <a:r>
              <a:rPr lang="de-AT" dirty="0" smtClean="0">
                <a:solidFill>
                  <a:srgbClr val="C00000"/>
                </a:solidFill>
              </a:rPr>
              <a:t> </a:t>
            </a:r>
            <a:r>
              <a:rPr lang="de-AT" dirty="0" err="1" smtClean="0">
                <a:solidFill>
                  <a:srgbClr val="C00000"/>
                </a:solidFill>
              </a:rPr>
              <a:t>theory</a:t>
            </a:r>
            <a:endParaRPr lang="de-AT" dirty="0">
              <a:solidFill>
                <a:srgbClr val="C00000"/>
              </a:solidFill>
            </a:endParaRPr>
          </a:p>
        </p:txBody>
      </p:sp>
      <p:sp>
        <p:nvSpPr>
          <p:cNvPr id="15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467544" y="6448251"/>
            <a:ext cx="1800200" cy="365125"/>
          </a:xfrm>
          <a:prstGeom prst="rect">
            <a:avLst/>
          </a:prstGeom>
        </p:spPr>
        <p:txBody>
          <a:bodyPr/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H. Leeb et al.</a:t>
            </a:r>
          </a:p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September 2,2021 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825903" y="6448251"/>
            <a:ext cx="5194369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Novel Developments in R-Matrix Theory</a:t>
            </a:r>
            <a:endParaRPr lang="en-US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Annual Meeting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ÖPG </a:t>
            </a:r>
            <a:r>
              <a:rPr lang="de-AT" dirty="0" err="1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SPG,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FAKT,University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Innsbruck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08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056784" cy="720080"/>
          </a:xfrm>
        </p:spPr>
        <p:txBody>
          <a:bodyPr/>
          <a:lstStyle/>
          <a:p>
            <a:r>
              <a:rPr lang="de-AT" sz="2800" dirty="0" smtClean="0"/>
              <a:t>The total n+</a:t>
            </a:r>
            <a:r>
              <a:rPr lang="de-AT" sz="2800" baseline="30000" dirty="0" smtClean="0"/>
              <a:t>16</a:t>
            </a:r>
            <a:r>
              <a:rPr lang="de-AT" sz="2800" dirty="0" smtClean="0"/>
              <a:t>O </a:t>
            </a:r>
            <a:r>
              <a:rPr lang="de-AT" sz="2800" dirty="0" err="1" smtClean="0"/>
              <a:t>cross</a:t>
            </a:r>
            <a:r>
              <a:rPr lang="de-AT" sz="2800" dirty="0" smtClean="0"/>
              <a:t> </a:t>
            </a:r>
            <a:r>
              <a:rPr lang="de-AT" sz="2800" dirty="0" err="1" smtClean="0"/>
              <a:t>section</a:t>
            </a:r>
            <a:endParaRPr lang="de-AT" sz="2800" dirty="0"/>
          </a:p>
        </p:txBody>
      </p:sp>
      <p:sp>
        <p:nvSpPr>
          <p:cNvPr id="8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540704" y="6422851"/>
            <a:ext cx="398384" cy="365125"/>
          </a:xfrm>
        </p:spPr>
        <p:txBody>
          <a:bodyPr/>
          <a:lstStyle/>
          <a:p>
            <a:fld id="{30BFE1F4-0864-4028-A398-A3791DF09977}" type="slidenum">
              <a:rPr lang="de-AT" sz="1100" smtClean="0"/>
              <a:pPr/>
              <a:t>3</a:t>
            </a:fld>
            <a:endParaRPr lang="de-AT" sz="11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41" y="1988840"/>
            <a:ext cx="8738511" cy="3418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467544" y="6448251"/>
            <a:ext cx="1800200" cy="365125"/>
          </a:xfrm>
          <a:prstGeom prst="rect">
            <a:avLst/>
          </a:prstGeom>
        </p:spPr>
        <p:txBody>
          <a:bodyPr/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H. Leeb et al.</a:t>
            </a:r>
          </a:p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September 2,2021 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825903" y="6448251"/>
            <a:ext cx="5194369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Novel Developments in R-Matrix Theory</a:t>
            </a:r>
            <a:endParaRPr lang="en-US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Annual Meeting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ÖPG </a:t>
            </a:r>
            <a:r>
              <a:rPr lang="de-AT" dirty="0" err="1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SPG,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FAKT,University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Innsbruck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83568" y="1062849"/>
            <a:ext cx="5785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Neutron Cross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Sections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AT" sz="2400" baseline="30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lang="de-AT" sz="24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82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056784" cy="720080"/>
          </a:xfrm>
        </p:spPr>
        <p:txBody>
          <a:bodyPr/>
          <a:lstStyle/>
          <a:p>
            <a:r>
              <a:rPr lang="de-AT" sz="2800" dirty="0" err="1" smtClean="0"/>
              <a:t>Challenges</a:t>
            </a:r>
            <a:r>
              <a:rPr lang="de-AT" sz="2800" dirty="0" smtClean="0"/>
              <a:t> in Light </a:t>
            </a:r>
            <a:r>
              <a:rPr lang="de-AT" sz="2800" dirty="0" err="1" smtClean="0"/>
              <a:t>Nuclear</a:t>
            </a:r>
            <a:r>
              <a:rPr lang="de-AT" sz="2800" dirty="0" smtClean="0"/>
              <a:t> Systems</a:t>
            </a:r>
            <a:endParaRPr lang="de-AT" sz="2800" dirty="0"/>
          </a:p>
        </p:txBody>
      </p:sp>
      <p:sp>
        <p:nvSpPr>
          <p:cNvPr id="8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540704" y="6422851"/>
            <a:ext cx="398384" cy="365125"/>
          </a:xfrm>
        </p:spPr>
        <p:txBody>
          <a:bodyPr/>
          <a:lstStyle/>
          <a:p>
            <a:fld id="{30BFE1F4-0864-4028-A398-A3791DF09977}" type="slidenum">
              <a:rPr lang="de-AT" sz="1100" smtClean="0"/>
              <a:pPr/>
              <a:t>4</a:t>
            </a:fld>
            <a:endParaRPr lang="de-AT" sz="1100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31280" y="908720"/>
            <a:ext cx="8119530" cy="1908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r>
              <a:rPr lang="en-GB" altLang="de-DE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itchFamily="34" charset="0"/>
              </a:rPr>
              <a:t>Problems: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en-GB" altLang="de-DE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itchFamily="34" charset="0"/>
              </a:rPr>
              <a:t>Resonance range up to relatively high incident energies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en-GB" altLang="de-DE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itchFamily="34" charset="0"/>
              </a:rPr>
              <a:t>No predictive quantitative microscopic models</a:t>
            </a:r>
            <a:endParaRPr lang="en-GB" altLang="de-DE" sz="2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9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467544" y="6448251"/>
            <a:ext cx="1800200" cy="365125"/>
          </a:xfrm>
          <a:prstGeom prst="rect">
            <a:avLst/>
          </a:prstGeom>
        </p:spPr>
        <p:txBody>
          <a:bodyPr/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H. Leeb et al.</a:t>
            </a:r>
          </a:p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September 2,2021 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825903" y="6448251"/>
            <a:ext cx="5194369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Novel Developments in R-Matrix Theory</a:t>
            </a:r>
            <a:endParaRPr lang="en-US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Annual Meeting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ÖPG </a:t>
            </a:r>
            <a:r>
              <a:rPr lang="de-AT" dirty="0" err="1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SPG,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FAKT,University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Innsbruck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Pfeil nach unten 2"/>
          <p:cNvSpPr/>
          <p:nvPr/>
        </p:nvSpPr>
        <p:spPr>
          <a:xfrm>
            <a:off x="4211960" y="3356992"/>
            <a:ext cx="695109" cy="864096"/>
          </a:xfrm>
          <a:prstGeom prst="downArrow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001676" y="4869160"/>
            <a:ext cx="6917279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R-Matrix </a:t>
            </a:r>
            <a:r>
              <a:rPr lang="de-AT" sz="3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Theory</a:t>
            </a:r>
            <a:endParaRPr lang="de-AT" sz="3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microscopic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information,but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satisfies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all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conservation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rules</a:t>
            </a:r>
            <a:endParaRPr lang="de-A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Proposed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Eisenbud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Wigner in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fifities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last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century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55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17"/>
          <p:cNvSpPr>
            <a:spLocks noChangeArrowheads="1"/>
          </p:cNvSpPr>
          <p:nvPr/>
        </p:nvSpPr>
        <p:spPr bwMode="auto">
          <a:xfrm>
            <a:off x="469032" y="2150368"/>
            <a:ext cx="2590800" cy="990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 cmpd="dbl">
            <a:solidFill>
              <a:srgbClr val="FF0000"/>
            </a:solidFill>
            <a:miter lim="800000"/>
            <a:headEnd/>
            <a:tailEnd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de-DE">
              <a:solidFill>
                <a:srgbClr val="C0000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056784" cy="720080"/>
          </a:xfrm>
        </p:spPr>
        <p:txBody>
          <a:bodyPr/>
          <a:lstStyle/>
          <a:p>
            <a:r>
              <a:rPr lang="de-AT" sz="3200" dirty="0" smtClean="0"/>
              <a:t>Standard R-Matrix </a:t>
            </a:r>
            <a:r>
              <a:rPr lang="de-AT" sz="3200" dirty="0" err="1" smtClean="0"/>
              <a:t>Formalism</a:t>
            </a:r>
            <a:r>
              <a:rPr lang="de-AT" sz="3200" dirty="0" smtClean="0"/>
              <a:t>:</a:t>
            </a:r>
            <a:br>
              <a:rPr lang="de-AT" sz="3200" dirty="0" smtClean="0"/>
            </a:br>
            <a:r>
              <a:rPr lang="de-AT" sz="3200" dirty="0" err="1" smtClean="0"/>
              <a:t>wave</a:t>
            </a:r>
            <a:r>
              <a:rPr lang="de-AT" sz="3200" dirty="0" smtClean="0"/>
              <a:t> </a:t>
            </a:r>
            <a:r>
              <a:rPr lang="de-AT" sz="3200" dirty="0" err="1" smtClean="0"/>
              <a:t>function</a:t>
            </a:r>
            <a:endParaRPr lang="de-AT" sz="3200" dirty="0"/>
          </a:p>
        </p:txBody>
      </p:sp>
      <p:sp>
        <p:nvSpPr>
          <p:cNvPr id="8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540704" y="6422851"/>
            <a:ext cx="398384" cy="365125"/>
          </a:xfrm>
        </p:spPr>
        <p:txBody>
          <a:bodyPr/>
          <a:lstStyle/>
          <a:p>
            <a:fld id="{30BFE1F4-0864-4028-A398-A3791DF09977}" type="slidenum">
              <a:rPr lang="de-AT" sz="1100" smtClean="0"/>
              <a:pPr/>
              <a:t>5</a:t>
            </a:fld>
            <a:endParaRPr lang="de-AT" sz="1100" dirty="0"/>
          </a:p>
        </p:txBody>
      </p:sp>
      <p:sp>
        <p:nvSpPr>
          <p:cNvPr id="3" name="Ellipse 2"/>
          <p:cNvSpPr/>
          <p:nvPr/>
        </p:nvSpPr>
        <p:spPr>
          <a:xfrm>
            <a:off x="3059832" y="2492896"/>
            <a:ext cx="2736304" cy="2664296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571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2800" dirty="0"/>
          </a:p>
        </p:txBody>
      </p:sp>
      <p:sp>
        <p:nvSpPr>
          <p:cNvPr id="4" name="Textfeld 3"/>
          <p:cNvSpPr txBox="1"/>
          <p:nvPr/>
        </p:nvSpPr>
        <p:spPr>
          <a:xfrm>
            <a:off x="459440" y="980728"/>
            <a:ext cx="4360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2-particle </a:t>
            </a:r>
            <a:r>
              <a:rPr lang="de-AT" sz="24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channel</a:t>
            </a:r>
            <a:r>
              <a:rPr lang="de-AT" sz="24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cm-system</a:t>
            </a:r>
            <a:endParaRPr lang="de-AT" sz="24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7234685" y="3531851"/>
            <a:ext cx="648072" cy="58638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4" name="Ellipse 13"/>
          <p:cNvSpPr/>
          <p:nvPr/>
        </p:nvSpPr>
        <p:spPr>
          <a:xfrm>
            <a:off x="1259632" y="3697215"/>
            <a:ext cx="288032" cy="25202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5" name="Ellipse 14"/>
          <p:cNvSpPr/>
          <p:nvPr/>
        </p:nvSpPr>
        <p:spPr>
          <a:xfrm>
            <a:off x="5472100" y="2450707"/>
            <a:ext cx="648072" cy="586386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6" name="Pfeil nach rechts 15"/>
          <p:cNvSpPr/>
          <p:nvPr/>
        </p:nvSpPr>
        <p:spPr>
          <a:xfrm>
            <a:off x="1691680" y="3727509"/>
            <a:ext cx="720080" cy="191439"/>
          </a:xfrm>
          <a:prstGeom prst="rightArrow">
            <a:avLst/>
          </a:prstGeom>
          <a:solidFill>
            <a:srgbClr val="FFCCC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7" name="Pfeil nach rechts 16"/>
          <p:cNvSpPr/>
          <p:nvPr/>
        </p:nvSpPr>
        <p:spPr>
          <a:xfrm flipH="1">
            <a:off x="6372200" y="3727509"/>
            <a:ext cx="720080" cy="191439"/>
          </a:xfrm>
          <a:prstGeom prst="rightArrow">
            <a:avLst/>
          </a:prstGeom>
          <a:solidFill>
            <a:srgbClr val="FFCCC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8" name="Ellipse 17"/>
          <p:cNvSpPr/>
          <p:nvPr/>
        </p:nvSpPr>
        <p:spPr>
          <a:xfrm>
            <a:off x="2915816" y="4617132"/>
            <a:ext cx="288032" cy="252028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10" name="Gerade Verbindung mit Pfeil 9"/>
          <p:cNvCxnSpPr/>
          <p:nvPr/>
        </p:nvCxnSpPr>
        <p:spPr>
          <a:xfrm flipH="1">
            <a:off x="2195736" y="4905164"/>
            <a:ext cx="659341" cy="504056"/>
          </a:xfrm>
          <a:prstGeom prst="straightConnector1">
            <a:avLst/>
          </a:prstGeom>
          <a:ln w="76200">
            <a:solidFill>
              <a:schemeClr val="accent5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 flipH="1">
            <a:off x="6120173" y="2092786"/>
            <a:ext cx="612067" cy="426567"/>
          </a:xfrm>
          <a:prstGeom prst="straightConnector1">
            <a:avLst/>
          </a:prstGeom>
          <a:ln w="76200">
            <a:solidFill>
              <a:srgbClr val="006699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3430755" y="2092786"/>
            <a:ext cx="19944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channel</a:t>
            </a:r>
            <a:r>
              <a:rPr lang="de-AT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surface</a:t>
            </a:r>
            <a:endParaRPr lang="de-A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1996101"/>
              </p:ext>
            </p:extLst>
          </p:nvPr>
        </p:nvGraphicFramePr>
        <p:xfrm>
          <a:off x="3520016" y="3577332"/>
          <a:ext cx="1952084" cy="715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27" name="Equation" r:id="rId4" imgW="761760" imgH="279360" progId="Equation.DSMT4">
                  <p:embed/>
                </p:oleObj>
              </mc:Choice>
              <mc:Fallback>
                <p:oleObj name="Equation" r:id="rId4" imgW="76176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520016" y="3577332"/>
                        <a:ext cx="1952084" cy="7157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7622033"/>
              </p:ext>
            </p:extLst>
          </p:nvPr>
        </p:nvGraphicFramePr>
        <p:xfrm>
          <a:off x="5580112" y="4509120"/>
          <a:ext cx="344880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28" name="Equation" r:id="rId6" imgW="1650960" imgH="241200" progId="Equation.DSMT4">
                  <p:embed/>
                </p:oleObj>
              </mc:Choice>
              <mc:Fallback>
                <p:oleObj name="Equation" r:id="rId6" imgW="165096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580112" y="4509120"/>
                        <a:ext cx="3448804" cy="504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k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7809813"/>
              </p:ext>
            </p:extLst>
          </p:nvPr>
        </p:nvGraphicFramePr>
        <p:xfrm>
          <a:off x="5148064" y="4949877"/>
          <a:ext cx="876300" cy="1355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29" name="Equation" r:id="rId8" imgW="419040" imgH="647640" progId="Equation.DSMT4">
                  <p:embed/>
                </p:oleObj>
              </mc:Choice>
              <mc:Fallback>
                <p:oleObj name="Equation" r:id="rId8" imgW="419040" imgH="647640" progId="Equation.DSMT4">
                  <p:embed/>
                  <p:pic>
                    <p:nvPicPr>
                      <p:cNvPr id="0" name="Objek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4949877"/>
                        <a:ext cx="876300" cy="1355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feld 21"/>
          <p:cNvSpPr txBox="1"/>
          <p:nvPr/>
        </p:nvSpPr>
        <p:spPr>
          <a:xfrm>
            <a:off x="6043369" y="4985881"/>
            <a:ext cx="302037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de-AT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ncoming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spherical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wave</a:t>
            </a:r>
            <a:endParaRPr lang="de-AT" sz="2000" dirty="0" smtClean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de-AT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utgoing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spherical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wave</a:t>
            </a:r>
            <a:endParaRPr lang="de-AT" sz="2000" dirty="0" smtClean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de-AT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AT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ollision</a:t>
            </a:r>
            <a:r>
              <a:rPr lang="de-AT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matrix</a:t>
            </a:r>
            <a:r>
              <a:rPr lang="de-AT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S-matrix</a:t>
            </a:r>
            <a:endParaRPr lang="de-AT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3" name="Objek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9061381"/>
              </p:ext>
            </p:extLst>
          </p:nvPr>
        </p:nvGraphicFramePr>
        <p:xfrm>
          <a:off x="801014" y="5445224"/>
          <a:ext cx="680803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30" name="Equation" r:id="rId10" imgW="330120" imgH="419040" progId="Equation.DSMT4">
                  <p:embed/>
                </p:oleObj>
              </mc:Choice>
              <mc:Fallback>
                <p:oleObj name="Equation" r:id="rId10" imgW="33012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01014" y="5445224"/>
                        <a:ext cx="680803" cy="8640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feld 23"/>
          <p:cNvSpPr txBox="1"/>
          <p:nvPr/>
        </p:nvSpPr>
        <p:spPr>
          <a:xfrm>
            <a:off x="1475656" y="5474252"/>
            <a:ext cx="284084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de-AT" sz="20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AT" sz="20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asis</a:t>
            </a:r>
            <a:r>
              <a:rPr lang="de-AT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functions</a:t>
            </a:r>
            <a:r>
              <a:rPr lang="de-AT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i=1,2,…</a:t>
            </a:r>
          </a:p>
          <a:p>
            <a:pPr>
              <a:spcAft>
                <a:spcPts val="1200"/>
              </a:spcAft>
            </a:pPr>
            <a:r>
              <a:rPr lang="de-AT" sz="2000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AT" sz="2000" dirty="0" err="1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oefficients</a:t>
            </a:r>
            <a:r>
              <a:rPr lang="de-AT" sz="20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i=1,2,…</a:t>
            </a:r>
            <a:endParaRPr lang="de-AT" sz="20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6" name="Objek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705276"/>
              </p:ext>
            </p:extLst>
          </p:nvPr>
        </p:nvGraphicFramePr>
        <p:xfrm>
          <a:off x="467544" y="1340768"/>
          <a:ext cx="417830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131" name="Equation" r:id="rId12" imgW="2031840" imgH="241200" progId="Equation.DSMT4">
                  <p:embed/>
                </p:oleObj>
              </mc:Choice>
              <mc:Fallback>
                <p:oleObj name="Equation" r:id="rId12" imgW="203184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67544" y="1340768"/>
                        <a:ext cx="4178300" cy="495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467544" y="6448251"/>
            <a:ext cx="1800200" cy="365125"/>
          </a:xfrm>
          <a:prstGeom prst="rect">
            <a:avLst/>
          </a:prstGeom>
        </p:spPr>
        <p:txBody>
          <a:bodyPr/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H. Leeb et al.</a:t>
            </a:r>
          </a:p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September 2,2021 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8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825903" y="6448251"/>
            <a:ext cx="5194369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Novel Developments in R-Matrix Theory</a:t>
            </a:r>
            <a:endParaRPr lang="en-US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Annual Meeting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ÖPG </a:t>
            </a:r>
            <a:r>
              <a:rPr lang="de-AT" dirty="0" err="1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SPG,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FAKT,University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Innsbruck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751607" y="2393032"/>
            <a:ext cx="117371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de-DE" b="1" dirty="0">
                <a:solidFill>
                  <a:srgbClr val="C00000"/>
                </a:solidFill>
                <a:latin typeface="Times New Roman" pitchFamily="18" charset="0"/>
              </a:rPr>
              <a:t>R </a:t>
            </a:r>
            <a:r>
              <a:rPr lang="de-DE" altLang="de-DE" b="1" baseline="-25000" dirty="0">
                <a:solidFill>
                  <a:srgbClr val="C00000"/>
                </a:solidFill>
                <a:latin typeface="Times New Roman" pitchFamily="18" charset="0"/>
              </a:rPr>
              <a:t>cc‘</a:t>
            </a:r>
            <a:r>
              <a:rPr lang="de-DE" altLang="de-DE" b="1" dirty="0">
                <a:solidFill>
                  <a:srgbClr val="C00000"/>
                </a:solidFill>
                <a:latin typeface="Times New Roman" pitchFamily="18" charset="0"/>
              </a:rPr>
              <a:t> = </a:t>
            </a:r>
            <a:r>
              <a:rPr lang="de-DE" altLang="de-DE" sz="3200" b="1" dirty="0" err="1">
                <a:solidFill>
                  <a:srgbClr val="C00000"/>
                </a:solidFill>
                <a:latin typeface="Symbol" pitchFamily="18" charset="2"/>
              </a:rPr>
              <a:t>S</a:t>
            </a:r>
            <a:r>
              <a:rPr lang="de-DE" altLang="de-DE" b="1" baseline="-25000" dirty="0" err="1">
                <a:solidFill>
                  <a:srgbClr val="C00000"/>
                </a:solidFill>
                <a:latin typeface="Symbol" pitchFamily="18" charset="2"/>
              </a:rPr>
              <a:t>l</a:t>
            </a:r>
            <a:endParaRPr lang="de-AT" altLang="de-DE" b="1" baseline="-25000" dirty="0">
              <a:solidFill>
                <a:srgbClr val="C00000"/>
              </a:solidFill>
              <a:latin typeface="Symbol" pitchFamily="18" charset="2"/>
            </a:endParaRPr>
          </a:p>
        </p:txBody>
      </p:sp>
      <p:sp>
        <p:nvSpPr>
          <p:cNvPr id="30" name="Text Box 15"/>
          <p:cNvSpPr txBox="1">
            <a:spLocks noChangeArrowheads="1"/>
          </p:cNvSpPr>
          <p:nvPr/>
        </p:nvSpPr>
        <p:spPr bwMode="auto">
          <a:xfrm>
            <a:off x="1916832" y="2223170"/>
            <a:ext cx="9906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de-DE" altLang="de-DE" sz="2400" dirty="0" err="1">
                <a:solidFill>
                  <a:srgbClr val="C00000"/>
                </a:solidFill>
                <a:latin typeface="Symbol" pitchFamily="18" charset="2"/>
              </a:rPr>
              <a:t>g</a:t>
            </a:r>
            <a:r>
              <a:rPr lang="de-DE" altLang="de-DE" sz="2400" baseline="-25000" dirty="0" err="1">
                <a:solidFill>
                  <a:srgbClr val="C00000"/>
                </a:solidFill>
                <a:latin typeface="Symbol" pitchFamily="18" charset="2"/>
              </a:rPr>
              <a:t>l</a:t>
            </a:r>
            <a:r>
              <a:rPr lang="de-DE" altLang="de-DE" sz="2400" baseline="-25000" dirty="0" err="1">
                <a:solidFill>
                  <a:srgbClr val="C00000"/>
                </a:solidFill>
                <a:latin typeface="Times New Roman" pitchFamily="18" charset="0"/>
              </a:rPr>
              <a:t>c</a:t>
            </a:r>
            <a:r>
              <a:rPr lang="de-DE" altLang="de-DE" sz="2400" dirty="0">
                <a:solidFill>
                  <a:srgbClr val="C00000"/>
                </a:solidFill>
                <a:latin typeface="Symbol" pitchFamily="18" charset="2"/>
              </a:rPr>
              <a:t> </a:t>
            </a:r>
            <a:r>
              <a:rPr lang="de-DE" altLang="de-DE" sz="2400" dirty="0" err="1">
                <a:solidFill>
                  <a:srgbClr val="C00000"/>
                </a:solidFill>
                <a:latin typeface="Symbol" pitchFamily="18" charset="2"/>
              </a:rPr>
              <a:t>g</a:t>
            </a:r>
            <a:r>
              <a:rPr lang="de-DE" altLang="de-DE" sz="2400" baseline="-25000" dirty="0" err="1">
                <a:solidFill>
                  <a:srgbClr val="C00000"/>
                </a:solidFill>
                <a:latin typeface="Symbol" pitchFamily="18" charset="2"/>
              </a:rPr>
              <a:t>l</a:t>
            </a:r>
            <a:r>
              <a:rPr lang="de-DE" altLang="de-DE" sz="2400" baseline="-25000" dirty="0" err="1">
                <a:solidFill>
                  <a:srgbClr val="C00000"/>
                </a:solidFill>
                <a:latin typeface="Times New Roman" pitchFamily="18" charset="0"/>
              </a:rPr>
              <a:t>c</a:t>
            </a:r>
            <a:r>
              <a:rPr lang="de-DE" altLang="de-DE" sz="2400" baseline="-25000" dirty="0">
                <a:solidFill>
                  <a:srgbClr val="C00000"/>
                </a:solidFill>
                <a:latin typeface="Times New Roman" pitchFamily="18" charset="0"/>
              </a:rPr>
              <a:t>‘</a:t>
            </a:r>
          </a:p>
          <a:p>
            <a:pPr eaLnBrk="1" hangingPunct="1"/>
            <a:r>
              <a:rPr lang="de-DE" altLang="de-DE" sz="2400" dirty="0" err="1">
                <a:solidFill>
                  <a:srgbClr val="C00000"/>
                </a:solidFill>
                <a:latin typeface="Symbol" pitchFamily="18" charset="2"/>
              </a:rPr>
              <a:t>E</a:t>
            </a:r>
            <a:r>
              <a:rPr lang="de-DE" altLang="de-DE" sz="2400" baseline="-25000" dirty="0" err="1">
                <a:solidFill>
                  <a:srgbClr val="C00000"/>
                </a:solidFill>
                <a:latin typeface="Symbol" pitchFamily="18" charset="2"/>
              </a:rPr>
              <a:t>l</a:t>
            </a:r>
            <a:r>
              <a:rPr lang="de-DE" altLang="de-DE" sz="2400" dirty="0">
                <a:solidFill>
                  <a:srgbClr val="C00000"/>
                </a:solidFill>
                <a:latin typeface="Symbol" pitchFamily="18" charset="2"/>
              </a:rPr>
              <a:t>-E</a:t>
            </a:r>
            <a:endParaRPr lang="de-AT" altLang="de-DE" sz="2400" dirty="0">
              <a:solidFill>
                <a:srgbClr val="C00000"/>
              </a:solidFill>
              <a:latin typeface="Symbol" pitchFamily="18" charset="2"/>
            </a:endParaRPr>
          </a:p>
        </p:txBody>
      </p:sp>
      <p:sp>
        <p:nvSpPr>
          <p:cNvPr id="31" name="Line 16"/>
          <p:cNvSpPr>
            <a:spLocks noChangeShapeType="1"/>
          </p:cNvSpPr>
          <p:nvPr/>
        </p:nvSpPr>
        <p:spPr bwMode="auto">
          <a:xfrm>
            <a:off x="1916832" y="2686720"/>
            <a:ext cx="9144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AT">
              <a:solidFill>
                <a:srgbClr val="C00000"/>
              </a:solidFill>
            </a:endParaRPr>
          </a:p>
        </p:txBody>
      </p:sp>
      <p:cxnSp>
        <p:nvCxnSpPr>
          <p:cNvPr id="34" name="Gerade Verbindung mit Pfeil 33"/>
          <p:cNvCxnSpPr>
            <a:stCxn id="32" idx="0"/>
          </p:cNvCxnSpPr>
          <p:nvPr/>
        </p:nvCxnSpPr>
        <p:spPr>
          <a:xfrm flipV="1">
            <a:off x="1764432" y="1722650"/>
            <a:ext cx="287288" cy="4277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653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056784" cy="720080"/>
          </a:xfrm>
        </p:spPr>
        <p:txBody>
          <a:bodyPr/>
          <a:lstStyle/>
          <a:p>
            <a:r>
              <a:rPr lang="de-AT" sz="2800" dirty="0" smtClean="0"/>
              <a:t>New R-Matrix Code: GECCCOS</a:t>
            </a:r>
            <a:endParaRPr lang="de-AT" sz="2800" dirty="0"/>
          </a:p>
        </p:txBody>
      </p:sp>
      <p:sp>
        <p:nvSpPr>
          <p:cNvPr id="8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540704" y="6422851"/>
            <a:ext cx="398384" cy="365125"/>
          </a:xfrm>
        </p:spPr>
        <p:txBody>
          <a:bodyPr/>
          <a:lstStyle/>
          <a:p>
            <a:fld id="{30BFE1F4-0864-4028-A398-A3791DF09977}" type="slidenum">
              <a:rPr lang="de-AT" sz="1100" smtClean="0"/>
              <a:pPr/>
              <a:t>6</a:t>
            </a:fld>
            <a:endParaRPr lang="de-AT" sz="1100" dirty="0"/>
          </a:p>
        </p:txBody>
      </p:sp>
      <p:sp>
        <p:nvSpPr>
          <p:cNvPr id="9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467544" y="6448251"/>
            <a:ext cx="1800200" cy="365125"/>
          </a:xfrm>
          <a:prstGeom prst="rect">
            <a:avLst/>
          </a:prstGeom>
        </p:spPr>
        <p:txBody>
          <a:bodyPr/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H. Leeb et al.</a:t>
            </a:r>
          </a:p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September 2,2021 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825903" y="6448251"/>
            <a:ext cx="5194369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Novel Developments in R-Matrix Theory</a:t>
            </a:r>
            <a:endParaRPr lang="en-US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Annual Meeting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ÖPG </a:t>
            </a:r>
            <a:r>
              <a:rPr lang="de-AT" dirty="0" err="1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SPG,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FAKT,University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Innsbruck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95536" y="980728"/>
            <a:ext cx="8831264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0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GECCCOS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Coupled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-Channel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System)</a:t>
            </a:r>
          </a:p>
          <a:p>
            <a:r>
              <a:rPr lang="de-AT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lang="de-AT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comprehensive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R-matrix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developed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T.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Srdinko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TU Wien</a:t>
            </a:r>
          </a:p>
          <a:p>
            <a:endParaRPr lang="de-AT" sz="20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features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compared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existing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R-Matrix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codes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(SAMMY, AZUR, …)</a:t>
            </a:r>
          </a:p>
          <a:p>
            <a:r>
              <a:rPr lang="de-AT" sz="2000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 also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compared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special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codes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like EDA, FRESCO, RAC, …</a:t>
            </a:r>
          </a:p>
          <a:p>
            <a:endParaRPr lang="de-AT" sz="20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AT" sz="20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Features: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AT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Capability</a:t>
            </a:r>
            <a:r>
              <a:rPr lang="de-AT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calculabe</a:t>
            </a:r>
            <a:r>
              <a:rPr lang="de-AT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R-Matrix </a:t>
            </a:r>
            <a:r>
              <a:rPr lang="de-AT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calculations</a:t>
            </a:r>
            <a:endParaRPr lang="de-AT" sz="20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AT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Possibility</a:t>
            </a:r>
            <a:r>
              <a:rPr lang="de-AT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hybrid R-Matrix </a:t>
            </a:r>
            <a:r>
              <a:rPr lang="de-AT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approach</a:t>
            </a:r>
            <a:endParaRPr lang="de-AT" sz="20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AT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</a:t>
            </a:r>
            <a:r>
              <a:rPr lang="de-AT" sz="20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de-AT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rocedures</a:t>
            </a:r>
            <a:r>
              <a:rPr lang="de-AT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de-AT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different </a:t>
            </a:r>
            <a:r>
              <a:rPr lang="de-AT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optimization</a:t>
            </a:r>
            <a:r>
              <a:rPr lang="de-AT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procedures</a:t>
            </a:r>
            <a:r>
              <a:rPr lang="de-AT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AT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Allowing</a:t>
            </a:r>
            <a:r>
              <a:rPr lang="de-AT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combined</a:t>
            </a:r>
            <a:r>
              <a:rPr lang="de-AT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de-AT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observables </a:t>
            </a:r>
            <a:r>
              <a:rPr lang="de-AT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AT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S-matrices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de-AT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Transformation </a:t>
            </a:r>
            <a:r>
              <a:rPr lang="de-AT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R-matrices </a:t>
            </a:r>
            <a:r>
              <a:rPr lang="de-AT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AT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different </a:t>
            </a:r>
            <a:r>
              <a:rPr lang="de-AT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matching</a:t>
            </a:r>
            <a:r>
              <a:rPr lang="de-AT" sz="20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radii</a:t>
            </a:r>
            <a:endParaRPr lang="de-AT" sz="20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sz="20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AT" sz="20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r>
              <a:rPr lang="de-AT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Developments</a:t>
            </a:r>
            <a:endParaRPr lang="de-AT" sz="20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AT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</a:t>
            </a:r>
            <a:r>
              <a:rPr lang="de-AT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R-matrix </a:t>
            </a:r>
            <a:r>
              <a:rPr lang="de-AT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formulations</a:t>
            </a:r>
            <a:r>
              <a:rPr lang="de-AT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</a:t>
            </a:r>
            <a:r>
              <a:rPr lang="de-AT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-body </a:t>
            </a:r>
            <a:r>
              <a:rPr lang="de-AT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channels</a:t>
            </a:r>
            <a:r>
              <a:rPr lang="de-AT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AT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breakup</a:t>
            </a:r>
            <a:r>
              <a:rPr lang="de-AT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AT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Reduced</a:t>
            </a:r>
            <a:r>
              <a:rPr lang="de-AT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R-matrix </a:t>
            </a:r>
            <a:r>
              <a:rPr lang="de-AT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parametrisations</a:t>
            </a:r>
            <a:r>
              <a:rPr lang="de-AT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accounting</a:t>
            </a:r>
            <a:r>
              <a:rPr lang="de-AT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AT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thresholds</a:t>
            </a:r>
            <a:r>
              <a:rPr lang="de-AT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br>
              <a:rPr lang="de-AT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</a:t>
            </a:r>
            <a:r>
              <a:rPr lang="de-AT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explicitly</a:t>
            </a:r>
            <a:r>
              <a:rPr lang="de-AT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treated</a:t>
            </a:r>
            <a:r>
              <a:rPr lang="de-AT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channel</a:t>
            </a:r>
            <a:endParaRPr lang="de-AT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36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056784" cy="720080"/>
          </a:xfrm>
        </p:spPr>
        <p:txBody>
          <a:bodyPr/>
          <a:lstStyle/>
          <a:p>
            <a:r>
              <a:rPr lang="de-AT" sz="2800" dirty="0" err="1" smtClean="0"/>
              <a:t>Elastic</a:t>
            </a:r>
            <a:r>
              <a:rPr lang="de-AT" sz="2800" dirty="0" smtClean="0"/>
              <a:t> </a:t>
            </a:r>
            <a:r>
              <a:rPr lang="de-AT" sz="2800" dirty="0" err="1" smtClean="0"/>
              <a:t>excitation</a:t>
            </a:r>
            <a:r>
              <a:rPr lang="de-AT" sz="2800" dirty="0" smtClean="0"/>
              <a:t> </a:t>
            </a:r>
            <a:r>
              <a:rPr lang="de-AT" sz="2800" dirty="0" err="1" smtClean="0"/>
              <a:t>functions</a:t>
            </a:r>
            <a:endParaRPr lang="de-AT" sz="2800" dirty="0"/>
          </a:p>
        </p:txBody>
      </p:sp>
      <p:sp>
        <p:nvSpPr>
          <p:cNvPr id="8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540704" y="6422851"/>
            <a:ext cx="398384" cy="365125"/>
          </a:xfrm>
        </p:spPr>
        <p:txBody>
          <a:bodyPr/>
          <a:lstStyle/>
          <a:p>
            <a:fld id="{30BFE1F4-0864-4028-A398-A3791DF09977}" type="slidenum">
              <a:rPr lang="de-AT" sz="1100" smtClean="0"/>
              <a:pPr/>
              <a:t>7</a:t>
            </a:fld>
            <a:endParaRPr lang="de-AT" sz="11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980728"/>
            <a:ext cx="3816425" cy="2862319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011" y="962726"/>
            <a:ext cx="3840429" cy="2880322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980" y="3430419"/>
            <a:ext cx="3934545" cy="295090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70" y="3537923"/>
            <a:ext cx="3791206" cy="2843405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1619672" y="1619891"/>
            <a:ext cx="1125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20 </a:t>
            </a:r>
            <a:r>
              <a:rPr lang="de-AT" dirty="0" err="1" smtClean="0"/>
              <a:t>degree</a:t>
            </a:r>
            <a:endParaRPr lang="de-AT" dirty="0"/>
          </a:p>
        </p:txBody>
      </p:sp>
      <p:sp>
        <p:nvSpPr>
          <p:cNvPr id="13" name="Textfeld 12"/>
          <p:cNvSpPr txBox="1"/>
          <p:nvPr/>
        </p:nvSpPr>
        <p:spPr>
          <a:xfrm>
            <a:off x="5868144" y="1628800"/>
            <a:ext cx="1125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55 </a:t>
            </a:r>
            <a:r>
              <a:rPr lang="de-AT" dirty="0" err="1" smtClean="0"/>
              <a:t>degree</a:t>
            </a:r>
            <a:endParaRPr lang="de-AT" dirty="0"/>
          </a:p>
        </p:txBody>
      </p:sp>
      <p:sp>
        <p:nvSpPr>
          <p:cNvPr id="14" name="Textfeld 13"/>
          <p:cNvSpPr txBox="1"/>
          <p:nvPr/>
        </p:nvSpPr>
        <p:spPr>
          <a:xfrm>
            <a:off x="1763688" y="4077072"/>
            <a:ext cx="1242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120 </a:t>
            </a:r>
            <a:r>
              <a:rPr lang="de-AT" dirty="0" err="1" smtClean="0"/>
              <a:t>degree</a:t>
            </a:r>
            <a:endParaRPr lang="de-AT" dirty="0"/>
          </a:p>
        </p:txBody>
      </p:sp>
      <p:sp>
        <p:nvSpPr>
          <p:cNvPr id="15" name="Textfeld 14"/>
          <p:cNvSpPr txBox="1"/>
          <p:nvPr/>
        </p:nvSpPr>
        <p:spPr>
          <a:xfrm>
            <a:off x="5940152" y="4229472"/>
            <a:ext cx="1242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150 </a:t>
            </a:r>
            <a:r>
              <a:rPr lang="de-AT" dirty="0" err="1" smtClean="0"/>
              <a:t>degree</a:t>
            </a:r>
            <a:endParaRPr lang="de-AT" dirty="0"/>
          </a:p>
        </p:txBody>
      </p:sp>
      <p:sp>
        <p:nvSpPr>
          <p:cNvPr id="16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467544" y="6448251"/>
            <a:ext cx="1800200" cy="365125"/>
          </a:xfrm>
          <a:prstGeom prst="rect">
            <a:avLst/>
          </a:prstGeom>
        </p:spPr>
        <p:txBody>
          <a:bodyPr/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H. Leeb et al.</a:t>
            </a:r>
          </a:p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September 2,2021 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825903" y="6448251"/>
            <a:ext cx="5194369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Novel Developments in R-Matrix Theory</a:t>
            </a:r>
            <a:endParaRPr lang="en-US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Annual Meeting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ÖPG </a:t>
            </a:r>
            <a:r>
              <a:rPr lang="de-AT" dirty="0" err="1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SPG,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FAKT,University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Innsbruck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62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217855"/>
            <a:ext cx="7056784" cy="720080"/>
          </a:xfrm>
        </p:spPr>
        <p:txBody>
          <a:bodyPr/>
          <a:lstStyle/>
          <a:p>
            <a:pPr algn="l"/>
            <a:r>
              <a:rPr lang="de-AT" sz="2800" dirty="0" smtClean="0"/>
              <a:t>Light </a:t>
            </a:r>
            <a:r>
              <a:rPr lang="de-AT" sz="2800" dirty="0" err="1" smtClean="0"/>
              <a:t>Nuclear</a:t>
            </a:r>
            <a:r>
              <a:rPr lang="de-AT" sz="2800" dirty="0" smtClean="0"/>
              <a:t> Systems: </a:t>
            </a:r>
            <a:br>
              <a:rPr lang="de-AT" sz="2800" dirty="0" smtClean="0"/>
            </a:br>
            <a:r>
              <a:rPr lang="de-AT" sz="2800" dirty="0" smtClean="0"/>
              <a:t>Further Challenge</a:t>
            </a:r>
            <a:endParaRPr lang="de-AT" sz="2800" dirty="0"/>
          </a:p>
        </p:txBody>
      </p:sp>
      <p:sp>
        <p:nvSpPr>
          <p:cNvPr id="8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540704" y="6422851"/>
            <a:ext cx="398384" cy="365125"/>
          </a:xfrm>
        </p:spPr>
        <p:txBody>
          <a:bodyPr/>
          <a:lstStyle/>
          <a:p>
            <a:fld id="{30BFE1F4-0864-4028-A398-A3791DF09977}" type="slidenum">
              <a:rPr lang="de-AT" sz="1100" smtClean="0"/>
              <a:pPr/>
              <a:t>8</a:t>
            </a:fld>
            <a:endParaRPr lang="de-AT" sz="1100" dirty="0"/>
          </a:p>
        </p:txBody>
      </p:sp>
      <p:sp>
        <p:nvSpPr>
          <p:cNvPr id="9" name="Textfeld 8"/>
          <p:cNvSpPr txBox="1"/>
          <p:nvPr/>
        </p:nvSpPr>
        <p:spPr>
          <a:xfrm>
            <a:off x="5058284" y="1142006"/>
            <a:ext cx="3546164" cy="51860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de-AT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Be(</a:t>
            </a:r>
            <a:r>
              <a:rPr lang="de-A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n,n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de-AT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de-AT" sz="16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         Q= </a:t>
            </a:r>
            <a:r>
              <a:rPr lang="de-A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0.0000 </a:t>
            </a:r>
            <a:r>
              <a:rPr lang="de-A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MeV</a:t>
            </a:r>
            <a:endParaRPr lang="de-AT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de-AT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de-AT" sz="1600" dirty="0">
                <a:latin typeface="Arial" panose="020B0604020202020204" pitchFamily="34" charset="0"/>
                <a:cs typeface="Arial" panose="020B0604020202020204" pitchFamily="34" charset="0"/>
              </a:rPr>
              <a:t>Be(</a:t>
            </a:r>
            <a:r>
              <a:rPr lang="de-AT" sz="1600" dirty="0" err="1">
                <a:latin typeface="Arial" panose="020B0604020202020204" pitchFamily="34" charset="0"/>
                <a:cs typeface="Arial" panose="020B0604020202020204" pitchFamily="34" charset="0"/>
              </a:rPr>
              <a:t>n,</a:t>
            </a:r>
            <a:r>
              <a:rPr lang="de-AT" sz="1600" dirty="0" err="1"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lang="de-AT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de-AT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de-AT" sz="1600" dirty="0">
                <a:latin typeface="Arial" panose="020B0604020202020204" pitchFamily="34" charset="0"/>
                <a:cs typeface="Arial" panose="020B0604020202020204" pitchFamily="34" charset="0"/>
              </a:rPr>
              <a:t>He         Q= -0.5971 </a:t>
            </a:r>
            <a:r>
              <a:rPr lang="de-A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MeV</a:t>
            </a:r>
            <a:endParaRPr lang="de-A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de-AT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Be(n,2n</a:t>
            </a:r>
            <a:r>
              <a:rPr lang="de-AT" sz="1600" dirty="0" smtClean="0"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de-AT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He     Q= -1.6636 </a:t>
            </a:r>
            <a:r>
              <a:rPr lang="de-A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MeV</a:t>
            </a:r>
            <a:endParaRPr lang="de-AT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de-AT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Be(</a:t>
            </a:r>
            <a:r>
              <a:rPr lang="de-A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n,n</a:t>
            </a:r>
            <a:r>
              <a:rPr lang="de-AT" sz="1600" dirty="0" err="1" smtClean="0"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)(</a:t>
            </a:r>
            <a:r>
              <a:rPr lang="de-AT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He)     Q</a:t>
            </a:r>
            <a:r>
              <a:rPr lang="de-AT" sz="1600" dirty="0"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-2.3073 </a:t>
            </a:r>
            <a:r>
              <a:rPr lang="de-A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MeV</a:t>
            </a:r>
            <a:endParaRPr lang="de-A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de-AT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Be(</a:t>
            </a:r>
            <a:r>
              <a:rPr lang="de-A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n,t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de-AT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Li            Q=-10.4373 </a:t>
            </a:r>
            <a:r>
              <a:rPr lang="de-A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MeV</a:t>
            </a:r>
            <a:endParaRPr lang="de-AT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de-AT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de-AT" sz="1600" dirty="0">
                <a:latin typeface="Arial" panose="020B0604020202020204" pitchFamily="34" charset="0"/>
                <a:cs typeface="Arial" panose="020B0604020202020204" pitchFamily="34" charset="0"/>
              </a:rPr>
              <a:t>Be(</a:t>
            </a:r>
            <a:r>
              <a:rPr lang="de-AT" sz="1600" dirty="0" err="1">
                <a:latin typeface="Arial" panose="020B0604020202020204" pitchFamily="34" charset="0"/>
                <a:cs typeface="Arial" panose="020B0604020202020204" pitchFamily="34" charset="0"/>
              </a:rPr>
              <a:t>n,p</a:t>
            </a:r>
            <a:r>
              <a:rPr lang="de-AT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de-AT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de-AT" sz="1600" dirty="0">
                <a:latin typeface="Arial" panose="020B0604020202020204" pitchFamily="34" charset="0"/>
                <a:cs typeface="Arial" panose="020B0604020202020204" pitchFamily="34" charset="0"/>
              </a:rPr>
              <a:t>Li       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Q</a:t>
            </a:r>
            <a:r>
              <a:rPr lang="de-AT" sz="1600" dirty="0">
                <a:latin typeface="Arial" panose="020B0604020202020204" pitchFamily="34" charset="0"/>
                <a:cs typeface="Arial" panose="020B0604020202020204" pitchFamily="34" charset="0"/>
              </a:rPr>
              <a:t>=-12.8248 </a:t>
            </a:r>
            <a:r>
              <a:rPr lang="de-A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MeV</a:t>
            </a:r>
            <a:endParaRPr lang="de-AT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de-AT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Be(</a:t>
            </a:r>
            <a:r>
              <a:rPr lang="de-A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n,t</a:t>
            </a:r>
            <a:r>
              <a:rPr lang="de-AT" sz="1600" dirty="0" err="1" smtClean="0"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)t             </a:t>
            </a:r>
            <a:r>
              <a:rPr lang="de-AT" sz="1600" dirty="0">
                <a:latin typeface="Arial" panose="020B0604020202020204" pitchFamily="34" charset="0"/>
                <a:cs typeface="Arial" panose="020B0604020202020204" pitchFamily="34" charset="0"/>
              </a:rPr>
              <a:t>Q=-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12.9049 </a:t>
            </a:r>
            <a:r>
              <a:rPr lang="de-A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MeV</a:t>
            </a:r>
            <a:endParaRPr lang="de-AT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de-AT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de-AT" sz="1600" dirty="0">
                <a:latin typeface="Arial" panose="020B0604020202020204" pitchFamily="34" charset="0"/>
                <a:cs typeface="Arial" panose="020B0604020202020204" pitchFamily="34" charset="0"/>
              </a:rPr>
              <a:t>Be(</a:t>
            </a:r>
            <a:r>
              <a:rPr lang="de-AT" sz="1600" dirty="0" err="1">
                <a:latin typeface="Arial" panose="020B0604020202020204" pitchFamily="34" charset="0"/>
                <a:cs typeface="Arial" panose="020B0604020202020204" pitchFamily="34" charset="0"/>
              </a:rPr>
              <a:t>n,d</a:t>
            </a:r>
            <a:r>
              <a:rPr lang="de-AT" sz="1600" dirty="0">
                <a:latin typeface="Arial" panose="020B0604020202020204" pitchFamily="34" charset="0"/>
                <a:cs typeface="Arial" panose="020B0604020202020204" pitchFamily="34" charset="0"/>
              </a:rPr>
              <a:t>)(</a:t>
            </a:r>
            <a:r>
              <a:rPr lang="de-AT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de-AT" sz="1600" dirty="0">
                <a:latin typeface="Arial" panose="020B0604020202020204" pitchFamily="34" charset="0"/>
                <a:cs typeface="Arial" panose="020B0604020202020204" pitchFamily="34" charset="0"/>
              </a:rPr>
              <a:t>Li)         Q=-14.6615 </a:t>
            </a:r>
            <a:r>
              <a:rPr lang="de-A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MeV</a:t>
            </a:r>
            <a:endParaRPr lang="de-A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de-AT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Be(</a:t>
            </a:r>
            <a:r>
              <a:rPr lang="de-A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n,t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)(</a:t>
            </a:r>
            <a:r>
              <a:rPr lang="de-AT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Li)          Q</a:t>
            </a:r>
            <a:r>
              <a:rPr lang="de-AT" sz="1600" dirty="0">
                <a:latin typeface="Arial" panose="020B0604020202020204" pitchFamily="34" charset="0"/>
                <a:cs typeface="Arial" panose="020B0604020202020204" pitchFamily="34" charset="0"/>
              </a:rPr>
              <a:t>=-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14.6615 </a:t>
            </a:r>
            <a:r>
              <a:rPr lang="de-A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MeV</a:t>
            </a:r>
            <a:endParaRPr lang="de-AT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de-AT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Be(</a:t>
            </a:r>
            <a:r>
              <a:rPr lang="de-A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n,nd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de-AT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Li         </a:t>
            </a:r>
            <a:r>
              <a:rPr lang="de-AT" sz="1600" dirty="0">
                <a:latin typeface="Arial" panose="020B0604020202020204" pitchFamily="34" charset="0"/>
                <a:cs typeface="Arial" panose="020B0604020202020204" pitchFamily="34" charset="0"/>
              </a:rPr>
              <a:t>Q=-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16.6932 </a:t>
            </a:r>
            <a:r>
              <a:rPr lang="de-A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MeV</a:t>
            </a:r>
            <a:endParaRPr lang="de-AT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de-AT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Be(</a:t>
            </a:r>
            <a:r>
              <a:rPr lang="de-A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n,np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)(</a:t>
            </a:r>
            <a:r>
              <a:rPr lang="de-AT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Li)       Q</a:t>
            </a:r>
            <a:r>
              <a:rPr lang="de-AT" sz="1600" dirty="0">
                <a:latin typeface="Arial" panose="020B0604020202020204" pitchFamily="34" charset="0"/>
                <a:cs typeface="Arial" panose="020B0604020202020204" pitchFamily="34" charset="0"/>
              </a:rPr>
              <a:t>=-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16.8861 </a:t>
            </a:r>
            <a:r>
              <a:rPr lang="de-A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MeV</a:t>
            </a:r>
            <a:endParaRPr lang="de-AT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de-AT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Be(</a:t>
            </a:r>
            <a:r>
              <a:rPr lang="de-A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n,nt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de-AT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Li           Q</a:t>
            </a:r>
            <a:r>
              <a:rPr lang="de-AT" sz="1600" dirty="0">
                <a:latin typeface="Arial" panose="020B0604020202020204" pitchFamily="34" charset="0"/>
                <a:cs typeface="Arial" panose="020B0604020202020204" pitchFamily="34" charset="0"/>
              </a:rPr>
              <a:t>=-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17.6871 </a:t>
            </a:r>
            <a:r>
              <a:rPr lang="de-A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MeV</a:t>
            </a:r>
            <a:endParaRPr lang="de-AT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de-AT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Be(</a:t>
            </a:r>
            <a:r>
              <a:rPr lang="de-A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n,</a:t>
            </a:r>
            <a:r>
              <a:rPr lang="de-AT" sz="1600" dirty="0" err="1" smtClean="0"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de-AT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Li           </a:t>
            </a:r>
            <a:r>
              <a:rPr lang="de-AT" sz="1600" dirty="0">
                <a:latin typeface="Arial" panose="020B0604020202020204" pitchFamily="34" charset="0"/>
                <a:cs typeface="Arial" panose="020B0604020202020204" pitchFamily="34" charset="0"/>
              </a:rPr>
              <a:t>Q=-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19.2874 </a:t>
            </a:r>
            <a:r>
              <a:rPr lang="de-A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MeV</a:t>
            </a:r>
            <a:endParaRPr lang="de-AT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de-AT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Be(</a:t>
            </a:r>
            <a:r>
              <a:rPr lang="de-A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n,pt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de-AT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He         </a:t>
            </a:r>
            <a:r>
              <a:rPr lang="de-AT" sz="1600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=-20.4108 </a:t>
            </a:r>
            <a:r>
              <a:rPr lang="de-A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MeV</a:t>
            </a:r>
            <a:endParaRPr lang="de-AT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de-AT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Be(n,</a:t>
            </a:r>
            <a:r>
              <a:rPr lang="de-AT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He)(</a:t>
            </a:r>
            <a:r>
              <a:rPr lang="de-AT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He)    Q=-21.5845 </a:t>
            </a:r>
            <a:r>
              <a:rPr lang="de-A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MeV</a:t>
            </a:r>
            <a:endParaRPr lang="de-AT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de-AT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Be(</a:t>
            </a:r>
            <a:r>
              <a:rPr lang="de-A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n,p</a:t>
            </a:r>
            <a:r>
              <a:rPr lang="de-AT" sz="1600" dirty="0" err="1" smtClean="0">
                <a:latin typeface="Symbol" panose="05050102010706020507" pitchFamily="18" charset="2"/>
                <a:cs typeface="Arial" panose="020B0604020202020204" pitchFamily="34" charset="0"/>
              </a:rPr>
              <a:t>a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)(</a:t>
            </a:r>
            <a:r>
              <a:rPr lang="de-AT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de-AT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H)       Q=-23.1857 </a:t>
            </a:r>
            <a:r>
              <a:rPr lang="de-AT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MeV</a:t>
            </a:r>
            <a:endParaRPr lang="de-A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5436096" y="753269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de-AT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AT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induced</a:t>
            </a:r>
            <a:r>
              <a:rPr lang="de-AT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Reactions</a:t>
            </a:r>
            <a:endParaRPr lang="de-AT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 flipH="1">
            <a:off x="8604448" y="4149080"/>
            <a:ext cx="360040" cy="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H="1">
            <a:off x="8604448" y="4437968"/>
            <a:ext cx="360040" cy="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 flipH="1">
            <a:off x="8604448" y="4797152"/>
            <a:ext cx="360040" cy="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flipH="1">
            <a:off x="8615030" y="5517232"/>
            <a:ext cx="360040" cy="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 flipH="1">
            <a:off x="8615030" y="5805264"/>
            <a:ext cx="360040" cy="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 flipH="1">
            <a:off x="8615030" y="6093296"/>
            <a:ext cx="360040" cy="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 flipH="1">
            <a:off x="8604448" y="1988840"/>
            <a:ext cx="360040" cy="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>
          <a:xfrm flipH="1">
            <a:off x="8615030" y="2301280"/>
            <a:ext cx="360040" cy="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 flipH="1">
            <a:off x="8589327" y="3212976"/>
            <a:ext cx="360040" cy="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 flipH="1">
            <a:off x="8611101" y="3530036"/>
            <a:ext cx="360040" cy="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 flipH="1">
            <a:off x="8618400" y="3861048"/>
            <a:ext cx="360040" cy="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467544" y="6448251"/>
            <a:ext cx="1800200" cy="365125"/>
          </a:xfrm>
          <a:prstGeom prst="rect">
            <a:avLst/>
          </a:prstGeom>
        </p:spPr>
        <p:txBody>
          <a:bodyPr/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H. Leeb et al.</a:t>
            </a:r>
          </a:p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September 2,2021 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7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825903" y="6448251"/>
            <a:ext cx="5194369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Novel Developments in R-Matrix Theory</a:t>
            </a:r>
            <a:endParaRPr lang="en-US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Annual Meeting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ÖPG </a:t>
            </a:r>
            <a:r>
              <a:rPr lang="de-AT" dirty="0" err="1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SPG,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FAKT,University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Innsbruck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40768"/>
            <a:ext cx="3694805" cy="4982734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2267744" y="5831686"/>
            <a:ext cx="801823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AT" sz="2800" baseline="30000" dirty="0" smtClean="0"/>
              <a:t>10</a:t>
            </a:r>
            <a:r>
              <a:rPr lang="de-AT" sz="2800" dirty="0" smtClean="0"/>
              <a:t>Be</a:t>
            </a:r>
            <a:endParaRPr lang="de-AT" sz="2800" dirty="0"/>
          </a:p>
        </p:txBody>
      </p:sp>
    </p:spTree>
    <p:extLst>
      <p:ext uri="{BB962C8B-B14F-4D97-AF65-F5344CB8AC3E}">
        <p14:creationId xmlns:p14="http://schemas.microsoft.com/office/powerpoint/2010/main" val="229441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056784" cy="720080"/>
          </a:xfrm>
        </p:spPr>
        <p:txBody>
          <a:bodyPr/>
          <a:lstStyle/>
          <a:p>
            <a:r>
              <a:rPr lang="de-AT" sz="3200" dirty="0" smtClean="0"/>
              <a:t>R-Matrix </a:t>
            </a:r>
            <a:r>
              <a:rPr lang="de-AT" sz="3200" dirty="0" err="1" smtClean="0"/>
              <a:t>Formalism</a:t>
            </a:r>
            <a:r>
              <a:rPr lang="de-AT" sz="3200" dirty="0" smtClean="0"/>
              <a:t>: </a:t>
            </a:r>
            <a:r>
              <a:rPr lang="de-AT" sz="3200" dirty="0" err="1" smtClean="0"/>
              <a:t>Concept</a:t>
            </a:r>
            <a:r>
              <a:rPr lang="de-AT" sz="3200" dirty="0" smtClean="0"/>
              <a:t> </a:t>
            </a:r>
            <a:endParaRPr lang="de-AT" sz="3200" dirty="0"/>
          </a:p>
        </p:txBody>
      </p:sp>
      <p:sp>
        <p:nvSpPr>
          <p:cNvPr id="8" name="Foliennummernplatzhalter 10"/>
          <p:cNvSpPr>
            <a:spLocks noGrp="1"/>
          </p:cNvSpPr>
          <p:nvPr>
            <p:ph type="sldNum" sz="quarter" idx="12"/>
          </p:nvPr>
        </p:nvSpPr>
        <p:spPr>
          <a:xfrm>
            <a:off x="8540704" y="6422851"/>
            <a:ext cx="398384" cy="365125"/>
          </a:xfrm>
        </p:spPr>
        <p:txBody>
          <a:bodyPr/>
          <a:lstStyle/>
          <a:p>
            <a:fld id="{30BFE1F4-0864-4028-A398-A3791DF09977}" type="slidenum">
              <a:rPr lang="de-AT" sz="1100" smtClean="0"/>
              <a:pPr/>
              <a:t>9</a:t>
            </a:fld>
            <a:endParaRPr lang="de-AT" sz="1100" dirty="0"/>
          </a:p>
        </p:txBody>
      </p:sp>
      <p:sp>
        <p:nvSpPr>
          <p:cNvPr id="3" name="Ellipse 2"/>
          <p:cNvSpPr/>
          <p:nvPr/>
        </p:nvSpPr>
        <p:spPr>
          <a:xfrm>
            <a:off x="1547664" y="2564904"/>
            <a:ext cx="1512168" cy="1555148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27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571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b="1" dirty="0" smtClean="0"/>
              <a:t>Inter-action</a:t>
            </a:r>
          </a:p>
          <a:p>
            <a:pPr algn="ctr"/>
            <a:r>
              <a:rPr lang="de-AT" b="1" dirty="0" err="1" smtClean="0"/>
              <a:t>region</a:t>
            </a:r>
            <a:endParaRPr lang="de-AT" b="1" dirty="0"/>
          </a:p>
        </p:txBody>
      </p:sp>
      <p:sp>
        <p:nvSpPr>
          <p:cNvPr id="4" name="Textfeld 3"/>
          <p:cNvSpPr txBox="1"/>
          <p:nvPr/>
        </p:nvSpPr>
        <p:spPr>
          <a:xfrm>
            <a:off x="459440" y="908720"/>
            <a:ext cx="242085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400" b="1" cap="small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</a:t>
            </a:r>
          </a:p>
          <a:p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2-particle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channel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</a:p>
          <a:p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cm-system</a:t>
            </a:r>
            <a:endParaRPr lang="de-AT" sz="20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3779912" y="3124781"/>
            <a:ext cx="432048" cy="448235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4" name="Ellipse 13"/>
          <p:cNvSpPr/>
          <p:nvPr/>
        </p:nvSpPr>
        <p:spPr>
          <a:xfrm>
            <a:off x="539552" y="3230978"/>
            <a:ext cx="288032" cy="25202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5" name="Ellipse 14"/>
          <p:cNvSpPr/>
          <p:nvPr/>
        </p:nvSpPr>
        <p:spPr>
          <a:xfrm>
            <a:off x="2771800" y="2293422"/>
            <a:ext cx="429886" cy="415498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6" name="Pfeil nach rechts 15"/>
          <p:cNvSpPr/>
          <p:nvPr/>
        </p:nvSpPr>
        <p:spPr>
          <a:xfrm>
            <a:off x="899592" y="3261272"/>
            <a:ext cx="571826" cy="191439"/>
          </a:xfrm>
          <a:prstGeom prst="rightArrow">
            <a:avLst/>
          </a:prstGeom>
          <a:solidFill>
            <a:srgbClr val="FFCCC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8" name="Ellipse 17"/>
          <p:cNvSpPr/>
          <p:nvPr/>
        </p:nvSpPr>
        <p:spPr>
          <a:xfrm>
            <a:off x="1475656" y="3969060"/>
            <a:ext cx="288032" cy="252028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20" name="Gerade Verbindung mit Pfeil 19"/>
          <p:cNvCxnSpPr/>
          <p:nvPr/>
        </p:nvCxnSpPr>
        <p:spPr>
          <a:xfrm flipH="1">
            <a:off x="3179057" y="1898830"/>
            <a:ext cx="427811" cy="394592"/>
          </a:xfrm>
          <a:prstGeom prst="straightConnector1">
            <a:avLst/>
          </a:prstGeom>
          <a:ln w="76200">
            <a:solidFill>
              <a:srgbClr val="006699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612822" y="2289066"/>
            <a:ext cx="10839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0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de-A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hannel</a:t>
            </a:r>
            <a:endParaRPr lang="de-AT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AT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surface</a:t>
            </a:r>
            <a:endParaRPr lang="de-A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313277" y="5132097"/>
            <a:ext cx="42034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dirty="0" smtClean="0"/>
              <a:t>Lane, Thomas, </a:t>
            </a:r>
            <a:r>
              <a:rPr lang="de-AT" sz="1600" dirty="0" err="1" smtClean="0"/>
              <a:t>Rev</a:t>
            </a:r>
            <a:r>
              <a:rPr lang="de-AT" sz="1600" dirty="0" smtClean="0"/>
              <a:t>. Mod. </a:t>
            </a:r>
            <a:r>
              <a:rPr lang="de-AT" sz="1600" dirty="0" err="1" smtClean="0"/>
              <a:t>Physics</a:t>
            </a:r>
            <a:r>
              <a:rPr lang="de-AT" sz="1600" dirty="0" smtClean="0"/>
              <a:t> 30, 257 (1958)</a:t>
            </a:r>
            <a:endParaRPr lang="de-AT" sz="1600" dirty="0"/>
          </a:p>
        </p:txBody>
      </p:sp>
      <p:sp>
        <p:nvSpPr>
          <p:cNvPr id="22" name="Pfeil nach rechts 21"/>
          <p:cNvSpPr/>
          <p:nvPr/>
        </p:nvSpPr>
        <p:spPr>
          <a:xfrm flipH="1">
            <a:off x="3131840" y="3237561"/>
            <a:ext cx="571826" cy="191439"/>
          </a:xfrm>
          <a:prstGeom prst="rightArrow">
            <a:avLst/>
          </a:prstGeom>
          <a:solidFill>
            <a:srgbClr val="FFCCC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8" name="Rechteck 27"/>
          <p:cNvSpPr/>
          <p:nvPr/>
        </p:nvSpPr>
        <p:spPr>
          <a:xfrm>
            <a:off x="755576" y="5502156"/>
            <a:ext cx="7920880" cy="778136"/>
          </a:xfrm>
          <a:prstGeom prst="rect">
            <a:avLst/>
          </a:prstGeom>
          <a:solidFill>
            <a:srgbClr val="FFCCFF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aphicFrame>
        <p:nvGraphicFramePr>
          <p:cNvPr id="29" name="Objek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2232039"/>
              </p:ext>
            </p:extLst>
          </p:nvPr>
        </p:nvGraphicFramePr>
        <p:xfrm>
          <a:off x="874915" y="5483598"/>
          <a:ext cx="7801541" cy="7431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58" name="Equation" r:id="rId4" imgW="3377880" imgH="406080" progId="Equation.DSMT4">
                  <p:embed/>
                </p:oleObj>
              </mc:Choice>
              <mc:Fallback>
                <p:oleObj name="Equation" r:id="rId4" imgW="3377880" imgH="406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74915" y="5483598"/>
                        <a:ext cx="7801541" cy="7431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0" name="Gerade Verbindung mit Pfeil 29"/>
          <p:cNvCxnSpPr/>
          <p:nvPr/>
        </p:nvCxnSpPr>
        <p:spPr>
          <a:xfrm flipH="1">
            <a:off x="1072636" y="4221088"/>
            <a:ext cx="427811" cy="394592"/>
          </a:xfrm>
          <a:prstGeom prst="straightConnector1">
            <a:avLst/>
          </a:prstGeom>
          <a:ln w="76200">
            <a:solidFill>
              <a:srgbClr val="006699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>
            <a:off x="4427984" y="1412776"/>
            <a:ext cx="0" cy="368979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/>
          <p:cNvSpPr txBox="1"/>
          <p:nvPr/>
        </p:nvSpPr>
        <p:spPr>
          <a:xfrm>
            <a:off x="4572000" y="908720"/>
            <a:ext cx="433484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000" b="1" cap="small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Extension </a:t>
            </a:r>
            <a:r>
              <a:rPr lang="de-AT" sz="2000" b="1" cap="small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AT" sz="2000" b="1" cap="small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3-Particles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Problems:</a:t>
            </a:r>
          </a:p>
          <a:p>
            <a:pPr marL="342900" indent="-342900">
              <a:buFontTx/>
              <a:buChar char="-"/>
            </a:pP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fixed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channel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space</a:t>
            </a:r>
            <a:endParaRPr lang="de-AT" sz="2000" dirty="0" smtClean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de-AT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symptotic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form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wave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3-body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breakup</a:t>
            </a:r>
            <a:endParaRPr lang="de-AT" sz="20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de-AT" sz="2000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mpact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off-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shell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behavior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2-body </a:t>
            </a:r>
            <a:r>
              <a:rPr lang="de-AT" sz="2000" i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de-AT" sz="2000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-matrix on </a:t>
            </a:r>
            <a:r>
              <a:rPr lang="de-AT" sz="2000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breakup</a:t>
            </a:r>
            <a:endParaRPr lang="de-AT" sz="2000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4572000" y="3140968"/>
            <a:ext cx="4494564" cy="163121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sz="2000" b="1" cap="small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Proposal</a:t>
            </a:r>
            <a:r>
              <a:rPr lang="de-AT" sz="2000" b="1" cap="small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b="1" cap="small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AT" sz="2000" b="1" cap="small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b="1" cap="small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Glöckle</a:t>
            </a:r>
            <a:r>
              <a:rPr lang="de-AT" sz="2000" b="1" cap="small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R-Matrix </a:t>
            </a:r>
          </a:p>
          <a:p>
            <a:r>
              <a:rPr lang="de-AT" sz="2000" b="1" cap="small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Formulation</a:t>
            </a:r>
            <a:r>
              <a:rPr lang="de-AT" sz="2000" b="1" cap="small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b="1" cap="small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de-AT" sz="2000" b="1" cap="small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AT" sz="2000" b="1" cap="small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AT" sz="2000" b="1" cap="small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b="1" cap="small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Faddeev</a:t>
            </a:r>
            <a:r>
              <a:rPr lang="de-AT" sz="2000" b="1" cap="small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AT" sz="2000" b="1" cap="small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Equations</a:t>
            </a:r>
            <a:r>
              <a:rPr lang="de-AT" sz="2000" b="1" cap="small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cap="small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AT" sz="2000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de-AT" sz="2000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s-</a:t>
            </a:r>
            <a:r>
              <a:rPr lang="de-AT" sz="2000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waves</a:t>
            </a:r>
            <a:r>
              <a:rPr lang="de-AT" sz="2000" cap="small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de-AT" sz="2000" cap="small" dirty="0" smtClean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de-AT" sz="2000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 </a:t>
            </a:r>
            <a:r>
              <a:rPr lang="de-AT" sz="2000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channel</a:t>
            </a:r>
            <a:r>
              <a:rPr lang="de-AT" sz="2000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surfaces</a:t>
            </a:r>
            <a:endParaRPr lang="de-AT" sz="2000" dirty="0" smtClean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de-AT" sz="2000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</a:t>
            </a:r>
            <a:r>
              <a:rPr lang="de-AT" sz="2000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AT" sz="2000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adapted</a:t>
            </a:r>
            <a:r>
              <a:rPr lang="de-AT" sz="2000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basis</a:t>
            </a:r>
            <a:r>
              <a:rPr lang="de-AT" sz="2000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sz="2000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functions</a:t>
            </a:r>
            <a:endParaRPr lang="de-AT" sz="2000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5640753" y="5178678"/>
            <a:ext cx="30357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600" dirty="0"/>
              <a:t>W. </a:t>
            </a:r>
            <a:r>
              <a:rPr lang="de-AT" sz="1600" dirty="0" err="1"/>
              <a:t>Glöckle</a:t>
            </a:r>
            <a:r>
              <a:rPr lang="de-AT" sz="1600" dirty="0"/>
              <a:t>, Z. Phys. </a:t>
            </a:r>
            <a:r>
              <a:rPr lang="de-AT" sz="1600" b="1" dirty="0"/>
              <a:t>271</a:t>
            </a:r>
            <a:r>
              <a:rPr lang="de-AT" sz="1600" dirty="0"/>
              <a:t>, 31 (1974)</a:t>
            </a:r>
          </a:p>
        </p:txBody>
      </p:sp>
      <p:graphicFrame>
        <p:nvGraphicFramePr>
          <p:cNvPr id="34" name="Objek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0149298"/>
              </p:ext>
            </p:extLst>
          </p:nvPr>
        </p:nvGraphicFramePr>
        <p:xfrm>
          <a:off x="4629647" y="4725144"/>
          <a:ext cx="4334841" cy="4736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59" name="Equation" r:id="rId6" imgW="2323800" imgH="253800" progId="Equation.DSMT4">
                  <p:embed/>
                </p:oleObj>
              </mc:Choice>
              <mc:Fallback>
                <p:oleObj name="Equation" r:id="rId6" imgW="232380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9647" y="4725144"/>
                        <a:ext cx="4334841" cy="4736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Datumsplatzhalter 2"/>
          <p:cNvSpPr>
            <a:spLocks noGrp="1"/>
          </p:cNvSpPr>
          <p:nvPr>
            <p:ph type="dt" sz="half" idx="4294967295"/>
          </p:nvPr>
        </p:nvSpPr>
        <p:spPr>
          <a:xfrm>
            <a:off x="467544" y="6448251"/>
            <a:ext cx="1800200" cy="365125"/>
          </a:xfrm>
          <a:prstGeom prst="rect">
            <a:avLst/>
          </a:prstGeom>
        </p:spPr>
        <p:txBody>
          <a:bodyPr/>
          <a:lstStyle/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H. Leeb et al.</a:t>
            </a:r>
          </a:p>
          <a:p>
            <a:r>
              <a:rPr lang="de-DE" sz="1200" dirty="0" smtClean="0">
                <a:solidFill>
                  <a:schemeClr val="bg1">
                    <a:lumMod val="65000"/>
                  </a:schemeClr>
                </a:solidFill>
              </a:rPr>
              <a:t>September 2,2021 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5" name="Fußzeilenplatzhalter 3"/>
          <p:cNvSpPr>
            <a:spLocks noGrp="1"/>
          </p:cNvSpPr>
          <p:nvPr>
            <p:ph type="ftr" sz="quarter" idx="4294967295"/>
          </p:nvPr>
        </p:nvSpPr>
        <p:spPr>
          <a:xfrm>
            <a:off x="1825903" y="6448251"/>
            <a:ext cx="5194369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dirty="0" smtClean="0">
                <a:solidFill>
                  <a:schemeClr val="bg1">
                    <a:lumMod val="65000"/>
                  </a:schemeClr>
                </a:solidFill>
              </a:rPr>
              <a:t>Novel Developments in R-Matrix Theory</a:t>
            </a:r>
            <a:endParaRPr lang="en-US" sz="12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Annual Meeting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ÖPG </a:t>
            </a:r>
            <a:r>
              <a:rPr lang="de-AT" dirty="0" err="1">
                <a:solidFill>
                  <a:schemeClr val="bg1">
                    <a:lumMod val="65000"/>
                  </a:schemeClr>
                </a:solidFill>
              </a:rPr>
              <a:t>a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nd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SPG, </a:t>
            </a:r>
            <a:r>
              <a:rPr lang="de-AT" sz="1200" dirty="0" err="1" smtClean="0">
                <a:solidFill>
                  <a:schemeClr val="bg1">
                    <a:lumMod val="65000"/>
                  </a:schemeClr>
                </a:solidFill>
              </a:rPr>
              <a:t>FAKT,University</a:t>
            </a:r>
            <a:r>
              <a:rPr lang="de-AT" sz="1200" dirty="0" smtClean="0">
                <a:solidFill>
                  <a:schemeClr val="bg1">
                    <a:lumMod val="65000"/>
                  </a:schemeClr>
                </a:solidFill>
              </a:rPr>
              <a:t> Innsbruck</a:t>
            </a:r>
            <a:endParaRPr lang="de-AT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742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 animBg="1"/>
      <p:bldP spid="33" grpId="0"/>
    </p:bld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1692</Words>
  <Application>Microsoft Office PowerPoint</Application>
  <PresentationFormat>Bildschirmpräsentation (4:3)</PresentationFormat>
  <Paragraphs>352</Paragraphs>
  <Slides>26</Slides>
  <Notes>19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28" baseType="lpstr">
      <vt:lpstr>Larissa-Design</vt:lpstr>
      <vt:lpstr>Equation</vt:lpstr>
      <vt:lpstr>Novel Developments In R-Matrix Theory</vt:lpstr>
      <vt:lpstr>Motivation - Background</vt:lpstr>
      <vt:lpstr>The total n+16O cross section</vt:lpstr>
      <vt:lpstr>Challenges in Light Nuclear Systems</vt:lpstr>
      <vt:lpstr>Standard R-Matrix Formalism: wave function</vt:lpstr>
      <vt:lpstr>New R-Matrix Code: GECCCOS</vt:lpstr>
      <vt:lpstr>Elastic excitation functions</vt:lpstr>
      <vt:lpstr>Light Nuclear Systems:  Further Challenge</vt:lpstr>
      <vt:lpstr>R-Matrix Formalism: Concept </vt:lpstr>
      <vt:lpstr>Three-body formalism of Glöckle</vt:lpstr>
      <vt:lpstr>Calculation of cross sections</vt:lpstr>
      <vt:lpstr>First system to be studied:Neutron-Deuteron system </vt:lpstr>
      <vt:lpstr>3-Body R-Matrix Calculation: Deuteron Breakup n+d  n+n+p</vt:lpstr>
      <vt:lpstr>3-Body R-Matrix Calculation:  Elastic Scattering n+d  n+d</vt:lpstr>
      <vt:lpstr>Summary and Outlook</vt:lpstr>
      <vt:lpstr>The Nuclear Data Team at TU Wien</vt:lpstr>
      <vt:lpstr>Reduced R-Matrix Formalism: Motivation</vt:lpstr>
      <vt:lpstr>Development of adequate  reduced R-matrix parametrisation</vt:lpstr>
      <vt:lpstr>Novel Parametrisation for  Reduced R-Matrix Analyses</vt:lpstr>
      <vt:lpstr>Preliminary Reduced R-Matrix Analysis: n+9Be elastic cross section</vt:lpstr>
      <vt:lpstr>Preliminary Reduced R-Matrix Analysis: Reaction: n+9Be 6He+4He</vt:lpstr>
      <vt:lpstr>Summary and Outlook</vt:lpstr>
      <vt:lpstr>The Nuclear Data Team at TU Wien</vt:lpstr>
      <vt:lpstr>Determination of R-Matrix</vt:lpstr>
      <vt:lpstr>Boundary conditions</vt:lpstr>
      <vt:lpstr>T-amplitudes</vt:lpstr>
    </vt:vector>
  </TitlesOfParts>
  <Company>TU Wien - Studentenversion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Report of the ANDES project- Inclusion of Fission into GENEUS-0.0</dc:title>
  <dc:creator>Denise Neudecker</dc:creator>
  <cp:lastModifiedBy>hleeb</cp:lastModifiedBy>
  <cp:revision>966</cp:revision>
  <dcterms:created xsi:type="dcterms:W3CDTF">2010-06-09T14:04:02Z</dcterms:created>
  <dcterms:modified xsi:type="dcterms:W3CDTF">2021-09-01T21:29:52Z</dcterms:modified>
</cp:coreProperties>
</file>