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469" r:id="rId2"/>
    <p:sldId id="471" r:id="rId3"/>
    <p:sldId id="489" r:id="rId4"/>
    <p:sldId id="638" r:id="rId5"/>
    <p:sldId id="639" r:id="rId6"/>
    <p:sldId id="631" r:id="rId7"/>
    <p:sldId id="640" r:id="rId8"/>
    <p:sldId id="619" r:id="rId9"/>
    <p:sldId id="634" r:id="rId10"/>
    <p:sldId id="603" r:id="rId11"/>
    <p:sldId id="632" r:id="rId12"/>
    <p:sldId id="604" r:id="rId13"/>
    <p:sldId id="622" r:id="rId14"/>
    <p:sldId id="611" r:id="rId15"/>
    <p:sldId id="642" r:id="rId16"/>
    <p:sldId id="510" r:id="rId17"/>
    <p:sldId id="644" r:id="rId18"/>
    <p:sldId id="613" r:id="rId19"/>
    <p:sldId id="641" r:id="rId20"/>
    <p:sldId id="620" r:id="rId21"/>
    <p:sldId id="476" r:id="rId22"/>
    <p:sldId id="568" r:id="rId23"/>
    <p:sldId id="563" r:id="rId24"/>
    <p:sldId id="575" r:id="rId25"/>
    <p:sldId id="573" r:id="rId26"/>
    <p:sldId id="577" r:id="rId27"/>
    <p:sldId id="578" r:id="rId28"/>
    <p:sldId id="259" r:id="rId29"/>
    <p:sldId id="623" r:id="rId30"/>
    <p:sldId id="615" r:id="rId31"/>
    <p:sldId id="627" r:id="rId32"/>
    <p:sldId id="625" r:id="rId33"/>
    <p:sldId id="383" r:id="rId34"/>
    <p:sldId id="399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ia Bouchiba" initials="SB" lastIdx="4" clrIdx="0">
    <p:extLst>
      <p:ext uri="{19B8F6BF-5375-455C-9EA6-DF929625EA0E}">
        <p15:presenceInfo xmlns:p15="http://schemas.microsoft.com/office/powerpoint/2012/main" userId="c3842f2e77f99b1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DFB2"/>
    <a:srgbClr val="FFCE65"/>
    <a:srgbClr val="32FFCC"/>
    <a:srgbClr val="FF3333"/>
    <a:srgbClr val="1400FF"/>
    <a:srgbClr val="34CC67"/>
    <a:srgbClr val="FF3366"/>
    <a:srgbClr val="B3D9E4"/>
    <a:srgbClr val="000000"/>
    <a:srgbClr val="FF66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Medium Style 4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36"/>
    <p:restoredTop sz="96405"/>
  </p:normalViewPr>
  <p:slideViewPr>
    <p:cSldViewPr snapToGrid="0" snapToObjects="1">
      <p:cViewPr varScale="1">
        <p:scale>
          <a:sx n="170" d="100"/>
          <a:sy n="170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8" d="100"/>
          <a:sy n="128" d="100"/>
        </p:scale>
        <p:origin x="4408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7456F47-12BD-C64C-9C6A-E9AC58CC7F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514B42-CDEA-0944-91B1-30D1E4FF28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841C11-3402-6542-B7CC-B4201016F4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43260-F449-AC4F-8795-8F36AB8243A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5191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6T16:48:37.227"/>
    </inkml:context>
    <inkml:brush xml:id="br0">
      <inkml:brushProperty name="width" value="0.025" units="cm"/>
      <inkml:brushProperty name="height" value="0.025" units="cm"/>
      <inkml:brushProperty name="color" value="#333333"/>
    </inkml:brush>
  </inkml:definitions>
  <inkml:trace contextRef="#ctx0" brushRef="#br0">1 0 24575,'0'3'0,"0"-1"0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13.352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0 0 14585,'9'49'146,"-1"0"-46,-8-7-44,0 4-56,2-7-22,2-4 11,4-9-12,1-7 12,2-6-56,-1-4 56,-1-4-168,-1-3 67,0-1 100,0-2 12,1-7-123,1-4 123,-1-10 23,0-3 21,-3 2 57,-3 3-45,-1 8-45,-2 6 292,0 4-45,0 12-191,-3 1-55,1 8 66,0-1-78,1 1 34,1 0 33,3 1-67,5 0-123,5-3-90,6-5 44,1-6 169,3-2 135,1-8-135,0-5 56,0-8 0,-1-6-22,-3-1 11,-2-1 33,-4-1-78,-3-1-22,-1-1 10,-6-1 1,-1 0 11,-3 3 146,0 5-79,0 7 146,-2 7-213,0 5 0,1 2 56,0 0-34,0 8 12,0 8-12,0 13 45,1 9-67,0 4 0,0 2-22,2-2-79,4-4-257,6-7-34,5-9-382,2-8-492,3-8-829,-2-3 2095,-1-9 0,-9 4 0,-3-4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13.562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0 0 11750,'59'2'-4616,"-6"-1"4616,-26-1 0,-12 0 0,-5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14.977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0 346 13409,'39'24'739,"-7"-5"-616,-18-26-55,-2-6-24,0-11-44,-3-8-112,-3-3 34,-3-2 78,-2-2 34,-2 1 268,-5 1 68,-4 3 0,-5 5-56,1 7-90,1 8-202,2 7 68,2 5-90,1 2-34,1 0 12,1 1-90,4 2 112,1 2 0,6-1 156,8-2-66,8-2-90,10 0-616,2-4-135,2 0-1243,-2-3-2970,-2 1 4964,-2 0 0,-14 2 0,-4 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15.294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79 1 13510,'-13'51'246,"0"0"1,-9 40-214,12-41 23,1-5-112,3-6-44,2-7-404,2-9-908,2-9-292,4-7-873,4-6 2577,8-4 0,-6 2 0,0-3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15.594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18 1 10249,'1'3'1378,"0"-1"-885,-1-2-235,-9 46 168,7-23-281,-7 34 102,9-34-147,6-7-66,0-1-34,8-7-34,0-3-78,3-4 101,1-1-146,2-5-1120,3-6-1076,1-9 2353,0-5 0,-11 9 0,-3 4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15.872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8 0 14115,'-4'82'1311,"1"-7"-1154,3-27-113,1 1 1,-1 1-90,1 1-55,-1 0-708,0-2-827,0-5-2287,0-4 3922,0-7 0,0-15 0,0-7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34.033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93 45 11481,'-23'22'-112,"5"-1"124,16-2 10,2-1 45,0 1-56,0-2-22,2-2 22,5-2-22,4-3 11,3-3 0,3-4 112,-3-1 56,2-2 90,-2-5-34,-2-4-100,-1-6-1,-5-4-56,-1 0 34,-4 0-12,-1 2-55,0 2-34,-5 3 34,-2 2 55,-7 2-78,0 2-11,-3 2 34,2 2-68,-7 1 12,7 1-34,-2 6-146,7 1 12,-1 14 168,4-4-12,2 7 12,4-8-79,3-1 101,5-2 0,5-4 0,7-2 11,1-3 0,0-3-11,0 0 34,-3-1 67,1-8-101,-7-3-146,-2-8-22,-7-2 67,-2-2-33,-5 1 111,-5-1-33,-5 2 124,-13 0-68,9 10 0,-6 1-68,12 10-145,0 0 90,0 5 123,2 4 0,2 5 22,1 2-22,4 1-45,1 11 34,4-7 11,7 7 0,5-11-11,7-3-34,0-5 12,2-4 33,-1-4 145,7-4-111,-10-6 22,3-5-56,-14-5 0,-3 0-79,-4-2-212,-1 2 291,-8 1 23,-3 4-12,-8 2 123,-10 5-67,8 3-55,-6 7-1,13 6-11,2 5 22,2 3-22,4-1-22,3 1-90,2 8 112,2-6 0,4 7 0,4-9-11,5-1 11,3-4 22,1-4 112,3-3-66,1-3 32,1-1 46,6-7-89,-7-5-57,2-8 0,-12-6-35,-4 0-155,-4 2 67,-3 2 89,-6 4 124,-14 0-68,-1 9-22,-9 0-78,10 7 22,0 2 22,3 6 23,1 3 22,2 4 23,4 2-34,3-3-45,5 4 90,1-4 22,7 3-67,3-6-34,8-3 34,3-3 157,6-2-146,-7-1 68,1-2-34,-12-2 67,-4-4-112,-2-5-101,-2-3-314,-1-1 35,-5 2 380,-2 3 224,-3 6-79,-2 2-100,-2 7-34,5 0 23,-1 5-34,7 0 0,2 1 22,1 0-22,1 0 0,0-2-123,0-2 123,4-3 56,0-3 22,4 0 12,-1 0-45,-2 0 145,-2 0-133,-2-2-57,-1-3-113,0-3-424,-1-6 167,-3 5 348,-2 0 44,-1 6-11,-1 2-11,3 1 67,1 11-55,2-3-12,1 11 0,1-8-12,0-2-21,0-1-1,3-2-89,1-3 123,2-1 90,1-2-23,0 0-67,-2-2-987,0-9-223,-3 3-829,-1-5 2039,-1 8 0,0 3 0,0 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34.554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6 1 14215,'-4'21'168,"2"1"-503,3 4-921,0-1-1276,0-4-986,-1-8 3518,0-7 0,0-4 0,0-2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34.711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0 0 13028,'2'3'-942,"-1"-1"1,-1-2 0,0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35.288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0 32 13476,'2'30'68,"-1"-3"-91,-1-8-66,2-5-58,2-5 147,4-5 102,3-4 99,1-6-178,3-4-23,0-9 45,0-2-45,-1 0 0,-2 2 89,-2 4 1,-2 4-1,-3 3 135,-1 5-134,-3 2-90,0 1 0,-1 6 0,2 3-123,4 7-392,2 3-785,6 0-830,3-1-1074,4-4 3204,4-6 0,-12-4 0,0-4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6T16:48:38.546"/>
    </inkml:context>
    <inkml:brush xml:id="br0">
      <inkml:brushProperty name="width" value="0.025" units="cm"/>
      <inkml:brushProperty name="height" value="0.025" units="cm"/>
      <inkml:brushProperty name="color" value="#333333"/>
    </inkml:brush>
  </inkml:definitions>
  <inkml:trace contextRef="#ctx0" brushRef="#br0">1 0 24575,'1'5'0,"1"-1"0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35.596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115 0 12714,'-45'23'706,"7"-1"-538,27 1-100,2 2-1,3 1-11,2-1-56,3-2-11,1-5 11,9-4 22,3-7-22,14-3-291,2-3-729,5-7-235,-2-5-818,0-7 2073,-6-3 0,-11 9 0,-5 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36.333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8 1 13409,'-4'54'258,"1"-1"-124,3-14-11,0 5-89,0 6-34,0 0-291,4-3-472,4-6 69,7-8 380,2-8 157,4-6-257,-3-9-314,3-4-147,-2-5 562,-1-9 212,1-4 101,-3-9 33,-2-1 292,-3 0 202,-3 3 56,-2 1-34,-1 2-348,-2 0 57,1 0-101,-2 1 22,0 2 169,-1 4 32,-1 4-200,0 3-113,0 11-56,0 3 45,0 10-45,0 1 0,1 2-11,1-1-179,4-5-56,4-5-123,3-7 246,1-3-56,2-4 168,-1-1-45,-1-4-168,1-1-527,2-11 315,-5 3 335,2-4 90,-7 5 448,-3 2 325,-1-1-123,-2 3-101,-1 1 45,0 3-269,0 2-437,0 2 190,0 13-55,2 1-23,1 12-79,4-3-290,3-2-349,5-3-570,4-8-785,3-3-1445,2-5 3518,0-4 0,-11 2 0,-3-1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42.302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60 1 14126,'-15'15'-886,"2"-2"304,5-4 44,4-1 112,2 1 404,2-1 22,4 0 33,3 1-10,7 0-12,4 3 34,-1 0 202,0 2-79,-3-1-56,-2 0-112,-3-2-34,-5-1 34,-1-1 112,-3 0-22,-5 1-90,-10-1-269,-8 2-292,-6-3-1534,-3-3 370,15-2 1725,2-12 0,14 7 0,1-7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42.572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0 1 12792,'13'45'101,"-2"-3"-605,-8-15-896,-1-2-1827,-1-7 3227,-1-8 0,0-5 0,0-5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42.729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2 1 14182,'-1'3'0,"1"0"0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43.416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7 103 11560,'-3'-1'1860,"0"1"-1647,3 0-897,31 69 684,-19-52 213,29 40 314,-24-93-336,-4 6-57,-1-16 0,-8 27-134,-2 3 0,1 7-11,0 4-23,-1 3 12,2 2 22,3 0 11,4 0-11,6 1 23,5 3-35,4 1 24,4 3 10,1-1-22,0-1 0,1-3 0,-5-1 45,-1-2 0,-4-2-1,-2-6 35,-2-5 55,-5-6 12,-2 0 78,-6 2-22,-2 3-112,-3 3 100,0 4-55,-1 3-124,-7 2-11,-3 1 22,-9 1-22,-2 8 67,-8 15 12,9 2 22,-2 10-101,13-10 0,4-1-23,3-1 23,3-3 0,9-3 0,4-3-56,12-5-863,21-4-1288,-8-3-3832,12-6 6039,-16-3 0,-15 1 0,-5-1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58.255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1 0 14854,'20'36'337,"-4"-1"-337,-15-7 33,0 2-122,-1 1-23,0-1-617,0-5-1590,1-6-3004,1-9 5323,0-6 0,0-4 0,-1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58.443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1 0 8871,'5'2'-295,"-2"-1"1,-3-1 0,0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59.417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1 1 11593,'9'32'404,"-2"0"-370,-7-11-34,0 2-23,0-4-33,0-3-44,1-5 32,2-6 34,0-2 34,3-2 102,0-1-35,1-3-67,1-6-124,1-6 68,0-6 56,1-2 11,-3 1-11,1 3 113,-3 4 133,-1 7-235,-2 3 45,-1 4 280,-1 1-145,1 7-79,1 0 89,2 8-55,2 2-68,0 3-66,2 2-12,0 2-527,3 0-526,3-2-863,6-6-1053,4-7 2969,2-5 0,-10-4 0,-3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59.763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165 1 12165,'-66'24'1267,"10"1"-1066,41 0-122,4 2-23,1-2-56,6-1-180,1-5 180,3-5 68,8-2 55,5-4 11,11-4-33,6-1-101,5-3-358,2-4-1166,0-7-1289,-1-8 2813,-2-5 0,-16 9 0,-4 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6T16:50:34.799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0 24575,'0'0'0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00.030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2 0 13779,'-1'80'1041,"0"-7"-883,1-29-136,0 2-44,3 0-1,-1 0-481,3-4-1300,0-6-930,0-10 2734,4-10 0,-5-8 0,1-5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00.566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22 1 10226,'-12'59'662,"3"-7"-561,9-30-101,6-1 11,2-3-11,7-2-34,2-6-89,1-4 101,2-3-12,-1-3-134,-1-7 0,-1-4 134,-4-8 34,-2-2 101,-4-1 90,-3 1-46,-1 1 303,-1 4 202,-1 4 213,0 5-213,-1 3 22,0 3-616,0 6-56,0 6-45,0 7 34,0 5-11,0 4-976,6 1-750,1-1-1109,8-5 2857,3-7 0,-8-7 0,0-5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00.963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122 5 12389,'-50'-4'0,"8"3"-33,33 13-113,2-1-201,4-1 223,2 0 23,4 1 45,5 1 56,6 2 11,7 0 23,1 1-34,1-1 0,-4-3 11,-2-1 135,-3-1-67,-5-2-79,-4 1 11,-3-2 168,-2 3-179,-9-2-460,-8 3-1008,-13-5-1747,-7 0 3215,0-4 0,15-1 0,7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01.247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1 0 12468,'5'46'-56,"-1"-5"-852,-2-20-1512,2-6 2420,0-6 0,-1-6 0,0-3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01.413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6 1 8277,'-3'6'0,"1"0"0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02.169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1 119 12356,'14'40'1344,"4"-3"-1344,2-14-22,-1-6 11,-7-13-247,-1-1 123,0-4-604,2-10 100,-1-5-44,0-10 246,-3-3 358,-2 0 79,-3 4 90,-1 4 201,-2 9-291,1 5 112,0 5 23,2 2 21,2 1-44,3 4-89,3 2-23,5 3 78,7-2-44,4-2 55,6-2-66,3-1 89,0-2 146,-4 0-79,-3-1 0,-8 0 146,-5-2 146,-4-3-224,-5-3 22,-3-4-269,-3-1-45,-2-3-45,0 0 90,-3 2 146,-4 4-79,-4 2-56,-3 5 56,-1 1 0,-4 7 169,-1 7 55,-2 8 12,2 4-180,3 3 23,4-2 22,5 1-168,4-5-45,2-2 34,5-6-34,9-6-22,10-4-270,12-3-727,7 0-1379,4-3-3036,1-4 5479,-1-6 0,-21 5 0,-6 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02.559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16 0 15795,'-9'57'303,"2"1"-146,7-3-113,0 4-44,0 0-44,2-2-584,2-8-1231,4-9-1593,2-12 3452,4-12 0,-7-9 0,0-6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02.769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0 0 14462,'9'52'33,"-4"-5"-66,-5-24-829,-1-3-1156,1-7-1119,0-6 3137,0-4 0,0-3 0,0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02.971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7 16 13924,'-3'-8'392,"0"1"-1804,3 7 572,0 0 0,0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03.399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5 14 11863,'9'2'1748,"-2"0"-1603,-7-2 12,0 0-112,-9 27-34,7-13-11,-7 21 79,9-22 66,0-1-134,0-1-11,3-2-22,3-1 22,4-5 33,2 0-66,37-61 1120,-29 33-729,23-35-234,-39 50-80,-4 15-21,0 6-23,0 7 0,0 5 11,0 2-11,1 1-213,6 1-403,3-3-460,8-4-1333,2-5-1288,6-8 3697,1-4 0,-11-3 0,-3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00:28:04.974"/>
    </inkml:context>
    <inkml:brush xml:id="br0">
      <inkml:brushProperty name="width" value="0.05" units="cm"/>
      <inkml:brushProperty name="height" value="0.05" units="cm"/>
      <inkml:brushProperty name="color" value="#CC0066"/>
    </inkml:brush>
  </inkml:definitions>
  <inkml:trace contextRef="#ctx0" brushRef="#br0">1 0 24575,'0'0'0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03.850"/>
    </inkml:context>
    <inkml:brush xml:id="br0">
      <inkml:brushProperty name="width" value="0.08571" units="cm"/>
      <inkml:brushProperty name="height" value="0.08571" units="cm"/>
      <inkml:brushProperty name="color" value="#07009C"/>
    </inkml:brush>
  </inkml:definitions>
  <inkml:trace contextRef="#ctx0" brushRef="#br0">46 73 10977,'35'16'1502,"1"-4"-1189,-4-9-133,-6-5-24,-8-2-44,-9-3-67,-3-2-45,-3-3-280,-1 0 235,-2-2-33,-8 0-79,-4 2-156,-11 2 313,-2 5 0,-2 2 56,1 13 44,3 4-10,2 12 100,3 1-10,4 2 100,5-1 23,4 0-57,3-3 45,2-3 56,7-3-134,7-4-34,9-2-122,6-2-57,3-2-146,3-3-627,0-3-1255,1-2-2398,-1-5 4426,1-8 0,-17 5 0,-4-4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0.321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33 1 15336,'-7'54'34,"1"3"-34,2 0 56,1 5-56,2 2-56,0 1-403,0-4-572,0-7-807,-1-8-907,1-12 2745,-1-12 0,0-12 0,1-6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0.697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1 29 12098,'91'-16'-11,"-10"4"22,-41 17 23,-3 2-34,-4 3 44,-3-3-44,-6-3 34,-3-3-12,-4-1 23,-4 0 56,-3 0 493,-6-4 22,-1 0-313,-3-1-23,0 2-112,0 1-224,0 1 56,0 10-12,0 4-44,3 10-380,1 4-483,5-3-437,2-4-1131,2-9 2487,2-5 0,-6-6 0,-2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0.855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1 0 11045,'0'0'0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1.469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189 1 13028,'-66'14'-168,"10"10"-23,38 7 1,6 7 134,10-21-11,6 0 11,5-11-34,7-4 90,3-2-34,1-2 34,-4-4 56,-1-4-44,-5-4 21,-2-2 169,-3 0-68,-3 4 370,-1 1-189,-1 5-271,0 3-44,0 2-112,0 1 112,2 1 45,2 10-11,2 7-1,1 11 46,-2 7-46,-3 2-21,-1 0-1,-1-1-11,0-5-179,-4-5 122,-4-7 114,-7-7-57,-6-6 78,-2-4-56,-3-5 236,1-10-224,2-6-34,4-10-415,6 0 347,7 1-156,3 4 191,9 5-35,8 3-335,11 5-269,9 3-1132,7 0-2196,2-1 4000,2-2 0,-19 4 0,-6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2.219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24 1 12983,'-4'44'941,"-1"3"-717,2-3-145,-2 4-46,2 0 46,0-6-79,2-9-112,1-8 112,3-10 0,1-8 134,5-4 45,1-3-89,3-4-45,1-4-1,1-7-44,1-4 0,-2 0 0,-2 1 34,-5 4-23,-2 5 90,-3 3-101,-1 4-157,-1 1 157,0 10 11,0 5-11,2 10 0,2 2-44,4-1-1,5-3 22,3-5 1,4-5 22,4-7 0,2-2 0,4-7-67,-2-5-56,1-6-45,-4-5-202,-5-3 12,-4-3-158,-4-4 258,-7-2 90,-1-2 168,-4 3 482,0 4 157,-1 7 134,-1 6-426,1 7-347,-1 4 0,0 2 0,1 2 0,-3 9-23,1 7 12,0 11 22,0 7-22,1 5 78,1 6-134,0 2-34,1 0-548,4-5-35,6-10-302,9-11-33,9-12-1548,4-10 2567,1-17 0,-14 9 0,-5-7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2.438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0 0 11593,'76'1'-3350,"-3"0"3350,-19-1 0,-23 0 0,-9 0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4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72 294 12389,'37'21'795,"-5"-10"-795,-27-36-56,-1-4-179,-3-7-403,-1-4 246,0-4 346,-6 3 46,-4 3 494,-7 9 10,-1 7-426,-1 9-33,0 7-34,0 4-11,1 2-123,5 0 78,5 1 45,4 4 23,4 3-1,4 4 90,9 1-101,10 0 23,12-3-34,9-2-795,5-5-2993,5-1 3788,-1-2 0,-23 0 0,-8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4.275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119 0 13454,'-27'75'90,"2"-4"-90,8-22-135,0 2-818,3-5-55,3-7-101,6-11-1020,2-10 2129,7-10 0,-3-6 0,2-2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4.561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22 0 12613,'7'7'1390,"-2"-2"-1435,-5-5-78,0 0 89,-15 34 57,11-14-23,-10 29 44,20-25-32,3-2 32,7-4-10,2-2 0,-1-4-1,2-4 34,1-4-67,7-3-627,6-8-2802,4-8 3429,1-11 0,-17 8 0,-5 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11.033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131 125 11112,'-57'42'392,"11"-4"-280,46-15-34,7 0 1,4-1 0,7-3 100,5-3-22,0-6-157,1-4 224,-2-5-12,0-1 102,-3-9-168,-2-5-23,-4-13 0,-3-4-112,-5-6-22,-2-3-45,-3 1 56,-5 2 113,-4 6-57,-7 7 201,-4 6-189,-3 7 21,-1 6-89,-1 3 0,-2 3-11,1 7 11,2 3 0,6 8-22,4 1-46,6 1 12,4 1-11,3 1 67,1 2 0,5 1-45,5-2-22,8-1-45,6-6 67,1-6 45,2-5-34,-2-3-123,-2-3 157,-4-5-112,-3-6-89,-5-8-147,-4-6 102,-4-2 0,-2-1-125,-6 1 371,-4 6 427,-5 6-103,-2 7-290,-1 6-34,1 3 56,-1 7-56,1 3 11,0 6 34,4 0-45,2 0-11,5 0-23,2-1 34,2 1 0,1 0-11,5-2 33,5-1-44,5-4 67,4-3-34,-1-4-11,-1-2 0,-3-1 0,-2-2-67,-4-6-135,-4-6-123,-3-6 168,-1-3-134,0 4 291,-4 5 145,-2 8-133,-5 3 21,1 6 1,0 5 11,2 5-23,3 4-11,2-1-11,3-3 0,0-3 0,0-3 0,0-1-33,0-4-2869,0 0 818,0-7 2084,0 4 0,0-5 0,0 6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4.831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48 0 13880,'-5'81'806,"-1"-5"-661,1-29-77,-2 2-45,0 0-23,0-2-23,2-4-616,2-5-1657,1-5-2512,3-8 4808,9-10 0,-7-8 0,7-5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5.235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0 0 13476,'7'90'404,"-2"-8"-259,-5-32-145,0-1-67,-1-3-1625,1-5-1065,-1-9 2757,5-12 0,-3-10 0,4-7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5.445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1 1 13443,'0'27'22,"0"0"-55,0-9-147,3-2-873,0-4-1267,3-6 2320,-1-3 0,-2-3 0,-1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5.589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0 1 11190,'5'6'90,"-2"-1"-1390,-3-5-37,0 0 0,0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6.070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1 9 10181,'4'4'1558,"0"0"-1356,-4-4-179,0 40 10,0-16-22,0 34-11,0-31 0,0-5 0,1-9 79,4-5 100,3-5 202,4-2-280,4-7-34,1-6-56,5-7 11,-1-5 1,0-3-23,-2 0 22,-3 0 292,-4 5 437,-3 3-46,-4 6-166,-2 4-338,-2 5-201,-1 2-313,0 1-35,0 4 292,0 8 11,0 8 34,1 8 11,2 5-101,2 0-403,4-1-583,3-5-605,5-4-638,6-9 2330,6-6 0,-12-6 0,-2-1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5:16.495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79 54 11739,'28'20'527,"-2"-4"-213,-10-14-46,0 0-234,-1-2 123,0 0-79,-2-4-67,-1-1-11,-4-5-22,-3-1-213,-4-1 112,-1-1 33,-8 1 68,-3 0-146,-11 4 168,-4 3 0,-2 3 0,-2 9-12,4 4 12,3 8 258,5 7 112,3 0-191,4 2-101,2 0 1,5-1-67,1 0 32,3-4-44,11-2-11,7-6-438,14-5-491,6-6-876,4-2-1814,1-2 3630,-3-3 0,-18 2 0,-6-3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5:38.23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0 472 15191,'24'-31'100,"1"2"-100,0 10 45,3-2-34,2-4-11,2-3 0,-1-1 0,-1 3 0,-7 4 0,-7 6 0,-4 6-11,-7 5-90,2 3 12,-5 2 55,1 0-67,-3 0 101,2 0 0,2 3-11,3 6 11,4 5 23,3 5-23,2 1 0,2 2 11,0-2-11,1 0 0,0-1 45,1-2-45,1 3 44,1-2-10,1 0 0,-2-2-23,4-2 0,-9-6 11,0 0 12,-9-7-34,-3 1 0,-1-2 34,1 0-34,0 0 22,5 0-11,3 0 23,0 0-34,6 0 0,2-5 33,3-4-33,4-6 0,2-5 0,4-3 12,1-1 44,14-9-101,-13 9 45,7-3 22,-20 13-22,-4 4-33,-4 1 21,-1 4 12,-6 3 0,-1 1-11,-3 1 11,-1 0-22,1 0-1,-1 0 23,2 0 0,1 0 23,2 0-12,2 3 0,2 3 101,9 11-101,-4-2 1,9 6 32,-6-4 1,1 1-22,1 1 44,0-3-45,-1 1 68,0 1-79,-5-6 67,-2 0-55,-6-7-1,-3-1-11,-2-1 23,0-1 33,-1-1 90,1-1-90,-1 0-22,3 0 101,2 0 45,4-9-124,7-6-67,4-11 0,6-6 11,0 0 0,1 1-11,-2 0 0,-1 3 11,-3 1-11,-3 1 12,-1 5-12,-5 4 0,-3 4-23,-4 5-66,-2 2-1,-3 4 0,0 0 90,0 1-11,0 1 0,4 0-34,1 0 45,11 9 11,-1 0-11,8 10 45,-3-3-45,1 1 0,-1 1 0,0-2 11,-3 3 1,9 5 21,-6-4 1,6 3-12,-10-10-11,-2-5 45,-6-4 23,-3-3 22,-5-1 201,0 0-268,2 0-23,1-1-11,5-8 45,2-6-12,2-11-55,3-7 22,3-4-56,-2-5 45,3 0-1,-2 5 12,1 4-11,-2 10 11,-4 4-11,-3 6 11,-3 4 0,-3 3-34,0 3 12,-3 1-45,1 1 67,-1 1-112,2 0 112,1 0-23,3 0-33,3 0 56,3 5 34,2 1-34,2 4 0,2 3 11,6 2-11,-7-2 0,5 1 11,-12-5-11,1 1 0,-2-2 0,-1 1 0,-2 0 12,0-2-12,-3-1 22,1-1-22,-4-2 101,2-2-79,-3-1 57,2 0-68,-1 0 22,2 0-33,-2 0 23,1 0-12,0 0-11,2-2 0,2-3 22,2-4 23,1-2-45,2-2 0,0 1-33,0 1 77,0 0-88,0 2-1,-2 1 45,3 2-11,-3 0 22,2 1-22,-2 0-1,0-1 1,1 2-22,-2 0 21,2 2-32,-1 2-1,-2-1-11,-1 1-11,-1 0 33,1 0 23,7 8 11,-1 0 33,6 9-33,-3-3 0,0 0 0,-2 1 12,1-3 88,-3 0-77,0 1-12,-1-1 23,3 3-12,-4-3-11,3 3-11,-5-7 23,0 1-23,-1-3 33,0 0-33,-2-3 11,0 0 45,-1-2-44,-1 2-1,0-2 0,-1 0-11,0-1 11,0 0-11,1 1 0,0 0 34,-2 0 55,2-1-89,0 0 101,-1 0 34,1 0-147,-1 0-1399,1 0-573,-1 4-379,-1 3-2557,0 4 4920,0-1 0,0-4 0,0-3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36.371"/>
    </inkml:context>
    <inkml:brush xml:id="br0">
      <inkml:brushProperty name="width" value="0.1" units="cm"/>
      <inkml:brushProperty name="height" value="0.2" units="cm"/>
      <inkml:brushProperty name="color" value="#EF0C4D"/>
      <inkml:brushProperty name="tip" value="rectangle"/>
      <inkml:brushProperty name="rasterOp" value="maskPen"/>
    </inkml:brush>
  </inkml:definitions>
  <inkml:trace contextRef="#ctx0" brushRef="#br0">111 66 14087,'-13'-16'3276,"0"3"-2003,6 9-1262,0 1-11,2 1-78,2 1 44,-5 2 34,2 6 0,-2 2-11,2 9-34,2 2 1,0 4 55,3 1-11,0 0 0,1 0-11,0-4-12,2-3 12,4-3 11,4-4 11,5-3 135,2-3 78,3-2-11,0-1-11,1-2 11,-1 1 22,0-1-90,-3 0-21,-3-1-12,-2-3 78,-1-11-156,-5 0 44,1-7-33,-5 4-23,-1 2 79,-1 3-101,0 1-34,0 1 23,0-4-45,-1 0 11,-12-7 12,3 5-12,-12-4-11,6 9-11,-1-2 33,0 4-55,-6 3 44,5 3-11,-4 3-45,7 1-123,2 4 34,2 2 33,0 4 101,2 2 33,1 3 1,0 1-23,2 11 45,2-5-33,2 5-1,2-10 34,0 0-11,0-2 11,3 0 11,4-2 79,10 2-90,0-6 78,7-1 292,-5-5-113,1-3-111,2 0-101,-1-7-1,-1-4-44,-2-9-268,-3-5-2433,-5-16-576,-4 10 3177,-7-9 1,0 26-1,-2 4 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0.211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22 0 17017,'-8'30'33,"2"-1"-77,6 1-136,0-2-358,0 2-515,0-3-1154,-1-3-1636,0-5 3843,-2-7 0,2-6 0,0-4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0.623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0 10529,'6'12'1569,"-2"-3"-1009,-4-9 292,0 0-572,0 40-123,0-22-23,0 33-22,0-32-67,0-2-23,0-1-22,0-4-347,0-1-908,0-3-672,0-3-3014,0-2 4941,0-2 0,0-1 0,0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11.558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21 0 14238,'-11'32'145,"3"3"-55,7 12-79,1 5-22,0 2-23,0-1-660,2-6-1076,1-7-763,0-10 2533,0-11 0,-2-10 0,-1-5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1.10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50 19549,'32'-9'168,"0"1"-212,-2 3 44,-1 1-12,-1 1-144,-3 3-349,-3 0-481,-2 0-1109,-2 0-3575,-3-4 5670,-5-2 0,-6 1 0,-2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3.29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22 65 14922,'-5'18'291,"1"2"-280,4 0 12,0 1-1,-2-2-22,0-5 22,0-3 34,0-6 90,0-2-146,1-2-101,0-1 34,1-1 56,-1-3 11,1-2 0,0-4 0,0-3-23,0-1 23,3-5-11,2-2 22,4-2 1,1 0-12,1 3 0,-1 3 0,-1 3-79,-3 7-246,0 3-34,-2 3 359,0 5 23,2 15-68,-1 0 0,4 12 45,-3-10-190,1 5 122,-2-9-200,-2 2-23,0-12-203,-3-2 259,0-4-180,0 0 1,1-7 358,1-3 56,2-7 11,2 0 34,2 0-34,0 5 45,0 2 157,-2 5-202,0 3 168,-1 1 124,1 0-34,5 8-124,-3-1-55,3 9-33,-4-3-35,-1 1-11,-2 0 34,-1 0-45,-2 0-225,0-3-716,-1 0-2218,0-1 3159,0-5 0,0-1 0,0-4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3.95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10 0 13308,'-5'21'146,"1"-1"-90,4-9 56,0 2 67,2-4-44,4 1-135,4-3 33,5-2-10,0-3-1,1-1 79,0-1-79,-1-2 135,-2-3-56,-3-3 179,-4-4 202,-1 1-213,-4 0-79,0 1-78,-1 1-45,0 3-67,0 2-33,0 3 156,0 0-123,0 5 22,0 0 12,0 6-34,0 0 22,2 2-55,2 0-460,2-2-796,2-1-627,0-4-863,1-2 2779,0-2 0,-4-1 0,-1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4.409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0 17308,'0'36'0,"0"-1"0,0-11 0,0 1-258,0-2-425,0-2-583,0-4-1580,0-3-2320,1-6 5166,-1-3 0,1-3 0,-1-2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5.009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7 0 10237,'6'8'1256,"-2"-2"-1167,-4-6 124,0 0 0,0 29 202,0-11-169,0 25-33,0-18-90,0 0-67,0 0-56,0-1 0,0-4-101,0 0-559,0-2-170,0-2-32,-2-2-46,-1-4 437,-2-5 438,2-3 33,1-3 123,1-6 471,1-2 11,0-4 0,0 0-213,2 1 101,2 2 56,1 2 0,2 3 12,4-2-404,-2 3 44,5-1-11,-3 3-66,0 1-113,0 0 459,1 4-346,-3 1-57,0 5 12,-4 1-57,-1 0-11,-2-1-22,2-2 11,-3-1-841,1-2-783,-2 0 1624,0 1 0,0-2 0,0-1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5.20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0 10731,'0'0'0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5.803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0 165 11863,'3'40'773,"0"-5"-561,-3-17-88,0-3 44,0-1-68,0-5-88,0-3 123,0-4 201,0-1-135,0-1-156,0-4 45,0-4 33,0-7 56,0-6-56,0-4 79,0-4-169,-2-3-21,2-3 10,-2 2-11,2 3 79,0 6 11,0 5-45,2 5 45,0 5-101,4 5-22,1 2 22,1 2 11,2 0 45,1 3 90,8 11-113,-5-1 12,2 6-34,-9-7-11,-3-2 0,-2 0-145,-4 5-539,-7-4-111,-4 2-461,-4-7 494,-1-3-683,3-3-2622,3-2 4067,4-6 0,4 4 0,3-3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6.427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20 0 14014,'-7'27'134,"1"-2"-134,2-4 34,3 0-12,-1 2-11,2 1 57,0 2-68,1-1-12,2-2 1,2-3 11,3-4-67,2-4 67,2-4-45,1-4 45,2-2 0,1-2 56,0-1-33,-1-4 10,-2-2 23,-1-6-11,-3 0 56,-4-1-101,-2 1-34,-3-2-100,0 1-45,-2-5 67,-1 7 112,-3 1 112,-1 8-101,0 3-11,-1 2 0,-2 12 0,4-1 22,-1 10-22,6-8 0,0 0-22,1-4 22,7-2-45,3-3-1568,18-2-1626,-4-2 3239,6-1 0,-17-1 0,-5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7.073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107 2 12938,'-53'-2'482,"9"4"-482,39 9-33,2-2 21,2 0-67,1-2 79,5 0 12,3 1 55,7 0 12,2 2-68,2-1 34,-2 1 33,-3 0 79,-3 0 45,-4 1-135,-3 0 146,-2 2-90,-2 1-78,-2-1-12,-5 0 1,-5-4-34,-6-3-23,0-4-704,-7-2-47,10-4-111,-2-2-2297,13-5 3182,3 1 0,1 4 0,0 3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8.078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76 6 14484,'-16'-3'34,"2"0"-34,8 5 0,-2 3 67,1 3-45,1 5-10,-1 1 88,2 0-55,1-1-45,2 0 0,2-1-11,0 0 0,4-1-79,5-2 45,7 1-324,5-3 44,2-1 135,1-3-57,0-2 247,-1-1 0,-3-2 23,-1-4 22,-1-3 11,-3-3 22,-1-1 23,-2-1-34,-2 0 0,-3 1 12,-1 3-68,-3 1-11,-2 1 0,-1 2-11,0 0 11,-2 2 56,-4 2-1,-3 0-10,-3 2-11,0 0-45,-5 8 11,6-2-45,-2 8 34,6-3-12,3 1-44,1 1 0,2 0 0,0-1-124,4 5-89,3-7-45,5 0 246,3-8 79,2-2 12,0-2 55,-1-3 101,-4-5-44,-1-1 156,-3 0 101,-2-3-348,-2 4-22,-2-2 34,-1 6-45,0 2-45,0 2 616,0 1-391,0 5-180,1 1 0,2 3-325,3 1-593,1-2-865,3-1-3180,2-3 4963,1-1 0,-6-2 0,-1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11.873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1 53 12960,'77'-29'45,"-10"5"-45,-41 24 56,-2 0-33,-6 1-23,-2 0-56,-3 1 11,-3 0 0,-2 0-157,-3 3 202,-2 2 538,-2 7-280,-1 4-134,0 4-102,0 2-44,0-3-1,1-3-280,1-5-1030,0-4-1356,3-5 2689,-1-2 0,-1-2 0,0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8.41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 1 15325,'-1'52'795,"0"-4"-683,1-20-11,1 2-45,1 1-56,0-2 11,1 0-11,1-4-369,-1-3-1211,0-5-1378,1-6 2958,-1-6 0,-1-3 0,-1-2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8.742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0 11672,'6'7'2667,"-1"-1"-2028,-5-6 201,0 0-583,0 29-167,0-10 89,0 25-66,0-17-68,0 1-12,0 0-33,0-1 0,0-4-224,0-4-493,1-4-1121,1-6-997,1-4 2835,1-4 0,-2-1 0,0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9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1 105 14339,'58'-38'-314,"-6"6"-1098,-25 22-1501,-2 0 2913,1 2 0,-12 4 0,-3 1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29.37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0 11437,'0'0'0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12.864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0 507 13824,'10'-17'112,"4"1"-112,4 5-12,4 1 35,4 0-23,2 2 0,5 0 0,3 1 11,5-1 0,4 0 12,6 0-12,2-2 11,4 2 1,-2 0 10,0 1 12,-2 0-23,-1-1 23,0-3 56,0-2-12,3-2-10,4-3-12,3 1 23,5-1-68,2 0 12,25-4-46,-23 4 57,20-3-45,-33 6 0,1 2 0,-4-2 0,21-3 0,-19 4-89,14-4-270,-25 4-795,0 2-571,-5-3-1962,-2 2 3687,-7-2 0,-14 7 0,-6 1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13.751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12 12456,'28'-7'-902,"-2"2"0,-16 6 0,-2 0 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13.922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11638,'65'18'-2969,"-10"-4"2969,-34-14 0,-9 0 0,-3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14.14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9263,'91'21'-796,"-25"-7"1,-54-10-1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14.268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11964,'64'6'-1101,"-8"-1"0,-44-5 0,-2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14.44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10226,'0'0'0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12.032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1 0 11033,'0'0'0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14.650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6686,'0'0'0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36.680"/>
    </inkml:context>
    <inkml:brush xml:id="br0">
      <inkml:brushProperty name="width" value="0.04286" units="cm"/>
      <inkml:brushProperty name="height" value="0.04286" units="cm"/>
      <inkml:brushProperty name="color" value="#00A0D7"/>
    </inkml:brush>
  </inkml:definitions>
  <inkml:trace contextRef="#ctx0" brushRef="#br0">1 457 18070,'17'-11'516,"-2"-3"-449,-5-4-34,-1-6-33,1-3 0,2-7-11,0-3 11,0-3 0,-2-1 0,0 2 67,-1 5-67,-1 4 68,-3 8-57,0 2 34,-3 5-45,2 2 0,-3 0 0,2 4 11,-1 1-22,-1 4-45,0 1-79,0 2-134,-1 1 269,0 3 12,0 5 10,0 5-22,0 5-11,3 3 11,1-1 0,3-1 0,1-2 0,1-2 11,-1-4-11,1-2-134,0-6 89,0 0 22,3-3-133,0 0 77,1-5-78,0-4 157,1-6 0,-3-3-12,0-2 12,-2 0 0,-4 0 56,-1 3 113,-2 4 66,-1 1-179,-1 7-56,0 0-44,0 4-91,0 1 135,0 6 0,0 2 0,-1 7 0,0 3-22,0 0 11,1 1-23,1-2-314,6-4-436,5-3-1581,7-6-3775,3-2 6140,0-3 0,-10 0 0,-3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37.854"/>
    </inkml:context>
    <inkml:brush xml:id="br0">
      <inkml:brushProperty name="width" value="0.04286" units="cm"/>
      <inkml:brushProperty name="height" value="0.04286" units="cm"/>
      <inkml:brushProperty name="color" value="#00A0D7"/>
    </inkml:brush>
  </inkml:definitions>
  <inkml:trace contextRef="#ctx0" brushRef="#br0">83 118 14350,'-5'24'470,"0"-3"-436,-1-7-23,1-1 57,0-1-57,0-1 0,-1-3 12,2-1 44,-3-1-11,3-2-45,-2 1 0,1 0 12,0 0-12,0 1-11,1-1 22,1-1-22,1-2 45,1-1 146,1 0-191,0 0 11,0 0 0,0 0 135,0-1 55,4 0-22,2 0-100,6 0-46,2-3-33,3-3 23,0-4-1,1-1-22,0 0 11,-1 0-11,-2-1 34,-2 2-23,-1-2 0,-2 0-11,0-1-89,-1 0-102,-2-2-133,0 0-102,0-1-258,-2 1-189,-1-1-226,-1 0-5399,-2-6 6498,-1 6 0,0 1 0,0 11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38.890"/>
    </inkml:context>
    <inkml:brush xml:id="br0">
      <inkml:brushProperty name="width" value="0.04286" units="cm"/>
      <inkml:brushProperty name="height" value="0.04286" units="cm"/>
      <inkml:brushProperty name="color" value="#00A0D7"/>
    </inkml:brush>
  </inkml:definitions>
  <inkml:trace contextRef="#ctx0" brushRef="#br0">0 160 16042,'11'-23'246,"-1"3"-246,-1 9 0,-2-1-22,1-1-90,0-2-146,-2 0 213,0 0-11,-2 2 56,-2 2 0,0 5-78,-1 2 11,-1 3-359,0 1 381,0 4-22,0 2 67,0 4 0,0 0 11,0 0-11,0 0 12,0-3-1,0 0-11,1-3 0,3-1 11,1-3 101,1 0-90,1-3 57,-1-1-57,-1-3 135,-2-1 11,0 1-78,-2 0-79,0 0 0,-1 3-11,1 0-22,-1 3-34,0 0 89,1 1-10,1 0-1,3 0-22,1 0-22,2 0-79,0 3-426,0 1-459,0 1-896,-1-1-651,2-2 2533,1-2 0,-5 0 0,0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32.993"/>
    </inkml:context>
    <inkml:brush xml:id="br0">
      <inkml:brushProperty name="width" value="0.1" units="cm"/>
      <inkml:brushProperty name="height" value="0.2" units="cm"/>
      <inkml:brushProperty name="color" value="#EF0C4D"/>
      <inkml:brushProperty name="tip" value="rectangle"/>
      <inkml:brushProperty name="rasterOp" value="maskPen"/>
    </inkml:brush>
  </inkml:definitions>
  <inkml:trace contextRef="#ctx0" brushRef="#br0">230 140 12406,'-6'-16'3276,"0"4"-378,-2 7-2808,0 1-90,-3 0 0,-2 0-23,-2 1 12,-4 0-101,1-1 0,-2 2 101,2 0 11,1 2 0,2 0-11,4 0 11,1 0-67,2 2 67,1 4-12,-1 4-55,3 3 45,1 3 22,2-3 22,2 5-22,0 0 23,0 2-23,0 7-56,7 1 201,1-7 158,8-4-57,-1-16-21,5 0-13,0-1 57,3 0-45,-1 0-145,0-1 66,-1-3-100,-2-5 0,-2-4 56,-3 0 78,-1-1-146,-3 2 103,-4 0 20,-3-2-111,-2 1-11,-1-2-34,0-2 0,0-1-112,-2-3 22,-4-2 90,-2 4-11,-6-3 11,5 9-56,-3 0-12,3 6 34,2 2-44,-3-1-45,2 2 67,-2 1-146,-5 2 124,5 1 44,-3 0-55,4 0 21,1 9 57,0 3 0,0 9 0,2 0-12,3 0 12,2-4-123,1 4 111,0-6 12,4 3 11,3-7 23,6-1-23,2-2 0,1-3-34,-1-1-3193,1-3-50,-6-1 2872,-1-3 0,-6 2 0,-3-2 1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14.218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1 16961,'6'29'45,"-2"-1"-34,-4-7 11,0 1-11,0-1-11,0-4 0,0-3 0,0-5-470,0-5-718,0-2-1412,0-2-4447,0-2 7047,0-6 0,0 4 0,0-3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14.792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11 15717,'19'4'280,"2"-2"-269,6-1 12,2-1-23,-1 0 0,-1 0-12,-1 0-32,-2 0-136,-3-2-503,-2-1-1267,-3 0-1658,-3 0 3608,-4-1 0,-4 3 0,-4-1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5:15.990"/>
    </inkml:context>
    <inkml:brush xml:id="br0">
      <inkml:brushProperty name="width" value="0.08571" units="cm"/>
      <inkml:brushProperty name="height" value="0.08571" units="cm"/>
      <inkml:brushProperty name="color" value="#333333"/>
    </inkml:brush>
  </inkml:definitions>
  <inkml:trace contextRef="#ctx0" brushRef="#br0">1 1 15179,'31'0'56,"-1"-1"0,-9 1-22,4 0 22,2 0 45,0 0-34,4 0-22,-1 0 257,5 0-156,2 0 44,0 0-167,-1 0-1,-1 0 0,-2 0 34,-1 0 12,0 0-34,1 0 11,0 4-23,2-1 34,2 1 112,1-3-67,3-1 22,-1 0 11,2 0-78,-2 0 34,-4 0 22,6 0-101,-12 1 34,4 2-34,-11 0 0,-1-1 23,2-1 33,1-1-11,3 1 56,19-1-89,-10 3 21,12-2 12,-18 1-44,-1 2 21,2-1-22,-1 0 23,3-1-34,13 0-11,-12-2 22,10 1-11,-17-1 11,-1 0 12,-1 0 11,-2 0-34,-1 1 11,0 1-11,-4 0-11,11-1 67,-7 1-56,7-2-11,-7 0 11,-2 1 78,0-1-78,-3 2 0,-3-2 0,2 1 56,-8 1-56,2-2-22,-8 1 22,1-1 101,-3 0-2276,0 0-1824,-1 3 3999,0-1 0,0 2 0,0-3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13.121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1 13375,'3'69'41,"-1"-31"0,-2-5 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35.060"/>
    </inkml:context>
    <inkml:brush xml:id="br0">
      <inkml:brushProperty name="width" value="0.04286" units="cm"/>
      <inkml:brushProperty name="height" value="0.04286" units="cm"/>
      <inkml:brushProperty name="color" value="#00A0D7"/>
    </inkml:brush>
  </inkml:definitions>
  <inkml:trace contextRef="#ctx0" brushRef="#br0">18 435 16221,'-10'10'1367,"2"-2"-1076,8-8-122,0-4 10,0-1-44,0-6-35,6-19-111,5-18 11,1 0-56,4-6-325,0 1 257,-6 12 68,4-13 45,-7 7 34,-3 21-46,-1-2-89,-3 24-78,0 4-303,0 0 504,0 10-11,0 1-22,0 10-79,0-1 79,0 2 10,1 1 12,2-2-11,3 0 0,1-6 0,1-2-68,0-5-21,1-3 100,0-3 0,2-2 100,0-5-66,0-3-34,0-6 0,-1-3 0,-1 0 34,-3 1-12,-1 1-11,-3 3 0,0 2-22,-2 1 67,0-4 45,0 2-90,0-2-11,-1 5 123,0 2-111,-1 3-12,1 2-191,1 1 191,0 5 23,0 4-1,0 4-11,0 5 0,0-3 34,1 2-34,4-3-11,2 1-123,5-5-1065,4-1-2834,3-5 4022,3-2 0,-9-2 0,-3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1-27T12:14:12.586"/>
    </inkml:context>
    <inkml:brush xml:id="br0">
      <inkml:brushProperty name="width" value="0.08571" units="cm"/>
      <inkml:brushProperty name="height" value="0.08571" units="cm"/>
      <inkml:brushProperty name="color" value="#E34847"/>
    </inkml:brush>
  </inkml:definitions>
  <inkml:trace contextRef="#ctx0" brushRef="#br0">125 0 12188,'-57'3'224,"10"4"-213,37 18-11,4 0-34,2-3-111,3-3-483,41-31 1200,-25-4-169,27-14-112,-36 10-425,-2 20 178,0 10 68,1 13-89,1 7-23,-1 6 0,1 3-34,0 2 23,-2 0 0,-1-3-12,-2 0 23,-2-3 0,-7-2-67,-5-4-258,-9-6 191,-2-8 112,1-8-382,2-12 303,5-13 101,7-11 247,4-13 111,4-4-22,10 0-224,4 4-22,11 8-90,2 8 0,2 10-426,1 6-459,1 6-2465,-1 3 3350,-2 1 0,-12-1 0,-5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08.313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1 671 14204,'28'-33'179,"2"3"-33,3 17-101,4-3 11,2 1-11,2-3-34,3-2 78,0-3 58,5-4-147,2-2 22,0 1 34,3 0-56,0 3-22,2 1 22,0 3 0,-2 1 0,-2 4 11,-6 1 0,-3 1-11,-2 0 23,-2-1 10,0 2-10,21-8-23,-15 7 44,16-4-44,-22 7 0,0 4 0,-3 0 0,-4 2 0,-4 1-33,-3-1 33,-1 2 0,11-5 0,-8 3 0,9-2 0,-12 3-11,-1 1-12,0-1 12,-2 0 0,0-1-472,8-4 147,-4 2-212,8-6-80,-6 3-235,0-2-112,0 2-201,-2 1-259,-3 4-88,-2 3 1523,-5 1 0,-7 1 0,-3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09.22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0 10955,'32'5'-452,"-8"0"0,-19-6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09.447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1 10092,'6'2'1356,"-1"0"-1244,-5-2-112,0 0-45,45 6-571,-24-1-1042,36 5-1401,-36-3 3059,-1-1 0,-10-2 0,-2-1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09.646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10462,'35'7'-445,"-10"-2"1,-19-4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09.82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9666,'9'2'1020,"-1"0"-785,-8-2-156,0 0-191,34 12-1323,-15-7-963,29 9 2398,-23-9 0,-11-3 0,-2 2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10.00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0 0 11101,'65'14'-813,"-9"-3"1,-44-11 0,-4 0-1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6:10.259"/>
    </inkml:context>
    <inkml:brush xml:id="br0">
      <inkml:brushProperty name="width" value="0.08571" units="cm"/>
      <inkml:brushProperty name="height" value="0.08571" units="cm"/>
      <inkml:brushProperty name="color" value="#00A0D7"/>
    </inkml:brush>
  </inkml:definitions>
  <inkml:trace contextRef="#ctx0" brushRef="#br0">1 1 10910,'54'4'-8,"-14"-1"1,-33-3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40.654"/>
    </inkml:context>
    <inkml:brush xml:id="br0">
      <inkml:brushProperty name="width" value="0.04286" units="cm"/>
      <inkml:brushProperty name="height" value="0.04286" units="cm"/>
      <inkml:brushProperty name="color" value="#00A0D7"/>
    </inkml:brush>
  </inkml:definitions>
  <inkml:trace contextRef="#ctx0" brushRef="#br0">86 17 16031,'-2'27'-23,"-1"-1"23,-2-7-11,-2 0-79,0 0-122,-3-2-158,0-2 135,-2-1-24,2-2 35,2-4 79,2-1 111,3-4 34,1-1-33,1-1 33,1-1 0,3 0 44,2 0 1,4 0-45,2 0 0,1 0 11,3-2 79,0 0-12,2-1 1,0-1 22,0-2 67,-1-1-67,-2-4-22,1-2-23,-1-3 0,-1-3-56,0-1-12,-3-1-156,-1-5-135,-4 9-436,-1-1-1378,-3 10-3553,-1 3 5670,0 1 0,0 2 0,0 1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8-11T08:48:41.578"/>
    </inkml:context>
    <inkml:brush xml:id="br0">
      <inkml:brushProperty name="width" value="0.04286" units="cm"/>
      <inkml:brushProperty name="height" value="0.04286" units="cm"/>
      <inkml:brushProperty name="color" value="#00A0D7"/>
    </inkml:brush>
  </inkml:definitions>
  <inkml:trace contextRef="#ctx0" brushRef="#br0">0 201 12580,'11'-19'795,"-1"0"-615,-4 4-79,0-1 11,0-1-79,1 0-10,0-1 10,1-1 1,-1 1 223,-2 3 1,1 5 22,-3 1-135,0 5-32,-1 1-102,-1 2-706,-1 0 729,0 7-34,0-1 45,2 7-23,1-2-22,2 1 0,3-2 0,1-1-67,0-2 67,-1-2 11,0-2 34,-3-1 168,1-1-45,-3 0 34,3 0-112,-2 0-34,3-5-56,-2-1-56,2-5 44,-1 1 12,-1 1 90,-2 5-90,-1 1-11,-1 2-248,-1 1 271,0 3 10,0 2 46,0 2-68,0 0-46,3 0-178,1-2-257,4-1-1189,0-2-683,3-2 2353,1 0 0,-5 0 0,-2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C980F2-E004-C84E-82F0-C2CA33BCC5D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6EA443-1DEB-6145-8AA8-C1BC8390717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F7514-D8F4-DA4F-8E49-1049F4BD1ECE}" type="datetimeFigureOut">
              <a:rPr lang="en-CH" smtClean="0"/>
              <a:t>31.08.21</a:t>
            </a:fld>
            <a:endParaRPr lang="en-CH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AFD6A05-D478-5342-810C-F7297D49CBB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6AEEE0F-F6D6-1140-91A7-0593C5BD94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1FCB2E-9271-304D-8963-AFD82A181B9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012C7D-9597-A041-A133-39C926CAB3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ADD6E-5B9E-124A-8BF7-4D4D9B460109}" type="slidenum">
              <a:rPr lang="en-CH" smtClean="0"/>
              <a:t>‹#›</a:t>
            </a:fld>
            <a:endParaRPr lang="en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B227-066D-9A43-8A7D-C62D3CC1E9CC}" type="datetime1">
              <a:rPr lang="de-CH" smtClean="0"/>
              <a:t>31.08.21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Discussion 01.05.2020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8823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BB5C3-72A4-8948-B661-B5C4BD61D7FB}" type="datetime1">
              <a:rPr lang="de-CH" smtClean="0"/>
              <a:t>31.08.21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Discussion 01.05.2020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5450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E15A-7B1A-EC49-A86C-4423F694234A}" type="datetime1">
              <a:rPr lang="de-CH" smtClean="0"/>
              <a:t>31.08.21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Discussion 01.05.2020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04827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7B64EF-6301-894D-BE6F-7E361BD61E8F}"/>
              </a:ext>
            </a:extLst>
          </p:cNvPr>
          <p:cNvSpPr/>
          <p:nvPr userDrawn="1"/>
        </p:nvSpPr>
        <p:spPr>
          <a:xfrm>
            <a:off x="0" y="1"/>
            <a:ext cx="9144000" cy="681036"/>
          </a:xfrm>
          <a:prstGeom prst="rect">
            <a:avLst/>
          </a:prstGeom>
          <a:solidFill>
            <a:srgbClr val="B1DA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H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4229"/>
            <a:ext cx="7886700" cy="338669"/>
          </a:xfrm>
        </p:spPr>
        <p:txBody>
          <a:bodyPr>
            <a:noAutofit/>
          </a:bodyPr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Cordia New" panose="020B0304020202020204" pitchFamily="34" charset="-34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1037"/>
            <a:ext cx="7886700" cy="5495926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6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1pPr>
            <a:lvl2pPr>
              <a:lnSpc>
                <a:spcPct val="150000"/>
              </a:lnSpc>
              <a:defRPr sz="14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2pPr>
            <a:lvl3pPr>
              <a:lnSpc>
                <a:spcPct val="150000"/>
              </a:lnSpc>
              <a:defRPr sz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3pPr>
            <a:lvl4pPr>
              <a:lnSpc>
                <a:spcPct val="150000"/>
              </a:lnSpc>
              <a:defRPr sz="11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4pPr>
            <a:lvl5pPr>
              <a:lnSpc>
                <a:spcPct val="150000"/>
              </a:lnSpc>
              <a:defRPr sz="11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41DFB0C-F950-854A-9CCB-9B4F8E927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</a:lstStyle>
          <a:p>
            <a:r>
              <a:rPr lang="en-GB" dirty="0"/>
              <a:t>Status update </a:t>
            </a:r>
            <a:r>
              <a:rPr lang="en-CH" dirty="0"/>
              <a:t>—</a:t>
            </a:r>
            <a:r>
              <a:rPr lang="en-GB" dirty="0"/>
              <a:t> 11.08.21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3DB0097-CB6C-6E47-B305-D85AB5904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</a:lstStyle>
          <a:p>
            <a:fld id="{7F5E00FB-BA97-4F40-A054-D7E4AEFE7EF5}" type="slidenum">
              <a:rPr lang="en-CH" smtClean="0"/>
              <a:pPr/>
              <a:t>‹#›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69283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AB372-CAF3-A24E-8A05-78575373429C}" type="datetime1">
              <a:rPr lang="de-CH" smtClean="0"/>
              <a:t>31.08.21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Discussion 01.05.2020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80018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CB2F2-3502-8F48-A7DD-BCDA73C25285}" type="datetime1">
              <a:rPr lang="de-CH" smtClean="0"/>
              <a:t>31.08.21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Discussion 01.05.2020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31650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DD8F4-6E68-6643-8916-46881F04DF5C}" type="datetime1">
              <a:rPr lang="de-CH" smtClean="0"/>
              <a:t>31.08.21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Discussion 01.05.2020</a:t>
            </a:r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4572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63ED9-9F25-CB49-888B-210F495F8CD1}" type="datetime1">
              <a:rPr lang="de-CH" smtClean="0"/>
              <a:t>31.08.21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Discussion 01.05.2020</a:t>
            </a:r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0968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DDA9-1F64-214D-92C3-0AC47DF59A32}" type="datetime1">
              <a:rPr lang="de-CH" smtClean="0"/>
              <a:t>31.08.21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Discussion 01.05.2020</a:t>
            </a:r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4380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85A6-04B5-7F47-8AEC-25E2B4FE0674}" type="datetime1">
              <a:rPr lang="de-CH" smtClean="0"/>
              <a:t>31.08.21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Discussion 01.05.2020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79543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FA68A-9FF6-184B-A791-AF9C1E615481}" type="datetime1">
              <a:rPr lang="de-CH" smtClean="0"/>
              <a:t>31.08.21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Discussion 01.05.2020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2319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980F3-A4BC-5F46-A81E-7DE243089327}" type="datetime1">
              <a:rPr lang="de-CH" smtClean="0"/>
              <a:t>31.08.21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Discussion 01.05.2020</a:t>
            </a:r>
            <a:endParaRPr lang="en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E00FB-BA97-4F40-A054-D7E4AEFE7EF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9114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11" Type="http://schemas.openxmlformats.org/officeDocument/2006/relationships/hyperlink" Target="https://arxiv.org/abs/1211.6759" TargetMode="External"/><Relationship Id="rId10" Type="http://schemas.openxmlformats.org/officeDocument/2006/relationships/image" Target="../media/image38.png"/><Relationship Id="rId9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7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9" Type="http://schemas.openxmlformats.org/officeDocument/2006/relationships/image" Target="../media/image42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7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13" Type="http://schemas.openxmlformats.org/officeDocument/2006/relationships/image" Target="../media/image570.png"/><Relationship Id="rId3" Type="http://schemas.openxmlformats.org/officeDocument/2006/relationships/image" Target="../media/image630.png"/><Relationship Id="rId7" Type="http://schemas.openxmlformats.org/officeDocument/2006/relationships/image" Target="../media/image46.emf"/><Relationship Id="rId12" Type="http://schemas.openxmlformats.org/officeDocument/2006/relationships/customXml" Target="../ink/ink3.xml"/><Relationship Id="rId2" Type="http://schemas.openxmlformats.org/officeDocument/2006/relationships/image" Target="../media/image620.png"/><Relationship Id="rId16" Type="http://schemas.openxmlformats.org/officeDocument/2006/relationships/image" Target="../media/image7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emf"/><Relationship Id="rId11" Type="http://schemas.openxmlformats.org/officeDocument/2006/relationships/customXml" Target="../ink/ink2.xml"/><Relationship Id="rId5" Type="http://schemas.openxmlformats.org/officeDocument/2006/relationships/image" Target="../media/image44.emf"/><Relationship Id="rId15" Type="http://schemas.openxmlformats.org/officeDocument/2006/relationships/image" Target="../media/image690.png"/><Relationship Id="rId10" Type="http://schemas.openxmlformats.org/officeDocument/2006/relationships/image" Target="../media/image561.png"/><Relationship Id="rId4" Type="http://schemas.openxmlformats.org/officeDocument/2006/relationships/image" Target="../media/image640.png"/><Relationship Id="rId1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ds.cern.ch/record/2702461?ln=fr" TargetMode="External"/><Relationship Id="rId4" Type="http://schemas.openxmlformats.org/officeDocument/2006/relationships/image" Target="../media/image5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6" Type="http://schemas.openxmlformats.org/officeDocument/2006/relationships/image" Target="NULL"/><Relationship Id="rId21" Type="http://schemas.openxmlformats.org/officeDocument/2006/relationships/customXml" Target="../ink/ink12.xml"/><Relationship Id="rId42" Type="http://schemas.openxmlformats.org/officeDocument/2006/relationships/image" Target="NULL"/><Relationship Id="rId47" Type="http://schemas.openxmlformats.org/officeDocument/2006/relationships/image" Target="NULL"/><Relationship Id="rId63" Type="http://schemas.openxmlformats.org/officeDocument/2006/relationships/customXml" Target="../ink/ink34.xml"/><Relationship Id="rId68" Type="http://schemas.openxmlformats.org/officeDocument/2006/relationships/customXml" Target="../ink/ink37.xml"/><Relationship Id="rId84" Type="http://schemas.openxmlformats.org/officeDocument/2006/relationships/customXml" Target="../ink/ink46.xml"/><Relationship Id="rId89" Type="http://schemas.openxmlformats.org/officeDocument/2006/relationships/image" Target="NULL"/><Relationship Id="rId16" Type="http://schemas.openxmlformats.org/officeDocument/2006/relationships/image" Target="NULL"/><Relationship Id="rId11" Type="http://schemas.openxmlformats.org/officeDocument/2006/relationships/customXml" Target="../ink/ink7.xml"/><Relationship Id="rId32" Type="http://schemas.openxmlformats.org/officeDocument/2006/relationships/image" Target="NULL"/><Relationship Id="rId37" Type="http://schemas.openxmlformats.org/officeDocument/2006/relationships/customXml" Target="../ink/ink20.xml"/><Relationship Id="rId53" Type="http://schemas.openxmlformats.org/officeDocument/2006/relationships/customXml" Target="../ink/ink29.xml"/><Relationship Id="rId58" Type="http://schemas.openxmlformats.org/officeDocument/2006/relationships/image" Target="NULL"/><Relationship Id="rId74" Type="http://schemas.openxmlformats.org/officeDocument/2006/relationships/image" Target="NULL"/><Relationship Id="rId79" Type="http://schemas.openxmlformats.org/officeDocument/2006/relationships/customXml" Target="../ink/ink43.xml"/><Relationship Id="rId102" Type="http://schemas.openxmlformats.org/officeDocument/2006/relationships/image" Target="NULL"/><Relationship Id="rId5" Type="http://schemas.openxmlformats.org/officeDocument/2006/relationships/image" Target="../media/image57.png"/><Relationship Id="rId90" Type="http://schemas.openxmlformats.org/officeDocument/2006/relationships/customXml" Target="../ink/ink49.xml"/><Relationship Id="rId95" Type="http://schemas.openxmlformats.org/officeDocument/2006/relationships/image" Target="NULL"/><Relationship Id="rId22" Type="http://schemas.openxmlformats.org/officeDocument/2006/relationships/image" Target="NULL"/><Relationship Id="rId27" Type="http://schemas.openxmlformats.org/officeDocument/2006/relationships/customXml" Target="../ink/ink15.xml"/><Relationship Id="rId43" Type="http://schemas.openxmlformats.org/officeDocument/2006/relationships/customXml" Target="../ink/ink23.xml"/><Relationship Id="rId48" Type="http://schemas.openxmlformats.org/officeDocument/2006/relationships/customXml" Target="../ink/ink26.xml"/><Relationship Id="rId64" Type="http://schemas.openxmlformats.org/officeDocument/2006/relationships/customXml" Target="../ink/ink35.xml"/><Relationship Id="rId69" Type="http://schemas.openxmlformats.org/officeDocument/2006/relationships/image" Target="NULL"/><Relationship Id="rId80" Type="http://schemas.openxmlformats.org/officeDocument/2006/relationships/customXml" Target="../ink/ink44.xml"/><Relationship Id="rId85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customXml" Target="../ink/ink10.xml"/><Relationship Id="rId25" Type="http://schemas.openxmlformats.org/officeDocument/2006/relationships/customXml" Target="../ink/ink14.xml"/><Relationship Id="rId33" Type="http://schemas.openxmlformats.org/officeDocument/2006/relationships/customXml" Target="../ink/ink18.xml"/><Relationship Id="rId38" Type="http://schemas.openxmlformats.org/officeDocument/2006/relationships/image" Target="NULL"/><Relationship Id="rId46" Type="http://schemas.openxmlformats.org/officeDocument/2006/relationships/customXml" Target="../ink/ink25.xml"/><Relationship Id="rId59" Type="http://schemas.openxmlformats.org/officeDocument/2006/relationships/customXml" Target="../ink/ink32.xml"/><Relationship Id="rId67" Type="http://schemas.openxmlformats.org/officeDocument/2006/relationships/image" Target="NULL"/><Relationship Id="rId20" Type="http://schemas.openxmlformats.org/officeDocument/2006/relationships/image" Target="NULL"/><Relationship Id="rId41" Type="http://schemas.openxmlformats.org/officeDocument/2006/relationships/customXml" Target="../ink/ink22.xml"/><Relationship Id="rId54" Type="http://schemas.openxmlformats.org/officeDocument/2006/relationships/image" Target="NULL"/><Relationship Id="rId62" Type="http://schemas.openxmlformats.org/officeDocument/2006/relationships/image" Target="NULL"/><Relationship Id="rId70" Type="http://schemas.openxmlformats.org/officeDocument/2006/relationships/customXml" Target="../ink/ink38.xml"/><Relationship Id="rId75" Type="http://schemas.openxmlformats.org/officeDocument/2006/relationships/customXml" Target="../ink/ink41.xml"/><Relationship Id="rId83" Type="http://schemas.openxmlformats.org/officeDocument/2006/relationships/image" Target="NULL"/><Relationship Id="rId88" Type="http://schemas.openxmlformats.org/officeDocument/2006/relationships/customXml" Target="../ink/ink48.xml"/><Relationship Id="rId91" Type="http://schemas.openxmlformats.org/officeDocument/2006/relationships/image" Target="NULL"/><Relationship Id="rId96" Type="http://schemas.openxmlformats.org/officeDocument/2006/relationships/customXml" Target="../ink/ink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5" Type="http://schemas.openxmlformats.org/officeDocument/2006/relationships/customXml" Target="../ink/ink9.xml"/><Relationship Id="rId23" Type="http://schemas.openxmlformats.org/officeDocument/2006/relationships/customXml" Target="../ink/ink13.xml"/><Relationship Id="rId28" Type="http://schemas.openxmlformats.org/officeDocument/2006/relationships/image" Target="NULL"/><Relationship Id="rId36" Type="http://schemas.openxmlformats.org/officeDocument/2006/relationships/image" Target="NULL"/><Relationship Id="rId49" Type="http://schemas.openxmlformats.org/officeDocument/2006/relationships/image" Target="NULL"/><Relationship Id="rId57" Type="http://schemas.openxmlformats.org/officeDocument/2006/relationships/customXml" Target="../ink/ink31.xml"/><Relationship Id="rId10" Type="http://schemas.openxmlformats.org/officeDocument/2006/relationships/image" Target="NULL"/><Relationship Id="rId31" Type="http://schemas.openxmlformats.org/officeDocument/2006/relationships/customXml" Target="../ink/ink17.xml"/><Relationship Id="rId44" Type="http://schemas.openxmlformats.org/officeDocument/2006/relationships/image" Target="NULL"/><Relationship Id="rId52" Type="http://schemas.openxmlformats.org/officeDocument/2006/relationships/image" Target="NULL"/><Relationship Id="rId60" Type="http://schemas.openxmlformats.org/officeDocument/2006/relationships/image" Target="NULL"/><Relationship Id="rId65" Type="http://schemas.openxmlformats.org/officeDocument/2006/relationships/image" Target="NULL"/><Relationship Id="rId73" Type="http://schemas.openxmlformats.org/officeDocument/2006/relationships/customXml" Target="../ink/ink40.xml"/><Relationship Id="rId78" Type="http://schemas.openxmlformats.org/officeDocument/2006/relationships/image" Target="NULL"/><Relationship Id="rId81" Type="http://schemas.openxmlformats.org/officeDocument/2006/relationships/image" Target="NULL"/><Relationship Id="rId86" Type="http://schemas.openxmlformats.org/officeDocument/2006/relationships/customXml" Target="../ink/ink47.xml"/><Relationship Id="rId94" Type="http://schemas.openxmlformats.org/officeDocument/2006/relationships/customXml" Target="../ink/ink51.xml"/><Relationship Id="rId99" Type="http://schemas.openxmlformats.org/officeDocument/2006/relationships/customXml" Target="../ink/ink54.xml"/><Relationship Id="rId101" Type="http://schemas.openxmlformats.org/officeDocument/2006/relationships/customXml" Target="../ink/ink55.xml"/><Relationship Id="rId4" Type="http://schemas.openxmlformats.org/officeDocument/2006/relationships/image" Target="NULL"/><Relationship Id="rId9" Type="http://schemas.openxmlformats.org/officeDocument/2006/relationships/customXml" Target="../ink/ink6.xml"/><Relationship Id="rId13" Type="http://schemas.openxmlformats.org/officeDocument/2006/relationships/customXml" Target="../ink/ink8.xml"/><Relationship Id="rId18" Type="http://schemas.openxmlformats.org/officeDocument/2006/relationships/image" Target="NULL"/><Relationship Id="rId39" Type="http://schemas.openxmlformats.org/officeDocument/2006/relationships/customXml" Target="../ink/ink21.xml"/><Relationship Id="rId34" Type="http://schemas.openxmlformats.org/officeDocument/2006/relationships/image" Target="NULL"/><Relationship Id="rId50" Type="http://schemas.openxmlformats.org/officeDocument/2006/relationships/customXml" Target="../ink/ink27.xml"/><Relationship Id="rId55" Type="http://schemas.openxmlformats.org/officeDocument/2006/relationships/customXml" Target="../ink/ink30.xml"/><Relationship Id="rId76" Type="http://schemas.openxmlformats.org/officeDocument/2006/relationships/image" Target="NULL"/><Relationship Id="rId97" Type="http://schemas.openxmlformats.org/officeDocument/2006/relationships/image" Target="NULL"/><Relationship Id="rId7" Type="http://schemas.openxmlformats.org/officeDocument/2006/relationships/customXml" Target="../ink/ink5.xml"/><Relationship Id="rId71" Type="http://schemas.openxmlformats.org/officeDocument/2006/relationships/customXml" Target="../ink/ink39.xml"/><Relationship Id="rId92" Type="http://schemas.openxmlformats.org/officeDocument/2006/relationships/customXml" Target="../ink/ink50.xml"/><Relationship Id="rId2" Type="http://schemas.openxmlformats.org/officeDocument/2006/relationships/image" Target="../media/image56.png"/><Relationship Id="rId29" Type="http://schemas.openxmlformats.org/officeDocument/2006/relationships/customXml" Target="../ink/ink16.xml"/><Relationship Id="rId24" Type="http://schemas.openxmlformats.org/officeDocument/2006/relationships/image" Target="NULL"/><Relationship Id="rId40" Type="http://schemas.openxmlformats.org/officeDocument/2006/relationships/image" Target="NULL"/><Relationship Id="rId45" Type="http://schemas.openxmlformats.org/officeDocument/2006/relationships/customXml" Target="../ink/ink24.xml"/><Relationship Id="rId66" Type="http://schemas.openxmlformats.org/officeDocument/2006/relationships/customXml" Target="../ink/ink36.xml"/><Relationship Id="rId87" Type="http://schemas.openxmlformats.org/officeDocument/2006/relationships/image" Target="NULL"/><Relationship Id="rId61" Type="http://schemas.openxmlformats.org/officeDocument/2006/relationships/customXml" Target="../ink/ink33.xml"/><Relationship Id="rId82" Type="http://schemas.openxmlformats.org/officeDocument/2006/relationships/customXml" Target="../ink/ink45.xml"/><Relationship Id="rId19" Type="http://schemas.openxmlformats.org/officeDocument/2006/relationships/customXml" Target="../ink/ink11.xml"/><Relationship Id="rId14" Type="http://schemas.openxmlformats.org/officeDocument/2006/relationships/image" Target="NULL"/><Relationship Id="rId30" Type="http://schemas.openxmlformats.org/officeDocument/2006/relationships/image" Target="NULL"/><Relationship Id="rId35" Type="http://schemas.openxmlformats.org/officeDocument/2006/relationships/customXml" Target="../ink/ink19.xml"/><Relationship Id="rId56" Type="http://schemas.openxmlformats.org/officeDocument/2006/relationships/image" Target="NULL"/><Relationship Id="rId77" Type="http://schemas.openxmlformats.org/officeDocument/2006/relationships/customXml" Target="../ink/ink42.xml"/><Relationship Id="rId100" Type="http://schemas.openxmlformats.org/officeDocument/2006/relationships/image" Target="NULL"/><Relationship Id="rId8" Type="http://schemas.openxmlformats.org/officeDocument/2006/relationships/image" Target="NULL"/><Relationship Id="rId51" Type="http://schemas.openxmlformats.org/officeDocument/2006/relationships/customXml" Target="../ink/ink28.xml"/><Relationship Id="rId72" Type="http://schemas.openxmlformats.org/officeDocument/2006/relationships/image" Target="NULL"/><Relationship Id="rId93" Type="http://schemas.openxmlformats.org/officeDocument/2006/relationships/image" Target="NULL"/><Relationship Id="rId98" Type="http://schemas.openxmlformats.org/officeDocument/2006/relationships/customXml" Target="../ink/ink53.xml"/><Relationship Id="rId3" Type="http://schemas.openxmlformats.org/officeDocument/2006/relationships/customXml" Target="../ink/ink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7" Type="http://schemas.openxmlformats.org/officeDocument/2006/relationships/image" Target="../media/image66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65.emf"/><Relationship Id="rId4" Type="http://schemas.openxmlformats.org/officeDocument/2006/relationships/image" Target="../media/image6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7" Type="http://schemas.openxmlformats.org/officeDocument/2006/relationships/image" Target="../media/image311.pn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7" Type="http://schemas.openxmlformats.org/officeDocument/2006/relationships/image" Target="../media/image370.pn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emf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7" Type="http://schemas.openxmlformats.org/officeDocument/2006/relationships/image" Target="../media/image16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00.png"/><Relationship Id="rId10" Type="http://schemas.openxmlformats.org/officeDocument/2006/relationships/image" Target="../media/image190.png"/><Relationship Id="rId9" Type="http://schemas.openxmlformats.org/officeDocument/2006/relationships/image" Target="../media/image18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7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7.png"/><Relationship Id="rId10" Type="http://schemas.openxmlformats.org/officeDocument/2006/relationships/image" Target="../media/image11.pn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220.png"/><Relationship Id="rId7" Type="http://schemas.openxmlformats.org/officeDocument/2006/relationships/image" Target="../media/image83.png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241.png"/><Relationship Id="rId4" Type="http://schemas.openxmlformats.org/officeDocument/2006/relationships/image" Target="../media/image81.emf"/><Relationship Id="rId9" Type="http://schemas.openxmlformats.org/officeDocument/2006/relationships/image" Target="../media/image280.png"/></Relationships>
</file>

<file path=ppt/slides/_rels/slide3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10.png"/><Relationship Id="rId21" Type="http://schemas.openxmlformats.org/officeDocument/2006/relationships/customXml" Target="../ink/ink61.xml"/><Relationship Id="rId42" Type="http://schemas.openxmlformats.org/officeDocument/2006/relationships/image" Target="../media/image500.png"/><Relationship Id="rId47" Type="http://schemas.openxmlformats.org/officeDocument/2006/relationships/image" Target="../media/image520.png"/><Relationship Id="rId63" Type="http://schemas.openxmlformats.org/officeDocument/2006/relationships/customXml" Target="../ink/ink83.xml"/><Relationship Id="rId68" Type="http://schemas.openxmlformats.org/officeDocument/2006/relationships/image" Target="../media/image631.png"/><Relationship Id="rId84" Type="http://schemas.openxmlformats.org/officeDocument/2006/relationships/image" Target="../media/image710.png"/><Relationship Id="rId89" Type="http://schemas.openxmlformats.org/officeDocument/2006/relationships/customXml" Target="../ink/ink96.xml"/><Relationship Id="rId16" Type="http://schemas.openxmlformats.org/officeDocument/2006/relationships/image" Target="../media/image360.png"/><Relationship Id="rId11" Type="http://schemas.openxmlformats.org/officeDocument/2006/relationships/customXml" Target="../ink/ink56.xml"/><Relationship Id="rId32" Type="http://schemas.openxmlformats.org/officeDocument/2006/relationships/image" Target="../media/image450.png"/><Relationship Id="rId37" Type="http://schemas.openxmlformats.org/officeDocument/2006/relationships/customXml" Target="../ink/ink69.xml"/><Relationship Id="rId53" Type="http://schemas.openxmlformats.org/officeDocument/2006/relationships/image" Target="../media/image550.png"/><Relationship Id="rId58" Type="http://schemas.openxmlformats.org/officeDocument/2006/relationships/customXml" Target="../ink/ink80.xml"/><Relationship Id="rId74" Type="http://schemas.openxmlformats.org/officeDocument/2006/relationships/image" Target="../media/image660.png"/><Relationship Id="rId79" Type="http://schemas.openxmlformats.org/officeDocument/2006/relationships/customXml" Target="../ink/ink91.xml"/><Relationship Id="rId90" Type="http://schemas.openxmlformats.org/officeDocument/2006/relationships/image" Target="../media/image740.png"/><Relationship Id="rId14" Type="http://schemas.openxmlformats.org/officeDocument/2006/relationships/image" Target="../media/image350.png"/><Relationship Id="rId22" Type="http://schemas.openxmlformats.org/officeDocument/2006/relationships/image" Target="../media/image390.png"/><Relationship Id="rId27" Type="http://schemas.openxmlformats.org/officeDocument/2006/relationships/customXml" Target="../ink/ink64.xml"/><Relationship Id="rId30" Type="http://schemas.openxmlformats.org/officeDocument/2006/relationships/image" Target="../media/image440.png"/><Relationship Id="rId35" Type="http://schemas.openxmlformats.org/officeDocument/2006/relationships/customXml" Target="../ink/ink68.xml"/><Relationship Id="rId43" Type="http://schemas.openxmlformats.org/officeDocument/2006/relationships/customXml" Target="../ink/ink72.xml"/><Relationship Id="rId48" Type="http://schemas.openxmlformats.org/officeDocument/2006/relationships/customXml" Target="../ink/ink75.xml"/><Relationship Id="rId56" Type="http://schemas.openxmlformats.org/officeDocument/2006/relationships/customXml" Target="../ink/ink79.xml"/><Relationship Id="rId64" Type="http://schemas.openxmlformats.org/officeDocument/2006/relationships/image" Target="../media/image600.png"/><Relationship Id="rId69" Type="http://schemas.openxmlformats.org/officeDocument/2006/relationships/customXml" Target="../ink/ink86.xml"/><Relationship Id="rId77" Type="http://schemas.openxmlformats.org/officeDocument/2006/relationships/customXml" Target="../ink/ink90.xml"/><Relationship Id="rId8" Type="http://schemas.openxmlformats.org/officeDocument/2006/relationships/image" Target="../media/image28.png"/><Relationship Id="rId51" Type="http://schemas.openxmlformats.org/officeDocument/2006/relationships/image" Target="../media/image540.png"/><Relationship Id="rId72" Type="http://schemas.openxmlformats.org/officeDocument/2006/relationships/image" Target="../media/image650.png"/><Relationship Id="rId80" Type="http://schemas.openxmlformats.org/officeDocument/2006/relationships/image" Target="../media/image691.png"/><Relationship Id="rId85" Type="http://schemas.openxmlformats.org/officeDocument/2006/relationships/customXml" Target="../ink/ink94.xml"/><Relationship Id="rId93" Type="http://schemas.openxmlformats.org/officeDocument/2006/relationships/customXml" Target="../ink/ink98.xml"/><Relationship Id="rId12" Type="http://schemas.openxmlformats.org/officeDocument/2006/relationships/image" Target="../media/image341.png"/><Relationship Id="rId17" Type="http://schemas.openxmlformats.org/officeDocument/2006/relationships/customXml" Target="../ink/ink59.xml"/><Relationship Id="rId25" Type="http://schemas.openxmlformats.org/officeDocument/2006/relationships/customXml" Target="../ink/ink63.xml"/><Relationship Id="rId33" Type="http://schemas.openxmlformats.org/officeDocument/2006/relationships/customXml" Target="../ink/ink67.xml"/><Relationship Id="rId38" Type="http://schemas.openxmlformats.org/officeDocument/2006/relationships/image" Target="../media/image480.png"/><Relationship Id="rId46" Type="http://schemas.openxmlformats.org/officeDocument/2006/relationships/customXml" Target="../ink/ink74.xml"/><Relationship Id="rId59" Type="http://schemas.openxmlformats.org/officeDocument/2006/relationships/customXml" Target="../ink/ink81.xml"/><Relationship Id="rId67" Type="http://schemas.openxmlformats.org/officeDocument/2006/relationships/customXml" Target="../ink/ink85.xml"/><Relationship Id="rId20" Type="http://schemas.openxmlformats.org/officeDocument/2006/relationships/image" Target="../media/image380.png"/><Relationship Id="rId41" Type="http://schemas.openxmlformats.org/officeDocument/2006/relationships/customXml" Target="../ink/ink71.xml"/><Relationship Id="rId54" Type="http://schemas.openxmlformats.org/officeDocument/2006/relationships/customXml" Target="../ink/ink78.xml"/><Relationship Id="rId62" Type="http://schemas.openxmlformats.org/officeDocument/2006/relationships/image" Target="../media/image590.png"/><Relationship Id="rId70" Type="http://schemas.openxmlformats.org/officeDocument/2006/relationships/image" Target="../media/image641.png"/><Relationship Id="rId75" Type="http://schemas.openxmlformats.org/officeDocument/2006/relationships/customXml" Target="../ink/ink89.xml"/><Relationship Id="rId83" Type="http://schemas.openxmlformats.org/officeDocument/2006/relationships/customXml" Target="../ink/ink93.xml"/><Relationship Id="rId88" Type="http://schemas.openxmlformats.org/officeDocument/2006/relationships/image" Target="../media/image73.png"/><Relationship Id="rId91" Type="http://schemas.openxmlformats.org/officeDocument/2006/relationships/customXml" Target="../ink/ink9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15" Type="http://schemas.openxmlformats.org/officeDocument/2006/relationships/customXml" Target="../ink/ink58.xml"/><Relationship Id="rId23" Type="http://schemas.openxmlformats.org/officeDocument/2006/relationships/customXml" Target="../ink/ink62.xml"/><Relationship Id="rId28" Type="http://schemas.openxmlformats.org/officeDocument/2006/relationships/image" Target="../media/image430.png"/><Relationship Id="rId36" Type="http://schemas.openxmlformats.org/officeDocument/2006/relationships/image" Target="../media/image470.png"/><Relationship Id="rId49" Type="http://schemas.openxmlformats.org/officeDocument/2006/relationships/image" Target="../media/image530.png"/><Relationship Id="rId57" Type="http://schemas.openxmlformats.org/officeDocument/2006/relationships/image" Target="../media/image571.png"/><Relationship Id="rId10" Type="http://schemas.openxmlformats.org/officeDocument/2006/relationships/image" Target="../media/image330.png"/><Relationship Id="rId31" Type="http://schemas.openxmlformats.org/officeDocument/2006/relationships/customXml" Target="../ink/ink66.xml"/><Relationship Id="rId44" Type="http://schemas.openxmlformats.org/officeDocument/2006/relationships/image" Target="../media/image510.png"/><Relationship Id="rId52" Type="http://schemas.openxmlformats.org/officeDocument/2006/relationships/customXml" Target="../ink/ink77.xml"/><Relationship Id="rId60" Type="http://schemas.openxmlformats.org/officeDocument/2006/relationships/image" Target="../media/image580.png"/><Relationship Id="rId65" Type="http://schemas.openxmlformats.org/officeDocument/2006/relationships/customXml" Target="../ink/ink84.xml"/><Relationship Id="rId73" Type="http://schemas.openxmlformats.org/officeDocument/2006/relationships/customXml" Target="../ink/ink88.xml"/><Relationship Id="rId78" Type="http://schemas.openxmlformats.org/officeDocument/2006/relationships/image" Target="../media/image680.png"/><Relationship Id="rId81" Type="http://schemas.openxmlformats.org/officeDocument/2006/relationships/customXml" Target="../ink/ink92.xml"/><Relationship Id="rId86" Type="http://schemas.openxmlformats.org/officeDocument/2006/relationships/image" Target="../media/image720.png"/><Relationship Id="rId94" Type="http://schemas.openxmlformats.org/officeDocument/2006/relationships/image" Target="../media/image760.png"/><Relationship Id="rId9" Type="http://schemas.openxmlformats.org/officeDocument/2006/relationships/image" Target="../media/image86.tiff"/><Relationship Id="rId13" Type="http://schemas.openxmlformats.org/officeDocument/2006/relationships/customXml" Target="../ink/ink57.xml"/><Relationship Id="rId18" Type="http://schemas.openxmlformats.org/officeDocument/2006/relationships/image" Target="../media/image371.png"/><Relationship Id="rId39" Type="http://schemas.openxmlformats.org/officeDocument/2006/relationships/customXml" Target="../ink/ink70.xml"/><Relationship Id="rId34" Type="http://schemas.openxmlformats.org/officeDocument/2006/relationships/image" Target="../media/image460.png"/><Relationship Id="rId50" Type="http://schemas.openxmlformats.org/officeDocument/2006/relationships/customXml" Target="../ink/ink76.xml"/><Relationship Id="rId55" Type="http://schemas.openxmlformats.org/officeDocument/2006/relationships/image" Target="../media/image560.png"/><Relationship Id="rId76" Type="http://schemas.openxmlformats.org/officeDocument/2006/relationships/image" Target="../media/image670.png"/><Relationship Id="rId7" Type="http://schemas.openxmlformats.org/officeDocument/2006/relationships/image" Target="../media/image300.png"/><Relationship Id="rId71" Type="http://schemas.openxmlformats.org/officeDocument/2006/relationships/customXml" Target="../ink/ink87.xml"/><Relationship Id="rId92" Type="http://schemas.openxmlformats.org/officeDocument/2006/relationships/image" Target="../media/image750.png"/><Relationship Id="rId2" Type="http://schemas.openxmlformats.org/officeDocument/2006/relationships/image" Target="../media/image85.png"/><Relationship Id="rId29" Type="http://schemas.openxmlformats.org/officeDocument/2006/relationships/customXml" Target="../ink/ink65.xml"/><Relationship Id="rId24" Type="http://schemas.openxmlformats.org/officeDocument/2006/relationships/image" Target="../media/image400.png"/><Relationship Id="rId40" Type="http://schemas.openxmlformats.org/officeDocument/2006/relationships/image" Target="../media/image490.png"/><Relationship Id="rId45" Type="http://schemas.openxmlformats.org/officeDocument/2006/relationships/customXml" Target="../ink/ink73.xml"/><Relationship Id="rId66" Type="http://schemas.openxmlformats.org/officeDocument/2006/relationships/image" Target="../media/image621.png"/><Relationship Id="rId87" Type="http://schemas.openxmlformats.org/officeDocument/2006/relationships/customXml" Target="../ink/ink95.xml"/><Relationship Id="rId61" Type="http://schemas.openxmlformats.org/officeDocument/2006/relationships/customXml" Target="../ink/ink82.xml"/><Relationship Id="rId82" Type="http://schemas.openxmlformats.org/officeDocument/2006/relationships/image" Target="../media/image701.png"/><Relationship Id="rId19" Type="http://schemas.openxmlformats.org/officeDocument/2006/relationships/customXml" Target="../ink/ink6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70.png"/><Relationship Id="rId12" Type="http://schemas.openxmlformats.org/officeDocument/2006/relationships/hyperlink" Target="https://arxiv.org/abs/hep-ex/0408144" TargetMode="External"/><Relationship Id="rId2" Type="http://schemas.openxmlformats.org/officeDocument/2006/relationships/hyperlink" Target="https://arxiv.org/abs/2102.0319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0.png"/><Relationship Id="rId5" Type="http://schemas.openxmlformats.org/officeDocument/2006/relationships/image" Target="../media/image14.png"/><Relationship Id="rId10" Type="http://schemas.openxmlformats.org/officeDocument/2006/relationships/image" Target="../media/image100.png"/><Relationship Id="rId4" Type="http://schemas.openxmlformats.org/officeDocument/2006/relationships/hyperlink" Target="https://hflav-eos.web.cern.ch/hflav-eos/semi/spring19/html/RDsDsstar/RDRDs.html" TargetMode="External"/><Relationship Id="rId9" Type="http://schemas.openxmlformats.org/officeDocument/2006/relationships/image" Target="../media/image90.png"/><Relationship Id="rId14" Type="http://schemas.openxmlformats.org/officeDocument/2006/relationships/image" Target="../media/image1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0.tiff"/><Relationship Id="rId7" Type="http://schemas.openxmlformats.org/officeDocument/2006/relationships/image" Target="../media/image22.png"/><Relationship Id="rId12" Type="http://schemas.openxmlformats.org/officeDocument/2006/relationships/image" Target="../media/image20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25.png"/><Relationship Id="rId10" Type="http://schemas.openxmlformats.org/officeDocument/2006/relationships/image" Target="../media/image23.png"/><Relationship Id="rId4" Type="http://schemas.openxmlformats.org/officeDocument/2006/relationships/image" Target="../media/image150.png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6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slide" Target="slide2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60.png"/><Relationship Id="rId7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ame 11">
            <a:extLst>
              <a:ext uri="{FF2B5EF4-FFF2-40B4-BE49-F238E27FC236}">
                <a16:creationId xmlns:a16="http://schemas.microsoft.com/office/drawing/2014/main" id="{04B1E0AF-FE26-9849-BB13-6DDDE8DFEE44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frame">
            <a:avLst>
              <a:gd name="adj1" fmla="val 7583"/>
            </a:avLst>
          </a:prstGeom>
          <a:gradFill flip="none" rotWithShape="1">
            <a:gsLst>
              <a:gs pos="0">
                <a:srgbClr val="4F9B8F"/>
              </a:gs>
              <a:gs pos="31000">
                <a:srgbClr val="D3ECF2"/>
              </a:gs>
              <a:gs pos="78000">
                <a:srgbClr val="FFFFFF"/>
              </a:gs>
              <a:gs pos="100000">
                <a:srgbClr val="FF0100"/>
              </a:gs>
              <a:gs pos="46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5B94180-2ABA-094E-A6C6-CBEC954627BB}"/>
              </a:ext>
            </a:extLst>
          </p:cNvPr>
          <p:cNvSpPr/>
          <p:nvPr/>
        </p:nvSpPr>
        <p:spPr>
          <a:xfrm>
            <a:off x="309821" y="329785"/>
            <a:ext cx="8439388" cy="6216930"/>
          </a:xfrm>
          <a:prstGeom prst="roundRect">
            <a:avLst>
              <a:gd name="adj" fmla="val 87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AE055-694A-0441-953E-69F01371E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2881" y="4844420"/>
            <a:ext cx="6858000" cy="342130"/>
          </a:xfrm>
        </p:spPr>
        <p:txBody>
          <a:bodyPr>
            <a:normAutofit/>
          </a:bodyPr>
          <a:lstStyle/>
          <a:p>
            <a:pPr algn="l"/>
            <a:r>
              <a:rPr lang="fr-CH" sz="1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Sonia </a:t>
            </a:r>
            <a:r>
              <a:rPr lang="fr-CH" sz="1600" u="sng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Bouchiba</a:t>
            </a:r>
            <a:r>
              <a:rPr lang="fr-CH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, </a:t>
            </a:r>
            <a:r>
              <a:rPr lang="fr-CH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Vitalii</a:t>
            </a:r>
            <a:r>
              <a:rPr lang="fr-CH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 </a:t>
            </a:r>
            <a:r>
              <a:rPr lang="fr-CH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Lisovskyi</a:t>
            </a:r>
            <a:r>
              <a:rPr lang="fr-CH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, </a:t>
            </a:r>
            <a:r>
              <a:rPr lang="fr-CH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Lesya</a:t>
            </a:r>
            <a:r>
              <a:rPr lang="fr-CH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 </a:t>
            </a:r>
            <a:r>
              <a:rPr lang="fr-CH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Shchutska</a:t>
            </a:r>
            <a:endParaRPr lang="en-CH" sz="1600" i="1" dirty="0">
              <a:solidFill>
                <a:schemeClr val="tx1">
                  <a:lumMod val="50000"/>
                  <a:lumOff val="50000"/>
                </a:schemeClr>
              </a:solidFill>
              <a:latin typeface="Geneva" panose="020B0503030404040204" pitchFamily="34" charset="0"/>
              <a:ea typeface="Geneva" panose="020B05030304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20E28B-B8CD-C943-9CE4-8F25A7AD1463}"/>
              </a:ext>
            </a:extLst>
          </p:cNvPr>
          <p:cNvSpPr/>
          <p:nvPr/>
        </p:nvSpPr>
        <p:spPr>
          <a:xfrm>
            <a:off x="4879171" y="1125233"/>
            <a:ext cx="38363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H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FAKT session</a:t>
            </a:r>
            <a:br>
              <a:rPr lang="en-CH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</a:br>
            <a:r>
              <a:rPr lang="en-CH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31th August 2021</a:t>
            </a:r>
            <a:endParaRPr lang="en-GB" sz="1400" dirty="0">
              <a:latin typeface="Geneva" panose="020B0503030404040204" pitchFamily="34" charset="0"/>
              <a:ea typeface="Geneva" panose="020B050303040404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F194FC-A65A-1248-87F9-6B02A75D96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423" b="33805"/>
          <a:stretch/>
        </p:blipFill>
        <p:spPr>
          <a:xfrm>
            <a:off x="7151576" y="5732767"/>
            <a:ext cx="1412092" cy="27260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B2DED8C-DEA2-0446-B5CD-FC02EB77985D}"/>
              </a:ext>
            </a:extLst>
          </p:cNvPr>
          <p:cNvSpPr/>
          <p:nvPr/>
        </p:nvSpPr>
        <p:spPr>
          <a:xfrm>
            <a:off x="4912902" y="786679"/>
            <a:ext cx="38363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CH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SPS/ÖPG Annual Joint Meeting 2021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BDF6EF-EA5C-E14D-B380-D98FFD3322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699" y="5732767"/>
            <a:ext cx="742014" cy="24011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A0659450-6DD9-CF49-9642-035127797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419" y="5732767"/>
            <a:ext cx="637417" cy="43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ED4DE5F-F87B-F84B-B10D-2BE4C63A389F}"/>
              </a:ext>
            </a:extLst>
          </p:cNvPr>
          <p:cNvSpPr/>
          <p:nvPr/>
        </p:nvSpPr>
        <p:spPr>
          <a:xfrm>
            <a:off x="876925" y="2250466"/>
            <a:ext cx="7172793" cy="1866229"/>
          </a:xfrm>
          <a:prstGeom prst="roundRect">
            <a:avLst/>
          </a:prstGeom>
          <a:solidFill>
            <a:srgbClr val="5EAA9D">
              <a:alpha val="70000"/>
            </a:srgbClr>
          </a:solidFill>
          <a:ln w="66675">
            <a:solidFill>
              <a:srgbClr val="5EAA9D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Search for the multilepton final state @</a:t>
            </a:r>
            <a:r>
              <a:rPr lang="en-CH" sz="2400" b="1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LHCb</a:t>
            </a:r>
            <a:br>
              <a:rPr lang="en-CH" sz="2800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</a:br>
            <a:r>
              <a:rPr lang="en-CH" sz="2800" b="1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B</a:t>
            </a:r>
            <a:r>
              <a:rPr lang="en-CH" sz="2800" b="1" baseline="30000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+</a:t>
            </a:r>
            <a:r>
              <a:rPr lang="en-CH" sz="2800" b="1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 → K</a:t>
            </a:r>
            <a:r>
              <a:rPr lang="en-CH" sz="2800" b="1" baseline="30000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+</a:t>
            </a:r>
            <a:r>
              <a:rPr lang="en-CH" sz="2800" b="1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 J/ψ ɣ</a:t>
            </a:r>
            <a:r>
              <a:rPr lang="en-CH" sz="2800" b="1" baseline="30000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*</a:t>
            </a:r>
            <a:r>
              <a:rPr lang="en-CH" sz="2800" b="1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(→μ</a:t>
            </a:r>
            <a:r>
              <a:rPr lang="en-CH" sz="2800" b="1" baseline="30000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+</a:t>
            </a:r>
            <a:r>
              <a:rPr lang="en-CH" sz="2800" b="1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μ</a:t>
            </a:r>
            <a:r>
              <a:rPr lang="en-CH" sz="2800" b="1" baseline="30000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-</a:t>
            </a:r>
            <a:r>
              <a:rPr lang="en-CH" sz="2800" b="1" dirty="0">
                <a:solidFill>
                  <a:schemeClr val="bg1"/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42092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9108F6-DFBF-3846-9B90-31090D616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10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297C52-621F-4249-9558-74D2E698C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324" y="3843254"/>
            <a:ext cx="3261806" cy="24449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2DB856-4482-8341-A082-5F3D64F28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18" y="4299937"/>
            <a:ext cx="2292458" cy="1716627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8ABBD88-AD65-4E46-AD66-8FF9BE5985D5}"/>
              </a:ext>
            </a:extLst>
          </p:cNvPr>
          <p:cNvSpPr txBox="1">
            <a:spLocks/>
          </p:cNvSpPr>
          <p:nvPr/>
        </p:nvSpPr>
        <p:spPr>
          <a:xfrm>
            <a:off x="628650" y="189264"/>
            <a:ext cx="7886700" cy="3386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Cordia New" panose="020B0304020202020204" pitchFamily="34" charset="-34"/>
              </a:defRPr>
            </a:lvl1pPr>
          </a:lstStyle>
          <a:p>
            <a:r>
              <a:rPr lang="en-GB" dirty="0"/>
              <a:t>MisID soft muon BDT</a:t>
            </a:r>
            <a:endParaRPr lang="en-GB" sz="16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424404-A708-C54F-8ED9-101D88E7D142}"/>
              </a:ext>
            </a:extLst>
          </p:cNvPr>
          <p:cNvSpPr/>
          <p:nvPr/>
        </p:nvSpPr>
        <p:spPr>
          <a:xfrm>
            <a:off x="627415" y="1250000"/>
            <a:ext cx="3933047" cy="2395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400" b="1" dirty="0">
                <a:solidFill>
                  <a:srgbClr val="FFC000"/>
                </a:solidFill>
                <a:latin typeface="Franklin Gothic Book" panose="020B0503020102020204" pitchFamily="34" charset="0"/>
              </a:rPr>
              <a:t>TRAINING VARIABLES</a:t>
            </a:r>
            <a:r>
              <a:rPr lang="en-GB" sz="1400" b="1" dirty="0">
                <a:solidFill>
                  <a:srgbClr val="FFC000"/>
                </a:solidFill>
                <a:latin typeface="Franklin Gothic Book" panose="020B0503020102020204" pitchFamily="34" charset="0"/>
                <a:sym typeface="Wingdings" pitchFamily="2" charset="2"/>
              </a:rPr>
              <a:t> </a:t>
            </a:r>
            <a:r>
              <a:rPr lang="en-GB" sz="1400" dirty="0">
                <a:solidFill>
                  <a:srgbClr val="FFC000"/>
                </a:solidFill>
                <a:latin typeface="Franklin Gothic Book" panose="020B0503020102020204" pitchFamily="34" charset="0"/>
                <a:sym typeface="Wingdings" pitchFamily="2" charset="2"/>
              </a:rPr>
              <a:t>(single soft muon only)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PID variables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Global NN-computed muon/kaon probability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Global pion likelihood:                                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Franklin Gothic Book" panose="020B0503020102020204" pitchFamily="34" charset="0"/>
              </a:rPr>
              <a:t>PID(X) = log(Likelihood(X)) - log(Likelihood(pi))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RICH pion likelihood</a:t>
            </a:r>
          </a:p>
          <a:p>
            <a:pPr>
              <a:lnSpc>
                <a:spcPct val="120000"/>
              </a:lnSpc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Kink-tracker </a:t>
            </a:r>
            <a:endParaRPr lang="en-GB" sz="14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+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kinematics to add </a:t>
            </a:r>
            <a:r>
              <a:rPr lang="en-GB" sz="1400" b="1" dirty="0">
                <a:solidFill>
                  <a:srgbClr val="F6627E"/>
                </a:solidFill>
                <a:latin typeface="Franklin Gothic Book" panose="020B0503020102020204" pitchFamily="34" charset="0"/>
              </a:rPr>
              <a:t>dependency of the PID in the soft muon momentum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D6E47D-0891-D542-87C7-B0CC2C89ED26}"/>
              </a:ext>
            </a:extLst>
          </p:cNvPr>
          <p:cNvSpPr txBox="1"/>
          <p:nvPr/>
        </p:nvSpPr>
        <p:spPr>
          <a:xfrm>
            <a:off x="627415" y="711097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6627E"/>
                </a:solidFill>
                <a:latin typeface="Franklin Gothic Medium" panose="020B0603020102020204" pitchFamily="34" charset="0"/>
              </a:rPr>
              <a:t>Let's mix all this!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DDA4FA-4273-CE4D-8173-0FA40A93E5EA}"/>
              </a:ext>
            </a:extLst>
          </p:cNvPr>
          <p:cNvSpPr txBox="1"/>
          <p:nvPr/>
        </p:nvSpPr>
        <p:spPr>
          <a:xfrm>
            <a:off x="1069863" y="4727188"/>
            <a:ext cx="1576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rgbClr val="F6627E">
                    <a:alpha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1600" dirty="0">
                <a:solidFill>
                  <a:srgbClr val="F6627E">
                    <a:alpha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unofficial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Footer Placeholder 3">
                <a:extLst>
                  <a:ext uri="{FF2B5EF4-FFF2-40B4-BE49-F238E27FC236}">
                    <a16:creationId xmlns:a16="http://schemas.microsoft.com/office/drawing/2014/main" id="{30B8259D-9C91-B247-AF4C-D62846F25A02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16" name="Footer Placeholder 3">
                <a:extLst>
                  <a:ext uri="{FF2B5EF4-FFF2-40B4-BE49-F238E27FC236}">
                    <a16:creationId xmlns:a16="http://schemas.microsoft.com/office/drawing/2014/main" id="{30B8259D-9C91-B247-AF4C-D62846F25A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8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280D025-C48A-A84C-B757-3FDC8693CF99}"/>
                  </a:ext>
                </a:extLst>
              </p:cNvPr>
              <p:cNvSpPr/>
              <p:nvPr/>
            </p:nvSpPr>
            <p:spPr>
              <a:xfrm>
                <a:off x="5933350" y="3979512"/>
                <a:ext cx="2933939" cy="18143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GB" sz="1400" b="1" dirty="0">
                    <a:solidFill>
                      <a:srgbClr val="93E100"/>
                    </a:solidFill>
                    <a:latin typeface="Franklin Gothic Book" panose="020B0503020102020204" pitchFamily="34" charset="0"/>
                  </a:rPr>
                  <a:t>SAMPLES</a:t>
                </a:r>
                <a:endPara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GB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▸Background</a:t>
                </a:r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fr-CH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fr-CH" sz="12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fr-CH" sz="12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fr-CH" sz="12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fr-CH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fr-CH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𝜇𝜈</m:t>
                        </m:r>
                      </m:e>
                    </m:d>
                    <m:r>
                      <a:rPr lang="fr-CH" sz="12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sample weighted in momentum and in transverse momentum sample </a:t>
                </a:r>
                <a:r>
                  <a:rPr lang="en-GB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wrt</a:t>
                </a:r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simulation</a:t>
                </a:r>
                <a:endParaRPr lang="en-GB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pPr>
                  <a:lnSpc>
                    <a:spcPct val="120000"/>
                  </a:lnSpc>
                  <a:spcAft>
                    <a:spcPts val="600"/>
                  </a:spcAft>
                </a:pPr>
                <a:r>
                  <a:rPr lang="en-GB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▸ Signal</a:t>
                </a:r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: MC simulation 2018 MD,      </a:t>
                </a:r>
                <a14:m>
                  <m:oMath xmlns:m="http://schemas.openxmlformats.org/officeDocument/2006/math">
                    <m:r>
                      <a:rPr lang="en-GB" sz="12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CH" sz="12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 </m:t>
                    </m:r>
                    <m:d>
                      <m:dPr>
                        <m:ctrlPr>
                          <a:rPr lang="en-GB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fr-CH" sz="1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f>
                          <m:fPr>
                            <m:type m:val="lin"/>
                            <m:ctrlP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2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en-GB" sz="12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𝜓</m:t>
                            </m:r>
                          </m:den>
                        </m:f>
                        <m:sSup>
                          <m:sSupPr>
                            <m:ctrlP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fr-CH" sz="12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with normal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GB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2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mass distribution</a:t>
                </a:r>
                <a:endParaRPr lang="en-GB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280D025-C48A-A84C-B757-3FDC8693CF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3350" y="3979512"/>
                <a:ext cx="2933939" cy="1814343"/>
              </a:xfrm>
              <a:prstGeom prst="rect">
                <a:avLst/>
              </a:prstGeom>
              <a:blipFill>
                <a:blip r:embed="rId9"/>
                <a:stretch>
                  <a:fillRect l="-862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61D790F6-59E6-204C-B91D-A776385BEA3E}"/>
              </a:ext>
            </a:extLst>
          </p:cNvPr>
          <p:cNvSpPr txBox="1"/>
          <p:nvPr/>
        </p:nvSpPr>
        <p:spPr>
          <a:xfrm>
            <a:off x="4069775" y="4988973"/>
            <a:ext cx="1576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rgbClr val="F6627E">
                    <a:alpha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1600" dirty="0">
                <a:solidFill>
                  <a:srgbClr val="F6627E">
                    <a:alpha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unofficial   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0836E61-5A63-2446-8986-6EC9E4151A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62"/>
          <a:stretch/>
        </p:blipFill>
        <p:spPr bwMode="auto">
          <a:xfrm>
            <a:off x="4639632" y="979605"/>
            <a:ext cx="3636636" cy="232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rved Right Arrow 5">
            <a:extLst>
              <a:ext uri="{FF2B5EF4-FFF2-40B4-BE49-F238E27FC236}">
                <a16:creationId xmlns:a16="http://schemas.microsoft.com/office/drawing/2014/main" id="{9C3845E6-BD17-DB44-8576-8CC986F86940}"/>
              </a:ext>
            </a:extLst>
          </p:cNvPr>
          <p:cNvSpPr/>
          <p:nvPr/>
        </p:nvSpPr>
        <p:spPr>
          <a:xfrm rot="14419436">
            <a:off x="4611659" y="2250581"/>
            <a:ext cx="776933" cy="2030425"/>
          </a:xfrm>
          <a:prstGeom prst="curvedRightArrow">
            <a:avLst>
              <a:gd name="adj1" fmla="val 14799"/>
              <a:gd name="adj2" fmla="val 47250"/>
              <a:gd name="adj3" fmla="val 35339"/>
            </a:avLst>
          </a:prstGeom>
          <a:solidFill>
            <a:srgbClr val="C3FFF4"/>
          </a:solidFill>
          <a:ln w="28575">
            <a:noFill/>
            <a:extLst>
              <a:ext uri="{C807C97D-BFC1-408E-A445-0C87EB9F89A2}">
                <ask:lineSketchStyleProps xmlns:ask="http://schemas.microsoft.com/office/drawing/2018/sketchyshapes" sd="2012841570">
                  <a:custGeom>
                    <a:avLst/>
                    <a:gdLst>
                      <a:gd name="connsiteX0" fmla="*/ 0 w 776933"/>
                      <a:gd name="connsiteY0" fmla="*/ 881174 h 2030425"/>
                      <a:gd name="connsiteX1" fmla="*/ 388101 w 776933"/>
                      <a:gd name="connsiteY1" fmla="*/ 1644054 h 2030425"/>
                      <a:gd name="connsiteX2" fmla="*/ 388101 w 776933"/>
                      <a:gd name="connsiteY2" fmla="*/ 1523664 h 2030425"/>
                      <a:gd name="connsiteX3" fmla="*/ 776933 w 776933"/>
                      <a:gd name="connsiteY3" fmla="*/ 1836192 h 2030425"/>
                      <a:gd name="connsiteX4" fmla="*/ 388101 w 776933"/>
                      <a:gd name="connsiteY4" fmla="*/ 1912131 h 2030425"/>
                      <a:gd name="connsiteX5" fmla="*/ 388101 w 776933"/>
                      <a:gd name="connsiteY5" fmla="*/ 1791741 h 2030425"/>
                      <a:gd name="connsiteX6" fmla="*/ 0 w 776933"/>
                      <a:gd name="connsiteY6" fmla="*/ 1028861 h 2030425"/>
                      <a:gd name="connsiteX7" fmla="*/ 0 w 776933"/>
                      <a:gd name="connsiteY7" fmla="*/ 881174 h 2030425"/>
                      <a:gd name="connsiteX0" fmla="*/ 776933 w 776933"/>
                      <a:gd name="connsiteY0" fmla="*/ 147687 h 2030425"/>
                      <a:gd name="connsiteX1" fmla="*/ 2733 w 776933"/>
                      <a:gd name="connsiteY1" fmla="*/ 955017 h 2030425"/>
                      <a:gd name="connsiteX2" fmla="*/ 170726 w 776933"/>
                      <a:gd name="connsiteY2" fmla="*/ 330035 h 2030425"/>
                      <a:gd name="connsiteX3" fmla="*/ 776934 w 776933"/>
                      <a:gd name="connsiteY3" fmla="*/ -1 h 2030425"/>
                      <a:gd name="connsiteX4" fmla="*/ 776933 w 776933"/>
                      <a:gd name="connsiteY4" fmla="*/ 147687 h 2030425"/>
                      <a:gd name="connsiteX0" fmla="*/ 0 w 776933"/>
                      <a:gd name="connsiteY0" fmla="*/ 881174 h 2030425"/>
                      <a:gd name="connsiteX1" fmla="*/ 388101 w 776933"/>
                      <a:gd name="connsiteY1" fmla="*/ 1644054 h 2030425"/>
                      <a:gd name="connsiteX2" fmla="*/ 388101 w 776933"/>
                      <a:gd name="connsiteY2" fmla="*/ 1523664 h 2030425"/>
                      <a:gd name="connsiteX3" fmla="*/ 776933 w 776933"/>
                      <a:gd name="connsiteY3" fmla="*/ 1836192 h 2030425"/>
                      <a:gd name="connsiteX4" fmla="*/ 388101 w 776933"/>
                      <a:gd name="connsiteY4" fmla="*/ 1912131 h 2030425"/>
                      <a:gd name="connsiteX5" fmla="*/ 388101 w 776933"/>
                      <a:gd name="connsiteY5" fmla="*/ 1791741 h 2030425"/>
                      <a:gd name="connsiteX6" fmla="*/ 0 w 776933"/>
                      <a:gd name="connsiteY6" fmla="*/ 1028861 h 2030425"/>
                      <a:gd name="connsiteX7" fmla="*/ 0 w 776933"/>
                      <a:gd name="connsiteY7" fmla="*/ 881174 h 2030425"/>
                      <a:gd name="connsiteX8" fmla="*/ 776933 w 776933"/>
                      <a:gd name="connsiteY8" fmla="*/ 0 h 2030425"/>
                      <a:gd name="connsiteX9" fmla="*/ 776933 w 776933"/>
                      <a:gd name="connsiteY9" fmla="*/ 147687 h 2030425"/>
                      <a:gd name="connsiteX10" fmla="*/ 2733 w 776933"/>
                      <a:gd name="connsiteY10" fmla="*/ 955017 h 2030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76933" h="2030425" stroke="0" extrusionOk="0">
                        <a:moveTo>
                          <a:pt x="0" y="881174"/>
                        </a:moveTo>
                        <a:cubicBezTo>
                          <a:pt x="1977" y="1202318"/>
                          <a:pt x="101479" y="1436342"/>
                          <a:pt x="388101" y="1644054"/>
                        </a:cubicBezTo>
                        <a:cubicBezTo>
                          <a:pt x="384502" y="1590046"/>
                          <a:pt x="393596" y="1571684"/>
                          <a:pt x="388101" y="1523664"/>
                        </a:cubicBezTo>
                        <a:cubicBezTo>
                          <a:pt x="492787" y="1596085"/>
                          <a:pt x="657502" y="1748208"/>
                          <a:pt x="776933" y="1836192"/>
                        </a:cubicBezTo>
                        <a:cubicBezTo>
                          <a:pt x="587637" y="1859013"/>
                          <a:pt x="512548" y="1906426"/>
                          <a:pt x="388101" y="1912131"/>
                        </a:cubicBezTo>
                        <a:cubicBezTo>
                          <a:pt x="385045" y="1880623"/>
                          <a:pt x="387935" y="1835986"/>
                          <a:pt x="388101" y="1791741"/>
                        </a:cubicBezTo>
                        <a:cubicBezTo>
                          <a:pt x="169809" y="1637257"/>
                          <a:pt x="31393" y="1334136"/>
                          <a:pt x="0" y="1028861"/>
                        </a:cubicBezTo>
                        <a:cubicBezTo>
                          <a:pt x="1142" y="974121"/>
                          <a:pt x="2000" y="941627"/>
                          <a:pt x="0" y="881174"/>
                        </a:cubicBezTo>
                        <a:close/>
                      </a:path>
                      <a:path w="776933" h="2030425" fill="darkenLess" stroke="0" extrusionOk="0">
                        <a:moveTo>
                          <a:pt x="776933" y="147687"/>
                        </a:moveTo>
                        <a:cubicBezTo>
                          <a:pt x="320180" y="181235"/>
                          <a:pt x="15877" y="445451"/>
                          <a:pt x="2733" y="955017"/>
                        </a:cubicBezTo>
                        <a:cubicBezTo>
                          <a:pt x="-26077" y="705181"/>
                          <a:pt x="51921" y="494531"/>
                          <a:pt x="170726" y="330035"/>
                        </a:cubicBezTo>
                        <a:cubicBezTo>
                          <a:pt x="304635" y="127217"/>
                          <a:pt x="524816" y="-55553"/>
                          <a:pt x="776934" y="-1"/>
                        </a:cubicBezTo>
                        <a:cubicBezTo>
                          <a:pt x="775498" y="49690"/>
                          <a:pt x="775153" y="100948"/>
                          <a:pt x="776933" y="147687"/>
                        </a:cubicBezTo>
                        <a:close/>
                      </a:path>
                      <a:path w="776933" h="2030425" fill="none" extrusionOk="0">
                        <a:moveTo>
                          <a:pt x="0" y="881174"/>
                        </a:moveTo>
                        <a:cubicBezTo>
                          <a:pt x="-13951" y="1135961"/>
                          <a:pt x="138577" y="1420323"/>
                          <a:pt x="388101" y="1644054"/>
                        </a:cubicBezTo>
                        <a:cubicBezTo>
                          <a:pt x="382353" y="1609212"/>
                          <a:pt x="392275" y="1556787"/>
                          <a:pt x="388101" y="1523664"/>
                        </a:cubicBezTo>
                        <a:cubicBezTo>
                          <a:pt x="510279" y="1645199"/>
                          <a:pt x="593063" y="1687512"/>
                          <a:pt x="776933" y="1836192"/>
                        </a:cubicBezTo>
                        <a:cubicBezTo>
                          <a:pt x="613595" y="1862756"/>
                          <a:pt x="499323" y="1901397"/>
                          <a:pt x="388101" y="1912131"/>
                        </a:cubicBezTo>
                        <a:cubicBezTo>
                          <a:pt x="384376" y="1870502"/>
                          <a:pt x="389143" y="1819126"/>
                          <a:pt x="388101" y="1791741"/>
                        </a:cubicBezTo>
                        <a:cubicBezTo>
                          <a:pt x="89886" y="1646289"/>
                          <a:pt x="34954" y="1362727"/>
                          <a:pt x="0" y="1028861"/>
                        </a:cubicBezTo>
                        <a:cubicBezTo>
                          <a:pt x="-581" y="981576"/>
                          <a:pt x="-2423" y="926793"/>
                          <a:pt x="0" y="881174"/>
                        </a:cubicBezTo>
                        <a:cubicBezTo>
                          <a:pt x="37003" y="360653"/>
                          <a:pt x="391893" y="17787"/>
                          <a:pt x="776933" y="0"/>
                        </a:cubicBezTo>
                        <a:cubicBezTo>
                          <a:pt x="783971" y="46040"/>
                          <a:pt x="782134" y="97941"/>
                          <a:pt x="776933" y="147687"/>
                        </a:cubicBezTo>
                        <a:cubicBezTo>
                          <a:pt x="379781" y="172810"/>
                          <a:pt x="14860" y="529529"/>
                          <a:pt x="2733" y="955017"/>
                        </a:cubicBezTo>
                      </a:path>
                      <a:path w="776933" h="2030425" fill="none" stroke="0" extrusionOk="0">
                        <a:moveTo>
                          <a:pt x="0" y="881174"/>
                        </a:moveTo>
                        <a:cubicBezTo>
                          <a:pt x="8533" y="1206771"/>
                          <a:pt x="93007" y="1467381"/>
                          <a:pt x="388101" y="1644054"/>
                        </a:cubicBezTo>
                        <a:cubicBezTo>
                          <a:pt x="392873" y="1587003"/>
                          <a:pt x="392490" y="1550467"/>
                          <a:pt x="388101" y="1523664"/>
                        </a:cubicBezTo>
                        <a:cubicBezTo>
                          <a:pt x="559365" y="1654423"/>
                          <a:pt x="602063" y="1669035"/>
                          <a:pt x="776933" y="1836192"/>
                        </a:cubicBezTo>
                        <a:cubicBezTo>
                          <a:pt x="623519" y="1858702"/>
                          <a:pt x="479488" y="1879972"/>
                          <a:pt x="388101" y="1912131"/>
                        </a:cubicBezTo>
                        <a:cubicBezTo>
                          <a:pt x="392001" y="1866372"/>
                          <a:pt x="392673" y="1836162"/>
                          <a:pt x="388101" y="1791741"/>
                        </a:cubicBezTo>
                        <a:cubicBezTo>
                          <a:pt x="81871" y="1655302"/>
                          <a:pt x="17947" y="1364670"/>
                          <a:pt x="0" y="1028861"/>
                        </a:cubicBezTo>
                        <a:cubicBezTo>
                          <a:pt x="6395" y="969707"/>
                          <a:pt x="-2800" y="923236"/>
                          <a:pt x="0" y="881174"/>
                        </a:cubicBezTo>
                        <a:cubicBezTo>
                          <a:pt x="51947" y="451973"/>
                          <a:pt x="287936" y="17661"/>
                          <a:pt x="776933" y="0"/>
                        </a:cubicBezTo>
                        <a:cubicBezTo>
                          <a:pt x="771866" y="54883"/>
                          <a:pt x="774339" y="86838"/>
                          <a:pt x="776933" y="147687"/>
                        </a:cubicBezTo>
                        <a:cubicBezTo>
                          <a:pt x="372930" y="100880"/>
                          <a:pt x="-29474" y="540428"/>
                          <a:pt x="2733" y="955017"/>
                        </a:cubicBezTo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143A4D-87C9-6949-A7D4-572B2449C4AB}"/>
              </a:ext>
            </a:extLst>
          </p:cNvPr>
          <p:cNvSpPr txBox="1"/>
          <p:nvPr/>
        </p:nvSpPr>
        <p:spPr>
          <a:xfrm>
            <a:off x="5439789" y="3276685"/>
            <a:ext cx="21974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Franklin Gothic Book" panose="020B0503020102020204" pitchFamily="34" charset="0"/>
              </a:rPr>
              <a:t>from [</a:t>
            </a:r>
            <a:r>
              <a:rPr lang="en-GB" sz="1200" dirty="0">
                <a:latin typeface="Franklin Gothic Book" panose="020B0503020102020204" pitchFamily="34" charset="0"/>
                <a:hlinkClick r:id="rId11"/>
              </a:rPr>
              <a:t>LHCb Rich Collab., 2012</a:t>
            </a:r>
            <a:r>
              <a:rPr lang="en-GB" sz="1200" dirty="0">
                <a:latin typeface="Franklin Gothic Book" panose="020B0503020102020204" pitchFamily="34" charset="0"/>
              </a:rPr>
              <a:t>]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5D53AEF9-7530-314D-A8C9-D2B36496FEC8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8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75B1D2D-A765-4C4C-B598-AD30F8F3F7BE}"/>
              </a:ext>
            </a:extLst>
          </p:cNvPr>
          <p:cNvGrpSpPr/>
          <p:nvPr/>
        </p:nvGrpSpPr>
        <p:grpSpPr>
          <a:xfrm>
            <a:off x="1131414" y="1038680"/>
            <a:ext cx="3587424" cy="2808312"/>
            <a:chOff x="1131414" y="1038680"/>
            <a:chExt cx="3587424" cy="2808312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7126C8D8-089E-AC44-94F6-6172ECEC01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854"/>
            <a:stretch/>
          </p:blipFill>
          <p:spPr>
            <a:xfrm rot="5400000">
              <a:off x="1520970" y="649124"/>
              <a:ext cx="2808312" cy="358742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F0D0F3-82EC-734C-9647-F32228861869}"/>
                </a:ext>
              </a:extLst>
            </p:cNvPr>
            <p:cNvSpPr txBox="1"/>
            <p:nvPr/>
          </p:nvSpPr>
          <p:spPr>
            <a:xfrm>
              <a:off x="2585864" y="1526100"/>
              <a:ext cx="1971950" cy="7386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CD66FF"/>
                  </a:solidFill>
                  <a:latin typeface="Franklin Gothic Book" panose="020B0503020102020204" pitchFamily="34" charset="0"/>
                </a:rPr>
                <a:t>■ MVA response &gt; 0.01</a:t>
              </a:r>
            </a:p>
            <a:p>
              <a:r>
                <a:rPr lang="en-GB" sz="1400" dirty="0">
                  <a:solidFill>
                    <a:srgbClr val="FF669A"/>
                  </a:solidFill>
                  <a:latin typeface="Franklin Gothic Book" panose="020B0503020102020204" pitchFamily="34" charset="0"/>
                </a:rPr>
                <a:t>■ MVA response &gt; 0.02</a:t>
              </a:r>
            </a:p>
            <a:p>
              <a:r>
                <a:rPr lang="en-GB" sz="1400" dirty="0">
                  <a:solidFill>
                    <a:srgbClr val="FFCC66"/>
                  </a:solidFill>
                  <a:latin typeface="Franklin Gothic Book" panose="020B0503020102020204" pitchFamily="34" charset="0"/>
                </a:rPr>
                <a:t>■ MVA response &gt; 0.03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EA9CFF8-75D3-8E42-A3F2-10D1B96838B3}"/>
                </a:ext>
              </a:extLst>
            </p:cNvPr>
            <p:cNvSpPr txBox="1"/>
            <p:nvPr/>
          </p:nvSpPr>
          <p:spPr>
            <a:xfrm rot="19275101">
              <a:off x="1747451" y="2482871"/>
              <a:ext cx="21480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spc="300" dirty="0" err="1">
                  <a:solidFill>
                    <a:srgbClr val="F6627E">
                      <a:alpha val="25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LHCb</a:t>
              </a:r>
              <a:r>
                <a:rPr lang="en-GB" sz="1400" b="1" spc="300" dirty="0">
                  <a:solidFill>
                    <a:srgbClr val="F6627E">
                      <a:alpha val="25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unofficial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B90D7E4-D90E-CB46-83EE-A45DCD8AC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 our method more powerful than a standard PID cut?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6B54C0-7119-8D4E-AA33-64D6B8899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11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Footer Placeholder 3">
                <a:extLst>
                  <a:ext uri="{FF2B5EF4-FFF2-40B4-BE49-F238E27FC236}">
                    <a16:creationId xmlns:a16="http://schemas.microsoft.com/office/drawing/2014/main" id="{55771FB1-F02B-3642-8FB4-403B2E3455C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29" name="Footer Placeholder 3">
                <a:extLst>
                  <a:ext uri="{FF2B5EF4-FFF2-40B4-BE49-F238E27FC236}">
                    <a16:creationId xmlns:a16="http://schemas.microsoft.com/office/drawing/2014/main" id="{55771FB1-F02B-3642-8FB4-403B2E3455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6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FDBCEBD9-4C8F-8C45-80B1-CD8E717EC467}"/>
              </a:ext>
            </a:extLst>
          </p:cNvPr>
          <p:cNvSpPr txBox="1"/>
          <p:nvPr/>
        </p:nvSpPr>
        <p:spPr>
          <a:xfrm>
            <a:off x="1872256" y="851521"/>
            <a:ext cx="18984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↓ Signal efficiency ↓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A95D2C9-C65F-1F48-8EC2-3172DCFCBB34}"/>
              </a:ext>
            </a:extLst>
          </p:cNvPr>
          <p:cNvGrpSpPr/>
          <p:nvPr/>
        </p:nvGrpSpPr>
        <p:grpSpPr>
          <a:xfrm>
            <a:off x="4778248" y="1027860"/>
            <a:ext cx="3893186" cy="2808312"/>
            <a:chOff x="4778248" y="1027860"/>
            <a:chExt cx="3893186" cy="2808312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A2054C21-ABA4-8044-9734-B1DC01A5E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5400000">
              <a:off x="5320685" y="485423"/>
              <a:ext cx="2808312" cy="3893186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67420CB-B647-6747-8FBF-5E08BBAA28F7}"/>
                </a:ext>
              </a:extLst>
            </p:cNvPr>
            <p:cNvSpPr txBox="1"/>
            <p:nvPr/>
          </p:nvSpPr>
          <p:spPr>
            <a:xfrm rot="19275101">
              <a:off x="5554727" y="2242650"/>
              <a:ext cx="21480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spc="300" dirty="0" err="1">
                  <a:solidFill>
                    <a:srgbClr val="F6627E">
                      <a:alpha val="25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LHCb</a:t>
              </a:r>
              <a:r>
                <a:rPr lang="en-GB" sz="1400" b="1" spc="300" dirty="0">
                  <a:solidFill>
                    <a:srgbClr val="F6627E">
                      <a:alpha val="25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unofficial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2569B7A-AAB5-3B44-AE97-CC735E72DC39}"/>
              </a:ext>
            </a:extLst>
          </p:cNvPr>
          <p:cNvGrpSpPr/>
          <p:nvPr/>
        </p:nvGrpSpPr>
        <p:grpSpPr>
          <a:xfrm>
            <a:off x="4778248" y="3834333"/>
            <a:ext cx="3893186" cy="2579732"/>
            <a:chOff x="4778248" y="3834333"/>
            <a:chExt cx="3893186" cy="2579732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5D1DDBD3-753E-A14B-A822-B17811BC39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139"/>
            <a:stretch/>
          </p:blipFill>
          <p:spPr>
            <a:xfrm rot="5400000">
              <a:off x="5434975" y="3177606"/>
              <a:ext cx="2579732" cy="3893186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875E2DA-3A30-0943-ABC6-A1814144F85F}"/>
                </a:ext>
              </a:extLst>
            </p:cNvPr>
            <p:cNvSpPr txBox="1"/>
            <p:nvPr/>
          </p:nvSpPr>
          <p:spPr>
            <a:xfrm rot="19275101">
              <a:off x="5559049" y="4866148"/>
              <a:ext cx="21480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spc="300" dirty="0" err="1">
                  <a:solidFill>
                    <a:srgbClr val="F6627E">
                      <a:alpha val="25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LHCb</a:t>
              </a:r>
              <a:r>
                <a:rPr lang="en-GB" sz="1400" b="1" spc="300" dirty="0">
                  <a:solidFill>
                    <a:srgbClr val="F6627E">
                      <a:alpha val="25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unofficial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EEEFD49A-5068-9A4D-8979-79094BA55137}"/>
              </a:ext>
            </a:extLst>
          </p:cNvPr>
          <p:cNvGrpSpPr/>
          <p:nvPr/>
        </p:nvGrpSpPr>
        <p:grpSpPr>
          <a:xfrm>
            <a:off x="1131414" y="3843315"/>
            <a:ext cx="3587424" cy="2579732"/>
            <a:chOff x="1131414" y="3843315"/>
            <a:chExt cx="3587424" cy="2579732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9F2043F3-C597-7D42-9532-0670D97DFA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8139" t="7854"/>
            <a:stretch/>
          </p:blipFill>
          <p:spPr>
            <a:xfrm rot="5400000">
              <a:off x="1635260" y="3339469"/>
              <a:ext cx="2579732" cy="358742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F5F8312-61F1-9E46-BCDC-A833873A8E77}"/>
                </a:ext>
              </a:extLst>
            </p:cNvPr>
            <p:cNvSpPr txBox="1"/>
            <p:nvPr/>
          </p:nvSpPr>
          <p:spPr>
            <a:xfrm>
              <a:off x="2299375" y="3998413"/>
              <a:ext cx="2258439" cy="7386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9797"/>
                  </a:solidFill>
                  <a:latin typeface="Franklin Gothic Book" panose="020B0503020102020204" pitchFamily="34" charset="0"/>
                </a:rPr>
                <a:t>■ mu3_ProbNNmu &gt; 0.05</a:t>
              </a:r>
            </a:p>
            <a:p>
              <a:r>
                <a:rPr lang="en-GB" sz="1400" dirty="0">
                  <a:solidFill>
                    <a:srgbClr val="34CC67"/>
                  </a:solidFill>
                  <a:latin typeface="Franklin Gothic Book" panose="020B0503020102020204" pitchFamily="34" charset="0"/>
                </a:rPr>
                <a:t>■ mu3_ProbNNmu &gt; 0.075</a:t>
              </a:r>
            </a:p>
            <a:p>
              <a:r>
                <a:rPr lang="en-GB" sz="1400" dirty="0">
                  <a:solidFill>
                    <a:srgbClr val="069800"/>
                  </a:solidFill>
                  <a:latin typeface="Franklin Gothic Book" panose="020B0503020102020204" pitchFamily="34" charset="0"/>
                </a:rPr>
                <a:t>■ mu3_ProbNNmu &gt; 0.09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820941A-A7E8-0543-8127-1D300DB1D446}"/>
                </a:ext>
              </a:extLst>
            </p:cNvPr>
            <p:cNvSpPr txBox="1"/>
            <p:nvPr/>
          </p:nvSpPr>
          <p:spPr>
            <a:xfrm rot="19275101">
              <a:off x="1865560" y="4942948"/>
              <a:ext cx="21480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spc="300" dirty="0" err="1">
                  <a:solidFill>
                    <a:srgbClr val="F6627E">
                      <a:alpha val="25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LHCb</a:t>
              </a:r>
              <a:r>
                <a:rPr lang="en-GB" sz="1400" b="1" spc="300" dirty="0">
                  <a:solidFill>
                    <a:srgbClr val="F6627E">
                      <a:alpha val="25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unofficial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E884AD78-4578-B74D-9F0B-5B9CB78BCBF4}"/>
              </a:ext>
            </a:extLst>
          </p:cNvPr>
          <p:cNvSpPr txBox="1"/>
          <p:nvPr/>
        </p:nvSpPr>
        <p:spPr>
          <a:xfrm>
            <a:off x="5165186" y="848044"/>
            <a:ext cx="29357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↓ MisID background efficiency ↓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4CEA561-C16E-2D41-AD98-FD66C950175C}"/>
              </a:ext>
            </a:extLst>
          </p:cNvPr>
          <p:cNvSpPr/>
          <p:nvPr/>
        </p:nvSpPr>
        <p:spPr>
          <a:xfrm>
            <a:off x="1242646" y="2206173"/>
            <a:ext cx="1453662" cy="783450"/>
          </a:xfrm>
          <a:prstGeom prst="ellipse">
            <a:avLst/>
          </a:prstGeom>
          <a:noFill/>
          <a:ln w="57150">
            <a:solidFill>
              <a:srgbClr val="000000">
                <a:alpha val="25882"/>
              </a:srgbClr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1635105-6D95-6542-B8B7-3F52D2C07FBE}"/>
              </a:ext>
            </a:extLst>
          </p:cNvPr>
          <p:cNvSpPr/>
          <p:nvPr/>
        </p:nvSpPr>
        <p:spPr>
          <a:xfrm>
            <a:off x="1160687" y="5280517"/>
            <a:ext cx="1453662" cy="783450"/>
          </a:xfrm>
          <a:prstGeom prst="ellipse">
            <a:avLst/>
          </a:prstGeom>
          <a:noFill/>
          <a:ln w="57150">
            <a:solidFill>
              <a:srgbClr val="000000">
                <a:alpha val="25882"/>
              </a:srgbClr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2D1A64E-43F0-0446-BE46-29D651974DD6}"/>
              </a:ext>
            </a:extLst>
          </p:cNvPr>
          <p:cNvSpPr/>
          <p:nvPr/>
        </p:nvSpPr>
        <p:spPr>
          <a:xfrm>
            <a:off x="4972284" y="5535812"/>
            <a:ext cx="1453662" cy="783450"/>
          </a:xfrm>
          <a:prstGeom prst="ellipse">
            <a:avLst/>
          </a:prstGeom>
          <a:noFill/>
          <a:ln w="57150">
            <a:solidFill>
              <a:srgbClr val="000000">
                <a:alpha val="25882"/>
              </a:srgbClr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6A60339-B9E0-F845-ACE8-60AEB530488E}"/>
              </a:ext>
            </a:extLst>
          </p:cNvPr>
          <p:cNvSpPr/>
          <p:nvPr/>
        </p:nvSpPr>
        <p:spPr>
          <a:xfrm>
            <a:off x="4920784" y="3030371"/>
            <a:ext cx="1453662" cy="783450"/>
          </a:xfrm>
          <a:prstGeom prst="ellipse">
            <a:avLst/>
          </a:prstGeom>
          <a:noFill/>
          <a:ln w="57150">
            <a:solidFill>
              <a:srgbClr val="000000">
                <a:alpha val="25882"/>
              </a:srgbClr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FCA7411-06A0-954F-A41D-D68882E00BAF}"/>
              </a:ext>
            </a:extLst>
          </p:cNvPr>
          <p:cNvSpPr txBox="1"/>
          <p:nvPr/>
        </p:nvSpPr>
        <p:spPr>
          <a:xfrm rot="16200000">
            <a:off x="-507775" y="2256839"/>
            <a:ext cx="25501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669A"/>
                </a:solidFill>
                <a:latin typeface="Franklin Gothic Book" panose="020B0503020102020204" pitchFamily="34" charset="0"/>
              </a:rPr>
              <a:t>↓ soft muon BDT selection↓</a:t>
            </a:r>
            <a:endParaRPr lang="en-GB" sz="16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311B40-983D-1547-BF50-B51C16ED8B86}"/>
              </a:ext>
            </a:extLst>
          </p:cNvPr>
          <p:cNvSpPr txBox="1"/>
          <p:nvPr/>
        </p:nvSpPr>
        <p:spPr>
          <a:xfrm rot="16200000">
            <a:off x="-436245" y="4895457"/>
            <a:ext cx="2460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34CC67"/>
                </a:solidFill>
                <a:latin typeface="Franklin Gothic Book" panose="020B0503020102020204" pitchFamily="34" charset="0"/>
              </a:rPr>
              <a:t>↓ standard muon ID algo ↓</a:t>
            </a:r>
            <a:endParaRPr lang="en-GB" sz="1600" dirty="0">
              <a:solidFill>
                <a:srgbClr val="34CC67"/>
              </a:solidFill>
            </a:endParaRP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4345C36-528B-2F42-98A8-2CA25E1E6937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998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3" grpId="0" animBg="1"/>
      <p:bldP spid="44" grpId="0" animBg="1"/>
      <p:bldP spid="47" grpId="0" animBg="1"/>
      <p:bldP spid="57" grpId="0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A198D-D1D5-2242-AE8B-041A28E66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Cuts applied on data sample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BE3D76-0DF4-4A44-8D9B-D01E42084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12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98BFA9-07AE-9A41-BB6F-C63C2B8A0F00}"/>
              </a:ext>
            </a:extLst>
          </p:cNvPr>
          <p:cNvSpPr txBox="1"/>
          <p:nvPr/>
        </p:nvSpPr>
        <p:spPr>
          <a:xfrm>
            <a:off x="628650" y="880237"/>
            <a:ext cx="4415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Small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data sample: inclusive </a:t>
            </a:r>
            <a:r>
              <a:rPr lang="en-CH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J/ψ 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data sample.</a:t>
            </a:r>
          </a:p>
          <a:p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Footer Placeholder 3">
                <a:extLst>
                  <a:ext uri="{FF2B5EF4-FFF2-40B4-BE49-F238E27FC236}">
                    <a16:creationId xmlns:a16="http://schemas.microsoft.com/office/drawing/2014/main" id="{F4E8DB84-8AF7-8545-A137-AEF72B6E444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22" name="Footer Placeholder 3">
                <a:extLst>
                  <a:ext uri="{FF2B5EF4-FFF2-40B4-BE49-F238E27FC236}">
                    <a16:creationId xmlns:a16="http://schemas.microsoft.com/office/drawing/2014/main" id="{F4E8DB84-8AF7-8545-A137-AEF72B6E44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7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D7916F39-EB6C-EF44-8BAC-518F34E885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1796039" y="535427"/>
            <a:ext cx="4415480" cy="646919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44558A7-0C0C-A145-B2E4-D4A4B254797E}"/>
              </a:ext>
            </a:extLst>
          </p:cNvPr>
          <p:cNvSpPr/>
          <p:nvPr/>
        </p:nvSpPr>
        <p:spPr>
          <a:xfrm>
            <a:off x="4702222" y="1485067"/>
            <a:ext cx="3672595" cy="956773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tIns="108000" bIns="108000">
            <a:spAutoFit/>
          </a:bodyPr>
          <a:lstStyle/>
          <a:p>
            <a:r>
              <a:rPr lang="en-GB" sz="1600" b="1" dirty="0">
                <a:solidFill>
                  <a:srgbClr val="FF3333"/>
                </a:solidFill>
                <a:latin typeface="Franklin Gothic Book" panose="020B0503020102020204" pitchFamily="34" charset="0"/>
              </a:rPr>
              <a:t>Signal : 27±7 </a:t>
            </a:r>
            <a:r>
              <a:rPr lang="en-GB" sz="1600" b="1" dirty="0" err="1">
                <a:solidFill>
                  <a:srgbClr val="FF3333"/>
                </a:solidFill>
                <a:latin typeface="Franklin Gothic Book" panose="020B0503020102020204" pitchFamily="34" charset="0"/>
              </a:rPr>
              <a:t>evts</a:t>
            </a:r>
            <a:endParaRPr lang="en-GB" sz="1600" dirty="0">
              <a:solidFill>
                <a:srgbClr val="23DFB2"/>
              </a:solidFill>
              <a:latin typeface="Franklin Gothic Book" panose="020B0503020102020204" pitchFamily="34" charset="0"/>
            </a:endParaRPr>
          </a:p>
          <a:p>
            <a:r>
              <a:rPr lang="en-GB" sz="1600" dirty="0">
                <a:solidFill>
                  <a:srgbClr val="23DFB2"/>
                </a:solidFill>
                <a:latin typeface="Franklin Gothic Book" panose="020B0503020102020204" pitchFamily="34" charset="0"/>
              </a:rPr>
              <a:t>Misidentified background: 17±17 </a:t>
            </a:r>
            <a:r>
              <a:rPr lang="en-GB" sz="1600" dirty="0" err="1">
                <a:solidFill>
                  <a:srgbClr val="23DFB2"/>
                </a:solidFill>
                <a:latin typeface="Franklin Gothic Book" panose="020B0503020102020204" pitchFamily="34" charset="0"/>
              </a:rPr>
              <a:t>evts</a:t>
            </a:r>
            <a:endParaRPr lang="en-GB" sz="1600" dirty="0">
              <a:solidFill>
                <a:srgbClr val="FFCE65"/>
              </a:solidFill>
              <a:latin typeface="Franklin Gothic Book" panose="020B0503020102020204" pitchFamily="34" charset="0"/>
            </a:endParaRPr>
          </a:p>
          <a:p>
            <a:r>
              <a:rPr lang="en-GB" sz="1600" dirty="0">
                <a:solidFill>
                  <a:srgbClr val="FFCE65"/>
                </a:solidFill>
                <a:latin typeface="Franklin Gothic Book" panose="020B0503020102020204" pitchFamily="34" charset="0"/>
              </a:rPr>
              <a:t>Combinatorial background: 386±25 </a:t>
            </a:r>
            <a:r>
              <a:rPr lang="en-GB" sz="1600" dirty="0" err="1">
                <a:solidFill>
                  <a:srgbClr val="FFCE65"/>
                </a:solidFill>
                <a:latin typeface="Franklin Gothic Book" panose="020B0503020102020204" pitchFamily="34" charset="0"/>
              </a:rPr>
              <a:t>evts</a:t>
            </a:r>
            <a:endParaRPr lang="en-GB" sz="1600" dirty="0">
              <a:solidFill>
                <a:srgbClr val="FFCE65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BA4407-E0F1-7B4F-BCC7-A422B0A67034}"/>
              </a:ext>
            </a:extLst>
          </p:cNvPr>
          <p:cNvSpPr txBox="1"/>
          <p:nvPr/>
        </p:nvSpPr>
        <p:spPr>
          <a:xfrm rot="19275101">
            <a:off x="2170821" y="3144490"/>
            <a:ext cx="4384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spc="300" dirty="0" err="1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3600" b="1" spc="300" dirty="0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unofficial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9A53A1B1-68D4-9B42-BC6B-02F30DE77A6F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165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28E1C-5842-4C44-9530-98E41037A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🏡</a:t>
            </a:r>
            <a:r>
              <a:rPr lang="en-GB" dirty="0"/>
              <a:t> Take-home messages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FBDD6B-6880-7349-A0AD-1E6B3BFE3E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spcAft>
                    <a:spcPts val="1200"/>
                  </a:spcAft>
                </a:pPr>
                <a:r>
                  <a:rPr lang="en-GB" dirty="0"/>
                  <a:t>The decay channel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f>
                      <m:fPr>
                        <m:type m:val="li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i="1">
                        <a:latin typeface="Cambria Math" panose="02040503050406030204" pitchFamily="18" charset="0"/>
                      </a:rPr>
                      <m:t>(→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dirty="0"/>
                  <a:t> is currently searched for at LHCb</a:t>
                </a:r>
                <a:endParaRPr lang="en-GB" dirty="0"/>
              </a:p>
              <a:p>
                <a:pPr>
                  <a:spcAft>
                    <a:spcPts val="1200"/>
                  </a:spcAft>
                </a:pPr>
                <a:r>
                  <a:rPr lang="en-GB" dirty="0"/>
                  <a:t>Particular attention is paid to </a:t>
                </a:r>
                <a:r>
                  <a:rPr lang="en-GB" b="1" dirty="0">
                    <a:solidFill>
                      <a:srgbClr val="F6627E"/>
                    </a:solidFill>
                  </a:rPr>
                  <a:t>soft muons</a:t>
                </a:r>
                <a:r>
                  <a:rPr lang="en-GB" b="1" dirty="0"/>
                  <a:t> </a:t>
                </a:r>
                <a:r>
                  <a:rPr lang="en-GB" dirty="0"/>
                  <a:t>background rejection. </a:t>
                </a:r>
              </a:p>
              <a:p>
                <a:pPr algn="just">
                  <a:spcAft>
                    <a:spcPts val="1200"/>
                  </a:spcAft>
                </a:pPr>
                <a:r>
                  <a:rPr lang="en-GB" dirty="0"/>
                  <a:t>A dedicated momentum-dependent BDT is trained with specific variables. </a:t>
                </a:r>
              </a:p>
              <a:p>
                <a:pPr marL="457200" lvl="1" indent="0" algn="just">
                  <a:spcAft>
                    <a:spcPts val="1200"/>
                  </a:spcAft>
                  <a:buNone/>
                </a:pPr>
                <a:r>
                  <a:rPr lang="en-GB" sz="1600" dirty="0"/>
                  <a:t>☞</a:t>
                </a:r>
                <a:r>
                  <a:rPr lang="en-GB" sz="1600" i="1" dirty="0"/>
                  <a:t>It shows a </a:t>
                </a:r>
                <a:r>
                  <a:rPr lang="en-GB" sz="1600" b="1" i="1" dirty="0"/>
                  <a:t>better rejection of decays in flight </a:t>
                </a:r>
                <a:r>
                  <a:rPr lang="en-GB" sz="1600" i="1" dirty="0"/>
                  <a:t>in background compared to the standard muon identification algorithm </a:t>
                </a:r>
                <a:r>
                  <a:rPr lang="en-GB" sz="1600" dirty="0">
                    <a:latin typeface="Menlo" panose="020B0609030804020204" pitchFamily="49" charset="0"/>
                    <a:ea typeface="Menlo" panose="020B0609030804020204" pitchFamily="49" charset="0"/>
                    <a:cs typeface="Menlo" panose="020B0609030804020204" pitchFamily="49" charset="0"/>
                    <a:sym typeface="Wingdings" pitchFamily="2" charset="2"/>
                  </a:rPr>
                  <a:t></a:t>
                </a:r>
                <a:endParaRPr lang="en-GB" sz="1600" dirty="0"/>
              </a:p>
              <a:p>
                <a:pPr>
                  <a:spcAft>
                    <a:spcPts val="1200"/>
                  </a:spcAft>
                </a:pPr>
                <a:r>
                  <a:rPr lang="en-GB" dirty="0"/>
                  <a:t>This study will be extended to FSR muons used in </a:t>
                </a:r>
                <a:r>
                  <a:rPr lang="en-GB" b="1" dirty="0"/>
                  <a:t>other channels</a:t>
                </a:r>
                <a:r>
                  <a:rPr lang="en-GB" dirty="0"/>
                  <a:t>, in order to probe Leptonic Flavour Universality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CH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fr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sSub>
                      <m:sSubPr>
                        <m:ctrlP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dirty="0"/>
                  <a:t> decays without suffering of helicity suppression</a:t>
                </a:r>
              </a:p>
              <a:p>
                <a:pPr>
                  <a:spcAft>
                    <a:spcPts val="1200"/>
                  </a:spcAft>
                </a:pPr>
                <a:r>
                  <a:rPr lang="en-GB" dirty="0"/>
                  <a:t>Results will be used to improve data-taking efficiency for soft muons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FBDD6B-6880-7349-A0AD-1E6B3BFE3E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22" t="-5300" r="-3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B3A7A5-D82D-B84A-82A2-4B97645BD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13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Footer Placeholder 3">
                <a:extLst>
                  <a:ext uri="{FF2B5EF4-FFF2-40B4-BE49-F238E27FC236}">
                    <a16:creationId xmlns:a16="http://schemas.microsoft.com/office/drawing/2014/main" id="{68B6493F-F8A1-E643-9CA1-9316CF339ADB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8" name="Footer Placeholder 3">
                <a:extLst>
                  <a:ext uri="{FF2B5EF4-FFF2-40B4-BE49-F238E27FC236}">
                    <a16:creationId xmlns:a16="http://schemas.microsoft.com/office/drawing/2014/main" id="{68B6493F-F8A1-E643-9CA1-9316CF339A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3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4371C2BE-5D36-734C-AE8D-8240E5682F79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136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A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E12542-2C33-6D4F-9667-890C9DCEB016}"/>
              </a:ext>
            </a:extLst>
          </p:cNvPr>
          <p:cNvSpPr txBox="1"/>
          <p:nvPr/>
        </p:nvSpPr>
        <p:spPr>
          <a:xfrm>
            <a:off x="3539794" y="2844225"/>
            <a:ext cx="2064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Thank you!</a:t>
            </a:r>
            <a:endParaRPr lang="en-GB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676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D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E12542-2C33-6D4F-9667-890C9DCEB016}"/>
              </a:ext>
            </a:extLst>
          </p:cNvPr>
          <p:cNvSpPr txBox="1"/>
          <p:nvPr/>
        </p:nvSpPr>
        <p:spPr>
          <a:xfrm>
            <a:off x="3832342" y="2844225"/>
            <a:ext cx="1479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Franklin Gothic Book" panose="020B0503020102020204" pitchFamily="34" charset="0"/>
              </a:rPr>
              <a:t>Backup</a:t>
            </a:r>
            <a:endParaRPr lang="en-GB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519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C6CE0A0-1492-E349-BCD8-057B35B9E42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How to </a:t>
                </a:r>
                <a:r>
                  <a:rPr lang="en-GB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simulate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signal</a:t>
                </a:r>
                <a:r>
                  <a:rPr lang="en-GB" b="0" dirty="0"/>
                  <a:t>?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C6CE0A0-1492-E349-BCD8-057B35B9E4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804" t="-21429" b="-3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58B744-6038-A04C-BA99-1C1ACD1F0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16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D67BECC-D7E0-F245-8055-73C1F4A905C3}"/>
              </a:ext>
            </a:extLst>
          </p:cNvPr>
          <p:cNvGrpSpPr/>
          <p:nvPr/>
        </p:nvGrpSpPr>
        <p:grpSpPr>
          <a:xfrm>
            <a:off x="5578086" y="906451"/>
            <a:ext cx="3017071" cy="5254863"/>
            <a:chOff x="5578086" y="906451"/>
            <a:chExt cx="3017071" cy="52548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8E8B3BA6-0103-3140-BDDE-FCC5911AB2B9}"/>
                    </a:ext>
                  </a:extLst>
                </p:cNvPr>
                <p:cNvSpPr/>
                <p:nvPr/>
              </p:nvSpPr>
              <p:spPr>
                <a:xfrm>
                  <a:off x="5913073" y="3184909"/>
                  <a:ext cx="2407253" cy="288147"/>
                </a:xfrm>
                <a:prstGeom prst="rect">
                  <a:avLst/>
                </a:prstGeom>
                <a:solidFill>
                  <a:srgbClr val="CC6566"/>
                </a:solidFill>
              </p:spPr>
              <p:txBody>
                <a:bodyPr wrap="square" lIns="0" tIns="36000" rIns="0" bIns="36000">
                  <a:sp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GB" sz="1400" b="1" dirty="0">
                      <a:solidFill>
                        <a:schemeClr val="bg1"/>
                      </a:solidFill>
                      <a:latin typeface="Franklin Gothic Medium" panose="020B0603020102020204" pitchFamily="34" charset="0"/>
                    </a:rPr>
                    <a:t>FLAT</a:t>
                  </a:r>
                  <a:r>
                    <a:rPr lang="en-GB" sz="1400" b="1" dirty="0">
                      <a:solidFill>
                        <a:schemeClr val="bg1"/>
                      </a:solidFill>
                      <a:latin typeface="Franklin Gothic Book" panose="020B0503020102020204" pitchFamily="34" charset="0"/>
                    </a:rPr>
                    <a:t> </a:t>
                  </a:r>
                  <a14:m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num>
                        <m:den>
                          <m:sSup>
                            <m:sSupPr>
                              <m:ctrlPr>
                                <a:rPr lang="fr-CH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p>
                              <m:r>
                                <a:rPr lang="fr-CH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GB" sz="1400" b="1" dirty="0">
                      <a:solidFill>
                        <a:schemeClr val="bg1"/>
                      </a:solidFill>
                      <a:latin typeface="Franklin Gothic Book" panose="020B0503020102020204" pitchFamily="34" charset="0"/>
                    </a:rPr>
                    <a:t> mass distribution</a:t>
                  </a:r>
                </a:p>
              </p:txBody>
            </p:sp>
          </mc:Choice>
          <mc:Fallback xmlns="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8E8B3BA6-0103-3140-BDDE-FCC5911AB2B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13073" y="3184909"/>
                  <a:ext cx="2407253" cy="288147"/>
                </a:xfrm>
                <a:prstGeom prst="rect">
                  <a:avLst/>
                </a:prstGeom>
                <a:blipFill>
                  <a:blip r:embed="rId3"/>
                  <a:stretch>
                    <a:fillRect t="-108333" b="-1791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E9D3A45D-9C90-554C-82CB-23032A3D1E2E}"/>
                    </a:ext>
                  </a:extLst>
                </p:cNvPr>
                <p:cNvSpPr/>
                <p:nvPr/>
              </p:nvSpPr>
              <p:spPr>
                <a:xfrm>
                  <a:off x="5913073" y="3487084"/>
                  <a:ext cx="2407253" cy="257369"/>
                </a:xfrm>
                <a:prstGeom prst="rect">
                  <a:avLst/>
                </a:prstGeom>
                <a:solidFill>
                  <a:srgbClr val="5DB9BC"/>
                </a:solidFill>
              </p:spPr>
              <p:txBody>
                <a:bodyPr wrap="square" lIns="0" tIns="36000" rIns="0" bIns="36000">
                  <a:spAutoFit/>
                </a:bodyPr>
                <a:lstStyle/>
                <a:p>
                  <a:pPr algn="ctr">
                    <a:lnSpc>
                      <a:spcPct val="100000"/>
                    </a:lnSpc>
                  </a:pPr>
                  <a:r>
                    <a:rPr lang="en-GB" sz="1200" b="1" dirty="0">
                      <a:solidFill>
                        <a:schemeClr val="bg1"/>
                      </a:solidFill>
                      <a:latin typeface="Franklin Gothic Medium" panose="020B0603020102020204" pitchFamily="34" charset="0"/>
                    </a:rPr>
                    <a:t>WIDE B-W </a:t>
                  </a:r>
                  <a14:m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200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num>
                        <m:den>
                          <m:sSup>
                            <m:sSupPr>
                              <m:ctrlPr>
                                <a:rPr lang="fr-CH" sz="12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2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p>
                              <m:r>
                                <a:rPr lang="fr-CH" sz="12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a14:m>
                  <a:r>
                    <a:rPr lang="en-GB" sz="1200" b="1" dirty="0">
                      <a:solidFill>
                        <a:schemeClr val="bg1"/>
                      </a:solidFill>
                      <a:latin typeface="Franklin Gothic Book" panose="020B0503020102020204" pitchFamily="34" charset="0"/>
                    </a:rPr>
                    <a:t>mass distribution </a:t>
                  </a:r>
                </a:p>
              </p:txBody>
            </p:sp>
          </mc:Choice>
          <mc:Fallback xmlns=""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E9D3A45D-9C90-554C-82CB-23032A3D1E2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13073" y="3487084"/>
                  <a:ext cx="2407253" cy="257369"/>
                </a:xfrm>
                <a:prstGeom prst="rect">
                  <a:avLst/>
                </a:prstGeom>
                <a:blipFill>
                  <a:blip r:embed="rId4"/>
                  <a:stretch>
                    <a:fillRect t="-100000" r="-524" b="-1761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18BF1F1-88EB-C049-AD92-72D419D9BF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331" t="6963" r="369"/>
            <a:stretch/>
          </p:blipFill>
          <p:spPr>
            <a:xfrm rot="5400000">
              <a:off x="5967684" y="524803"/>
              <a:ext cx="2245826" cy="3009121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CB54F51-481C-444B-A6E7-F64BF3B12C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538" t="8839"/>
            <a:stretch/>
          </p:blipFill>
          <p:spPr>
            <a:xfrm rot="5400000">
              <a:off x="5921618" y="3498027"/>
              <a:ext cx="2319755" cy="3006819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AE78A5F-3CFA-374E-AC7B-ECE3CC4037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537" t="6687" b="276"/>
            <a:stretch/>
          </p:blipFill>
          <p:spPr>
            <a:xfrm rot="5400000">
              <a:off x="6953076" y="3684993"/>
              <a:ext cx="1363948" cy="1804297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AA49E6A1-D606-C246-8BBB-A2BEA4F34AA6}"/>
                  </a:ext>
                </a:extLst>
              </p14:cNvPr>
              <p14:cNvContentPartPr/>
              <p14:nvPr/>
            </p14:nvContentPartPr>
            <p14:xfrm>
              <a:off x="2137530" y="3199235"/>
              <a:ext cx="360" cy="216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AA49E6A1-D606-C246-8BBB-A2BEA4F34AA6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33210" y="3194915"/>
                <a:ext cx="9000" cy="10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EB9A5B7E-827D-374B-93C9-600CB1D08A38}"/>
                  </a:ext>
                </a:extLst>
              </p14:cNvPr>
              <p14:cNvContentPartPr/>
              <p14:nvPr/>
            </p14:nvContentPartPr>
            <p14:xfrm>
              <a:off x="2940330" y="2943275"/>
              <a:ext cx="1440" cy="324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EB9A5B7E-827D-374B-93C9-600CB1D08A3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936010" y="2938955"/>
                <a:ext cx="10080" cy="1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E6CDC199-123C-0B4F-80B8-B1DBCF8976A7}"/>
                  </a:ext>
                </a:extLst>
              </p14:cNvPr>
              <p14:cNvContentPartPr/>
              <p14:nvPr/>
            </p14:nvContentPartPr>
            <p14:xfrm>
              <a:off x="2888280" y="3352731"/>
              <a:ext cx="360" cy="36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E6CDC199-123C-0B4F-80B8-B1DBCF8976A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883960" y="3348411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74F416D5-7B5E-844C-AF13-6DCB60384E7A}"/>
              </a:ext>
            </a:extLst>
          </p:cNvPr>
          <p:cNvSpPr/>
          <p:nvPr/>
        </p:nvSpPr>
        <p:spPr>
          <a:xfrm>
            <a:off x="628650" y="4496992"/>
            <a:ext cx="4617206" cy="1345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Fast simulation tool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" pitchFamily="2" charset="0"/>
              </a:rPr>
              <a:t>RapidSim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(global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LHCb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 response)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Requested full-sim sample (~0.5M) for flat mass distribution, can be reshaped later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982552-5F48-5445-9213-E6C5B9DD9E91}"/>
              </a:ext>
            </a:extLst>
          </p:cNvPr>
          <p:cNvGrpSpPr/>
          <p:nvPr/>
        </p:nvGrpSpPr>
        <p:grpSpPr>
          <a:xfrm>
            <a:off x="1422077" y="2516446"/>
            <a:ext cx="2932405" cy="1785509"/>
            <a:chOff x="1422077" y="2531314"/>
            <a:chExt cx="2932405" cy="1785509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0587182-ACE4-5D43-812A-A0EE37C3C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 rot="265145">
              <a:off x="1491070" y="2531314"/>
              <a:ext cx="2616175" cy="150173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EE82FC30-D0C7-2C46-A8F8-1175CCE88A6A}"/>
                    </a:ext>
                  </a:extLst>
                </p:cNvPr>
                <p:cNvSpPr/>
                <p:nvPr/>
              </p:nvSpPr>
              <p:spPr>
                <a:xfrm>
                  <a:off x="1422077" y="3926523"/>
                  <a:ext cx="2932405" cy="390300"/>
                </a:xfrm>
                <a:prstGeom prst="rect">
                  <a:avLst/>
                </a:prstGeom>
                <a:solidFill>
                  <a:schemeClr val="bg2">
                    <a:lumMod val="75000"/>
                    <a:alpha val="20000"/>
                  </a:schemeClr>
                </a:solidFill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GB" sz="12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groupChr>
                          <m:groupChrPr>
                            <m:chr m:val="→"/>
                            <m:vertJc m:val="bot"/>
                            <m:ctrlP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2"/>
                              </m:rP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𝐻𝑆𝑃</m:t>
                            </m:r>
                          </m:e>
                        </m:groupChr>
                        <m:sSup>
                          <m:sSupPr>
                            <m:ctrlP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GB" sz="12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GB" sz="12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num>
                              <m:den>
                                <m: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𝜓</m:t>
                                </m:r>
                              </m:den>
                            </m:f>
                            <m:groupChr>
                              <m:groupChrPr>
                                <m:chr m:val="→"/>
                                <m:vertJc m:val="bot"/>
                                <m:ctrlP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groupChrPr>
                              <m:e>
                                <m:r>
                                  <m:rPr>
                                    <m:brk m:alnAt="2"/>
                                  </m:rP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𝐿𝐿</m:t>
                                </m:r>
                              </m:e>
                            </m:groupChr>
                            <m:sSup>
                              <m:sSupPr>
                                <m:ctrlP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GB" sz="120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GB" sz="120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  <m:d>
                          <m:dPr>
                            <m:ctrlPr>
                              <a:rPr lang="en-GB" sz="12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b="1" i="1">
                                <a:solidFill>
                                  <a:srgbClr val="E71223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𝝎</m:t>
                            </m:r>
                            <m:groupChr>
                              <m:groupChrPr>
                                <m:chr m:val="→"/>
                                <m:vertJc m:val="bot"/>
                                <m:ctrlPr>
                                  <a:rPr lang="en-GB" sz="1200" b="1" i="1">
                                    <a:solidFill>
                                      <a:srgbClr val="E71223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groupChrPr>
                              <m:e>
                                <m:r>
                                  <m:rPr>
                                    <m:brk m:alnAt="2"/>
                                  </m:rPr>
                                  <a:rPr lang="en-GB" sz="1200" b="1" i="1">
                                    <a:solidFill>
                                      <a:srgbClr val="E71223"/>
                                    </a:solidFill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  <m:r>
                                  <a:rPr lang="en-GB" sz="1200" b="1" i="1">
                                    <a:solidFill>
                                      <a:srgbClr val="E71223"/>
                                    </a:solidFill>
                                    <a:latin typeface="Cambria Math" panose="02040503050406030204" pitchFamily="18" charset="0"/>
                                  </a:rPr>
                                  <m:t>𝑳𝑳</m:t>
                                </m:r>
                              </m:e>
                            </m:groupChr>
                            <m:sSup>
                              <m:sSupPr>
                                <m:ctrlP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GB" sz="120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20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en-GB" sz="120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EE82FC30-D0C7-2C46-A8F8-1175CCE88A6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2077" y="3926523"/>
                  <a:ext cx="2932405" cy="390300"/>
                </a:xfrm>
                <a:prstGeom prst="rect">
                  <a:avLst/>
                </a:prstGeom>
                <a:blipFill>
                  <a:blip r:embed="rId15"/>
                  <a:stretch>
                    <a:fillRect t="-51613" b="-103226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61176C-E39F-AF4F-BBC2-4C5723E7EB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0656" y="850792"/>
                <a:ext cx="4869172" cy="1874330"/>
              </a:xfrm>
            </p:spPr>
            <p:txBody>
              <a:bodyPr>
                <a:normAutofit lnSpcReduction="10000"/>
              </a:bodyPr>
              <a:lstStyle/>
              <a:p>
                <a:pPr algn="just"/>
                <a:r>
                  <a:rPr lang="en-GB" sz="1400" dirty="0"/>
                  <a:t>No decay model in </a:t>
                </a:r>
                <a:r>
                  <a:rPr lang="en-GB" sz="1400" dirty="0" err="1"/>
                  <a:t>EvtGen</a:t>
                </a:r>
                <a:r>
                  <a:rPr lang="en-GB" sz="1400" dirty="0"/>
                  <a:t> for such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GB" sz="1400" dirty="0"/>
              </a:p>
              <a:p>
                <a:pPr algn="just"/>
                <a:r>
                  <a:rPr lang="en-GB" sz="1400" b="1" dirty="0"/>
                  <a:t>Assumption</a:t>
                </a:r>
                <a:r>
                  <a:rPr lang="en-GB" sz="1400" dirty="0"/>
                  <a:t>: dimuon coming from </a:t>
                </a:r>
                <a:r>
                  <a:rPr lang="en-GB" sz="1400" b="1" dirty="0"/>
                  <a:t>Initial State Radiation (ISR) </a:t>
                </a:r>
                <a:r>
                  <a:rPr lang="en-GB" sz="1400" dirty="0"/>
                  <a:t>(choice among other possible processes) </a:t>
                </a:r>
              </a:p>
              <a:p>
                <a:pPr algn="just"/>
                <a:r>
                  <a:rPr lang="en-GB" sz="1400" dirty="0"/>
                  <a:t>Identify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4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1400" dirty="0"/>
                  <a:t> as </a:t>
                </a:r>
                <a14:m>
                  <m:oMath xmlns:m="http://schemas.openxmlformats.org/officeDocument/2006/math">
                    <m:r>
                      <a:rPr lang="en-GB" sz="1400" b="1" i="1">
                        <a:solidFill>
                          <a:srgbClr val="E7122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</m:oMath>
                </a14:m>
                <a:r>
                  <a:rPr lang="en-GB" sz="1400" dirty="0"/>
                  <a:t> and use model “vector to 2 leptons” (VLL)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61176C-E39F-AF4F-BBC2-4C5723E7EB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0656" y="850792"/>
                <a:ext cx="4869172" cy="1874330"/>
              </a:xfrm>
              <a:blipFill>
                <a:blip r:embed="rId16"/>
                <a:stretch>
                  <a:fillRect l="-260" r="-15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789A64DB-AA0F-5C41-8364-54C71C1BCB3A}"/>
              </a:ext>
            </a:extLst>
          </p:cNvPr>
          <p:cNvSpPr txBox="1"/>
          <p:nvPr/>
        </p:nvSpPr>
        <p:spPr>
          <a:xfrm rot="19275101">
            <a:off x="6042691" y="1832204"/>
            <a:ext cx="2148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spc="300" dirty="0" err="1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1400" b="1" spc="300" dirty="0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4CD64D-DF41-8141-93AC-B9B2FE8CF1D7}"/>
              </a:ext>
            </a:extLst>
          </p:cNvPr>
          <p:cNvSpPr txBox="1"/>
          <p:nvPr/>
        </p:nvSpPr>
        <p:spPr>
          <a:xfrm rot="19275101">
            <a:off x="6124353" y="4847547"/>
            <a:ext cx="2148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spc="300" dirty="0" err="1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1400" b="1" spc="300" dirty="0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unofficial</a:t>
            </a:r>
          </a:p>
        </p:txBody>
      </p:sp>
    </p:spTree>
    <p:extLst>
      <p:ext uri="{BB962C8B-B14F-4D97-AF65-F5344CB8AC3E}">
        <p14:creationId xmlns:p14="http://schemas.microsoft.com/office/powerpoint/2010/main" val="3486236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91BC5-A5C3-C346-966E-DAEEE4926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fitting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C2A1DF-2FAE-144A-BCF8-CEDA74D1C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17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D61E7A-FFCC-6E4F-BCBC-0D403A893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349471" y="384465"/>
            <a:ext cx="2606918" cy="3819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1167F7-0B82-1E45-AEB4-0480C7DB3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34690" y="384465"/>
            <a:ext cx="2606917" cy="38194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6140BF-DE9F-4549-81D3-B8E6E61BC901}"/>
                  </a:ext>
                </a:extLst>
              </p:cNvPr>
              <p:cNvSpPr txBox="1"/>
              <p:nvPr/>
            </p:nvSpPr>
            <p:spPr>
              <a:xfrm>
                <a:off x="1236688" y="4002374"/>
                <a:ext cx="333531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Simulation sample </a:t>
                </a:r>
              </a:p>
              <a:p>
                <a:endParaRPr lang="en-GB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fr-CH" sz="1600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→ </m:t>
                      </m:r>
                      <m:d>
                        <m:dPr>
                          <m:ctrlPr>
                            <a:rPr lang="en-GB" sz="16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CH" sz="1600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f>
                            <m:fPr>
                              <m:type m:val="lin"/>
                              <m:ctrlPr>
                                <a:rPr lang="en-GB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num>
                            <m:den>
                              <m:r>
                                <a:rPr lang="en-GB" sz="160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GB" sz="1600" i="1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fr-CH" sz="1600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endParaRPr lang="en-GB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Fitted with a Crystal Ball shape</a:t>
                </a:r>
              </a:p>
              <a:p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Tail parameters fixed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6140BF-DE9F-4549-81D3-B8E6E61BC9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6688" y="4002374"/>
                <a:ext cx="3335311" cy="1569660"/>
              </a:xfrm>
              <a:prstGeom prst="rect">
                <a:avLst/>
              </a:prstGeom>
              <a:blipFill>
                <a:blip r:embed="rId4"/>
                <a:stretch>
                  <a:fillRect l="-760" t="-1613" b="-48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0833893-1CC4-2D42-BE13-8CB49593A532}"/>
                  </a:ext>
                </a:extLst>
              </p:cNvPr>
              <p:cNvSpPr txBox="1"/>
              <p:nvPr/>
            </p:nvSpPr>
            <p:spPr>
              <a:xfrm>
                <a:off x="5180039" y="4002374"/>
                <a:ext cx="3335311" cy="1589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MidID muons sample </a:t>
                </a:r>
              </a:p>
              <a:p>
                <a:endParaRPr lang="fr-CH" sz="1600" i="1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CH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fr-CH" sz="1600" b="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fr-CH" sz="1600" i="1" spc="-15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fr-CH" sz="1600" b="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1600" b="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fr-CH" sz="1600" b="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f>
                        <m:fPr>
                          <m:type m:val="lin"/>
                          <m:ctrlP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GB" sz="1600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r>
                        <a:rPr lang="fr-CH" sz="1600" b="0" i="1" spc="-15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GB" sz="160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fr-CH" sz="1600" b="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fr-CH" sz="1600" b="0" i="1" spc="-15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fr-CH" sz="1600" b="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GB" sz="160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fr-CH" sz="1600" b="0" i="1" spc="-15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CH" sz="1600" i="1" spc="-15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fr-CH" sz="1600" b="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fr-CH" sz="1600" i="1" spc="-15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fr-CH" sz="1600" b="0" i="1" spc="-150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b>
                        <m:sSubPr>
                          <m:ctrlP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en-GB" sz="1600" i="1" spc="-15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fr-CH" sz="1600" i="1" spc="-15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endParaRPr lang="en-GB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Fitted with a Crystal Ball shape</a:t>
                </a:r>
              </a:p>
              <a:p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Tail parameters fixed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0833893-1CC4-2D42-BE13-8CB49593A5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0039" y="4002374"/>
                <a:ext cx="3335311" cy="1589474"/>
              </a:xfrm>
              <a:prstGeom prst="rect">
                <a:avLst/>
              </a:prstGeom>
              <a:blipFill>
                <a:blip r:embed="rId5"/>
                <a:stretch>
                  <a:fillRect l="-1141" t="-1587" b="-39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5517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FC743-1AE4-E648-9E64-AC9DFF23D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Preselection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989C0-5E48-FA42-80D7-B8786AC80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1600" b="1" dirty="0"/>
              <a:t>Preselection</a:t>
            </a:r>
            <a:r>
              <a:rPr lang="en-GB" dirty="0"/>
              <a:t>:</a:t>
            </a:r>
          </a:p>
          <a:p>
            <a:pPr>
              <a:lnSpc>
                <a:spcPct val="100000"/>
              </a:lnSpc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>
              <a:lnSpc>
                <a:spcPct val="100000"/>
              </a:lnSpc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>
              <a:lnSpc>
                <a:spcPct val="100000"/>
              </a:lnSpc>
            </a:pPr>
            <a:endParaRPr lang="en-GB" sz="1200" dirty="0"/>
          </a:p>
          <a:p>
            <a:pPr lvl="1">
              <a:lnSpc>
                <a:spcPct val="100000"/>
              </a:lnSpc>
            </a:pPr>
            <a:r>
              <a:rPr lang="en-GB" sz="1200" dirty="0"/>
              <a:t>Overall: require soft muons to both pass "</a:t>
            </a:r>
            <a:r>
              <a:rPr lang="en-GB" sz="1200" b="1" dirty="0" err="1"/>
              <a:t>isMuon</a:t>
            </a:r>
            <a:r>
              <a:rPr lang="en-GB" sz="1200" dirty="0"/>
              <a:t>" -&gt; cut @P=3GeV</a:t>
            </a:r>
          </a:p>
          <a:p>
            <a:pPr lvl="1">
              <a:lnSpc>
                <a:spcPct val="100000"/>
              </a:lnSpc>
            </a:pPr>
            <a:r>
              <a:rPr lang="en-GB" sz="1200" dirty="0"/>
              <a:t>(Correlated background cuts)</a:t>
            </a:r>
          </a:p>
          <a:p>
            <a:pPr lvl="1">
              <a:lnSpc>
                <a:spcPct val="100000"/>
              </a:lnSpc>
            </a:pPr>
            <a:endParaRPr lang="en-GB" sz="1200" dirty="0"/>
          </a:p>
          <a:p>
            <a:pPr marL="0" indent="0">
              <a:lnSpc>
                <a:spcPct val="100000"/>
              </a:lnSpc>
              <a:buNone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69DAD1-4DFC-C741-89FD-FED31D357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18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1A35E056-D86D-8C40-AF3C-75D9DDFAE2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9167036"/>
                  </p:ext>
                </p:extLst>
              </p:nvPr>
            </p:nvGraphicFramePr>
            <p:xfrm>
              <a:off x="938098" y="1097293"/>
              <a:ext cx="7267804" cy="146812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816951">
                      <a:extLst>
                        <a:ext uri="{9D8B030D-6E8A-4147-A177-3AD203B41FA5}">
                          <a16:colId xmlns:a16="http://schemas.microsoft.com/office/drawing/2014/main" val="2501712797"/>
                        </a:ext>
                      </a:extLst>
                    </a:gridCol>
                    <a:gridCol w="1816951">
                      <a:extLst>
                        <a:ext uri="{9D8B030D-6E8A-4147-A177-3AD203B41FA5}">
                          <a16:colId xmlns:a16="http://schemas.microsoft.com/office/drawing/2014/main" val="45348917"/>
                        </a:ext>
                      </a:extLst>
                    </a:gridCol>
                    <a:gridCol w="1816951">
                      <a:extLst>
                        <a:ext uri="{9D8B030D-6E8A-4147-A177-3AD203B41FA5}">
                          <a16:colId xmlns:a16="http://schemas.microsoft.com/office/drawing/2014/main" val="251794650"/>
                        </a:ext>
                      </a:extLst>
                    </a:gridCol>
                    <a:gridCol w="1816951">
                      <a:extLst>
                        <a:ext uri="{9D8B030D-6E8A-4147-A177-3AD203B41FA5}">
                          <a16:colId xmlns:a16="http://schemas.microsoft.com/office/drawing/2014/main" val="18756038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B </a:t>
                          </a:r>
                        </a:p>
                      </a:txBody>
                      <a:tcPr>
                        <a:solidFill>
                          <a:srgbClr val="FFB2A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Kaon</a:t>
                          </a:r>
                        </a:p>
                      </a:txBody>
                      <a:tcPr>
                        <a:solidFill>
                          <a:srgbClr val="FFB2A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err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Jpsi</a:t>
                          </a:r>
                          <a:r>
                            <a:rPr lang="en-GB" sz="14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</a:t>
                          </a:r>
                          <a:r>
                            <a:rPr lang="en-GB" sz="12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(-&gt; mu1 mu2)</a:t>
                          </a:r>
                          <a:endParaRPr lang="en-GB" sz="1400" b="1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Franklin Gothic Book" panose="020B0503020102020204" pitchFamily="34" charset="0"/>
                          </a:endParaRPr>
                        </a:p>
                      </a:txBody>
                      <a:tcPr>
                        <a:solidFill>
                          <a:srgbClr val="FFB2A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Soft muons </a:t>
                          </a:r>
                          <a:r>
                            <a:rPr lang="en-GB" sz="11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(mu3, mu4)</a:t>
                          </a:r>
                          <a:endParaRPr lang="en-GB" sz="1400" b="1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Franklin Gothic Book" panose="020B0503020102020204" pitchFamily="34" charset="0"/>
                          </a:endParaRPr>
                        </a:p>
                      </a:txBody>
                      <a:tcPr>
                        <a:solidFill>
                          <a:srgbClr val="FFB2A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056871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TOS L0 Muon </a:t>
                          </a:r>
                          <a:r>
                            <a:rPr lang="en-GB" sz="12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OR</a:t>
                          </a:r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</a:t>
                          </a:r>
                          <a:r>
                            <a:rPr lang="en-GB" sz="1200" dirty="0" err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DiMuon</a:t>
                          </a:r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decision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PIDK &gt; -2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Franklin Gothic Book" panose="020B0503020102020204" pitchFamily="34" charset="0"/>
                          </a:endParaRPr>
                        </a:p>
                        <a:p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50 MeV window around </a:t>
                          </a:r>
                          <a:r>
                            <a:rPr lang="en-GB" sz="1200" dirty="0" err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Jpsi</a:t>
                          </a:r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mass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fr-CH" sz="1200" b="0" i="0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Franklin Gothic Book" panose="020B0503020102020204" pitchFamily="34" charset="0"/>
                                  </a:rPr>
                                  <m:t>Soft</m:t>
                                </m:r>
                                <m:r>
                                  <m:rPr>
                                    <m:nor/>
                                  </m:rPr>
                                  <a:rPr lang="fr-CH" sz="1200" b="0" i="0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Franklin Gothic Book" panose="020B050302010202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fr-CH" sz="1200" b="0" i="0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Franklin Gothic Book" panose="020B0503020102020204" pitchFamily="34" charset="0"/>
                                  </a:rPr>
                                  <m:t>muons</m:t>
                                </m:r>
                                <m:r>
                                  <m:rPr>
                                    <m:nor/>
                                  </m:rPr>
                                  <a:rPr lang="fr-CH" sz="1200" b="0" i="0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Franklin Gothic Book" panose="020B0503020102020204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fr-CH" sz="1200" b="0" i="0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Franklin Gothic Book" panose="020B0503020102020204" pitchFamily="34" charset="0"/>
                                  </a:rPr>
                                  <m:t>Tracks</m:t>
                                </m:r>
                                <m:r>
                                  <m:rPr>
                                    <m:nor/>
                                  </m:rPr>
                                  <a:rPr lang="fr-CH" sz="1200" b="0" i="0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Franklin Gothic Book" panose="020B0503020102020204" pitchFamily="34" charset="0"/>
                                  </a:rPr>
                                  <m:t>′ </m:t>
                                </m:r>
                                <m:r>
                                  <m:rPr>
                                    <m:nor/>
                                  </m:rPr>
                                  <a:rPr lang="en-GB" sz="1200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Franklin Gothic Book" panose="020B0503020102020204" pitchFamily="34" charset="0"/>
                                  </a:rPr>
                                  <m:t>GhostProb</m:t>
                                </m:r>
                                <m:r>
                                  <m:rPr>
                                    <m:nor/>
                                  </m:rPr>
                                  <a:rPr lang="en-GB" sz="1200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Franklin Gothic Book" panose="020B0503020102020204" pitchFamily="34" charset="0"/>
                                  </a:rPr>
                                  <m:t> &lt; 0.3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Franklin Gothic Book" panose="020B0503020102020204" pitchFamily="34" charset="0"/>
                          </a:endParaRP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71651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B_DIRA_OWNPV &gt; 0.9999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Track's </a:t>
                          </a:r>
                          <a:r>
                            <a:rPr lang="en-GB" sz="1200" b="0" dirty="0" err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GhostProb</a:t>
                          </a:r>
                          <a:r>
                            <a:rPr lang="en-GB" sz="1200" b="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&lt; 0.3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mu1,2 </a:t>
                          </a:r>
                          <a:r>
                            <a:rPr lang="en-GB" sz="1200" dirty="0" err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ProbNNmu</a:t>
                          </a:r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&gt; 0.05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Franklin Gothic Book" panose="020B0503020102020204" pitchFamily="34" charset="0"/>
                          </a:endParaRP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169280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1A35E056-D86D-8C40-AF3C-75D9DDFAE25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9167036"/>
                  </p:ext>
                </p:extLst>
              </p:nvPr>
            </p:nvGraphicFramePr>
            <p:xfrm>
              <a:off x="938098" y="1097293"/>
              <a:ext cx="7267804" cy="146812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816951">
                      <a:extLst>
                        <a:ext uri="{9D8B030D-6E8A-4147-A177-3AD203B41FA5}">
                          <a16:colId xmlns:a16="http://schemas.microsoft.com/office/drawing/2014/main" val="2501712797"/>
                        </a:ext>
                      </a:extLst>
                    </a:gridCol>
                    <a:gridCol w="1816951">
                      <a:extLst>
                        <a:ext uri="{9D8B030D-6E8A-4147-A177-3AD203B41FA5}">
                          <a16:colId xmlns:a16="http://schemas.microsoft.com/office/drawing/2014/main" val="45348917"/>
                        </a:ext>
                      </a:extLst>
                    </a:gridCol>
                    <a:gridCol w="1816951">
                      <a:extLst>
                        <a:ext uri="{9D8B030D-6E8A-4147-A177-3AD203B41FA5}">
                          <a16:colId xmlns:a16="http://schemas.microsoft.com/office/drawing/2014/main" val="251794650"/>
                        </a:ext>
                      </a:extLst>
                    </a:gridCol>
                    <a:gridCol w="1816951">
                      <a:extLst>
                        <a:ext uri="{9D8B030D-6E8A-4147-A177-3AD203B41FA5}">
                          <a16:colId xmlns:a16="http://schemas.microsoft.com/office/drawing/2014/main" val="187560387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B </a:t>
                          </a:r>
                        </a:p>
                      </a:txBody>
                      <a:tcPr>
                        <a:solidFill>
                          <a:srgbClr val="FFB2A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Kaon</a:t>
                          </a:r>
                        </a:p>
                      </a:txBody>
                      <a:tcPr>
                        <a:solidFill>
                          <a:srgbClr val="FFB2A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 err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Jpsi</a:t>
                          </a:r>
                          <a:r>
                            <a:rPr lang="en-GB" sz="14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</a:t>
                          </a:r>
                          <a:r>
                            <a:rPr lang="en-GB" sz="12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(-&gt; mu1 mu2)</a:t>
                          </a:r>
                          <a:endParaRPr lang="en-GB" sz="1400" b="1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Franklin Gothic Book" panose="020B0503020102020204" pitchFamily="34" charset="0"/>
                          </a:endParaRPr>
                        </a:p>
                      </a:txBody>
                      <a:tcPr>
                        <a:solidFill>
                          <a:srgbClr val="FFB2A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Soft muons </a:t>
                          </a:r>
                          <a:r>
                            <a:rPr lang="en-GB" sz="11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(mu3, mu4)</a:t>
                          </a:r>
                          <a:endParaRPr lang="en-GB" sz="1400" b="1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Franklin Gothic Book" panose="020B0503020102020204" pitchFamily="34" charset="0"/>
                          </a:endParaRPr>
                        </a:p>
                      </a:txBody>
                      <a:tcPr>
                        <a:solidFill>
                          <a:srgbClr val="FFB2A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056871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TOS L0 Muon </a:t>
                          </a:r>
                          <a:r>
                            <a:rPr lang="en-GB" sz="1200" b="1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OR</a:t>
                          </a:r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</a:t>
                          </a:r>
                          <a:r>
                            <a:rPr lang="en-GB" sz="1200" dirty="0" err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DiMuon</a:t>
                          </a:r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decision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PIDK &gt; -2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Franklin Gothic Book" panose="020B0503020102020204" pitchFamily="34" charset="0"/>
                          </a:endParaRPr>
                        </a:p>
                        <a:p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50 MeV window around </a:t>
                          </a:r>
                          <a:r>
                            <a:rPr lang="en-GB" sz="1200" dirty="0" err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Jpsi</a:t>
                          </a:r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mass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302098" t="-60784" r="-699" b="-764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716519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B_DIRA_OWNPV &gt; 0.9999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Track's </a:t>
                          </a:r>
                          <a:r>
                            <a:rPr lang="en-GB" sz="1200" b="0" dirty="0" err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GhostProb</a:t>
                          </a:r>
                          <a:r>
                            <a:rPr lang="en-GB" sz="1200" b="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&lt; 0.3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mu1,2 </a:t>
                          </a:r>
                          <a:r>
                            <a:rPr lang="en-GB" sz="1200" dirty="0" err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ProbNNmu</a:t>
                          </a:r>
                          <a:r>
                            <a:rPr lang="en-GB" sz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Franklin Gothic Book" panose="020B0503020102020204" pitchFamily="34" charset="0"/>
                            </a:rPr>
                            <a:t> &gt; 0.05</a:t>
                          </a: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Franklin Gothic Book" panose="020B0503020102020204" pitchFamily="34" charset="0"/>
                          </a:endParaRPr>
                        </a:p>
                      </a:txBody>
                      <a:tcPr>
                        <a:solidFill>
                          <a:srgbClr val="F7E2D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1692805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0598A599-FFB0-F645-B85F-C4FE31DFF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684" y="3961056"/>
            <a:ext cx="6666631" cy="222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504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 Placeholder 4">
            <a:extLst>
              <a:ext uri="{FF2B5EF4-FFF2-40B4-BE49-F238E27FC236}">
                <a16:creationId xmlns:a16="http://schemas.microsoft.com/office/drawing/2014/main" id="{53C94B65-EB12-FD45-AA99-9EDD4D72F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7F5E00FB-BA97-4F40-A054-D7E4AEFE7EF5}" type="slidenum">
              <a:rPr lang="en-CH" smtClean="0">
                <a:latin typeface="Geneva" panose="020B0503030404040204" pitchFamily="34" charset="0"/>
                <a:ea typeface="Geneva" panose="020B0503030404040204" pitchFamily="34" charset="0"/>
              </a:rPr>
              <a:t>19</a:t>
            </a:fld>
            <a:endParaRPr lang="en-CH" dirty="0">
              <a:latin typeface="Geneva" panose="020B0503030404040204" pitchFamily="34" charset="0"/>
              <a:ea typeface="Geneva" panose="020B05030304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C78A4B-E941-5342-BF8F-865DDD5C4235}"/>
              </a:ext>
            </a:extLst>
          </p:cNvPr>
          <p:cNvSpPr/>
          <p:nvPr/>
        </p:nvSpPr>
        <p:spPr>
          <a:xfrm>
            <a:off x="628649" y="857937"/>
            <a:ext cx="7731579" cy="1155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isMuon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ALGORITHM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tracks are extrapolated to the </a:t>
            </a: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muon stations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Requires 2 or 3 hits in the muon stations depending on particle momentum </a:t>
            </a:r>
            <a:r>
              <a:rPr lang="en-GB" sz="1600" dirty="0">
                <a:solidFill>
                  <a:srgbClr val="35FFFF"/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(</a:t>
            </a:r>
            <a:r>
              <a:rPr lang="en-GB" sz="1600" dirty="0">
                <a:solidFill>
                  <a:srgbClr val="35FFFF"/>
                </a:solidFill>
                <a:latin typeface="Franklin Gothic Book" panose="020B0503020102020204" pitchFamily="34" charset="0"/>
                <a:ea typeface="Geneva" panose="020B0503030404040204" pitchFamily="34" charset="0"/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backup</a:t>
            </a:r>
            <a:r>
              <a:rPr lang="en-GB" sz="1600" dirty="0">
                <a:solidFill>
                  <a:srgbClr val="35FFFF"/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A90C55-7CAE-074D-BD6B-CEE28DA8D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22050" y="2216060"/>
            <a:ext cx="2700400" cy="39769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9B7E4A-A8F7-4240-8A00-90B638BB86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365400" y="2216060"/>
            <a:ext cx="2700399" cy="397695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743EE1-2C41-AB43-B8BC-CE63E78EB46A}"/>
              </a:ext>
            </a:extLst>
          </p:cNvPr>
          <p:cNvSpPr/>
          <p:nvPr/>
        </p:nvSpPr>
        <p:spPr>
          <a:xfrm>
            <a:off x="4242715" y="5609406"/>
            <a:ext cx="3756606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ΔLL(X-Y)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=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</a:rPr>
              <a:t>log(Likelihood(X)) - log(Likelihood(pi)) </a:t>
            </a:r>
            <a:endParaRPr lang="en-GB" sz="1200" dirty="0">
              <a:solidFill>
                <a:schemeClr val="bg1">
                  <a:lumMod val="50000"/>
                </a:schemeClr>
              </a:solidFill>
              <a:latin typeface="Franklin Gothic Book" panose="020B0503020102020204" pitchFamily="34" charset="0"/>
              <a:ea typeface="Geneva" panose="020B0503030404040204" pitchFamily="34" charset="0"/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gives the likelihood for the probed particle X to be an Y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A2D319C-B8D4-944C-8D60-CBCB90403E5D}"/>
              </a:ext>
            </a:extLst>
          </p:cNvPr>
          <p:cNvSpPr/>
          <p:nvPr/>
        </p:nvSpPr>
        <p:spPr>
          <a:xfrm>
            <a:off x="628648" y="2087994"/>
            <a:ext cx="7731579" cy="785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dirty="0">
                <a:solidFill>
                  <a:srgbClr val="F6627E"/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↓ </a:t>
            </a:r>
            <a:r>
              <a:rPr lang="en-GB" sz="1600" b="1" dirty="0">
                <a:solidFill>
                  <a:srgbClr val="F6627E"/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Misidentification probabilities for kaons and </a:t>
            </a:r>
            <a:r>
              <a:rPr lang="en-GB" sz="1600" b="1" dirty="0" err="1">
                <a:solidFill>
                  <a:srgbClr val="F6627E"/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pions</a:t>
            </a:r>
            <a:r>
              <a:rPr lang="en-GB" sz="1600" b="1" dirty="0">
                <a:solidFill>
                  <a:srgbClr val="F6627E"/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 </a:t>
            </a:r>
            <a:r>
              <a:rPr lang="en-GB" sz="1600" dirty="0">
                <a:solidFill>
                  <a:srgbClr val="F6637F"/>
                </a:solidFill>
                <a:latin typeface="Franklin Gothic Book" panose="020B0503020102020204" pitchFamily="34" charset="0"/>
              </a:rPr>
              <a:t>→</a:t>
            </a:r>
            <a:r>
              <a:rPr lang="en-GB" sz="1600" dirty="0">
                <a:solidFill>
                  <a:srgbClr val="F6627E"/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 more likely to miss muons at </a:t>
            </a:r>
            <a:r>
              <a:rPr lang="en-GB" sz="1600" b="1" dirty="0">
                <a:solidFill>
                  <a:srgbClr val="F6627E"/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low momenta</a:t>
            </a:r>
            <a:endParaRPr lang="en-US" sz="1600" b="1" dirty="0">
              <a:solidFill>
                <a:srgbClr val="F6627E"/>
              </a:solidFill>
              <a:latin typeface="Franklin Gothic Book" panose="020B0503020102020204" pitchFamily="34" charset="0"/>
              <a:ea typeface="Geneva" panose="020B050303040404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FA5F1C7-2313-4E4D-BD8B-38CD7A892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4229"/>
            <a:ext cx="7886700" cy="338669"/>
          </a:xfrm>
        </p:spPr>
        <p:txBody>
          <a:bodyPr/>
          <a:lstStyle/>
          <a:p>
            <a:r>
              <a:rPr lang="en-GB" sz="1800" dirty="0"/>
              <a:t>Soft dimuon misID background rejection</a:t>
            </a:r>
            <a:br>
              <a:rPr lang="en-GB" sz="1800" dirty="0"/>
            </a:br>
            <a:r>
              <a:rPr lang="en-GB" sz="1400" b="0" dirty="0"/>
              <a:t>First blood</a:t>
            </a:r>
            <a:endParaRPr lang="en-GB" sz="1800" b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A536DB-663E-B542-A5D8-59F0E8E2316C}"/>
              </a:ext>
            </a:extLst>
          </p:cNvPr>
          <p:cNvSpPr txBox="1"/>
          <p:nvPr/>
        </p:nvSpPr>
        <p:spPr>
          <a:xfrm>
            <a:off x="1144679" y="5720824"/>
            <a:ext cx="2294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Franklin Gothic Book" panose="020B0503020102020204" pitchFamily="34" charset="0"/>
              </a:rPr>
              <a:t>Taken from [</a:t>
            </a:r>
            <a:r>
              <a:rPr lang="en-GB" sz="1200" dirty="0" err="1">
                <a:latin typeface="Franklin Gothic Book" panose="020B0503020102020204" pitchFamily="34" charset="0"/>
                <a:hlinkClick r:id="rId5"/>
              </a:rPr>
              <a:t>LHCb</a:t>
            </a:r>
            <a:r>
              <a:rPr lang="en-GB" sz="1200" dirty="0">
                <a:latin typeface="Franklin Gothic Book" panose="020B0503020102020204" pitchFamily="34" charset="0"/>
                <a:hlinkClick r:id="rId5"/>
              </a:rPr>
              <a:t> Collab., 2019</a:t>
            </a:r>
            <a:r>
              <a:rPr lang="en-GB" sz="1200" dirty="0">
                <a:latin typeface="Franklin Gothic Book" panose="020B050302010202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192917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34ECE-61C6-8747-BBCF-38AC87FE0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Hadron Collider @ 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22E984-8379-1243-B3AB-C99683317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D8AC4F10-9D30-7746-B3D0-AAFC7ED60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051359"/>
            <a:ext cx="4888332" cy="366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45FEBFEF-AC99-4B4B-A1BD-B25A3E1DC234}"/>
              </a:ext>
            </a:extLst>
          </p:cNvPr>
          <p:cNvSpPr/>
          <p:nvPr/>
        </p:nvSpPr>
        <p:spPr>
          <a:xfrm>
            <a:off x="3185410" y="3296558"/>
            <a:ext cx="524656" cy="374754"/>
          </a:xfrm>
          <a:prstGeom prst="ellipse">
            <a:avLst/>
          </a:prstGeom>
          <a:noFill/>
          <a:ln w="38100">
            <a:solidFill>
              <a:srgbClr val="FF7773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3C4255-517F-1F40-A0F1-95471F1BBACD}"/>
              </a:ext>
            </a:extLst>
          </p:cNvPr>
          <p:cNvCxnSpPr>
            <a:cxnSpLocks/>
            <a:stCxn id="10" idx="6"/>
          </p:cNvCxnSpPr>
          <p:nvPr/>
        </p:nvCxnSpPr>
        <p:spPr>
          <a:xfrm flipV="1">
            <a:off x="3710066" y="2656601"/>
            <a:ext cx="2136098" cy="827334"/>
          </a:xfrm>
          <a:prstGeom prst="straightConnector1">
            <a:avLst/>
          </a:prstGeom>
          <a:ln w="28575">
            <a:solidFill>
              <a:srgbClr val="FF777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C60FBD23-57C3-4B41-8CE8-71EE8C1DF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722" y="2051359"/>
            <a:ext cx="923848" cy="554698"/>
          </a:xfrm>
          <a:prstGeom prst="rect">
            <a:avLst/>
          </a:prstGeom>
        </p:spPr>
      </p:pic>
      <p:pic>
        <p:nvPicPr>
          <p:cNvPr id="1036" name="Picture 12" descr="LHCb">
            <a:extLst>
              <a:ext uri="{FF2B5EF4-FFF2-40B4-BE49-F238E27FC236}">
                <a16:creationId xmlns:a16="http://schemas.microsoft.com/office/drawing/2014/main" id="{C0DE0133-4601-1645-A3BE-3AEAD3B37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722" y="2605387"/>
            <a:ext cx="2855762" cy="153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28C80894-320B-CB47-9725-163E4A1DE919}"/>
              </a:ext>
            </a:extLst>
          </p:cNvPr>
          <p:cNvSpPr/>
          <p:nvPr/>
        </p:nvSpPr>
        <p:spPr>
          <a:xfrm>
            <a:off x="674203" y="2096230"/>
            <a:ext cx="3238770" cy="1107996"/>
          </a:xfrm>
          <a:prstGeom prst="rect">
            <a:avLst/>
          </a:prstGeom>
          <a:solidFill>
            <a:schemeClr val="tx1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E9C751"/>
                </a:solidFill>
                <a:latin typeface="Franklin Gothic Book" panose="020B0503020102020204" pitchFamily="34" charset="0"/>
              </a:rPr>
              <a:t>LHC</a:t>
            </a:r>
            <a:endParaRPr lang="en-GB" sz="1600" b="1" dirty="0">
              <a:solidFill>
                <a:srgbClr val="E9C751"/>
              </a:solidFill>
              <a:latin typeface="Franklin Gothic Book" panose="020B0503020102020204" pitchFamily="34" charset="0"/>
            </a:endParaRPr>
          </a:p>
          <a:p>
            <a:r>
              <a:rPr lang="en-GB" sz="1600" dirty="0">
                <a:solidFill>
                  <a:srgbClr val="E9C751"/>
                </a:solidFill>
                <a:latin typeface="Franklin Gothic Book" panose="020B0503020102020204" pitchFamily="34" charset="0"/>
              </a:rPr>
              <a:t>27 km circumference</a:t>
            </a:r>
          </a:p>
          <a:p>
            <a:r>
              <a:rPr lang="en-GB" sz="1600" dirty="0">
                <a:solidFill>
                  <a:srgbClr val="E9C751"/>
                </a:solidFill>
                <a:latin typeface="Franklin Gothic Book" panose="020B0503020102020204" pitchFamily="34" charset="0"/>
              </a:rPr>
              <a:t>13 </a:t>
            </a:r>
            <a:r>
              <a:rPr lang="en-GB" sz="1600" dirty="0" err="1">
                <a:solidFill>
                  <a:srgbClr val="E9C751"/>
                </a:solidFill>
                <a:latin typeface="Franklin Gothic Book" panose="020B0503020102020204" pitchFamily="34" charset="0"/>
              </a:rPr>
              <a:t>TeV</a:t>
            </a:r>
            <a:r>
              <a:rPr lang="en-GB" sz="1600" dirty="0">
                <a:solidFill>
                  <a:srgbClr val="E9C751"/>
                </a:solidFill>
                <a:latin typeface="Franklin Gothic Book" panose="020B0503020102020204" pitchFamily="34" charset="0"/>
              </a:rPr>
              <a:t> proton-proton collisions</a:t>
            </a:r>
          </a:p>
          <a:p>
            <a:r>
              <a:rPr lang="en-GB" sz="1600" dirty="0">
                <a:solidFill>
                  <a:srgbClr val="E9C751"/>
                </a:solidFill>
                <a:latin typeface="Franklin Gothic Book" panose="020B0503020102020204" pitchFamily="34" charset="0"/>
              </a:rPr>
              <a:t>40 MHz collision rate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B45B24AD-DDF0-6244-BAAB-2333A966C569}"/>
              </a:ext>
            </a:extLst>
          </p:cNvPr>
          <p:cNvSpPr txBox="1">
            <a:spLocks/>
          </p:cNvSpPr>
          <p:nvPr/>
        </p:nvSpPr>
        <p:spPr>
          <a:xfrm>
            <a:off x="628650" y="1483229"/>
            <a:ext cx="7635250" cy="4118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dirty="0"/>
              <a:t>Observing new phenomena is a nice goal… but one must first make them happen!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42BA653E-12B4-CF49-AA80-97C43AA166E9}"/>
              </a:ext>
            </a:extLst>
          </p:cNvPr>
          <p:cNvSpPr txBox="1">
            <a:spLocks/>
          </p:cNvSpPr>
          <p:nvPr/>
        </p:nvSpPr>
        <p:spPr>
          <a:xfrm>
            <a:off x="628650" y="854588"/>
            <a:ext cx="7635250" cy="55803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600" dirty="0"/>
              <a:t>Construction of knowledge on elementary particles and their interaction                     = constant interconnection between </a:t>
            </a:r>
            <a:r>
              <a:rPr lang="en-GB" sz="1600" b="1" dirty="0">
                <a:solidFill>
                  <a:srgbClr val="5EAA9D"/>
                </a:solidFill>
              </a:rPr>
              <a:t>theory buildings </a:t>
            </a:r>
            <a:r>
              <a:rPr lang="en-GB" sz="1600" dirty="0"/>
              <a:t>and </a:t>
            </a:r>
            <a:r>
              <a:rPr lang="en-GB" sz="1600" b="1" dirty="0">
                <a:solidFill>
                  <a:srgbClr val="F7736E"/>
                </a:solidFill>
              </a:rPr>
              <a:t>experimental observations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Footer Placeholder 3">
                <a:extLst>
                  <a:ext uri="{FF2B5EF4-FFF2-40B4-BE49-F238E27FC236}">
                    <a16:creationId xmlns:a16="http://schemas.microsoft.com/office/drawing/2014/main" id="{69BAB99C-DB80-6C42-85D1-40A63744B2A3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21" name="Footer Placeholder 3">
                <a:extLst>
                  <a:ext uri="{FF2B5EF4-FFF2-40B4-BE49-F238E27FC236}">
                    <a16:creationId xmlns:a16="http://schemas.microsoft.com/office/drawing/2014/main" id="{69BAB99C-DB80-6C42-85D1-40A63744B2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5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67957439-1F6B-214D-A2E7-45EE6139E219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453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5E781-2851-F44F-9A64-D2FDEB31C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BDTs cut efficiencies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66B00A-7CBB-B942-A434-829676BA8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20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30F355-7DD1-8D4B-955B-82B16B202D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961" y="1767364"/>
            <a:ext cx="3599606" cy="26997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DE3751-F92D-AC4A-8FA4-2C83991DBDFD}"/>
              </a:ext>
            </a:extLst>
          </p:cNvPr>
          <p:cNvSpPr txBox="1"/>
          <p:nvPr/>
        </p:nvSpPr>
        <p:spPr>
          <a:xfrm>
            <a:off x="1295696" y="1394484"/>
            <a:ext cx="3164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Franklin Gothic Book" panose="020B0503020102020204" pitchFamily="34" charset="0"/>
              </a:rPr>
              <a:t>Benchmark Combinatorial BDT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5EB1E2-B2C9-3D40-A6C3-433081FC1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550" y="1767364"/>
            <a:ext cx="3611849" cy="26997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97436C-8408-7141-B7F2-9D34FF65A34C}"/>
              </a:ext>
            </a:extLst>
          </p:cNvPr>
          <p:cNvSpPr txBox="1"/>
          <p:nvPr/>
        </p:nvSpPr>
        <p:spPr>
          <a:xfrm>
            <a:off x="5190166" y="1394484"/>
            <a:ext cx="285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Franklin Gothic Book" panose="020B0503020102020204" pitchFamily="34" charset="0"/>
              </a:rPr>
              <a:t>Benchmark soft muon BDT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47E893-2CAC-3B4D-9705-F96B3CDCC3F9}"/>
              </a:ext>
            </a:extLst>
          </p:cNvPr>
          <p:cNvSpPr txBox="1"/>
          <p:nvPr/>
        </p:nvSpPr>
        <p:spPr>
          <a:xfrm rot="19275101">
            <a:off x="5475891" y="3050531"/>
            <a:ext cx="2148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spc="300" dirty="0" err="1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1400" b="1" spc="300" dirty="0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unofficial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C55A6F-92C7-DF41-9FD9-D94366AF3B17}"/>
              </a:ext>
            </a:extLst>
          </p:cNvPr>
          <p:cNvSpPr txBox="1"/>
          <p:nvPr/>
        </p:nvSpPr>
        <p:spPr>
          <a:xfrm rot="19275101">
            <a:off x="1627304" y="3050532"/>
            <a:ext cx="2148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spc="300" dirty="0" err="1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1400" b="1" spc="300" dirty="0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unofficial</a:t>
            </a:r>
          </a:p>
        </p:txBody>
      </p:sp>
    </p:spTree>
    <p:extLst>
      <p:ext uri="{BB962C8B-B14F-4D97-AF65-F5344CB8AC3E}">
        <p14:creationId xmlns:p14="http://schemas.microsoft.com/office/powerpoint/2010/main" val="3112142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C71E7-1EF9-F94F-9658-0A6D4FEB5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of stripping lines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082D413-B0FD-394D-B72D-2F3E5441B1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4282" y="1055720"/>
            <a:ext cx="3798139" cy="269897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901EC6-18DE-6746-8E47-92EF9708F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21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AD97D0B9-89ED-E149-B35D-AF2B4AF61AA9}"/>
                  </a:ext>
                </a:extLst>
              </p14:cNvPr>
              <p14:cNvContentPartPr/>
              <p14:nvPr/>
            </p14:nvContentPartPr>
            <p14:xfrm>
              <a:off x="2466165" y="3333228"/>
              <a:ext cx="360" cy="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AD97D0B9-89ED-E149-B35D-AF2B4AF61AA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57525" y="3324228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C77E509A-5261-DC48-B79D-1BEEB2F695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262" y="1060034"/>
            <a:ext cx="3798138" cy="26903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708BB4A-3438-F445-A9A9-A7039328BC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8209" y="3625141"/>
            <a:ext cx="3643163" cy="2856451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EBFA6387-8D68-B449-BAB4-6064DBBF5177}"/>
              </a:ext>
            </a:extLst>
          </p:cNvPr>
          <p:cNvGrpSpPr/>
          <p:nvPr/>
        </p:nvGrpSpPr>
        <p:grpSpPr>
          <a:xfrm>
            <a:off x="5003044" y="4444736"/>
            <a:ext cx="651600" cy="239040"/>
            <a:chOff x="5003044" y="4444736"/>
            <a:chExt cx="651600" cy="239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D5D42DDB-915E-F242-89F8-E98E1EC74A84}"/>
                    </a:ext>
                  </a:extLst>
                </p14:cNvPr>
                <p14:cNvContentPartPr/>
                <p14:nvPr/>
              </p14:nvContentPartPr>
              <p14:xfrm>
                <a:off x="5003044" y="4490816"/>
                <a:ext cx="88200" cy="117360"/>
              </p14:xfrm>
            </p:contentPart>
          </mc:Choice>
          <mc:Fallback xmlns=""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D5D42DDB-915E-F242-89F8-E98E1EC74A84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987924" y="4475336"/>
                  <a:ext cx="118800" cy="14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2E662521-5847-F247-96B1-0AE15C928805}"/>
                    </a:ext>
                  </a:extLst>
                </p14:cNvPr>
                <p14:cNvContentPartPr/>
                <p14:nvPr/>
              </p14:nvContentPartPr>
              <p14:xfrm>
                <a:off x="5206444" y="4444736"/>
                <a:ext cx="7560" cy="15228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2E662521-5847-F247-96B1-0AE15C928805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191324" y="4429256"/>
                  <a:ext cx="3816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89F5AC74-1139-EA40-9274-C206359E4484}"/>
                    </a:ext>
                  </a:extLst>
                </p14:cNvPr>
                <p14:cNvContentPartPr/>
                <p14:nvPr/>
              </p14:nvContentPartPr>
              <p14:xfrm>
                <a:off x="5183404" y="4528616"/>
                <a:ext cx="104040" cy="5976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89F5AC74-1139-EA40-9274-C206359E4484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168284" y="4513136"/>
                  <a:ext cx="134640" cy="9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495873F4-FCF9-C644-8DE9-DE940D4E001B}"/>
                    </a:ext>
                  </a:extLst>
                </p14:cNvPr>
                <p14:cNvContentPartPr/>
                <p14:nvPr/>
              </p14:nvContentPartPr>
              <p14:xfrm>
                <a:off x="5310484" y="4450856"/>
                <a:ext cx="360" cy="3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495873F4-FCF9-C644-8DE9-DE940D4E001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295364" y="4435376"/>
                  <a:ext cx="30960" cy="3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E7CED5D0-6ADE-2B43-9B8E-4D03C9E916F7}"/>
                    </a:ext>
                  </a:extLst>
                </p14:cNvPr>
                <p14:cNvContentPartPr/>
                <p14:nvPr/>
              </p14:nvContentPartPr>
              <p14:xfrm>
                <a:off x="5356564" y="4517456"/>
                <a:ext cx="88200" cy="16632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E7CED5D0-6ADE-2B43-9B8E-4D03C9E916F7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5341084" y="4501976"/>
                  <a:ext cx="118800" cy="19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E0319E85-6417-A049-96D1-C9EA6FE28CA5}"/>
                    </a:ext>
                  </a:extLst>
                </p14:cNvPr>
                <p14:cNvContentPartPr/>
                <p14:nvPr/>
              </p14:nvContentPartPr>
              <p14:xfrm>
                <a:off x="5462044" y="4450856"/>
                <a:ext cx="187560" cy="144720"/>
              </p14:xfrm>
            </p:contentPart>
          </mc:Choice>
          <mc:Fallback xmlns=""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E0319E85-6417-A049-96D1-C9EA6FE28CA5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5446924" y="4435376"/>
                  <a:ext cx="218160" cy="17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8882089E-6A16-C34E-BD39-DFA5DC1630FF}"/>
                    </a:ext>
                  </a:extLst>
                </p14:cNvPr>
                <p14:cNvContentPartPr/>
                <p14:nvPr/>
              </p14:nvContentPartPr>
              <p14:xfrm>
                <a:off x="5595244" y="4511336"/>
                <a:ext cx="59400" cy="10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8882089E-6A16-C34E-BD39-DFA5DC1630FF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580124" y="4495856"/>
                  <a:ext cx="90000" cy="31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064A9A7-97BD-3541-97CD-76C95B81054C}"/>
              </a:ext>
            </a:extLst>
          </p:cNvPr>
          <p:cNvGrpSpPr/>
          <p:nvPr/>
        </p:nvGrpSpPr>
        <p:grpSpPr>
          <a:xfrm>
            <a:off x="5837524" y="4426376"/>
            <a:ext cx="303840" cy="241200"/>
            <a:chOff x="5837524" y="4426376"/>
            <a:chExt cx="303840" cy="241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63A76E52-04C6-CA44-90E1-42A807A1A735}"/>
                    </a:ext>
                  </a:extLst>
                </p14:cNvPr>
                <p14:cNvContentPartPr/>
                <p14:nvPr/>
              </p14:nvContentPartPr>
              <p14:xfrm>
                <a:off x="5837524" y="4429256"/>
                <a:ext cx="101880" cy="14040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63A76E52-04C6-CA44-90E1-42A807A1A73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822044" y="4414136"/>
                  <a:ext cx="132480" cy="17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24A88F86-CA6A-B948-B8C2-943A4D0D9B76}"/>
                    </a:ext>
                  </a:extLst>
                </p14:cNvPr>
                <p14:cNvContentPartPr/>
                <p14:nvPr/>
              </p14:nvContentPartPr>
              <p14:xfrm>
                <a:off x="5997004" y="4426376"/>
                <a:ext cx="28800" cy="14580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24A88F86-CA6A-B948-B8C2-943A4D0D9B76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5981524" y="4411256"/>
                  <a:ext cx="59040" cy="17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9C10BEEA-6F2D-2D45-9627-1C24C5D7C419}"/>
                    </a:ext>
                  </a:extLst>
                </p14:cNvPr>
                <p14:cNvContentPartPr/>
                <p14:nvPr/>
              </p14:nvContentPartPr>
              <p14:xfrm>
                <a:off x="6073324" y="4456616"/>
                <a:ext cx="68040" cy="7200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9C10BEEA-6F2D-2D45-9627-1C24C5D7C419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6057844" y="4441496"/>
                  <a:ext cx="98640" cy="10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1EF13093-BC21-3249-AD47-BB269F0E771D}"/>
                    </a:ext>
                  </a:extLst>
                </p14:cNvPr>
                <p14:cNvContentPartPr/>
                <p14:nvPr/>
              </p14:nvContentPartPr>
              <p14:xfrm>
                <a:off x="6095284" y="4450856"/>
                <a:ext cx="2880" cy="21672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1EF13093-BC21-3249-AD47-BB269F0E771D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6080164" y="4435376"/>
                  <a:ext cx="33120" cy="247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6ACEC846-D386-6047-A157-361DE136D407}"/>
                  </a:ext>
                </a:extLst>
              </p14:cNvPr>
              <p14:cNvContentPartPr/>
              <p14:nvPr/>
            </p14:nvContentPartPr>
            <p14:xfrm>
              <a:off x="5028964" y="4804016"/>
              <a:ext cx="80640" cy="83880"/>
            </p14:xfrm>
          </p:contentPart>
        </mc:Choice>
        <mc:Fallback xmlns=""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6ACEC846-D386-6047-A157-361DE136D407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5013844" y="4788896"/>
                <a:ext cx="111240" cy="11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77" name="Ink 76">
                <a:extLst>
                  <a:ext uri="{FF2B5EF4-FFF2-40B4-BE49-F238E27FC236}">
                    <a16:creationId xmlns:a16="http://schemas.microsoft.com/office/drawing/2014/main" id="{11502764-4925-4F41-A338-A854A76E2EF6}"/>
                  </a:ext>
                </a:extLst>
              </p14:cNvPr>
              <p14:cNvContentPartPr/>
              <p14:nvPr/>
            </p14:nvContentPartPr>
            <p14:xfrm>
              <a:off x="5229844" y="4832096"/>
              <a:ext cx="2520" cy="49320"/>
            </p14:xfrm>
          </p:contentPart>
        </mc:Choice>
        <mc:Fallback xmlns="">
          <p:pic>
            <p:nvPicPr>
              <p:cNvPr id="77" name="Ink 76">
                <a:extLst>
                  <a:ext uri="{FF2B5EF4-FFF2-40B4-BE49-F238E27FC236}">
                    <a16:creationId xmlns:a16="http://schemas.microsoft.com/office/drawing/2014/main" id="{11502764-4925-4F41-A338-A854A76E2EF6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5214364" y="4816976"/>
                <a:ext cx="33120" cy="7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78" name="Ink 77">
                <a:extLst>
                  <a:ext uri="{FF2B5EF4-FFF2-40B4-BE49-F238E27FC236}">
                    <a16:creationId xmlns:a16="http://schemas.microsoft.com/office/drawing/2014/main" id="{B4D7AEBE-F4EA-C84D-9D62-E4B4DAF57C6A}"/>
                  </a:ext>
                </a:extLst>
              </p14:cNvPr>
              <p14:cNvContentPartPr/>
              <p14:nvPr/>
            </p14:nvContentPartPr>
            <p14:xfrm>
              <a:off x="5232004" y="4747496"/>
              <a:ext cx="1440" cy="2160"/>
            </p14:xfrm>
          </p:contentPart>
        </mc:Choice>
        <mc:Fallback xmlns="">
          <p:pic>
            <p:nvPicPr>
              <p:cNvPr id="78" name="Ink 77">
                <a:extLst>
                  <a:ext uri="{FF2B5EF4-FFF2-40B4-BE49-F238E27FC236}">
                    <a16:creationId xmlns:a16="http://schemas.microsoft.com/office/drawing/2014/main" id="{B4D7AEBE-F4EA-C84D-9D62-E4B4DAF57C6A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5216524" y="4732016"/>
                <a:ext cx="32040" cy="3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79" name="Ink 78">
                <a:extLst>
                  <a:ext uri="{FF2B5EF4-FFF2-40B4-BE49-F238E27FC236}">
                    <a16:creationId xmlns:a16="http://schemas.microsoft.com/office/drawing/2014/main" id="{E4497A7E-1C5F-144D-9709-D52E109DC554}"/>
                  </a:ext>
                </a:extLst>
              </p14:cNvPr>
              <p14:cNvContentPartPr/>
              <p14:nvPr/>
            </p14:nvContentPartPr>
            <p14:xfrm>
              <a:off x="5334964" y="4814816"/>
              <a:ext cx="93240" cy="48960"/>
            </p14:xfrm>
          </p:contentPart>
        </mc:Choice>
        <mc:Fallback xmlns="">
          <p:pic>
            <p:nvPicPr>
              <p:cNvPr id="79" name="Ink 78">
                <a:extLst>
                  <a:ext uri="{FF2B5EF4-FFF2-40B4-BE49-F238E27FC236}">
                    <a16:creationId xmlns:a16="http://schemas.microsoft.com/office/drawing/2014/main" id="{E4497A7E-1C5F-144D-9709-D52E109DC554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319484" y="4799696"/>
                <a:ext cx="123840" cy="7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ACC0FBBB-C126-AE4A-A0DA-0E7F5C833B2B}"/>
                  </a:ext>
                </a:extLst>
              </p14:cNvPr>
              <p14:cNvContentPartPr/>
              <p14:nvPr/>
            </p14:nvContentPartPr>
            <p14:xfrm>
              <a:off x="5457004" y="4777736"/>
              <a:ext cx="78840" cy="75960"/>
            </p14:xfrm>
          </p:contentPart>
        </mc:Choice>
        <mc:Fallback xmlns=""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ACC0FBBB-C126-AE4A-A0DA-0E7F5C833B2B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441884" y="4762616"/>
                <a:ext cx="109440" cy="10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81" name="Ink 80">
                <a:extLst>
                  <a:ext uri="{FF2B5EF4-FFF2-40B4-BE49-F238E27FC236}">
                    <a16:creationId xmlns:a16="http://schemas.microsoft.com/office/drawing/2014/main" id="{5362A084-5332-3C46-981D-220FD94BB954}"/>
                  </a:ext>
                </a:extLst>
              </p14:cNvPr>
              <p14:cNvContentPartPr/>
              <p14:nvPr/>
            </p14:nvContentPartPr>
            <p14:xfrm>
              <a:off x="5556364" y="4698896"/>
              <a:ext cx="196560" cy="170640"/>
            </p14:xfrm>
          </p:contentPart>
        </mc:Choice>
        <mc:Fallback xmlns="">
          <p:pic>
            <p:nvPicPr>
              <p:cNvPr id="81" name="Ink 80">
                <a:extLst>
                  <a:ext uri="{FF2B5EF4-FFF2-40B4-BE49-F238E27FC236}">
                    <a16:creationId xmlns:a16="http://schemas.microsoft.com/office/drawing/2014/main" id="{5362A084-5332-3C46-981D-220FD94BB954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541244" y="4683776"/>
                <a:ext cx="227160" cy="200880"/>
              </a:xfrm>
              <a:prstGeom prst="rect">
                <a:avLst/>
              </a:prstGeom>
            </p:spPr>
          </p:pic>
        </mc:Fallback>
      </mc:AlternateContent>
      <p:grpSp>
        <p:nvGrpSpPr>
          <p:cNvPr id="89" name="Group 88">
            <a:extLst>
              <a:ext uri="{FF2B5EF4-FFF2-40B4-BE49-F238E27FC236}">
                <a16:creationId xmlns:a16="http://schemas.microsoft.com/office/drawing/2014/main" id="{6FCDFB5E-6C21-544D-B7D7-6AE51BBCD284}"/>
              </a:ext>
            </a:extLst>
          </p:cNvPr>
          <p:cNvGrpSpPr/>
          <p:nvPr/>
        </p:nvGrpSpPr>
        <p:grpSpPr>
          <a:xfrm>
            <a:off x="5785684" y="4735256"/>
            <a:ext cx="394920" cy="122760"/>
            <a:chOff x="5785684" y="4735256"/>
            <a:chExt cx="394920" cy="122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C38D5D1C-C102-9A4C-99BA-332C840E018F}"/>
                    </a:ext>
                  </a:extLst>
                </p14:cNvPr>
                <p14:cNvContentPartPr/>
                <p14:nvPr/>
              </p14:nvContentPartPr>
              <p14:xfrm>
                <a:off x="5785684" y="4771616"/>
                <a:ext cx="49680" cy="8568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C38D5D1C-C102-9A4C-99BA-332C840E018F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5770204" y="4756496"/>
                  <a:ext cx="80280" cy="11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5AF92ADA-6FBE-0147-9A28-F462620D1FAD}"/>
                    </a:ext>
                  </a:extLst>
                </p14:cNvPr>
                <p14:cNvContentPartPr/>
                <p14:nvPr/>
              </p14:nvContentPartPr>
              <p14:xfrm>
                <a:off x="5880004" y="4795736"/>
                <a:ext cx="11160" cy="6228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5AF92ADA-6FBE-0147-9A28-F462620D1FAD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5864524" y="4780616"/>
                  <a:ext cx="41400" cy="9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BB6095DE-0B84-FF4B-9458-81B90FD64F08}"/>
                    </a:ext>
                  </a:extLst>
                </p14:cNvPr>
                <p14:cNvContentPartPr/>
                <p14:nvPr/>
              </p14:nvContentPartPr>
              <p14:xfrm>
                <a:off x="5885404" y="4735256"/>
                <a:ext cx="720" cy="288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BB6095DE-0B84-FF4B-9458-81B90FD64F08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870284" y="4720136"/>
                  <a:ext cx="31320" cy="3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1304E63B-74BA-A243-BEBD-112F11ACE436}"/>
                    </a:ext>
                  </a:extLst>
                </p14:cNvPr>
                <p14:cNvContentPartPr/>
                <p14:nvPr/>
              </p14:nvContentPartPr>
              <p14:xfrm>
                <a:off x="5968204" y="4759016"/>
                <a:ext cx="212400" cy="8820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1304E63B-74BA-A243-BEBD-112F11ACE436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5953084" y="4743896"/>
                  <a:ext cx="243000" cy="118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C51ED2E-92CD-964A-A28F-CF2B341CDEBB}"/>
              </a:ext>
            </a:extLst>
          </p:cNvPr>
          <p:cNvGrpSpPr/>
          <p:nvPr/>
        </p:nvGrpSpPr>
        <p:grpSpPr>
          <a:xfrm>
            <a:off x="1792204" y="835508"/>
            <a:ext cx="993600" cy="174960"/>
            <a:chOff x="1792204" y="835508"/>
            <a:chExt cx="993600" cy="174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423E6F97-64E6-E542-A7C9-AD7F38B7FE34}"/>
                    </a:ext>
                  </a:extLst>
                </p14:cNvPr>
                <p14:cNvContentPartPr/>
                <p14:nvPr/>
              </p14:nvContentPartPr>
              <p14:xfrm>
                <a:off x="1792204" y="908228"/>
                <a:ext cx="16920" cy="8964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423E6F97-64E6-E542-A7C9-AD7F38B7FE34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777084" y="892748"/>
                  <a:ext cx="4752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22842A3A-0DF5-9C4E-8793-1B8AF8DAF868}"/>
                    </a:ext>
                  </a:extLst>
                </p14:cNvPr>
                <p14:cNvContentPartPr/>
                <p14:nvPr/>
              </p14:nvContentPartPr>
              <p14:xfrm>
                <a:off x="1792204" y="847748"/>
                <a:ext cx="3600" cy="144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22842A3A-0DF5-9C4E-8793-1B8AF8DAF868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1777084" y="832268"/>
                  <a:ext cx="3384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8CE25EBA-0151-394F-BC6D-16DB36EB5041}"/>
                    </a:ext>
                  </a:extLst>
                </p14:cNvPr>
                <p14:cNvContentPartPr/>
                <p14:nvPr/>
              </p14:nvContentPartPr>
              <p14:xfrm>
                <a:off x="1858804" y="926228"/>
                <a:ext cx="95400" cy="7560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8CE25EBA-0151-394F-BC6D-16DB36EB5041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843684" y="911108"/>
                  <a:ext cx="126000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3732F0D4-2AED-9D47-AA7C-A5BF2CB9A4E9}"/>
                    </a:ext>
                  </a:extLst>
                </p14:cNvPr>
                <p14:cNvContentPartPr/>
                <p14:nvPr/>
              </p14:nvContentPartPr>
              <p14:xfrm>
                <a:off x="1981204" y="920108"/>
                <a:ext cx="103320" cy="7596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3732F0D4-2AED-9D47-AA7C-A5BF2CB9A4E9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1965724" y="904988"/>
                  <a:ext cx="133560" cy="10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20688232-3822-584E-8716-75241AB79276}"/>
                    </a:ext>
                  </a:extLst>
                </p14:cNvPr>
                <p14:cNvContentPartPr/>
                <p14:nvPr/>
              </p14:nvContentPartPr>
              <p14:xfrm>
                <a:off x="2094604" y="835508"/>
                <a:ext cx="14040" cy="16776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20688232-3822-584E-8716-75241AB79276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079124" y="820388"/>
                  <a:ext cx="44280" cy="19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422668E5-3EC2-6D42-BE31-F8C52591CA46}"/>
                    </a:ext>
                  </a:extLst>
                </p14:cNvPr>
                <p14:cNvContentPartPr/>
                <p14:nvPr/>
              </p14:nvContentPartPr>
              <p14:xfrm>
                <a:off x="2160124" y="926228"/>
                <a:ext cx="88920" cy="84240"/>
              </p14:xfrm>
            </p:contentPart>
          </mc:Choice>
          <mc:Fallback xmlns=""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422668E5-3EC2-6D42-BE31-F8C52591CA46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2145004" y="911108"/>
                  <a:ext cx="11952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70B589E0-2452-814A-BD55-FB8D7CDBFAB9}"/>
                    </a:ext>
                  </a:extLst>
                </p14:cNvPr>
                <p14:cNvContentPartPr/>
                <p14:nvPr/>
              </p14:nvContentPartPr>
              <p14:xfrm>
                <a:off x="2311684" y="930908"/>
                <a:ext cx="60480" cy="75960"/>
              </p14:xfrm>
            </p:contentPart>
          </mc:Choice>
          <mc:Fallback xmlns=""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70B589E0-2452-814A-BD55-FB8D7CDBFAB9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2296204" y="915788"/>
                  <a:ext cx="90720" cy="10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4365516D-9D26-6946-AC0B-92E10152F377}"/>
                    </a:ext>
                  </a:extLst>
                </p14:cNvPr>
                <p14:cNvContentPartPr/>
                <p14:nvPr/>
              </p14:nvContentPartPr>
              <p14:xfrm>
                <a:off x="2440204" y="944588"/>
                <a:ext cx="9360" cy="4896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4365516D-9D26-6946-AC0B-92E10152F377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425084" y="929108"/>
                  <a:ext cx="39960" cy="7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B59D23B1-FD0C-5A40-97B9-DEBC37558315}"/>
                    </a:ext>
                  </a:extLst>
                </p14:cNvPr>
                <p14:cNvContentPartPr/>
                <p14:nvPr/>
              </p14:nvContentPartPr>
              <p14:xfrm>
                <a:off x="2456404" y="865748"/>
                <a:ext cx="2160" cy="468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B59D23B1-FD0C-5A40-97B9-DEBC37558315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441284" y="850628"/>
                  <a:ext cx="32760" cy="3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40F06287-AC90-A64E-8406-4E3D714A6735}"/>
                    </a:ext>
                  </a:extLst>
                </p14:cNvPr>
                <p14:cNvContentPartPr/>
                <p14:nvPr/>
              </p14:nvContentPartPr>
              <p14:xfrm>
                <a:off x="2561164" y="907868"/>
                <a:ext cx="224640" cy="8748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40F06287-AC90-A64E-8406-4E3D714A6735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2546044" y="892748"/>
                  <a:ext cx="255240" cy="118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41770AF-492D-3C46-B4FD-AB443DAF1C50}"/>
              </a:ext>
            </a:extLst>
          </p:cNvPr>
          <p:cNvGrpSpPr/>
          <p:nvPr/>
        </p:nvGrpSpPr>
        <p:grpSpPr>
          <a:xfrm>
            <a:off x="2943484" y="805268"/>
            <a:ext cx="411480" cy="186120"/>
            <a:chOff x="2943484" y="805268"/>
            <a:chExt cx="411480" cy="186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3D13CC72-5E38-E244-A4A9-D747EB2B3A3F}"/>
                    </a:ext>
                  </a:extLst>
                </p14:cNvPr>
                <p14:cNvContentPartPr/>
                <p14:nvPr/>
              </p14:nvContentPartPr>
              <p14:xfrm>
                <a:off x="2943484" y="805268"/>
                <a:ext cx="19080" cy="17532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3D13CC72-5E38-E244-A4A9-D747EB2B3A3F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2928004" y="789788"/>
                  <a:ext cx="4932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D1A0075E-4C94-7E49-95A1-9F142ACFC32E}"/>
                    </a:ext>
                  </a:extLst>
                </p14:cNvPr>
                <p14:cNvContentPartPr/>
                <p14:nvPr/>
              </p14:nvContentPartPr>
              <p14:xfrm>
                <a:off x="3021604" y="908228"/>
                <a:ext cx="5400" cy="5940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D1A0075E-4C94-7E49-95A1-9F142ACFC32E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3006484" y="892748"/>
                  <a:ext cx="36000" cy="9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D1241481-1FF5-BE4D-ABE7-42097CFB1890}"/>
                    </a:ext>
                  </a:extLst>
                </p14:cNvPr>
                <p14:cNvContentPartPr/>
                <p14:nvPr/>
              </p14:nvContentPartPr>
              <p14:xfrm>
                <a:off x="3019084" y="835868"/>
                <a:ext cx="2880" cy="612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D1241481-1FF5-BE4D-ABE7-42097CFB1890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003964" y="820748"/>
                  <a:ext cx="3348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00C5B29F-7704-FA4F-AA30-5ED049C635AE}"/>
                    </a:ext>
                  </a:extLst>
                </p14:cNvPr>
                <p14:cNvContentPartPr/>
                <p14:nvPr/>
              </p14:nvContentPartPr>
              <p14:xfrm>
                <a:off x="3092524" y="903188"/>
                <a:ext cx="103320" cy="7380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00C5B29F-7704-FA4F-AA30-5ED049C635AE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3077404" y="887708"/>
                  <a:ext cx="133560" cy="10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08FB750A-3075-C742-9456-0ADDD5B70E3C}"/>
                    </a:ext>
                  </a:extLst>
                </p14:cNvPr>
                <p14:cNvContentPartPr/>
                <p14:nvPr/>
              </p14:nvContentPartPr>
              <p14:xfrm>
                <a:off x="3241204" y="888068"/>
                <a:ext cx="113760" cy="10332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08FB750A-3075-C742-9456-0ADDD5B70E3C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3225724" y="872948"/>
                  <a:ext cx="144360" cy="133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B2E1B5E-3254-A344-8DFB-D9B3CFF950D1}"/>
              </a:ext>
            </a:extLst>
          </p:cNvPr>
          <p:cNvGrpSpPr/>
          <p:nvPr/>
        </p:nvGrpSpPr>
        <p:grpSpPr>
          <a:xfrm>
            <a:off x="6285364" y="786908"/>
            <a:ext cx="495000" cy="247320"/>
            <a:chOff x="6285364" y="786908"/>
            <a:chExt cx="495000" cy="247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4B849838-169F-2C44-8D86-161C544AF927}"/>
                    </a:ext>
                  </a:extLst>
                </p14:cNvPr>
                <p14:cNvContentPartPr/>
                <p14:nvPr/>
              </p14:nvContentPartPr>
              <p14:xfrm>
                <a:off x="6358804" y="786908"/>
                <a:ext cx="11880" cy="21276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4B849838-169F-2C44-8D86-161C544AF927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6343684" y="771788"/>
                  <a:ext cx="42480" cy="24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E8BBA46C-73C2-E042-91E3-6ADAEF883195}"/>
                    </a:ext>
                  </a:extLst>
                </p14:cNvPr>
                <p14:cNvContentPartPr/>
                <p14:nvPr/>
              </p14:nvContentPartPr>
              <p14:xfrm>
                <a:off x="6285364" y="916148"/>
                <a:ext cx="171360" cy="5364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E8BBA46C-73C2-E042-91E3-6ADAEF883195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6270244" y="901028"/>
                  <a:ext cx="201960" cy="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92239504-F325-F64D-8179-D392CAE5F665}"/>
                    </a:ext>
                  </a:extLst>
                </p14:cNvPr>
                <p14:cNvContentPartPr/>
                <p14:nvPr/>
              </p14:nvContentPartPr>
              <p14:xfrm>
                <a:off x="6461044" y="841628"/>
                <a:ext cx="360" cy="36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92239504-F325-F64D-8179-D392CAE5F665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445924" y="826148"/>
                  <a:ext cx="30960" cy="3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41C1A984-5DE1-FF47-99CD-7975709AC5AD}"/>
                    </a:ext>
                  </a:extLst>
                </p14:cNvPr>
                <p14:cNvContentPartPr/>
                <p14:nvPr/>
              </p14:nvContentPartPr>
              <p14:xfrm>
                <a:off x="6472204" y="902108"/>
                <a:ext cx="91800" cy="13104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41C1A984-5DE1-FF47-99CD-7975709AC5AD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457084" y="886988"/>
                  <a:ext cx="122400" cy="16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2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74B98298-99AE-CA4D-B298-C104BD542FC1}"/>
                    </a:ext>
                  </a:extLst>
                </p14:cNvPr>
                <p14:cNvContentPartPr/>
                <p14:nvPr/>
              </p14:nvContentPartPr>
              <p14:xfrm>
                <a:off x="6585964" y="859628"/>
                <a:ext cx="194400" cy="17460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74B98298-99AE-CA4D-B298-C104BD542FC1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6570484" y="844508"/>
                  <a:ext cx="225000" cy="20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4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8A3C0534-6376-F246-8306-5E8572677CA3}"/>
                    </a:ext>
                  </a:extLst>
                </p14:cNvPr>
                <p14:cNvContentPartPr/>
                <p14:nvPr/>
              </p14:nvContentPartPr>
              <p14:xfrm>
                <a:off x="6685324" y="944588"/>
                <a:ext cx="92520" cy="108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8A3C0534-6376-F246-8306-5E8572677CA3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6669844" y="929108"/>
                  <a:ext cx="122760" cy="31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0C516D7-FCCC-3548-98E5-9E2C3AF0C130}"/>
              </a:ext>
            </a:extLst>
          </p:cNvPr>
          <p:cNvGrpSpPr/>
          <p:nvPr/>
        </p:nvGrpSpPr>
        <p:grpSpPr>
          <a:xfrm>
            <a:off x="6974404" y="835508"/>
            <a:ext cx="378720" cy="190800"/>
            <a:chOff x="6974404" y="835508"/>
            <a:chExt cx="378720" cy="190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C8FBC1AA-2703-924E-85B0-D5C87B895A28}"/>
                    </a:ext>
                  </a:extLst>
                </p14:cNvPr>
                <p14:cNvContentPartPr/>
                <p14:nvPr/>
              </p14:nvContentPartPr>
              <p14:xfrm>
                <a:off x="6974404" y="838748"/>
                <a:ext cx="118080" cy="117360"/>
              </p14:xfrm>
            </p:contentPart>
          </mc:Choice>
          <mc:Fallback xmlns=""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C8FBC1AA-2703-924E-85B0-D5C87B895A28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6958924" y="823628"/>
                  <a:ext cx="148680" cy="14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2209B699-A05A-FE47-A468-3FF6F6D328D9}"/>
                    </a:ext>
                  </a:extLst>
                </p14:cNvPr>
                <p14:cNvContentPartPr/>
                <p14:nvPr/>
              </p14:nvContentPartPr>
              <p14:xfrm>
                <a:off x="7139284" y="841628"/>
                <a:ext cx="42840" cy="13968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2209B699-A05A-FE47-A468-3FF6F6D328D9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7123804" y="826148"/>
                  <a:ext cx="73440" cy="17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44D475BE-C391-F046-96FB-994A5E793519}"/>
                    </a:ext>
                  </a:extLst>
                </p14:cNvPr>
                <p14:cNvContentPartPr/>
                <p14:nvPr/>
              </p14:nvContentPartPr>
              <p14:xfrm>
                <a:off x="7252684" y="835508"/>
                <a:ext cx="100440" cy="7920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44D475BE-C391-F046-96FB-994A5E793519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7237564" y="820388"/>
                  <a:ext cx="130680" cy="10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2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4B57D5AC-885E-B44B-856E-200C4A3A5C89}"/>
                    </a:ext>
                  </a:extLst>
                </p14:cNvPr>
                <p14:cNvContentPartPr/>
                <p14:nvPr/>
              </p14:nvContentPartPr>
              <p14:xfrm>
                <a:off x="7279684" y="841628"/>
                <a:ext cx="17280" cy="18468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4B57D5AC-885E-B44B-856E-200C4A3A5C89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7264564" y="826148"/>
                  <a:ext cx="47880" cy="215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B438324-163F-884D-8572-A54CAD4BE0AB}"/>
              </a:ext>
            </a:extLst>
          </p:cNvPr>
          <p:cNvGrpSpPr/>
          <p:nvPr/>
        </p:nvGrpSpPr>
        <p:grpSpPr>
          <a:xfrm>
            <a:off x="7490644" y="805268"/>
            <a:ext cx="369360" cy="182520"/>
            <a:chOff x="7490644" y="805268"/>
            <a:chExt cx="369360" cy="18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0417CD37-0DDC-8642-885A-A908ED4552B4}"/>
                    </a:ext>
                  </a:extLst>
                </p14:cNvPr>
                <p14:cNvContentPartPr/>
                <p14:nvPr/>
              </p14:nvContentPartPr>
              <p14:xfrm>
                <a:off x="7490644" y="805268"/>
                <a:ext cx="7200" cy="15264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0417CD37-0DDC-8642-885A-A908ED4552B4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7475524" y="790148"/>
                  <a:ext cx="3780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55C1D529-DCB9-864D-B3B4-6403BD97932E}"/>
                    </a:ext>
                  </a:extLst>
                </p14:cNvPr>
                <p14:cNvContentPartPr/>
                <p14:nvPr/>
              </p14:nvContentPartPr>
              <p14:xfrm>
                <a:off x="7557244" y="902108"/>
                <a:ext cx="8640" cy="3996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55C1D529-DCB9-864D-B3B4-6403BD97932E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7542124" y="886988"/>
                  <a:ext cx="38880" cy="7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B4AC2D59-0403-F74F-8BAD-CCC36FF14371}"/>
                    </a:ext>
                  </a:extLst>
                </p14:cNvPr>
                <p14:cNvContentPartPr/>
                <p14:nvPr/>
              </p14:nvContentPartPr>
              <p14:xfrm>
                <a:off x="7563364" y="823268"/>
                <a:ext cx="3240" cy="432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B4AC2D59-0403-F74F-8BAD-CCC36FF14371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7547884" y="808148"/>
                  <a:ext cx="33480" cy="3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4D115D03-9455-DA49-8868-18F68C0CFB69}"/>
                    </a:ext>
                  </a:extLst>
                </p14:cNvPr>
                <p14:cNvContentPartPr/>
                <p14:nvPr/>
              </p14:nvContentPartPr>
              <p14:xfrm>
                <a:off x="7623844" y="880868"/>
                <a:ext cx="118080" cy="8100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4D115D03-9455-DA49-8868-18F68C0CFB69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7608724" y="865748"/>
                  <a:ext cx="148680" cy="11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6165EA89-C7C5-6F47-BB71-AB46747D1FD3}"/>
                    </a:ext>
                  </a:extLst>
                </p14:cNvPr>
                <p14:cNvContentPartPr/>
                <p14:nvPr/>
              </p14:nvContentPartPr>
              <p14:xfrm>
                <a:off x="7765324" y="888788"/>
                <a:ext cx="94680" cy="9900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6165EA89-C7C5-6F47-BB71-AB46747D1FD3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7750204" y="873668"/>
                  <a:ext cx="124920" cy="1292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7201569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FF1CD-9104-D14D-ACB2-A77FDBEAA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CH" sz="16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Category</a:t>
            </a:r>
            <a:r>
              <a:rPr lang="fr-CH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in TMVA</a:t>
            </a:r>
          </a:p>
          <a:p>
            <a:pPr marL="285750" indent="-285750"/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separate the training data (and accordingly the application data) into disjoint sub-populations exhibiting significantly different properties. </a:t>
            </a:r>
          </a:p>
          <a:p>
            <a:pPr marL="285750" indent="-285750"/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separation into phase space regions is done by applying requirements on the input and/or spectator variables (in this case mu3_P is spectator)</a:t>
            </a:r>
          </a:p>
          <a:p>
            <a:pPr marL="285750" indent="-285750"/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each of these disjoint regions (each event must belong to one and only one region), an </a:t>
            </a:r>
            <a:r>
              <a:rPr lang="en-GB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independent</a:t>
            </a: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training is performed using the most appropriate MVA method, training options and set of training variables in that zone. </a:t>
            </a:r>
          </a:p>
          <a:p>
            <a:pPr marL="285750" indent="-285750"/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According to TMVA </a:t>
            </a:r>
            <a:r>
              <a:rPr lang="en-GB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devs</a:t>
            </a: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the division into categories in presence of distinct sub-populations reduces the correlations between the training variables, improves the modelling, and hence increases the classification and regression performance. </a:t>
            </a:r>
            <a:endParaRPr lang="fr-CH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n-GB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8ABF99-A25E-2340-B8C7-D1C367B3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22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2256F49-2F98-924C-B575-96F8DAC5C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/>
              <a:t>Category BDT2 with different conditions on mu3_P</a:t>
            </a: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2607239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283F4C-3FB7-654C-9C19-8C35CEC61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23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tle 1">
                <a:extLst>
                  <a:ext uri="{FF2B5EF4-FFF2-40B4-BE49-F238E27FC236}">
                    <a16:creationId xmlns:a16="http://schemas.microsoft.com/office/drawing/2014/main" id="{2FC13AA4-54C7-3A4B-8B11-2E1A5EEF68D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8650" y="189264"/>
                <a:ext cx="7886700" cy="338669"/>
              </a:xfrm>
            </p:spPr>
            <p:txBody>
              <a:bodyPr/>
              <a:lstStyle/>
              <a:p>
                <a:r>
                  <a:rPr lang="en-GB" sz="1800" dirty="0"/>
                  <a:t>Category BDT2 with different conditions on mu3_P</a:t>
                </a:r>
                <a:br>
                  <a:rPr lang="en-GB" sz="1600" dirty="0"/>
                </a:br>
                <a:r>
                  <a:rPr lang="en-GB" sz="1200" dirty="0"/>
                  <a:t>Background</a:t>
                </a:r>
                <a:r>
                  <a:rPr lang="en-GB" sz="1200" b="0" dirty="0"/>
                  <a:t>: 	weighted sample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fr-CH" sz="1200" i="1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fr-CH" sz="12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fr-CH" sz="12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fr-CH" sz="12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fr-CH" sz="12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(→</m:t>
                    </m:r>
                    <m:r>
                      <a:rPr lang="fr-CH" sz="12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𝜇𝜈</m:t>
                    </m:r>
                    <m:r>
                      <a:rPr lang="fr-CH" sz="12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br>
                  <a:rPr lang="en-GB" sz="1200" b="0" dirty="0"/>
                </a:br>
                <a:r>
                  <a:rPr lang="en-GB" sz="1200" dirty="0"/>
                  <a:t>Signal</a:t>
                </a:r>
                <a:r>
                  <a:rPr lang="en-GB" sz="1200" b="0" dirty="0"/>
                  <a:t>: 	</a:t>
                </a:r>
                <a:r>
                  <a:rPr lang="en-GB" sz="1200" b="0" dirty="0" err="1"/>
                  <a:t>presel</a:t>
                </a:r>
                <a:r>
                  <a:rPr lang="en-GB" sz="1200" b="0" dirty="0"/>
                  <a:t>. </a:t>
                </a:r>
                <a:r>
                  <a:rPr lang="en-GB" sz="1200" b="0" u="sng" dirty="0"/>
                  <a:t>inclusive</a:t>
                </a:r>
                <a:r>
                  <a:rPr lang="en-GB" sz="1200" b="0" dirty="0"/>
                  <a:t> MC 2018 MD, </a:t>
                </a:r>
                <a:r>
                  <a:rPr lang="en-GB" sz="1200" b="0" dirty="0" err="1"/>
                  <a:t>Evn</a:t>
                </a:r>
                <a:r>
                  <a:rPr lang="en-GB" sz="1200" b="0" dirty="0"/>
                  <a:t> 121450</a:t>
                </a:r>
                <a:r>
                  <a:rPr lang="en-GB" sz="1200" dirty="0">
                    <a:solidFill>
                      <a:srgbClr val="FF0000"/>
                    </a:solidFill>
                  </a:rPr>
                  <a:t>67</a:t>
                </a:r>
                <a:r>
                  <a:rPr lang="en-GB" sz="1200" b="0" dirty="0"/>
                  <a:t> </a:t>
                </a:r>
                <a14:m>
                  <m:oMath xmlns:m="http://schemas.openxmlformats.org/officeDocument/2006/math">
                    <m:r>
                      <a:rPr lang="fr-CH" sz="11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10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GB" sz="11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groupChr>
                      <m:groupChrPr>
                        <m:chr m:val="→"/>
                        <m:vertJc m:val="bot"/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sty m:val="p"/>
                            <m:brk m:alnAt="2"/>
                          </m:rPr>
                          <a:rPr lang="en-GB" sz="110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m:rPr>
                            <m:sty m:val="p"/>
                          </m:rPr>
                          <a:rPr lang="en-GB" sz="1100">
                            <a:latin typeface="Cambria Math" panose="02040503050406030204" pitchFamily="18" charset="0"/>
                          </a:rPr>
                          <m:t>HSP</m:t>
                        </m:r>
                      </m:e>
                    </m:groupChr>
                    <m:sSup>
                      <m:sSupPr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10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GB" sz="11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100" i="1">
                        <a:latin typeface="Cambria Math" panose="02040503050406030204" pitchFamily="18" charset="0"/>
                      </a:rPr>
                      <m:t> (</m:t>
                    </m:r>
                    <m:f>
                      <m:fPr>
                        <m:type m:val="lin"/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10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100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groupChr>
                      <m:groupChrPr>
                        <m:chr m:val="→"/>
                        <m:vertJc m:val="bot"/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sty m:val="p"/>
                            <m:brk m:alnAt="2"/>
                          </m:rPr>
                          <a:rPr lang="en-GB" sz="1100">
                            <a:latin typeface="Cambria Math" panose="02040503050406030204" pitchFamily="18" charset="0"/>
                          </a:rPr>
                          <m:t>V</m:t>
                        </m:r>
                        <m:r>
                          <m:rPr>
                            <m:sty m:val="p"/>
                          </m:rPr>
                          <a:rPr lang="en-GB" sz="1100">
                            <a:latin typeface="Cambria Math" panose="02040503050406030204" pitchFamily="18" charset="0"/>
                          </a:rPr>
                          <m:t>LL</m:t>
                        </m:r>
                      </m:e>
                    </m:groupChr>
                    <m:sSup>
                      <m:sSupPr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10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11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10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11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1100" i="1">
                        <a:latin typeface="Cambria Math" panose="02040503050406030204" pitchFamily="18" charset="0"/>
                      </a:rPr>
                      <m:t>)(</m:t>
                    </m:r>
                    <m:r>
                      <a:rPr lang="en-GB" sz="1100" i="1">
                        <a:latin typeface="Cambria Math" panose="02040503050406030204" pitchFamily="18" charset="0"/>
                      </a:rPr>
                      <m:t>𝜔</m:t>
                    </m:r>
                    <m:groupChr>
                      <m:groupChrPr>
                        <m:chr m:val="→"/>
                        <m:vertJc m:val="bot"/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sty m:val="p"/>
                            <m:brk m:alnAt="2"/>
                          </m:rPr>
                          <a:rPr lang="en-GB" sz="1100">
                            <a:latin typeface="Cambria Math" panose="02040503050406030204" pitchFamily="18" charset="0"/>
                          </a:rPr>
                          <m:t>V</m:t>
                        </m:r>
                        <m:r>
                          <m:rPr>
                            <m:sty m:val="p"/>
                          </m:rPr>
                          <a:rPr lang="en-GB" sz="1100">
                            <a:latin typeface="Cambria Math" panose="02040503050406030204" pitchFamily="18" charset="0"/>
                          </a:rPr>
                          <m:t>LL</m:t>
                        </m:r>
                      </m:e>
                    </m:groupChr>
                    <m:sSup>
                      <m:sSupPr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10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11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10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11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11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100" dirty="0"/>
                  <a:t> </a:t>
                </a:r>
                <a:r>
                  <a:rPr lang="en-GB" sz="1100" b="0" dirty="0"/>
                  <a:t>w/ flat </a:t>
                </a:r>
                <a14:m>
                  <m:oMath xmlns:m="http://schemas.openxmlformats.org/officeDocument/2006/math">
                    <m:r>
                      <a:rPr lang="en-GB" sz="1100" b="0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GB" sz="1100" b="0" dirty="0"/>
                  <a:t> mass distr. </a:t>
                </a:r>
                <a:endParaRPr lang="en-GB" sz="1600" b="0" dirty="0"/>
              </a:p>
            </p:txBody>
          </p:sp>
        </mc:Choice>
        <mc:Fallback xmlns="">
          <p:sp>
            <p:nvSpPr>
              <p:cNvPr id="12" name="Title 1">
                <a:extLst>
                  <a:ext uri="{FF2B5EF4-FFF2-40B4-BE49-F238E27FC236}">
                    <a16:creationId xmlns:a16="http://schemas.microsoft.com/office/drawing/2014/main" id="{2FC13AA4-54C7-3A4B-8B11-2E1A5EEF68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8650" y="189264"/>
                <a:ext cx="7886700" cy="338669"/>
              </a:xfrm>
              <a:blipFill>
                <a:blip r:embed="rId2"/>
                <a:stretch>
                  <a:fillRect l="-643" t="-64286" b="-16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1A7F2B4-C231-9D4D-ACDC-082429A2BEC1}"/>
                  </a:ext>
                </a:extLst>
              </p:cNvPr>
              <p:cNvSpPr txBox="1"/>
              <p:nvPr/>
            </p:nvSpPr>
            <p:spPr>
              <a:xfrm>
                <a:off x="397239" y="707406"/>
                <a:ext cx="8409586" cy="2923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sz="1400" b="1" dirty="0" err="1">
                    <a:latin typeface="Franklin Gothic Book" panose="020B0503020102020204" pitchFamily="34" charset="0"/>
                  </a:rPr>
                  <a:t>Categories</a:t>
                </a:r>
                <a:r>
                  <a:rPr lang="fr-CH" sz="1600" dirty="0">
                    <a:latin typeface="Franklin Gothic Book" panose="020B0503020102020204" pitchFamily="34" charset="0"/>
                  </a:rPr>
                  <a:t>:</a:t>
                </a:r>
              </a:p>
              <a:p>
                <a:r>
                  <a:rPr lang="fr-CH" sz="1400" dirty="0">
                    <a:latin typeface="Franklin Gothic Book" panose="020B0503020102020204" pitchFamily="34" charset="0"/>
                  </a:rPr>
                  <a:t>Cat 1: mu3_P&lt; 6000</a:t>
                </a:r>
              </a:p>
              <a:p>
                <a:r>
                  <a:rPr lang="fr-CH" sz="1400" dirty="0">
                    <a:latin typeface="Franklin Gothic Book" panose="020B0503020102020204" pitchFamily="34" charset="0"/>
                  </a:rPr>
                  <a:t>Cat2: </a:t>
                </a:r>
                <a:r>
                  <a:rPr lang="en-GB" sz="1400" dirty="0">
                    <a:latin typeface="Franklin Gothic Book" panose="020B0503020102020204" pitchFamily="34" charset="0"/>
                  </a:rPr>
                  <a:t>mu3_P &gt; 6000 &amp;&amp; mu3_P &lt; 12000</a:t>
                </a:r>
              </a:p>
              <a:p>
                <a:r>
                  <a:rPr lang="en-GB" sz="1400" dirty="0">
                    <a:latin typeface="Franklin Gothic Book" panose="020B0503020102020204" pitchFamily="34" charset="0"/>
                  </a:rPr>
                  <a:t>Cat3: mu3_P&gt;12000</a:t>
                </a:r>
              </a:p>
              <a:p>
                <a:endParaRPr lang="en-GB" sz="1400" dirty="0">
                  <a:latin typeface="Franklin Gothic Book" panose="020B0503020102020204" pitchFamily="34" charset="0"/>
                </a:endParaRPr>
              </a:p>
              <a:p>
                <a:r>
                  <a:rPr lang="en-GB" sz="1400" b="1" dirty="0">
                    <a:latin typeface="Franklin Gothic Book" panose="020B0503020102020204" pitchFamily="34" charset="0"/>
                  </a:rPr>
                  <a:t>Training Variables </a:t>
                </a:r>
                <a:r>
                  <a:rPr lang="en-GB" sz="1400" dirty="0">
                    <a:latin typeface="Franklin Gothic Book" panose="020B0503020102020204" pitchFamily="34" charset="0"/>
                  </a:rPr>
                  <a:t>(first attempt, will need the </a:t>
                </a:r>
                <a14:m>
                  <m:oMath xmlns:m="http://schemas.openxmlformats.org/officeDocument/2006/math">
                    <m:r>
                      <a:rPr lang="fr-CH" sz="1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𝒗𝒂𝒓</m:t>
                    </m:r>
                    <m:r>
                      <a:rPr lang="fr-CH" sz="1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𝒑</m:t>
                    </m:r>
                    <m:r>
                      <a:rPr lang="fr-CH" sz="1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CH" sz="1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fr-CH" sz="1400" b="1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fr-CH" sz="1400" b="1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performance to target more systematically what is best</a:t>
                </a:r>
                <a:r>
                  <a:rPr lang="en-GB" sz="1400" dirty="0">
                    <a:latin typeface="Franklin Gothic Book" panose="020B0503020102020204" pitchFamily="34" charset="0"/>
                  </a:rPr>
                  <a:t>)</a:t>
                </a:r>
              </a:p>
              <a:p>
                <a:r>
                  <a:rPr lang="en-GB" sz="1400" dirty="0">
                    <a:latin typeface="Franklin Gothic Book" panose="020B0503020102020204" pitchFamily="34" charset="0"/>
                  </a:rPr>
                  <a:t>Cat1: </a:t>
                </a:r>
                <a:r>
                  <a:rPr lang="en-GB" sz="1200" dirty="0">
                    <a:latin typeface="Franklin Gothic Book" panose="020B0503020102020204" pitchFamily="34" charset="0"/>
                  </a:rPr>
                  <a:t>mu3_TRACK_CHI2:log10(abs(mu3_ProbNNmu)):log10(abs(mu3_ProbNNk)):mu3_PIDmu:mu3_PIDK</a:t>
                </a:r>
                <a:endParaRPr lang="en-GB" sz="1400" dirty="0">
                  <a:latin typeface="Franklin Gothic Book" panose="020B0503020102020204" pitchFamily="34" charset="0"/>
                </a:endParaRPr>
              </a:p>
              <a:p>
                <a:r>
                  <a:rPr lang="en-GB" sz="1400" dirty="0">
                    <a:latin typeface="Franklin Gothic Book" panose="020B0503020102020204" pitchFamily="34" charset="0"/>
                  </a:rPr>
                  <a:t>Cat2 = vars of Cat1</a:t>
                </a:r>
              </a:p>
              <a:p>
                <a:r>
                  <a:rPr lang="en-GB" sz="1400" dirty="0">
                    <a:latin typeface="Franklin Gothic Book" panose="020B0503020102020204" pitchFamily="34" charset="0"/>
                  </a:rPr>
                  <a:t>Cat3 = vars of Cat1 + mu3_RichDLLmu:mu3_RichDLLk</a:t>
                </a:r>
                <a:endParaRPr lang="en-GB" sz="1600" dirty="0">
                  <a:latin typeface="Franklin Gothic Book" panose="020B0503020102020204" pitchFamily="34" charset="0"/>
                </a:endParaRPr>
              </a:p>
              <a:p>
                <a:endParaRPr lang="en-GB" sz="1400" dirty="0">
                  <a:latin typeface="Franklin Gothic Book" panose="020B0503020102020204" pitchFamily="34" charset="0"/>
                </a:endParaRPr>
              </a:p>
              <a:p>
                <a:endParaRPr lang="en-GB" sz="1400" b="1" dirty="0">
                  <a:latin typeface="Franklin Gothic Book" panose="020B0503020102020204" pitchFamily="34" charset="0"/>
                </a:endParaRPr>
              </a:p>
              <a:p>
                <a:r>
                  <a:rPr lang="en-GB" sz="1400" b="1" dirty="0">
                    <a:latin typeface="Franklin Gothic Book" panose="020B0503020102020204" pitchFamily="34" charset="0"/>
                  </a:rPr>
                  <a:t>Results</a:t>
                </a:r>
                <a:r>
                  <a:rPr lang="en-GB" sz="1400" dirty="0">
                    <a:latin typeface="Franklin Gothic Book" panose="020B0503020102020204" pitchFamily="34" charset="0"/>
                  </a:rPr>
                  <a:t>: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1A7F2B4-C231-9D4D-ACDC-082429A2BE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239" y="707406"/>
                <a:ext cx="8409586" cy="2923877"/>
              </a:xfrm>
              <a:prstGeom prst="rect">
                <a:avLst/>
              </a:prstGeom>
              <a:blipFill>
                <a:blip r:embed="rId3"/>
                <a:stretch>
                  <a:fillRect l="-302" t="-431" b="-8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4D8ED7D8-38C6-F64F-B6AE-194EA6C70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239" y="3785376"/>
            <a:ext cx="3431263" cy="25709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D65888-F568-6248-A160-EA24DF9487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5095" y="3785171"/>
            <a:ext cx="3375899" cy="257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5228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611155-E812-9341-9268-579B84B7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24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2132EC7-44AB-914B-9E93-47AA915CB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9264"/>
            <a:ext cx="7886700" cy="338669"/>
          </a:xfrm>
        </p:spPr>
        <p:txBody>
          <a:bodyPr/>
          <a:lstStyle/>
          <a:p>
            <a:r>
              <a:rPr lang="en-GB" sz="1800" dirty="0"/>
              <a:t>Correlated background suppression</a:t>
            </a:r>
            <a:br>
              <a:rPr lang="en-GB" sz="1800" dirty="0"/>
            </a:br>
            <a:r>
              <a:rPr lang="en-GB" sz="1600" b="0" dirty="0"/>
              <a:t>Motivation</a:t>
            </a:r>
          </a:p>
        </p:txBody>
      </p:sp>
      <p:sp>
        <p:nvSpPr>
          <p:cNvPr id="31" name="Content Placeholder 7">
            <a:extLst>
              <a:ext uri="{FF2B5EF4-FFF2-40B4-BE49-F238E27FC236}">
                <a16:creationId xmlns:a16="http://schemas.microsoft.com/office/drawing/2014/main" id="{A15EFAEF-2211-B24A-A2A3-EE15A3F9A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892793"/>
            <a:ext cx="7886700" cy="31914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400" b="1" dirty="0"/>
              <a:t>Aim</a:t>
            </a:r>
            <a:r>
              <a:rPr lang="en-GB" sz="1400" dirty="0"/>
              <a:t>: check quality of [Kmu3mu4] or [Jpsimu3mu4] constrained vertex to discard the candidates with double misID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=&gt; take the sum of the IP chi2 or the </a:t>
            </a:r>
            <a:r>
              <a:rPr lang="en-GB" sz="1400" b="1" dirty="0"/>
              <a:t>max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D369241-EBED-4747-9183-83BD181EC6A9}"/>
              </a:ext>
            </a:extLst>
          </p:cNvPr>
          <p:cNvGrpSpPr/>
          <p:nvPr/>
        </p:nvGrpSpPr>
        <p:grpSpPr>
          <a:xfrm>
            <a:off x="5395522" y="913636"/>
            <a:ext cx="3399596" cy="1593453"/>
            <a:chOff x="1489432" y="758267"/>
            <a:chExt cx="4550667" cy="217745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C61652A-88F0-0244-BEBB-CFC2DE5F02C7}"/>
                </a:ext>
              </a:extLst>
            </p:cNvPr>
            <p:cNvGrpSpPr/>
            <p:nvPr/>
          </p:nvGrpSpPr>
          <p:grpSpPr>
            <a:xfrm>
              <a:off x="1617785" y="767006"/>
              <a:ext cx="4136887" cy="2117514"/>
              <a:chOff x="1617785" y="767006"/>
              <a:chExt cx="4136887" cy="2117514"/>
            </a:xfrm>
            <a:noFill/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206AAC6-E601-1E45-BB03-9024E934EF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7785" y="1320800"/>
                <a:ext cx="1922584" cy="789354"/>
              </a:xfrm>
              <a:prstGeom prst="line">
                <a:avLst/>
              </a:prstGeom>
              <a:grpFill/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3CDB7A16-191C-9E49-B345-A316FCCF62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7785" y="984005"/>
                <a:ext cx="1922584" cy="1126149"/>
              </a:xfrm>
              <a:prstGeom prst="line">
                <a:avLst/>
              </a:prstGeom>
              <a:grpFill/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1340894F-FF17-2F48-968C-99755C352A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7785" y="1789723"/>
                <a:ext cx="1922584" cy="320431"/>
              </a:xfrm>
              <a:prstGeom prst="line">
                <a:avLst/>
              </a:prstGeom>
              <a:grpFill/>
              <a:ln w="317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8830716-5931-A749-ABEF-A8C2FD3C34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17785" y="2110154"/>
                <a:ext cx="1922584" cy="0"/>
              </a:xfrm>
              <a:prstGeom prst="line">
                <a:avLst/>
              </a:prstGeom>
              <a:grpFill/>
              <a:ln w="317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5FF34E5A-F838-2A4E-994A-50E87317F8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17785" y="2110154"/>
                <a:ext cx="1922584" cy="586153"/>
              </a:xfrm>
              <a:prstGeom prst="line">
                <a:avLst/>
              </a:prstGeom>
              <a:grpFill/>
              <a:ln w="317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1F92D29-3775-944A-83F9-C3EEF5FB4410}"/>
                  </a:ext>
                </a:extLst>
              </p:cNvPr>
              <p:cNvSpPr txBox="1"/>
              <p:nvPr/>
            </p:nvSpPr>
            <p:spPr>
              <a:xfrm>
                <a:off x="3595077" y="767006"/>
                <a:ext cx="978898" cy="35749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enlo" panose="020B0609030804020204" pitchFamily="49" charset="0"/>
                    <a:ea typeface="Menlo" panose="020B0609030804020204" pitchFamily="49" charset="0"/>
                    <a:cs typeface="Menlo" panose="020B0609030804020204" pitchFamily="49" charset="0"/>
                  </a:rPr>
                  <a:t>mu1	0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0330E9E-F140-7F48-9207-CF4C76BB03C4}"/>
                  </a:ext>
                </a:extLst>
              </p:cNvPr>
              <p:cNvSpPr txBox="1"/>
              <p:nvPr/>
            </p:nvSpPr>
            <p:spPr>
              <a:xfrm>
                <a:off x="3595077" y="1115671"/>
                <a:ext cx="978898" cy="35749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enlo" panose="020B0609030804020204" pitchFamily="49" charset="0"/>
                    <a:ea typeface="Menlo" panose="020B0609030804020204" pitchFamily="49" charset="0"/>
                    <a:cs typeface="Menlo" panose="020B0609030804020204" pitchFamily="49" charset="0"/>
                  </a:rPr>
                  <a:t>mu2	1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064D223-7CFF-054C-9D19-2C55E1C30C04}"/>
                  </a:ext>
                </a:extLst>
              </p:cNvPr>
              <p:cNvSpPr txBox="1"/>
              <p:nvPr/>
            </p:nvSpPr>
            <p:spPr>
              <a:xfrm>
                <a:off x="3595077" y="1578890"/>
                <a:ext cx="978898" cy="35749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enlo" panose="020B0609030804020204" pitchFamily="49" charset="0"/>
                    <a:ea typeface="Menlo" panose="020B0609030804020204" pitchFamily="49" charset="0"/>
                    <a:cs typeface="Menlo" panose="020B0609030804020204" pitchFamily="49" charset="0"/>
                  </a:rPr>
                  <a:t>mu3	2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7381135-CCDD-6D42-BB84-5C03CC06FC29}"/>
                  </a:ext>
                </a:extLst>
              </p:cNvPr>
              <p:cNvSpPr txBox="1"/>
              <p:nvPr/>
            </p:nvSpPr>
            <p:spPr>
              <a:xfrm>
                <a:off x="3595077" y="1919739"/>
                <a:ext cx="978898" cy="35749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enlo" panose="020B0609030804020204" pitchFamily="49" charset="0"/>
                    <a:ea typeface="Menlo" panose="020B0609030804020204" pitchFamily="49" charset="0"/>
                    <a:cs typeface="Menlo" panose="020B0609030804020204" pitchFamily="49" charset="0"/>
                  </a:rPr>
                  <a:t>mu4	3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8C207CC-F1FE-5B4B-893D-AB63E855261C}"/>
                  </a:ext>
                </a:extLst>
              </p:cNvPr>
              <p:cNvSpPr txBox="1"/>
              <p:nvPr/>
            </p:nvSpPr>
            <p:spPr>
              <a:xfrm>
                <a:off x="3595077" y="2527030"/>
                <a:ext cx="978898" cy="357490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enlo" panose="020B0609030804020204" pitchFamily="49" charset="0"/>
                    <a:ea typeface="Menlo" panose="020B0609030804020204" pitchFamily="49" charset="0"/>
                    <a:cs typeface="Menlo" panose="020B0609030804020204" pitchFamily="49" charset="0"/>
                  </a:rPr>
                  <a:t>Kaon	4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C2460F8-931B-5F42-8175-53815FBC36E8}"/>
                  </a:ext>
                </a:extLst>
              </p:cNvPr>
              <p:cNvSpPr/>
              <p:nvPr/>
            </p:nvSpPr>
            <p:spPr>
              <a:xfrm>
                <a:off x="5009662" y="891628"/>
                <a:ext cx="745010" cy="378519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en-GB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enlo" panose="020B0609030804020204" pitchFamily="49" charset="0"/>
                    <a:ea typeface="Menlo" panose="020B0609030804020204" pitchFamily="49" charset="0"/>
                    <a:cs typeface="Menlo" panose="020B0609030804020204" pitchFamily="49" charset="0"/>
                  </a:rPr>
                  <a:t>Jpsi</a:t>
                </a:r>
                <a:endPara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" name="Right Brace 27">
                <a:extLst>
                  <a:ext uri="{FF2B5EF4-FFF2-40B4-BE49-F238E27FC236}">
                    <a16:creationId xmlns:a16="http://schemas.microsoft.com/office/drawing/2014/main" id="{6C558C79-068A-BA4F-A818-113B228B7E5A}"/>
                  </a:ext>
                </a:extLst>
              </p:cNvPr>
              <p:cNvSpPr/>
              <p:nvPr/>
            </p:nvSpPr>
            <p:spPr>
              <a:xfrm>
                <a:off x="4806439" y="1668933"/>
                <a:ext cx="183158" cy="453292"/>
              </a:xfrm>
              <a:prstGeom prst="rightBrace">
                <a:avLst>
                  <a:gd name="adj1" fmla="val 31919"/>
                  <a:gd name="adj2" fmla="val 50000"/>
                </a:avLst>
              </a:prstGeom>
              <a:grp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083D800-42A4-5847-850B-8E93D03F2D57}"/>
                  </a:ext>
                </a:extLst>
              </p:cNvPr>
              <p:cNvSpPr/>
              <p:nvPr/>
            </p:nvSpPr>
            <p:spPr>
              <a:xfrm>
                <a:off x="5009662" y="1662328"/>
                <a:ext cx="620554" cy="378519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enlo" panose="020B0609030804020204" pitchFamily="49" charset="0"/>
                    <a:ea typeface="Menlo" panose="020B0609030804020204" pitchFamily="49" charset="0"/>
                    <a:cs typeface="Menlo" panose="020B0609030804020204" pitchFamily="49" charset="0"/>
                  </a:rPr>
                  <a:t>phi</a:t>
                </a:r>
                <a:endPara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" name="Right Brace 29">
                <a:extLst>
                  <a:ext uri="{FF2B5EF4-FFF2-40B4-BE49-F238E27FC236}">
                    <a16:creationId xmlns:a16="http://schemas.microsoft.com/office/drawing/2014/main" id="{7542C340-1911-FE4E-81BC-AA4577352FCB}"/>
                  </a:ext>
                </a:extLst>
              </p:cNvPr>
              <p:cNvSpPr/>
              <p:nvPr/>
            </p:nvSpPr>
            <p:spPr>
              <a:xfrm>
                <a:off x="4800699" y="873529"/>
                <a:ext cx="183158" cy="453292"/>
              </a:xfrm>
              <a:prstGeom prst="rightBrace">
                <a:avLst>
                  <a:gd name="adj1" fmla="val 31919"/>
                  <a:gd name="adj2" fmla="val 50000"/>
                </a:avLst>
              </a:prstGeom>
              <a:grp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48E5D212-809B-EC46-A5B2-D21E506BA27F}"/>
                </a:ext>
              </a:extLst>
            </p:cNvPr>
            <p:cNvSpPr/>
            <p:nvPr/>
          </p:nvSpPr>
          <p:spPr>
            <a:xfrm>
              <a:off x="1489432" y="758267"/>
              <a:ext cx="4550667" cy="2177453"/>
            </a:xfrm>
            <a:prstGeom prst="round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  <a:prstDash val="dash"/>
              <a:extLst>
                <a:ext uri="{C807C97D-BFC1-408E-A445-0C87EB9F89A2}">
                  <ask:lineSketchStyleProps xmlns:ask="http://schemas.microsoft.com/office/drawing/2018/sketchyshapes" sd="2928395881">
                    <a:custGeom>
                      <a:avLst/>
                      <a:gdLst>
                        <a:gd name="connsiteX0" fmla="*/ 0 w 3399596"/>
                        <a:gd name="connsiteY0" fmla="*/ 265581 h 1593453"/>
                        <a:gd name="connsiteX1" fmla="*/ 265581 w 3399596"/>
                        <a:gd name="connsiteY1" fmla="*/ 0 h 1593453"/>
                        <a:gd name="connsiteX2" fmla="*/ 839268 w 3399596"/>
                        <a:gd name="connsiteY2" fmla="*/ 0 h 1593453"/>
                        <a:gd name="connsiteX3" fmla="*/ 1326902 w 3399596"/>
                        <a:gd name="connsiteY3" fmla="*/ 0 h 1593453"/>
                        <a:gd name="connsiteX4" fmla="*/ 1814535 w 3399596"/>
                        <a:gd name="connsiteY4" fmla="*/ 0 h 1593453"/>
                        <a:gd name="connsiteX5" fmla="*/ 2302169 w 3399596"/>
                        <a:gd name="connsiteY5" fmla="*/ 0 h 1593453"/>
                        <a:gd name="connsiteX6" fmla="*/ 3134015 w 3399596"/>
                        <a:gd name="connsiteY6" fmla="*/ 0 h 1593453"/>
                        <a:gd name="connsiteX7" fmla="*/ 3399596 w 3399596"/>
                        <a:gd name="connsiteY7" fmla="*/ 265581 h 1593453"/>
                        <a:gd name="connsiteX8" fmla="*/ 3399596 w 3399596"/>
                        <a:gd name="connsiteY8" fmla="*/ 796727 h 1593453"/>
                        <a:gd name="connsiteX9" fmla="*/ 3399596 w 3399596"/>
                        <a:gd name="connsiteY9" fmla="*/ 1327872 h 1593453"/>
                        <a:gd name="connsiteX10" fmla="*/ 3134015 w 3399596"/>
                        <a:gd name="connsiteY10" fmla="*/ 1593453 h 1593453"/>
                        <a:gd name="connsiteX11" fmla="*/ 2646381 w 3399596"/>
                        <a:gd name="connsiteY11" fmla="*/ 1593453 h 1593453"/>
                        <a:gd name="connsiteX12" fmla="*/ 2044010 w 3399596"/>
                        <a:gd name="connsiteY12" fmla="*/ 1593453 h 1593453"/>
                        <a:gd name="connsiteX13" fmla="*/ 1441639 w 3399596"/>
                        <a:gd name="connsiteY13" fmla="*/ 1593453 h 1593453"/>
                        <a:gd name="connsiteX14" fmla="*/ 925321 w 3399596"/>
                        <a:gd name="connsiteY14" fmla="*/ 1593453 h 1593453"/>
                        <a:gd name="connsiteX15" fmla="*/ 265581 w 3399596"/>
                        <a:gd name="connsiteY15" fmla="*/ 1593453 h 1593453"/>
                        <a:gd name="connsiteX16" fmla="*/ 0 w 3399596"/>
                        <a:gd name="connsiteY16" fmla="*/ 1327872 h 1593453"/>
                        <a:gd name="connsiteX17" fmla="*/ 0 w 3399596"/>
                        <a:gd name="connsiteY17" fmla="*/ 775481 h 1593453"/>
                        <a:gd name="connsiteX18" fmla="*/ 0 w 3399596"/>
                        <a:gd name="connsiteY18" fmla="*/ 265581 h 15934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3399596" h="1593453" extrusionOk="0">
                          <a:moveTo>
                            <a:pt x="0" y="265581"/>
                          </a:moveTo>
                          <a:cubicBezTo>
                            <a:pt x="24123" y="118093"/>
                            <a:pt x="103263" y="-6865"/>
                            <a:pt x="265581" y="0"/>
                          </a:cubicBezTo>
                          <a:cubicBezTo>
                            <a:pt x="538581" y="-12858"/>
                            <a:pt x="659225" y="7541"/>
                            <a:pt x="839268" y="0"/>
                          </a:cubicBezTo>
                          <a:cubicBezTo>
                            <a:pt x="1019311" y="-7541"/>
                            <a:pt x="1099643" y="-5180"/>
                            <a:pt x="1326902" y="0"/>
                          </a:cubicBezTo>
                          <a:cubicBezTo>
                            <a:pt x="1554161" y="5180"/>
                            <a:pt x="1714823" y="14476"/>
                            <a:pt x="1814535" y="0"/>
                          </a:cubicBezTo>
                          <a:cubicBezTo>
                            <a:pt x="1914247" y="-14476"/>
                            <a:pt x="2125242" y="-22518"/>
                            <a:pt x="2302169" y="0"/>
                          </a:cubicBezTo>
                          <a:cubicBezTo>
                            <a:pt x="2479096" y="22518"/>
                            <a:pt x="2853124" y="26838"/>
                            <a:pt x="3134015" y="0"/>
                          </a:cubicBezTo>
                          <a:cubicBezTo>
                            <a:pt x="3269433" y="6311"/>
                            <a:pt x="3387509" y="131130"/>
                            <a:pt x="3399596" y="265581"/>
                          </a:cubicBezTo>
                          <a:cubicBezTo>
                            <a:pt x="3418832" y="509677"/>
                            <a:pt x="3411986" y="686635"/>
                            <a:pt x="3399596" y="796727"/>
                          </a:cubicBezTo>
                          <a:cubicBezTo>
                            <a:pt x="3387206" y="906819"/>
                            <a:pt x="3419903" y="1151230"/>
                            <a:pt x="3399596" y="1327872"/>
                          </a:cubicBezTo>
                          <a:cubicBezTo>
                            <a:pt x="3400611" y="1459557"/>
                            <a:pt x="3299427" y="1610560"/>
                            <a:pt x="3134015" y="1593453"/>
                          </a:cubicBezTo>
                          <a:cubicBezTo>
                            <a:pt x="3006444" y="1599234"/>
                            <a:pt x="2745382" y="1577054"/>
                            <a:pt x="2646381" y="1593453"/>
                          </a:cubicBezTo>
                          <a:cubicBezTo>
                            <a:pt x="2547380" y="1609852"/>
                            <a:pt x="2173597" y="1615471"/>
                            <a:pt x="2044010" y="1593453"/>
                          </a:cubicBezTo>
                          <a:cubicBezTo>
                            <a:pt x="1914423" y="1571435"/>
                            <a:pt x="1590684" y="1613465"/>
                            <a:pt x="1441639" y="1593453"/>
                          </a:cubicBezTo>
                          <a:cubicBezTo>
                            <a:pt x="1292594" y="1573441"/>
                            <a:pt x="1055941" y="1607198"/>
                            <a:pt x="925321" y="1593453"/>
                          </a:cubicBezTo>
                          <a:cubicBezTo>
                            <a:pt x="794701" y="1579708"/>
                            <a:pt x="519607" y="1616403"/>
                            <a:pt x="265581" y="1593453"/>
                          </a:cubicBezTo>
                          <a:cubicBezTo>
                            <a:pt x="125697" y="1593141"/>
                            <a:pt x="2548" y="1494417"/>
                            <a:pt x="0" y="1327872"/>
                          </a:cubicBezTo>
                          <a:cubicBezTo>
                            <a:pt x="-7794" y="1125044"/>
                            <a:pt x="14863" y="940338"/>
                            <a:pt x="0" y="775481"/>
                          </a:cubicBezTo>
                          <a:cubicBezTo>
                            <a:pt x="-14863" y="610624"/>
                            <a:pt x="8579" y="509667"/>
                            <a:pt x="0" y="265581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32" name="Content Placeholder 7">
            <a:extLst>
              <a:ext uri="{FF2B5EF4-FFF2-40B4-BE49-F238E27FC236}">
                <a16:creationId xmlns:a16="http://schemas.microsoft.com/office/drawing/2014/main" id="{0DD1C19D-C568-F346-B70B-F1B6DEA8CF1A}"/>
              </a:ext>
            </a:extLst>
          </p:cNvPr>
          <p:cNvSpPr txBox="1">
            <a:spLocks/>
          </p:cNvSpPr>
          <p:nvPr/>
        </p:nvSpPr>
        <p:spPr>
          <a:xfrm>
            <a:off x="628650" y="856820"/>
            <a:ext cx="4460668" cy="1707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/>
              <a:t>Motivation</a:t>
            </a:r>
            <a:r>
              <a:rPr lang="en-GB" sz="1600" dirty="0"/>
              <a:t>: "combinatorial" background, </a:t>
            </a:r>
          </a:p>
          <a:p>
            <a:r>
              <a:rPr lang="en-GB" sz="1400" dirty="0"/>
              <a:t>with 5 tracks random (not likely), IPChi2 already gives an information about compatibility (already cut on that) </a:t>
            </a:r>
          </a:p>
        </p:txBody>
      </p:sp>
    </p:spTree>
    <p:extLst>
      <p:ext uri="{BB962C8B-B14F-4D97-AF65-F5344CB8AC3E}">
        <p14:creationId xmlns:p14="http://schemas.microsoft.com/office/powerpoint/2010/main" val="19187753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0432BA-6619-A542-B76D-631A6874B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25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D8F36E-0AF5-8E41-B240-F8589D6B9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651085" y="3280138"/>
            <a:ext cx="2474163" cy="34299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A7FFE9-1C6E-134D-881E-F8A41E276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285407" y="3280138"/>
            <a:ext cx="2474164" cy="34299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9FE1EA-9E21-8B4A-9196-E515EEBE7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45641" y="360630"/>
            <a:ext cx="2474166" cy="34299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58CD35-8C50-F84A-BB46-698C50E5D5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791869" y="391207"/>
            <a:ext cx="2430052" cy="33688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6D58673D-FEF4-0A48-B568-D106E053EFA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50" y="189264"/>
                <a:ext cx="7886700" cy="33866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000" b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  <a:ea typeface="Cambria Math" panose="02040503050406030204" pitchFamily="18" charset="0"/>
                    <a:cs typeface="Cordia New" panose="020B0304020202020204" pitchFamily="34" charset="-34"/>
                  </a:defRPr>
                </a:lvl1pPr>
              </a:lstStyle>
              <a:p>
                <a:r>
                  <a:rPr lang="en-GB" sz="1800" dirty="0"/>
                  <a:t>Correlated background suppression</a:t>
                </a:r>
                <a:br>
                  <a:rPr lang="en-GB" sz="1800" dirty="0"/>
                </a:br>
                <a14:m>
                  <m:oMath xmlns:m="http://schemas.openxmlformats.org/officeDocument/2006/math">
                    <m:r>
                      <a:rPr lang="en-GB" sz="1600">
                        <a:latin typeface="Cambria Math" panose="02040503050406030204" pitchFamily="18" charset="0"/>
                      </a:rPr>
                      <m:t>𝐾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CH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CH" sz="16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GB" sz="1600" b="0" dirty="0"/>
                  <a:t> correlations [234]</a:t>
                </a:r>
              </a:p>
            </p:txBody>
          </p:sp>
        </mc:Choice>
        <mc:Fallback xmlns="">
          <p:sp>
            <p:nvSpPr>
              <p:cNvPr id="13" name="Title 1">
                <a:extLst>
                  <a:ext uri="{FF2B5EF4-FFF2-40B4-BE49-F238E27FC236}">
                    <a16:creationId xmlns:a16="http://schemas.microsoft.com/office/drawing/2014/main" id="{6D58673D-FEF4-0A48-B568-D106E053EF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89264"/>
                <a:ext cx="7886700" cy="338669"/>
              </a:xfrm>
              <a:prstGeom prst="rect">
                <a:avLst/>
              </a:prstGeom>
              <a:blipFill>
                <a:blip r:embed="rId6"/>
                <a:stretch>
                  <a:fillRect l="-643" t="-46429" b="-5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001B7B59-DEA1-3849-BD09-A95C2F159DBE}"/>
              </a:ext>
            </a:extLst>
          </p:cNvPr>
          <p:cNvGrpSpPr/>
          <p:nvPr/>
        </p:nvGrpSpPr>
        <p:grpSpPr>
          <a:xfrm>
            <a:off x="3453711" y="838524"/>
            <a:ext cx="1891440" cy="2564805"/>
            <a:chOff x="3328978" y="832370"/>
            <a:chExt cx="1527258" cy="214033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B9CC294-2F14-7E4C-8AA2-0CD58AB3AD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76110"/>
            <a:stretch/>
          </p:blipFill>
          <p:spPr>
            <a:xfrm rot="5400000">
              <a:off x="2613244" y="1548105"/>
              <a:ext cx="2140336" cy="708867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341C7E0-A56F-0B4D-BB06-503D6B0848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70209"/>
            <a:stretch/>
          </p:blipFill>
          <p:spPr>
            <a:xfrm rot="5400000">
              <a:off x="3344108" y="1460578"/>
              <a:ext cx="2140336" cy="883920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68BD9F0-04B5-EF46-9575-8D4316A5C0D9}"/>
              </a:ext>
            </a:extLst>
          </p:cNvPr>
          <p:cNvSpPr txBox="1"/>
          <p:nvPr/>
        </p:nvSpPr>
        <p:spPr>
          <a:xfrm>
            <a:off x="6457950" y="158601"/>
            <a:ext cx="1191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Temporary</a:t>
            </a:r>
          </a:p>
        </p:txBody>
      </p:sp>
    </p:spTree>
    <p:extLst>
      <p:ext uri="{BB962C8B-B14F-4D97-AF65-F5344CB8AC3E}">
        <p14:creationId xmlns:p14="http://schemas.microsoft.com/office/powerpoint/2010/main" val="2135410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0432BA-6619-A542-B76D-631A6874B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26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CD955A-D721-0046-84A9-AA18F528A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90981" y="3332921"/>
            <a:ext cx="2393586" cy="33182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97E92C-362A-2E4F-AD3D-285BC9A64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72422" y="405944"/>
            <a:ext cx="2576763" cy="35721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0362C6-78BC-664E-B443-677A08C061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683230" y="465280"/>
            <a:ext cx="2576760" cy="35721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1A62B1-C159-DF44-BB9B-4412B3B99B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666578" y="3246148"/>
            <a:ext cx="2393585" cy="331824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EA48708F-75EC-8A4F-825C-BE43068DE785}"/>
              </a:ext>
            </a:extLst>
          </p:cNvPr>
          <p:cNvGrpSpPr/>
          <p:nvPr/>
        </p:nvGrpSpPr>
        <p:grpSpPr>
          <a:xfrm>
            <a:off x="3646773" y="929953"/>
            <a:ext cx="1850454" cy="2576913"/>
            <a:chOff x="3278652" y="1060197"/>
            <a:chExt cx="1863778" cy="261032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CBA6C29-E57F-6A44-B6F4-EDEE067187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77741" b="-1"/>
            <a:stretch/>
          </p:blipFill>
          <p:spPr>
            <a:xfrm rot="5400000">
              <a:off x="2376291" y="1962558"/>
              <a:ext cx="2610167" cy="80544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DC8336E-2528-BD49-98CB-A5276AD419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70577"/>
            <a:stretch/>
          </p:blipFill>
          <p:spPr>
            <a:xfrm rot="5400000">
              <a:off x="3305005" y="1833092"/>
              <a:ext cx="2610167" cy="106468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itle 1">
                <a:extLst>
                  <a:ext uri="{FF2B5EF4-FFF2-40B4-BE49-F238E27FC236}">
                    <a16:creationId xmlns:a16="http://schemas.microsoft.com/office/drawing/2014/main" id="{B470FD61-6308-A443-A75A-CA40FA9B930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50" y="189264"/>
                <a:ext cx="7886700" cy="33866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000" b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  <a:ea typeface="Cambria Math" panose="02040503050406030204" pitchFamily="18" charset="0"/>
                    <a:cs typeface="Cordia New" panose="020B0304020202020204" pitchFamily="34" charset="-34"/>
                  </a:defRPr>
                </a:lvl1pPr>
              </a:lstStyle>
              <a:p>
                <a:r>
                  <a:rPr lang="en-GB" sz="1800" dirty="0"/>
                  <a:t>Correlated background suppression</a:t>
                </a:r>
                <a:br>
                  <a:rPr lang="en-GB" sz="1800" dirty="0"/>
                </a:b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600" i="1" spc="-15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spc="-15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600" spc="-150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r>
                      <a:rPr lang="fr-CH" sz="1600" b="1" i="0" spc="-150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GB" sz="160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GB" sz="1600" b="0" dirty="0"/>
                  <a:t> correlations [014]</a:t>
                </a:r>
              </a:p>
            </p:txBody>
          </p:sp>
        </mc:Choice>
        <mc:Fallback xmlns="">
          <p:sp>
            <p:nvSpPr>
              <p:cNvPr id="17" name="Title 1">
                <a:extLst>
                  <a:ext uri="{FF2B5EF4-FFF2-40B4-BE49-F238E27FC236}">
                    <a16:creationId xmlns:a16="http://schemas.microsoft.com/office/drawing/2014/main" id="{B470FD61-6308-A443-A75A-CA40FA9B9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89264"/>
                <a:ext cx="7886700" cy="338669"/>
              </a:xfrm>
              <a:prstGeom prst="rect">
                <a:avLst/>
              </a:prstGeom>
              <a:blipFill>
                <a:blip r:embed="rId7"/>
                <a:stretch>
                  <a:fillRect l="-2894" t="-75000" b="-20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B90604F8-3E64-2446-BD26-C78B7E6A8C68}"/>
              </a:ext>
            </a:extLst>
          </p:cNvPr>
          <p:cNvSpPr txBox="1"/>
          <p:nvPr/>
        </p:nvSpPr>
        <p:spPr>
          <a:xfrm>
            <a:off x="6457950" y="158601"/>
            <a:ext cx="1191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Temporary</a:t>
            </a:r>
          </a:p>
        </p:txBody>
      </p:sp>
    </p:spTree>
    <p:extLst>
      <p:ext uri="{BB962C8B-B14F-4D97-AF65-F5344CB8AC3E}">
        <p14:creationId xmlns:p14="http://schemas.microsoft.com/office/powerpoint/2010/main" val="4787988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0432BA-6619-A542-B76D-631A6874B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27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4137A9-BA30-6C49-B9BB-A03FBC00F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362429" y="3146819"/>
            <a:ext cx="2642509" cy="36633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19F6C4-1264-714D-B109-F1C8F0021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05852" y="3151217"/>
            <a:ext cx="2642509" cy="36633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D3EE55-5494-B542-AE94-1C65FD15B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39208" y="430025"/>
            <a:ext cx="2642509" cy="36633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FE3AB9-2D7B-994F-9B73-56205B5AE3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952258" y="403917"/>
            <a:ext cx="2642509" cy="366333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67A56C6-0BF6-FE42-8236-99DE2164364D}"/>
              </a:ext>
            </a:extLst>
          </p:cNvPr>
          <p:cNvGrpSpPr/>
          <p:nvPr/>
        </p:nvGrpSpPr>
        <p:grpSpPr>
          <a:xfrm>
            <a:off x="3675699" y="940436"/>
            <a:ext cx="2021402" cy="2590297"/>
            <a:chOff x="3617398" y="1405565"/>
            <a:chExt cx="1631331" cy="207746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3F931FA-596A-8045-B179-166903018E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75255"/>
            <a:stretch/>
          </p:blipFill>
          <p:spPr>
            <a:xfrm rot="5400000">
              <a:off x="2940337" y="2082626"/>
              <a:ext cx="2077464" cy="72334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1F3E9F1-9AFA-E943-BEF7-60A5A779F9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68102"/>
            <a:stretch/>
          </p:blipFill>
          <p:spPr>
            <a:xfrm rot="5400000">
              <a:off x="3750665" y="1984964"/>
              <a:ext cx="2077464" cy="918665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itle 1">
                <a:extLst>
                  <a:ext uri="{FF2B5EF4-FFF2-40B4-BE49-F238E27FC236}">
                    <a16:creationId xmlns:a16="http://schemas.microsoft.com/office/drawing/2014/main" id="{5E19AD7B-7B0D-5F4C-9EA8-08F69B04B98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50" y="189264"/>
                <a:ext cx="7886700" cy="338669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000" b="1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  <a:ea typeface="Cambria Math" panose="02040503050406030204" pitchFamily="18" charset="0"/>
                    <a:cs typeface="Cordia New" panose="020B0304020202020204" pitchFamily="34" charset="-34"/>
                  </a:defRPr>
                </a:lvl1pPr>
              </a:lstStyle>
              <a:p>
                <a:r>
                  <a:rPr lang="en-GB" sz="1800" dirty="0"/>
                  <a:t>Correlated background suppression</a:t>
                </a:r>
                <a:br>
                  <a:rPr lang="en-GB" sz="1800" dirty="0"/>
                </a:b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600" i="1" spc="-15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spc="-15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600" spc="-150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r>
                      <a:rPr lang="fr-CH" sz="1600" b="1" i="0" spc="-150" smtClean="0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fr-CH" sz="16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fr-CH" sz="1600" b="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fr-CH" sz="16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fr-CH" sz="1600" b="0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GB" sz="1600" b="0" dirty="0"/>
                  <a:t>correlations [014]</a:t>
                </a:r>
              </a:p>
            </p:txBody>
          </p:sp>
        </mc:Choice>
        <mc:Fallback xmlns="">
          <p:sp>
            <p:nvSpPr>
              <p:cNvPr id="16" name="Title 1">
                <a:extLst>
                  <a:ext uri="{FF2B5EF4-FFF2-40B4-BE49-F238E27FC236}">
                    <a16:creationId xmlns:a16="http://schemas.microsoft.com/office/drawing/2014/main" id="{5E19AD7B-7B0D-5F4C-9EA8-08F69B04B9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89264"/>
                <a:ext cx="7886700" cy="338669"/>
              </a:xfrm>
              <a:prstGeom prst="rect">
                <a:avLst/>
              </a:prstGeom>
              <a:blipFill>
                <a:blip r:embed="rId7"/>
                <a:stretch>
                  <a:fillRect l="-2894" t="-75000" b="-20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CE9BA93C-D955-6E44-8816-2E6D192BAF1B}"/>
              </a:ext>
            </a:extLst>
          </p:cNvPr>
          <p:cNvSpPr txBox="1"/>
          <p:nvPr/>
        </p:nvSpPr>
        <p:spPr>
          <a:xfrm>
            <a:off x="6457950" y="158601"/>
            <a:ext cx="1191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Temporary</a:t>
            </a:r>
          </a:p>
        </p:txBody>
      </p:sp>
    </p:spTree>
    <p:extLst>
      <p:ext uri="{BB962C8B-B14F-4D97-AF65-F5344CB8AC3E}">
        <p14:creationId xmlns:p14="http://schemas.microsoft.com/office/powerpoint/2010/main" val="5343840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CE77B3A-5274-9D4D-8FDB-FB244C203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6660" y="1145041"/>
            <a:ext cx="3214714" cy="220861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C53C631-0844-EE46-8682-E380AAD21D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25" y="1145041"/>
            <a:ext cx="3269771" cy="22839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32A0F7-74AE-CC45-807C-81ED1A9F81AA}"/>
              </a:ext>
            </a:extLst>
          </p:cNvPr>
          <p:cNvSpPr txBox="1"/>
          <p:nvPr/>
        </p:nvSpPr>
        <p:spPr>
          <a:xfrm>
            <a:off x="1236889" y="1310368"/>
            <a:ext cx="14814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Simulation sample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ABCFF4-A5F3-824E-AFBA-1B48C7133DA3}"/>
              </a:ext>
            </a:extLst>
          </p:cNvPr>
          <p:cNvSpPr txBox="1"/>
          <p:nvPr/>
        </p:nvSpPr>
        <p:spPr>
          <a:xfrm>
            <a:off x="4837339" y="1395505"/>
            <a:ext cx="13320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JpsiKpipi sample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19881D-64C6-7D46-B278-5651741816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212" y="3603179"/>
            <a:ext cx="2938463" cy="21097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1A2785-F52F-3B40-8298-2D1C1E8BDC34}"/>
              </a:ext>
            </a:extLst>
          </p:cNvPr>
          <p:cNvSpPr txBox="1"/>
          <p:nvPr/>
        </p:nvSpPr>
        <p:spPr>
          <a:xfrm>
            <a:off x="1236889" y="3814762"/>
            <a:ext cx="10417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data sample</a:t>
            </a:r>
          </a:p>
        </p:txBody>
      </p:sp>
    </p:spTree>
    <p:extLst>
      <p:ext uri="{BB962C8B-B14F-4D97-AF65-F5344CB8AC3E}">
        <p14:creationId xmlns:p14="http://schemas.microsoft.com/office/powerpoint/2010/main" val="41818796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97777-2D05-4F43-B08B-B38F4623A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29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EC29B7F-2061-024C-83D3-EF672188A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/>
              <a:t>Soft dimuon misID background rejection</a:t>
            </a:r>
            <a:br>
              <a:rPr lang="en-GB" sz="1800" dirty="0"/>
            </a:br>
            <a:r>
              <a:rPr lang="en-GB" sz="1400" b="0" dirty="0"/>
              <a:t>Kink calculator tool: principle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5E180-96C9-BF47-8571-DE5B60E1C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681037"/>
            <a:ext cx="7886700" cy="1084272"/>
          </a:xfrm>
        </p:spPr>
        <p:txBody>
          <a:bodyPr/>
          <a:lstStyle/>
          <a:p>
            <a:pPr marL="0" indent="0">
              <a:buNone/>
            </a:pPr>
            <a:r>
              <a:rPr lang="en-GB" sz="1400" b="1" dirty="0"/>
              <a:t>Case A</a:t>
            </a:r>
            <a:r>
              <a:rPr lang="en-GB" sz="1400" dirty="0"/>
              <a:t>: "</a:t>
            </a:r>
            <a:r>
              <a:rPr lang="en-GB" sz="1400" b="1" dirty="0"/>
              <a:t>Fake signal muons</a:t>
            </a:r>
            <a:r>
              <a:rPr lang="en-GB" sz="1400" dirty="0"/>
              <a:t>" are </a:t>
            </a:r>
            <a:r>
              <a:rPr lang="en-GB" sz="1400" b="1" dirty="0"/>
              <a:t>muons, but coming from decays-in-flight of hadrons in the tracking stations.</a:t>
            </a:r>
          </a:p>
          <a:p>
            <a:r>
              <a:rPr lang="en-GB" sz="1400" dirty="0"/>
              <a:t>2 body decay, so change of direction of the muon track. This change of slope is the "kink". 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A4936786-E0CB-6B47-BA1B-E80E9778FE25}"/>
              </a:ext>
            </a:extLst>
          </p:cNvPr>
          <p:cNvSpPr txBox="1">
            <a:spLocks/>
          </p:cNvSpPr>
          <p:nvPr/>
        </p:nvSpPr>
        <p:spPr>
          <a:xfrm>
            <a:off x="628650" y="4097695"/>
            <a:ext cx="7286157" cy="2159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 spc="20" baseline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Apple Symbols" panose="02000000000000000000" pitchFamily="2" charset="-79"/>
                <a:cs typeface="Beirut" pitchFamily="2" charset="-78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Interesting parameters</a:t>
            </a:r>
          </a:p>
          <a:p>
            <a:pPr marL="457200" lvl="1" indent="0">
              <a:buNone/>
            </a:pPr>
            <a:r>
              <a:rPr lang="en-GB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TRACK_kinkChi2: </a:t>
            </a:r>
            <a:r>
              <a:rPr lang="en-GB" sz="1200" dirty="0">
                <a:ea typeface="Menlo" panose="020B0609030804020204" pitchFamily="49" charset="0"/>
                <a:cs typeface="Menlo" panose="020B0609030804020204" pitchFamily="49" charset="0"/>
              </a:rPr>
              <a:t>for each point on the track, measure the track chi2 difference between forward and backward tracks. Return the maximum difference along one track.</a:t>
            </a:r>
          </a:p>
          <a:p>
            <a:pPr marL="457200" lvl="1" indent="0">
              <a:buNone/>
            </a:pPr>
            <a:r>
              <a:rPr lang="en-GB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TRACK_kinkChi2z: </a:t>
            </a:r>
            <a:r>
              <a:rPr lang="en-GB" sz="1200" dirty="0">
                <a:ea typeface="Menlo" panose="020B0609030804020204" pitchFamily="49" charset="0"/>
                <a:cs typeface="Menlo" panose="020B0609030804020204" pitchFamily="49" charset="0"/>
              </a:rPr>
              <a:t>returns the z-</a:t>
            </a:r>
            <a:r>
              <a:rPr lang="en-GB" sz="1200" dirty="0" err="1">
                <a:ea typeface="Menlo" panose="020B0609030804020204" pitchFamily="49" charset="0"/>
                <a:cs typeface="Menlo" panose="020B0609030804020204" pitchFamily="49" charset="0"/>
              </a:rPr>
              <a:t>coord</a:t>
            </a:r>
            <a:r>
              <a:rPr lang="en-GB" sz="1200" dirty="0">
                <a:ea typeface="Menlo" panose="020B0609030804020204" pitchFamily="49" charset="0"/>
                <a:cs typeface="Menlo" panose="020B0609030804020204" pitchFamily="49" charset="0"/>
              </a:rPr>
              <a:t> of the maximum track chi2 difference.</a:t>
            </a:r>
          </a:p>
          <a:p>
            <a:pPr marL="457200" lvl="1" indent="0">
              <a:buNone/>
            </a:pPr>
            <a:r>
              <a:rPr lang="en-GB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MATCHChi2 : same </a:t>
            </a:r>
            <a:r>
              <a:rPr lang="en-GB" sz="1200" dirty="0">
                <a:ea typeface="Menlo" panose="020B0609030804020204" pitchFamily="49" charset="0"/>
                <a:cs typeface="Menlo" panose="020B0609030804020204" pitchFamily="49" charset="0"/>
              </a:rPr>
              <a:t>as </a:t>
            </a:r>
            <a:r>
              <a:rPr lang="en-GB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TRACK_kinkChi2 </a:t>
            </a:r>
            <a:r>
              <a:rPr lang="en-GB" sz="1200" dirty="0">
                <a:ea typeface="Menlo" panose="020B0609030804020204" pitchFamily="49" charset="0"/>
                <a:cs typeface="Menlo" panose="020B0609030804020204" pitchFamily="49" charset="0"/>
              </a:rPr>
              <a:t>but only for kinks in the </a:t>
            </a:r>
            <a:r>
              <a:rPr lang="en-GB" sz="1200" b="1" dirty="0">
                <a:ea typeface="Menlo" panose="020B0609030804020204" pitchFamily="49" charset="0"/>
                <a:cs typeface="Menlo" panose="020B0609030804020204" pitchFamily="49" charset="0"/>
              </a:rPr>
              <a:t>magnet</a:t>
            </a:r>
            <a:r>
              <a:rPr lang="en-GB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endParaRPr lang="en-GB" sz="1200" dirty="0">
              <a:ea typeface="Menlo" panose="020B0609030804020204" pitchFamily="49" charset="0"/>
              <a:cs typeface="Menlo" panose="020B0609030804020204" pitchFamily="49" charset="0"/>
            </a:endParaRPr>
          </a:p>
          <a:p>
            <a:pPr marL="457200" lvl="1" indent="0">
              <a:buNone/>
            </a:pPr>
            <a:endParaRPr lang="en-GB" sz="1200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1DC4179-C3EC-1449-86D9-09A15FA49340}"/>
              </a:ext>
            </a:extLst>
          </p:cNvPr>
          <p:cNvGrpSpPr/>
          <p:nvPr/>
        </p:nvGrpSpPr>
        <p:grpSpPr>
          <a:xfrm>
            <a:off x="2577941" y="1923449"/>
            <a:ext cx="3914586" cy="2377633"/>
            <a:chOff x="2878213" y="1701385"/>
            <a:chExt cx="3914586" cy="2377633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C2FFF8F3-A12A-8D49-B03C-774C972A8E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 amt="30000"/>
            </a:blip>
            <a:srcRect t="11107" b="20557"/>
            <a:stretch/>
          </p:blipFill>
          <p:spPr>
            <a:xfrm>
              <a:off x="3324960" y="1701385"/>
              <a:ext cx="3056097" cy="2201650"/>
            </a:xfrm>
            <a:prstGeom prst="rect">
              <a:avLst/>
            </a:prstGeom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16ABA61-37A1-DF42-BE30-FE59091C94E5}"/>
                </a:ext>
              </a:extLst>
            </p:cNvPr>
            <p:cNvGrpSpPr/>
            <p:nvPr/>
          </p:nvGrpSpPr>
          <p:grpSpPr>
            <a:xfrm>
              <a:off x="2878213" y="1884352"/>
              <a:ext cx="3914586" cy="2194666"/>
              <a:chOff x="2443922" y="2144320"/>
              <a:chExt cx="4540201" cy="2294148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0940E0C-82BE-E842-B3CC-1F74BC4D46FA}"/>
                  </a:ext>
                </a:extLst>
              </p:cNvPr>
              <p:cNvSpPr/>
              <p:nvPr/>
            </p:nvSpPr>
            <p:spPr>
              <a:xfrm>
                <a:off x="5388804" y="2676832"/>
                <a:ext cx="384312" cy="911704"/>
              </a:xfrm>
              <a:prstGeom prst="rect">
                <a:avLst/>
              </a:prstGeom>
              <a:solidFill>
                <a:srgbClr val="DFF9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rgbClr val="D3ECF2"/>
                  </a:solidFill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DB2B6306-4904-F741-883B-203F7AE19534}"/>
                  </a:ext>
                </a:extLst>
              </p:cNvPr>
              <p:cNvSpPr/>
              <p:nvPr/>
            </p:nvSpPr>
            <p:spPr>
              <a:xfrm>
                <a:off x="3187904" y="2676831"/>
                <a:ext cx="1294254" cy="911705"/>
              </a:xfrm>
              <a:prstGeom prst="rect">
                <a:avLst/>
              </a:prstGeom>
              <a:solidFill>
                <a:srgbClr val="FFEB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/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19445ADD-C10C-3144-922F-A78FEF3F6A80}"/>
                  </a:ext>
                </a:extLst>
              </p:cNvPr>
              <p:cNvCxnSpPr>
                <a:cxnSpLocks/>
                <a:endCxn id="43" idx="2"/>
              </p:cNvCxnSpPr>
              <p:nvPr/>
            </p:nvCxnSpPr>
            <p:spPr>
              <a:xfrm>
                <a:off x="3435166" y="3254817"/>
                <a:ext cx="856751" cy="18005"/>
              </a:xfrm>
              <a:prstGeom prst="line">
                <a:avLst/>
              </a:prstGeom>
              <a:ln w="19050">
                <a:solidFill>
                  <a:srgbClr val="FF0100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572043A2-9CA9-E14F-917C-98E070E5DDE3}"/>
                  </a:ext>
                </a:extLst>
              </p:cNvPr>
              <p:cNvSpPr/>
              <p:nvPr/>
            </p:nvSpPr>
            <p:spPr>
              <a:xfrm>
                <a:off x="3345225" y="3203387"/>
                <a:ext cx="89941" cy="974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7E08197A-10A1-824F-8726-4E6E063212B9}"/>
                  </a:ext>
                </a:extLst>
              </p:cNvPr>
              <p:cNvCxnSpPr>
                <a:cxnSpLocks/>
                <a:stCxn id="43" idx="6"/>
              </p:cNvCxnSpPr>
              <p:nvPr/>
            </p:nvCxnSpPr>
            <p:spPr>
              <a:xfrm flipV="1">
                <a:off x="4381858" y="3188863"/>
                <a:ext cx="1232953" cy="83959"/>
              </a:xfrm>
              <a:prstGeom prst="line">
                <a:avLst/>
              </a:prstGeom>
              <a:ln w="19050">
                <a:solidFill>
                  <a:srgbClr val="FF01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2195AE6-0414-6A48-80B6-DAA873B00AEF}"/>
                  </a:ext>
                </a:extLst>
              </p:cNvPr>
              <p:cNvCxnSpPr>
                <a:cxnSpLocks/>
                <a:stCxn id="43" idx="6"/>
              </p:cNvCxnSpPr>
              <p:nvPr/>
            </p:nvCxnSpPr>
            <p:spPr>
              <a:xfrm>
                <a:off x="4381858" y="3272822"/>
                <a:ext cx="1199102" cy="184623"/>
              </a:xfrm>
              <a:prstGeom prst="line">
                <a:avLst/>
              </a:prstGeom>
              <a:ln w="19050">
                <a:solidFill>
                  <a:srgbClr val="FF0100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BE87713D-2364-F84C-9A13-331DF4FD48EB}"/>
                      </a:ext>
                    </a:extLst>
                  </p:cNvPr>
                  <p:cNvSpPr/>
                  <p:nvPr/>
                </p:nvSpPr>
                <p:spPr>
                  <a:xfrm>
                    <a:off x="3103188" y="3254959"/>
                    <a:ext cx="525705" cy="32172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𝑃𝑉</m:t>
                          </m:r>
                        </m:oMath>
                      </m:oMathPara>
                    </a14:m>
                    <a:endParaRPr lang="en-GB" sz="1400"/>
                  </a:p>
                </p:txBody>
              </p:sp>
            </mc:Choice>
            <mc:Fallback xmlns=""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BE87713D-2364-F84C-9A13-331DF4FD48EB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03188" y="3254959"/>
                    <a:ext cx="525705" cy="321728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1C536F56-68A5-A94E-BAF0-27314348D7D1}"/>
                      </a:ext>
                    </a:extLst>
                  </p:cNvPr>
                  <p:cNvSpPr/>
                  <p:nvPr/>
                </p:nvSpPr>
                <p:spPr>
                  <a:xfrm>
                    <a:off x="5729549" y="3023101"/>
                    <a:ext cx="379647" cy="32172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oMath>
                      </m:oMathPara>
                    </a14:m>
                    <a:endParaRPr lang="en-GB"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1C536F56-68A5-A94E-BAF0-27314348D7D1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29549" y="3023101"/>
                    <a:ext cx="379647" cy="321728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A306F663-1061-B846-A655-0C69A6F80079}"/>
                      </a:ext>
                    </a:extLst>
                  </p:cNvPr>
                  <p:cNvSpPr/>
                  <p:nvPr/>
                </p:nvSpPr>
                <p:spPr>
                  <a:xfrm>
                    <a:off x="3605337" y="2964298"/>
                    <a:ext cx="641421" cy="32172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GB" sz="14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GB" sz="14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oMath>
                      </m:oMathPara>
                    </a14:m>
                    <a:endParaRPr lang="en-GB" sz="1400" dirty="0"/>
                  </a:p>
                </p:txBody>
              </p:sp>
            </mc:Choice>
            <mc:Fallback xmlns=""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A306F663-1061-B846-A655-0C69A6F80079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5337" y="2964298"/>
                    <a:ext cx="641421" cy="321728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12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97EBDA5-1873-A94B-9D8B-34B18902E306}"/>
                  </a:ext>
                </a:extLst>
              </p:cNvPr>
              <p:cNvSpPr/>
              <p:nvPr/>
            </p:nvSpPr>
            <p:spPr>
              <a:xfrm>
                <a:off x="5614811" y="3132649"/>
                <a:ext cx="89941" cy="974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98B7864E-4C03-414A-8266-9F5F60D7A214}"/>
                  </a:ext>
                </a:extLst>
              </p:cNvPr>
              <p:cNvSpPr/>
              <p:nvPr/>
            </p:nvSpPr>
            <p:spPr>
              <a:xfrm>
                <a:off x="4291917" y="3224103"/>
                <a:ext cx="89941" cy="974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85F33512-0B3B-EB43-ACAA-3BF84B1366DD}"/>
                      </a:ext>
                    </a:extLst>
                  </p:cNvPr>
                  <p:cNvSpPr/>
                  <p:nvPr/>
                </p:nvSpPr>
                <p:spPr>
                  <a:xfrm>
                    <a:off x="5683020" y="3294899"/>
                    <a:ext cx="632200" cy="33982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140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400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GB" sz="14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GB"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85F33512-0B3B-EB43-ACAA-3BF84B1366D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83020" y="3294899"/>
                    <a:ext cx="632200" cy="339825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370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3E33150-4636-6549-BA27-C62A20AC72D4}"/>
                  </a:ext>
                </a:extLst>
              </p:cNvPr>
              <p:cNvSpPr/>
              <p:nvPr/>
            </p:nvSpPr>
            <p:spPr>
              <a:xfrm>
                <a:off x="2443922" y="2144320"/>
                <a:ext cx="1096160" cy="5469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dirty="0">
                    <a:solidFill>
                      <a:srgbClr val="FFC000"/>
                    </a:solidFill>
                    <a:latin typeface="Franklin Gothic Book" panose="020B0503020102020204" pitchFamily="34" charset="0"/>
                    <a:ea typeface="Geneva" panose="020B0503030404040204" pitchFamily="34" charset="0"/>
                  </a:rPr>
                  <a:t>Tracking system</a:t>
                </a:r>
                <a:endParaRPr lang="en-GB" sz="1400" dirty="0">
                  <a:solidFill>
                    <a:srgbClr val="FFC000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50E81C0E-DBAA-F141-B459-321C6C3DE087}"/>
                  </a:ext>
                </a:extLst>
              </p:cNvPr>
              <p:cNvSpPr/>
              <p:nvPr/>
            </p:nvSpPr>
            <p:spPr>
              <a:xfrm>
                <a:off x="6010297" y="2403189"/>
                <a:ext cx="973826" cy="5469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dirty="0">
                    <a:solidFill>
                      <a:srgbClr val="93E100"/>
                    </a:solidFill>
                    <a:latin typeface="Franklin Gothic Book" panose="020B0503020102020204" pitchFamily="34" charset="0"/>
                    <a:ea typeface="Geneva" panose="020B0503030404040204" pitchFamily="34" charset="0"/>
                  </a:rPr>
                  <a:t>Muon system</a:t>
                </a:r>
                <a:endParaRPr lang="en-GB" sz="1400" dirty="0">
                  <a:solidFill>
                    <a:srgbClr val="93E100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47" name="Right Brace 46">
                <a:extLst>
                  <a:ext uri="{FF2B5EF4-FFF2-40B4-BE49-F238E27FC236}">
                    <a16:creationId xmlns:a16="http://schemas.microsoft.com/office/drawing/2014/main" id="{666DB62E-35FC-FA41-90F1-3D4184502885}"/>
                  </a:ext>
                </a:extLst>
              </p:cNvPr>
              <p:cNvSpPr/>
              <p:nvPr/>
            </p:nvSpPr>
            <p:spPr>
              <a:xfrm rot="5400000">
                <a:off x="3768889" y="3209470"/>
                <a:ext cx="221869" cy="906094"/>
              </a:xfrm>
              <a:prstGeom prst="rightBrace">
                <a:avLst>
                  <a:gd name="adj1" fmla="val 35505"/>
                  <a:gd name="adj2" fmla="val 50000"/>
                </a:avLst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48" name="Right Brace 47">
                <a:extLst>
                  <a:ext uri="{FF2B5EF4-FFF2-40B4-BE49-F238E27FC236}">
                    <a16:creationId xmlns:a16="http://schemas.microsoft.com/office/drawing/2014/main" id="{D70891B6-315F-DA4B-91E6-D57E57A0D6F9}"/>
                  </a:ext>
                </a:extLst>
              </p:cNvPr>
              <p:cNvSpPr/>
              <p:nvPr/>
            </p:nvSpPr>
            <p:spPr>
              <a:xfrm rot="5400000">
                <a:off x="5490085" y="3480779"/>
                <a:ext cx="168410" cy="370973"/>
              </a:xfrm>
              <a:prstGeom prst="rightBrace">
                <a:avLst>
                  <a:gd name="adj1" fmla="val 35505"/>
                  <a:gd name="adj2" fmla="val 50000"/>
                </a:avLst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8DD66B3-19B7-FA49-A0D1-0B1BA087ACBD}"/>
                  </a:ext>
                </a:extLst>
              </p:cNvPr>
              <p:cNvSpPr/>
              <p:nvPr/>
            </p:nvSpPr>
            <p:spPr>
              <a:xfrm>
                <a:off x="3111824" y="3932779"/>
                <a:ext cx="1924633" cy="3217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4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Franklin Gothic Book" panose="020B0503020102020204" pitchFamily="34" charset="0"/>
                    <a:ea typeface="Geneva" panose="020B0503030404040204" pitchFamily="34" charset="0"/>
                  </a:rPr>
                  <a:t>track reconstructed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E236D18F-7026-5D43-B2D7-26B8831D19F7}"/>
                  </a:ext>
                </a:extLst>
              </p:cNvPr>
              <p:cNvSpPr/>
              <p:nvPr/>
            </p:nvSpPr>
            <p:spPr>
              <a:xfrm>
                <a:off x="4962774" y="3762839"/>
                <a:ext cx="1543804" cy="6756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Franklin Gothic Book" panose="020B0503020102020204" pitchFamily="34" charset="0"/>
                    <a:ea typeface="Geneva" panose="020B0503030404040204" pitchFamily="34" charset="0"/>
                  </a:rPr>
                  <a:t>Daughter muon associated with the track</a:t>
                </a:r>
              </a:p>
            </p:txBody>
          </p:sp>
          <p:sp>
            <p:nvSpPr>
              <p:cNvPr id="51" name="Doughnut 50">
                <a:extLst>
                  <a:ext uri="{FF2B5EF4-FFF2-40B4-BE49-F238E27FC236}">
                    <a16:creationId xmlns:a16="http://schemas.microsoft.com/office/drawing/2014/main" id="{5D0B3E18-5240-214C-AFAF-FD5483C1A2E9}"/>
                  </a:ext>
                </a:extLst>
              </p:cNvPr>
              <p:cNvSpPr/>
              <p:nvPr/>
            </p:nvSpPr>
            <p:spPr>
              <a:xfrm flipV="1">
                <a:off x="4212717" y="3151660"/>
                <a:ext cx="260386" cy="240595"/>
              </a:xfrm>
              <a:prstGeom prst="donut">
                <a:avLst>
                  <a:gd name="adj" fmla="val 0"/>
                </a:avLst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021BD631-BE04-F541-AC06-DE79583BA62B}"/>
                  </a:ext>
                </a:extLst>
              </p:cNvPr>
              <p:cNvCxnSpPr>
                <a:cxnSpLocks/>
                <a:endCxn id="51" idx="7"/>
              </p:cNvCxnSpPr>
              <p:nvPr/>
            </p:nvCxnSpPr>
            <p:spPr>
              <a:xfrm flipH="1" flipV="1">
                <a:off x="4434971" y="3357021"/>
                <a:ext cx="180231" cy="240792"/>
              </a:xfrm>
              <a:prstGeom prst="straightConnector1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tailEnd type="non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FD564D67-73BA-C746-A7E9-4E76BDB4F472}"/>
                  </a:ext>
                </a:extLst>
              </p:cNvPr>
              <p:cNvSpPr/>
              <p:nvPr/>
            </p:nvSpPr>
            <p:spPr>
              <a:xfrm>
                <a:off x="4514449" y="3548825"/>
                <a:ext cx="584158" cy="3217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400" b="1" u="sng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  <a:ea typeface="Geneva" panose="020B0503030404040204" pitchFamily="34" charset="0"/>
                  </a:rPr>
                  <a:t>kink</a:t>
                </a:r>
                <a:endParaRPr lang="en-GB" sz="1400" b="1" u="sng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7165EC55-F1D1-6346-8D1A-3A265E647996}"/>
                  </a:ext>
                </a:extLst>
              </p:cNvPr>
              <p:cNvSpPr/>
              <p:nvPr/>
            </p:nvSpPr>
            <p:spPr>
              <a:xfrm>
                <a:off x="2507330" y="3094757"/>
                <a:ext cx="714301" cy="3217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400">
                    <a:solidFill>
                      <a:srgbClr val="FE2625"/>
                    </a:solidFill>
                    <a:latin typeface="Franklin Gothic Book" panose="020B0503020102020204" pitchFamily="34" charset="0"/>
                    <a:ea typeface="Geneva" panose="020B0503030404040204" pitchFamily="34" charset="0"/>
                  </a:rPr>
                  <a:t>misID</a:t>
                </a:r>
                <a:endParaRPr lang="en-GB" sz="1400">
                  <a:solidFill>
                    <a:srgbClr val="FE2625"/>
                  </a:solidFill>
                  <a:latin typeface="Franklin Gothic Book" panose="020B0503020102020204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64BC7157-44CF-E848-840C-54D3647047CA}"/>
                      </a:ext>
                    </a:extLst>
                  </p:cNvPr>
                  <p:cNvSpPr/>
                  <p:nvPr/>
                </p:nvSpPr>
                <p:spPr>
                  <a:xfrm>
                    <a:off x="3103187" y="2584196"/>
                    <a:ext cx="525705" cy="32172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𝑃𝑉</m:t>
                          </m:r>
                        </m:oMath>
                      </m:oMathPara>
                    </a14:m>
                    <a:endParaRPr lang="en-GB" sz="1400"/>
                  </a:p>
                </p:txBody>
              </p:sp>
            </mc:Choice>
            <mc:Fallback xmlns=""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64BC7157-44CF-E848-840C-54D3647047CA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03187" y="2584196"/>
                    <a:ext cx="525705" cy="321728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125340BB-9392-3B4D-9790-FD72D23C90F1}"/>
                  </a:ext>
                </a:extLst>
              </p:cNvPr>
              <p:cNvCxnSpPr>
                <a:cxnSpLocks/>
                <a:endCxn id="58" idx="2"/>
              </p:cNvCxnSpPr>
              <p:nvPr/>
            </p:nvCxnSpPr>
            <p:spPr>
              <a:xfrm flipV="1">
                <a:off x="3402130" y="2901408"/>
                <a:ext cx="2209388" cy="80430"/>
              </a:xfrm>
              <a:prstGeom prst="line">
                <a:avLst/>
              </a:prstGeom>
              <a:ln w="19050">
                <a:solidFill>
                  <a:srgbClr val="024D91"/>
                </a:solidFill>
                <a:prstDash val="soli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ABD8BA1-F90E-C44A-B7DA-7F6D8BFE382E}"/>
                  </a:ext>
                </a:extLst>
              </p:cNvPr>
              <p:cNvSpPr/>
              <p:nvPr/>
            </p:nvSpPr>
            <p:spPr>
              <a:xfrm>
                <a:off x="3349073" y="2936187"/>
                <a:ext cx="89941" cy="974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6530900-F44D-C041-87D3-68B64FE39BDF}"/>
                  </a:ext>
                </a:extLst>
              </p:cNvPr>
              <p:cNvSpPr/>
              <p:nvPr/>
            </p:nvSpPr>
            <p:spPr>
              <a:xfrm>
                <a:off x="5611518" y="2852690"/>
                <a:ext cx="89941" cy="974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B84B93B7-457D-C446-B379-8C874BA35E55}"/>
                      </a:ext>
                    </a:extLst>
                  </p:cNvPr>
                  <p:cNvSpPr/>
                  <p:nvPr/>
                </p:nvSpPr>
                <p:spPr>
                  <a:xfrm>
                    <a:off x="5729547" y="2732774"/>
                    <a:ext cx="379647" cy="32172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140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oMath>
                      </m:oMathPara>
                    </a14:m>
                    <a:endParaRPr lang="en-GB"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B84B93B7-457D-C446-B379-8C874BA35E55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29547" y="2732774"/>
                    <a:ext cx="379647" cy="321728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0CD99040-C40F-0949-A28F-1C9BC1426B53}"/>
                  </a:ext>
                </a:extLst>
              </p:cNvPr>
              <p:cNvSpPr/>
              <p:nvPr/>
            </p:nvSpPr>
            <p:spPr>
              <a:xfrm>
                <a:off x="2503177" y="2803433"/>
                <a:ext cx="732893" cy="3217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400" dirty="0">
                    <a:solidFill>
                      <a:srgbClr val="024D91"/>
                    </a:solidFill>
                    <a:latin typeface="Franklin Gothic Book" panose="020B0503020102020204" pitchFamily="34" charset="0"/>
                    <a:ea typeface="Geneva" panose="020B0503030404040204" pitchFamily="34" charset="0"/>
                  </a:rPr>
                  <a:t>signal</a:t>
                </a:r>
                <a:endParaRPr lang="en-GB" sz="1400" dirty="0">
                  <a:solidFill>
                    <a:srgbClr val="024D91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0CE8BF7C-5922-384C-9B0F-1FE8EECD823D}"/>
                  </a:ext>
                </a:extLst>
              </p:cNvPr>
              <p:cNvSpPr txBox="1"/>
              <p:nvPr/>
            </p:nvSpPr>
            <p:spPr>
              <a:xfrm>
                <a:off x="6086007" y="2645764"/>
                <a:ext cx="214254" cy="418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GB" sz="2000" dirty="0"/>
              </a:p>
            </p:txBody>
          </p:sp>
        </p:grpSp>
      </p:grpSp>
      <p:sp>
        <p:nvSpPr>
          <p:cNvPr id="62" name="Right Brace 61">
            <a:extLst>
              <a:ext uri="{FF2B5EF4-FFF2-40B4-BE49-F238E27FC236}">
                <a16:creationId xmlns:a16="http://schemas.microsoft.com/office/drawing/2014/main" id="{6145F129-5AA4-5F47-A13F-98D1AE1B1601}"/>
              </a:ext>
            </a:extLst>
          </p:cNvPr>
          <p:cNvSpPr/>
          <p:nvPr/>
        </p:nvSpPr>
        <p:spPr>
          <a:xfrm>
            <a:off x="7309578" y="4527030"/>
            <a:ext cx="202368" cy="863548"/>
          </a:xfrm>
          <a:prstGeom prst="rightBrace">
            <a:avLst>
              <a:gd name="adj1" fmla="val 23147"/>
              <a:gd name="adj2" fmla="val 50000"/>
            </a:avLst>
          </a:prstGeom>
          <a:ln w="19050">
            <a:solidFill>
              <a:srgbClr val="F6627E"/>
            </a:solidFill>
            <a:extLst>
              <a:ext uri="{C807C97D-BFC1-408E-A445-0C87EB9F89A2}">
                <ask:lineSketchStyleProps xmlns:ask="http://schemas.microsoft.com/office/drawing/2018/sketchyshapes" sd="615697673">
                  <a:custGeom>
                    <a:avLst/>
                    <a:gdLst>
                      <a:gd name="connsiteX0" fmla="*/ 0 w 202368"/>
                      <a:gd name="connsiteY0" fmla="*/ 0 h 863548"/>
                      <a:gd name="connsiteX1" fmla="*/ 101184 w 202368"/>
                      <a:gd name="connsiteY1" fmla="*/ 46842 h 863548"/>
                      <a:gd name="connsiteX2" fmla="*/ 101184 w 202368"/>
                      <a:gd name="connsiteY2" fmla="*/ 384932 h 863548"/>
                      <a:gd name="connsiteX3" fmla="*/ 202368 w 202368"/>
                      <a:gd name="connsiteY3" fmla="*/ 431774 h 863548"/>
                      <a:gd name="connsiteX4" fmla="*/ 101184 w 202368"/>
                      <a:gd name="connsiteY4" fmla="*/ 478616 h 863548"/>
                      <a:gd name="connsiteX5" fmla="*/ 101184 w 202368"/>
                      <a:gd name="connsiteY5" fmla="*/ 816706 h 863548"/>
                      <a:gd name="connsiteX6" fmla="*/ 0 w 202368"/>
                      <a:gd name="connsiteY6" fmla="*/ 863548 h 863548"/>
                      <a:gd name="connsiteX7" fmla="*/ 0 w 202368"/>
                      <a:gd name="connsiteY7" fmla="*/ 0 h 863548"/>
                      <a:gd name="connsiteX0" fmla="*/ 0 w 202368"/>
                      <a:gd name="connsiteY0" fmla="*/ 0 h 863548"/>
                      <a:gd name="connsiteX1" fmla="*/ 101184 w 202368"/>
                      <a:gd name="connsiteY1" fmla="*/ 46842 h 863548"/>
                      <a:gd name="connsiteX2" fmla="*/ 101184 w 202368"/>
                      <a:gd name="connsiteY2" fmla="*/ 384932 h 863548"/>
                      <a:gd name="connsiteX3" fmla="*/ 202368 w 202368"/>
                      <a:gd name="connsiteY3" fmla="*/ 431774 h 863548"/>
                      <a:gd name="connsiteX4" fmla="*/ 101184 w 202368"/>
                      <a:gd name="connsiteY4" fmla="*/ 478616 h 863548"/>
                      <a:gd name="connsiteX5" fmla="*/ 101184 w 202368"/>
                      <a:gd name="connsiteY5" fmla="*/ 816706 h 863548"/>
                      <a:gd name="connsiteX6" fmla="*/ 0 w 202368"/>
                      <a:gd name="connsiteY6" fmla="*/ 863548 h 8635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2368" h="863548" stroke="0" extrusionOk="0">
                        <a:moveTo>
                          <a:pt x="0" y="0"/>
                        </a:moveTo>
                        <a:cubicBezTo>
                          <a:pt x="54664" y="-4807"/>
                          <a:pt x="99858" y="20590"/>
                          <a:pt x="101184" y="46842"/>
                        </a:cubicBezTo>
                        <a:cubicBezTo>
                          <a:pt x="105137" y="121347"/>
                          <a:pt x="112578" y="241946"/>
                          <a:pt x="101184" y="384932"/>
                        </a:cubicBezTo>
                        <a:cubicBezTo>
                          <a:pt x="100742" y="413876"/>
                          <a:pt x="149064" y="423536"/>
                          <a:pt x="202368" y="431774"/>
                        </a:cubicBezTo>
                        <a:cubicBezTo>
                          <a:pt x="144548" y="431547"/>
                          <a:pt x="99585" y="451199"/>
                          <a:pt x="101184" y="478616"/>
                        </a:cubicBezTo>
                        <a:cubicBezTo>
                          <a:pt x="106847" y="638342"/>
                          <a:pt x="96743" y="747524"/>
                          <a:pt x="101184" y="816706"/>
                        </a:cubicBezTo>
                        <a:cubicBezTo>
                          <a:pt x="91913" y="841371"/>
                          <a:pt x="46590" y="863029"/>
                          <a:pt x="0" y="863548"/>
                        </a:cubicBezTo>
                        <a:cubicBezTo>
                          <a:pt x="-13831" y="553481"/>
                          <a:pt x="-41908" y="250316"/>
                          <a:pt x="0" y="0"/>
                        </a:cubicBezTo>
                        <a:close/>
                      </a:path>
                      <a:path w="202368" h="863548" fill="none" extrusionOk="0">
                        <a:moveTo>
                          <a:pt x="0" y="0"/>
                        </a:moveTo>
                        <a:cubicBezTo>
                          <a:pt x="56836" y="-4998"/>
                          <a:pt x="99746" y="21852"/>
                          <a:pt x="101184" y="46842"/>
                        </a:cubicBezTo>
                        <a:cubicBezTo>
                          <a:pt x="99532" y="155483"/>
                          <a:pt x="127058" y="282013"/>
                          <a:pt x="101184" y="384932"/>
                        </a:cubicBezTo>
                        <a:cubicBezTo>
                          <a:pt x="100995" y="411868"/>
                          <a:pt x="146343" y="429596"/>
                          <a:pt x="202368" y="431774"/>
                        </a:cubicBezTo>
                        <a:cubicBezTo>
                          <a:pt x="149387" y="428526"/>
                          <a:pt x="97960" y="455431"/>
                          <a:pt x="101184" y="478616"/>
                        </a:cubicBezTo>
                        <a:cubicBezTo>
                          <a:pt x="101858" y="634195"/>
                          <a:pt x="107097" y="744361"/>
                          <a:pt x="101184" y="816706"/>
                        </a:cubicBezTo>
                        <a:cubicBezTo>
                          <a:pt x="96261" y="835456"/>
                          <a:pt x="59095" y="862332"/>
                          <a:pt x="0" y="863548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898DEE-019B-1747-BFFF-337A9AA1954C}"/>
              </a:ext>
            </a:extLst>
          </p:cNvPr>
          <p:cNvSpPr txBox="1"/>
          <p:nvPr/>
        </p:nvSpPr>
        <p:spPr>
          <a:xfrm rot="20578440">
            <a:off x="7566890" y="4559717"/>
            <a:ext cx="98935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F6627E"/>
                </a:solidFill>
                <a:latin typeface="Franklin Gothic Book" panose="020B0503020102020204" pitchFamily="34" charset="0"/>
              </a:rPr>
              <a:t>too sensitive to multiple scattering! </a:t>
            </a:r>
            <a:r>
              <a:rPr lang="en-GB" sz="1100" dirty="0">
                <a:solidFill>
                  <a:srgbClr val="F6627E"/>
                </a:solidFill>
                <a:latin typeface="Franklin Gothic Book" panose="020B0503020102020204" pitchFamily="34" charset="0"/>
                <a:sym typeface="Wingdings" pitchFamily="2" charset="2"/>
              </a:rPr>
              <a:t></a:t>
            </a:r>
            <a:endParaRPr lang="en-GB" sz="1100" dirty="0">
              <a:solidFill>
                <a:srgbClr val="F6627E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20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9352-7171-4542-B2D1-D546513FB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LHCb</a:t>
            </a:r>
            <a:r>
              <a:rPr lang="en-GB" dirty="0"/>
              <a:t>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5A596A-10F5-DF4A-9206-CE46CD423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2050" name="Picture 2" descr="LHCb detector along the bending plane">
            <a:extLst>
              <a:ext uri="{FF2B5EF4-FFF2-40B4-BE49-F238E27FC236}">
                <a16:creationId xmlns:a16="http://schemas.microsoft.com/office/drawing/2014/main" id="{63BBF30B-A360-5540-882F-D724E7CBDCA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439201"/>
            <a:ext cx="4232628" cy="297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13AAED1F-90E2-374B-9976-2976C7DA2F93}"/>
              </a:ext>
            </a:extLst>
          </p:cNvPr>
          <p:cNvGrpSpPr/>
          <p:nvPr/>
        </p:nvGrpSpPr>
        <p:grpSpPr>
          <a:xfrm>
            <a:off x="456832" y="953545"/>
            <a:ext cx="4758000" cy="2119167"/>
            <a:chOff x="456832" y="953545"/>
            <a:chExt cx="4758000" cy="2119167"/>
          </a:xfrm>
        </p:grpSpPr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9C90FA60-E706-464E-83F7-020218CF9418}"/>
                </a:ext>
              </a:extLst>
            </p:cNvPr>
            <p:cNvSpPr/>
            <p:nvPr/>
          </p:nvSpPr>
          <p:spPr>
            <a:xfrm>
              <a:off x="456832" y="1451029"/>
              <a:ext cx="1462873" cy="733805"/>
            </a:xfrm>
            <a:prstGeom prst="roundRect">
              <a:avLst/>
            </a:prstGeom>
            <a:solidFill>
              <a:schemeClr val="bg2">
                <a:lumMod val="75000"/>
                <a:alpha val="45000"/>
              </a:schemeClr>
            </a:solidFill>
            <a:ln w="38100">
              <a:solidFill>
                <a:srgbClr val="FFCC67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RICH </a:t>
              </a:r>
            </a:p>
            <a:p>
              <a:pPr algn="ctr"/>
              <a:r>
                <a:rPr lang="fr-CH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Replace HPD and R/O</a:t>
              </a:r>
              <a:endPara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06886EFE-D17A-1843-87FD-4D341AEB3FB9}"/>
                </a:ext>
              </a:extLst>
            </p:cNvPr>
            <p:cNvSpPr/>
            <p:nvPr/>
          </p:nvSpPr>
          <p:spPr>
            <a:xfrm>
              <a:off x="3685259" y="1451030"/>
              <a:ext cx="1529573" cy="733804"/>
            </a:xfrm>
            <a:prstGeom prst="roundRect">
              <a:avLst/>
            </a:prstGeom>
            <a:solidFill>
              <a:schemeClr val="bg2">
                <a:lumMod val="75000"/>
                <a:alpha val="45000"/>
              </a:schemeClr>
            </a:solidFill>
            <a:ln w="38100">
              <a:solidFill>
                <a:srgbClr val="FFCC67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Muons MWPC</a:t>
              </a:r>
            </a:p>
            <a:p>
              <a:pPr algn="ctr"/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almost compatible</a:t>
              </a: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7F2653AB-7032-E74C-B411-CAFC964D201C}"/>
                </a:ext>
              </a:extLst>
            </p:cNvPr>
            <p:cNvSpPr/>
            <p:nvPr/>
          </p:nvSpPr>
          <p:spPr>
            <a:xfrm>
              <a:off x="2048534" y="1457092"/>
              <a:ext cx="1529573" cy="727320"/>
            </a:xfrm>
            <a:prstGeom prst="roundRect">
              <a:avLst/>
            </a:prstGeom>
            <a:solidFill>
              <a:schemeClr val="bg2">
                <a:lumMod val="75000"/>
                <a:alpha val="45000"/>
              </a:schemeClr>
            </a:solidFill>
            <a:ln w="38100">
              <a:solidFill>
                <a:srgbClr val="FFCC67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/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Calo PMTs</a:t>
              </a:r>
            </a:p>
            <a:p>
              <a:pPr algn="ctr"/>
              <a:r>
                <a:rPr lang="fr-CH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Replace R/O</a:t>
              </a: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12FEBC1-20CD-7647-A5F0-7D3968871580}"/>
                </a:ext>
              </a:extLst>
            </p:cNvPr>
            <p:cNvSpPr txBox="1"/>
            <p:nvPr/>
          </p:nvSpPr>
          <p:spPr>
            <a:xfrm>
              <a:off x="1504069" y="953545"/>
              <a:ext cx="27650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spc="600" dirty="0">
                  <a:solidFill>
                    <a:srgbClr val="FFCC67"/>
                  </a:solidFill>
                  <a:latin typeface="Franklin Gothic Medium" panose="020B0603020102020204" pitchFamily="34" charset="0"/>
                </a:rPr>
                <a:t>UPGRADED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A19EFF5-9B4A-1845-ACD6-238F3BDDA462}"/>
                </a:ext>
              </a:extLst>
            </p:cNvPr>
            <p:cNvCxnSpPr>
              <a:cxnSpLocks/>
              <a:stCxn id="30" idx="2"/>
            </p:cNvCxnSpPr>
            <p:nvPr/>
          </p:nvCxnSpPr>
          <p:spPr>
            <a:xfrm>
              <a:off x="1188269" y="2184834"/>
              <a:ext cx="190826" cy="887878"/>
            </a:xfrm>
            <a:prstGeom prst="straightConnector1">
              <a:avLst/>
            </a:prstGeom>
            <a:ln w="34925">
              <a:solidFill>
                <a:srgbClr val="FFCC67"/>
              </a:solidFill>
              <a:headEnd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57F3F36-6457-1D46-8DCF-7E196F8FDA3E}"/>
                </a:ext>
              </a:extLst>
            </p:cNvPr>
            <p:cNvCxnSpPr>
              <a:cxnSpLocks/>
              <a:stCxn id="32" idx="2"/>
            </p:cNvCxnSpPr>
            <p:nvPr/>
          </p:nvCxnSpPr>
          <p:spPr>
            <a:xfrm>
              <a:off x="2813321" y="2184412"/>
              <a:ext cx="409703" cy="887878"/>
            </a:xfrm>
            <a:prstGeom prst="straightConnector1">
              <a:avLst/>
            </a:prstGeom>
            <a:ln w="34925">
              <a:solidFill>
                <a:srgbClr val="FFCC67"/>
              </a:solidFill>
              <a:headEnd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51B330AE-BC7C-A04D-9AA8-B0ECA90A5F14}"/>
                </a:ext>
              </a:extLst>
            </p:cNvPr>
            <p:cNvCxnSpPr>
              <a:cxnSpLocks/>
              <a:stCxn id="31" idx="2"/>
            </p:cNvCxnSpPr>
            <p:nvPr/>
          </p:nvCxnSpPr>
          <p:spPr>
            <a:xfrm flipH="1">
              <a:off x="3766170" y="2184834"/>
              <a:ext cx="683876" cy="757408"/>
            </a:xfrm>
            <a:prstGeom prst="straightConnector1">
              <a:avLst/>
            </a:prstGeom>
            <a:ln w="34925">
              <a:solidFill>
                <a:srgbClr val="FFCC67"/>
              </a:solidFill>
              <a:headEnd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4C2BAEA-32F8-9241-8B69-FD2FD2AB46FA}"/>
              </a:ext>
            </a:extLst>
          </p:cNvPr>
          <p:cNvGrpSpPr/>
          <p:nvPr/>
        </p:nvGrpSpPr>
        <p:grpSpPr>
          <a:xfrm>
            <a:off x="5166736" y="1573298"/>
            <a:ext cx="3848052" cy="1805213"/>
            <a:chOff x="5159081" y="1393276"/>
            <a:chExt cx="3848052" cy="18052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BCF4215-D0CC-DC4E-9202-FE82979505FB}"/>
                </a:ext>
              </a:extLst>
            </p:cNvPr>
            <p:cNvSpPr/>
            <p:nvPr/>
          </p:nvSpPr>
          <p:spPr>
            <a:xfrm rot="195945">
              <a:off x="5159081" y="1393276"/>
              <a:ext cx="3599577" cy="1805213"/>
            </a:xfrm>
            <a:prstGeom prst="ellipse">
              <a:avLst/>
            </a:prstGeom>
            <a:solidFill>
              <a:srgbClr val="B1DAE3">
                <a:alpha val="2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B1DAE3"/>
                  </a:solidFill>
                </a:rPr>
                <a:t> 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F97834FE-7BF3-9546-9EF0-3E29CBC5D702}"/>
                    </a:ext>
                  </a:extLst>
                </p:cNvPr>
                <p:cNvSpPr/>
                <p:nvPr/>
              </p:nvSpPr>
              <p:spPr>
                <a:xfrm>
                  <a:off x="5324888" y="1394635"/>
                  <a:ext cx="3682245" cy="172784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GB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A </a:t>
                  </a:r>
                  <a:r>
                    <a:rPr lang="en-GB" sz="1600" b="1" i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B</a:t>
                  </a:r>
                  <a:r>
                    <a:rPr lang="en-GB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-HADRON SPECIALISED DETECTOR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▸ Single-arm, forward spectrometer,  </a:t>
                  </a:r>
                  <a14:m>
                    <m:oMath xmlns:m="http://schemas.openxmlformats.org/officeDocument/2006/math">
                      <m:r>
                        <a:rPr lang="en-GB" sz="1400" b="0" i="1" spc="-3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2&lt;</m:t>
                      </m:r>
                      <m:r>
                        <a:rPr lang="en-GB" sz="1400" b="0" i="1" spc="-3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GB" sz="1400" b="0" i="1" spc="-30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&lt;5</m:t>
                      </m:r>
                    </m:oMath>
                  </a14:m>
                  <a:r>
                    <a:rPr lang="en-GB" sz="1400" spc="-3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▸ </a:t>
                  </a:r>
                  <a14:m>
                    <m:oMath xmlns:m="http://schemas.openxmlformats.org/officeDocument/2006/math">
                      <m:r>
                        <a:rPr lang="fr-CH" sz="1400" i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acc>
                        <m:accPr>
                          <m:chr m:val="̅"/>
                          <m:ctrlPr>
                            <a:rPr lang="fr-CH" sz="14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4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a14:m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production peaks (back-)forward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▸ Aiming for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 sz="14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400" b="1" i="1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rad>
                    </m:oMath>
                  </a14:m>
                  <a:r>
                    <a:rPr lang="en-GB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GB" sz="1400" b="1" i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</m:t>
                      </m:r>
                    </m:oMath>
                  </a14:m>
                  <a:r>
                    <a:rPr lang="en-GB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13 </a:t>
                  </a:r>
                  <a:r>
                    <a:rPr lang="en-GB" sz="1400" b="1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TeV</a:t>
                  </a:r>
                  <a:r>
                    <a:rPr lang="en-GB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</a:t>
                  </a:r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for 3</a:t>
                  </a:r>
                  <a:r>
                    <a:rPr lang="en-GB" sz="1400" baseline="300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rd</a:t>
                  </a:r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data taking run (</a:t>
                  </a:r>
                  <a:r>
                    <a:rPr lang="en-GB" sz="1400" i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planned</a:t>
                  </a:r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2022-2024) </a:t>
                  </a:r>
                </a:p>
              </p:txBody>
            </p:sp>
          </mc:Choice>
          <mc:Fallback xmlns=""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F97834FE-7BF3-9546-9EF0-3E29CBC5D70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4888" y="1394635"/>
                  <a:ext cx="3682245" cy="1727845"/>
                </a:xfrm>
                <a:prstGeom prst="rect">
                  <a:avLst/>
                </a:prstGeom>
                <a:blipFill>
                  <a:blip r:embed="rId6"/>
                  <a:stretch>
                    <a:fillRect l="-1034" b="-217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C9F55E2-F289-EA48-A948-300264FE8722}"/>
              </a:ext>
            </a:extLst>
          </p:cNvPr>
          <p:cNvGrpSpPr/>
          <p:nvPr/>
        </p:nvGrpSpPr>
        <p:grpSpPr>
          <a:xfrm>
            <a:off x="5254541" y="3295432"/>
            <a:ext cx="3805719" cy="2161047"/>
            <a:chOff x="5295731" y="4284726"/>
            <a:chExt cx="3805719" cy="2161047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A7B4689-39BD-254B-9CCE-C3C4AA00EB71}"/>
                </a:ext>
              </a:extLst>
            </p:cNvPr>
            <p:cNvSpPr/>
            <p:nvPr/>
          </p:nvSpPr>
          <p:spPr>
            <a:xfrm rot="21337694">
              <a:off x="5295731" y="4284726"/>
              <a:ext cx="3421726" cy="2161047"/>
            </a:xfrm>
            <a:prstGeom prst="ellipse">
              <a:avLst/>
            </a:prstGeom>
            <a:solidFill>
              <a:srgbClr val="B1DAE3">
                <a:alpha val="2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               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CEDF5BC-046C-B240-AA7A-77DEA49C91D5}"/>
                </a:ext>
              </a:extLst>
            </p:cNvPr>
            <p:cNvSpPr/>
            <p:nvPr/>
          </p:nvSpPr>
          <p:spPr>
            <a:xfrm>
              <a:off x="5547896" y="4504737"/>
              <a:ext cx="3553554" cy="1714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MAJOR UPGRADE FOR RUN 3 (2022)</a:t>
              </a:r>
            </a:p>
            <a:p>
              <a:pPr>
                <a:lnSpc>
                  <a:spcPct val="150000"/>
                </a:lnSpc>
              </a:pP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▸Event readout rate ⨉40</a:t>
              </a:r>
              <a:endPara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▸ Upgrade of ~all detectors</a:t>
              </a:r>
            </a:p>
            <a:p>
              <a:pPr>
                <a:lnSpc>
                  <a:spcPct val="150000"/>
                </a:lnSpc>
              </a:pP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▸ Full software trigger, with increased computing power </a:t>
              </a:r>
            </a:p>
          </p:txBody>
        </p:sp>
      </p:grpSp>
      <p:pic>
        <p:nvPicPr>
          <p:cNvPr id="62" name="Picture 61">
            <a:extLst>
              <a:ext uri="{FF2B5EF4-FFF2-40B4-BE49-F238E27FC236}">
                <a16:creationId xmlns:a16="http://schemas.microsoft.com/office/drawing/2014/main" id="{9FF1C917-7CD3-D14D-B3D2-ED41B9F575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66482" y="5962733"/>
            <a:ext cx="748350" cy="242163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C679A82-4745-B440-A684-E55314464845}"/>
              </a:ext>
            </a:extLst>
          </p:cNvPr>
          <p:cNvGrpSpPr/>
          <p:nvPr/>
        </p:nvGrpSpPr>
        <p:grpSpPr>
          <a:xfrm>
            <a:off x="372536" y="3222885"/>
            <a:ext cx="5675911" cy="3050713"/>
            <a:chOff x="372536" y="3222885"/>
            <a:chExt cx="5675911" cy="30507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Rounded Rectangle 5">
                  <a:extLst>
                    <a:ext uri="{FF2B5EF4-FFF2-40B4-BE49-F238E27FC236}">
                      <a16:creationId xmlns:a16="http://schemas.microsoft.com/office/drawing/2014/main" id="{66158723-F62A-DE4D-BA7A-CEFD9404D513}"/>
                    </a:ext>
                  </a:extLst>
                </p:cNvPr>
                <p:cNvSpPr/>
                <p:nvPr/>
              </p:nvSpPr>
              <p:spPr>
                <a:xfrm>
                  <a:off x="372536" y="4836902"/>
                  <a:ext cx="1462873" cy="733805"/>
                </a:xfrm>
                <a:prstGeom prst="roundRect">
                  <a:avLst/>
                </a:prstGeom>
                <a:solidFill>
                  <a:srgbClr val="F6627E">
                    <a:alpha val="45000"/>
                  </a:srgbClr>
                </a:solidFill>
                <a:ln w="38100">
                  <a:solidFill>
                    <a:srgbClr val="FF3366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0"/>
                <a:lstStyle/>
                <a:p>
                  <a:pPr algn="ctr"/>
                  <a:r>
                    <a:rPr lang="en-GB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VELO</a:t>
                  </a:r>
                </a:p>
                <a:p>
                  <a:pPr algn="ctr"/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Micro Si strips </a:t>
                  </a:r>
                  <a14:m>
                    <m:oMath xmlns:m="http://schemas.openxmlformats.org/officeDocument/2006/math">
                      <m:r>
                        <a:rPr lang="fr-CH" sz="14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pixels</a:t>
                  </a:r>
                </a:p>
              </p:txBody>
            </p:sp>
          </mc:Choice>
          <mc:Fallback xmlns="">
            <p:sp>
              <p:nvSpPr>
                <p:cNvPr id="6" name="Rounded Rectangle 5">
                  <a:extLst>
                    <a:ext uri="{FF2B5EF4-FFF2-40B4-BE49-F238E27FC236}">
                      <a16:creationId xmlns:a16="http://schemas.microsoft.com/office/drawing/2014/main" id="{66158723-F62A-DE4D-BA7A-CEFD9404D51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536" y="4836902"/>
                  <a:ext cx="1462873" cy="733805"/>
                </a:xfrm>
                <a:prstGeom prst="roundRect">
                  <a:avLst/>
                </a:prstGeom>
                <a:blipFill>
                  <a:blip r:embed="rId8"/>
                  <a:stretch>
                    <a:fillRect b="-3077"/>
                  </a:stretch>
                </a:blipFill>
                <a:ln w="38100">
                  <a:solidFill>
                    <a:srgbClr val="FF3366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EB9D54A-7562-7F45-B14C-1244D8241D1E}"/>
                </a:ext>
              </a:extLst>
            </p:cNvPr>
            <p:cNvCxnSpPr>
              <a:cxnSpLocks/>
              <a:stCxn id="6" idx="0"/>
            </p:cNvCxnSpPr>
            <p:nvPr/>
          </p:nvCxnSpPr>
          <p:spPr>
            <a:xfrm flipV="1">
              <a:off x="1103973" y="3222885"/>
              <a:ext cx="0" cy="1614017"/>
            </a:xfrm>
            <a:prstGeom prst="straightConnector1">
              <a:avLst/>
            </a:prstGeom>
            <a:ln w="34925">
              <a:solidFill>
                <a:srgbClr val="FF3366"/>
              </a:solidFill>
              <a:headEnd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ounded Rectangle 18">
                  <a:extLst>
                    <a:ext uri="{FF2B5EF4-FFF2-40B4-BE49-F238E27FC236}">
                      <a16:creationId xmlns:a16="http://schemas.microsoft.com/office/drawing/2014/main" id="{C66A8EC5-9646-A141-BAFF-CE5F23476F47}"/>
                    </a:ext>
                  </a:extLst>
                </p:cNvPr>
                <p:cNvSpPr/>
                <p:nvPr/>
              </p:nvSpPr>
              <p:spPr>
                <a:xfrm>
                  <a:off x="3601376" y="4814346"/>
                  <a:ext cx="1552419" cy="733804"/>
                </a:xfrm>
                <a:prstGeom prst="roundRect">
                  <a:avLst/>
                </a:prstGeom>
                <a:solidFill>
                  <a:srgbClr val="00E1C9">
                    <a:alpha val="30000"/>
                  </a:srgbClr>
                </a:solidFill>
                <a:ln w="38100">
                  <a:solidFill>
                    <a:srgbClr val="00E1C9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0"/>
                <a:lstStyle/>
                <a:p>
                  <a:pPr algn="ctr"/>
                  <a:r>
                    <a:rPr lang="en-GB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Tracking stations</a:t>
                  </a:r>
                </a:p>
                <a:p>
                  <a:pPr algn="ctr"/>
                  <a:r>
                    <a:rPr lang="en-GB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Si strips/gas tube 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fr-CH" sz="1400" b="1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GB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</a:t>
                  </a:r>
                  <a:r>
                    <a:rPr lang="en-GB" sz="1600" b="1" dirty="0">
                      <a:solidFill>
                        <a:srgbClr val="FF0000"/>
                      </a:solidFill>
                      <a:latin typeface="Franklin Gothic Book" panose="020B0503020102020204" pitchFamily="34" charset="0"/>
                    </a:rPr>
                    <a:t>SciFi</a:t>
                  </a:r>
                  <a:endParaRPr lang="en-GB" sz="1400" b="1" dirty="0">
                    <a:solidFill>
                      <a:srgbClr val="FF0000"/>
                    </a:solidFill>
                    <a:latin typeface="Franklin Gothic Book" panose="020B0503020102020204" pitchFamily="34" charset="0"/>
                  </a:endParaRPr>
                </a:p>
              </p:txBody>
            </p:sp>
          </mc:Choice>
          <mc:Fallback xmlns="">
            <p:sp>
              <p:nvSpPr>
                <p:cNvPr id="19" name="Rounded Rectangle 18">
                  <a:extLst>
                    <a:ext uri="{FF2B5EF4-FFF2-40B4-BE49-F238E27FC236}">
                      <a16:creationId xmlns:a16="http://schemas.microsoft.com/office/drawing/2014/main" id="{C66A8EC5-9646-A141-BAFF-CE5F23476F4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1376" y="4814346"/>
                  <a:ext cx="1552419" cy="733804"/>
                </a:xfrm>
                <a:prstGeom prst="roundRect">
                  <a:avLst/>
                </a:prstGeom>
                <a:blipFill>
                  <a:blip r:embed="rId9"/>
                  <a:stretch>
                    <a:fillRect b="-6250"/>
                  </a:stretch>
                </a:blipFill>
                <a:ln w="38100">
                  <a:solidFill>
                    <a:srgbClr val="00E1C9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9CA43D3-779C-1940-8D0A-607625BE18E4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H="1" flipV="1">
              <a:off x="2465882" y="3222885"/>
              <a:ext cx="1911704" cy="1591461"/>
            </a:xfrm>
            <a:prstGeom prst="straightConnector1">
              <a:avLst/>
            </a:prstGeom>
            <a:ln w="34925">
              <a:solidFill>
                <a:srgbClr val="00E1C9"/>
              </a:solidFill>
              <a:headEnd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ounded Rectangle 23">
                  <a:extLst>
                    <a:ext uri="{FF2B5EF4-FFF2-40B4-BE49-F238E27FC236}">
                      <a16:creationId xmlns:a16="http://schemas.microsoft.com/office/drawing/2014/main" id="{89071567-E7A2-A149-8FE8-E83C42A1024D}"/>
                    </a:ext>
                  </a:extLst>
                </p:cNvPr>
                <p:cNvSpPr/>
                <p:nvPr/>
              </p:nvSpPr>
              <p:spPr>
                <a:xfrm>
                  <a:off x="1942183" y="4814345"/>
                  <a:ext cx="1552419" cy="733805"/>
                </a:xfrm>
                <a:prstGeom prst="roundRect">
                  <a:avLst/>
                </a:prstGeom>
                <a:solidFill>
                  <a:srgbClr val="F6627E">
                    <a:alpha val="45000"/>
                  </a:srgbClr>
                </a:solidFill>
                <a:ln w="38100">
                  <a:solidFill>
                    <a:srgbClr val="FF3366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0"/>
                <a:lstStyle/>
                <a:p>
                  <a:pPr algn="ctr"/>
                  <a:r>
                    <a:rPr lang="en-GB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UT</a:t>
                  </a:r>
                  <a:r>
                    <a:rPr lang="en-GB" sz="12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</a:t>
                  </a:r>
                  <a:r>
                    <a:rPr lang="en-GB" sz="14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Si strips </a:t>
                  </a:r>
                  <a:endParaRPr lang="en-GB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endParaRPr>
                </a:p>
                <a:p>
                  <a:pPr algn="ctr"/>
                  <a14:m>
                    <m:oMath xmlns:m="http://schemas.openxmlformats.org/officeDocument/2006/math">
                      <m:r>
                        <a:rPr lang="fr-CH" sz="14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</m:oMath>
                  </a14:m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replaced</a:t>
                  </a:r>
                </a:p>
              </p:txBody>
            </p:sp>
          </mc:Choice>
          <mc:Fallback xmlns="">
            <p:sp>
              <p:nvSpPr>
                <p:cNvPr id="24" name="Rounded Rectangle 23">
                  <a:extLst>
                    <a:ext uri="{FF2B5EF4-FFF2-40B4-BE49-F238E27FC236}">
                      <a16:creationId xmlns:a16="http://schemas.microsoft.com/office/drawing/2014/main" id="{89071567-E7A2-A149-8FE8-E83C42A1024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42183" y="4814345"/>
                  <a:ext cx="1552419" cy="733805"/>
                </a:xfrm>
                <a:prstGeom prst="round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 w="38100">
                  <a:solidFill>
                    <a:srgbClr val="FF3366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E1F80F4-DEE1-D742-9BFE-59A5133F15F2}"/>
                </a:ext>
              </a:extLst>
            </p:cNvPr>
            <p:cNvCxnSpPr>
              <a:cxnSpLocks/>
              <a:stCxn id="24" idx="0"/>
            </p:cNvCxnSpPr>
            <p:nvPr/>
          </p:nvCxnSpPr>
          <p:spPr>
            <a:xfrm flipH="1" flipV="1">
              <a:off x="1504069" y="3222885"/>
              <a:ext cx="1214324" cy="1591460"/>
            </a:xfrm>
            <a:prstGeom prst="straightConnector1">
              <a:avLst/>
            </a:prstGeom>
            <a:ln w="34925">
              <a:solidFill>
                <a:srgbClr val="FF3366"/>
              </a:solidFill>
              <a:headEnd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528EE1E-5B17-EB49-BF2E-2771B8841B32}"/>
                </a:ext>
              </a:extLst>
            </p:cNvPr>
            <p:cNvSpPr txBox="1"/>
            <p:nvPr/>
          </p:nvSpPr>
          <p:spPr>
            <a:xfrm>
              <a:off x="798030" y="5645103"/>
              <a:ext cx="37739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spc="600" dirty="0">
                  <a:solidFill>
                    <a:srgbClr val="FF3366"/>
                  </a:solidFill>
                  <a:latin typeface="Franklin Gothic Medium" panose="020B0603020102020204" pitchFamily="34" charset="0"/>
                </a:rPr>
                <a:t>REPLACED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61C836E-F9B8-774C-BF5D-86040B71819C}"/>
                </a:ext>
              </a:extLst>
            </p:cNvPr>
            <p:cNvSpPr txBox="1"/>
            <p:nvPr/>
          </p:nvSpPr>
          <p:spPr>
            <a:xfrm>
              <a:off x="4108108" y="5627267"/>
              <a:ext cx="194033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  <a:latin typeface="Franklin Gothic Book" panose="020B0503020102020204" pitchFamily="34" charset="0"/>
                </a:rPr>
                <a:t>Largely developed</a:t>
              </a:r>
            </a:p>
            <a:p>
              <a:r>
                <a:rPr lang="en-GB" dirty="0">
                  <a:solidFill>
                    <a:srgbClr val="FF0000"/>
                  </a:solidFill>
                  <a:latin typeface="Franklin Gothic Book" panose="020B0503020102020204" pitchFamily="34" charset="0"/>
                </a:rPr>
                <a:t>@               !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Footer Placeholder 3">
                <a:extLst>
                  <a:ext uri="{FF2B5EF4-FFF2-40B4-BE49-F238E27FC236}">
                    <a16:creationId xmlns:a16="http://schemas.microsoft.com/office/drawing/2014/main" id="{85D22AF5-838E-534F-B6E5-0BDEF3864276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66" name="Footer Placeholder 3">
                <a:extLst>
                  <a:ext uri="{FF2B5EF4-FFF2-40B4-BE49-F238E27FC236}">
                    <a16:creationId xmlns:a16="http://schemas.microsoft.com/office/drawing/2014/main" id="{85D22AF5-838E-534F-B6E5-0BDEF38642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11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141101CF-659C-D547-99D3-798AC0E66049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46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97777-2D05-4F43-B08B-B38F4623A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30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EC29B7F-2061-024C-83D3-EF672188A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/>
              <a:t>Soft dimuon misID background rejection</a:t>
            </a:r>
            <a:br>
              <a:rPr lang="en-GB" sz="1800" dirty="0"/>
            </a:br>
            <a:r>
              <a:rPr lang="en-GB" sz="1400" b="0" dirty="0"/>
              <a:t>Gen-level matching</a:t>
            </a:r>
            <a:endParaRPr lang="en-GB" sz="1800" b="0" dirty="0"/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26E2EABF-2AF7-3C47-87B7-06AF5588B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79471"/>
            <a:ext cx="7886700" cy="132928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CH" b="1" dirty="0">
                <a:ea typeface="Calibri" panose="020F0502020204030204" pitchFamily="34" charset="0"/>
                <a:cs typeface="Times New Roman" panose="02020603050405020304" pitchFamily="18" charset="0"/>
              </a:rPr>
              <a:t>Motivation</a:t>
            </a:r>
            <a:r>
              <a:rPr lang="fr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>
              <a:lnSpc>
                <a:spcPct val="100000"/>
              </a:lnSpc>
            </a:pPr>
            <a:r>
              <a:rPr lang="fr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MC </a:t>
            </a:r>
            <a:r>
              <a:rPr lang="fr-CH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truth</a:t>
            </a:r>
            <a:r>
              <a:rPr lang="fr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gives</a:t>
            </a:r>
            <a:r>
              <a:rPr lang="fr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 the TRUEID but </a:t>
            </a:r>
            <a:r>
              <a:rPr lang="fr-CH" sz="1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gives</a:t>
            </a:r>
            <a:r>
              <a:rPr lang="fr-CH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no info about the nature of the </a:t>
            </a:r>
            <a:r>
              <a:rPr lang="fr-CH" sz="1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decay</a:t>
            </a:r>
            <a:r>
              <a:rPr lang="fr-CH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fr-CH" sz="1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flght</a:t>
            </a:r>
            <a:r>
              <a:rPr lang="fr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. In </a:t>
            </a:r>
            <a:r>
              <a:rPr lang="fr-CH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particular</a:t>
            </a:r>
            <a:r>
              <a:rPr lang="fr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CH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where</a:t>
            </a:r>
            <a:r>
              <a:rPr lang="fr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did</a:t>
            </a:r>
            <a:r>
              <a:rPr lang="fr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fr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H" sz="1400" dirty="0" err="1">
                <a:ea typeface="Calibri" panose="020F0502020204030204" pitchFamily="34" charset="0"/>
                <a:cs typeface="Times New Roman" panose="02020603050405020304" pitchFamily="18" charset="0"/>
              </a:rPr>
              <a:t>happen</a:t>
            </a:r>
            <a:r>
              <a:rPr lang="fr-CH" sz="1400" dirty="0"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</a:p>
          <a:p>
            <a:pPr>
              <a:lnSpc>
                <a:spcPct val="100000"/>
              </a:lnSpc>
            </a:pPr>
            <a:r>
              <a:rPr lang="en-GB" sz="1400" dirty="0"/>
              <a:t>Crosscheck Kink algorithm. Can we trust it? Can we use it in a MVA?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34A7AE5-DE4E-0F45-8EE5-AD55348BCFC9}"/>
              </a:ext>
            </a:extLst>
          </p:cNvPr>
          <p:cNvGrpSpPr/>
          <p:nvPr/>
        </p:nvGrpSpPr>
        <p:grpSpPr>
          <a:xfrm>
            <a:off x="1621884" y="2209776"/>
            <a:ext cx="5900231" cy="3538826"/>
            <a:chOff x="1621884" y="2565775"/>
            <a:chExt cx="5900231" cy="3538826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C71E3F4-B465-D443-92C5-8A159D66D7DB}"/>
                </a:ext>
              </a:extLst>
            </p:cNvPr>
            <p:cNvGrpSpPr/>
            <p:nvPr/>
          </p:nvGrpSpPr>
          <p:grpSpPr>
            <a:xfrm>
              <a:off x="1621884" y="2565775"/>
              <a:ext cx="5900231" cy="2816767"/>
              <a:chOff x="1177087" y="967320"/>
              <a:chExt cx="5900231" cy="2816767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E290574E-958A-2E41-BAB3-CAD1AC6E93E2}"/>
                  </a:ext>
                </a:extLst>
              </p:cNvPr>
              <p:cNvGrpSpPr/>
              <p:nvPr/>
            </p:nvGrpSpPr>
            <p:grpSpPr>
              <a:xfrm>
                <a:off x="3886279" y="1822980"/>
                <a:ext cx="299804" cy="1183321"/>
                <a:chOff x="1866743" y="1225446"/>
                <a:chExt cx="299804" cy="1183321"/>
              </a:xfrm>
              <a:solidFill>
                <a:srgbClr val="00CD8E"/>
              </a:solidFill>
            </p:grpSpPr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8633B634-6F10-2C4C-886B-FB7664EDA05D}"/>
                    </a:ext>
                  </a:extLst>
                </p:cNvPr>
                <p:cNvSpPr/>
                <p:nvPr/>
              </p:nvSpPr>
              <p:spPr>
                <a:xfrm>
                  <a:off x="1866743" y="1225446"/>
                  <a:ext cx="299804" cy="1183321"/>
                </a:xfrm>
                <a:prstGeom prst="rect">
                  <a:avLst/>
                </a:prstGeom>
                <a:noFill/>
                <a:ln>
                  <a:solidFill>
                    <a:srgbClr val="00CD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5" name="Oval 134">
                  <a:extLst>
                    <a:ext uri="{FF2B5EF4-FFF2-40B4-BE49-F238E27FC236}">
                      <a16:creationId xmlns:a16="http://schemas.microsoft.com/office/drawing/2014/main" id="{925A4600-A5EA-9244-AEF8-96C039D58E74}"/>
                    </a:ext>
                  </a:extLst>
                </p:cNvPr>
                <p:cNvSpPr/>
                <p:nvPr/>
              </p:nvSpPr>
              <p:spPr>
                <a:xfrm>
                  <a:off x="1986637" y="1360784"/>
                  <a:ext cx="60016" cy="65292"/>
                </a:xfrm>
                <a:prstGeom prst="ellipse">
                  <a:avLst/>
                </a:prstGeom>
                <a:grpFill/>
                <a:ln w="9525">
                  <a:solidFill>
                    <a:srgbClr val="00CD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6" name="Oval 135">
                  <a:extLst>
                    <a:ext uri="{FF2B5EF4-FFF2-40B4-BE49-F238E27FC236}">
                      <a16:creationId xmlns:a16="http://schemas.microsoft.com/office/drawing/2014/main" id="{5F08C446-E4F7-C74A-995A-FB987CF1A486}"/>
                    </a:ext>
                  </a:extLst>
                </p:cNvPr>
                <p:cNvSpPr/>
                <p:nvPr/>
              </p:nvSpPr>
              <p:spPr>
                <a:xfrm>
                  <a:off x="1986637" y="1528768"/>
                  <a:ext cx="60016" cy="65292"/>
                </a:xfrm>
                <a:prstGeom prst="ellipse">
                  <a:avLst/>
                </a:prstGeom>
                <a:grpFill/>
                <a:ln w="9525">
                  <a:solidFill>
                    <a:srgbClr val="00CD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" name="Oval 136">
                  <a:extLst>
                    <a:ext uri="{FF2B5EF4-FFF2-40B4-BE49-F238E27FC236}">
                      <a16:creationId xmlns:a16="http://schemas.microsoft.com/office/drawing/2014/main" id="{5C8E2A21-CDAA-5249-948F-70F37E2E04C3}"/>
                    </a:ext>
                  </a:extLst>
                </p:cNvPr>
                <p:cNvSpPr/>
                <p:nvPr/>
              </p:nvSpPr>
              <p:spPr>
                <a:xfrm>
                  <a:off x="1986637" y="1695080"/>
                  <a:ext cx="60016" cy="65292"/>
                </a:xfrm>
                <a:prstGeom prst="ellipse">
                  <a:avLst/>
                </a:prstGeom>
                <a:grpFill/>
                <a:ln w="9525">
                  <a:solidFill>
                    <a:srgbClr val="00CD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Oval 137">
                  <a:extLst>
                    <a:ext uri="{FF2B5EF4-FFF2-40B4-BE49-F238E27FC236}">
                      <a16:creationId xmlns:a16="http://schemas.microsoft.com/office/drawing/2014/main" id="{3F9CB447-532C-0B4E-9DDE-541618097E80}"/>
                    </a:ext>
                  </a:extLst>
                </p:cNvPr>
                <p:cNvSpPr/>
                <p:nvPr/>
              </p:nvSpPr>
              <p:spPr>
                <a:xfrm>
                  <a:off x="1986637" y="1861392"/>
                  <a:ext cx="60016" cy="65292"/>
                </a:xfrm>
                <a:prstGeom prst="ellipse">
                  <a:avLst/>
                </a:prstGeom>
                <a:grpFill/>
                <a:ln w="9525">
                  <a:solidFill>
                    <a:srgbClr val="00CD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Oval 138">
                  <a:extLst>
                    <a:ext uri="{FF2B5EF4-FFF2-40B4-BE49-F238E27FC236}">
                      <a16:creationId xmlns:a16="http://schemas.microsoft.com/office/drawing/2014/main" id="{51717266-C30D-D843-BE70-ECCEF55FCE7A}"/>
                    </a:ext>
                  </a:extLst>
                </p:cNvPr>
                <p:cNvSpPr/>
                <p:nvPr/>
              </p:nvSpPr>
              <p:spPr>
                <a:xfrm>
                  <a:off x="1986637" y="2029376"/>
                  <a:ext cx="60016" cy="65292"/>
                </a:xfrm>
                <a:prstGeom prst="ellipse">
                  <a:avLst/>
                </a:prstGeom>
                <a:grpFill/>
                <a:ln w="9525">
                  <a:solidFill>
                    <a:srgbClr val="00CD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Oval 139">
                  <a:extLst>
                    <a:ext uri="{FF2B5EF4-FFF2-40B4-BE49-F238E27FC236}">
                      <a16:creationId xmlns:a16="http://schemas.microsoft.com/office/drawing/2014/main" id="{AC370B02-7517-7340-948F-3D86671D78D0}"/>
                    </a:ext>
                  </a:extLst>
                </p:cNvPr>
                <p:cNvSpPr/>
                <p:nvPr/>
              </p:nvSpPr>
              <p:spPr>
                <a:xfrm>
                  <a:off x="1986637" y="2195688"/>
                  <a:ext cx="60016" cy="65292"/>
                </a:xfrm>
                <a:prstGeom prst="ellipse">
                  <a:avLst/>
                </a:prstGeom>
                <a:grpFill/>
                <a:ln w="9525">
                  <a:solidFill>
                    <a:srgbClr val="00CD8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D8C50B6A-973A-3541-9A58-F191BC8746F2}"/>
                      </a:ext>
                    </a:extLst>
                  </p:cNvPr>
                  <p:cNvSpPr txBox="1"/>
                  <p:nvPr/>
                </p:nvSpPr>
                <p:spPr>
                  <a:xfrm>
                    <a:off x="3098135" y="3507088"/>
                    <a:ext cx="187609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200" dirty="0">
                        <a:solidFill>
                          <a:srgbClr val="79DEB0"/>
                        </a:solidFill>
                        <a:latin typeface="Menlo" panose="020B0609030804020204" pitchFamily="49" charset="0"/>
                        <a:ea typeface="Menlo" panose="020B0609030804020204" pitchFamily="49" charset="0"/>
                        <a:cs typeface="Menlo" panose="020B0609030804020204" pitchFamily="49" charset="0"/>
                      </a:rPr>
                      <a:t>DecayTree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CH" sz="1200" b="0" i="1" smtClean="0">
                                <a:solidFill>
                                  <a:srgbClr val="79DEB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1200" b="0" i="1" smtClean="0">
                                <a:solidFill>
                                  <a:srgbClr val="79DEB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fr-CH" sz="1200" b="0" i="1" smtClean="0">
                                <a:solidFill>
                                  <a:srgbClr val="79DEB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fr-CH" sz="1200" b="0" i="1" smtClean="0">
                            <a:solidFill>
                              <a:srgbClr val="79DEB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fr-CH" sz="1200" b="0" i="1" smtClean="0">
                            <a:solidFill>
                              <a:srgbClr val="79DEB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fr-CH" sz="1200" b="1" i="1" smtClean="0">
                            <a:solidFill>
                              <a:srgbClr val="79DEB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oMath>
                    </a14:m>
                    <a:endParaRPr lang="en-GB" sz="1200" b="1" dirty="0">
                      <a:solidFill>
                        <a:srgbClr val="79DEB0"/>
                      </a:solidFill>
                      <a:latin typeface="Menlo" panose="020B0609030804020204" pitchFamily="49" charset="0"/>
                      <a:ea typeface="Menlo" panose="020B0609030804020204" pitchFamily="49" charset="0"/>
                      <a:cs typeface="Menlo" panose="020B0609030804020204" pitchFamily="49" charset="0"/>
                    </a:endParaRPr>
                  </a:p>
                </p:txBody>
              </p:sp>
            </mc:Choice>
            <mc:Fallback xmlns=""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D8C50B6A-973A-3541-9A58-F191BC8746F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98135" y="3507088"/>
                    <a:ext cx="1876090" cy="276999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b="-1818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BD5EB724-244B-7544-A875-C88E70CB85EC}"/>
                      </a:ext>
                    </a:extLst>
                  </p:cNvPr>
                  <p:cNvSpPr txBox="1"/>
                  <p:nvPr/>
                </p:nvSpPr>
                <p:spPr>
                  <a:xfrm>
                    <a:off x="1216652" y="1209658"/>
                    <a:ext cx="199211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200" dirty="0">
                        <a:solidFill>
                          <a:srgbClr val="A89BE0"/>
                        </a:solidFill>
                        <a:latin typeface="Menlo" panose="020B0609030804020204" pitchFamily="49" charset="0"/>
                        <a:ea typeface="Menlo" panose="020B0609030804020204" pitchFamily="49" charset="0"/>
                        <a:cs typeface="Menlo" panose="020B0609030804020204" pitchFamily="49" charset="0"/>
                      </a:rPr>
                      <a:t>DecayTree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CH" sz="1200" b="0" i="1" smtClean="0">
                                <a:solidFill>
                                  <a:srgbClr val="A89BE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1200" b="0" i="1" smtClean="0">
                                <a:solidFill>
                                  <a:srgbClr val="A89BE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fr-CH" sz="1200" b="0" i="1" smtClean="0">
                                <a:solidFill>
                                  <a:srgbClr val="A89BE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fr-CH" sz="1200" b="0" i="1" smtClean="0">
                            <a:solidFill>
                              <a:srgbClr val="A89BE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fr-CH" sz="1200" b="0" i="1" smtClean="0">
                            <a:solidFill>
                              <a:srgbClr val="A89BE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𝜇𝜋</m:t>
                        </m:r>
                      </m:oMath>
                    </a14:m>
                    <a:endParaRPr lang="en-GB" sz="1200" dirty="0">
                      <a:solidFill>
                        <a:srgbClr val="A89BE0"/>
                      </a:solidFill>
                      <a:latin typeface="Menlo" panose="020B0609030804020204" pitchFamily="49" charset="0"/>
                      <a:ea typeface="Menlo" panose="020B0609030804020204" pitchFamily="49" charset="0"/>
                      <a:cs typeface="Menlo" panose="020B0609030804020204" pitchFamily="49" charset="0"/>
                    </a:endParaRPr>
                  </a:p>
                </p:txBody>
              </p:sp>
            </mc:Choice>
            <mc:Fallback xmlns=""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BD5EB724-244B-7544-A875-C88E70CB85E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16652" y="1209658"/>
                    <a:ext cx="1992116" cy="2769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b="-1818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57D8BA8D-81D4-E64D-BC21-B723006A9058}"/>
                      </a:ext>
                    </a:extLst>
                  </p:cNvPr>
                  <p:cNvSpPr txBox="1"/>
                  <p:nvPr/>
                </p:nvSpPr>
                <p:spPr>
                  <a:xfrm>
                    <a:off x="4697628" y="1209658"/>
                    <a:ext cx="236165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enlo" panose="020B0609030804020204" pitchFamily="49" charset="0"/>
                        <a:ea typeface="Menlo" panose="020B0609030804020204" pitchFamily="49" charset="0"/>
                        <a:cs typeface="Menlo" panose="020B0609030804020204" pitchFamily="49" charset="0"/>
                      </a:rPr>
                      <a:t>MCDecayTree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fr-CH" sz="1200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1200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fr-CH" sz="1200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fr-CH" sz="12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fr-CH" sz="12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𝜇𝜋</m:t>
                        </m:r>
                      </m:oMath>
                    </a14:m>
                    <a:endParaRPr lang="en-GB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Menlo" panose="020B0609030804020204" pitchFamily="49" charset="0"/>
                      <a:ea typeface="Menlo" panose="020B0609030804020204" pitchFamily="49" charset="0"/>
                      <a:cs typeface="Menlo" panose="020B0609030804020204" pitchFamily="49" charset="0"/>
                    </a:endParaRPr>
                  </a:p>
                </p:txBody>
              </p:sp>
            </mc:Choice>
            <mc:Fallback xmlns="">
              <p:sp>
                <p:nvSpPr>
                  <p:cNvPr id="72" name="TextBox 71">
                    <a:extLst>
                      <a:ext uri="{FF2B5EF4-FFF2-40B4-BE49-F238E27FC236}">
                        <a16:creationId xmlns:a16="http://schemas.microsoft.com/office/drawing/2014/main" id="{57D8BA8D-81D4-E64D-BC21-B723006A905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97628" y="1209658"/>
                    <a:ext cx="2361653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1818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922AC10D-D088-1448-A13A-3C8DCC72D00B}"/>
                  </a:ext>
                </a:extLst>
              </p:cNvPr>
              <p:cNvSpPr txBox="1"/>
              <p:nvPr/>
            </p:nvSpPr>
            <p:spPr>
              <a:xfrm>
                <a:off x="1177087" y="976892"/>
                <a:ext cx="21424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1400" dirty="0" err="1">
                    <a:solidFill>
                      <a:srgbClr val="5C4DE3"/>
                    </a:solidFill>
                    <a:latin typeface="Franklin Gothic Book" panose="020B0503020102020204" pitchFamily="34" charset="0"/>
                  </a:rPr>
                  <a:t>Decay</a:t>
                </a:r>
                <a:r>
                  <a:rPr lang="fr-CH" sz="1400" dirty="0">
                    <a:solidFill>
                      <a:srgbClr val="5C4DE3"/>
                    </a:solidFill>
                    <a:latin typeface="Franklin Gothic Book" panose="020B0503020102020204" pitchFamily="34" charset="0"/>
                  </a:rPr>
                  <a:t>-in-flight MC </a:t>
                </a:r>
                <a:r>
                  <a:rPr lang="fr-CH" sz="1400" dirty="0" err="1">
                    <a:solidFill>
                      <a:srgbClr val="5C4DE3"/>
                    </a:solidFill>
                    <a:latin typeface="Franklin Gothic Book" panose="020B0503020102020204" pitchFamily="34" charset="0"/>
                  </a:rPr>
                  <a:t>sample</a:t>
                </a:r>
                <a:endParaRPr lang="en-GB" sz="1400" dirty="0">
                  <a:solidFill>
                    <a:srgbClr val="5C4DE3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76713DDF-B732-3C4A-8385-4708F864B5EE}"/>
                  </a:ext>
                </a:extLst>
              </p:cNvPr>
              <p:cNvSpPr txBox="1"/>
              <p:nvPr/>
            </p:nvSpPr>
            <p:spPr>
              <a:xfrm>
                <a:off x="3098135" y="3261829"/>
                <a:ext cx="18760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1400" dirty="0" err="1">
                    <a:solidFill>
                      <a:srgbClr val="00CD8E"/>
                    </a:solidFill>
                    <a:latin typeface="Franklin Gothic Book" panose="020B0503020102020204" pitchFamily="34" charset="0"/>
                  </a:rPr>
                  <a:t>Reconstructed</a:t>
                </a:r>
                <a:r>
                  <a:rPr lang="fr-CH" sz="1400" dirty="0">
                    <a:solidFill>
                      <a:srgbClr val="00CD8E"/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fr-CH" sz="1400" dirty="0" err="1">
                    <a:solidFill>
                      <a:srgbClr val="00CD8E"/>
                    </a:solidFill>
                    <a:latin typeface="Franklin Gothic Book" panose="020B0503020102020204" pitchFamily="34" charset="0"/>
                  </a:rPr>
                  <a:t>sample</a:t>
                </a:r>
                <a:endParaRPr lang="en-GB" sz="1400" dirty="0">
                  <a:solidFill>
                    <a:srgbClr val="00CD8E"/>
                  </a:solidFill>
                  <a:latin typeface="Franklin Gothic Book" panose="020B0503020102020204" pitchFamily="34" charset="0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2492A4C6-7E86-0D48-87C5-0138B0D22FC6}"/>
                  </a:ext>
                </a:extLst>
              </p:cNvPr>
              <p:cNvSpPr txBox="1"/>
              <p:nvPr/>
            </p:nvSpPr>
            <p:spPr>
              <a:xfrm>
                <a:off x="4697628" y="967320"/>
                <a:ext cx="23796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1400" dirty="0">
                    <a:latin typeface="Franklin Gothic Book" panose="020B0503020102020204" pitchFamily="34" charset="0"/>
                  </a:rPr>
                  <a:t>No </a:t>
                </a:r>
                <a:r>
                  <a:rPr lang="fr-CH" sz="1400" dirty="0" err="1">
                    <a:latin typeface="Franklin Gothic Book" panose="020B0503020102020204" pitchFamily="34" charset="0"/>
                  </a:rPr>
                  <a:t>decay</a:t>
                </a:r>
                <a:r>
                  <a:rPr lang="fr-CH" sz="1400" dirty="0">
                    <a:latin typeface="Franklin Gothic Book" panose="020B0503020102020204" pitchFamily="34" charset="0"/>
                  </a:rPr>
                  <a:t>-in-flight MC </a:t>
                </a:r>
                <a:r>
                  <a:rPr lang="fr-CH" sz="1400" dirty="0" err="1">
                    <a:latin typeface="Franklin Gothic Book" panose="020B0503020102020204" pitchFamily="34" charset="0"/>
                  </a:rPr>
                  <a:t>sample</a:t>
                </a:r>
                <a:endParaRPr lang="en-GB" sz="1400" dirty="0">
                  <a:latin typeface="Franklin Gothic Book" panose="020B0503020102020204" pitchFamily="34" charset="0"/>
                </a:endParaRPr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80D0A80F-E397-B441-8904-A2D35034DB23}"/>
                  </a:ext>
                </a:extLst>
              </p:cNvPr>
              <p:cNvGrpSpPr/>
              <p:nvPr/>
            </p:nvGrpSpPr>
            <p:grpSpPr>
              <a:xfrm>
                <a:off x="2206540" y="1610521"/>
                <a:ext cx="299804" cy="1667922"/>
                <a:chOff x="2206540" y="1610521"/>
                <a:chExt cx="299804" cy="1667922"/>
              </a:xfrm>
            </p:grpSpPr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69E104C9-546D-2340-B961-B01C78D1D4CC}"/>
                    </a:ext>
                  </a:extLst>
                </p:cNvPr>
                <p:cNvSpPr/>
                <p:nvPr/>
              </p:nvSpPr>
              <p:spPr>
                <a:xfrm>
                  <a:off x="2206540" y="1610521"/>
                  <a:ext cx="299804" cy="1667922"/>
                </a:xfrm>
                <a:prstGeom prst="rect">
                  <a:avLst/>
                </a:prstGeom>
                <a:noFill/>
                <a:ln w="12700">
                  <a:solidFill>
                    <a:srgbClr val="5C4DE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3D030AA1-EDE9-4146-84CE-D3BA3B727EB8}"/>
                    </a:ext>
                  </a:extLst>
                </p:cNvPr>
                <p:cNvSpPr/>
                <p:nvPr/>
              </p:nvSpPr>
              <p:spPr>
                <a:xfrm>
                  <a:off x="2322749" y="1759025"/>
                  <a:ext cx="60016" cy="65292"/>
                </a:xfrm>
                <a:prstGeom prst="ellipse">
                  <a:avLst/>
                </a:prstGeom>
                <a:solidFill>
                  <a:srgbClr val="5C4DE3"/>
                </a:solidFill>
                <a:ln w="12700">
                  <a:solidFill>
                    <a:srgbClr val="5C4DE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6" name="Oval 125">
                  <a:extLst>
                    <a:ext uri="{FF2B5EF4-FFF2-40B4-BE49-F238E27FC236}">
                      <a16:creationId xmlns:a16="http://schemas.microsoft.com/office/drawing/2014/main" id="{30A90D69-B29C-8A48-A82F-CD124706E16E}"/>
                    </a:ext>
                  </a:extLst>
                </p:cNvPr>
                <p:cNvSpPr/>
                <p:nvPr/>
              </p:nvSpPr>
              <p:spPr>
                <a:xfrm>
                  <a:off x="2322749" y="1927009"/>
                  <a:ext cx="60016" cy="65292"/>
                </a:xfrm>
                <a:prstGeom prst="ellipse">
                  <a:avLst/>
                </a:prstGeom>
                <a:solidFill>
                  <a:srgbClr val="5C4DE3"/>
                </a:solidFill>
                <a:ln w="12700">
                  <a:solidFill>
                    <a:srgbClr val="5C4DE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7" name="Oval 126">
                  <a:extLst>
                    <a:ext uri="{FF2B5EF4-FFF2-40B4-BE49-F238E27FC236}">
                      <a16:creationId xmlns:a16="http://schemas.microsoft.com/office/drawing/2014/main" id="{571A9A8B-8162-9447-BFFC-EDDA3771D60E}"/>
                    </a:ext>
                  </a:extLst>
                </p:cNvPr>
                <p:cNvSpPr/>
                <p:nvPr/>
              </p:nvSpPr>
              <p:spPr>
                <a:xfrm>
                  <a:off x="2322749" y="2093321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rgbClr val="5C4DE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8" name="Oval 127">
                  <a:extLst>
                    <a:ext uri="{FF2B5EF4-FFF2-40B4-BE49-F238E27FC236}">
                      <a16:creationId xmlns:a16="http://schemas.microsoft.com/office/drawing/2014/main" id="{52460801-3DF2-604C-98EF-5A6C937EC686}"/>
                    </a:ext>
                  </a:extLst>
                </p:cNvPr>
                <p:cNvSpPr/>
                <p:nvPr/>
              </p:nvSpPr>
              <p:spPr>
                <a:xfrm>
                  <a:off x="2322749" y="2255482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rgbClr val="5C4DE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9" name="Oval 128">
                  <a:extLst>
                    <a:ext uri="{FF2B5EF4-FFF2-40B4-BE49-F238E27FC236}">
                      <a16:creationId xmlns:a16="http://schemas.microsoft.com/office/drawing/2014/main" id="{E49D2FDD-1DEA-4D4D-A477-8AD48F318464}"/>
                    </a:ext>
                  </a:extLst>
                </p:cNvPr>
                <p:cNvSpPr/>
                <p:nvPr/>
              </p:nvSpPr>
              <p:spPr>
                <a:xfrm>
                  <a:off x="2322749" y="2423466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rgbClr val="5C4DE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Oval 129">
                  <a:extLst>
                    <a:ext uri="{FF2B5EF4-FFF2-40B4-BE49-F238E27FC236}">
                      <a16:creationId xmlns:a16="http://schemas.microsoft.com/office/drawing/2014/main" id="{50075720-CDEC-5644-8B59-5796618F18B7}"/>
                    </a:ext>
                  </a:extLst>
                </p:cNvPr>
                <p:cNvSpPr/>
                <p:nvPr/>
              </p:nvSpPr>
              <p:spPr>
                <a:xfrm>
                  <a:off x="2322749" y="2589778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rgbClr val="5C4DE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1" name="Oval 130">
                  <a:extLst>
                    <a:ext uri="{FF2B5EF4-FFF2-40B4-BE49-F238E27FC236}">
                      <a16:creationId xmlns:a16="http://schemas.microsoft.com/office/drawing/2014/main" id="{6E38ACFF-A49E-E740-9FB0-50A31EC9343E}"/>
                    </a:ext>
                  </a:extLst>
                </p:cNvPr>
                <p:cNvSpPr/>
                <p:nvPr/>
              </p:nvSpPr>
              <p:spPr>
                <a:xfrm>
                  <a:off x="2322749" y="2761888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rgbClr val="5C4DE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2" name="Oval 131">
                  <a:extLst>
                    <a:ext uri="{FF2B5EF4-FFF2-40B4-BE49-F238E27FC236}">
                      <a16:creationId xmlns:a16="http://schemas.microsoft.com/office/drawing/2014/main" id="{1B3DBD38-DDCF-8242-B646-82C54CFFB3FC}"/>
                    </a:ext>
                  </a:extLst>
                </p:cNvPr>
                <p:cNvSpPr/>
                <p:nvPr/>
              </p:nvSpPr>
              <p:spPr>
                <a:xfrm>
                  <a:off x="2322749" y="2929872"/>
                  <a:ext cx="60016" cy="65292"/>
                </a:xfrm>
                <a:prstGeom prst="ellipse">
                  <a:avLst/>
                </a:prstGeom>
                <a:solidFill>
                  <a:srgbClr val="5C4DE3"/>
                </a:solidFill>
                <a:ln w="12700">
                  <a:solidFill>
                    <a:srgbClr val="5C4DE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3" name="Oval 132">
                  <a:extLst>
                    <a:ext uri="{FF2B5EF4-FFF2-40B4-BE49-F238E27FC236}">
                      <a16:creationId xmlns:a16="http://schemas.microsoft.com/office/drawing/2014/main" id="{15898C42-E149-0D4D-A29F-45536BED6B68}"/>
                    </a:ext>
                  </a:extLst>
                </p:cNvPr>
                <p:cNvSpPr/>
                <p:nvPr/>
              </p:nvSpPr>
              <p:spPr>
                <a:xfrm>
                  <a:off x="2322749" y="3096184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rgbClr val="5C4DE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77E2145F-5EA3-D043-85A4-7E5E8CEDC06D}"/>
                  </a:ext>
                </a:extLst>
              </p:cNvPr>
              <p:cNvGrpSpPr/>
              <p:nvPr/>
            </p:nvGrpSpPr>
            <p:grpSpPr>
              <a:xfrm>
                <a:off x="2382765" y="1795161"/>
                <a:ext cx="1623408" cy="195803"/>
                <a:chOff x="2382765" y="1795161"/>
                <a:chExt cx="1623408" cy="195803"/>
              </a:xfrm>
            </p:grpSpPr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C24CA26F-C8E3-8D45-8696-89FABA51B0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82765" y="1795161"/>
                  <a:ext cx="778752" cy="96009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52516C7F-5CC4-CC46-89BD-494565D12142}"/>
                    </a:ext>
                  </a:extLst>
                </p:cNvPr>
                <p:cNvCxnSpPr>
                  <a:cxnSpLocks/>
                  <a:stCxn id="135" idx="2"/>
                </p:cNvCxnSpPr>
                <p:nvPr/>
              </p:nvCxnSpPr>
              <p:spPr>
                <a:xfrm flipH="1" flipV="1">
                  <a:off x="3148973" y="1890991"/>
                  <a:ext cx="857200" cy="99973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CD6E9A84-9802-1645-A561-7DFC7D232782}"/>
                  </a:ext>
                </a:extLst>
              </p:cNvPr>
              <p:cNvGrpSpPr/>
              <p:nvPr/>
            </p:nvGrpSpPr>
            <p:grpSpPr>
              <a:xfrm>
                <a:off x="2386026" y="1961115"/>
                <a:ext cx="1623408" cy="195803"/>
                <a:chOff x="2382765" y="1795161"/>
                <a:chExt cx="1623408" cy="195803"/>
              </a:xfrm>
            </p:grpSpPr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564DBFB6-2710-4147-8E02-EE4E18B179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82765" y="1795161"/>
                  <a:ext cx="778752" cy="96009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148322B4-12B8-F840-899C-256E16BC56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148973" y="1890991"/>
                  <a:ext cx="857200" cy="99973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B6DF325A-AA7B-C645-9497-606B1766F174}"/>
                  </a:ext>
                </a:extLst>
              </p:cNvPr>
              <p:cNvGrpSpPr/>
              <p:nvPr/>
            </p:nvGrpSpPr>
            <p:grpSpPr>
              <a:xfrm rot="10306785">
                <a:off x="4074949" y="2208245"/>
                <a:ext cx="1623409" cy="195803"/>
                <a:chOff x="2382764" y="1795161"/>
                <a:chExt cx="1623409" cy="195803"/>
              </a:xfrm>
            </p:grpSpPr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BD1E590C-025B-0C40-9770-E37D88CA4E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82764" y="1795161"/>
                  <a:ext cx="778752" cy="96009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7B77C82A-4C5E-C445-862B-301C16992F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148973" y="1890991"/>
                  <a:ext cx="857200" cy="99973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2BC7720D-7506-2748-B53B-D0A98AB5F61C}"/>
                  </a:ext>
                </a:extLst>
              </p:cNvPr>
              <p:cNvGrpSpPr/>
              <p:nvPr/>
            </p:nvGrpSpPr>
            <p:grpSpPr>
              <a:xfrm>
                <a:off x="5581825" y="1610521"/>
                <a:ext cx="299804" cy="1667922"/>
                <a:chOff x="2206540" y="1610521"/>
                <a:chExt cx="299804" cy="1667922"/>
              </a:xfrm>
            </p:grpSpPr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2079A4CE-6412-E243-AB94-75E3182755D7}"/>
                    </a:ext>
                  </a:extLst>
                </p:cNvPr>
                <p:cNvSpPr/>
                <p:nvPr/>
              </p:nvSpPr>
              <p:spPr>
                <a:xfrm>
                  <a:off x="2206540" y="1610521"/>
                  <a:ext cx="299804" cy="166792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" name="Oval 108">
                  <a:extLst>
                    <a:ext uri="{FF2B5EF4-FFF2-40B4-BE49-F238E27FC236}">
                      <a16:creationId xmlns:a16="http://schemas.microsoft.com/office/drawing/2014/main" id="{968B0EEB-24C3-D440-94C3-C8E26F7C9B27}"/>
                    </a:ext>
                  </a:extLst>
                </p:cNvPr>
                <p:cNvSpPr/>
                <p:nvPr/>
              </p:nvSpPr>
              <p:spPr>
                <a:xfrm>
                  <a:off x="2322749" y="1759025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0" name="Oval 109">
                  <a:extLst>
                    <a:ext uri="{FF2B5EF4-FFF2-40B4-BE49-F238E27FC236}">
                      <a16:creationId xmlns:a16="http://schemas.microsoft.com/office/drawing/2014/main" id="{7A7C1CF9-410D-E743-B276-927AE1C66D98}"/>
                    </a:ext>
                  </a:extLst>
                </p:cNvPr>
                <p:cNvSpPr/>
                <p:nvPr/>
              </p:nvSpPr>
              <p:spPr>
                <a:xfrm>
                  <a:off x="2322749" y="1927009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2CFC62E6-6DFF-2E47-8C6E-85006EF8A1E9}"/>
                    </a:ext>
                  </a:extLst>
                </p:cNvPr>
                <p:cNvSpPr/>
                <p:nvPr/>
              </p:nvSpPr>
              <p:spPr>
                <a:xfrm>
                  <a:off x="2322749" y="2093321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08092B5C-05DB-7F44-98B5-9A6200D5BFCA}"/>
                    </a:ext>
                  </a:extLst>
                </p:cNvPr>
                <p:cNvSpPr/>
                <p:nvPr/>
              </p:nvSpPr>
              <p:spPr>
                <a:xfrm>
                  <a:off x="2322749" y="2255482"/>
                  <a:ext cx="60016" cy="6529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115918CF-2529-A04C-85A1-217D47E38FD7}"/>
                    </a:ext>
                  </a:extLst>
                </p:cNvPr>
                <p:cNvSpPr/>
                <p:nvPr/>
              </p:nvSpPr>
              <p:spPr>
                <a:xfrm>
                  <a:off x="2322749" y="2423466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61F8E1DD-F8F1-3647-A105-29D5F0171EF4}"/>
                    </a:ext>
                  </a:extLst>
                </p:cNvPr>
                <p:cNvSpPr/>
                <p:nvPr/>
              </p:nvSpPr>
              <p:spPr>
                <a:xfrm>
                  <a:off x="2322749" y="2589778"/>
                  <a:ext cx="60016" cy="6529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5" name="Oval 114">
                  <a:extLst>
                    <a:ext uri="{FF2B5EF4-FFF2-40B4-BE49-F238E27FC236}">
                      <a16:creationId xmlns:a16="http://schemas.microsoft.com/office/drawing/2014/main" id="{1AE05523-3994-DB45-84E6-BD334FC93D3C}"/>
                    </a:ext>
                  </a:extLst>
                </p:cNvPr>
                <p:cNvSpPr/>
                <p:nvPr/>
              </p:nvSpPr>
              <p:spPr>
                <a:xfrm>
                  <a:off x="2322749" y="2761888"/>
                  <a:ext cx="60016" cy="6529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6" name="Oval 115">
                  <a:extLst>
                    <a:ext uri="{FF2B5EF4-FFF2-40B4-BE49-F238E27FC236}">
                      <a16:creationId xmlns:a16="http://schemas.microsoft.com/office/drawing/2014/main" id="{BAD75684-DEB3-904D-B584-ED17CACA6739}"/>
                    </a:ext>
                  </a:extLst>
                </p:cNvPr>
                <p:cNvSpPr/>
                <p:nvPr/>
              </p:nvSpPr>
              <p:spPr>
                <a:xfrm>
                  <a:off x="2322749" y="2929872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991FC1B4-B7E2-9C46-B0AB-A1CCCD1EDD65}"/>
                    </a:ext>
                  </a:extLst>
                </p:cNvPr>
                <p:cNvSpPr/>
                <p:nvPr/>
              </p:nvSpPr>
              <p:spPr>
                <a:xfrm>
                  <a:off x="2322749" y="3096184"/>
                  <a:ext cx="60016" cy="65292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631F7E18-82ED-CA44-BC57-82809835EB5D}"/>
                  </a:ext>
                </a:extLst>
              </p:cNvPr>
              <p:cNvGrpSpPr/>
              <p:nvPr/>
            </p:nvGrpSpPr>
            <p:grpSpPr>
              <a:xfrm rot="10306785">
                <a:off x="4071848" y="2541293"/>
                <a:ext cx="1623409" cy="195803"/>
                <a:chOff x="2382764" y="1795161"/>
                <a:chExt cx="1623409" cy="195803"/>
              </a:xfrm>
            </p:grpSpPr>
            <p:cxnSp>
              <p:nvCxnSpPr>
                <p:cNvPr id="106" name="Straight Connector 105">
                  <a:extLst>
                    <a:ext uri="{FF2B5EF4-FFF2-40B4-BE49-F238E27FC236}">
                      <a16:creationId xmlns:a16="http://schemas.microsoft.com/office/drawing/2014/main" id="{126618BE-D4A1-1249-B6F9-6F8CACB1D9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82764" y="1795161"/>
                  <a:ext cx="778752" cy="96009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2601950A-B8EA-704C-BA2F-49C02D7DB6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148973" y="1890991"/>
                  <a:ext cx="857200" cy="99973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9E6E6FD6-6DFE-4148-9004-BD311D67381E}"/>
                  </a:ext>
                </a:extLst>
              </p:cNvPr>
              <p:cNvGrpSpPr/>
              <p:nvPr/>
            </p:nvGrpSpPr>
            <p:grpSpPr>
              <a:xfrm rot="20255772">
                <a:off x="2362945" y="2629455"/>
                <a:ext cx="1670021" cy="195803"/>
                <a:chOff x="2382765" y="1795161"/>
                <a:chExt cx="1623408" cy="195803"/>
              </a:xfrm>
            </p:grpSpPr>
            <p:cxnSp>
              <p:nvCxnSpPr>
                <p:cNvPr id="104" name="Straight Connector 103">
                  <a:extLst>
                    <a:ext uri="{FF2B5EF4-FFF2-40B4-BE49-F238E27FC236}">
                      <a16:creationId xmlns:a16="http://schemas.microsoft.com/office/drawing/2014/main" id="{2A80C022-2FD1-4544-866D-B2E97C2158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82765" y="1795161"/>
                  <a:ext cx="778752" cy="96009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D4D6872B-E1AF-784E-AAC0-DE27E80EA2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148973" y="1890991"/>
                  <a:ext cx="857200" cy="99973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0FDD89B5-5267-9244-8404-407D876A6F3A}"/>
                  </a:ext>
                </a:extLst>
              </p:cNvPr>
              <p:cNvGrpSpPr/>
              <p:nvPr/>
            </p:nvGrpSpPr>
            <p:grpSpPr>
              <a:xfrm rot="10993317">
                <a:off x="4059811" y="2882355"/>
                <a:ext cx="1645030" cy="195969"/>
                <a:chOff x="2382764" y="1795161"/>
                <a:chExt cx="1623409" cy="195803"/>
              </a:xfrm>
            </p:grpSpPr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CD58A14B-B6EF-EA47-88D0-9E15BFD464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82764" y="1795161"/>
                  <a:ext cx="778752" cy="96009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B84CE941-812E-164C-BEE9-B209ED92E3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148973" y="1890991"/>
                  <a:ext cx="857200" cy="99973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3" name="Left Brace 62">
              <a:extLst>
                <a:ext uri="{FF2B5EF4-FFF2-40B4-BE49-F238E27FC236}">
                  <a16:creationId xmlns:a16="http://schemas.microsoft.com/office/drawing/2014/main" id="{EF902FCB-9F72-9545-B4E0-E98514AB5684}"/>
                </a:ext>
              </a:extLst>
            </p:cNvPr>
            <p:cNvSpPr/>
            <p:nvPr/>
          </p:nvSpPr>
          <p:spPr>
            <a:xfrm rot="16200000">
              <a:off x="3561543" y="4755723"/>
              <a:ext cx="155448" cy="1623409"/>
            </a:xfrm>
            <a:prstGeom prst="leftBrace">
              <a:avLst>
                <a:gd name="adj1" fmla="val 64178"/>
                <a:gd name="adj2" fmla="val 50000"/>
              </a:avLst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Left Brace 64">
              <a:extLst>
                <a:ext uri="{FF2B5EF4-FFF2-40B4-BE49-F238E27FC236}">
                  <a16:creationId xmlns:a16="http://schemas.microsoft.com/office/drawing/2014/main" id="{57262F75-78B7-FD47-8C48-1F5543F31CE8}"/>
                </a:ext>
              </a:extLst>
            </p:cNvPr>
            <p:cNvSpPr/>
            <p:nvPr/>
          </p:nvSpPr>
          <p:spPr>
            <a:xfrm rot="16200000">
              <a:off x="5267700" y="4755722"/>
              <a:ext cx="155448" cy="1623409"/>
            </a:xfrm>
            <a:prstGeom prst="leftBrace">
              <a:avLst>
                <a:gd name="adj1" fmla="val 64178"/>
                <a:gd name="adj2" fmla="val 50000"/>
              </a:avLst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A2C747-A8F7-8745-9164-3B49C7D8197A}"/>
                </a:ext>
              </a:extLst>
            </p:cNvPr>
            <p:cNvSpPr txBox="1"/>
            <p:nvPr/>
          </p:nvSpPr>
          <p:spPr>
            <a:xfrm>
              <a:off x="2841860" y="5642936"/>
              <a:ext cx="16234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>
                  <a:solidFill>
                    <a:srgbClr val="5C4DE4"/>
                  </a:solidFill>
                  <a:latin typeface="Franklin Gothic Book" panose="020B0503020102020204" pitchFamily="34" charset="0"/>
                </a:rPr>
                <a:t>"</a:t>
              </a:r>
              <a:r>
                <a:rPr lang="fr-CH" sz="1200" b="1" dirty="0" err="1">
                  <a:solidFill>
                    <a:srgbClr val="5C4DE4"/>
                  </a:solidFill>
                  <a:latin typeface="Franklin Gothic Book" panose="020B0503020102020204" pitchFamily="34" charset="0"/>
                </a:rPr>
                <a:t>decay</a:t>
              </a:r>
              <a:r>
                <a:rPr lang="fr-CH" sz="1200" b="1" dirty="0">
                  <a:solidFill>
                    <a:srgbClr val="5C4DE4"/>
                  </a:solidFill>
                  <a:latin typeface="Franklin Gothic Book" panose="020B0503020102020204" pitchFamily="34" charset="0"/>
                </a:rPr>
                <a:t>-in-flight</a:t>
              </a:r>
              <a:r>
                <a:rPr lang="fr-CH" sz="1200" dirty="0">
                  <a:solidFill>
                    <a:srgbClr val="5C4DE4"/>
                  </a:solidFill>
                  <a:latin typeface="Franklin Gothic Book" panose="020B0503020102020204" pitchFamily="34" charset="0"/>
                </a:rPr>
                <a:t>" </a:t>
              </a:r>
              <a:r>
                <a:rPr lang="fr-CH" sz="1200" dirty="0" err="1">
                  <a:solidFill>
                    <a:srgbClr val="5C4DE4"/>
                  </a:solidFill>
                  <a:latin typeface="Franklin Gothic Book" panose="020B0503020102020204" pitchFamily="34" charset="0"/>
                </a:rPr>
                <a:t>MatchedTree</a:t>
              </a:r>
              <a:endParaRPr lang="en-GB" sz="1200" dirty="0">
                <a:solidFill>
                  <a:srgbClr val="5C4DE4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086F8C5-B38D-4F40-A13F-C29B0E81CEC9}"/>
                </a:ext>
              </a:extLst>
            </p:cNvPr>
            <p:cNvSpPr txBox="1"/>
            <p:nvPr/>
          </p:nvSpPr>
          <p:spPr>
            <a:xfrm>
              <a:off x="4533718" y="5632531"/>
              <a:ext cx="16234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>
                  <a:latin typeface="Franklin Gothic Book" panose="020B0503020102020204" pitchFamily="34" charset="0"/>
                </a:rPr>
                <a:t>"</a:t>
              </a:r>
              <a:r>
                <a:rPr lang="fr-CH" sz="1200" b="1" dirty="0" err="1">
                  <a:latin typeface="Franklin Gothic Book" panose="020B0503020102020204" pitchFamily="34" charset="0"/>
                </a:rPr>
                <a:t>through-tracking</a:t>
              </a:r>
              <a:r>
                <a:rPr lang="fr-CH" sz="1200" dirty="0">
                  <a:latin typeface="Franklin Gothic Book" panose="020B0503020102020204" pitchFamily="34" charset="0"/>
                </a:rPr>
                <a:t>" </a:t>
              </a:r>
              <a:r>
                <a:rPr lang="fr-CH" sz="1200" dirty="0" err="1">
                  <a:latin typeface="Franklin Gothic Book" panose="020B0503020102020204" pitchFamily="34" charset="0"/>
                </a:rPr>
                <a:t>MatchedTree</a:t>
              </a:r>
              <a:endParaRPr lang="en-GB" sz="1200" dirty="0">
                <a:latin typeface="Franklin Gothic Book" panose="020B05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71820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61F789-A83F-0F49-8315-050F239C4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31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FEC4414-2DCB-9B45-A8B7-EDB08E3901C9}"/>
              </a:ext>
            </a:extLst>
          </p:cNvPr>
          <p:cNvGrpSpPr/>
          <p:nvPr/>
        </p:nvGrpSpPr>
        <p:grpSpPr>
          <a:xfrm>
            <a:off x="4725573" y="3773269"/>
            <a:ext cx="2938427" cy="2700270"/>
            <a:chOff x="3325505" y="3693308"/>
            <a:chExt cx="2938427" cy="270027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D0FFC28-AD35-6640-A0D4-91BCED196E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3728040" y="3462872"/>
              <a:ext cx="2065839" cy="287090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6849BB5-7677-E84E-98B9-7B4BD7780927}"/>
                    </a:ext>
                  </a:extLst>
                </p:cNvPr>
                <p:cNvSpPr txBox="1"/>
                <p:nvPr/>
              </p:nvSpPr>
              <p:spPr>
                <a:xfrm>
                  <a:off x="4192581" y="3693308"/>
                  <a:ext cx="1439560" cy="3051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12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lit/>
                              </m:rPr>
                              <a:rPr lang="en-GB" sz="12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sz="12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GB" sz="12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en-GB" sz="1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d>
                          <m:dPr>
                            <m:ctrlPr>
                              <a:rPr lang="en-GB" sz="12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sz="12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GB" sz="12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  <m:r>
                              <a:rPr lang="en-GB" sz="1200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GB" sz="1200" b="0" i="1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200" b="0" i="1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GB" sz="1200" b="0" i="1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</m:e>
                        </m:d>
                        <m:r>
                          <a:rPr lang="en-GB" sz="12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6849BB5-7677-E84E-98B9-7B4BD77809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92581" y="3693308"/>
                  <a:ext cx="1439560" cy="30514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Left Brace 7">
              <a:extLst>
                <a:ext uri="{FF2B5EF4-FFF2-40B4-BE49-F238E27FC236}">
                  <a16:creationId xmlns:a16="http://schemas.microsoft.com/office/drawing/2014/main" id="{B2C39A59-8422-2440-AFF5-79FED3876636}"/>
                </a:ext>
              </a:extLst>
            </p:cNvPr>
            <p:cNvSpPr/>
            <p:nvPr/>
          </p:nvSpPr>
          <p:spPr>
            <a:xfrm rot="16200000">
              <a:off x="5104809" y="5603703"/>
              <a:ext cx="190298" cy="564447"/>
            </a:xfrm>
            <a:prstGeom prst="leftBrace">
              <a:avLst>
                <a:gd name="adj1" fmla="val 26918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D6394C7-3BD6-414D-B318-910207F85ED8}"/>
                </a:ext>
              </a:extLst>
            </p:cNvPr>
            <p:cNvSpPr/>
            <p:nvPr/>
          </p:nvSpPr>
          <p:spPr>
            <a:xfrm>
              <a:off x="4670203" y="5962691"/>
              <a:ext cx="111921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neva" panose="020B0503030404040204" pitchFamily="34" charset="0"/>
                  <a:ea typeface="Geneva" panose="020B0503030404040204" pitchFamily="34" charset="0"/>
                </a:rPr>
                <a:t>No </a:t>
              </a:r>
              <a:r>
                <a:rPr lang="en-GB" sz="105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Geneva" panose="020B0503030404040204" pitchFamily="34" charset="0"/>
                  <a:ea typeface="Geneva" panose="020B0503030404040204" pitchFamily="34" charset="0"/>
                </a:rPr>
                <a:t>mes</a:t>
              </a:r>
              <a:r>
                <a:rPr lang="en-GB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neva" panose="020B0503030404040204" pitchFamily="34" charset="0"/>
                  <a:ea typeface="Geneva" panose="020B0503030404040204" pitchFamily="34" charset="0"/>
                </a:rPr>
                <a:t>. node</a:t>
              </a:r>
            </a:p>
            <a:p>
              <a:r>
                <a:rPr lang="en-GB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neva" panose="020B0503030404040204" pitchFamily="34" charset="0"/>
                  <a:ea typeface="Geneva" panose="020B0503030404040204" pitchFamily="34" charset="0"/>
                </a:rPr>
                <a:t>(magnet)</a:t>
              </a:r>
            </a:p>
          </p:txBody>
        </p:sp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35FB0C38-A19B-504C-97D8-8D01E8E345D7}"/>
                </a:ext>
              </a:extLst>
            </p:cNvPr>
            <p:cNvSpPr/>
            <p:nvPr/>
          </p:nvSpPr>
          <p:spPr>
            <a:xfrm rot="16200000">
              <a:off x="5767782" y="5664265"/>
              <a:ext cx="139844" cy="493778"/>
            </a:xfrm>
            <a:prstGeom prst="leftBrace">
              <a:avLst>
                <a:gd name="adj1" fmla="val 26918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1B66B83-5652-5444-8646-E86BE1EA2BC6}"/>
                </a:ext>
              </a:extLst>
            </p:cNvPr>
            <p:cNvSpPr/>
            <p:nvPr/>
          </p:nvSpPr>
          <p:spPr>
            <a:xfrm>
              <a:off x="5747444" y="5934887"/>
              <a:ext cx="516488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eneva" panose="020B0503030404040204" pitchFamily="34" charset="0"/>
                  <a:ea typeface="Geneva" panose="020B0503030404040204" pitchFamily="34" charset="0"/>
                </a:rPr>
                <a:t>T1-3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1972275-F767-C746-87AC-1DCB6C3C6029}"/>
              </a:ext>
            </a:extLst>
          </p:cNvPr>
          <p:cNvGrpSpPr/>
          <p:nvPr/>
        </p:nvGrpSpPr>
        <p:grpSpPr>
          <a:xfrm>
            <a:off x="1972211" y="3790800"/>
            <a:ext cx="2870911" cy="2222725"/>
            <a:chOff x="572143" y="3710839"/>
            <a:chExt cx="2870911" cy="222272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5B899E2-D6C8-7F4F-9C2C-853DFD9898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974678" y="3465188"/>
              <a:ext cx="2065841" cy="287091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01E1135D-FCD2-3F49-9001-D1A67BFB60F3}"/>
                    </a:ext>
                  </a:extLst>
                </p:cNvPr>
                <p:cNvSpPr txBox="1"/>
                <p:nvPr/>
              </p:nvSpPr>
              <p:spPr>
                <a:xfrm>
                  <a:off x="1099318" y="3710839"/>
                  <a:ext cx="177946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Geneva" panose="020B0503030404040204" pitchFamily="34" charset="0"/>
                      <a:cs typeface="Geeza Pro" panose="02000400000000000000" pitchFamily="2" charset="-78"/>
                    </a:rPr>
                    <a:t>Signal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GB" sz="12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lit/>
                            </m:rPr>
                            <a:rPr lang="en-GB" sz="12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2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GB" sz="1200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12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sz="12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𝜇𝜇</m:t>
                      </m:r>
                    </m:oMath>
                  </a14:m>
                  <a:endPara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  <a:ea typeface="Geneva" panose="020B0503030404040204" pitchFamily="34" charset="0"/>
                    <a:cs typeface="Geeza Pro" panose="02000400000000000000" pitchFamily="2" charset="-78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01E1135D-FCD2-3F49-9001-D1A67BFB60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9318" y="3710839"/>
                  <a:ext cx="1779461" cy="276999"/>
                </a:xfrm>
                <a:prstGeom prst="rect">
                  <a:avLst/>
                </a:prstGeom>
                <a:blipFill>
                  <a:blip r:embed="rId5"/>
                  <a:stretch>
                    <a:fillRect b="-1739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A791FBAB-27E3-C74F-B32C-266FCB0917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949" y="3448351"/>
            <a:ext cx="409434" cy="19267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AFD778-6E4C-CE4E-BA52-609259EB6F54}"/>
              </a:ext>
            </a:extLst>
          </p:cNvPr>
          <p:cNvSpPr/>
          <p:nvPr/>
        </p:nvSpPr>
        <p:spPr>
          <a:xfrm>
            <a:off x="1303798" y="3125898"/>
            <a:ext cx="30925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Mu soft TRUEORIGINVERTEX_Z  </a:t>
            </a:r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(MC TRUTH !)</a:t>
            </a:r>
            <a:endParaRPr lang="en-GB" sz="11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  <a:ea typeface="Geneva" panose="020B050303040404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350BBC4-02C6-A54A-99C9-3E957B3E8982}"/>
              </a:ext>
            </a:extLst>
          </p:cNvPr>
          <p:cNvSpPr/>
          <p:nvPr/>
        </p:nvSpPr>
        <p:spPr>
          <a:xfrm>
            <a:off x="1303798" y="3413883"/>
            <a:ext cx="179568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  <a:ea typeface="Geneva" panose="020B0503030404040204" pitchFamily="34" charset="0"/>
              </a:rPr>
              <a:t>Mu soft TRACK_kinkChi2z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E77501B-6A1B-4247-8E3A-D29D92CA07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925" y="3161724"/>
            <a:ext cx="403458" cy="190522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B966388-9D62-6C4F-ABF8-191EF404B03A}"/>
              </a:ext>
            </a:extLst>
          </p:cNvPr>
          <p:cNvGrpSpPr/>
          <p:nvPr/>
        </p:nvGrpSpPr>
        <p:grpSpPr>
          <a:xfrm>
            <a:off x="5883639" y="912856"/>
            <a:ext cx="3076959" cy="2065840"/>
            <a:chOff x="5590815" y="912855"/>
            <a:chExt cx="3369783" cy="2268839"/>
          </a:xfrm>
        </p:grpSpPr>
        <p:pic>
          <p:nvPicPr>
            <p:cNvPr id="19" name="Picture 2" descr="LHCb Detector Performance - CERN Document Server">
              <a:extLst>
                <a:ext uri="{FF2B5EF4-FFF2-40B4-BE49-F238E27FC236}">
                  <a16:creationId xmlns:a16="http://schemas.microsoft.com/office/drawing/2014/main" id="{F151CE1F-D9BE-0E40-9F41-721213EF69B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63"/>
            <a:stretch/>
          </p:blipFill>
          <p:spPr bwMode="auto">
            <a:xfrm>
              <a:off x="5615881" y="936285"/>
              <a:ext cx="3167051" cy="21058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2FAEC74-8132-654C-8F6A-C9D332A044E9}"/>
                </a:ext>
              </a:extLst>
            </p:cNvPr>
            <p:cNvSpPr/>
            <p:nvPr/>
          </p:nvSpPr>
          <p:spPr>
            <a:xfrm>
              <a:off x="5590815" y="912855"/>
              <a:ext cx="3369783" cy="1978705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BEF7761-2AF3-ED4B-A401-814AE9E6E204}"/>
                </a:ext>
              </a:extLst>
            </p:cNvPr>
            <p:cNvSpPr/>
            <p:nvPr/>
          </p:nvSpPr>
          <p:spPr>
            <a:xfrm>
              <a:off x="6263883" y="2903015"/>
              <a:ext cx="327842" cy="26784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5m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E13DCA8-64B0-4243-BF47-075EF31D5A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35709" y="2893879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812076A-08B3-1249-931D-A15DD2D72D7B}"/>
                </a:ext>
              </a:extLst>
            </p:cNvPr>
            <p:cNvSpPr/>
            <p:nvPr/>
          </p:nvSpPr>
          <p:spPr>
            <a:xfrm>
              <a:off x="6855291" y="2913847"/>
              <a:ext cx="399112" cy="26784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10m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7DECBB1-635D-FC46-A834-BB28AF11A0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48696" y="2896671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1D5C2A-391B-D840-90BF-0AFBAA765BE1}"/>
                </a:ext>
              </a:extLst>
            </p:cNvPr>
            <p:cNvSpPr/>
            <p:nvPr/>
          </p:nvSpPr>
          <p:spPr>
            <a:xfrm>
              <a:off x="7496235" y="2893879"/>
              <a:ext cx="399112" cy="26784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15m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9FD11A1-C13E-8744-9A30-A75C9BED26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55259" y="2896671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B09D5AB-14F0-A645-BB73-590676304159}"/>
                </a:ext>
              </a:extLst>
            </p:cNvPr>
            <p:cNvSpPr/>
            <p:nvPr/>
          </p:nvSpPr>
          <p:spPr>
            <a:xfrm>
              <a:off x="8103882" y="2893879"/>
              <a:ext cx="399112" cy="26784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20m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8A9CE42-9892-E646-AF79-33DE11F73F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2905" y="2896671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7BC1A91-5624-184C-8CC4-EF0B4115AA93}"/>
                </a:ext>
              </a:extLst>
            </p:cNvPr>
            <p:cNvCxnSpPr/>
            <p:nvPr/>
          </p:nvCxnSpPr>
          <p:spPr>
            <a:xfrm>
              <a:off x="5615881" y="2950309"/>
              <a:ext cx="2966624" cy="0"/>
            </a:xfrm>
            <a:prstGeom prst="straightConnector1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stealth" w="sm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35752C9-825B-DA47-B367-98F0AAD9E1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38808" y="2893883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9A9EE87-2C65-AD42-B102-839A53B099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57338" y="2893883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E618637-59C0-894D-B860-FA702D1F13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75880" y="2893883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842C5F6-378E-724E-BA25-AE23852882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02877" y="2893883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C17A9BE-2D20-804C-AE0A-B45DE8B36B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7177" y="2893883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5FEA784-2220-C543-AC8B-6C42453BF9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62710" y="2893883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379208E-590F-3B47-A967-DC818FD732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85477" y="2893883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E5054A6-C4CE-544A-8F61-9FB2077C51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08244" y="2893883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6C76B740-8C7D-2242-BAF5-1359C36140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1009" y="2893883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AC0425F-6010-BE4B-AB3B-6E9D5B3EF9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72307" y="2893885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7FA5C19-85CE-F445-BCCA-BC752C47A2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95073" y="2893884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B2BF6D7-2624-D74F-AF52-8E2571F997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17841" y="2893889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578B162-782D-4844-8735-36F6088AF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40607" y="2898122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BCF4C2B-BFFD-0D46-84F6-9502F150ED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2259" y="2898112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916E30F-1F3F-BC45-ABB0-61980B2792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96561" y="2898114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6BE3918-E0B8-074D-BB6F-676EB9E71426}"/>
                </a:ext>
              </a:extLst>
            </p:cNvPr>
            <p:cNvSpPr/>
            <p:nvPr/>
          </p:nvSpPr>
          <p:spPr>
            <a:xfrm>
              <a:off x="5647614" y="2911765"/>
              <a:ext cx="383438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GB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</a:rPr>
                <a:t>0m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D6BC84C-4696-2044-B375-ED4591AEB3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19328" y="2902351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37F4687-A678-664E-8425-93A82C29B6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46329" y="2898119"/>
              <a:ext cx="0" cy="755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8C8B4F0D-3F17-A04B-8BF8-47F28574F9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49" y="830075"/>
                <a:ext cx="5018965" cy="2055715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GB" sz="1400" b="1" i="1" dirty="0"/>
                  <a:t>Where</a:t>
                </a:r>
                <a:r>
                  <a:rPr lang="en-GB" sz="1400" b="1" dirty="0"/>
                  <a:t> are the kinks happening?</a:t>
                </a:r>
              </a:p>
              <a:p>
                <a:pPr algn="just"/>
                <a:r>
                  <a:rPr lang="en-GB" sz="1200" b="1" dirty="0" err="1"/>
                  <a:t>kinkZ</a:t>
                </a:r>
                <a:r>
                  <a:rPr lang="en-GB" sz="1200" dirty="0"/>
                  <a:t> is the z-</a:t>
                </a:r>
                <a:r>
                  <a:rPr lang="en-GB" sz="1200" dirty="0" err="1"/>
                  <a:t>coord</a:t>
                </a:r>
                <a:r>
                  <a:rPr lang="en-GB" sz="1200" dirty="0"/>
                  <a:t>. of the greatest change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200" dirty="0"/>
                  <a:t> along a track </a:t>
                </a:r>
              </a:p>
              <a:p>
                <a:pPr algn="just"/>
                <a:r>
                  <a:rPr lang="en-GB" sz="1200" dirty="0"/>
                  <a:t>Compare {MC TRUTH z} to {z-</a:t>
                </a:r>
                <a:r>
                  <a:rPr lang="en-GB" sz="1200" dirty="0" err="1"/>
                  <a:t>coord</a:t>
                </a:r>
                <a:r>
                  <a:rPr lang="en-GB" sz="1200" dirty="0"/>
                  <a:t> of max kinkChi2}</a:t>
                </a:r>
              </a:p>
              <a:p>
                <a:pPr lvl="1" algn="just"/>
                <a:r>
                  <a:rPr lang="en-GB" sz="1100" dirty="0"/>
                  <a:t>Signal muon: </a:t>
                </a:r>
                <a:r>
                  <a:rPr lang="en-GB" sz="1100" b="1" dirty="0"/>
                  <a:t>prompt, </a:t>
                </a:r>
                <a:r>
                  <a:rPr lang="en-GB" sz="1100" dirty="0"/>
                  <a:t>created in VELO + multiple scattering in T1-3  </a:t>
                </a:r>
              </a:p>
              <a:p>
                <a:pPr lvl="1" algn="just"/>
                <a:r>
                  <a:rPr lang="en-GB" sz="1100" dirty="0" err="1"/>
                  <a:t>misID</a:t>
                </a:r>
                <a:r>
                  <a:rPr lang="en-GB" sz="1100" dirty="0"/>
                  <a:t> samples: muons created in-flight mostly  </a:t>
                </a:r>
              </a:p>
            </p:txBody>
          </p:sp>
        </mc:Choice>
        <mc:Fallback xmlns=""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8C8B4F0D-3F17-A04B-8BF8-47F28574F9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830075"/>
                <a:ext cx="5018965" cy="2055715"/>
              </a:xfrm>
              <a:blipFill>
                <a:blip r:embed="rId9"/>
                <a:stretch>
                  <a:fillRect l="-2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itle 1">
            <a:extLst>
              <a:ext uri="{FF2B5EF4-FFF2-40B4-BE49-F238E27FC236}">
                <a16:creationId xmlns:a16="http://schemas.microsoft.com/office/drawing/2014/main" id="{67DFDDF3-6549-8742-968A-2C99D62B0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4229"/>
            <a:ext cx="7886700" cy="338669"/>
          </a:xfrm>
        </p:spPr>
        <p:txBody>
          <a:bodyPr/>
          <a:lstStyle/>
          <a:p>
            <a:r>
              <a:rPr lang="en-GB" sz="1800" dirty="0"/>
              <a:t>Soft dimuon misID background rejection</a:t>
            </a:r>
            <a:br>
              <a:rPr lang="en-GB" sz="1800" dirty="0"/>
            </a:br>
            <a:r>
              <a:rPr lang="en-GB" sz="1400" b="0" dirty="0"/>
              <a:t>Kink calculator tool: does it tell the (MC)truth?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8638342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97777-2D05-4F43-B08B-B38F4623A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32</a:t>
            </a:fld>
            <a:endParaRPr lang="en-CH" dirty="0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EC29B7F-2061-024C-83D3-EF672188A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/>
              <a:t>Soft dimuon misID background rejection</a:t>
            </a:r>
            <a:br>
              <a:rPr lang="en-GB" sz="1800" dirty="0"/>
            </a:br>
            <a:r>
              <a:rPr lang="en-GB" sz="1400" b="0" dirty="0"/>
              <a:t>Kink calculator tool: sounds good, doesn't work</a:t>
            </a:r>
            <a:endParaRPr lang="en-GB" sz="1800" b="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3058AE3-BE52-2845-B788-F633AC3C6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677" y="3318391"/>
            <a:ext cx="2446355" cy="21473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67C8D4A-6DFE-4940-AFD4-28E95FD29618}"/>
                  </a:ext>
                </a:extLst>
              </p:cNvPr>
              <p:cNvSpPr txBox="1"/>
              <p:nvPr/>
            </p:nvSpPr>
            <p:spPr>
              <a:xfrm>
                <a:off x="6316737" y="5465779"/>
                <a:ext cx="207627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fr-CH" sz="12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” origin vertex z @</a:t>
                </a:r>
                <a:r>
                  <a:rPr lang="en-GB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glvl</a:t>
                </a:r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[mm]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67C8D4A-6DFE-4940-AFD4-28E95FD296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6737" y="5465779"/>
                <a:ext cx="2076274" cy="276999"/>
              </a:xfrm>
              <a:prstGeom prst="rect">
                <a:avLst/>
              </a:prstGeom>
              <a:blipFill>
                <a:blip r:embed="rId6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978497A-62ED-0B43-9451-DD8DFDBC097A}"/>
                  </a:ext>
                </a:extLst>
              </p:cNvPr>
              <p:cNvSpPr txBox="1"/>
              <p:nvPr/>
            </p:nvSpPr>
            <p:spPr>
              <a:xfrm rot="16200000">
                <a:off x="4597385" y="4109282"/>
                <a:ext cx="20097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“</a:t>
                </a:r>
                <a14:m>
                  <m:oMath xmlns:m="http://schemas.openxmlformats.org/officeDocument/2006/math">
                    <m:r>
                      <a:rPr lang="fr-CH" sz="12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” max kink’s </a:t>
                </a:r>
                <a:r>
                  <a:rPr lang="en-GB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z@reco</a:t>
                </a:r>
                <a:r>
                  <a:rPr lang="en-GB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[mm]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978497A-62ED-0B43-9451-DD8DFDBC0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597385" y="4109282"/>
                <a:ext cx="2009781" cy="276999"/>
              </a:xfrm>
              <a:prstGeom prst="rect">
                <a:avLst/>
              </a:prstGeom>
              <a:blipFill>
                <a:blip r:embed="rId7"/>
                <a:stretch>
                  <a:fillRect r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EE200264-FF85-774E-A215-409B584AE4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0117" y="895058"/>
            <a:ext cx="2780007" cy="198833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AA766E0-8AF7-FE40-A531-577FF7E3C465}"/>
              </a:ext>
            </a:extLst>
          </p:cNvPr>
          <p:cNvGrpSpPr/>
          <p:nvPr/>
        </p:nvGrpSpPr>
        <p:grpSpPr>
          <a:xfrm>
            <a:off x="1179220" y="819454"/>
            <a:ext cx="3055502" cy="2197606"/>
            <a:chOff x="399730" y="1213121"/>
            <a:chExt cx="3760615" cy="290885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DFAA1E4-5079-7748-A745-86A1B982C6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7349"/>
            <a:stretch/>
          </p:blipFill>
          <p:spPr>
            <a:xfrm>
              <a:off x="399730" y="1213121"/>
              <a:ext cx="3760615" cy="2631856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FCBC01F-A24D-6945-AD61-3853D77A010F}"/>
                </a:ext>
              </a:extLst>
            </p:cNvPr>
            <p:cNvSpPr/>
            <p:nvPr/>
          </p:nvSpPr>
          <p:spPr>
            <a:xfrm>
              <a:off x="1905693" y="3844977"/>
              <a:ext cx="209929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TRUE ORIGIN VERTEX Z [mm]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7B8AA7B-959D-984C-AE31-9C28252C727E}"/>
                  </a:ext>
                </a:extLst>
              </p:cNvPr>
              <p:cNvSpPr txBox="1"/>
              <p:nvPr/>
            </p:nvSpPr>
            <p:spPr>
              <a:xfrm>
                <a:off x="1657627" y="765828"/>
                <a:ext cx="2577095" cy="4898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rgbClr val="5D4EE1"/>
                    </a:solidFill>
                    <a:latin typeface="Franklin Gothic Book" panose="020B0503020102020204" pitchFamily="34" charset="0"/>
                  </a:rPr>
                  <a:t>⚑ generated</a:t>
                </a:r>
                <a:r>
                  <a:rPr lang="fr-CH" sz="1200" i="1" dirty="0">
                    <a:solidFill>
                      <a:srgbClr val="5D4EE1"/>
                    </a:solidFill>
                    <a:latin typeface="Franklin Gothic Book" panose="020B05030201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200" i="1">
                            <a:solidFill>
                              <a:srgbClr val="5D4EE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200" i="1">
                            <a:solidFill>
                              <a:srgbClr val="5D4EE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fr-CH" sz="1200" i="1">
                            <a:solidFill>
                              <a:srgbClr val="5D4EE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fr-CH" sz="1200" i="1">
                        <a:solidFill>
                          <a:srgbClr val="5D4EE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fr-CH" sz="1200" i="1">
                        <a:solidFill>
                          <a:srgbClr val="5D4EE1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d>
                      <m:dPr>
                        <m:ctrlPr>
                          <a:rPr lang="fr-CH" sz="1200" i="1">
                            <a:solidFill>
                              <a:srgbClr val="5D4EE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200" i="1">
                            <a:solidFill>
                              <a:srgbClr val="5D4EE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sSub>
                          <m:sSubPr>
                            <m:ctrlPr>
                              <a:rPr lang="fr-CH" sz="1200" i="1">
                                <a:solidFill>
                                  <a:srgbClr val="5D4EE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200" i="1">
                                <a:solidFill>
                                  <a:srgbClr val="5D4EE1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CH" sz="1200" i="1">
                                <a:solidFill>
                                  <a:srgbClr val="5D4EE1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d>
                    <m:r>
                      <a:rPr lang="fr-CH" sz="1200" i="1">
                        <a:solidFill>
                          <a:srgbClr val="5D4EE1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sz="1200" dirty="0">
                    <a:solidFill>
                      <a:srgbClr val="5D4EE1"/>
                    </a:solidFill>
                    <a:latin typeface="Franklin Gothic Book" panose="020B0503020102020204" pitchFamily="34" charset="0"/>
                  </a:rPr>
                  <a:t> </a:t>
                </a:r>
              </a:p>
              <a:p>
                <a:r>
                  <a:rPr lang="en-GB" sz="1200" dirty="0">
                    <a:solidFill>
                      <a:srgbClr val="00D93A"/>
                    </a:solidFill>
                    <a:latin typeface="Franklin Gothic Book" panose="020B0503020102020204" pitchFamily="34" charset="0"/>
                  </a:rPr>
                  <a:t>⚑ reconstructed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200" i="1" smtClean="0">
                            <a:solidFill>
                              <a:srgbClr val="00D93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200" i="1">
                            <a:solidFill>
                              <a:srgbClr val="00D93A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fr-CH" sz="1200" i="1">
                            <a:solidFill>
                              <a:srgbClr val="00D93A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fr-CH" sz="1200" i="1">
                        <a:solidFill>
                          <a:srgbClr val="00D93A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fr-CH" sz="1200" b="0" i="1" smtClean="0">
                        <a:solidFill>
                          <a:srgbClr val="00D93A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fr-CH" sz="1200" i="1">
                        <a:solidFill>
                          <a:srgbClr val="00D93A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sz="1200" dirty="0">
                    <a:solidFill>
                      <a:srgbClr val="00D93A"/>
                    </a:solidFill>
                    <a:latin typeface="Franklin Gothic Book" panose="020B0503020102020204" pitchFamily="34" charset="0"/>
                  </a:rPr>
                  <a:t>  (</a:t>
                </a:r>
                <a:r>
                  <a:rPr lang="en-GB" sz="1200" dirty="0" err="1">
                    <a:solidFill>
                      <a:srgbClr val="00D93A"/>
                    </a:solidFill>
                    <a:latin typeface="Franklin Gothic Book" panose="020B0503020102020204" pitchFamily="34" charset="0"/>
                  </a:rPr>
                  <a:t>glvl</a:t>
                </a:r>
                <a:r>
                  <a:rPr lang="en-GB" sz="1200" dirty="0">
                    <a:solidFill>
                      <a:srgbClr val="00D93A"/>
                    </a:solidFill>
                    <a:latin typeface="Franklin Gothic Book" panose="020B0503020102020204" pitchFamily="34" charset="0"/>
                  </a:rPr>
                  <a:t> truth)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7B8AA7B-959D-984C-AE31-9C28252C72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27" y="765828"/>
                <a:ext cx="2577095" cy="489814"/>
              </a:xfrm>
              <a:prstGeom prst="rect">
                <a:avLst/>
              </a:prstGeom>
              <a:blipFill>
                <a:blip r:embed="rId10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2141D77B-122A-4848-AD6E-204406858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538" y="3018527"/>
            <a:ext cx="4680147" cy="177440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GB" b="1" dirty="0"/>
              <a:t>Plot the scatter plot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GB" sz="1400" dirty="0"/>
              <a:t>If kink algo works: kinkchi2z = TRUEORIGINVERTEX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GB" sz="1400" dirty="0"/>
              <a:t>But: we observe random distribution </a:t>
            </a:r>
            <a:r>
              <a:rPr lang="en-GB" sz="1400" dirty="0">
                <a:sym typeface="Wingdings" pitchFamily="2" charset="2"/>
              </a:rPr>
              <a:t></a:t>
            </a:r>
            <a:endParaRPr lang="en-GB" sz="14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GB" sz="1400" dirty="0"/>
              <a:t>Probably due to multiple scattering that "steals" the max chi2 difference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GB" sz="1400" dirty="0"/>
          </a:p>
          <a:p>
            <a:pPr marL="0" indent="0" algn="just">
              <a:lnSpc>
                <a:spcPct val="120000"/>
              </a:lnSpc>
              <a:buNone/>
            </a:pPr>
            <a:endParaRPr lang="en-GB" sz="1400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en-GB" sz="1100" dirty="0"/>
              <a:t>		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A201A7-F0E3-CE49-B256-260148108FC2}"/>
              </a:ext>
            </a:extLst>
          </p:cNvPr>
          <p:cNvSpPr txBox="1"/>
          <p:nvPr/>
        </p:nvSpPr>
        <p:spPr>
          <a:xfrm>
            <a:off x="6786663" y="2793152"/>
            <a:ext cx="150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E7E7A"/>
                </a:solidFill>
                <a:latin typeface="Franklin Gothic Medium" panose="020B0603020102020204" pitchFamily="34" charset="0"/>
              </a:rPr>
              <a:t>uncorrelated!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7B09654-60DA-2248-98E7-C3DA92A9893A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6715593" y="3162484"/>
            <a:ext cx="822206" cy="572706"/>
          </a:xfrm>
          <a:prstGeom prst="straightConnector1">
            <a:avLst/>
          </a:prstGeom>
          <a:ln w="28575">
            <a:solidFill>
              <a:srgbClr val="FE7E7A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6BA4622-C163-284A-A654-4B9B3D579220}"/>
              </a:ext>
            </a:extLst>
          </p:cNvPr>
          <p:cNvGrpSpPr/>
          <p:nvPr/>
        </p:nvGrpSpPr>
        <p:grpSpPr>
          <a:xfrm>
            <a:off x="3155668" y="4811511"/>
            <a:ext cx="2002320" cy="678381"/>
            <a:chOff x="2422800" y="5087179"/>
            <a:chExt cx="2002320" cy="678381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07D03081-F236-EB47-A79D-CB3B37337475}"/>
                    </a:ext>
                  </a:extLst>
                </p14:cNvPr>
                <p14:cNvContentPartPr/>
                <p14:nvPr/>
              </p14:nvContentPartPr>
              <p14:xfrm>
                <a:off x="2548228" y="5316468"/>
                <a:ext cx="992160" cy="17172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07D03081-F236-EB47-A79D-CB3B37337475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532748" y="5300988"/>
                  <a:ext cx="1022400" cy="20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5BA42DA5-9294-0A4B-91D3-97AEC9FA5287}"/>
                    </a:ext>
                  </a:extLst>
                </p14:cNvPr>
                <p14:cNvContentPartPr/>
                <p14:nvPr/>
              </p14:nvContentPartPr>
              <p14:xfrm>
                <a:off x="2980588" y="5425188"/>
                <a:ext cx="88560" cy="9576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5BA42DA5-9294-0A4B-91D3-97AEC9FA5287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962588" y="5389188"/>
                  <a:ext cx="124200" cy="16740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B776F74-4CDF-844A-8C0D-A797156EF50D}"/>
                </a:ext>
              </a:extLst>
            </p:cNvPr>
            <p:cNvSpPr txBox="1"/>
            <p:nvPr/>
          </p:nvSpPr>
          <p:spPr>
            <a:xfrm>
              <a:off x="2589639" y="5087179"/>
              <a:ext cx="865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6637F"/>
                  </a:solidFill>
                  <a:latin typeface="Franklin Gothic Book" panose="020B0503020102020204" pitchFamily="34" charset="0"/>
                </a:rPr>
                <a:t>max Δchi2</a:t>
              </a: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EE994B3E-2141-264B-B4DF-F3CEEA7FD02F}"/>
                </a:ext>
              </a:extLst>
            </p:cNvPr>
            <p:cNvGrpSpPr/>
            <p:nvPr/>
          </p:nvGrpSpPr>
          <p:grpSpPr>
            <a:xfrm>
              <a:off x="2422800" y="5285680"/>
              <a:ext cx="96480" cy="97920"/>
              <a:chOff x="2422800" y="5285680"/>
              <a:chExt cx="96480" cy="979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66" name="Ink 65">
                    <a:extLst>
                      <a:ext uri="{FF2B5EF4-FFF2-40B4-BE49-F238E27FC236}">
                        <a16:creationId xmlns:a16="http://schemas.microsoft.com/office/drawing/2014/main" id="{A528AECE-9ACF-B046-B5D5-6746ACDFCB14}"/>
                      </a:ext>
                    </a:extLst>
                  </p14:cNvPr>
                  <p14:cNvContentPartPr/>
                  <p14:nvPr/>
                </p14:nvContentPartPr>
                <p14:xfrm>
                  <a:off x="2445840" y="5298280"/>
                  <a:ext cx="7920" cy="85320"/>
                </p14:xfrm>
              </p:contentPart>
            </mc:Choice>
            <mc:Fallback xmlns="">
              <p:pic>
                <p:nvPicPr>
                  <p:cNvPr id="66" name="Ink 65">
                    <a:extLst>
                      <a:ext uri="{FF2B5EF4-FFF2-40B4-BE49-F238E27FC236}">
                        <a16:creationId xmlns:a16="http://schemas.microsoft.com/office/drawing/2014/main" id="{A528AECE-9ACF-B046-B5D5-6746ACDFCB14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2438280" y="5290720"/>
                    <a:ext cx="23040" cy="100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67" name="Ink 66">
                    <a:extLst>
                      <a:ext uri="{FF2B5EF4-FFF2-40B4-BE49-F238E27FC236}">
                        <a16:creationId xmlns:a16="http://schemas.microsoft.com/office/drawing/2014/main" id="{1440723E-3867-F245-9907-4B7A87E195F2}"/>
                      </a:ext>
                    </a:extLst>
                  </p14:cNvPr>
                  <p14:cNvContentPartPr/>
                  <p14:nvPr/>
                </p14:nvContentPartPr>
                <p14:xfrm>
                  <a:off x="2478960" y="5293240"/>
                  <a:ext cx="3960" cy="80280"/>
                </p14:xfrm>
              </p:contentPart>
            </mc:Choice>
            <mc:Fallback xmlns="">
              <p:pic>
                <p:nvPicPr>
                  <p:cNvPr id="67" name="Ink 66">
                    <a:extLst>
                      <a:ext uri="{FF2B5EF4-FFF2-40B4-BE49-F238E27FC236}">
                        <a16:creationId xmlns:a16="http://schemas.microsoft.com/office/drawing/2014/main" id="{1440723E-3867-F245-9907-4B7A87E195F2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2471400" y="5285680"/>
                    <a:ext cx="19080" cy="95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68" name="Ink 67">
                    <a:extLst>
                      <a:ext uri="{FF2B5EF4-FFF2-40B4-BE49-F238E27FC236}">
                        <a16:creationId xmlns:a16="http://schemas.microsoft.com/office/drawing/2014/main" id="{C145A95C-D1C2-994D-ACA8-1FB2452A7D8A}"/>
                      </a:ext>
                    </a:extLst>
                  </p14:cNvPr>
                  <p14:cNvContentPartPr/>
                  <p14:nvPr/>
                </p14:nvContentPartPr>
                <p14:xfrm>
                  <a:off x="2422800" y="5285680"/>
                  <a:ext cx="96480" cy="18000"/>
                </p14:xfrm>
              </p:contentPart>
            </mc:Choice>
            <mc:Fallback xmlns="">
              <p:pic>
                <p:nvPicPr>
                  <p:cNvPr id="68" name="Ink 67">
                    <a:extLst>
                      <a:ext uri="{FF2B5EF4-FFF2-40B4-BE49-F238E27FC236}">
                        <a16:creationId xmlns:a16="http://schemas.microsoft.com/office/drawing/2014/main" id="{C145A95C-D1C2-994D-ACA8-1FB2452A7D8A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2415600" y="5278120"/>
                    <a:ext cx="111600" cy="3312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1D6B9C5-5ADB-0941-93A4-2F50BE731B06}"/>
                </a:ext>
              </a:extLst>
            </p:cNvPr>
            <p:cNvGrpSpPr/>
            <p:nvPr/>
          </p:nvGrpSpPr>
          <p:grpSpPr>
            <a:xfrm>
              <a:off x="2613240" y="5592760"/>
              <a:ext cx="861480" cy="172800"/>
              <a:chOff x="2613240" y="5592760"/>
              <a:chExt cx="861480" cy="1728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70" name="Ink 69">
                    <a:extLst>
                      <a:ext uri="{FF2B5EF4-FFF2-40B4-BE49-F238E27FC236}">
                        <a16:creationId xmlns:a16="http://schemas.microsoft.com/office/drawing/2014/main" id="{0A0DE8FB-84AA-D246-A275-CC9C518516AF}"/>
                      </a:ext>
                    </a:extLst>
                  </p14:cNvPr>
                  <p14:cNvContentPartPr/>
                  <p14:nvPr/>
                </p14:nvContentPartPr>
                <p14:xfrm>
                  <a:off x="2613240" y="5610400"/>
                  <a:ext cx="84240" cy="80640"/>
                </p14:xfrm>
              </p:contentPart>
            </mc:Choice>
            <mc:Fallback xmlns="">
              <p:pic>
                <p:nvPicPr>
                  <p:cNvPr id="70" name="Ink 69">
                    <a:extLst>
                      <a:ext uri="{FF2B5EF4-FFF2-40B4-BE49-F238E27FC236}">
                        <a16:creationId xmlns:a16="http://schemas.microsoft.com/office/drawing/2014/main" id="{0A0DE8FB-84AA-D246-A275-CC9C518516AF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2605680" y="5602840"/>
                    <a:ext cx="99360" cy="95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71" name="Ink 70">
                    <a:extLst>
                      <a:ext uri="{FF2B5EF4-FFF2-40B4-BE49-F238E27FC236}">
                        <a16:creationId xmlns:a16="http://schemas.microsoft.com/office/drawing/2014/main" id="{A6CAF008-1377-CB4E-8F63-2B3DCEBE7DEF}"/>
                      </a:ext>
                    </a:extLst>
                  </p14:cNvPr>
                  <p14:cNvContentPartPr/>
                  <p14:nvPr/>
                </p14:nvContentPartPr>
                <p14:xfrm>
                  <a:off x="2724480" y="5653960"/>
                  <a:ext cx="67320" cy="36000"/>
                </p14:xfrm>
              </p:contentPart>
            </mc:Choice>
            <mc:Fallback xmlns="">
              <p:pic>
                <p:nvPicPr>
                  <p:cNvPr id="71" name="Ink 70">
                    <a:extLst>
                      <a:ext uri="{FF2B5EF4-FFF2-40B4-BE49-F238E27FC236}">
                        <a16:creationId xmlns:a16="http://schemas.microsoft.com/office/drawing/2014/main" id="{A6CAF008-1377-CB4E-8F63-2B3DCEBE7DEF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2716920" y="5646400"/>
                    <a:ext cx="82440" cy="51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CEE1A07A-D1CC-1142-99A9-C5E1AE9366B9}"/>
                      </a:ext>
                    </a:extLst>
                  </p14:cNvPr>
                  <p14:cNvContentPartPr/>
                  <p14:nvPr/>
                </p14:nvContentPartPr>
                <p14:xfrm>
                  <a:off x="2824200" y="5618320"/>
                  <a:ext cx="1080" cy="75600"/>
                </p14:xfrm>
              </p:contentPart>
            </mc:Choice>
            <mc:Fallback xmlns="">
              <p:pic>
                <p:nvPicPr>
                  <p:cNvPr id="72" name="Ink 71">
                    <a:extLst>
                      <a:ext uri="{FF2B5EF4-FFF2-40B4-BE49-F238E27FC236}">
                        <a16:creationId xmlns:a16="http://schemas.microsoft.com/office/drawing/2014/main" id="{CEE1A07A-D1CC-1142-99A9-C5E1AE9366B9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2816640" y="5610760"/>
                    <a:ext cx="16200" cy="90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">
                <p14:nvContentPartPr>
                  <p14:cNvPr id="73" name="Ink 72">
                    <a:extLst>
                      <a:ext uri="{FF2B5EF4-FFF2-40B4-BE49-F238E27FC236}">
                        <a16:creationId xmlns:a16="http://schemas.microsoft.com/office/drawing/2014/main" id="{4EABF8EA-E1CE-2745-90A9-854B5225B72A}"/>
                      </a:ext>
                    </a:extLst>
                  </p14:cNvPr>
                  <p14:cNvContentPartPr/>
                  <p14:nvPr/>
                </p14:nvContentPartPr>
                <p14:xfrm>
                  <a:off x="2862720" y="5603200"/>
                  <a:ext cx="48240" cy="111240"/>
                </p14:xfrm>
              </p:contentPart>
            </mc:Choice>
            <mc:Fallback xmlns="">
              <p:pic>
                <p:nvPicPr>
                  <p:cNvPr id="73" name="Ink 72">
                    <a:extLst>
                      <a:ext uri="{FF2B5EF4-FFF2-40B4-BE49-F238E27FC236}">
                        <a16:creationId xmlns:a16="http://schemas.microsoft.com/office/drawing/2014/main" id="{4EABF8EA-E1CE-2745-90A9-854B5225B72A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2855160" y="5595640"/>
                    <a:ext cx="63360" cy="12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74" name="Ink 73">
                    <a:extLst>
                      <a:ext uri="{FF2B5EF4-FFF2-40B4-BE49-F238E27FC236}">
                        <a16:creationId xmlns:a16="http://schemas.microsoft.com/office/drawing/2014/main" id="{76981C8B-456A-8F44-875B-511024C9C2A2}"/>
                      </a:ext>
                    </a:extLst>
                  </p14:cNvPr>
                  <p14:cNvContentPartPr/>
                  <p14:nvPr/>
                </p14:nvContentPartPr>
                <p14:xfrm>
                  <a:off x="2905560" y="5643880"/>
                  <a:ext cx="360" cy="360"/>
                </p14:xfrm>
              </p:contentPart>
            </mc:Choice>
            <mc:Fallback xmlns="">
              <p:pic>
                <p:nvPicPr>
                  <p:cNvPr id="74" name="Ink 73">
                    <a:extLst>
                      <a:ext uri="{FF2B5EF4-FFF2-40B4-BE49-F238E27FC236}">
                        <a16:creationId xmlns:a16="http://schemas.microsoft.com/office/drawing/2014/main" id="{76981C8B-456A-8F44-875B-511024C9C2A2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2898000" y="5636320"/>
                    <a:ext cx="15480" cy="15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">
                <p14:nvContentPartPr>
                  <p14:cNvPr id="75" name="Ink 74">
                    <a:extLst>
                      <a:ext uri="{FF2B5EF4-FFF2-40B4-BE49-F238E27FC236}">
                        <a16:creationId xmlns:a16="http://schemas.microsoft.com/office/drawing/2014/main" id="{0EE8628B-4B22-7542-8008-438405DA1348}"/>
                      </a:ext>
                    </a:extLst>
                  </p14:cNvPr>
                  <p14:cNvContentPartPr/>
                  <p14:nvPr/>
                </p14:nvContentPartPr>
                <p14:xfrm>
                  <a:off x="2941200" y="5655760"/>
                  <a:ext cx="39600" cy="109800"/>
                </p14:xfrm>
              </p:contentPart>
            </mc:Choice>
            <mc:Fallback xmlns="">
              <p:pic>
                <p:nvPicPr>
                  <p:cNvPr id="75" name="Ink 74">
                    <a:extLst>
                      <a:ext uri="{FF2B5EF4-FFF2-40B4-BE49-F238E27FC236}">
                        <a16:creationId xmlns:a16="http://schemas.microsoft.com/office/drawing/2014/main" id="{0EE8628B-4B22-7542-8008-438405DA1348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2933640" y="5648200"/>
                    <a:ext cx="54720" cy="12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">
                <p14:nvContentPartPr>
                  <p14:cNvPr id="76" name="Ink 75">
                    <a:extLst>
                      <a:ext uri="{FF2B5EF4-FFF2-40B4-BE49-F238E27FC236}">
                        <a16:creationId xmlns:a16="http://schemas.microsoft.com/office/drawing/2014/main" id="{FD0FBE2C-ACC8-A940-AC09-9330E3DB93E1}"/>
                      </a:ext>
                    </a:extLst>
                  </p14:cNvPr>
                  <p14:cNvContentPartPr/>
                  <p14:nvPr/>
                </p14:nvContentPartPr>
                <p14:xfrm>
                  <a:off x="3010320" y="5613280"/>
                  <a:ext cx="78840" cy="99720"/>
                </p14:xfrm>
              </p:contentPart>
            </mc:Choice>
            <mc:Fallback xmlns="">
              <p:pic>
                <p:nvPicPr>
                  <p:cNvPr id="76" name="Ink 75">
                    <a:extLst>
                      <a:ext uri="{FF2B5EF4-FFF2-40B4-BE49-F238E27FC236}">
                        <a16:creationId xmlns:a16="http://schemas.microsoft.com/office/drawing/2014/main" id="{FD0FBE2C-ACC8-A940-AC09-9330E3DB93E1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3002760" y="5605720"/>
                    <a:ext cx="93960" cy="114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77" name="Ink 76">
                    <a:extLst>
                      <a:ext uri="{FF2B5EF4-FFF2-40B4-BE49-F238E27FC236}">
                        <a16:creationId xmlns:a16="http://schemas.microsoft.com/office/drawing/2014/main" id="{BBEAB8D4-CB6A-3249-9428-7CD6F13EEFC7}"/>
                      </a:ext>
                    </a:extLst>
                  </p14:cNvPr>
                  <p14:cNvContentPartPr/>
                  <p14:nvPr/>
                </p14:nvContentPartPr>
                <p14:xfrm>
                  <a:off x="3182040" y="5623000"/>
                  <a:ext cx="43560" cy="73080"/>
                </p14:xfrm>
              </p:contentPart>
            </mc:Choice>
            <mc:Fallback xmlns="">
              <p:pic>
                <p:nvPicPr>
                  <p:cNvPr id="77" name="Ink 76">
                    <a:extLst>
                      <a:ext uri="{FF2B5EF4-FFF2-40B4-BE49-F238E27FC236}">
                        <a16:creationId xmlns:a16="http://schemas.microsoft.com/office/drawing/2014/main" id="{BBEAB8D4-CB6A-3249-9428-7CD6F13EEFC7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3174480" y="5615440"/>
                    <a:ext cx="58680" cy="88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">
                <p14:nvContentPartPr>
                  <p14:cNvPr id="78" name="Ink 77">
                    <a:extLst>
                      <a:ext uri="{FF2B5EF4-FFF2-40B4-BE49-F238E27FC236}">
                        <a16:creationId xmlns:a16="http://schemas.microsoft.com/office/drawing/2014/main" id="{E329A0F4-609F-C54D-AF89-D7138CDEECF2}"/>
                      </a:ext>
                    </a:extLst>
                  </p14:cNvPr>
                  <p14:cNvContentPartPr/>
                  <p14:nvPr/>
                </p14:nvContentPartPr>
                <p14:xfrm>
                  <a:off x="3244320" y="5651800"/>
                  <a:ext cx="127800" cy="55440"/>
                </p14:xfrm>
              </p:contentPart>
            </mc:Choice>
            <mc:Fallback xmlns="">
              <p:pic>
                <p:nvPicPr>
                  <p:cNvPr id="78" name="Ink 77">
                    <a:extLst>
                      <a:ext uri="{FF2B5EF4-FFF2-40B4-BE49-F238E27FC236}">
                        <a16:creationId xmlns:a16="http://schemas.microsoft.com/office/drawing/2014/main" id="{E329A0F4-609F-C54D-AF89-D7138CDEECF2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3236760" y="5644240"/>
                    <a:ext cx="142920" cy="70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9">
                <p14:nvContentPartPr>
                  <p14:cNvPr id="79" name="Ink 78">
                    <a:extLst>
                      <a:ext uri="{FF2B5EF4-FFF2-40B4-BE49-F238E27FC236}">
                        <a16:creationId xmlns:a16="http://schemas.microsoft.com/office/drawing/2014/main" id="{30AC4BE2-F414-0F43-A0B5-01048934ACE9}"/>
                      </a:ext>
                    </a:extLst>
                  </p14:cNvPr>
                  <p14:cNvContentPartPr/>
                  <p14:nvPr/>
                </p14:nvContentPartPr>
                <p14:xfrm>
                  <a:off x="3387600" y="5592760"/>
                  <a:ext cx="10440" cy="119160"/>
                </p14:xfrm>
              </p:contentPart>
            </mc:Choice>
            <mc:Fallback xmlns="">
              <p:pic>
                <p:nvPicPr>
                  <p:cNvPr id="79" name="Ink 78">
                    <a:extLst>
                      <a:ext uri="{FF2B5EF4-FFF2-40B4-BE49-F238E27FC236}">
                        <a16:creationId xmlns:a16="http://schemas.microsoft.com/office/drawing/2014/main" id="{30AC4BE2-F414-0F43-A0B5-01048934ACE9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3380040" y="5585200"/>
                    <a:ext cx="25560" cy="133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">
                <p14:nvContentPartPr>
                  <p14:cNvPr id="80" name="Ink 79">
                    <a:extLst>
                      <a:ext uri="{FF2B5EF4-FFF2-40B4-BE49-F238E27FC236}">
                        <a16:creationId xmlns:a16="http://schemas.microsoft.com/office/drawing/2014/main" id="{484D8CDC-026C-5B48-AC35-7FA64D232519}"/>
                      </a:ext>
                    </a:extLst>
                  </p14:cNvPr>
                  <p14:cNvContentPartPr/>
                  <p14:nvPr/>
                </p14:nvContentPartPr>
                <p14:xfrm>
                  <a:off x="3418560" y="5598160"/>
                  <a:ext cx="9360" cy="103680"/>
                </p14:xfrm>
              </p:contentPart>
            </mc:Choice>
            <mc:Fallback xmlns="">
              <p:pic>
                <p:nvPicPr>
                  <p:cNvPr id="80" name="Ink 79">
                    <a:extLst>
                      <a:ext uri="{FF2B5EF4-FFF2-40B4-BE49-F238E27FC236}">
                        <a16:creationId xmlns:a16="http://schemas.microsoft.com/office/drawing/2014/main" id="{484D8CDC-026C-5B48-AC35-7FA64D232519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3411000" y="5590600"/>
                    <a:ext cx="24480" cy="118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">
                <p14:nvContentPartPr>
                  <p14:cNvPr id="81" name="Ink 80">
                    <a:extLst>
                      <a:ext uri="{FF2B5EF4-FFF2-40B4-BE49-F238E27FC236}">
                        <a16:creationId xmlns:a16="http://schemas.microsoft.com/office/drawing/2014/main" id="{51ACF005-CEDD-C34E-BA35-FF7FA6AFCC59}"/>
                      </a:ext>
                    </a:extLst>
                  </p14:cNvPr>
                  <p14:cNvContentPartPr/>
                  <p14:nvPr/>
                </p14:nvContentPartPr>
                <p14:xfrm>
                  <a:off x="3372840" y="5636680"/>
                  <a:ext cx="77040" cy="37800"/>
                </p14:xfrm>
              </p:contentPart>
            </mc:Choice>
            <mc:Fallback xmlns="">
              <p:pic>
                <p:nvPicPr>
                  <p:cNvPr id="81" name="Ink 80">
                    <a:extLst>
                      <a:ext uri="{FF2B5EF4-FFF2-40B4-BE49-F238E27FC236}">
                        <a16:creationId xmlns:a16="http://schemas.microsoft.com/office/drawing/2014/main" id="{51ACF005-CEDD-C34E-BA35-FF7FA6AFCC59}"/>
                      </a:ext>
                    </a:extLst>
                  </p:cNvPr>
                  <p:cNvPicPr/>
                  <p:nvPr/>
                </p:nvPicPr>
                <p:blipFill>
                  <a:blip r:embed="rId44"/>
                  <a:stretch>
                    <a:fillRect/>
                  </a:stretch>
                </p:blipFill>
                <p:spPr>
                  <a:xfrm>
                    <a:off x="3365280" y="5629120"/>
                    <a:ext cx="92160" cy="52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">
                <p14:nvContentPartPr>
                  <p14:cNvPr id="82" name="Ink 81">
                    <a:extLst>
                      <a:ext uri="{FF2B5EF4-FFF2-40B4-BE49-F238E27FC236}">
                        <a16:creationId xmlns:a16="http://schemas.microsoft.com/office/drawing/2014/main" id="{EE00D414-36B6-F042-91B8-B177B143E25C}"/>
                      </a:ext>
                    </a:extLst>
                  </p14:cNvPr>
                  <p14:cNvContentPartPr/>
                  <p14:nvPr/>
                </p14:nvContentPartPr>
                <p14:xfrm>
                  <a:off x="3474360" y="5699680"/>
                  <a:ext cx="360" cy="360"/>
                </p14:xfrm>
              </p:contentPart>
            </mc:Choice>
            <mc:Fallback xmlns="">
              <p:pic>
                <p:nvPicPr>
                  <p:cNvPr id="82" name="Ink 81">
                    <a:extLst>
                      <a:ext uri="{FF2B5EF4-FFF2-40B4-BE49-F238E27FC236}">
                        <a16:creationId xmlns:a16="http://schemas.microsoft.com/office/drawing/2014/main" id="{EE00D414-36B6-F042-91B8-B177B143E25C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3467160" y="5692120"/>
                    <a:ext cx="15480" cy="154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8932904E-08C3-2949-BF74-01FBB80A6CEC}"/>
                </a:ext>
              </a:extLst>
            </p:cNvPr>
            <p:cNvGrpSpPr/>
            <p:nvPr/>
          </p:nvGrpSpPr>
          <p:grpSpPr>
            <a:xfrm>
              <a:off x="3552628" y="5118640"/>
              <a:ext cx="872492" cy="562868"/>
              <a:chOff x="3552628" y="5118640"/>
              <a:chExt cx="872492" cy="562868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46">
                <p14:nvContentPartPr>
                  <p14:cNvPr id="45" name="Ink 44">
                    <a:extLst>
                      <a:ext uri="{FF2B5EF4-FFF2-40B4-BE49-F238E27FC236}">
                        <a16:creationId xmlns:a16="http://schemas.microsoft.com/office/drawing/2014/main" id="{0D9E1B17-D7ED-D34A-A322-D07FDDE364B4}"/>
                      </a:ext>
                    </a:extLst>
                  </p14:cNvPr>
                  <p14:cNvContentPartPr/>
                  <p14:nvPr/>
                </p14:nvContentPartPr>
                <p14:xfrm>
                  <a:off x="3552628" y="5228988"/>
                  <a:ext cx="695520" cy="182520"/>
                </p14:xfrm>
              </p:contentPart>
            </mc:Choice>
            <mc:Fallback xmlns="">
              <p:pic>
                <p:nvPicPr>
                  <p:cNvPr id="45" name="Ink 44">
                    <a:extLst>
                      <a:ext uri="{FF2B5EF4-FFF2-40B4-BE49-F238E27FC236}">
                        <a16:creationId xmlns:a16="http://schemas.microsoft.com/office/drawing/2014/main" id="{0D9E1B17-D7ED-D34A-A322-D07FDDE364B4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3537148" y="5213868"/>
                    <a:ext cx="726120" cy="213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">
                <p14:nvContentPartPr>
                  <p14:cNvPr id="46" name="Ink 45">
                    <a:extLst>
                      <a:ext uri="{FF2B5EF4-FFF2-40B4-BE49-F238E27FC236}">
                        <a16:creationId xmlns:a16="http://schemas.microsoft.com/office/drawing/2014/main" id="{4F6AC1F0-141A-604A-BA16-6DDD3426E7D5}"/>
                      </a:ext>
                    </a:extLst>
                  </p14:cNvPr>
                  <p14:cNvContentPartPr/>
                  <p14:nvPr/>
                </p14:nvContentPartPr>
                <p14:xfrm>
                  <a:off x="3574948" y="5437068"/>
                  <a:ext cx="26280" cy="4680"/>
                </p14:xfrm>
              </p:contentPart>
            </mc:Choice>
            <mc:Fallback xmlns="">
              <p:pic>
                <p:nvPicPr>
                  <p:cNvPr id="46" name="Ink 45">
                    <a:extLst>
                      <a:ext uri="{FF2B5EF4-FFF2-40B4-BE49-F238E27FC236}">
                        <a16:creationId xmlns:a16="http://schemas.microsoft.com/office/drawing/2014/main" id="{4F6AC1F0-141A-604A-BA16-6DDD3426E7D5}"/>
                      </a:ext>
                    </a:extLst>
                  </p:cNvPr>
                  <p:cNvPicPr/>
                  <p:nvPr/>
                </p:nvPicPr>
                <p:blipFill>
                  <a:blip r:embed="rId49"/>
                  <a:stretch>
                    <a:fillRect/>
                  </a:stretch>
                </p:blipFill>
                <p:spPr>
                  <a:xfrm>
                    <a:off x="3559828" y="5421588"/>
                    <a:ext cx="56880" cy="3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0">
                <p14:nvContentPartPr>
                  <p14:cNvPr id="47" name="Ink 46">
                    <a:extLst>
                      <a:ext uri="{FF2B5EF4-FFF2-40B4-BE49-F238E27FC236}">
                        <a16:creationId xmlns:a16="http://schemas.microsoft.com/office/drawing/2014/main" id="{8C9D2939-F1BB-A848-BC99-DF93D0651C36}"/>
                      </a:ext>
                    </a:extLst>
                  </p14:cNvPr>
                  <p14:cNvContentPartPr/>
                  <p14:nvPr/>
                </p14:nvContentPartPr>
                <p14:xfrm>
                  <a:off x="3672508" y="5486388"/>
                  <a:ext cx="58680" cy="11880"/>
                </p14:xfrm>
              </p:contentPart>
            </mc:Choice>
            <mc:Fallback xmlns="">
              <p:pic>
                <p:nvPicPr>
                  <p:cNvPr id="47" name="Ink 46">
                    <a:extLst>
                      <a:ext uri="{FF2B5EF4-FFF2-40B4-BE49-F238E27FC236}">
                        <a16:creationId xmlns:a16="http://schemas.microsoft.com/office/drawing/2014/main" id="{8C9D2939-F1BB-A848-BC99-DF93D0651C36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3657028" y="5470908"/>
                    <a:ext cx="88920" cy="42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2">
                <p14:nvContentPartPr>
                  <p14:cNvPr id="48" name="Ink 47">
                    <a:extLst>
                      <a:ext uri="{FF2B5EF4-FFF2-40B4-BE49-F238E27FC236}">
                        <a16:creationId xmlns:a16="http://schemas.microsoft.com/office/drawing/2014/main" id="{37C03CDD-249C-B54F-B3C5-D002890BCDCA}"/>
                      </a:ext>
                    </a:extLst>
                  </p14:cNvPr>
                  <p14:cNvContentPartPr/>
                  <p14:nvPr/>
                </p14:nvContentPartPr>
                <p14:xfrm>
                  <a:off x="3799948" y="5516268"/>
                  <a:ext cx="61200" cy="14400"/>
                </p14:xfrm>
              </p:contentPart>
            </mc:Choice>
            <mc:Fallback xmlns="">
              <p:pic>
                <p:nvPicPr>
                  <p:cNvPr id="48" name="Ink 47">
                    <a:extLst>
                      <a:ext uri="{FF2B5EF4-FFF2-40B4-BE49-F238E27FC236}">
                        <a16:creationId xmlns:a16="http://schemas.microsoft.com/office/drawing/2014/main" id="{37C03CDD-249C-B54F-B3C5-D002890BCDCA}"/>
                      </a:ext>
                    </a:extLst>
                  </p:cNvPr>
                  <p:cNvPicPr/>
                  <p:nvPr/>
                </p:nvPicPr>
                <p:blipFill>
                  <a:blip r:embed="rId53"/>
                  <a:stretch>
                    <a:fillRect/>
                  </a:stretch>
                </p:blipFill>
                <p:spPr>
                  <a:xfrm>
                    <a:off x="3784468" y="5500788"/>
                    <a:ext cx="91440" cy="45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4">
                <p14:nvContentPartPr>
                  <p14:cNvPr id="49" name="Ink 48">
                    <a:extLst>
                      <a:ext uri="{FF2B5EF4-FFF2-40B4-BE49-F238E27FC236}">
                        <a16:creationId xmlns:a16="http://schemas.microsoft.com/office/drawing/2014/main" id="{78EB93B7-728A-B54B-A198-2F19E4353778}"/>
                      </a:ext>
                    </a:extLst>
                  </p14:cNvPr>
                  <p14:cNvContentPartPr/>
                  <p14:nvPr/>
                </p14:nvContentPartPr>
                <p14:xfrm>
                  <a:off x="3949708" y="5583588"/>
                  <a:ext cx="51840" cy="4320"/>
                </p14:xfrm>
              </p:contentPart>
            </mc:Choice>
            <mc:Fallback xmlns="">
              <p:pic>
                <p:nvPicPr>
                  <p:cNvPr id="49" name="Ink 48">
                    <a:extLst>
                      <a:ext uri="{FF2B5EF4-FFF2-40B4-BE49-F238E27FC236}">
                        <a16:creationId xmlns:a16="http://schemas.microsoft.com/office/drawing/2014/main" id="{78EB93B7-728A-B54B-A198-2F19E4353778}"/>
                      </a:ext>
                    </a:extLst>
                  </p:cNvPr>
                  <p:cNvPicPr/>
                  <p:nvPr/>
                </p:nvPicPr>
                <p:blipFill>
                  <a:blip r:embed="rId55"/>
                  <a:stretch>
                    <a:fillRect/>
                  </a:stretch>
                </p:blipFill>
                <p:spPr>
                  <a:xfrm>
                    <a:off x="3934588" y="5568468"/>
                    <a:ext cx="82080" cy="3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6">
                <p14:nvContentPartPr>
                  <p14:cNvPr id="50" name="Ink 49">
                    <a:extLst>
                      <a:ext uri="{FF2B5EF4-FFF2-40B4-BE49-F238E27FC236}">
                        <a16:creationId xmlns:a16="http://schemas.microsoft.com/office/drawing/2014/main" id="{75105D03-4700-FC42-BDE5-D09FA75AA811}"/>
                      </a:ext>
                    </a:extLst>
                  </p14:cNvPr>
                  <p14:cNvContentPartPr/>
                  <p14:nvPr/>
                </p14:nvContentPartPr>
                <p14:xfrm>
                  <a:off x="4114588" y="5628588"/>
                  <a:ext cx="360" cy="360"/>
                </p14:xfrm>
              </p:contentPart>
            </mc:Choice>
            <mc:Fallback xmlns="">
              <p:pic>
                <p:nvPicPr>
                  <p:cNvPr id="50" name="Ink 49">
                    <a:extLst>
                      <a:ext uri="{FF2B5EF4-FFF2-40B4-BE49-F238E27FC236}">
                        <a16:creationId xmlns:a16="http://schemas.microsoft.com/office/drawing/2014/main" id="{75105D03-4700-FC42-BDE5-D09FA75AA811}"/>
                      </a:ext>
                    </a:extLst>
                  </p:cNvPr>
                  <p:cNvPicPr/>
                  <p:nvPr/>
                </p:nvPicPr>
                <p:blipFill>
                  <a:blip r:embed="rId57"/>
                  <a:stretch>
                    <a:fillRect/>
                  </a:stretch>
                </p:blipFill>
                <p:spPr>
                  <a:xfrm>
                    <a:off x="4099468" y="5613468"/>
                    <a:ext cx="30960" cy="30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8">
                <p14:nvContentPartPr>
                  <p14:cNvPr id="51" name="Ink 50">
                    <a:extLst>
                      <a:ext uri="{FF2B5EF4-FFF2-40B4-BE49-F238E27FC236}">
                        <a16:creationId xmlns:a16="http://schemas.microsoft.com/office/drawing/2014/main" id="{2C4B4B53-1A4B-C94C-B698-503C81D6B008}"/>
                      </a:ext>
                    </a:extLst>
                  </p14:cNvPr>
                  <p14:cNvContentPartPr/>
                  <p14:nvPr/>
                </p14:nvContentPartPr>
                <p14:xfrm>
                  <a:off x="4302148" y="5681148"/>
                  <a:ext cx="360" cy="360"/>
                </p14:xfrm>
              </p:contentPart>
            </mc:Choice>
            <mc:Fallback xmlns="">
              <p:pic>
                <p:nvPicPr>
                  <p:cNvPr id="51" name="Ink 50">
                    <a:extLst>
                      <a:ext uri="{FF2B5EF4-FFF2-40B4-BE49-F238E27FC236}">
                        <a16:creationId xmlns:a16="http://schemas.microsoft.com/office/drawing/2014/main" id="{2C4B4B53-1A4B-C94C-B698-503C81D6B008}"/>
                      </a:ext>
                    </a:extLst>
                  </p:cNvPr>
                  <p:cNvPicPr/>
                  <p:nvPr/>
                </p:nvPicPr>
                <p:blipFill>
                  <a:blip r:embed="rId57"/>
                  <a:stretch>
                    <a:fillRect/>
                  </a:stretch>
                </p:blipFill>
                <p:spPr>
                  <a:xfrm>
                    <a:off x="4286668" y="5665668"/>
                    <a:ext cx="30960" cy="30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9">
                <p14:nvContentPartPr>
                  <p14:cNvPr id="85" name="Ink 84">
                    <a:extLst>
                      <a:ext uri="{FF2B5EF4-FFF2-40B4-BE49-F238E27FC236}">
                        <a16:creationId xmlns:a16="http://schemas.microsoft.com/office/drawing/2014/main" id="{38CDB949-7D83-0143-9EBF-4BFA685255FE}"/>
                      </a:ext>
                    </a:extLst>
                  </p14:cNvPr>
                  <p14:cNvContentPartPr/>
                  <p14:nvPr/>
                </p14:nvContentPartPr>
                <p14:xfrm>
                  <a:off x="4231440" y="5118640"/>
                  <a:ext cx="156600" cy="164880"/>
                </p14:xfrm>
              </p:contentPart>
            </mc:Choice>
            <mc:Fallback xmlns="">
              <p:pic>
                <p:nvPicPr>
                  <p:cNvPr id="85" name="Ink 84">
                    <a:extLst>
                      <a:ext uri="{FF2B5EF4-FFF2-40B4-BE49-F238E27FC236}">
                        <a16:creationId xmlns:a16="http://schemas.microsoft.com/office/drawing/2014/main" id="{38CDB949-7D83-0143-9EBF-4BFA685255FE}"/>
                      </a:ext>
                    </a:extLst>
                  </p:cNvPr>
                  <p:cNvPicPr/>
                  <p:nvPr/>
                </p:nvPicPr>
                <p:blipFill>
                  <a:blip r:embed="rId60"/>
                  <a:stretch>
                    <a:fillRect/>
                  </a:stretch>
                </p:blipFill>
                <p:spPr>
                  <a:xfrm>
                    <a:off x="4223880" y="5111080"/>
                    <a:ext cx="171720" cy="180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1">
                <p14:nvContentPartPr>
                  <p14:cNvPr id="86" name="Ink 85">
                    <a:extLst>
                      <a:ext uri="{FF2B5EF4-FFF2-40B4-BE49-F238E27FC236}">
                        <a16:creationId xmlns:a16="http://schemas.microsoft.com/office/drawing/2014/main" id="{74C5D627-0511-A049-A731-4C2F83A1DCAF}"/>
                      </a:ext>
                    </a:extLst>
                  </p14:cNvPr>
                  <p14:cNvContentPartPr/>
                  <p14:nvPr/>
                </p14:nvContentPartPr>
                <p14:xfrm>
                  <a:off x="4288320" y="5489800"/>
                  <a:ext cx="81720" cy="99000"/>
                </p14:xfrm>
              </p:contentPart>
            </mc:Choice>
            <mc:Fallback xmlns="">
              <p:pic>
                <p:nvPicPr>
                  <p:cNvPr id="86" name="Ink 85">
                    <a:extLst>
                      <a:ext uri="{FF2B5EF4-FFF2-40B4-BE49-F238E27FC236}">
                        <a16:creationId xmlns:a16="http://schemas.microsoft.com/office/drawing/2014/main" id="{74C5D627-0511-A049-A731-4C2F83A1DCAF}"/>
                      </a:ext>
                    </a:extLst>
                  </p:cNvPr>
                  <p:cNvPicPr/>
                  <p:nvPr/>
                </p:nvPicPr>
                <p:blipFill>
                  <a:blip r:embed="rId62"/>
                  <a:stretch>
                    <a:fillRect/>
                  </a:stretch>
                </p:blipFill>
                <p:spPr>
                  <a:xfrm>
                    <a:off x="4280760" y="5482240"/>
                    <a:ext cx="96840" cy="114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3">
                <p14:nvContentPartPr>
                  <p14:cNvPr id="87" name="Ink 86">
                    <a:extLst>
                      <a:ext uri="{FF2B5EF4-FFF2-40B4-BE49-F238E27FC236}">
                        <a16:creationId xmlns:a16="http://schemas.microsoft.com/office/drawing/2014/main" id="{565C13EF-BBF3-A048-9167-4657B0229F23}"/>
                      </a:ext>
                    </a:extLst>
                  </p14:cNvPr>
                  <p14:cNvContentPartPr/>
                  <p14:nvPr/>
                </p14:nvContentPartPr>
                <p14:xfrm>
                  <a:off x="4353480" y="5586280"/>
                  <a:ext cx="71640" cy="57600"/>
                </p14:xfrm>
              </p:contentPart>
            </mc:Choice>
            <mc:Fallback xmlns="">
              <p:pic>
                <p:nvPicPr>
                  <p:cNvPr id="87" name="Ink 86">
                    <a:extLst>
                      <a:ext uri="{FF2B5EF4-FFF2-40B4-BE49-F238E27FC236}">
                        <a16:creationId xmlns:a16="http://schemas.microsoft.com/office/drawing/2014/main" id="{565C13EF-BBF3-A048-9167-4657B0229F23}"/>
                      </a:ext>
                    </a:extLst>
                  </p:cNvPr>
                  <p:cNvPicPr/>
                  <p:nvPr/>
                </p:nvPicPr>
                <p:blipFill>
                  <a:blip r:embed="rId64"/>
                  <a:stretch>
                    <a:fillRect/>
                  </a:stretch>
                </p:blipFill>
                <p:spPr>
                  <a:xfrm>
                    <a:off x="4345920" y="5578720"/>
                    <a:ext cx="86760" cy="7272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F3518DF6-8E37-0E4C-8F3D-AFC8D4275610}"/>
              </a:ext>
            </a:extLst>
          </p:cNvPr>
          <p:cNvGrpSpPr/>
          <p:nvPr/>
        </p:nvGrpSpPr>
        <p:grpSpPr>
          <a:xfrm>
            <a:off x="1184668" y="4835772"/>
            <a:ext cx="1658160" cy="639908"/>
            <a:chOff x="451800" y="5111440"/>
            <a:chExt cx="1658160" cy="63990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0DB1C006-FFB2-CE48-94EB-4E988CFAD99A}"/>
                    </a:ext>
                  </a:extLst>
                </p14:cNvPr>
                <p14:cNvContentPartPr/>
                <p14:nvPr/>
              </p14:nvContentPartPr>
              <p14:xfrm>
                <a:off x="1251148" y="5465868"/>
                <a:ext cx="93240" cy="10548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0DB1C006-FFB2-CE48-94EB-4E988CFAD99A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233508" y="5429868"/>
                  <a:ext cx="128880" cy="17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D36FE840-7EE1-194D-B59D-8E167FB6BB7A}"/>
                    </a:ext>
                  </a:extLst>
                </p14:cNvPr>
                <p14:cNvContentPartPr/>
                <p14:nvPr/>
              </p14:nvContentPartPr>
              <p14:xfrm>
                <a:off x="538200" y="5354080"/>
                <a:ext cx="3960" cy="608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D36FE840-7EE1-194D-B59D-8E167FB6BB7A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530640" y="5346520"/>
                  <a:ext cx="1908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427B7968-85AF-8142-B78D-809DD7CDE82A}"/>
                    </a:ext>
                  </a:extLst>
                </p14:cNvPr>
                <p14:cNvContentPartPr/>
                <p14:nvPr/>
              </p14:nvContentPartPr>
              <p14:xfrm>
                <a:off x="451800" y="5335000"/>
                <a:ext cx="102960" cy="6840"/>
              </p14:xfrm>
            </p:contentPart>
          </mc:Choice>
          <mc:Fallback xmlns=""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27B7968-85AF-8142-B78D-809DD7CDE82A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444240" y="5327440"/>
                  <a:ext cx="118080" cy="219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0FFEACDE-AE5E-2046-99E8-E804190190BB}"/>
                </a:ext>
              </a:extLst>
            </p:cNvPr>
            <p:cNvGrpSpPr/>
            <p:nvPr/>
          </p:nvGrpSpPr>
          <p:grpSpPr>
            <a:xfrm>
              <a:off x="497520" y="5111440"/>
              <a:ext cx="1612440" cy="639908"/>
              <a:chOff x="497520" y="5111440"/>
              <a:chExt cx="1612440" cy="639908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71">
                <p14:nvContentPartPr>
                  <p14:cNvPr id="14" name="Ink 13">
                    <a:extLst>
                      <a:ext uri="{FF2B5EF4-FFF2-40B4-BE49-F238E27FC236}">
                        <a16:creationId xmlns:a16="http://schemas.microsoft.com/office/drawing/2014/main" id="{6DE0F2B7-1869-6A47-904D-A8E2D7889D80}"/>
                      </a:ext>
                    </a:extLst>
                  </p14:cNvPr>
                  <p14:cNvContentPartPr/>
                  <p14:nvPr/>
                </p14:nvContentPartPr>
                <p14:xfrm>
                  <a:off x="606748" y="5508348"/>
                  <a:ext cx="690480" cy="25200"/>
                </p14:xfrm>
              </p:contentPart>
            </mc:Choice>
            <mc:Fallback xmlns="">
              <p:pic>
                <p:nvPicPr>
                  <p:cNvPr id="14" name="Ink 13">
                    <a:extLst>
                      <a:ext uri="{FF2B5EF4-FFF2-40B4-BE49-F238E27FC236}">
                        <a16:creationId xmlns:a16="http://schemas.microsoft.com/office/drawing/2014/main" id="{6DE0F2B7-1869-6A47-904D-A8E2D7889D80}"/>
                      </a:ext>
                    </a:extLst>
                  </p:cNvPr>
                  <p:cNvPicPr/>
                  <p:nvPr/>
                </p:nvPicPr>
                <p:blipFill>
                  <a:blip r:embed="rId72"/>
                  <a:stretch>
                    <a:fillRect/>
                  </a:stretch>
                </p:blipFill>
                <p:spPr>
                  <a:xfrm>
                    <a:off x="591628" y="5492868"/>
                    <a:ext cx="721080" cy="55440"/>
                  </a:xfrm>
                  <a:prstGeom prst="rect">
                    <a:avLst/>
                  </a:prstGeom>
                </p:spPr>
              </p:pic>
            </mc:Fallback>
          </mc:AlternateContent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325BD0B-905F-DA41-BE75-4C25EFC9B8A7}"/>
                  </a:ext>
                </a:extLst>
              </p:cNvPr>
              <p:cNvSpPr txBox="1"/>
              <p:nvPr/>
            </p:nvSpPr>
            <p:spPr>
              <a:xfrm>
                <a:off x="836973" y="5135870"/>
                <a:ext cx="8659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srgbClr val="F6637F"/>
                    </a:solidFill>
                    <a:latin typeface="Franklin Gothic Book" panose="020B0503020102020204" pitchFamily="34" charset="0"/>
                  </a:rPr>
                  <a:t>max Δchi2</a:t>
                </a:r>
              </a:p>
            </p:txBody>
          </p:sp>
          <mc:AlternateContent xmlns:mc="http://schemas.openxmlformats.org/markup-compatibility/2006" xmlns:p14="http://schemas.microsoft.com/office/powerpoint/2010/main">
            <mc:Choice Requires="p14">
              <p:contentPart p14:bwMode="auto" r:id="rId73">
                <p14:nvContentPartPr>
                  <p14:cNvPr id="60" name="Ink 59">
                    <a:extLst>
                      <a:ext uri="{FF2B5EF4-FFF2-40B4-BE49-F238E27FC236}">
                        <a16:creationId xmlns:a16="http://schemas.microsoft.com/office/drawing/2014/main" id="{C386EDA9-97D3-C841-82C0-ADB12B6304BF}"/>
                      </a:ext>
                    </a:extLst>
                  </p14:cNvPr>
                  <p14:cNvContentPartPr/>
                  <p14:nvPr/>
                </p14:nvContentPartPr>
                <p14:xfrm>
                  <a:off x="497520" y="5359120"/>
                  <a:ext cx="2160" cy="50760"/>
                </p14:xfrm>
              </p:contentPart>
            </mc:Choice>
            <mc:Fallback xmlns="">
              <p:pic>
                <p:nvPicPr>
                  <p:cNvPr id="60" name="Ink 59">
                    <a:extLst>
                      <a:ext uri="{FF2B5EF4-FFF2-40B4-BE49-F238E27FC236}">
                        <a16:creationId xmlns:a16="http://schemas.microsoft.com/office/drawing/2014/main" id="{C386EDA9-97D3-C841-82C0-ADB12B6304BF}"/>
                      </a:ext>
                    </a:extLst>
                  </p:cNvPr>
                  <p:cNvPicPr/>
                  <p:nvPr/>
                </p:nvPicPr>
                <p:blipFill>
                  <a:blip r:embed="rId74"/>
                  <a:stretch>
                    <a:fillRect/>
                  </a:stretch>
                </p:blipFill>
                <p:spPr>
                  <a:xfrm>
                    <a:off x="489960" y="5351560"/>
                    <a:ext cx="17280" cy="65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5">
                <p14:nvContentPartPr>
                  <p14:cNvPr id="84" name="Ink 83">
                    <a:extLst>
                      <a:ext uri="{FF2B5EF4-FFF2-40B4-BE49-F238E27FC236}">
                        <a16:creationId xmlns:a16="http://schemas.microsoft.com/office/drawing/2014/main" id="{D8F925BE-3E2C-C548-8BD0-4A1A7AD4E2E8}"/>
                      </a:ext>
                    </a:extLst>
                  </p14:cNvPr>
                  <p14:cNvContentPartPr/>
                  <p14:nvPr/>
                </p14:nvContentPartPr>
                <p14:xfrm>
                  <a:off x="1939320" y="5111440"/>
                  <a:ext cx="118440" cy="163080"/>
                </p14:xfrm>
              </p:contentPart>
            </mc:Choice>
            <mc:Fallback xmlns="">
              <p:pic>
                <p:nvPicPr>
                  <p:cNvPr id="84" name="Ink 83">
                    <a:extLst>
                      <a:ext uri="{FF2B5EF4-FFF2-40B4-BE49-F238E27FC236}">
                        <a16:creationId xmlns:a16="http://schemas.microsoft.com/office/drawing/2014/main" id="{D8F925BE-3E2C-C548-8BD0-4A1A7AD4E2E8}"/>
                      </a:ext>
                    </a:extLst>
                  </p:cNvPr>
                  <p:cNvPicPr/>
                  <p:nvPr/>
                </p:nvPicPr>
                <p:blipFill>
                  <a:blip r:embed="rId76"/>
                  <a:stretch>
                    <a:fillRect/>
                  </a:stretch>
                </p:blipFill>
                <p:spPr>
                  <a:xfrm>
                    <a:off x="1931760" y="5103880"/>
                    <a:ext cx="133560" cy="17820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C6C8D4D6-A9B6-794B-9114-5EF0E6F66CD8}"/>
                  </a:ext>
                </a:extLst>
              </p:cNvPr>
              <p:cNvGrpSpPr/>
              <p:nvPr/>
            </p:nvGrpSpPr>
            <p:grpSpPr>
              <a:xfrm>
                <a:off x="1326388" y="5289828"/>
                <a:ext cx="783572" cy="461520"/>
                <a:chOff x="1326388" y="5289828"/>
                <a:chExt cx="783572" cy="46152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77">
                  <p14:nvContentPartPr>
                    <p14:cNvPr id="31" name="Ink 30">
                      <a:extLst>
                        <a:ext uri="{FF2B5EF4-FFF2-40B4-BE49-F238E27FC236}">
                          <a16:creationId xmlns:a16="http://schemas.microsoft.com/office/drawing/2014/main" id="{68D38DB8-3BB8-9544-8C70-13B80D172B6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326388" y="5289828"/>
                    <a:ext cx="663840" cy="241560"/>
                  </p14:xfrm>
                </p:contentPart>
              </mc:Choice>
              <mc:Fallback xmlns="">
                <p:pic>
                  <p:nvPicPr>
                    <p:cNvPr id="31" name="Ink 30">
                      <a:extLst>
                        <a:ext uri="{FF2B5EF4-FFF2-40B4-BE49-F238E27FC236}">
                          <a16:creationId xmlns:a16="http://schemas.microsoft.com/office/drawing/2014/main" id="{68D38DB8-3BB8-9544-8C70-13B80D172B6F}"/>
                        </a:ext>
                      </a:extLst>
                    </p:cNvPr>
                    <p:cNvPicPr/>
                    <p:nvPr/>
                  </p:nvPicPr>
                  <p:blipFill>
                    <a:blip r:embed="rId78"/>
                    <a:stretch>
                      <a:fillRect/>
                    </a:stretch>
                  </p:blipFill>
                  <p:spPr>
                    <a:xfrm>
                      <a:off x="1311268" y="5274708"/>
                      <a:ext cx="694440" cy="272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79">
                  <p14:nvContentPartPr>
                    <p14:cNvPr id="36" name="Ink 35">
                      <a:extLst>
                        <a:ext uri="{FF2B5EF4-FFF2-40B4-BE49-F238E27FC236}">
                          <a16:creationId xmlns:a16="http://schemas.microsoft.com/office/drawing/2014/main" id="{99783FB7-B1D7-8C4C-8682-49F983DC20B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326388" y="5553708"/>
                    <a:ext cx="22320" cy="3960"/>
                  </p14:xfrm>
                </p:contentPart>
              </mc:Choice>
              <mc:Fallback xmlns="">
                <p:pic>
                  <p:nvPicPr>
                    <p:cNvPr id="36" name="Ink 35">
                      <a:extLst>
                        <a:ext uri="{FF2B5EF4-FFF2-40B4-BE49-F238E27FC236}">
                          <a16:creationId xmlns:a16="http://schemas.microsoft.com/office/drawing/2014/main" id="{99783FB7-B1D7-8C4C-8682-49F983DC20BD}"/>
                        </a:ext>
                      </a:extLst>
                    </p:cNvPr>
                    <p:cNvPicPr/>
                    <p:nvPr/>
                  </p:nvPicPr>
                  <p:blipFill>
                    <a:blip r:embed="rId80"/>
                    <a:stretch>
                      <a:fillRect/>
                    </a:stretch>
                  </p:blipFill>
                  <p:spPr>
                    <a:xfrm>
                      <a:off x="1311268" y="5538588"/>
                      <a:ext cx="52920" cy="342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1">
                  <p14:nvContentPartPr>
                    <p14:cNvPr id="37" name="Ink 36">
                      <a:extLst>
                        <a:ext uri="{FF2B5EF4-FFF2-40B4-BE49-F238E27FC236}">
                          <a16:creationId xmlns:a16="http://schemas.microsoft.com/office/drawing/2014/main" id="{D78EA6C9-8E26-F14F-A84F-F9D6BD9F35D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394068" y="5583588"/>
                    <a:ext cx="69840" cy="16920"/>
                  </p14:xfrm>
                </p:contentPart>
              </mc:Choice>
              <mc:Fallback xmlns="">
                <p:pic>
                  <p:nvPicPr>
                    <p:cNvPr id="37" name="Ink 36">
                      <a:extLst>
                        <a:ext uri="{FF2B5EF4-FFF2-40B4-BE49-F238E27FC236}">
                          <a16:creationId xmlns:a16="http://schemas.microsoft.com/office/drawing/2014/main" id="{D78EA6C9-8E26-F14F-A84F-F9D6BD9F35DE}"/>
                        </a:ext>
                      </a:extLst>
                    </p:cNvPr>
                    <p:cNvPicPr/>
                    <p:nvPr/>
                  </p:nvPicPr>
                  <p:blipFill>
                    <a:blip r:embed="rId82"/>
                    <a:stretch>
                      <a:fillRect/>
                    </a:stretch>
                  </p:blipFill>
                  <p:spPr>
                    <a:xfrm>
                      <a:off x="1378588" y="5568468"/>
                      <a:ext cx="100080" cy="47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3">
                  <p14:nvContentPartPr>
                    <p14:cNvPr id="39" name="Ink 38">
                      <a:extLst>
                        <a:ext uri="{FF2B5EF4-FFF2-40B4-BE49-F238E27FC236}">
                          <a16:creationId xmlns:a16="http://schemas.microsoft.com/office/drawing/2014/main" id="{880C98A0-3508-B547-BCCC-338B28B0AB4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558948" y="5636148"/>
                    <a:ext cx="24120" cy="5040"/>
                  </p14:xfrm>
                </p:contentPart>
              </mc:Choice>
              <mc:Fallback xmlns="">
                <p:pic>
                  <p:nvPicPr>
                    <p:cNvPr id="39" name="Ink 38">
                      <a:extLst>
                        <a:ext uri="{FF2B5EF4-FFF2-40B4-BE49-F238E27FC236}">
                          <a16:creationId xmlns:a16="http://schemas.microsoft.com/office/drawing/2014/main" id="{880C98A0-3508-B547-BCCC-338B28B0AB4D}"/>
                        </a:ext>
                      </a:extLst>
                    </p:cNvPr>
                    <p:cNvPicPr/>
                    <p:nvPr/>
                  </p:nvPicPr>
                  <p:blipFill>
                    <a:blip r:embed="rId84"/>
                    <a:stretch>
                      <a:fillRect/>
                    </a:stretch>
                  </p:blipFill>
                  <p:spPr>
                    <a:xfrm>
                      <a:off x="1543468" y="5621028"/>
                      <a:ext cx="54720" cy="352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5">
                  <p14:nvContentPartPr>
                    <p14:cNvPr id="41" name="Ink 40">
                      <a:extLst>
                        <a:ext uri="{FF2B5EF4-FFF2-40B4-BE49-F238E27FC236}">
                          <a16:creationId xmlns:a16="http://schemas.microsoft.com/office/drawing/2014/main" id="{F200ED03-41F2-8541-B31B-180CCE7F14F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663708" y="5673588"/>
                    <a:ext cx="61560" cy="16920"/>
                  </p14:xfrm>
                </p:contentPart>
              </mc:Choice>
              <mc:Fallback xmlns="">
                <p:pic>
                  <p:nvPicPr>
                    <p:cNvPr id="41" name="Ink 40">
                      <a:extLst>
                        <a:ext uri="{FF2B5EF4-FFF2-40B4-BE49-F238E27FC236}">
                          <a16:creationId xmlns:a16="http://schemas.microsoft.com/office/drawing/2014/main" id="{F200ED03-41F2-8541-B31B-180CCE7F14F7}"/>
                        </a:ext>
                      </a:extLst>
                    </p:cNvPr>
                    <p:cNvPicPr/>
                    <p:nvPr/>
                  </p:nvPicPr>
                  <p:blipFill>
                    <a:blip r:embed="rId86"/>
                    <a:stretch>
                      <a:fillRect/>
                    </a:stretch>
                  </p:blipFill>
                  <p:spPr>
                    <a:xfrm>
                      <a:off x="1648588" y="5658468"/>
                      <a:ext cx="91800" cy="475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7">
                  <p14:nvContentPartPr>
                    <p14:cNvPr id="42" name="Ink 41">
                      <a:extLst>
                        <a:ext uri="{FF2B5EF4-FFF2-40B4-BE49-F238E27FC236}">
                          <a16:creationId xmlns:a16="http://schemas.microsoft.com/office/drawing/2014/main" id="{51F1ECA4-3F68-1F41-9D64-584A18D2EDC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798708" y="5718588"/>
                    <a:ext cx="51120" cy="9000"/>
                  </p14:xfrm>
                </p:contentPart>
              </mc:Choice>
              <mc:Fallback xmlns="">
                <p:pic>
                  <p:nvPicPr>
                    <p:cNvPr id="42" name="Ink 41">
                      <a:extLst>
                        <a:ext uri="{FF2B5EF4-FFF2-40B4-BE49-F238E27FC236}">
                          <a16:creationId xmlns:a16="http://schemas.microsoft.com/office/drawing/2014/main" id="{51F1ECA4-3F68-1F41-9D64-584A18D2EDC2}"/>
                        </a:ext>
                      </a:extLst>
                    </p:cNvPr>
                    <p:cNvPicPr/>
                    <p:nvPr/>
                  </p:nvPicPr>
                  <p:blipFill>
                    <a:blip r:embed="rId88"/>
                    <a:stretch>
                      <a:fillRect/>
                    </a:stretch>
                  </p:blipFill>
                  <p:spPr>
                    <a:xfrm>
                      <a:off x="1783588" y="5703468"/>
                      <a:ext cx="81720" cy="39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9">
                  <p14:nvContentPartPr>
                    <p14:cNvPr id="43" name="Ink 42">
                      <a:extLst>
                        <a:ext uri="{FF2B5EF4-FFF2-40B4-BE49-F238E27FC236}">
                          <a16:creationId xmlns:a16="http://schemas.microsoft.com/office/drawing/2014/main" id="{FBBCB90B-43BA-5148-802E-772B6023AF9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911028" y="5748468"/>
                    <a:ext cx="36720" cy="2880"/>
                  </p14:xfrm>
                </p:contentPart>
              </mc:Choice>
              <mc:Fallback xmlns="">
                <p:pic>
                  <p:nvPicPr>
                    <p:cNvPr id="43" name="Ink 42">
                      <a:extLst>
                        <a:ext uri="{FF2B5EF4-FFF2-40B4-BE49-F238E27FC236}">
                          <a16:creationId xmlns:a16="http://schemas.microsoft.com/office/drawing/2014/main" id="{FBBCB90B-43BA-5148-802E-772B6023AF9C}"/>
                        </a:ext>
                      </a:extLst>
                    </p:cNvPr>
                    <p:cNvPicPr/>
                    <p:nvPr/>
                  </p:nvPicPr>
                  <p:blipFill>
                    <a:blip r:embed="rId90"/>
                    <a:stretch>
                      <a:fillRect/>
                    </a:stretch>
                  </p:blipFill>
                  <p:spPr>
                    <a:xfrm>
                      <a:off x="1895908" y="5733348"/>
                      <a:ext cx="67320" cy="334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1">
                  <p14:nvContentPartPr>
                    <p14:cNvPr id="89" name="Ink 88">
                      <a:extLst>
                        <a:ext uri="{FF2B5EF4-FFF2-40B4-BE49-F238E27FC236}">
                          <a16:creationId xmlns:a16="http://schemas.microsoft.com/office/drawing/2014/main" id="{54704172-E4A7-AE49-ABD1-9707E22B441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940040" y="5607160"/>
                    <a:ext cx="84960" cy="74160"/>
                  </p14:xfrm>
                </p:contentPart>
              </mc:Choice>
              <mc:Fallback xmlns="">
                <p:pic>
                  <p:nvPicPr>
                    <p:cNvPr id="89" name="Ink 88">
                      <a:extLst>
                        <a:ext uri="{FF2B5EF4-FFF2-40B4-BE49-F238E27FC236}">
                          <a16:creationId xmlns:a16="http://schemas.microsoft.com/office/drawing/2014/main" id="{54704172-E4A7-AE49-ABD1-9707E22B4414}"/>
                        </a:ext>
                      </a:extLst>
                    </p:cNvPr>
                    <p:cNvPicPr/>
                    <p:nvPr/>
                  </p:nvPicPr>
                  <p:blipFill>
                    <a:blip r:embed="rId92"/>
                    <a:stretch>
                      <a:fillRect/>
                    </a:stretch>
                  </p:blipFill>
                  <p:spPr>
                    <a:xfrm>
                      <a:off x="1932480" y="5599960"/>
                      <a:ext cx="99720" cy="889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3">
                  <p14:nvContentPartPr>
                    <p14:cNvPr id="90" name="Ink 89">
                      <a:extLst>
                        <a:ext uri="{FF2B5EF4-FFF2-40B4-BE49-F238E27FC236}">
                          <a16:creationId xmlns:a16="http://schemas.microsoft.com/office/drawing/2014/main" id="{BAC67BE6-A144-7E46-9FA4-3AE32DC84A6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016720" y="5652880"/>
                    <a:ext cx="93240" cy="72360"/>
                  </p14:xfrm>
                </p:contentPart>
              </mc:Choice>
              <mc:Fallback xmlns="">
                <p:pic>
                  <p:nvPicPr>
                    <p:cNvPr id="90" name="Ink 89">
                      <a:extLst>
                        <a:ext uri="{FF2B5EF4-FFF2-40B4-BE49-F238E27FC236}">
                          <a16:creationId xmlns:a16="http://schemas.microsoft.com/office/drawing/2014/main" id="{BAC67BE6-A144-7E46-9FA4-3AE32DC84A67}"/>
                        </a:ext>
                      </a:extLst>
                    </p:cNvPr>
                    <p:cNvPicPr/>
                    <p:nvPr/>
                  </p:nvPicPr>
                  <p:blipFill>
                    <a:blip r:embed="rId94"/>
                    <a:stretch>
                      <a:fillRect/>
                    </a:stretch>
                  </p:blipFill>
                  <p:spPr>
                    <a:xfrm>
                      <a:off x="2009160" y="5645320"/>
                      <a:ext cx="108360" cy="8748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3B09E019-82E1-D34C-BCF3-0E5575C8EB3E}"/>
              </a:ext>
            </a:extLst>
          </p:cNvPr>
          <p:cNvSpPr txBox="1"/>
          <p:nvPr/>
        </p:nvSpPr>
        <p:spPr>
          <a:xfrm>
            <a:off x="1544097" y="5623607"/>
            <a:ext cx="1066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Expectation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362AF2B-ABDB-2D41-A39A-34C393762388}"/>
              </a:ext>
            </a:extLst>
          </p:cNvPr>
          <p:cNvSpPr txBox="1"/>
          <p:nvPr/>
        </p:nvSpPr>
        <p:spPr>
          <a:xfrm>
            <a:off x="3497098" y="5611502"/>
            <a:ext cx="699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Reality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6895697-7335-7144-A631-AE43BA8A1F36}"/>
              </a:ext>
            </a:extLst>
          </p:cNvPr>
          <p:cNvSpPr txBox="1"/>
          <p:nvPr/>
        </p:nvSpPr>
        <p:spPr>
          <a:xfrm>
            <a:off x="640516" y="5917179"/>
            <a:ext cx="5218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6637F"/>
                </a:solidFill>
                <a:latin typeface="Franklin Gothic Book" panose="020B0503020102020204" pitchFamily="34" charset="0"/>
              </a:rPr>
              <a:t>=&gt; Not adding kink tool in the MVA since not trusting them</a:t>
            </a:r>
          </a:p>
        </p:txBody>
      </p:sp>
    </p:spTree>
    <p:extLst>
      <p:ext uri="{BB962C8B-B14F-4D97-AF65-F5344CB8AC3E}">
        <p14:creationId xmlns:p14="http://schemas.microsoft.com/office/powerpoint/2010/main" val="3355304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57BF7-7EF3-6A45-910B-20B14FC20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1600" dirty="0"/>
              <a:t>Kink code</a:t>
            </a:r>
            <a:endParaRPr lang="en-CH" sz="1400" dirty="0"/>
          </a:p>
        </p:txBody>
      </p:sp>
      <p:sp>
        <p:nvSpPr>
          <p:cNvPr id="46" name="Slide Number Placeholder 4">
            <a:extLst>
              <a:ext uri="{FF2B5EF4-FFF2-40B4-BE49-F238E27FC236}">
                <a16:creationId xmlns:a16="http://schemas.microsoft.com/office/drawing/2014/main" id="{53C94B65-EB12-FD45-AA99-9EDD4D72F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7F5E00FB-BA97-4F40-A054-D7E4AEFE7EF5}" type="slidenum">
              <a:rPr lang="en-CH" smtClean="0">
                <a:latin typeface="Geneva" panose="020B0503030404040204" pitchFamily="34" charset="0"/>
                <a:ea typeface="Geneva" panose="020B0503030404040204" pitchFamily="34" charset="0"/>
              </a:rPr>
              <a:t>33</a:t>
            </a:fld>
            <a:endParaRPr lang="en-CH" dirty="0">
              <a:latin typeface="Geneva" panose="020B0503030404040204" pitchFamily="34" charset="0"/>
              <a:ea typeface="Geneva" panose="020B05030304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E9A8EF3-8D71-F447-BC98-CC46A83D773D}"/>
                  </a:ext>
                </a:extLst>
              </p:cNvPr>
              <p:cNvSpPr/>
              <p:nvPr/>
            </p:nvSpPr>
            <p:spPr>
              <a:xfrm>
                <a:off x="5170799" y="1406734"/>
                <a:ext cx="3588484" cy="7545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fr-CH" sz="1000" i="1" dirty="0">
                  <a:latin typeface="Geneva" panose="020B0503030404040204" pitchFamily="34" charset="0"/>
                  <a:ea typeface="Geneva" panose="020B050303040404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fr-CH" sz="1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lang="fr-CH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000" i="1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fr-CH" sz="10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fr-CH" sz="10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sSub>
                          <m:sSubPr>
                            <m:ctrlPr>
                              <a:rPr lang="fr-CH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CH" sz="1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CH" sz="10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d>
                    <m:r>
                      <a:rPr lang="fr-CH" sz="10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1000" dirty="0">
                    <a:latin typeface="Geneva" panose="020B0503030404040204" pitchFamily="34" charset="0"/>
                    <a:ea typeface="Geneva" panose="020B0503030404040204" pitchFamily="34" charset="0"/>
                  </a:rPr>
                  <a:t> </a:t>
                </a:r>
                <a:r>
                  <a:rPr lang="en-US" sz="1000" dirty="0">
                    <a:latin typeface="Geneva" panose="020B0503030404040204" pitchFamily="34" charset="0"/>
                    <a:ea typeface="Geneva" panose="020B0503030404040204" pitchFamily="34" charset="0"/>
                  </a:rPr>
                  <a:t>63.56 % [PDG 2019],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000" b="0" i="1" smtClean="0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</m:ctrlPr>
                      </m:sSubPr>
                      <m:e>
                        <m:r>
                          <a:rPr lang="fr-CH" sz="1000" b="0" i="1" smtClean="0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  <m:t>𝜏</m:t>
                        </m:r>
                      </m:e>
                      <m:sub>
                        <m:r>
                          <a:rPr lang="fr-CH" sz="1000" b="0" i="1" smtClean="0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  <m:t>𝐾</m:t>
                        </m:r>
                      </m:sub>
                    </m:sSub>
                    <m:r>
                      <a:rPr lang="fr-CH" sz="1000" b="0" i="1" smtClean="0">
                        <a:latin typeface="Cambria Math" panose="02040503050406030204" pitchFamily="18" charset="0"/>
                        <a:ea typeface="Geneva" panose="020B0503030404040204" pitchFamily="34" charset="0"/>
                      </a:rPr>
                      <m:t>=1.2⋅</m:t>
                    </m:r>
                    <m:sSup>
                      <m:sSupPr>
                        <m:ctrlPr>
                          <a:rPr lang="fr-CH" sz="1000" b="0" i="1" smtClean="0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</m:ctrlPr>
                      </m:sSupPr>
                      <m:e>
                        <m:r>
                          <a:rPr lang="fr-CH" sz="1000" b="0" i="1" smtClean="0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  <m:t>10</m:t>
                        </m:r>
                      </m:e>
                      <m:sup>
                        <m:r>
                          <a:rPr lang="fr-CH" sz="1000" b="0" i="1" smtClean="0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  <m:t>−8</m:t>
                        </m:r>
                      </m:sup>
                    </m:sSup>
                    <m:r>
                      <a:rPr lang="fr-CH" sz="1000" b="0" i="1" smtClean="0">
                        <a:latin typeface="Cambria Math" panose="02040503050406030204" pitchFamily="18" charset="0"/>
                        <a:ea typeface="Geneva" panose="020B0503030404040204" pitchFamily="34" charset="0"/>
                      </a:rPr>
                      <m:t> </m:t>
                    </m:r>
                  </m:oMath>
                </a14:m>
                <a:r>
                  <a:rPr lang="en-US" sz="1000" dirty="0">
                    <a:latin typeface="Geneva" panose="020B0503030404040204" pitchFamily="34" charset="0"/>
                    <a:ea typeface="Geneva" panose="020B0503030404040204" pitchFamily="34" charset="0"/>
                  </a:rPr>
                  <a:t>s  </a:t>
                </a:r>
                <a:endParaRPr lang="en-CH" sz="1000" dirty="0">
                  <a:latin typeface="Geneva" panose="020B0503030404040204" pitchFamily="34" charset="0"/>
                  <a:ea typeface="Geneva" panose="020B050303040404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fr-CH" sz="1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lang="fr-CH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CH" sz="1000" i="1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fr-CH" sz="1000" i="1">
                            <a:latin typeface="Cambria Math" panose="02040503050406030204" pitchFamily="18" charset="0"/>
                          </a:rPr>
                          <m:t>𝜇</m:t>
                        </m:r>
                        <m:sSub>
                          <m:sSubPr>
                            <m:ctrlPr>
                              <a:rPr lang="fr-CH" sz="1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0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CH" sz="10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CH" sz="10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d>
                    <m:r>
                      <a:rPr lang="fr-CH" sz="1000" i="1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1000" dirty="0">
                    <a:latin typeface="Geneva" panose="020B0503030404040204" pitchFamily="34" charset="0"/>
                    <a:ea typeface="Geneva" panose="020B0503030404040204" pitchFamily="34" charset="0"/>
                  </a:rPr>
                  <a:t> </a:t>
                </a:r>
                <a:r>
                  <a:rPr lang="en-US" sz="1000" dirty="0">
                    <a:latin typeface="Geneva" panose="020B0503030404040204" pitchFamily="34" charset="0"/>
                    <a:ea typeface="Geneva" panose="020B0503030404040204" pitchFamily="34" charset="0"/>
                  </a:rPr>
                  <a:t>99.99 % [PDG 2019],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000" i="1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</m:ctrlPr>
                      </m:sSubPr>
                      <m:e>
                        <m:r>
                          <a:rPr lang="fr-CH" sz="1000" i="1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  <m:t>𝜏</m:t>
                        </m:r>
                      </m:e>
                      <m:sub>
                        <m:r>
                          <a:rPr lang="fr-CH" sz="1000" b="0" i="1" smtClean="0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  <m:t>𝜋</m:t>
                        </m:r>
                      </m:sub>
                    </m:sSub>
                    <m:r>
                      <a:rPr lang="fr-CH" sz="1000" i="1">
                        <a:latin typeface="Cambria Math" panose="02040503050406030204" pitchFamily="18" charset="0"/>
                        <a:ea typeface="Geneva" panose="020B0503030404040204" pitchFamily="34" charset="0"/>
                      </a:rPr>
                      <m:t>=</m:t>
                    </m:r>
                    <m:r>
                      <a:rPr lang="fr-CH" sz="1000" b="0" i="1" smtClean="0">
                        <a:latin typeface="Cambria Math" panose="02040503050406030204" pitchFamily="18" charset="0"/>
                        <a:ea typeface="Geneva" panose="020B0503030404040204" pitchFamily="34" charset="0"/>
                      </a:rPr>
                      <m:t>2.6</m:t>
                    </m:r>
                    <m:r>
                      <a:rPr lang="fr-CH" sz="1000" i="1">
                        <a:latin typeface="Cambria Math" panose="02040503050406030204" pitchFamily="18" charset="0"/>
                        <a:ea typeface="Geneva" panose="020B0503030404040204" pitchFamily="34" charset="0"/>
                      </a:rPr>
                      <m:t>⋅</m:t>
                    </m:r>
                    <m:sSup>
                      <m:sSupPr>
                        <m:ctrlPr>
                          <a:rPr lang="fr-CH" sz="1000" i="1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</m:ctrlPr>
                      </m:sSupPr>
                      <m:e>
                        <m:r>
                          <a:rPr lang="fr-CH" sz="1000" b="0" i="1" smtClean="0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  <m:t>10</m:t>
                        </m:r>
                      </m:e>
                      <m:sup>
                        <m:r>
                          <a:rPr lang="fr-CH" sz="1000" b="0" i="1" smtClean="0">
                            <a:latin typeface="Cambria Math" panose="02040503050406030204" pitchFamily="18" charset="0"/>
                            <a:ea typeface="Geneva" panose="020B0503030404040204" pitchFamily="34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sz="1000" dirty="0">
                    <a:latin typeface="Geneva" panose="020B0503030404040204" pitchFamily="34" charset="0"/>
                    <a:ea typeface="Geneva" panose="020B0503030404040204" pitchFamily="34" charset="0"/>
                  </a:rPr>
                  <a:t>s</a:t>
                </a:r>
                <a:endParaRPr lang="en-CH" sz="1000" dirty="0">
                  <a:latin typeface="Geneva" panose="020B0503030404040204" pitchFamily="34" charset="0"/>
                  <a:ea typeface="Geneva" panose="020B0503030404040204" pitchFamily="34" charset="0"/>
                </a:endParaRPr>
              </a:p>
              <a:p>
                <a:endParaRPr lang="en-CH" sz="1000" dirty="0">
                  <a:latin typeface="Geneva" panose="020B0503030404040204" pitchFamily="34" charset="0"/>
                  <a:ea typeface="Geneva" panose="020B0503030404040204" pitchFamily="34" charset="0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E9A8EF3-8D71-F447-BC98-CC46A83D77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0799" y="1406734"/>
                <a:ext cx="3588484" cy="7545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0BD49013-3B76-9B45-9F5F-8F1CF9126AAE}"/>
              </a:ext>
            </a:extLst>
          </p:cNvPr>
          <p:cNvSpPr/>
          <p:nvPr/>
        </p:nvSpPr>
        <p:spPr>
          <a:xfrm>
            <a:off x="628649" y="5187488"/>
            <a:ext cx="50122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.</a:t>
            </a:r>
            <a:endParaRPr lang="en-CH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6245F7-0C47-014C-AA2F-2F18084C6BE8}"/>
              </a:ext>
            </a:extLst>
          </p:cNvPr>
          <p:cNvSpPr/>
          <p:nvPr/>
        </p:nvSpPr>
        <p:spPr>
          <a:xfrm>
            <a:off x="628649" y="3125385"/>
            <a:ext cx="78867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sz="14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Algorithm</a:t>
            </a:r>
            <a:r>
              <a:rPr lang="en-C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:</a:t>
            </a:r>
          </a:p>
          <a:p>
            <a:r>
              <a:rPr lang="en-C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For each track, collect the batch of mes. </a:t>
            </a:r>
            <a:r>
              <a:rPr lang="en-CH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nodes</a:t>
            </a:r>
            <a:r>
              <a:rPr lang="en-CH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 </a:t>
            </a:r>
            <a:r>
              <a:rPr lang="en-C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(collection of track </a:t>
            </a:r>
            <a:r>
              <a:rPr lang="en-CH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states</a:t>
            </a:r>
            <a:r>
              <a:rPr lang="en-C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)</a:t>
            </a:r>
          </a:p>
          <a:p>
            <a:r>
              <a:rPr lang="en-C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For each node (with step </a:t>
            </a:r>
            <a:r>
              <a:rPr lang="en-CH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s</a:t>
            </a:r>
            <a:r>
              <a:rPr lang="en-C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):</a:t>
            </a:r>
          </a:p>
          <a:p>
            <a:r>
              <a:rPr lang="en-C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	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chi2kink = ( chi2tot - chi2forward[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i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] - chi2backward[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i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 + 1] ) / 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ndof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;</a:t>
            </a:r>
            <a:endParaRPr lang="en-CH" sz="1400" dirty="0">
              <a:solidFill>
                <a:schemeClr val="tx1">
                  <a:lumMod val="85000"/>
                  <a:lumOff val="15000"/>
                </a:schemeClr>
              </a:solidFill>
              <a:latin typeface="Geneva" panose="020B0503030404040204" pitchFamily="34" charset="0"/>
              <a:ea typeface="Geneva" panose="020B0503030404040204" pitchFamily="34" charset="0"/>
            </a:endParaRPr>
          </a:p>
          <a:p>
            <a:r>
              <a:rPr lang="en-C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Return the </a:t>
            </a:r>
            <a:r>
              <a:rPr lang="en-CH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maximum</a:t>
            </a:r>
            <a:r>
              <a:rPr lang="en-C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 one along the track.</a:t>
            </a:r>
          </a:p>
          <a:p>
            <a:endParaRPr lang="en-CH" sz="1400" dirty="0">
              <a:solidFill>
                <a:schemeClr val="tx1">
                  <a:lumMod val="85000"/>
                  <a:lumOff val="15000"/>
                </a:schemeClr>
              </a:solidFill>
              <a:latin typeface="Geneva" panose="020B0503030404040204" pitchFamily="34" charset="0"/>
              <a:ea typeface="Geneva" panose="020B0503030404040204" pitchFamily="34" charset="0"/>
            </a:endParaRPr>
          </a:p>
          <a:p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S</a:t>
            </a:r>
            <a:r>
              <a:rPr lang="en-C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, ndof are hardcoded (4 and 5)</a:t>
            </a:r>
          </a:p>
          <a:p>
            <a:endParaRPr lang="en-CH" sz="1400" dirty="0">
              <a:solidFill>
                <a:schemeClr val="tx1">
                  <a:lumMod val="85000"/>
                  <a:lumOff val="15000"/>
                </a:schemeClr>
              </a:solidFill>
              <a:latin typeface="Geneva" panose="020B0503030404040204" pitchFamily="34" charset="0"/>
              <a:ea typeface="Geneva" panose="020B0503030404040204" pitchFamily="34" charset="0"/>
            </a:endParaRPr>
          </a:p>
          <a:p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A</a:t>
            </a:r>
            <a:r>
              <a:rPr lang="en-CH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nd 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zkink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 = 0.5 * ( 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measnodes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[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ikink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]-&gt;z() + 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measnodes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[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ikink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Geneva" panose="020B0503030404040204" pitchFamily="34" charset="0"/>
                <a:ea typeface="Geneva" panose="020B0503030404040204" pitchFamily="34" charset="0"/>
              </a:rPr>
              <a:t> + 1]-&gt;z() );</a:t>
            </a:r>
            <a:endParaRPr lang="en-CH" sz="1400" dirty="0">
              <a:solidFill>
                <a:schemeClr val="tx1">
                  <a:lumMod val="85000"/>
                  <a:lumOff val="15000"/>
                </a:schemeClr>
              </a:solidFill>
              <a:latin typeface="Geneva" panose="020B0503030404040204" pitchFamily="34" charset="0"/>
              <a:ea typeface="Geneva" panose="020B0503030404040204" pitchFamily="34" charset="0"/>
            </a:endParaRPr>
          </a:p>
          <a:p>
            <a:endParaRPr lang="en-CH" sz="1400" dirty="0">
              <a:solidFill>
                <a:schemeClr val="tx1">
                  <a:lumMod val="85000"/>
                  <a:lumOff val="15000"/>
                </a:schemeClr>
              </a:solidFill>
              <a:latin typeface="Geneva" panose="020B0503030404040204" pitchFamily="34" charset="0"/>
              <a:ea typeface="Geneva" panose="020B050303040404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EFEF96-7136-E94E-B74E-C2BF01E2C7AF}"/>
              </a:ext>
            </a:extLst>
          </p:cNvPr>
          <p:cNvSpPr/>
          <p:nvPr/>
        </p:nvSpPr>
        <p:spPr>
          <a:xfrm>
            <a:off x="500251" y="1080496"/>
            <a:ext cx="7548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sz="1600" dirty="0">
                <a:latin typeface="Geneva" panose="020B0503030404040204" pitchFamily="34" charset="0"/>
                <a:ea typeface="Geneva" panose="020B0503030404040204" pitchFamily="34" charset="0"/>
              </a:rPr>
              <a:t>More sophisticated: </a:t>
            </a:r>
            <a:r>
              <a:rPr lang="en-CH" sz="1600" b="1" dirty="0">
                <a:latin typeface="Geneva" panose="020B0503030404040204" pitchFamily="34" charset="0"/>
                <a:ea typeface="Geneva" panose="020B0503030404040204" pitchFamily="34" charset="0"/>
              </a:rPr>
              <a:t>kink</a:t>
            </a:r>
            <a:r>
              <a:rPr lang="en-CH" sz="1600" dirty="0">
                <a:latin typeface="Geneva" panose="020B0503030404040204" pitchFamily="34" charset="0"/>
                <a:ea typeface="Geneva" panose="020B0503030404040204" pitchFamily="34" charset="0"/>
              </a:rPr>
              <a:t> cmputer of the track, could spot on-flight creation of muons </a:t>
            </a:r>
          </a:p>
        </p:txBody>
      </p:sp>
    </p:spTree>
    <p:extLst>
      <p:ext uri="{BB962C8B-B14F-4D97-AF65-F5344CB8AC3E}">
        <p14:creationId xmlns:p14="http://schemas.microsoft.com/office/powerpoint/2010/main" val="42925715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44626-A94E-F94D-8E4C-33878AF4D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sz="1600" dirty="0"/>
              <a:t>Muons are creatin on-flight from hadrons</a:t>
            </a:r>
          </a:p>
          <a:p>
            <a:pPr lvl="1"/>
            <a:r>
              <a:rPr lang="en-CH" sz="1400" dirty="0"/>
              <a:t>Though, the </a:t>
            </a:r>
            <a:r>
              <a:rPr lang="en-CH" sz="1400" i="1" dirty="0"/>
              <a:t>reconstrcuted</a:t>
            </a:r>
            <a:r>
              <a:rPr lang="en-CH" sz="1400" dirty="0"/>
              <a:t> SV (ORIVX) are pretty similar</a:t>
            </a:r>
          </a:p>
          <a:p>
            <a:pPr lvl="1"/>
            <a:r>
              <a:rPr lang="en-CH" sz="1400" dirty="0"/>
              <a:t>… but the TRUE z-coord of muon creation is very different</a:t>
            </a:r>
          </a:p>
          <a:p>
            <a:pPr lvl="1"/>
            <a:r>
              <a:rPr lang="en-CH" sz="1400" dirty="0">
                <a:sym typeface="Wingdings" pitchFamily="2" charset="2"/>
              </a:rPr>
              <a:t>much longer flight of K and pi -&gt; muons tends to be created until T1-3 stations.. </a:t>
            </a:r>
            <a:r>
              <a:rPr lang="en-GB" sz="1400" dirty="0">
                <a:sym typeface="Wingdings" pitchFamily="2" charset="2"/>
              </a:rPr>
              <a:t>(then harsh cut)</a:t>
            </a:r>
            <a:r>
              <a:rPr lang="en-CH" sz="1400" dirty="0">
                <a:sym typeface="Wingdings" pitchFamily="2" charset="2"/>
              </a:rPr>
              <a:t> </a:t>
            </a:r>
            <a:endParaRPr lang="en-CH" sz="1400" dirty="0"/>
          </a:p>
          <a:p>
            <a:pPr marL="0" indent="0">
              <a:buNone/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9F276C-C407-A949-81F0-43441E84E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t>34</a:t>
            </a:fld>
            <a:endParaRPr lang="en-CH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87FAF7-BCF9-B445-80F3-3BD10F2A0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73120" y="2590456"/>
            <a:ext cx="3001631" cy="4171384"/>
          </a:xfrm>
          <a:prstGeom prst="rect">
            <a:avLst/>
          </a:prstGeom>
        </p:spPr>
      </p:pic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6BF7FEC7-E7AC-A148-ADD6-CBDAAC86F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244505" y="2590454"/>
            <a:ext cx="3001632" cy="41713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99EBEC9-FD8C-FB40-A9EA-4BBB4C0F4D6D}"/>
              </a:ext>
            </a:extLst>
          </p:cNvPr>
          <p:cNvSpPr txBox="1"/>
          <p:nvPr/>
        </p:nvSpPr>
        <p:spPr>
          <a:xfrm>
            <a:off x="2254552" y="3062690"/>
            <a:ext cx="63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Reco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24976E-10AA-A74D-B42B-1F49094EDCB0}"/>
              </a:ext>
            </a:extLst>
          </p:cNvPr>
          <p:cNvSpPr txBox="1"/>
          <p:nvPr/>
        </p:nvSpPr>
        <p:spPr>
          <a:xfrm>
            <a:off x="6425938" y="3059668"/>
            <a:ext cx="81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Reality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9502F8C-C1F9-744D-A86F-2597ECA7A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4229"/>
            <a:ext cx="7886700" cy="474323"/>
          </a:xfrm>
        </p:spPr>
        <p:txBody>
          <a:bodyPr/>
          <a:lstStyle/>
          <a:p>
            <a:r>
              <a:rPr lang="en-CH" sz="1600" dirty="0"/>
              <a:t>Fake muons</a:t>
            </a:r>
            <a:br>
              <a:rPr lang="en-CH" sz="1600" dirty="0"/>
            </a:br>
            <a:r>
              <a:rPr lang="en-CH" sz="1400" b="0" dirty="0"/>
              <a:t>Tracks stdy</a:t>
            </a:r>
          </a:p>
        </p:txBody>
      </p:sp>
    </p:spTree>
    <p:extLst>
      <p:ext uri="{BB962C8B-B14F-4D97-AF65-F5344CB8AC3E}">
        <p14:creationId xmlns:p14="http://schemas.microsoft.com/office/powerpoint/2010/main" val="3214391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31">
            <a:extLst>
              <a:ext uri="{FF2B5EF4-FFF2-40B4-BE49-F238E27FC236}">
                <a16:creationId xmlns:a16="http://schemas.microsoft.com/office/drawing/2014/main" id="{2574EF67-8EF2-3A46-89B2-A811B2924C7D}"/>
              </a:ext>
            </a:extLst>
          </p:cNvPr>
          <p:cNvSpPr/>
          <p:nvPr/>
        </p:nvSpPr>
        <p:spPr>
          <a:xfrm>
            <a:off x="5576953" y="1274906"/>
            <a:ext cx="3047118" cy="1926442"/>
          </a:xfrm>
          <a:prstGeom prst="ellipse">
            <a:avLst/>
          </a:prstGeom>
          <a:solidFill>
            <a:srgbClr val="FFECC1"/>
          </a:solidFill>
          <a:ln w="76200">
            <a:solidFill>
              <a:srgbClr val="FFECC1"/>
            </a:solidFill>
            <a:extLst>
              <a:ext uri="{C807C97D-BFC1-408E-A445-0C87EB9F89A2}">
                <ask:lineSketchStyleProps xmlns:ask="http://schemas.microsoft.com/office/drawing/2018/sketchyshapes" sd="86837363">
                  <a:custGeom>
                    <a:avLst/>
                    <a:gdLst>
                      <a:gd name="connsiteX0" fmla="*/ 0 w 3047118"/>
                      <a:gd name="connsiteY0" fmla="*/ 963221 h 1926442"/>
                      <a:gd name="connsiteX1" fmla="*/ 1523559 w 3047118"/>
                      <a:gd name="connsiteY1" fmla="*/ 0 h 1926442"/>
                      <a:gd name="connsiteX2" fmla="*/ 3047118 w 3047118"/>
                      <a:gd name="connsiteY2" fmla="*/ 963221 h 1926442"/>
                      <a:gd name="connsiteX3" fmla="*/ 1523559 w 3047118"/>
                      <a:gd name="connsiteY3" fmla="*/ 1926442 h 1926442"/>
                      <a:gd name="connsiteX4" fmla="*/ 0 w 3047118"/>
                      <a:gd name="connsiteY4" fmla="*/ 963221 h 1926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7118" h="1926442" fill="none" extrusionOk="0">
                        <a:moveTo>
                          <a:pt x="0" y="963221"/>
                        </a:moveTo>
                        <a:cubicBezTo>
                          <a:pt x="68025" y="587346"/>
                          <a:pt x="713621" y="4134"/>
                          <a:pt x="1523559" y="0"/>
                        </a:cubicBezTo>
                        <a:cubicBezTo>
                          <a:pt x="2374438" y="39797"/>
                          <a:pt x="2967697" y="445041"/>
                          <a:pt x="3047118" y="963221"/>
                        </a:cubicBezTo>
                        <a:cubicBezTo>
                          <a:pt x="2983834" y="1491989"/>
                          <a:pt x="2315545" y="1883639"/>
                          <a:pt x="1523559" y="1926442"/>
                        </a:cubicBezTo>
                        <a:cubicBezTo>
                          <a:pt x="728160" y="1915185"/>
                          <a:pt x="-18696" y="1472190"/>
                          <a:pt x="0" y="963221"/>
                        </a:cubicBezTo>
                        <a:close/>
                      </a:path>
                      <a:path w="3047118" h="1926442" stroke="0" extrusionOk="0">
                        <a:moveTo>
                          <a:pt x="0" y="963221"/>
                        </a:moveTo>
                        <a:cubicBezTo>
                          <a:pt x="27564" y="520777"/>
                          <a:pt x="698001" y="-39107"/>
                          <a:pt x="1523559" y="0"/>
                        </a:cubicBezTo>
                        <a:cubicBezTo>
                          <a:pt x="2351020" y="-31139"/>
                          <a:pt x="3061351" y="428418"/>
                          <a:pt x="3047118" y="963221"/>
                        </a:cubicBezTo>
                        <a:cubicBezTo>
                          <a:pt x="3182462" y="1516299"/>
                          <a:pt x="2379072" y="1906538"/>
                          <a:pt x="1523559" y="1926442"/>
                        </a:cubicBezTo>
                        <a:cubicBezTo>
                          <a:pt x="728106" y="2049170"/>
                          <a:pt x="-7771" y="1460928"/>
                          <a:pt x="0" y="963221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E607EEA-977D-1E4C-8A4E-6C02FCC35F3D}"/>
              </a:ext>
            </a:extLst>
          </p:cNvPr>
          <p:cNvSpPr/>
          <p:nvPr/>
        </p:nvSpPr>
        <p:spPr>
          <a:xfrm rot="21283812" flipV="1">
            <a:off x="820807" y="1329375"/>
            <a:ext cx="2588950" cy="1494849"/>
          </a:xfrm>
          <a:prstGeom prst="ellipse">
            <a:avLst/>
          </a:prstGeom>
          <a:solidFill>
            <a:srgbClr val="C3FFF4"/>
          </a:solidFill>
          <a:ln w="92075">
            <a:solidFill>
              <a:srgbClr val="C3FFF4"/>
            </a:solidFill>
            <a:extLst>
              <a:ext uri="{C807C97D-BFC1-408E-A445-0C87EB9F89A2}">
                <ask:lineSketchStyleProps xmlns:ask="http://schemas.microsoft.com/office/drawing/2018/sketchyshapes" sd="86837363">
                  <a:custGeom>
                    <a:avLst/>
                    <a:gdLst>
                      <a:gd name="connsiteX0" fmla="*/ 0 w 2588950"/>
                      <a:gd name="connsiteY0" fmla="*/ 747425 h 1494849"/>
                      <a:gd name="connsiteX1" fmla="*/ 1294475 w 2588950"/>
                      <a:gd name="connsiteY1" fmla="*/ 0 h 1494849"/>
                      <a:gd name="connsiteX2" fmla="*/ 2588950 w 2588950"/>
                      <a:gd name="connsiteY2" fmla="*/ 747425 h 1494849"/>
                      <a:gd name="connsiteX3" fmla="*/ 1294475 w 2588950"/>
                      <a:gd name="connsiteY3" fmla="*/ 1494850 h 1494849"/>
                      <a:gd name="connsiteX4" fmla="*/ 0 w 2588950"/>
                      <a:gd name="connsiteY4" fmla="*/ 747425 h 14948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88950" h="1494849" fill="none" extrusionOk="0">
                        <a:moveTo>
                          <a:pt x="0" y="747425"/>
                        </a:moveTo>
                        <a:cubicBezTo>
                          <a:pt x="19659" y="379746"/>
                          <a:pt x="757687" y="23378"/>
                          <a:pt x="1294475" y="0"/>
                        </a:cubicBezTo>
                        <a:cubicBezTo>
                          <a:pt x="2023576" y="59783"/>
                          <a:pt x="2548814" y="341604"/>
                          <a:pt x="2588950" y="747425"/>
                        </a:cubicBezTo>
                        <a:cubicBezTo>
                          <a:pt x="2468720" y="1154128"/>
                          <a:pt x="1918990" y="1416601"/>
                          <a:pt x="1294475" y="1494850"/>
                        </a:cubicBezTo>
                        <a:cubicBezTo>
                          <a:pt x="656547" y="1476026"/>
                          <a:pt x="-34547" y="1117710"/>
                          <a:pt x="0" y="747425"/>
                        </a:cubicBezTo>
                        <a:close/>
                      </a:path>
                      <a:path w="2588950" h="1494849" stroke="0" extrusionOk="0">
                        <a:moveTo>
                          <a:pt x="0" y="747425"/>
                        </a:moveTo>
                        <a:cubicBezTo>
                          <a:pt x="41372" y="469009"/>
                          <a:pt x="640753" y="-150705"/>
                          <a:pt x="1294475" y="0"/>
                        </a:cubicBezTo>
                        <a:cubicBezTo>
                          <a:pt x="1963621" y="-101974"/>
                          <a:pt x="2635728" y="325329"/>
                          <a:pt x="2588950" y="747425"/>
                        </a:cubicBezTo>
                        <a:cubicBezTo>
                          <a:pt x="2748475" y="1185093"/>
                          <a:pt x="2023655" y="1474683"/>
                          <a:pt x="1294475" y="1494850"/>
                        </a:cubicBezTo>
                        <a:cubicBezTo>
                          <a:pt x="598400" y="1545144"/>
                          <a:pt x="-24164" y="1053668"/>
                          <a:pt x="0" y="747425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616A9F-690B-2843-BF12-2EB5A3A14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Ok... but 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97AB7-7854-4E4D-91EA-268AA4F6D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681037"/>
            <a:ext cx="7886700" cy="435730"/>
          </a:xfrm>
        </p:spPr>
        <p:txBody>
          <a:bodyPr/>
          <a:lstStyle/>
          <a:p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FLAVOUR ANOMALIES IN SEMILEPTONIC B-DECAYS  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915025-A155-AD48-A5B0-3B20063DA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4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1853BBEE-A49B-8742-971A-2D59F8D4C91A}"/>
                  </a:ext>
                </a:extLst>
              </p:cNvPr>
              <p:cNvSpPr/>
              <p:nvPr/>
            </p:nvSpPr>
            <p:spPr>
              <a:xfrm>
                <a:off x="826180" y="3324158"/>
                <a:ext cx="7689170" cy="22929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HOW CAN </a:t>
                </a:r>
                <a:r>
                  <a:rPr lang="en-GB" sz="16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LHCb</a:t>
                </a:r>
                <a:r>
                  <a:rPr lang="en-GB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CONTRIBUTE?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CH" sz="16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fr-CH" sz="16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sSub>
                      <m:sSubPr>
                        <m:ctrlP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is difficult or impossible at </a:t>
                </a:r>
                <a:r>
                  <a:rPr lang="en-GB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LHCb</a:t>
                </a: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due to single-track signature and helicity suppression </a:t>
                </a: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  <a:sym typeface="Wingdings" pitchFamily="2" charset="2"/>
                  </a:rPr>
                  <a:t>                                                                  </a:t>
                </a: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However, adding an </a:t>
                </a:r>
                <a:r>
                  <a:rPr lang="en-GB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Final State Radiation (FSR) tagging </a:t>
                </a: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600" i="1" spc="-150" smtClean="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600" i="1" spc="-150">
                        <a:solidFill>
                          <a:srgbClr val="F6627E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H" sz="1600" dirty="0">
                    <a:solidFill>
                      <a:srgbClr val="F6627E"/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allows to: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increase BF to available dataset (~10</a:t>
                </a:r>
                <a:r>
                  <a:rPr lang="en-GB" sz="1600" baseline="30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–8</a:t>
                </a: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) 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[</a:t>
                </a:r>
                <a:r>
                  <a:rPr lang="en-GB" sz="1400" dirty="0">
                    <a:latin typeface="Franklin Gothic Book" panose="020B0503020102020204" pitchFamily="34" charset="0"/>
                    <a:hlinkClick r:id="rId2"/>
                  </a:rPr>
                  <a:t>Bharucha et al., 2021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]</a:t>
                </a:r>
              </a:p>
              <a:p>
                <a:pPr marL="7429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reconstruct a decay vertex of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CH" sz="1600" i="1" spc="-15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fr-CH" sz="1600" i="1" spc="-15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CH" sz="1600" i="1" spc="-150" smtClean="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fr-CH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GB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fr-CH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GB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fr-CH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and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CH" sz="1600" i="1" spc="-15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fr-CH" sz="1600" i="1" spc="-15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CH" sz="1600" i="1" spc="-150" smtClean="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600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fr-CH" sz="1600" i="1" spc="-150" smtClean="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600" i="1" spc="-150" smtClean="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GB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fr-CH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GB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fr-CH" sz="1600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fr-CH" sz="1600" i="1" spc="-300">
                        <a:solidFill>
                          <a:srgbClr val="F6627E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rgbClr val="F6627E"/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@</a:t>
                </a:r>
                <a:r>
                  <a:rPr lang="en-GB" sz="16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LHCb</a:t>
                </a:r>
                <a:r>
                  <a:rPr lang="en-GB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and probe Lepton Flavour Universality by comparing their yields</a:t>
                </a:r>
                <a:endParaRPr lang="en-GB" sz="1600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1853BBEE-A49B-8742-971A-2D59F8D4C9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180" y="3324158"/>
                <a:ext cx="7689170" cy="2292935"/>
              </a:xfrm>
              <a:prstGeom prst="rect">
                <a:avLst/>
              </a:prstGeom>
              <a:blipFill>
                <a:blip r:embed="rId3"/>
                <a:stretch>
                  <a:fillRect l="-495" b="-21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0D4B33-C199-D34E-BD64-83DA05B29B57}"/>
                  </a:ext>
                </a:extLst>
              </p:cNvPr>
              <p:cNvSpPr txBox="1"/>
              <p:nvPr/>
            </p:nvSpPr>
            <p:spPr>
              <a:xfrm>
                <a:off x="722348" y="1507379"/>
                <a:ext cx="2704855" cy="1428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fr-CH" sz="16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fr-CH" sz="1600" b="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fr-CH" sz="1600" b="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fr-CH" sz="1600" b="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sSub>
                      <m:sSubPr>
                        <m:ctrlP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1600" b="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sub>
                    </m:sSub>
                    <m:r>
                      <a:rPr lang="fr-CH" sz="1600" b="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shows anomaly @ 3𝜎 using yields of </a:t>
                </a:r>
                <a14:m>
                  <m:oMath xmlns:m="http://schemas.openxmlformats.org/officeDocument/2006/math">
                    <m:r>
                      <a:rPr lang="fr-CH" sz="140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l-GR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vs. light leptons (</a:t>
                </a:r>
                <a14:m>
                  <m:oMath xmlns:m="http://schemas.openxmlformats.org/officeDocument/2006/math">
                    <m:r>
                      <a:rPr lang="fr-CH" sz="14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fr-CH" sz="14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fr-CH" sz="14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) [</a:t>
                </a:r>
                <a:r>
                  <a:rPr lang="en-GB" sz="1400" dirty="0">
                    <a:latin typeface="Franklin Gothic Book" panose="020B0503020102020204" pitchFamily="34" charset="0"/>
                    <a:hlinkClick r:id="rId4"/>
                  </a:rPr>
                  <a:t>HFLAV summary, 2019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]</a:t>
                </a:r>
              </a:p>
              <a:p>
                <a:pPr>
                  <a:lnSpc>
                    <a:spcPct val="150000"/>
                  </a:lnSpc>
                </a:pPr>
                <a:endParaRPr lang="en-GB" sz="1400" dirty="0"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B0D4B33-C199-D34E-BD64-83DA05B29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48" y="1507379"/>
                <a:ext cx="2704855" cy="1428340"/>
              </a:xfrm>
              <a:prstGeom prst="rect">
                <a:avLst/>
              </a:prstGeom>
              <a:blipFill>
                <a:blip r:embed="rId5"/>
                <a:stretch>
                  <a:fillRect r="-4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1958B71C-3213-2F45-8548-162DE959D214}"/>
              </a:ext>
            </a:extLst>
          </p:cNvPr>
          <p:cNvGrpSpPr/>
          <p:nvPr/>
        </p:nvGrpSpPr>
        <p:grpSpPr>
          <a:xfrm>
            <a:off x="3504888" y="1335154"/>
            <a:ext cx="1689722" cy="1548403"/>
            <a:chOff x="3504888" y="1335154"/>
            <a:chExt cx="1689722" cy="15484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10083ABC-636B-364A-A155-03238DC6EEA8}"/>
                    </a:ext>
                  </a:extLst>
                </p:cNvPr>
                <p:cNvSpPr txBox="1"/>
                <p:nvPr/>
              </p:nvSpPr>
              <p:spPr>
                <a:xfrm>
                  <a:off x="4363118" y="1335154"/>
                  <a:ext cx="34971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H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10083ABC-636B-364A-A155-03238DC6EE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3118" y="1335154"/>
                  <a:ext cx="349711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739C3AA-C83C-0F40-8A43-FBAED9A199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13567" y="2091992"/>
              <a:ext cx="554971" cy="93737"/>
            </a:xfrm>
            <a:prstGeom prst="line">
              <a:avLst/>
            </a:prstGeom>
            <a:ln w="38100">
              <a:solidFill>
                <a:srgbClr val="00FBD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9ACE53A-7D1A-8D46-BF92-3CC7578B179D}"/>
                </a:ext>
              </a:extLst>
            </p:cNvPr>
            <p:cNvGrpSpPr/>
            <p:nvPr/>
          </p:nvGrpSpPr>
          <p:grpSpPr>
            <a:xfrm>
              <a:off x="3504888" y="1348421"/>
              <a:ext cx="1689722" cy="1535136"/>
              <a:chOff x="3471027" y="1317388"/>
              <a:chExt cx="1689722" cy="1535136"/>
            </a:xfrm>
          </p:grpSpPr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id="{5A0E77C2-0CBA-304A-843F-BEBD2B78EC06}"/>
                  </a:ext>
                </a:extLst>
              </p:cNvPr>
              <p:cNvSpPr/>
              <p:nvPr/>
            </p:nvSpPr>
            <p:spPr>
              <a:xfrm>
                <a:off x="3822361" y="1640546"/>
                <a:ext cx="1338388" cy="1211978"/>
              </a:xfrm>
              <a:prstGeom prst="roundRect">
                <a:avLst>
                  <a:gd name="adj" fmla="val 27822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34A7C2F2-3EE7-A741-B65E-90960836C618}"/>
                      </a:ext>
                    </a:extLst>
                  </p:cNvPr>
                  <p:cNvSpPr txBox="1"/>
                  <p:nvPr/>
                </p:nvSpPr>
                <p:spPr>
                  <a:xfrm>
                    <a:off x="3471027" y="1656458"/>
                    <a:ext cx="37644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34A7C2F2-3EE7-A741-B65E-90960836C61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71027" y="1656458"/>
                    <a:ext cx="376449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C980C7AB-68DD-DD49-8F28-8A79B3162457}"/>
                      </a:ext>
                    </a:extLst>
                  </p:cNvPr>
                  <p:cNvSpPr txBox="1"/>
                  <p:nvPr/>
                </p:nvSpPr>
                <p:spPr>
                  <a:xfrm>
                    <a:off x="3492146" y="2025700"/>
                    <a:ext cx="35067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9" name="TextBox 8">
                    <a:extLst>
                      <a:ext uri="{FF2B5EF4-FFF2-40B4-BE49-F238E27FC236}">
                        <a16:creationId xmlns:a16="http://schemas.microsoft.com/office/drawing/2014/main" id="{C980C7AB-68DD-DD49-8F28-8A79B316245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92146" y="2025700"/>
                    <a:ext cx="350673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5C31D152-6BD6-F24D-8816-E33E4C9E724C}"/>
                      </a:ext>
                    </a:extLst>
                  </p:cNvPr>
                  <p:cNvSpPr txBox="1"/>
                  <p:nvPr/>
                </p:nvSpPr>
                <p:spPr>
                  <a:xfrm>
                    <a:off x="3492146" y="2421547"/>
                    <a:ext cx="33457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CH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lang="en-GB" dirty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5C31D152-6BD6-F24D-8816-E33E4C9E724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92146" y="2421547"/>
                    <a:ext cx="334579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17580C56-A7FC-3B4D-83FC-D981AA468B03}"/>
                      </a:ext>
                    </a:extLst>
                  </p:cNvPr>
                  <p:cNvSpPr txBox="1"/>
                  <p:nvPr/>
                </p:nvSpPr>
                <p:spPr>
                  <a:xfrm>
                    <a:off x="3852529" y="1317388"/>
                    <a:ext cx="37792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CH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oMath>
                      </m:oMathPara>
                    </a14:m>
                    <a:endParaRPr lang="en-GB" dirty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17580C56-A7FC-3B4D-83FC-D981AA468B0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2529" y="1317388"/>
                    <a:ext cx="377924" cy="369332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9CC0F9E4-4517-5A48-835D-AFA82A3C94C7}"/>
                      </a:ext>
                    </a:extLst>
                  </p:cNvPr>
                  <p:cNvSpPr txBox="1"/>
                  <p:nvPr/>
                </p:nvSpPr>
                <p:spPr>
                  <a:xfrm>
                    <a:off x="4793084" y="1317388"/>
                    <a:ext cx="36766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oMath>
                      </m:oMathPara>
                    </a14:m>
                    <a:endParaRPr lang="en-GB" dirty="0"/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9CC0F9E4-4517-5A48-835D-AFA82A3C94C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93084" y="1317388"/>
                    <a:ext cx="367665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0" name="Rounded Rectangle 19">
                <a:extLst>
                  <a:ext uri="{FF2B5EF4-FFF2-40B4-BE49-F238E27FC236}">
                    <a16:creationId xmlns:a16="http://schemas.microsoft.com/office/drawing/2014/main" id="{C3BCCDE9-9758-6940-A974-C56584960EB3}"/>
                  </a:ext>
                </a:extLst>
              </p:cNvPr>
              <p:cNvSpPr/>
              <p:nvPr/>
            </p:nvSpPr>
            <p:spPr>
              <a:xfrm>
                <a:off x="4793084" y="2069857"/>
                <a:ext cx="187377" cy="187474"/>
              </a:xfrm>
              <a:prstGeom prst="roundRect">
                <a:avLst>
                  <a:gd name="adj" fmla="val 36667"/>
                </a:avLst>
              </a:prstGeom>
              <a:solidFill>
                <a:srgbClr val="C3FF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C530C946-C823-7C43-B6C0-2C602E8E84AA}"/>
                  </a:ext>
                </a:extLst>
              </p:cNvPr>
              <p:cNvSpPr/>
              <p:nvPr/>
            </p:nvSpPr>
            <p:spPr>
              <a:xfrm>
                <a:off x="4793084" y="1758904"/>
                <a:ext cx="187377" cy="187474"/>
              </a:xfrm>
              <a:prstGeom prst="roundRect">
                <a:avLst>
                  <a:gd name="adj" fmla="val 36667"/>
                </a:avLst>
              </a:prstGeom>
              <a:solidFill>
                <a:srgbClr val="FFED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1B62A327-F1F1-254A-AA36-E4C6DA5D8D2D}"/>
                  </a:ext>
                </a:extLst>
              </p:cNvPr>
              <p:cNvSpPr/>
              <p:nvPr/>
            </p:nvSpPr>
            <p:spPr>
              <a:xfrm>
                <a:off x="5731169" y="1500946"/>
                <a:ext cx="3346812" cy="17255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160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fr-CH" sz="16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fr-CH" sz="16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fr-CH" sz="16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sSub>
                      <m:sSubPr>
                        <m:ctrlP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sub>
                    </m:sSub>
                    <m:r>
                      <a:rPr lang="fr-CH" sz="16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CH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can </a:t>
                </a:r>
                <a:r>
                  <a:rPr lang="fr-CH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be</a:t>
                </a:r>
                <a:r>
                  <a:rPr lang="fr-CH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fr-CH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probed</a:t>
                </a:r>
                <a:r>
                  <a:rPr lang="fr-CH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CH" sz="14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fr-CH" sz="14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sSub>
                      <m:sSubPr>
                        <m:ctrlPr>
                          <a:rPr lang="fr-CH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fr-CH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sub>
                    </m:sSub>
                  </m:oMath>
                </a14:m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decays </a:t>
                </a:r>
              </a:p>
              <a:p>
                <a:endParaRPr lang="fr-CH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r>
                  <a:rPr lang="fr-CH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Only</a:t>
                </a:r>
                <a:r>
                  <a:rPr lang="fr-CH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fr-CH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measurement</a:t>
                </a:r>
                <a:r>
                  <a:rPr lang="fr-CH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[</a:t>
                </a:r>
                <a:r>
                  <a:rPr lang="en-GB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Franklin Gothic Book" panose="020B0503020102020204" pitchFamily="34" charset="0"/>
                    <a:hlinkClick r:id="rId12"/>
                  </a:rPr>
                  <a:t>Belle Collab,2004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]</a:t>
                </a:r>
                <a:endParaRPr lang="fr-CH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fr-CH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fr-CH" b="0" i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BR</m:t>
                        </m:r>
                        <m:d>
                          <m:dPr>
                            <m:ctrlPr>
                              <a:rPr lang="fr-CH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CH" i="1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fr-CH" b="0" i="0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sup>
                                <m:r>
                                  <a:rPr lang="fr-CH" b="0" i="1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fr-CH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→ </m:t>
                            </m:r>
                            <m:sSub>
                              <m:sSubPr>
                                <m:ctrlPr>
                                  <a:rPr lang="fr-CH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b="0" i="1" smtClean="0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  <m:r>
                                  <a:rPr lang="fr-CH" b="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fr-CH" b="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sub>
                            </m:sSub>
                          </m:e>
                        </m:d>
                        <m:r>
                          <m:rPr>
                            <m:sty m:val="p"/>
                          </m:rPr>
                          <a:rPr lang="fr-CH" b="0" i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exp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fr-CH" b="0" i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BR</m:t>
                        </m:r>
                        <m:d>
                          <m:dPr>
                            <m:ctrlPr>
                              <a:rPr lang="fr-CH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CH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b="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fr-CH" b="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fr-CH" b="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sSub>
                              <m:sSubPr>
                                <m:ctrlPr>
                                  <a:rPr lang="fr-CH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b="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𝜏𝜈</m:t>
                                </m:r>
                              </m:e>
                              <m:sub>
                                <m:r>
                                  <a:rPr lang="fr-CH" b="0" i="1">
                                    <a:solidFill>
                                      <a:schemeClr val="tx1">
                                        <a:lumMod val="75000"/>
                                        <a:lumOff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sub>
                            </m:sSub>
                          </m:e>
                        </m:d>
                        <m:r>
                          <m:rPr>
                            <m:sty m:val="p"/>
                          </m:rPr>
                          <a:rPr lang="fr-CH" b="0" i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SM</m:t>
                        </m:r>
                      </m:den>
                    </m:f>
                  </m:oMath>
                </a14:m>
                <a:r>
                  <a:rPr lang="fr-CH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= </a:t>
                </a:r>
                <a:r>
                  <a:rPr lang="fr-CH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1.31±0.27 @1.5𝜎 </a:t>
                </a:r>
              </a:p>
              <a:p>
                <a:endPara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1B62A327-F1F1-254A-AA36-E4C6DA5D8D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1169" y="1500946"/>
                <a:ext cx="3346812" cy="1725537"/>
              </a:xfrm>
              <a:prstGeom prst="rect">
                <a:avLst/>
              </a:prstGeom>
              <a:blipFill>
                <a:blip r:embed="rId13"/>
                <a:stretch>
                  <a:fillRect l="-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 40">
            <a:extLst>
              <a:ext uri="{FF2B5EF4-FFF2-40B4-BE49-F238E27FC236}">
                <a16:creationId xmlns:a16="http://schemas.microsoft.com/office/drawing/2014/main" id="{4758F12A-2C2B-014C-A573-2E5D9F01ED2A}"/>
              </a:ext>
            </a:extLst>
          </p:cNvPr>
          <p:cNvSpPr/>
          <p:nvPr/>
        </p:nvSpPr>
        <p:spPr>
          <a:xfrm>
            <a:off x="826180" y="5632321"/>
            <a:ext cx="7689170" cy="425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Experimental challenge 💪 → use of </a:t>
            </a:r>
            <a:r>
              <a:rPr lang="en-GB" sz="1600" b="1" i="1" dirty="0">
                <a:solidFill>
                  <a:srgbClr val="F6627E"/>
                </a:solidFill>
                <a:latin typeface="Franklin Gothic Book" panose="020B0503020102020204" pitchFamily="34" charset="0"/>
              </a:rPr>
              <a:t>very soft muons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1B45CC9-EA2B-BE45-A20F-EB9AD7F04064}"/>
              </a:ext>
            </a:extLst>
          </p:cNvPr>
          <p:cNvCxnSpPr>
            <a:cxnSpLocks/>
            <a:stCxn id="32" idx="2"/>
            <a:endCxn id="25" idx="3"/>
          </p:cNvCxnSpPr>
          <p:nvPr/>
        </p:nvCxnSpPr>
        <p:spPr>
          <a:xfrm flipH="1" flipV="1">
            <a:off x="5014322" y="1883674"/>
            <a:ext cx="562631" cy="354453"/>
          </a:xfrm>
          <a:prstGeom prst="line">
            <a:avLst/>
          </a:prstGeom>
          <a:ln w="38100">
            <a:solidFill>
              <a:srgbClr val="FFED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45282E0-E1A6-A846-9B5A-27881A976EBA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3179807" y="1898825"/>
            <a:ext cx="1647138" cy="295802"/>
          </a:xfrm>
          <a:prstGeom prst="line">
            <a:avLst/>
          </a:prstGeom>
          <a:ln w="38100">
            <a:solidFill>
              <a:srgbClr val="C3FF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Footer Placeholder 3">
                <a:extLst>
                  <a:ext uri="{FF2B5EF4-FFF2-40B4-BE49-F238E27FC236}">
                    <a16:creationId xmlns:a16="http://schemas.microsoft.com/office/drawing/2014/main" id="{F07720FB-A177-DB44-BE12-587D5F4B60A5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59" name="Footer Placeholder 3">
                <a:extLst>
                  <a:ext uri="{FF2B5EF4-FFF2-40B4-BE49-F238E27FC236}">
                    <a16:creationId xmlns:a16="http://schemas.microsoft.com/office/drawing/2014/main" id="{F07720FB-A177-DB44-BE12-587D5F4B60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14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Footer Placeholder 3">
            <a:extLst>
              <a:ext uri="{FF2B5EF4-FFF2-40B4-BE49-F238E27FC236}">
                <a16:creationId xmlns:a16="http://schemas.microsoft.com/office/drawing/2014/main" id="{F6EA511D-4975-B44A-A0A1-5A1CCCB615E8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063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1AD81-9D3F-B746-B00D-06DC2D63A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challenge 💪 → use of </a:t>
            </a:r>
            <a:r>
              <a:rPr lang="en-GB" i="1" dirty="0"/>
              <a:t>very soft muons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7CB618-6F5C-9842-A463-2B808F312CC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681037"/>
                <a:ext cx="7886700" cy="235447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b="1" dirty="0"/>
                  <a:t>Goal</a:t>
                </a:r>
                <a:r>
                  <a:rPr lang="en-GB" dirty="0"/>
                  <a:t>: Develop a dedicated treatment of soft muon selection and identification with a reference channel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fr-CH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f>
                      <m:fPr>
                        <m:type m:val="li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i="1" spc="-150" smtClean="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fr-CH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i="1" spc="-150">
                            <a:solidFill>
                              <a:srgbClr val="F6627E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GB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fr-CH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GB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fr-CH" i="1" spc="-150">
                                <a:solidFill>
                                  <a:srgbClr val="F6627E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endParaRPr lang="en-GB" spc="-150" dirty="0"/>
              </a:p>
              <a:p>
                <a:pPr marL="0" indent="0">
                  <a:buNone/>
                </a:pPr>
                <a:r>
                  <a:rPr lang="en-GB" b="1" dirty="0"/>
                  <a:t>Benefits</a:t>
                </a:r>
                <a:r>
                  <a:rPr lang="en-GB" dirty="0"/>
                  <a:t>: </a:t>
                </a:r>
              </a:p>
              <a:p>
                <a:r>
                  <a:rPr lang="en-GB" dirty="0"/>
                  <a:t>visible with available dataset (though have never been observed so far)</a:t>
                </a:r>
              </a:p>
              <a:p>
                <a:r>
                  <a:rPr lang="en-GB" dirty="0"/>
                  <a:t>usage of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i="1" spc="-150" smtClean="0">
                            <a:solidFill>
                              <a:srgbClr val="2FCD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pc="-150">
                            <a:solidFill>
                              <a:srgbClr val="2FCD9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i="1" spc="-150">
                            <a:solidFill>
                              <a:srgbClr val="2FCD99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r>
                      <a:rPr lang="en-GB" i="1" spc="-150">
                        <a:solidFill>
                          <a:srgbClr val="2FCD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b="0" i="1" spc="-150" smtClean="0">
                        <a:solidFill>
                          <a:srgbClr val="2FCD99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i="1" spc="-150">
                            <a:solidFill>
                              <a:srgbClr val="2FCD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pc="-150">
                            <a:solidFill>
                              <a:srgbClr val="2FCD99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i="1" spc="-150">
                            <a:solidFill>
                              <a:srgbClr val="2FCD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 spc="-150">
                            <a:solidFill>
                              <a:srgbClr val="2FCD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pc="-150">
                            <a:solidFill>
                              <a:srgbClr val="2FCD99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i="1" spc="-150">
                            <a:solidFill>
                              <a:srgbClr val="2FCD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rgbClr val="2FCD99"/>
                    </a:solidFill>
                  </a:rPr>
                  <a:t> </a:t>
                </a:r>
                <a:r>
                  <a:rPr lang="en-GB" dirty="0"/>
                  <a:t>data stream allows to get an unbiased sample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i="1" spc="-150" smtClean="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i="1" spc="-15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i="1" spc="-15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i="1" spc="-150">
                        <a:solidFill>
                          <a:srgbClr val="FF3366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i="1" spc="-15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pc="-15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i="1" spc="-15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i="1" spc="-15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pc="-15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i="1" spc="-15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H" spc="-150" dirty="0">
                    <a:solidFill>
                      <a:srgbClr val="FF3366"/>
                    </a:solidFill>
                  </a:rPr>
                  <a:t> </a:t>
                </a:r>
                <a:endParaRPr lang="en-GB" dirty="0">
                  <a:solidFill>
                    <a:srgbClr val="FF3366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57CB618-6F5C-9842-A463-2B808F312C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681037"/>
                <a:ext cx="7886700" cy="2354471"/>
              </a:xfrm>
              <a:blipFill>
                <a:blip r:embed="rId2"/>
                <a:stretch>
                  <a:fillRect l="-322" b="-219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10BE8E-3631-0141-8BD9-6689CBD96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5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Footer Placeholder 3">
                <a:extLst>
                  <a:ext uri="{FF2B5EF4-FFF2-40B4-BE49-F238E27FC236}">
                    <a16:creationId xmlns:a16="http://schemas.microsoft.com/office/drawing/2014/main" id="{F3980454-7482-E24F-8F03-A2D872F999B3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6" name="Footer Placeholder 3">
                <a:extLst>
                  <a:ext uri="{FF2B5EF4-FFF2-40B4-BE49-F238E27FC236}">
                    <a16:creationId xmlns:a16="http://schemas.microsoft.com/office/drawing/2014/main" id="{F3980454-7482-E24F-8F03-A2D872F999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3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750FF5E1-CCF2-004C-8E9C-FAA52B140B37}"/>
              </a:ext>
            </a:extLst>
          </p:cNvPr>
          <p:cNvSpPr txBox="1"/>
          <p:nvPr/>
        </p:nvSpPr>
        <p:spPr>
          <a:xfrm>
            <a:off x="628650" y="5392930"/>
            <a:ext cx="7435121" cy="78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imposes minimum P of 3 GeV on soft muons → make sure they reach the muon stations and can be identified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15A866-F132-5B4A-9561-9DE4C7F1A3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445224" y="2930132"/>
            <a:ext cx="1810279" cy="26729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4CFD21-8D24-FA43-97E6-4F5A9D32FD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379434" y="2930130"/>
            <a:ext cx="1810280" cy="26729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D59DF7F-5B82-F04D-B4AE-4E5DF729A303}"/>
              </a:ext>
            </a:extLst>
          </p:cNvPr>
          <p:cNvSpPr txBox="1"/>
          <p:nvPr/>
        </p:nvSpPr>
        <p:spPr>
          <a:xfrm>
            <a:off x="3509254" y="5094541"/>
            <a:ext cx="11769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muon P [GeV/c]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B77745-D81B-FF4A-B9B4-C213462EF194}"/>
              </a:ext>
            </a:extLst>
          </p:cNvPr>
          <p:cNvSpPr txBox="1"/>
          <p:nvPr/>
        </p:nvSpPr>
        <p:spPr>
          <a:xfrm>
            <a:off x="5204727" y="3157724"/>
            <a:ext cx="2159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Transverse momentum PT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6CAFBFE-0ADD-1243-B6C7-54B866AB3EE0}"/>
                  </a:ext>
                </a:extLst>
              </p:cNvPr>
              <p:cNvSpPr/>
              <p:nvPr/>
            </p:nvSpPr>
            <p:spPr>
              <a:xfrm>
                <a:off x="3619928" y="3739073"/>
                <a:ext cx="1197540" cy="5847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600" i="1" spc="-150">
                        <a:solidFill>
                          <a:srgbClr val="2FCD99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1600" i="1" spc="-150">
                        <a:solidFill>
                          <a:srgbClr val="2FCD99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from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600" i="1" spc="-15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</m:oMath>
                </a14:m>
                <a:endParaRPr lang="fr-CH" sz="16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GB" sz="1600" i="1" spc="-150">
                        <a:solidFill>
                          <a:srgbClr val="FF3366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1600" i="1" spc="-150">
                        <a:solidFill>
                          <a:srgbClr val="FF3366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600" i="1" spc="-15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 spc="-15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600" i="1" spc="-15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GB" sz="1600" dirty="0"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6CAFBFE-0ADD-1243-B6C7-54B866AB3E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928" y="3739073"/>
                <a:ext cx="1197540" cy="584775"/>
              </a:xfrm>
              <a:prstGeom prst="rect">
                <a:avLst/>
              </a:prstGeom>
              <a:blipFill>
                <a:blip r:embed="rId6"/>
                <a:stretch>
                  <a:fillRect t="-60417" b="-62500"/>
                </a:stretch>
              </a:blip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98CF9C33-1DAF-F541-AA3A-BA0DEE46F25C}"/>
              </a:ext>
            </a:extLst>
          </p:cNvPr>
          <p:cNvSpPr txBox="1"/>
          <p:nvPr/>
        </p:nvSpPr>
        <p:spPr>
          <a:xfrm rot="19275101">
            <a:off x="5118769" y="4177049"/>
            <a:ext cx="2148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err="1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1200" b="1" dirty="0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unofficial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3B71CA-424A-FE45-AE04-5DBE1B8A89E6}"/>
              </a:ext>
            </a:extLst>
          </p:cNvPr>
          <p:cNvSpPr txBox="1"/>
          <p:nvPr/>
        </p:nvSpPr>
        <p:spPr>
          <a:xfrm rot="19275101">
            <a:off x="1741589" y="4138354"/>
            <a:ext cx="2148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err="1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1200" b="1" dirty="0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unofficial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A6788B-A07A-6749-A8F6-4765A43FF993}"/>
              </a:ext>
            </a:extLst>
          </p:cNvPr>
          <p:cNvSpPr txBox="1"/>
          <p:nvPr/>
        </p:nvSpPr>
        <p:spPr>
          <a:xfrm>
            <a:off x="5317270" y="4993418"/>
            <a:ext cx="242985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0" rIns="251999" bIns="0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3968F6-6010-A145-AAE9-384E8D95B41E}"/>
              </a:ext>
            </a:extLst>
          </p:cNvPr>
          <p:cNvSpPr txBox="1"/>
          <p:nvPr/>
        </p:nvSpPr>
        <p:spPr>
          <a:xfrm>
            <a:off x="5548233" y="4994549"/>
            <a:ext cx="255737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0" rIns="251999" bIns="0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FC2D77-325E-4A41-94F9-E760742649CD}"/>
              </a:ext>
            </a:extLst>
          </p:cNvPr>
          <p:cNvSpPr txBox="1"/>
          <p:nvPr/>
        </p:nvSpPr>
        <p:spPr>
          <a:xfrm>
            <a:off x="5795905" y="4998074"/>
            <a:ext cx="238317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0" rIns="251999" bIns="0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8523BBA-5546-7743-9C55-254A23872633}"/>
              </a:ext>
            </a:extLst>
          </p:cNvPr>
          <p:cNvSpPr txBox="1"/>
          <p:nvPr/>
        </p:nvSpPr>
        <p:spPr>
          <a:xfrm>
            <a:off x="6013693" y="4997338"/>
            <a:ext cx="262914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0" rIns="251999" bIns="0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2D7A3F-0D22-5840-8A92-4168B12044DB}"/>
              </a:ext>
            </a:extLst>
          </p:cNvPr>
          <p:cNvSpPr txBox="1"/>
          <p:nvPr/>
        </p:nvSpPr>
        <p:spPr>
          <a:xfrm>
            <a:off x="6268322" y="4992776"/>
            <a:ext cx="252190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0" rIns="251999" bIns="0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0550C7E-B7C9-6448-B69A-B06CFFD8E524}"/>
              </a:ext>
            </a:extLst>
          </p:cNvPr>
          <p:cNvSpPr txBox="1"/>
          <p:nvPr/>
        </p:nvSpPr>
        <p:spPr>
          <a:xfrm>
            <a:off x="6498135" y="4996006"/>
            <a:ext cx="255736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0" rIns="251999" bIns="0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CFB43A0-29CA-7144-8C98-3640ABDAC9E0}"/>
              </a:ext>
            </a:extLst>
          </p:cNvPr>
          <p:cNvSpPr txBox="1"/>
          <p:nvPr/>
        </p:nvSpPr>
        <p:spPr>
          <a:xfrm>
            <a:off x="6753644" y="4998485"/>
            <a:ext cx="218366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0" rIns="251999" bIns="0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138173-D23A-8F4A-9391-EBAA1A831776}"/>
              </a:ext>
            </a:extLst>
          </p:cNvPr>
          <p:cNvSpPr txBox="1"/>
          <p:nvPr/>
        </p:nvSpPr>
        <p:spPr>
          <a:xfrm>
            <a:off x="6962283" y="5000553"/>
            <a:ext cx="270254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0" rIns="251999" bIns="0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A90A4C4-1ABF-CD48-9259-830E45EBCA84}"/>
              </a:ext>
            </a:extLst>
          </p:cNvPr>
          <p:cNvSpPr txBox="1"/>
          <p:nvPr/>
        </p:nvSpPr>
        <p:spPr>
          <a:xfrm>
            <a:off x="7179515" y="4998107"/>
            <a:ext cx="295282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288000" tIns="0" rIns="251999" bIns="0" rtlCol="0">
            <a:spAutoFit/>
          </a:bodyPr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42BD756-DA4B-5A43-B666-6A0384AFC851}"/>
              </a:ext>
            </a:extLst>
          </p:cNvPr>
          <p:cNvSpPr txBox="1"/>
          <p:nvPr/>
        </p:nvSpPr>
        <p:spPr>
          <a:xfrm>
            <a:off x="4437798" y="4870185"/>
            <a:ext cx="258691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EE4FBF6-9B01-464D-BEE4-670E455839CA}"/>
              </a:ext>
            </a:extLst>
          </p:cNvPr>
          <p:cNvCxnSpPr>
            <a:cxnSpLocks/>
          </p:cNvCxnSpPr>
          <p:nvPr/>
        </p:nvCxnSpPr>
        <p:spPr>
          <a:xfrm flipV="1">
            <a:off x="1384845" y="4989679"/>
            <a:ext cx="983826" cy="462725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stealth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F223A53-211A-704F-BC50-41FDB20D93E8}"/>
              </a:ext>
            </a:extLst>
          </p:cNvPr>
          <p:cNvSpPr txBox="1"/>
          <p:nvPr/>
        </p:nvSpPr>
        <p:spPr>
          <a:xfrm>
            <a:off x="6327768" y="5057762"/>
            <a:ext cx="12634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muon PT [GeV/c]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9892C4-9885-FA4E-A176-91D7A896853F}"/>
              </a:ext>
            </a:extLst>
          </p:cNvPr>
          <p:cNvSpPr txBox="1"/>
          <p:nvPr/>
        </p:nvSpPr>
        <p:spPr>
          <a:xfrm rot="16200000">
            <a:off x="1319907" y="3947712"/>
            <a:ext cx="12795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number of entries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D0C30CC-578B-624B-85D9-4B367B2AB52B}"/>
              </a:ext>
            </a:extLst>
          </p:cNvPr>
          <p:cNvSpPr txBox="1"/>
          <p:nvPr/>
        </p:nvSpPr>
        <p:spPr>
          <a:xfrm rot="16200000">
            <a:off x="4307571" y="3943286"/>
            <a:ext cx="12795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number of entries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A8873DB-4301-EA4C-913D-8167E5078528}"/>
              </a:ext>
            </a:extLst>
          </p:cNvPr>
          <p:cNvSpPr txBox="1"/>
          <p:nvPr/>
        </p:nvSpPr>
        <p:spPr>
          <a:xfrm>
            <a:off x="2753730" y="3157723"/>
            <a:ext cx="1202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Momentum P</a:t>
            </a:r>
          </a:p>
        </p:txBody>
      </p:sp>
      <p:sp>
        <p:nvSpPr>
          <p:cNvPr id="31" name="Footer Placeholder 3">
            <a:extLst>
              <a:ext uri="{FF2B5EF4-FFF2-40B4-BE49-F238E27FC236}">
                <a16:creationId xmlns:a16="http://schemas.microsoft.com/office/drawing/2014/main" id="{D3390BDE-715D-6F45-BF40-3601A6C77E59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758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D2CAC-CB87-9D4A-88FE-A523DC624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218A1996-76B8-B94E-BDF9-CA6C51878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challenge: dealing with different backgrounds!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409A1A6-2195-3F46-8CC0-E851A6188E91}"/>
              </a:ext>
            </a:extLst>
          </p:cNvPr>
          <p:cNvGrpSpPr/>
          <p:nvPr/>
        </p:nvGrpSpPr>
        <p:grpSpPr>
          <a:xfrm>
            <a:off x="1210143" y="976621"/>
            <a:ext cx="7554133" cy="1436921"/>
            <a:chOff x="1210143" y="976621"/>
            <a:chExt cx="7554133" cy="143692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D067203-6DFB-8B43-9078-D3317D325C60}"/>
                </a:ext>
              </a:extLst>
            </p:cNvPr>
            <p:cNvSpPr/>
            <p:nvPr/>
          </p:nvSpPr>
          <p:spPr>
            <a:xfrm>
              <a:off x="6515434" y="1028547"/>
              <a:ext cx="224884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F6637F"/>
                  </a:solidFill>
                  <a:latin typeface="Franklin Gothic Book" panose="020B0503020102020204" pitchFamily="34" charset="0"/>
                </a:rPr>
                <a:t>Dominant background</a:t>
              </a:r>
            </a:p>
            <a:p>
              <a:r>
                <a:rPr lang="en-GB" sz="1400" dirty="0">
                  <a:solidFill>
                    <a:srgbClr val="F6637F"/>
                  </a:solidFill>
                  <a:latin typeface="Franklin Gothic Book" panose="020B0503020102020204" pitchFamily="34" charset="0"/>
                </a:rPr>
                <a:t>To be studied with a dedicated Boosted Decision Tree (BDT) only with Particle Identification (PID) vars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4A4E614-D1F8-D94C-B1EB-523303B960E5}"/>
                </a:ext>
              </a:extLst>
            </p:cNvPr>
            <p:cNvSpPr/>
            <p:nvPr/>
          </p:nvSpPr>
          <p:spPr>
            <a:xfrm rot="172090">
              <a:off x="1210143" y="976621"/>
              <a:ext cx="4394880" cy="1065458"/>
            </a:xfrm>
            <a:prstGeom prst="ellipse">
              <a:avLst/>
            </a:prstGeom>
            <a:solidFill>
              <a:srgbClr val="FED2D9"/>
            </a:solidFill>
            <a:ln w="88900">
              <a:solidFill>
                <a:srgbClr val="FED2D9"/>
              </a:solidFill>
              <a:extLst>
                <a:ext uri="{C807C97D-BFC1-408E-A445-0C87EB9F89A2}">
                  <ask:lineSketchStyleProps xmlns:ask="http://schemas.microsoft.com/office/drawing/2018/sketchyshapes" sd="86837363">
                    <a:custGeom>
                      <a:avLst/>
                      <a:gdLst>
                        <a:gd name="connsiteX0" fmla="*/ 0 w 4394880"/>
                        <a:gd name="connsiteY0" fmla="*/ 532729 h 1065458"/>
                        <a:gd name="connsiteX1" fmla="*/ 2197440 w 4394880"/>
                        <a:gd name="connsiteY1" fmla="*/ 0 h 1065458"/>
                        <a:gd name="connsiteX2" fmla="*/ 4394880 w 4394880"/>
                        <a:gd name="connsiteY2" fmla="*/ 532729 h 1065458"/>
                        <a:gd name="connsiteX3" fmla="*/ 2197440 w 4394880"/>
                        <a:gd name="connsiteY3" fmla="*/ 1065458 h 1065458"/>
                        <a:gd name="connsiteX4" fmla="*/ 0 w 4394880"/>
                        <a:gd name="connsiteY4" fmla="*/ 532729 h 10654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394880" h="1065458" fill="none" extrusionOk="0">
                          <a:moveTo>
                            <a:pt x="0" y="532729"/>
                          </a:moveTo>
                          <a:cubicBezTo>
                            <a:pt x="75739" y="412310"/>
                            <a:pt x="1020344" y="4792"/>
                            <a:pt x="2197440" y="0"/>
                          </a:cubicBezTo>
                          <a:cubicBezTo>
                            <a:pt x="3425418" y="60553"/>
                            <a:pt x="4381979" y="240751"/>
                            <a:pt x="4394880" y="532729"/>
                          </a:cubicBezTo>
                          <a:cubicBezTo>
                            <a:pt x="4232262" y="818713"/>
                            <a:pt x="3358708" y="1020151"/>
                            <a:pt x="2197440" y="1065458"/>
                          </a:cubicBezTo>
                          <a:cubicBezTo>
                            <a:pt x="996755" y="1062297"/>
                            <a:pt x="-18305" y="804425"/>
                            <a:pt x="0" y="532729"/>
                          </a:cubicBezTo>
                          <a:close/>
                        </a:path>
                        <a:path w="4394880" h="1065458" stroke="0" extrusionOk="0">
                          <a:moveTo>
                            <a:pt x="0" y="532729"/>
                          </a:moveTo>
                          <a:cubicBezTo>
                            <a:pt x="14573" y="285842"/>
                            <a:pt x="1044476" y="-149356"/>
                            <a:pt x="2197440" y="0"/>
                          </a:cubicBezTo>
                          <a:cubicBezTo>
                            <a:pt x="3402840" y="-18298"/>
                            <a:pt x="4437814" y="229970"/>
                            <a:pt x="4394880" y="532729"/>
                          </a:cubicBezTo>
                          <a:cubicBezTo>
                            <a:pt x="4585868" y="856730"/>
                            <a:pt x="3437517" y="1028034"/>
                            <a:pt x="2197440" y="1065458"/>
                          </a:cubicBezTo>
                          <a:cubicBezTo>
                            <a:pt x="1004823" y="1121494"/>
                            <a:pt x="-7466" y="794028"/>
                            <a:pt x="0" y="532729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ontent Placeholder 2">
                  <a:extLst>
                    <a:ext uri="{FF2B5EF4-FFF2-40B4-BE49-F238E27FC236}">
                      <a16:creationId xmlns:a16="http://schemas.microsoft.com/office/drawing/2014/main" id="{3E5DBC22-CC7F-184F-A333-250F0A6711D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323375" y="1028547"/>
                  <a:ext cx="4424069" cy="714765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15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6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1pPr>
                  <a:lvl2pPr marL="6858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2pPr>
                  <a:lvl3pPr marL="11430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3pPr>
                  <a:lvl4pPr marL="16002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4pPr>
                  <a:lvl5pPr marL="20574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just">
                    <a:buNone/>
                  </a:pPr>
                  <a:r>
                    <a:rPr lang="en-GB" sz="1400" b="1" dirty="0"/>
                    <a:t>MISIDENTIFIED MUONS → </a:t>
                  </a:r>
                  <a:r>
                    <a:rPr lang="en-GB" sz="1400" dirty="0"/>
                    <a:t>1 or 2 hadrons (</a:t>
                  </a:r>
                  <a14:m>
                    <m:oMath xmlns:m="http://schemas.openxmlformats.org/officeDocument/2006/math"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a14:m>
                  <a:r>
                    <a:rPr lang="en-GB" sz="1400" dirty="0"/>
                    <a:t> or </a:t>
                  </a:r>
                  <a14:m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𝜋</m:t>
                      </m:r>
                    </m:oMath>
                  </a14:m>
                  <a:r>
                    <a:rPr lang="en-GB" sz="1400" dirty="0"/>
                    <a:t>) decaying to muons, tricking the muon stations, are misID as muons</a:t>
                  </a:r>
                  <a:endParaRPr lang="en-GB" sz="1200" dirty="0"/>
                </a:p>
              </p:txBody>
            </p:sp>
          </mc:Choice>
          <mc:Fallback xmlns="">
            <p:sp>
              <p:nvSpPr>
                <p:cNvPr id="25" name="Content Placeholder 2">
                  <a:extLst>
                    <a:ext uri="{FF2B5EF4-FFF2-40B4-BE49-F238E27FC236}">
                      <a16:creationId xmlns:a16="http://schemas.microsoft.com/office/drawing/2014/main" id="{3E5DBC22-CC7F-184F-A333-250F0A6711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23375" y="1028547"/>
                  <a:ext cx="4424069" cy="714765"/>
                </a:xfrm>
                <a:prstGeom prst="rect">
                  <a:avLst/>
                </a:prstGeom>
                <a:blipFill>
                  <a:blip r:embed="rId2"/>
                  <a:stretch>
                    <a:fillRect l="-573" r="-573" b="-4912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FF7ACAF-78FC-6B4C-A3C4-AC3164EC26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0000"/>
            </a:blip>
            <a:srcRect l="23387" t="21385" r="24316" b="17946"/>
            <a:stretch/>
          </p:blipFill>
          <p:spPr>
            <a:xfrm rot="20863806">
              <a:off x="6234590" y="1265889"/>
              <a:ext cx="365340" cy="423827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2EEB369-F8A9-374A-A082-DB3B648A67C8}"/>
              </a:ext>
            </a:extLst>
          </p:cNvPr>
          <p:cNvGrpSpPr/>
          <p:nvPr/>
        </p:nvGrpSpPr>
        <p:grpSpPr>
          <a:xfrm>
            <a:off x="1538084" y="2501794"/>
            <a:ext cx="7159935" cy="944754"/>
            <a:chOff x="1571036" y="2650078"/>
            <a:chExt cx="7159935" cy="9447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819B053-2C8B-F84B-958F-8A7F669B777F}"/>
                </a:ext>
              </a:extLst>
            </p:cNvPr>
            <p:cNvSpPr/>
            <p:nvPr/>
          </p:nvSpPr>
          <p:spPr>
            <a:xfrm>
              <a:off x="6488224" y="2856168"/>
              <a:ext cx="205740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FFC000"/>
                  </a:solidFill>
                  <a:latin typeface="Franklin Gothic Book" panose="020B0503020102020204" pitchFamily="34" charset="0"/>
                </a:rPr>
                <a:t>Peaking backgrounds</a:t>
              </a:r>
            </a:p>
            <a:p>
              <a:r>
                <a:rPr lang="en-GB" sz="1400" dirty="0">
                  <a:solidFill>
                    <a:srgbClr val="FFC000"/>
                  </a:solidFill>
                  <a:latin typeface="Franklin Gothic Book" panose="020B0503020102020204" pitchFamily="34" charset="0"/>
                </a:rPr>
                <a:t>(dangerous!) Add in fit model / veto 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545094-1637-6B42-95A1-0FE5A957C4CC}"/>
                </a:ext>
              </a:extLst>
            </p:cNvPr>
            <p:cNvSpPr/>
            <p:nvPr/>
          </p:nvSpPr>
          <p:spPr>
            <a:xfrm>
              <a:off x="1922276" y="2659709"/>
              <a:ext cx="3935940" cy="932623"/>
            </a:xfrm>
            <a:prstGeom prst="ellipse">
              <a:avLst/>
            </a:prstGeom>
            <a:solidFill>
              <a:srgbClr val="FFECC1"/>
            </a:solidFill>
            <a:ln w="76200">
              <a:solidFill>
                <a:srgbClr val="FFECC1"/>
              </a:solidFill>
              <a:extLst>
                <a:ext uri="{C807C97D-BFC1-408E-A445-0C87EB9F89A2}">
                  <ask:lineSketchStyleProps xmlns:ask="http://schemas.microsoft.com/office/drawing/2018/sketchyshapes" sd="86837363">
                    <a:custGeom>
                      <a:avLst/>
                      <a:gdLst>
                        <a:gd name="connsiteX0" fmla="*/ 0 w 3935940"/>
                        <a:gd name="connsiteY0" fmla="*/ 466312 h 932623"/>
                        <a:gd name="connsiteX1" fmla="*/ 1967970 w 3935940"/>
                        <a:gd name="connsiteY1" fmla="*/ 0 h 932623"/>
                        <a:gd name="connsiteX2" fmla="*/ 3935940 w 3935940"/>
                        <a:gd name="connsiteY2" fmla="*/ 466312 h 932623"/>
                        <a:gd name="connsiteX3" fmla="*/ 1967970 w 3935940"/>
                        <a:gd name="connsiteY3" fmla="*/ 932624 h 932623"/>
                        <a:gd name="connsiteX4" fmla="*/ 0 w 3935940"/>
                        <a:gd name="connsiteY4" fmla="*/ 466312 h 9326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935940" h="932623" fill="none" extrusionOk="0">
                          <a:moveTo>
                            <a:pt x="0" y="466312"/>
                          </a:moveTo>
                          <a:cubicBezTo>
                            <a:pt x="50846" y="325453"/>
                            <a:pt x="1042925" y="21239"/>
                            <a:pt x="1967970" y="0"/>
                          </a:cubicBezTo>
                          <a:cubicBezTo>
                            <a:pt x="3061579" y="28364"/>
                            <a:pt x="3894619" y="215951"/>
                            <a:pt x="3935940" y="466312"/>
                          </a:cubicBezTo>
                          <a:cubicBezTo>
                            <a:pt x="3749611" y="714414"/>
                            <a:pt x="2990280" y="876735"/>
                            <a:pt x="1967970" y="932624"/>
                          </a:cubicBezTo>
                          <a:cubicBezTo>
                            <a:pt x="924037" y="922123"/>
                            <a:pt x="-36924" y="678419"/>
                            <a:pt x="0" y="466312"/>
                          </a:cubicBezTo>
                          <a:close/>
                        </a:path>
                        <a:path w="3935940" h="932623" stroke="0" extrusionOk="0">
                          <a:moveTo>
                            <a:pt x="0" y="466312"/>
                          </a:moveTo>
                          <a:cubicBezTo>
                            <a:pt x="18384" y="268485"/>
                            <a:pt x="918876" y="-93054"/>
                            <a:pt x="1967970" y="0"/>
                          </a:cubicBezTo>
                          <a:cubicBezTo>
                            <a:pt x="3029166" y="-57219"/>
                            <a:pt x="3958633" y="204261"/>
                            <a:pt x="3935940" y="466312"/>
                          </a:cubicBezTo>
                          <a:cubicBezTo>
                            <a:pt x="4139365" y="755571"/>
                            <a:pt x="3091019" y="881476"/>
                            <a:pt x="1967970" y="932624"/>
                          </a:cubicBezTo>
                          <a:cubicBezTo>
                            <a:pt x="889602" y="955342"/>
                            <a:pt x="-5621" y="699065"/>
                            <a:pt x="0" y="466312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Content Placeholder 2">
                  <a:extLst>
                    <a:ext uri="{FF2B5EF4-FFF2-40B4-BE49-F238E27FC236}">
                      <a16:creationId xmlns:a16="http://schemas.microsoft.com/office/drawing/2014/main" id="{6A4A8115-C860-6945-841C-CE02ED44493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571036" y="2650078"/>
                  <a:ext cx="4666857" cy="714765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15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6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1pPr>
                  <a:lvl2pPr marL="6858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2pPr>
                  <a:lvl3pPr marL="11430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3pPr>
                  <a:lvl4pPr marL="16002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4pPr>
                  <a:lvl5pPr marL="20574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457200" lvl="1" indent="0" algn="just">
                    <a:buNone/>
                  </a:pPr>
                  <a:r>
                    <a:rPr lang="en-GB" b="1" dirty="0"/>
                    <a:t>RESONANT DECAYS → </a:t>
                  </a:r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→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GB" dirty="0"/>
                    <a:t> with </a:t>
                  </a:r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ℬ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</m:oMath>
                  </a14:m>
                  <a:r>
                    <a:rPr lang="en-GB" dirty="0"/>
                    <a:t>  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type m:val="li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GB" dirty="0"/>
                    <a:t> contributions;</a:t>
                  </a:r>
                </a:p>
              </p:txBody>
            </p:sp>
          </mc:Choice>
          <mc:Fallback xmlns="">
            <p:sp>
              <p:nvSpPr>
                <p:cNvPr id="38" name="Content Placeholder 2">
                  <a:extLst>
                    <a:ext uri="{FF2B5EF4-FFF2-40B4-BE49-F238E27FC236}">
                      <a16:creationId xmlns:a16="http://schemas.microsoft.com/office/drawing/2014/main" id="{6A4A8115-C860-6945-841C-CE02ED4449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1036" y="2650078"/>
                  <a:ext cx="4666857" cy="714765"/>
                </a:xfrm>
                <a:prstGeom prst="rect">
                  <a:avLst/>
                </a:prstGeom>
                <a:blipFill>
                  <a:blip r:embed="rId4"/>
                  <a:stretch>
                    <a:fillRect b="-6896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626B492-800E-6D43-BA73-5978A1630C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0000"/>
            </a:blip>
            <a:srcRect l="23387" t="21385" r="24316" b="17946"/>
            <a:stretch/>
          </p:blipFill>
          <p:spPr>
            <a:xfrm rot="1324665">
              <a:off x="8365631" y="2863669"/>
              <a:ext cx="365340" cy="42382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Footer Placeholder 3">
                <a:extLst>
                  <a:ext uri="{FF2B5EF4-FFF2-40B4-BE49-F238E27FC236}">
                    <a16:creationId xmlns:a16="http://schemas.microsoft.com/office/drawing/2014/main" id="{64C6E52E-E256-BC4D-BEB3-5E8A06AFA286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33" name="Footer Placeholder 3">
                <a:extLst>
                  <a:ext uri="{FF2B5EF4-FFF2-40B4-BE49-F238E27FC236}">
                    <a16:creationId xmlns:a16="http://schemas.microsoft.com/office/drawing/2014/main" id="{64C6E52E-E256-BC4D-BEB3-5E8A06AFA2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6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90E4B8E7-BE43-384E-A3C9-2CD9CE024D26}"/>
              </a:ext>
            </a:extLst>
          </p:cNvPr>
          <p:cNvGrpSpPr/>
          <p:nvPr/>
        </p:nvGrpSpPr>
        <p:grpSpPr>
          <a:xfrm>
            <a:off x="1485597" y="4672958"/>
            <a:ext cx="7269906" cy="1473576"/>
            <a:chOff x="1485597" y="4672958"/>
            <a:chExt cx="7269906" cy="147357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57A7971-F871-DA46-8F4E-FDB98322515B}"/>
                </a:ext>
              </a:extLst>
            </p:cNvPr>
            <p:cNvSpPr/>
            <p:nvPr/>
          </p:nvSpPr>
          <p:spPr>
            <a:xfrm flipV="1">
              <a:off x="1485597" y="4672958"/>
              <a:ext cx="4462127" cy="1196916"/>
            </a:xfrm>
            <a:prstGeom prst="ellipse">
              <a:avLst/>
            </a:prstGeom>
            <a:solidFill>
              <a:srgbClr val="C3FFF4"/>
            </a:solidFill>
            <a:ln w="92075">
              <a:solidFill>
                <a:srgbClr val="C3FFF4"/>
              </a:solidFill>
              <a:extLst>
                <a:ext uri="{C807C97D-BFC1-408E-A445-0C87EB9F89A2}">
                  <ask:lineSketchStyleProps xmlns:ask="http://schemas.microsoft.com/office/drawing/2018/sketchyshapes" sd="86837363">
                    <a:custGeom>
                      <a:avLst/>
                      <a:gdLst>
                        <a:gd name="connsiteX0" fmla="*/ 0 w 4462127"/>
                        <a:gd name="connsiteY0" fmla="*/ 598458 h 1196916"/>
                        <a:gd name="connsiteX1" fmla="*/ 2231064 w 4462127"/>
                        <a:gd name="connsiteY1" fmla="*/ 0 h 1196916"/>
                        <a:gd name="connsiteX2" fmla="*/ 4462128 w 4462127"/>
                        <a:gd name="connsiteY2" fmla="*/ 598458 h 1196916"/>
                        <a:gd name="connsiteX3" fmla="*/ 2231064 w 4462127"/>
                        <a:gd name="connsiteY3" fmla="*/ 1196916 h 1196916"/>
                        <a:gd name="connsiteX4" fmla="*/ 0 w 4462127"/>
                        <a:gd name="connsiteY4" fmla="*/ 598458 h 11969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462127" h="1196916" fill="none" extrusionOk="0">
                          <a:moveTo>
                            <a:pt x="0" y="598458"/>
                          </a:moveTo>
                          <a:cubicBezTo>
                            <a:pt x="47546" y="377044"/>
                            <a:pt x="1210939" y="27830"/>
                            <a:pt x="2231064" y="0"/>
                          </a:cubicBezTo>
                          <a:cubicBezTo>
                            <a:pt x="3475284" y="50739"/>
                            <a:pt x="4430120" y="273498"/>
                            <a:pt x="4462128" y="598458"/>
                          </a:cubicBezTo>
                          <a:cubicBezTo>
                            <a:pt x="4243284" y="917896"/>
                            <a:pt x="3378425" y="1123498"/>
                            <a:pt x="2231064" y="1196916"/>
                          </a:cubicBezTo>
                          <a:cubicBezTo>
                            <a:pt x="1017272" y="1192419"/>
                            <a:pt x="-29072" y="893207"/>
                            <a:pt x="0" y="598458"/>
                          </a:cubicBezTo>
                          <a:close/>
                        </a:path>
                        <a:path w="4462127" h="1196916" stroke="0" extrusionOk="0">
                          <a:moveTo>
                            <a:pt x="0" y="598458"/>
                          </a:moveTo>
                          <a:cubicBezTo>
                            <a:pt x="10873" y="303255"/>
                            <a:pt x="1055739" y="-140019"/>
                            <a:pt x="2231064" y="0"/>
                          </a:cubicBezTo>
                          <a:cubicBezTo>
                            <a:pt x="3425152" y="-84869"/>
                            <a:pt x="4506367" y="259139"/>
                            <a:pt x="4462128" y="598458"/>
                          </a:cubicBezTo>
                          <a:cubicBezTo>
                            <a:pt x="4525554" y="938868"/>
                            <a:pt x="3486473" y="1164072"/>
                            <a:pt x="2231064" y="1196916"/>
                          </a:cubicBezTo>
                          <a:cubicBezTo>
                            <a:pt x="1032040" y="1285413"/>
                            <a:pt x="-20793" y="837292"/>
                            <a:pt x="0" y="598458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48CB9F5-B749-5F4C-B9BB-C0A413EE8A8E}"/>
                </a:ext>
              </a:extLst>
            </p:cNvPr>
            <p:cNvSpPr/>
            <p:nvPr/>
          </p:nvSpPr>
          <p:spPr>
            <a:xfrm>
              <a:off x="6515434" y="5083225"/>
              <a:ext cx="185257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rgbClr val="00FBDF"/>
                  </a:solidFill>
                  <a:latin typeface="Franklin Gothic Book" panose="020B0503020102020204" pitchFamily="34" charset="0"/>
                </a:rPr>
                <a:t>Neglect / add in fit model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Content Placeholder 2">
                  <a:extLst>
                    <a:ext uri="{FF2B5EF4-FFF2-40B4-BE49-F238E27FC236}">
                      <a16:creationId xmlns:a16="http://schemas.microsoft.com/office/drawing/2014/main" id="{CB1262E5-4680-484D-BD8D-4532D990C68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571036" y="4789877"/>
                  <a:ext cx="4769803" cy="1356657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15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6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1pPr>
                  <a:lvl2pPr marL="6858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2pPr>
                  <a:lvl3pPr marL="11430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3pPr>
                  <a:lvl4pPr marL="16002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4pPr>
                  <a:lvl5pPr marL="20574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just">
                    <a:spcBef>
                      <a:spcPts val="0"/>
                    </a:spcBef>
                    <a:buNone/>
                  </a:pPr>
                  <a:r>
                    <a:rPr lang="en-GB" sz="1400" b="1" dirty="0"/>
                    <a:t>PARTIALLY RECONSTRUCTED DECAYS</a:t>
                  </a:r>
                  <a:r>
                    <a:rPr lang="en-GB" sz="1400" dirty="0"/>
                    <a:t> </a:t>
                  </a:r>
                  <a:r>
                    <a:rPr lang="en-GB" sz="1400" b="1" dirty="0"/>
                    <a:t>→ </a:t>
                  </a:r>
                  <a:r>
                    <a:rPr lang="en-GB" sz="1400" dirty="0"/>
                    <a:t>Non-signal decays with an extra particle not entering the selection</a:t>
                  </a:r>
                </a:p>
                <a:p>
                  <a:pPr marL="0" indent="0" algn="just">
                    <a:spcBef>
                      <a:spcPts val="0"/>
                    </a:spcBef>
                    <a:buNone/>
                  </a:pPr>
                  <a:r>
                    <a:rPr lang="en-GB" sz="1400" dirty="0"/>
                    <a:t>(e.g.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type m:val="lin"/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(→ </m:t>
                      </m:r>
                      <m:sSup>
                        <m:sSup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GB" sz="1400" dirty="0"/>
                    <a:t>, with missed </a:t>
                  </a:r>
                  <a14:m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𝛾</m:t>
                      </m:r>
                    </m:oMath>
                  </a14:m>
                  <a:r>
                    <a:rPr lang="en-GB" sz="1400" dirty="0"/>
                    <a:t>)</a:t>
                  </a:r>
                </a:p>
              </p:txBody>
            </p:sp>
          </mc:Choice>
          <mc:Fallback xmlns="">
            <p:sp>
              <p:nvSpPr>
                <p:cNvPr id="41" name="Content Placeholder 2">
                  <a:extLst>
                    <a:ext uri="{FF2B5EF4-FFF2-40B4-BE49-F238E27FC236}">
                      <a16:creationId xmlns:a16="http://schemas.microsoft.com/office/drawing/2014/main" id="{CB1262E5-4680-484D-BD8D-4532D990C6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1036" y="4789877"/>
                  <a:ext cx="4769803" cy="1356657"/>
                </a:xfrm>
                <a:prstGeom prst="rect">
                  <a:avLst/>
                </a:prstGeom>
                <a:blipFill>
                  <a:blip r:embed="rId7"/>
                  <a:stretch>
                    <a:fillRect l="-265" r="-1326" b="-140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DA72EF92-84C2-FD43-8328-E58E41799F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0000"/>
            </a:blip>
            <a:srcRect l="23387" t="21385" r="24316" b="17946"/>
            <a:stretch/>
          </p:blipFill>
          <p:spPr>
            <a:xfrm rot="1324665">
              <a:off x="8390163" y="5038762"/>
              <a:ext cx="365340" cy="423827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D5C436F-517F-654F-A548-24DD77AC476D}"/>
              </a:ext>
            </a:extLst>
          </p:cNvPr>
          <p:cNvGrpSpPr/>
          <p:nvPr/>
        </p:nvGrpSpPr>
        <p:grpSpPr>
          <a:xfrm>
            <a:off x="628650" y="3670105"/>
            <a:ext cx="8185268" cy="861448"/>
            <a:chOff x="961952" y="3628225"/>
            <a:chExt cx="8185268" cy="861448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D26E016-E6F2-4D41-ADF5-EA0D666BDBE9}"/>
                </a:ext>
              </a:extLst>
            </p:cNvPr>
            <p:cNvSpPr/>
            <p:nvPr/>
          </p:nvSpPr>
          <p:spPr>
            <a:xfrm flipH="1" flipV="1">
              <a:off x="961952" y="3628225"/>
              <a:ext cx="5238691" cy="861448"/>
            </a:xfrm>
            <a:prstGeom prst="ellipse">
              <a:avLst/>
            </a:prstGeom>
            <a:solidFill>
              <a:srgbClr val="E0F8C3"/>
            </a:solidFill>
            <a:ln w="92075">
              <a:solidFill>
                <a:srgbClr val="E0F8C3"/>
              </a:solidFill>
              <a:extLst>
                <a:ext uri="{C807C97D-BFC1-408E-A445-0C87EB9F89A2}">
                  <ask:lineSketchStyleProps xmlns:ask="http://schemas.microsoft.com/office/drawing/2018/sketchyshapes" sd="86837363">
                    <a:custGeom>
                      <a:avLst/>
                      <a:gdLst>
                        <a:gd name="connsiteX0" fmla="*/ 0 w 5238691"/>
                        <a:gd name="connsiteY0" fmla="*/ 430724 h 861448"/>
                        <a:gd name="connsiteX1" fmla="*/ 2619346 w 5238691"/>
                        <a:gd name="connsiteY1" fmla="*/ 0 h 861448"/>
                        <a:gd name="connsiteX2" fmla="*/ 5238692 w 5238691"/>
                        <a:gd name="connsiteY2" fmla="*/ 430724 h 861448"/>
                        <a:gd name="connsiteX3" fmla="*/ 2619346 w 5238691"/>
                        <a:gd name="connsiteY3" fmla="*/ 861448 h 861448"/>
                        <a:gd name="connsiteX4" fmla="*/ 0 w 5238691"/>
                        <a:gd name="connsiteY4" fmla="*/ 430724 h 86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238691" h="861448" fill="none" extrusionOk="0">
                          <a:moveTo>
                            <a:pt x="0" y="430724"/>
                          </a:moveTo>
                          <a:cubicBezTo>
                            <a:pt x="54749" y="318476"/>
                            <a:pt x="1358206" y="24343"/>
                            <a:pt x="2619346" y="0"/>
                          </a:cubicBezTo>
                          <a:cubicBezTo>
                            <a:pt x="4071922" y="25086"/>
                            <a:pt x="5185153" y="202140"/>
                            <a:pt x="5238692" y="430724"/>
                          </a:cubicBezTo>
                          <a:cubicBezTo>
                            <a:pt x="5009657" y="657009"/>
                            <a:pt x="3866368" y="688682"/>
                            <a:pt x="2619346" y="861448"/>
                          </a:cubicBezTo>
                          <a:cubicBezTo>
                            <a:pt x="1196480" y="855639"/>
                            <a:pt x="-10755" y="655374"/>
                            <a:pt x="0" y="430724"/>
                          </a:cubicBezTo>
                          <a:close/>
                        </a:path>
                        <a:path w="5238691" h="861448" stroke="0" extrusionOk="0">
                          <a:moveTo>
                            <a:pt x="0" y="430724"/>
                          </a:moveTo>
                          <a:cubicBezTo>
                            <a:pt x="81436" y="457347"/>
                            <a:pt x="1184265" y="-28428"/>
                            <a:pt x="2619346" y="0"/>
                          </a:cubicBezTo>
                          <a:cubicBezTo>
                            <a:pt x="4041845" y="-53748"/>
                            <a:pt x="5285490" y="183532"/>
                            <a:pt x="5238692" y="430724"/>
                          </a:cubicBezTo>
                          <a:cubicBezTo>
                            <a:pt x="5369010" y="688928"/>
                            <a:pt x="4189132" y="687282"/>
                            <a:pt x="2619346" y="861448"/>
                          </a:cubicBezTo>
                          <a:cubicBezTo>
                            <a:pt x="1180258" y="881563"/>
                            <a:pt x="-11065" y="619815"/>
                            <a:pt x="0" y="430724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</a:rPr>
                <a:t>              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17DAD5A-CA2A-ED4B-86ED-177119B87C4D}"/>
                </a:ext>
              </a:extLst>
            </p:cNvPr>
            <p:cNvSpPr/>
            <p:nvPr/>
          </p:nvSpPr>
          <p:spPr>
            <a:xfrm>
              <a:off x="6840894" y="3811088"/>
              <a:ext cx="230632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93E100"/>
                  </a:solidFill>
                  <a:latin typeface="Franklin Gothic Book" panose="020B0503020102020204" pitchFamily="34" charset="0"/>
                </a:rPr>
                <a:t>Exponential distribution</a:t>
              </a:r>
            </a:p>
            <a:p>
              <a:r>
                <a:rPr lang="en-GB" sz="1400" dirty="0">
                  <a:solidFill>
                    <a:srgbClr val="93E100"/>
                  </a:solidFill>
                  <a:latin typeface="Franklin Gothic Book" panose="020B0503020102020204" pitchFamily="34" charset="0"/>
                </a:rPr>
                <a:t>Supress with dedicated BDT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964A02D-0490-AA4A-BE9C-B3E8512071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0000"/>
            </a:blip>
            <a:srcRect l="23387" t="21385" r="24316" b="17946"/>
            <a:stretch/>
          </p:blipFill>
          <p:spPr>
            <a:xfrm rot="20863806">
              <a:off x="6567892" y="3778917"/>
              <a:ext cx="365340" cy="42382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477B53-7673-4A4D-9D51-98014B6E2115}"/>
                </a:ext>
              </a:extLst>
            </p:cNvPr>
            <p:cNvSpPr txBox="1"/>
            <p:nvPr/>
          </p:nvSpPr>
          <p:spPr>
            <a:xfrm>
              <a:off x="1479055" y="3732884"/>
              <a:ext cx="4714672" cy="699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COMBINATORIAL BACKGROUND → 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Random tracks put together by mistake by the selection algos  </a:t>
              </a:r>
            </a:p>
          </p:txBody>
        </p:sp>
      </p:grpSp>
      <p:sp>
        <p:nvSpPr>
          <p:cNvPr id="26" name="Footer Placeholder 3">
            <a:extLst>
              <a:ext uri="{FF2B5EF4-FFF2-40B4-BE49-F238E27FC236}">
                <a16:creationId xmlns:a16="http://schemas.microsoft.com/office/drawing/2014/main" id="{B9AE941D-83B2-0A4B-90B1-B5392A03D38D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603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D2CAC-CB87-9D4A-88FE-A523DC624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218A1996-76B8-B94E-BDF9-CA6C51878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challenge: dealing with different backgrounds!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409A1A6-2195-3F46-8CC0-E851A6188E91}"/>
              </a:ext>
            </a:extLst>
          </p:cNvPr>
          <p:cNvGrpSpPr/>
          <p:nvPr/>
        </p:nvGrpSpPr>
        <p:grpSpPr>
          <a:xfrm>
            <a:off x="1210143" y="976621"/>
            <a:ext cx="7362691" cy="1065458"/>
            <a:chOff x="1210143" y="976621"/>
            <a:chExt cx="7362691" cy="106545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D067203-6DFB-8B43-9078-D3317D325C60}"/>
                </a:ext>
              </a:extLst>
            </p:cNvPr>
            <p:cNvSpPr/>
            <p:nvPr/>
          </p:nvSpPr>
          <p:spPr>
            <a:xfrm>
              <a:off x="6515434" y="1154638"/>
              <a:ext cx="205740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F6637F"/>
                  </a:solidFill>
                  <a:latin typeface="Franklin Gothic Book" panose="020B0503020102020204" pitchFamily="34" charset="0"/>
                </a:rPr>
                <a:t>Dominant background</a:t>
              </a:r>
            </a:p>
            <a:p>
              <a:r>
                <a:rPr lang="en-GB" sz="1400" dirty="0">
                  <a:solidFill>
                    <a:srgbClr val="F6637F"/>
                  </a:solidFill>
                  <a:latin typeface="Franklin Gothic Book" panose="020B0503020102020204" pitchFamily="34" charset="0"/>
                </a:rPr>
                <a:t>Study &amp; do a dedicated BDT only with PID vars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4A4E614-D1F8-D94C-B1EB-523303B960E5}"/>
                </a:ext>
              </a:extLst>
            </p:cNvPr>
            <p:cNvSpPr/>
            <p:nvPr/>
          </p:nvSpPr>
          <p:spPr>
            <a:xfrm rot="172090">
              <a:off x="1210143" y="976621"/>
              <a:ext cx="4394880" cy="1065458"/>
            </a:xfrm>
            <a:prstGeom prst="ellipse">
              <a:avLst/>
            </a:prstGeom>
            <a:solidFill>
              <a:srgbClr val="FED2D9"/>
            </a:solidFill>
            <a:ln w="88900">
              <a:solidFill>
                <a:srgbClr val="FED2D9"/>
              </a:solidFill>
              <a:extLst>
                <a:ext uri="{C807C97D-BFC1-408E-A445-0C87EB9F89A2}">
                  <ask:lineSketchStyleProps xmlns:ask="http://schemas.microsoft.com/office/drawing/2018/sketchyshapes" sd="86837363">
                    <a:custGeom>
                      <a:avLst/>
                      <a:gdLst>
                        <a:gd name="connsiteX0" fmla="*/ 0 w 4394880"/>
                        <a:gd name="connsiteY0" fmla="*/ 532729 h 1065458"/>
                        <a:gd name="connsiteX1" fmla="*/ 2197440 w 4394880"/>
                        <a:gd name="connsiteY1" fmla="*/ 0 h 1065458"/>
                        <a:gd name="connsiteX2" fmla="*/ 4394880 w 4394880"/>
                        <a:gd name="connsiteY2" fmla="*/ 532729 h 1065458"/>
                        <a:gd name="connsiteX3" fmla="*/ 2197440 w 4394880"/>
                        <a:gd name="connsiteY3" fmla="*/ 1065458 h 1065458"/>
                        <a:gd name="connsiteX4" fmla="*/ 0 w 4394880"/>
                        <a:gd name="connsiteY4" fmla="*/ 532729 h 106545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394880" h="1065458" fill="none" extrusionOk="0">
                          <a:moveTo>
                            <a:pt x="0" y="532729"/>
                          </a:moveTo>
                          <a:cubicBezTo>
                            <a:pt x="75739" y="412310"/>
                            <a:pt x="1020344" y="4792"/>
                            <a:pt x="2197440" y="0"/>
                          </a:cubicBezTo>
                          <a:cubicBezTo>
                            <a:pt x="3425418" y="60553"/>
                            <a:pt x="4381979" y="240751"/>
                            <a:pt x="4394880" y="532729"/>
                          </a:cubicBezTo>
                          <a:cubicBezTo>
                            <a:pt x="4232262" y="818713"/>
                            <a:pt x="3358708" y="1020151"/>
                            <a:pt x="2197440" y="1065458"/>
                          </a:cubicBezTo>
                          <a:cubicBezTo>
                            <a:pt x="996755" y="1062297"/>
                            <a:pt x="-18305" y="804425"/>
                            <a:pt x="0" y="532729"/>
                          </a:cubicBezTo>
                          <a:close/>
                        </a:path>
                        <a:path w="4394880" h="1065458" stroke="0" extrusionOk="0">
                          <a:moveTo>
                            <a:pt x="0" y="532729"/>
                          </a:moveTo>
                          <a:cubicBezTo>
                            <a:pt x="14573" y="285842"/>
                            <a:pt x="1044476" y="-149356"/>
                            <a:pt x="2197440" y="0"/>
                          </a:cubicBezTo>
                          <a:cubicBezTo>
                            <a:pt x="3402840" y="-18298"/>
                            <a:pt x="4437814" y="229970"/>
                            <a:pt x="4394880" y="532729"/>
                          </a:cubicBezTo>
                          <a:cubicBezTo>
                            <a:pt x="4585868" y="856730"/>
                            <a:pt x="3437517" y="1028034"/>
                            <a:pt x="2197440" y="1065458"/>
                          </a:cubicBezTo>
                          <a:cubicBezTo>
                            <a:pt x="1004823" y="1121494"/>
                            <a:pt x="-7466" y="794028"/>
                            <a:pt x="0" y="532729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ontent Placeholder 2">
                  <a:extLst>
                    <a:ext uri="{FF2B5EF4-FFF2-40B4-BE49-F238E27FC236}">
                      <a16:creationId xmlns:a16="http://schemas.microsoft.com/office/drawing/2014/main" id="{3E5DBC22-CC7F-184F-A333-250F0A6711D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323375" y="1028547"/>
                  <a:ext cx="4424069" cy="714765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15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6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1pPr>
                  <a:lvl2pPr marL="6858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2pPr>
                  <a:lvl3pPr marL="11430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3pPr>
                  <a:lvl4pPr marL="16002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4pPr>
                  <a:lvl5pPr marL="20574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just">
                    <a:buNone/>
                  </a:pPr>
                  <a:r>
                    <a:rPr lang="en-GB" sz="1400" b="1" dirty="0"/>
                    <a:t>MISIDENTIFIED MUONS → </a:t>
                  </a:r>
                  <a:r>
                    <a:rPr lang="en-GB" sz="1400" dirty="0"/>
                    <a:t>1 or 2 hadrons (</a:t>
                  </a:r>
                  <a14:m>
                    <m:oMath xmlns:m="http://schemas.openxmlformats.org/officeDocument/2006/math"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a14:m>
                  <a:r>
                    <a:rPr lang="en-GB" sz="1400" dirty="0"/>
                    <a:t> or </a:t>
                  </a:r>
                  <a14:m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𝜋</m:t>
                      </m:r>
                    </m:oMath>
                  </a14:m>
                  <a:r>
                    <a:rPr lang="en-GB" sz="1400" dirty="0"/>
                    <a:t>) are misID as muons coming from </a:t>
                  </a:r>
                  <a:r>
                    <a:rPr lang="en-GB" sz="1400" b="1" dirty="0"/>
                    <a:t>in-flight decays</a:t>
                  </a:r>
                  <a:r>
                    <a:rPr lang="en-GB" sz="1400" dirty="0"/>
                    <a:t>, thus tricking the muon stations</a:t>
                  </a:r>
                  <a:endParaRPr lang="en-GB" sz="1200" dirty="0"/>
                </a:p>
              </p:txBody>
            </p:sp>
          </mc:Choice>
          <mc:Fallback xmlns="">
            <p:sp>
              <p:nvSpPr>
                <p:cNvPr id="25" name="Content Placeholder 2">
                  <a:extLst>
                    <a:ext uri="{FF2B5EF4-FFF2-40B4-BE49-F238E27FC236}">
                      <a16:creationId xmlns:a16="http://schemas.microsoft.com/office/drawing/2014/main" id="{3E5DBC22-CC7F-184F-A333-250F0A6711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23375" y="1028547"/>
                  <a:ext cx="4424069" cy="714765"/>
                </a:xfrm>
                <a:prstGeom prst="rect">
                  <a:avLst/>
                </a:prstGeom>
                <a:blipFill>
                  <a:blip r:embed="rId2"/>
                  <a:stretch>
                    <a:fillRect l="-573" r="-1433" b="-4912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FF7ACAF-78FC-6B4C-A3C4-AC3164EC26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0000"/>
            </a:blip>
            <a:srcRect l="23387" t="21385" r="24316" b="17946"/>
            <a:stretch/>
          </p:blipFill>
          <p:spPr>
            <a:xfrm rot="20863806">
              <a:off x="6234590" y="1265889"/>
              <a:ext cx="365340" cy="423827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2EEB369-F8A9-374A-A082-DB3B648A67C8}"/>
              </a:ext>
            </a:extLst>
          </p:cNvPr>
          <p:cNvGrpSpPr/>
          <p:nvPr/>
        </p:nvGrpSpPr>
        <p:grpSpPr>
          <a:xfrm>
            <a:off x="1538084" y="2110324"/>
            <a:ext cx="7184468" cy="1161339"/>
            <a:chOff x="1571036" y="2258608"/>
            <a:chExt cx="7184468" cy="116133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819B053-2C8B-F84B-958F-8A7F669B777F}"/>
                </a:ext>
              </a:extLst>
            </p:cNvPr>
            <p:cNvSpPr/>
            <p:nvPr/>
          </p:nvSpPr>
          <p:spPr>
            <a:xfrm>
              <a:off x="6506077" y="2258608"/>
              <a:ext cx="205740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FFC000"/>
                  </a:solidFill>
                  <a:latin typeface="Franklin Gothic Book" panose="020B0503020102020204" pitchFamily="34" charset="0"/>
                </a:rPr>
                <a:t>Peaky backgrounds</a:t>
              </a:r>
            </a:p>
            <a:p>
              <a:r>
                <a:rPr lang="en-GB" sz="1400" dirty="0">
                  <a:solidFill>
                    <a:srgbClr val="FFC000"/>
                  </a:solidFill>
                  <a:latin typeface="Franklin Gothic Book" panose="020B0503020102020204" pitchFamily="34" charset="0"/>
                </a:rPr>
                <a:t>Add in fit model / vetoed (dangerous) 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545094-1637-6B42-95A1-0FE5A957C4CC}"/>
                </a:ext>
              </a:extLst>
            </p:cNvPr>
            <p:cNvSpPr/>
            <p:nvPr/>
          </p:nvSpPr>
          <p:spPr>
            <a:xfrm>
              <a:off x="1922276" y="2487324"/>
              <a:ext cx="3935940" cy="932623"/>
            </a:xfrm>
            <a:prstGeom prst="ellipse">
              <a:avLst/>
            </a:prstGeom>
            <a:solidFill>
              <a:srgbClr val="FFECC1"/>
            </a:solidFill>
            <a:ln w="76200">
              <a:solidFill>
                <a:srgbClr val="FFECC1"/>
              </a:solidFill>
              <a:extLst>
                <a:ext uri="{C807C97D-BFC1-408E-A445-0C87EB9F89A2}">
                  <ask:lineSketchStyleProps xmlns:ask="http://schemas.microsoft.com/office/drawing/2018/sketchyshapes" sd="86837363">
                    <a:custGeom>
                      <a:avLst/>
                      <a:gdLst>
                        <a:gd name="connsiteX0" fmla="*/ 0 w 3935940"/>
                        <a:gd name="connsiteY0" fmla="*/ 466312 h 932623"/>
                        <a:gd name="connsiteX1" fmla="*/ 1967970 w 3935940"/>
                        <a:gd name="connsiteY1" fmla="*/ 0 h 932623"/>
                        <a:gd name="connsiteX2" fmla="*/ 3935940 w 3935940"/>
                        <a:gd name="connsiteY2" fmla="*/ 466312 h 932623"/>
                        <a:gd name="connsiteX3" fmla="*/ 1967970 w 3935940"/>
                        <a:gd name="connsiteY3" fmla="*/ 932624 h 932623"/>
                        <a:gd name="connsiteX4" fmla="*/ 0 w 3935940"/>
                        <a:gd name="connsiteY4" fmla="*/ 466312 h 9326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935940" h="932623" fill="none" extrusionOk="0">
                          <a:moveTo>
                            <a:pt x="0" y="466312"/>
                          </a:moveTo>
                          <a:cubicBezTo>
                            <a:pt x="50846" y="325453"/>
                            <a:pt x="1042925" y="21239"/>
                            <a:pt x="1967970" y="0"/>
                          </a:cubicBezTo>
                          <a:cubicBezTo>
                            <a:pt x="3061579" y="28364"/>
                            <a:pt x="3894619" y="215951"/>
                            <a:pt x="3935940" y="466312"/>
                          </a:cubicBezTo>
                          <a:cubicBezTo>
                            <a:pt x="3749611" y="714414"/>
                            <a:pt x="2990280" y="876735"/>
                            <a:pt x="1967970" y="932624"/>
                          </a:cubicBezTo>
                          <a:cubicBezTo>
                            <a:pt x="924037" y="922123"/>
                            <a:pt x="-36924" y="678419"/>
                            <a:pt x="0" y="466312"/>
                          </a:cubicBezTo>
                          <a:close/>
                        </a:path>
                        <a:path w="3935940" h="932623" stroke="0" extrusionOk="0">
                          <a:moveTo>
                            <a:pt x="0" y="466312"/>
                          </a:moveTo>
                          <a:cubicBezTo>
                            <a:pt x="18384" y="268485"/>
                            <a:pt x="918876" y="-93054"/>
                            <a:pt x="1967970" y="0"/>
                          </a:cubicBezTo>
                          <a:cubicBezTo>
                            <a:pt x="3029166" y="-57219"/>
                            <a:pt x="3958633" y="204261"/>
                            <a:pt x="3935940" y="466312"/>
                          </a:cubicBezTo>
                          <a:cubicBezTo>
                            <a:pt x="4139365" y="755571"/>
                            <a:pt x="3091019" y="881476"/>
                            <a:pt x="1967970" y="932624"/>
                          </a:cubicBezTo>
                          <a:cubicBezTo>
                            <a:pt x="889602" y="955342"/>
                            <a:pt x="-5621" y="699065"/>
                            <a:pt x="0" y="466312"/>
                          </a:cubicBezTo>
                          <a:close/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Content Placeholder 2">
                  <a:extLst>
                    <a:ext uri="{FF2B5EF4-FFF2-40B4-BE49-F238E27FC236}">
                      <a16:creationId xmlns:a16="http://schemas.microsoft.com/office/drawing/2014/main" id="{6A4A8115-C860-6945-841C-CE02ED44493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571036" y="2477693"/>
                  <a:ext cx="4666857" cy="714765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15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6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1pPr>
                  <a:lvl2pPr marL="6858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2pPr>
                  <a:lvl3pPr marL="11430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3pPr>
                  <a:lvl4pPr marL="16002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4pPr>
                  <a:lvl5pPr marL="20574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457200" lvl="1" indent="0" algn="just">
                    <a:buNone/>
                  </a:pPr>
                  <a:r>
                    <a:rPr lang="en-GB" b="1" dirty="0"/>
                    <a:t>RESONANCES DECAYS → </a:t>
                  </a:r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 →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GB" dirty="0"/>
                    <a:t> with </a:t>
                  </a:r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ℬ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</m:oMath>
                  </a14:m>
                  <a:r>
                    <a:rPr lang="en-GB" dirty="0"/>
                    <a:t>  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type m:val="li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GB" dirty="0"/>
                    <a:t> contributions;</a:t>
                  </a:r>
                </a:p>
              </p:txBody>
            </p:sp>
          </mc:Choice>
          <mc:Fallback xmlns="">
            <p:sp>
              <p:nvSpPr>
                <p:cNvPr id="38" name="Content Placeholder 2">
                  <a:extLst>
                    <a:ext uri="{FF2B5EF4-FFF2-40B4-BE49-F238E27FC236}">
                      <a16:creationId xmlns:a16="http://schemas.microsoft.com/office/drawing/2014/main" id="{6A4A8115-C860-6945-841C-CE02ED4449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1036" y="2477693"/>
                  <a:ext cx="4666857" cy="714765"/>
                </a:xfrm>
                <a:prstGeom prst="rect">
                  <a:avLst/>
                </a:prstGeom>
                <a:blipFill>
                  <a:blip r:embed="rId4"/>
                  <a:stretch>
                    <a:fillRect b="-4655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626B492-800E-6D43-BA73-5978A1630C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0000"/>
            </a:blip>
            <a:srcRect l="23387" t="21385" r="24316" b="17946"/>
            <a:stretch/>
          </p:blipFill>
          <p:spPr>
            <a:xfrm rot="1324665">
              <a:off x="8390164" y="2423910"/>
              <a:ext cx="365340" cy="423827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Footer Placeholder 3">
                <a:extLst>
                  <a:ext uri="{FF2B5EF4-FFF2-40B4-BE49-F238E27FC236}">
                    <a16:creationId xmlns:a16="http://schemas.microsoft.com/office/drawing/2014/main" id="{64C6E52E-E256-BC4D-BEB3-5E8A06AFA286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33" name="Footer Placeholder 3">
                <a:extLst>
                  <a:ext uri="{FF2B5EF4-FFF2-40B4-BE49-F238E27FC236}">
                    <a16:creationId xmlns:a16="http://schemas.microsoft.com/office/drawing/2014/main" id="{64C6E52E-E256-BC4D-BEB3-5E8A06AFA2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6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90E4B8E7-BE43-384E-A3C9-2CD9CE024D26}"/>
              </a:ext>
            </a:extLst>
          </p:cNvPr>
          <p:cNvGrpSpPr/>
          <p:nvPr/>
        </p:nvGrpSpPr>
        <p:grpSpPr>
          <a:xfrm>
            <a:off x="1485597" y="4672958"/>
            <a:ext cx="7269906" cy="1473576"/>
            <a:chOff x="1485597" y="4672958"/>
            <a:chExt cx="7269906" cy="147357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57A7971-F871-DA46-8F4E-FDB98322515B}"/>
                </a:ext>
              </a:extLst>
            </p:cNvPr>
            <p:cNvSpPr/>
            <p:nvPr/>
          </p:nvSpPr>
          <p:spPr>
            <a:xfrm flipV="1">
              <a:off x="1485597" y="4672958"/>
              <a:ext cx="4462127" cy="1196916"/>
            </a:xfrm>
            <a:prstGeom prst="ellipse">
              <a:avLst/>
            </a:prstGeom>
            <a:solidFill>
              <a:srgbClr val="C3FFF4"/>
            </a:solidFill>
            <a:ln w="92075">
              <a:solidFill>
                <a:srgbClr val="C3FFF4"/>
              </a:solidFill>
              <a:extLst>
                <a:ext uri="{C807C97D-BFC1-408E-A445-0C87EB9F89A2}">
                  <ask:lineSketchStyleProps xmlns:ask="http://schemas.microsoft.com/office/drawing/2018/sketchyshapes" sd="86837363">
                    <a:custGeom>
                      <a:avLst/>
                      <a:gdLst>
                        <a:gd name="connsiteX0" fmla="*/ 0 w 4462127"/>
                        <a:gd name="connsiteY0" fmla="*/ 598458 h 1196916"/>
                        <a:gd name="connsiteX1" fmla="*/ 2231064 w 4462127"/>
                        <a:gd name="connsiteY1" fmla="*/ 0 h 1196916"/>
                        <a:gd name="connsiteX2" fmla="*/ 4462128 w 4462127"/>
                        <a:gd name="connsiteY2" fmla="*/ 598458 h 1196916"/>
                        <a:gd name="connsiteX3" fmla="*/ 2231064 w 4462127"/>
                        <a:gd name="connsiteY3" fmla="*/ 1196916 h 1196916"/>
                        <a:gd name="connsiteX4" fmla="*/ 0 w 4462127"/>
                        <a:gd name="connsiteY4" fmla="*/ 598458 h 11969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462127" h="1196916" fill="none" extrusionOk="0">
                          <a:moveTo>
                            <a:pt x="0" y="598458"/>
                          </a:moveTo>
                          <a:cubicBezTo>
                            <a:pt x="47546" y="377044"/>
                            <a:pt x="1210939" y="27830"/>
                            <a:pt x="2231064" y="0"/>
                          </a:cubicBezTo>
                          <a:cubicBezTo>
                            <a:pt x="3475284" y="50739"/>
                            <a:pt x="4430120" y="273498"/>
                            <a:pt x="4462128" y="598458"/>
                          </a:cubicBezTo>
                          <a:cubicBezTo>
                            <a:pt x="4243284" y="917896"/>
                            <a:pt x="3378425" y="1123498"/>
                            <a:pt x="2231064" y="1196916"/>
                          </a:cubicBezTo>
                          <a:cubicBezTo>
                            <a:pt x="1017272" y="1192419"/>
                            <a:pt x="-29072" y="893207"/>
                            <a:pt x="0" y="598458"/>
                          </a:cubicBezTo>
                          <a:close/>
                        </a:path>
                        <a:path w="4462127" h="1196916" stroke="0" extrusionOk="0">
                          <a:moveTo>
                            <a:pt x="0" y="598458"/>
                          </a:moveTo>
                          <a:cubicBezTo>
                            <a:pt x="10873" y="303255"/>
                            <a:pt x="1055739" y="-140019"/>
                            <a:pt x="2231064" y="0"/>
                          </a:cubicBezTo>
                          <a:cubicBezTo>
                            <a:pt x="3425152" y="-84869"/>
                            <a:pt x="4506367" y="259139"/>
                            <a:pt x="4462128" y="598458"/>
                          </a:cubicBezTo>
                          <a:cubicBezTo>
                            <a:pt x="4525554" y="938868"/>
                            <a:pt x="3486473" y="1164072"/>
                            <a:pt x="2231064" y="1196916"/>
                          </a:cubicBezTo>
                          <a:cubicBezTo>
                            <a:pt x="1032040" y="1285413"/>
                            <a:pt x="-20793" y="837292"/>
                            <a:pt x="0" y="598458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48CB9F5-B749-5F4C-B9BB-C0A413EE8A8E}"/>
                </a:ext>
              </a:extLst>
            </p:cNvPr>
            <p:cNvSpPr/>
            <p:nvPr/>
          </p:nvSpPr>
          <p:spPr>
            <a:xfrm>
              <a:off x="6515434" y="4775930"/>
              <a:ext cx="185257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rgbClr val="00FBDF"/>
                  </a:solidFill>
                  <a:latin typeface="Franklin Gothic Book" panose="020B0503020102020204" pitchFamily="34" charset="0"/>
                </a:rPr>
                <a:t>Neglect / add in fit model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Content Placeholder 2">
                  <a:extLst>
                    <a:ext uri="{FF2B5EF4-FFF2-40B4-BE49-F238E27FC236}">
                      <a16:creationId xmlns:a16="http://schemas.microsoft.com/office/drawing/2014/main" id="{CB1262E5-4680-484D-BD8D-4532D990C68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571036" y="4789877"/>
                  <a:ext cx="4769803" cy="1356657"/>
                </a:xfrm>
                <a:prstGeom prst="rect">
                  <a:avLst/>
                </a:prstGeom>
                <a:noFill/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15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6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1pPr>
                  <a:lvl2pPr marL="6858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2pPr>
                  <a:lvl3pPr marL="11430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3pPr>
                  <a:lvl4pPr marL="16002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4pPr>
                  <a:lvl5pPr marL="20574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 spc="2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  <a:ea typeface="Apple Symbols" panose="02000000000000000000" pitchFamily="2" charset="-79"/>
                      <a:cs typeface="Beirut" pitchFamily="2" charset="-78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just">
                    <a:spcBef>
                      <a:spcPts val="0"/>
                    </a:spcBef>
                    <a:buNone/>
                  </a:pPr>
                  <a:r>
                    <a:rPr lang="en-GB" sz="1400" b="1" dirty="0"/>
                    <a:t>PARTIALLY RECONSTRUCTED DECAYS</a:t>
                  </a:r>
                  <a:r>
                    <a:rPr lang="en-GB" sz="1400" dirty="0"/>
                    <a:t> </a:t>
                  </a:r>
                  <a:r>
                    <a:rPr lang="en-GB" sz="1400" b="1" dirty="0"/>
                    <a:t>→ </a:t>
                  </a:r>
                  <a:r>
                    <a:rPr lang="en-GB" sz="1400" dirty="0"/>
                    <a:t>Non-signal decays with an extra particle not entering the selection</a:t>
                  </a:r>
                </a:p>
                <a:p>
                  <a:pPr marL="0" indent="0" algn="just">
                    <a:spcBef>
                      <a:spcPts val="0"/>
                    </a:spcBef>
                    <a:buNone/>
                  </a:pPr>
                  <a:r>
                    <a:rPr lang="en-GB" sz="1400" dirty="0"/>
                    <a:t>(e.g.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type m:val="lin"/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(→ </m:t>
                      </m:r>
                      <m:sSup>
                        <m:sSup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GB" sz="1400" dirty="0"/>
                    <a:t>, with missed </a:t>
                  </a:r>
                  <a14:m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𝛾</m:t>
                      </m:r>
                    </m:oMath>
                  </a14:m>
                  <a:r>
                    <a:rPr lang="en-GB" sz="1400" dirty="0"/>
                    <a:t>)</a:t>
                  </a:r>
                </a:p>
              </p:txBody>
            </p:sp>
          </mc:Choice>
          <mc:Fallback xmlns="">
            <p:sp>
              <p:nvSpPr>
                <p:cNvPr id="41" name="Content Placeholder 2">
                  <a:extLst>
                    <a:ext uri="{FF2B5EF4-FFF2-40B4-BE49-F238E27FC236}">
                      <a16:creationId xmlns:a16="http://schemas.microsoft.com/office/drawing/2014/main" id="{CB1262E5-4680-484D-BD8D-4532D990C6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1036" y="4789877"/>
                  <a:ext cx="4769803" cy="1356657"/>
                </a:xfrm>
                <a:prstGeom prst="rect">
                  <a:avLst/>
                </a:prstGeom>
                <a:blipFill>
                  <a:blip r:embed="rId7"/>
                  <a:stretch>
                    <a:fillRect l="-265" r="-265" b="-1401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DA72EF92-84C2-FD43-8328-E58E41799F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0000"/>
            </a:blip>
            <a:srcRect l="23387" t="21385" r="24316" b="17946"/>
            <a:stretch/>
          </p:blipFill>
          <p:spPr>
            <a:xfrm rot="1324665">
              <a:off x="8390163" y="4731467"/>
              <a:ext cx="365340" cy="423827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D5C436F-517F-654F-A548-24DD77AC476D}"/>
              </a:ext>
            </a:extLst>
          </p:cNvPr>
          <p:cNvGrpSpPr/>
          <p:nvPr/>
        </p:nvGrpSpPr>
        <p:grpSpPr>
          <a:xfrm>
            <a:off x="628650" y="3572670"/>
            <a:ext cx="8185268" cy="861448"/>
            <a:chOff x="961952" y="3530790"/>
            <a:chExt cx="8185268" cy="861448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D26E016-E6F2-4D41-ADF5-EA0D666BDBE9}"/>
                </a:ext>
              </a:extLst>
            </p:cNvPr>
            <p:cNvSpPr/>
            <p:nvPr/>
          </p:nvSpPr>
          <p:spPr>
            <a:xfrm flipH="1" flipV="1">
              <a:off x="961952" y="3530790"/>
              <a:ext cx="5238691" cy="861448"/>
            </a:xfrm>
            <a:prstGeom prst="ellipse">
              <a:avLst/>
            </a:prstGeom>
            <a:solidFill>
              <a:srgbClr val="E0F8C3"/>
            </a:solidFill>
            <a:ln w="92075">
              <a:solidFill>
                <a:srgbClr val="E0F8C3"/>
              </a:solidFill>
              <a:extLst>
                <a:ext uri="{C807C97D-BFC1-408E-A445-0C87EB9F89A2}">
                  <ask:lineSketchStyleProps xmlns:ask="http://schemas.microsoft.com/office/drawing/2018/sketchyshapes" sd="86837363">
                    <a:custGeom>
                      <a:avLst/>
                      <a:gdLst>
                        <a:gd name="connsiteX0" fmla="*/ 0 w 5238691"/>
                        <a:gd name="connsiteY0" fmla="*/ 430724 h 861448"/>
                        <a:gd name="connsiteX1" fmla="*/ 2619346 w 5238691"/>
                        <a:gd name="connsiteY1" fmla="*/ 0 h 861448"/>
                        <a:gd name="connsiteX2" fmla="*/ 5238692 w 5238691"/>
                        <a:gd name="connsiteY2" fmla="*/ 430724 h 861448"/>
                        <a:gd name="connsiteX3" fmla="*/ 2619346 w 5238691"/>
                        <a:gd name="connsiteY3" fmla="*/ 861448 h 861448"/>
                        <a:gd name="connsiteX4" fmla="*/ 0 w 5238691"/>
                        <a:gd name="connsiteY4" fmla="*/ 430724 h 86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238691" h="861448" fill="none" extrusionOk="0">
                          <a:moveTo>
                            <a:pt x="0" y="430724"/>
                          </a:moveTo>
                          <a:cubicBezTo>
                            <a:pt x="54749" y="318476"/>
                            <a:pt x="1358206" y="24343"/>
                            <a:pt x="2619346" y="0"/>
                          </a:cubicBezTo>
                          <a:cubicBezTo>
                            <a:pt x="4071922" y="25086"/>
                            <a:pt x="5185153" y="202140"/>
                            <a:pt x="5238692" y="430724"/>
                          </a:cubicBezTo>
                          <a:cubicBezTo>
                            <a:pt x="5009657" y="657009"/>
                            <a:pt x="3866368" y="688682"/>
                            <a:pt x="2619346" y="861448"/>
                          </a:cubicBezTo>
                          <a:cubicBezTo>
                            <a:pt x="1196480" y="855639"/>
                            <a:pt x="-10755" y="655374"/>
                            <a:pt x="0" y="430724"/>
                          </a:cubicBezTo>
                          <a:close/>
                        </a:path>
                        <a:path w="5238691" h="861448" stroke="0" extrusionOk="0">
                          <a:moveTo>
                            <a:pt x="0" y="430724"/>
                          </a:moveTo>
                          <a:cubicBezTo>
                            <a:pt x="81436" y="457347"/>
                            <a:pt x="1184265" y="-28428"/>
                            <a:pt x="2619346" y="0"/>
                          </a:cubicBezTo>
                          <a:cubicBezTo>
                            <a:pt x="4041845" y="-53748"/>
                            <a:pt x="5285490" y="183532"/>
                            <a:pt x="5238692" y="430724"/>
                          </a:cubicBezTo>
                          <a:cubicBezTo>
                            <a:pt x="5369010" y="688928"/>
                            <a:pt x="4189132" y="687282"/>
                            <a:pt x="2619346" y="861448"/>
                          </a:cubicBezTo>
                          <a:cubicBezTo>
                            <a:pt x="1180258" y="881563"/>
                            <a:pt x="-11065" y="619815"/>
                            <a:pt x="0" y="430724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</a:rPr>
                <a:t>              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17DAD5A-CA2A-ED4B-86ED-177119B87C4D}"/>
                </a:ext>
              </a:extLst>
            </p:cNvPr>
            <p:cNvSpPr/>
            <p:nvPr/>
          </p:nvSpPr>
          <p:spPr>
            <a:xfrm>
              <a:off x="6840894" y="3713653"/>
              <a:ext cx="230632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93E100"/>
                  </a:solidFill>
                  <a:latin typeface="Franklin Gothic Book" panose="020B0503020102020204" pitchFamily="34" charset="0"/>
                </a:rPr>
                <a:t>Exponential distribution</a:t>
              </a:r>
            </a:p>
            <a:p>
              <a:r>
                <a:rPr lang="en-GB" sz="1400" dirty="0">
                  <a:solidFill>
                    <a:srgbClr val="93E100"/>
                  </a:solidFill>
                  <a:latin typeface="Franklin Gothic Book" panose="020B0503020102020204" pitchFamily="34" charset="0"/>
                </a:rPr>
                <a:t>Supress by dedicated BDT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964A02D-0490-AA4A-BE9C-B3E8512071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0000"/>
            </a:blip>
            <a:srcRect l="23387" t="21385" r="24316" b="17946"/>
            <a:stretch/>
          </p:blipFill>
          <p:spPr>
            <a:xfrm rot="20863806">
              <a:off x="6567892" y="3681482"/>
              <a:ext cx="365340" cy="42382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477B53-7673-4A4D-9D51-98014B6E2115}"/>
                </a:ext>
              </a:extLst>
            </p:cNvPr>
            <p:cNvSpPr txBox="1"/>
            <p:nvPr/>
          </p:nvSpPr>
          <p:spPr>
            <a:xfrm>
              <a:off x="1479055" y="3635449"/>
              <a:ext cx="4714672" cy="699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COMBINATORIAL BACKGROUND → </a:t>
              </a:r>
              <a:r>
                <a: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Random tracks put together by mistake by the reconstruction algos  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F457F58F-E01B-A242-8B7D-BB3A14CAFB61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85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LineDraw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81" y="699243"/>
            <a:ext cx="9122020" cy="5657108"/>
          </a:xfrm>
          <a:prstGeom prst="rect">
            <a:avLst/>
          </a:prstGeom>
          <a:solidFill>
            <a:schemeClr val="bg1">
              <a:alpha val="8000"/>
            </a:schemeClr>
          </a:solidFill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AD07FC09-64B4-4345-B1B6-0B0421E3FBF4}"/>
              </a:ext>
            </a:extLst>
          </p:cNvPr>
          <p:cNvGrpSpPr/>
          <p:nvPr/>
        </p:nvGrpSpPr>
        <p:grpSpPr>
          <a:xfrm>
            <a:off x="1242064" y="1763409"/>
            <a:ext cx="6952255" cy="3763226"/>
            <a:chOff x="1792825" y="3378152"/>
            <a:chExt cx="5599988" cy="2958196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1DA0B57-279C-334E-AABD-E7549658B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665817" y="3792314"/>
              <a:ext cx="3628376" cy="2544034"/>
            </a:xfrm>
            <a:prstGeom prst="rect">
              <a:avLst/>
            </a:prstGeom>
          </p:spPr>
        </p:pic>
        <p:sp>
          <p:nvSpPr>
            <p:cNvPr id="34" name="Right Brace 33">
              <a:extLst>
                <a:ext uri="{FF2B5EF4-FFF2-40B4-BE49-F238E27FC236}">
                  <a16:creationId xmlns:a16="http://schemas.microsoft.com/office/drawing/2014/main" id="{53344C27-74BF-A64C-8D5A-AD20394E2E70}"/>
                </a:ext>
              </a:extLst>
            </p:cNvPr>
            <p:cNvSpPr/>
            <p:nvPr/>
          </p:nvSpPr>
          <p:spPr>
            <a:xfrm rot="5400000">
              <a:off x="4136288" y="4164222"/>
              <a:ext cx="229768" cy="685531"/>
            </a:xfrm>
            <a:prstGeom prst="rightBrace">
              <a:avLst>
                <a:gd name="adj1" fmla="val 100503"/>
                <a:gd name="adj2" fmla="val 50000"/>
              </a:avLst>
            </a:prstGeom>
            <a:ln w="28575">
              <a:solidFill>
                <a:srgbClr val="F6627E">
                  <a:alpha val="66000"/>
                </a:srgbClr>
              </a:solidFill>
              <a:extLst>
                <a:ext uri="{C807C97D-BFC1-408E-A445-0C87EB9F89A2}">
                  <ask:lineSketchStyleProps xmlns:ask="http://schemas.microsoft.com/office/drawing/2018/sketchyshapes" sd="615697673">
                    <a:custGeom>
                      <a:avLst/>
                      <a:gdLst>
                        <a:gd name="connsiteX0" fmla="*/ 0 w 292296"/>
                        <a:gd name="connsiteY0" fmla="*/ 0 h 851071"/>
                        <a:gd name="connsiteX1" fmla="*/ 146148 w 292296"/>
                        <a:gd name="connsiteY1" fmla="*/ 212768 h 851071"/>
                        <a:gd name="connsiteX2" fmla="*/ 146148 w 292296"/>
                        <a:gd name="connsiteY2" fmla="*/ 212768 h 851071"/>
                        <a:gd name="connsiteX3" fmla="*/ 292296 w 292296"/>
                        <a:gd name="connsiteY3" fmla="*/ 425536 h 851071"/>
                        <a:gd name="connsiteX4" fmla="*/ 146148 w 292296"/>
                        <a:gd name="connsiteY4" fmla="*/ 638304 h 851071"/>
                        <a:gd name="connsiteX5" fmla="*/ 146148 w 292296"/>
                        <a:gd name="connsiteY5" fmla="*/ 638303 h 851071"/>
                        <a:gd name="connsiteX6" fmla="*/ 0 w 292296"/>
                        <a:gd name="connsiteY6" fmla="*/ 851071 h 851071"/>
                        <a:gd name="connsiteX7" fmla="*/ 0 w 292296"/>
                        <a:gd name="connsiteY7" fmla="*/ 0 h 851071"/>
                        <a:gd name="connsiteX0" fmla="*/ 0 w 292296"/>
                        <a:gd name="connsiteY0" fmla="*/ 0 h 851071"/>
                        <a:gd name="connsiteX1" fmla="*/ 146148 w 292296"/>
                        <a:gd name="connsiteY1" fmla="*/ 212768 h 851071"/>
                        <a:gd name="connsiteX2" fmla="*/ 146148 w 292296"/>
                        <a:gd name="connsiteY2" fmla="*/ 212768 h 851071"/>
                        <a:gd name="connsiteX3" fmla="*/ 292296 w 292296"/>
                        <a:gd name="connsiteY3" fmla="*/ 425536 h 851071"/>
                        <a:gd name="connsiteX4" fmla="*/ 146148 w 292296"/>
                        <a:gd name="connsiteY4" fmla="*/ 638304 h 851071"/>
                        <a:gd name="connsiteX5" fmla="*/ 146148 w 292296"/>
                        <a:gd name="connsiteY5" fmla="*/ 638303 h 851071"/>
                        <a:gd name="connsiteX6" fmla="*/ 0 w 292296"/>
                        <a:gd name="connsiteY6" fmla="*/ 851071 h 8510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92296" h="851071" stroke="0" extrusionOk="0">
                          <a:moveTo>
                            <a:pt x="0" y="0"/>
                          </a:moveTo>
                          <a:cubicBezTo>
                            <a:pt x="79746" y="-3825"/>
                            <a:pt x="130792" y="90841"/>
                            <a:pt x="146148" y="212768"/>
                          </a:cubicBezTo>
                          <a:lnTo>
                            <a:pt x="146148" y="212768"/>
                          </a:lnTo>
                          <a:cubicBezTo>
                            <a:pt x="145739" y="320135"/>
                            <a:pt x="220452" y="421407"/>
                            <a:pt x="292296" y="425536"/>
                          </a:cubicBezTo>
                          <a:cubicBezTo>
                            <a:pt x="210487" y="433141"/>
                            <a:pt x="151762" y="502857"/>
                            <a:pt x="146148" y="638304"/>
                          </a:cubicBezTo>
                          <a:lnTo>
                            <a:pt x="146148" y="638303"/>
                          </a:lnTo>
                          <a:cubicBezTo>
                            <a:pt x="138158" y="754875"/>
                            <a:pt x="71307" y="841968"/>
                            <a:pt x="0" y="851071"/>
                          </a:cubicBezTo>
                          <a:cubicBezTo>
                            <a:pt x="-67994" y="718118"/>
                            <a:pt x="-76415" y="401998"/>
                            <a:pt x="0" y="0"/>
                          </a:cubicBezTo>
                          <a:close/>
                        </a:path>
                        <a:path w="292296" h="851071" fill="none" extrusionOk="0">
                          <a:moveTo>
                            <a:pt x="0" y="0"/>
                          </a:moveTo>
                          <a:cubicBezTo>
                            <a:pt x="59714" y="-2730"/>
                            <a:pt x="137247" y="94762"/>
                            <a:pt x="146148" y="212768"/>
                          </a:cubicBezTo>
                          <a:lnTo>
                            <a:pt x="146148" y="212768"/>
                          </a:lnTo>
                          <a:cubicBezTo>
                            <a:pt x="136030" y="332197"/>
                            <a:pt x="197714" y="433185"/>
                            <a:pt x="292296" y="425536"/>
                          </a:cubicBezTo>
                          <a:cubicBezTo>
                            <a:pt x="215743" y="403735"/>
                            <a:pt x="127139" y="532433"/>
                            <a:pt x="146148" y="638304"/>
                          </a:cubicBezTo>
                          <a:lnTo>
                            <a:pt x="146148" y="638303"/>
                          </a:lnTo>
                          <a:cubicBezTo>
                            <a:pt x="140163" y="767193"/>
                            <a:pt x="90631" y="854404"/>
                            <a:pt x="0" y="851071"/>
                          </a:cubicBezTo>
                        </a:path>
                      </a:pathLst>
                    </a:cu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87553BDC-9E8E-B542-90E9-E02C4731642F}"/>
                    </a:ext>
                  </a:extLst>
                </p:cNvPr>
                <p:cNvSpPr/>
                <p:nvPr/>
              </p:nvSpPr>
              <p:spPr>
                <a:xfrm>
                  <a:off x="1792825" y="4997585"/>
                  <a:ext cx="1965777" cy="6532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r>
                    <a:rPr lang="en-GB" sz="1600" dirty="0">
                      <a:solidFill>
                        <a:srgbClr val="F6627E"/>
                      </a:solidFill>
                      <a:latin typeface="Franklin Gothic Book" panose="020B0503020102020204" pitchFamily="34" charset="0"/>
                    </a:rPr>
                    <a:t>MisID + Partially reconstructed decays</a:t>
                  </a:r>
                </a:p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600" i="1">
                          <a:solidFill>
                            <a:srgbClr val="F6627E"/>
                          </a:solidFill>
                          <a:latin typeface="Cambria Math" panose="02040503050406030204" pitchFamily="18" charset="0"/>
                        </a:rPr>
                        <m:t>→ </m:t>
                      </m:r>
                      <m:sSup>
                        <m:sSupPr>
                          <m:ctrlP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f>
                        <m:fPr>
                          <m:type m:val="lin"/>
                          <m:ctrlP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sSup>
                        <m:sSupPr>
                          <m:ctrlP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fr-CH" sz="1600" i="1">
                          <a:solidFill>
                            <a:srgbClr val="F6627E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</m:oMath>
                  </a14:m>
                  <a:r>
                    <a:rPr lang="en-GB" sz="1600" dirty="0">
                      <a:solidFill>
                        <a:srgbClr val="F6627E"/>
                      </a:solidFill>
                      <a:latin typeface="Franklin Gothic Book" panose="020B0503020102020204" pitchFamily="34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87553BDC-9E8E-B542-90E9-E02C4731642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2825" y="4997585"/>
                  <a:ext cx="1965777" cy="653230"/>
                </a:xfrm>
                <a:prstGeom prst="rect">
                  <a:avLst/>
                </a:prstGeom>
                <a:blipFill>
                  <a:blip r:embed="rId11"/>
                  <a:stretch>
                    <a:fillRect l="-1036" t="-1493" b="-7313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40AD49A9-D7B1-9E48-9937-C34343549578}"/>
                    </a:ext>
                  </a:extLst>
                </p:cNvPr>
                <p:cNvSpPr/>
                <p:nvPr/>
              </p:nvSpPr>
              <p:spPr>
                <a:xfrm>
                  <a:off x="5399294" y="3378152"/>
                  <a:ext cx="1993519" cy="10403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r>
                    <a:rPr lang="en-GB" sz="1600" dirty="0">
                      <a:solidFill>
                        <a:srgbClr val="F6627E"/>
                      </a:solidFill>
                      <a:latin typeface="Franklin Gothic Book" panose="020B0503020102020204" pitchFamily="34" charset="0"/>
                    </a:rPr>
                    <a:t>Double MisID peak </a:t>
                  </a:r>
                </a:p>
                <a:p>
                  <a:r>
                    <a:rPr lang="en-GB" sz="1600" dirty="0">
                      <a:solidFill>
                        <a:srgbClr val="F6627E"/>
                      </a:solidFill>
                      <a:latin typeface="Franklin Gothic Book" panose="020B0503020102020204" pitchFamily="34" charset="0"/>
                    </a:rPr>
                    <a:t>on top of signal </a:t>
                  </a:r>
                  <a:r>
                    <a:rPr lang="en-GB" sz="1600" dirty="0">
                      <a:solidFill>
                        <a:srgbClr val="F6627E"/>
                      </a:solidFill>
                      <a:latin typeface="Franklin Gothic Book" panose="020B0503020102020204" pitchFamily="34" charset="0"/>
                      <a:sym typeface="Wingdings" pitchFamily="2" charset="2"/>
                    </a:rPr>
                    <a:t></a:t>
                  </a:r>
                </a:p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600" i="1">
                          <a:solidFill>
                            <a:srgbClr val="F6627E"/>
                          </a:solidFill>
                          <a:latin typeface="Cambria Math" panose="02040503050406030204" pitchFamily="18" charset="0"/>
                        </a:rPr>
                        <m:t>→ </m:t>
                      </m:r>
                      <m:sSup>
                        <m:sSupPr>
                          <m:ctrlP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f>
                        <m:fPr>
                          <m:type m:val="lin"/>
                          <m:ctrlP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GB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</m:den>
                      </m:f>
                      <m:sSup>
                        <m:sSupPr>
                          <m:ctrlP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fr-CH" sz="1600" i="1">
                              <a:solidFill>
                                <a:srgbClr val="F6627E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en-GB" sz="1600" dirty="0">
                      <a:solidFill>
                        <a:srgbClr val="F6627E"/>
                      </a:solidFill>
                      <a:latin typeface="Franklin Gothic Book" panose="020B0503020102020204" pitchFamily="34" charset="0"/>
                    </a:rPr>
                    <a:t> where both </a:t>
                  </a:r>
                  <a:r>
                    <a:rPr lang="en-GB" sz="1600" dirty="0" err="1">
                      <a:solidFill>
                        <a:srgbClr val="F6627E"/>
                      </a:solidFill>
                      <a:latin typeface="Franklin Gothic Book" panose="020B0503020102020204" pitchFamily="34" charset="0"/>
                    </a:rPr>
                    <a:t>pions</a:t>
                  </a:r>
                  <a:r>
                    <a:rPr lang="en-GB" sz="1600" dirty="0">
                      <a:solidFill>
                        <a:srgbClr val="F6627E"/>
                      </a:solidFill>
                      <a:latin typeface="Franklin Gothic Book" panose="020B0503020102020204" pitchFamily="34" charset="0"/>
                    </a:rPr>
                    <a:t> are misidentified as muons</a:t>
                  </a:r>
                </a:p>
              </p:txBody>
            </p:sp>
          </mc:Choice>
          <mc:Fallback xmlns=""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6F0C3C4C-838F-E44F-A7EC-25246618653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9294" y="3378152"/>
                  <a:ext cx="1993519" cy="1040329"/>
                </a:xfrm>
                <a:prstGeom prst="rect">
                  <a:avLst/>
                </a:prstGeom>
                <a:blipFill>
                  <a:blip r:embed="rId12"/>
                  <a:stretch>
                    <a:fillRect l="-1531" t="-952" b="-952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E30E274F-DF8F-9E48-9451-968D94637CA3}"/>
                </a:ext>
              </a:extLst>
            </p:cNvPr>
            <p:cNvCxnSpPr>
              <a:cxnSpLocks/>
              <a:stCxn id="39" idx="1"/>
            </p:cNvCxnSpPr>
            <p:nvPr/>
          </p:nvCxnSpPr>
          <p:spPr>
            <a:xfrm flipH="1">
              <a:off x="4783685" y="3898317"/>
              <a:ext cx="615609" cy="96841"/>
            </a:xfrm>
            <a:prstGeom prst="straightConnector1">
              <a:avLst/>
            </a:prstGeom>
            <a:ln w="28575">
              <a:solidFill>
                <a:srgbClr val="F6627E">
                  <a:alpha val="7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E2041A2A-792E-BE4E-9C68-180D2986107D}"/>
              </a:ext>
            </a:extLst>
          </p:cNvPr>
          <p:cNvSpPr/>
          <p:nvPr/>
        </p:nvSpPr>
        <p:spPr>
          <a:xfrm>
            <a:off x="2784165" y="1045373"/>
            <a:ext cx="35976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First look at a small subset of data </a:t>
            </a:r>
          </a:p>
          <a:p>
            <a:pPr algn="ctr"/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with the preselection applied :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7208B6B-3864-964D-8142-422884CBE847}"/>
              </a:ext>
            </a:extLst>
          </p:cNvPr>
          <p:cNvSpPr txBox="1"/>
          <p:nvPr/>
        </p:nvSpPr>
        <p:spPr>
          <a:xfrm rot="19275101">
            <a:off x="3587643" y="3784317"/>
            <a:ext cx="24549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spc="300" dirty="0" err="1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1600" b="1" spc="300" dirty="0">
                <a:solidFill>
                  <a:srgbClr val="F6627E">
                    <a:alpha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unofficial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4422209-ACA4-6C45-A6B6-D1F23C87A996}"/>
              </a:ext>
            </a:extLst>
          </p:cNvPr>
          <p:cNvSpPr/>
          <p:nvPr/>
        </p:nvSpPr>
        <p:spPr>
          <a:xfrm>
            <a:off x="5210517" y="5372911"/>
            <a:ext cx="1786066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CH" sz="12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M(K</a:t>
            </a:r>
            <a:r>
              <a:rPr lang="en-CH" sz="1200" baseline="300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+</a:t>
            </a:r>
            <a:r>
              <a:rPr lang="en-CH" sz="12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 J/ψ μ</a:t>
            </a:r>
            <a:r>
              <a:rPr lang="en-CH" sz="1200" baseline="300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+</a:t>
            </a:r>
            <a:r>
              <a:rPr lang="en-CH" sz="12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μ</a:t>
            </a:r>
            <a:r>
              <a:rPr lang="en-CH" sz="1200" baseline="300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-</a:t>
            </a:r>
            <a:r>
              <a:rPr lang="en-CH" sz="12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) [MeV/c</a:t>
            </a:r>
            <a:r>
              <a:rPr lang="en-CH" sz="1200" baseline="300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2</a:t>
            </a:r>
            <a:r>
              <a:rPr lang="en-CH" sz="12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]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1F84E90-0564-4E4F-A71C-9DCDD0B1DC05}"/>
              </a:ext>
            </a:extLst>
          </p:cNvPr>
          <p:cNvSpPr txBox="1"/>
          <p:nvPr/>
        </p:nvSpPr>
        <p:spPr>
          <a:xfrm rot="16200000">
            <a:off x="1435992" y="2884526"/>
            <a:ext cx="160104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number of entries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EDD9FEB-D3C5-0F47-B98B-BDD967DC2C76}"/>
              </a:ext>
            </a:extLst>
          </p:cNvPr>
          <p:cNvCxnSpPr>
            <a:cxnSpLocks/>
          </p:cNvCxnSpPr>
          <p:nvPr/>
        </p:nvCxnSpPr>
        <p:spPr>
          <a:xfrm flipV="1">
            <a:off x="3077076" y="3376900"/>
            <a:ext cx="1216432" cy="624964"/>
          </a:xfrm>
          <a:prstGeom prst="straightConnector1">
            <a:avLst/>
          </a:prstGeom>
          <a:ln w="28575">
            <a:solidFill>
              <a:srgbClr val="F6627E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ooter Placeholder 3">
            <a:extLst>
              <a:ext uri="{FF2B5EF4-FFF2-40B4-BE49-F238E27FC236}">
                <a16:creationId xmlns:a16="http://schemas.microsoft.com/office/drawing/2014/main" id="{C1DAE926-01C8-9542-A44A-A88CEEF36EDD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0355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57C672-300F-8B4F-9676-0F6ADA162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8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7378B3-B13F-4E42-B5CD-878F8D8121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1827" y="1143236"/>
            <a:ext cx="3108475" cy="230780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77D2744-AC99-AF40-820C-51D2CB6B2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9264"/>
            <a:ext cx="7886700" cy="338669"/>
          </a:xfrm>
        </p:spPr>
        <p:txBody>
          <a:bodyPr/>
          <a:lstStyle/>
          <a:p>
            <a:r>
              <a:rPr lang="en-GB" sz="1800" dirty="0"/>
              <a:t>Combinatorial background Boosted Decision Tree (BDT)</a:t>
            </a:r>
            <a:endParaRPr lang="en-GB" sz="16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C19098B-B8F3-9F41-8E71-C56BE7828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1827" y="3500637"/>
            <a:ext cx="3108475" cy="23338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60DEE57-650E-A04C-B964-1FCCF964FB7B}"/>
                  </a:ext>
                </a:extLst>
              </p:cNvPr>
              <p:cNvSpPr/>
              <p:nvPr/>
            </p:nvSpPr>
            <p:spPr>
              <a:xfrm>
                <a:off x="627415" y="1250000"/>
                <a:ext cx="3869337" cy="44271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1400" b="1" dirty="0">
                    <a:solidFill>
                      <a:srgbClr val="FFC000"/>
                    </a:solidFill>
                    <a:latin typeface="Franklin Gothic Book" panose="020B0503020102020204" pitchFamily="34" charset="0"/>
                  </a:rPr>
                  <a:t>TRAINING VARIABLES</a:t>
                </a:r>
                <a:endPara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B-meson's (mother)</a:t>
                </a:r>
                <a:r>
                  <a:rPr lang="en-GB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impact parameter</a:t>
                </a:r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direction angle of flight</a:t>
                </a:r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quality of the constrained track fit</a:t>
                </a:r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position of decay (secondary vertex)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J/</a:t>
                </a:r>
                <a:r>
                  <a:rPr lang="en-GB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ψ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flight distance 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Minimum transverse momentum of </a:t>
                </a:r>
                <a:r>
                  <a:rPr lang="fr-CH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J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/</a:t>
                </a:r>
                <a:r>
                  <a:rPr lang="en-GB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ψ</a:t>
                </a:r>
                <a:r>
                  <a:rPr lang="fr-CH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muons</a:t>
                </a:r>
                <a:endParaRPr lang="en-GB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endPara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GB" sz="1400" b="1" dirty="0">
                    <a:solidFill>
                      <a:srgbClr val="93E100"/>
                    </a:solidFill>
                    <a:latin typeface="Franklin Gothic Book" panose="020B0503020102020204" pitchFamily="34" charset="0"/>
                  </a:rPr>
                  <a:t>USED SAMPLES</a:t>
                </a:r>
                <a:endParaRPr lang="en-GB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▸ </a:t>
                </a:r>
                <a:r>
                  <a:rPr lang="en-GB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Background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: 	inclusive data sample 2018 (Magnet Down), high mass sideband (M(B)&gt;5.4 GeV)</a:t>
                </a:r>
              </a:p>
              <a:p>
                <a:pPr>
                  <a:lnSpc>
                    <a:spcPct val="120000"/>
                  </a:lnSpc>
                </a:pPr>
                <a:endParaRPr lang="en-GB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Franklin Gothic Book" panose="020B050302010202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▸ </a:t>
                </a:r>
                <a:r>
                  <a:rPr lang="en-GB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Signal</a:t>
                </a:r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: MC simulation 2018 (Magnet Down),     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fr-CH" sz="14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 </m:t>
                    </m:r>
                    <m:d>
                      <m:dPr>
                        <m:ctrlPr>
                          <a:rPr lang="en-GB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4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GB" sz="14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fr-CH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f>
                          <m:fPr>
                            <m:type m:val="lin"/>
                            <m:ctrlPr>
                              <a:rPr lang="en-GB" sz="14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4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en-GB" sz="140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𝜓</m:t>
                            </m:r>
                          </m:den>
                        </m:f>
                        <m:sSup>
                          <m:sSupPr>
                            <m:ctrlPr>
                              <a:rPr lang="en-GB" sz="14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GB" sz="14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GB" sz="14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fr-CH" sz="14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with normal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GB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GB" sz="14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4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mass distribution </a:t>
                </a:r>
                <a:r>
                  <a:rPr lang="en-GB" sz="1200" dirty="0">
                    <a:solidFill>
                      <a:srgbClr val="00FBDF"/>
                    </a:solidFill>
                    <a:latin typeface="Franklin Gothic Book" panose="020B0503020102020204" pitchFamily="34" charset="0"/>
                    <a:hlinkClick r:id="rId4" action="ppaction://hlinksldjump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Cut efficiencies</a:t>
                </a:r>
                <a:endParaRPr lang="en-GB" sz="1400" dirty="0">
                  <a:solidFill>
                    <a:srgbClr val="00FBDF"/>
                  </a:solidFill>
                  <a:latin typeface="Franklin Gothic Book" panose="020B0503020102020204" pitchFamily="34" charset="0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60DEE57-650E-A04C-B964-1FCCF964FB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415" y="1250000"/>
                <a:ext cx="3869337" cy="4427109"/>
              </a:xfrm>
              <a:prstGeom prst="rect">
                <a:avLst/>
              </a:prstGeom>
              <a:blipFill>
                <a:blip r:embed="rId5"/>
                <a:stretch>
                  <a:fillRect l="-327" r="-2614" b="-5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DC733A59-1A86-3545-8346-8325D943F659}"/>
              </a:ext>
            </a:extLst>
          </p:cNvPr>
          <p:cNvSpPr/>
          <p:nvPr/>
        </p:nvSpPr>
        <p:spPr>
          <a:xfrm>
            <a:off x="627415" y="708404"/>
            <a:ext cx="7886700" cy="361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Goal: have a very efficient selection with ~100% signal efficiency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5381C0-CCB8-5648-AA64-57C031D3F6CD}"/>
              </a:ext>
            </a:extLst>
          </p:cNvPr>
          <p:cNvSpPr txBox="1"/>
          <p:nvPr/>
        </p:nvSpPr>
        <p:spPr>
          <a:xfrm rot="18468920">
            <a:off x="4222812" y="2914131"/>
            <a:ext cx="507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spc="600" dirty="0" err="1">
                <a:solidFill>
                  <a:srgbClr val="F6627E">
                    <a:alpha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GB" sz="3600" b="1" spc="600" dirty="0">
                <a:solidFill>
                  <a:srgbClr val="F6627E">
                    <a:alpha val="3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unofficial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Footer Placeholder 3">
                <a:extLst>
                  <a:ext uri="{FF2B5EF4-FFF2-40B4-BE49-F238E27FC236}">
                    <a16:creationId xmlns:a16="http://schemas.microsoft.com/office/drawing/2014/main" id="{364BBB79-3743-754C-A641-827048DD6441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18" name="Footer Placeholder 3">
                <a:extLst>
                  <a:ext uri="{FF2B5EF4-FFF2-40B4-BE49-F238E27FC236}">
                    <a16:creationId xmlns:a16="http://schemas.microsoft.com/office/drawing/2014/main" id="{364BBB79-3743-754C-A641-827048DD64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7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98006333-7A4E-E041-BCE5-F37FBDAE0B67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262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97777-2D05-4F43-B08B-B38F4623A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00FB-BA97-4F40-A054-D7E4AEFE7EF5}" type="slidenum">
              <a:rPr lang="en-CH" smtClean="0"/>
              <a:pPr/>
              <a:t>9</a:t>
            </a:fld>
            <a:endParaRPr lang="en-CH">
              <a:latin typeface="Apple Symbols" panose="02000000000000000000" pitchFamily="2" charset="-79"/>
              <a:ea typeface="Apple Symbols" panose="02000000000000000000" pitchFamily="2" charset="-79"/>
              <a:cs typeface="Apple Symbols" panose="02000000000000000000" pitchFamily="2" charset="-79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EC29B7F-2061-024C-83D3-EF672188A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/>
              <a:t>Rejecting misID soft dimuon background</a:t>
            </a:r>
            <a:endParaRPr lang="en-GB" sz="1800" b="0" dirty="0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46EA757-B7D2-6B43-B5F2-43B20234F7FC}"/>
              </a:ext>
            </a:extLst>
          </p:cNvPr>
          <p:cNvGrpSpPr/>
          <p:nvPr/>
        </p:nvGrpSpPr>
        <p:grpSpPr>
          <a:xfrm>
            <a:off x="626847" y="5111049"/>
            <a:ext cx="7428434" cy="666145"/>
            <a:chOff x="660358" y="979299"/>
            <a:chExt cx="7428434" cy="666145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2D8428A0-F575-1D40-98FC-E2CC0DCBEBA8}"/>
                </a:ext>
              </a:extLst>
            </p:cNvPr>
            <p:cNvGrpSpPr/>
            <p:nvPr/>
          </p:nvGrpSpPr>
          <p:grpSpPr>
            <a:xfrm>
              <a:off x="1874152" y="979299"/>
              <a:ext cx="6214640" cy="666145"/>
              <a:chOff x="1874152" y="979299"/>
              <a:chExt cx="6214640" cy="666145"/>
            </a:xfrm>
          </p:grpSpPr>
          <p:cxnSp>
            <p:nvCxnSpPr>
              <p:cNvPr id="82" name="Straight Arrow Connector 81">
                <a:extLst>
                  <a:ext uri="{FF2B5EF4-FFF2-40B4-BE49-F238E27FC236}">
                    <a16:creationId xmlns:a16="http://schemas.microsoft.com/office/drawing/2014/main" id="{6E343210-71D5-334C-8186-AE532B4F8688}"/>
                  </a:ext>
                </a:extLst>
              </p:cNvPr>
              <p:cNvCxnSpPr>
                <a:cxnSpLocks/>
                <a:stCxn id="81" idx="3"/>
                <a:endCxn id="84" idx="1"/>
              </p:cNvCxnSpPr>
              <p:nvPr/>
            </p:nvCxnSpPr>
            <p:spPr>
              <a:xfrm flipV="1">
                <a:off x="1874152" y="1148576"/>
                <a:ext cx="810027" cy="169278"/>
              </a:xfrm>
              <a:prstGeom prst="straightConnector1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9929BBF0-BFB6-5144-94F0-50EF1755D114}"/>
                  </a:ext>
                </a:extLst>
              </p:cNvPr>
              <p:cNvCxnSpPr>
                <a:cxnSpLocks/>
                <a:stCxn id="81" idx="3"/>
                <a:endCxn id="85" idx="1"/>
              </p:cNvCxnSpPr>
              <p:nvPr/>
            </p:nvCxnSpPr>
            <p:spPr>
              <a:xfrm>
                <a:off x="1874152" y="1317854"/>
                <a:ext cx="814379" cy="148406"/>
              </a:xfrm>
              <a:prstGeom prst="straightConnector1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734C85A0-E705-C749-9B78-E61E117FC868}"/>
                  </a:ext>
                </a:extLst>
              </p:cNvPr>
              <p:cNvSpPr txBox="1"/>
              <p:nvPr/>
            </p:nvSpPr>
            <p:spPr>
              <a:xfrm>
                <a:off x="2684179" y="979299"/>
                <a:ext cx="29044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muon </a:t>
                </a:r>
                <a:r>
                  <a:rPr lang="en-GB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identification</a:t>
                </a:r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parameters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B3301F81-0E34-484C-8684-33C38A68644D}"/>
                      </a:ext>
                    </a:extLst>
                  </p:cNvPr>
                  <p:cNvSpPr txBox="1"/>
                  <p:nvPr/>
                </p:nvSpPr>
                <p:spPr>
                  <a:xfrm>
                    <a:off x="2688531" y="1287076"/>
                    <a:ext cx="5400261" cy="35836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</a:rPr>
                      <a:t>track quality (kink finder) to discard </a:t>
                    </a:r>
                    <a14:m>
                      <m:oMath xmlns:m="http://schemas.openxmlformats.org/officeDocument/2006/math"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sSub>
                          <m:sSubPr>
                            <m:ctrlPr>
                              <a:rPr lang="fr-CH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CH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oMath>
                    </a14:m>
                    <a:r>
                      <a:rPr lang="en-GB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Franklin Gothic Book" panose="020B0503020102020204" pitchFamily="34" charset="0"/>
                      </a:rPr>
                      <a:t> decays in flight </a:t>
                    </a:r>
                    <a:endParaRPr lang="en-GB" sz="16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Franklin Gothic Book" panose="020B05030201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B3301F81-0E34-484C-8684-33C38A68644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88531" y="1287076"/>
                    <a:ext cx="5400261" cy="358368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704" t="-10345" b="-1379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020DCB13-EA26-2A47-9404-67DDE17AAF13}"/>
                </a:ext>
              </a:extLst>
            </p:cNvPr>
            <p:cNvSpPr/>
            <p:nvPr/>
          </p:nvSpPr>
          <p:spPr>
            <a:xfrm>
              <a:off x="660358" y="1025466"/>
              <a:ext cx="121379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2 "types" of </a:t>
              </a:r>
            </a:p>
            <a:p>
              <a:r>
                <a:rPr lang="en-GB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</a:rPr>
                <a:t>features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Footer Placeholder 3">
                <a:extLst>
                  <a:ext uri="{FF2B5EF4-FFF2-40B4-BE49-F238E27FC236}">
                    <a16:creationId xmlns:a16="http://schemas.microsoft.com/office/drawing/2014/main" id="{B1ED1A35-6BAE-A940-800C-F03F3465384C}"/>
                  </a:ext>
                </a:extLst>
              </p:cNvPr>
              <p:cNvSpPr>
                <a:spLocks noGrp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</p:spPr>
            <p:txBody>
              <a:bodyPr/>
              <a:lstStyle/>
              <a:p>
                <a:r>
                  <a:rPr lang="fr-CH" sz="1100" dirty="0"/>
                  <a:t>Search for </a:t>
                </a:r>
                <a:r>
                  <a:rPr lang="fr-CH" sz="1100" dirty="0" err="1"/>
                  <a:t>multilepton</a:t>
                </a:r>
                <a:r>
                  <a:rPr lang="fr-CH" sz="1100" dirty="0"/>
                  <a:t> 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050" i="1">
                        <a:latin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CH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050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05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05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05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05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H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en-GB" dirty="0"/>
                  <a:t>@</a:t>
                </a:r>
                <a:r>
                  <a:rPr lang="en-GB" dirty="0" err="1"/>
                  <a:t>LHCb</a:t>
                </a:r>
                <a:endParaRPr lang="en-GB" dirty="0"/>
              </a:p>
            </p:txBody>
          </p:sp>
        </mc:Choice>
        <mc:Fallback xmlns="">
          <p:sp>
            <p:nvSpPr>
              <p:cNvPr id="16" name="Footer Placeholder 3">
                <a:extLst>
                  <a:ext uri="{FF2B5EF4-FFF2-40B4-BE49-F238E27FC236}">
                    <a16:creationId xmlns:a16="http://schemas.microsoft.com/office/drawing/2014/main" id="{B1ED1A35-6BAE-A940-800C-F03F346538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xfrm>
                <a:off x="2605473" y="6356350"/>
                <a:ext cx="3933047" cy="365125"/>
              </a:xfrm>
              <a:blipFill>
                <a:blip r:embed="rId3"/>
                <a:stretch>
                  <a:fillRect t="-56667" b="-8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Group 58">
            <a:extLst>
              <a:ext uri="{FF2B5EF4-FFF2-40B4-BE49-F238E27FC236}">
                <a16:creationId xmlns:a16="http://schemas.microsoft.com/office/drawing/2014/main" id="{F64D7A7B-7780-FA48-9EFA-FB020FE45C88}"/>
              </a:ext>
            </a:extLst>
          </p:cNvPr>
          <p:cNvGrpSpPr/>
          <p:nvPr/>
        </p:nvGrpSpPr>
        <p:grpSpPr>
          <a:xfrm>
            <a:off x="2025616" y="1361681"/>
            <a:ext cx="5371624" cy="2819402"/>
            <a:chOff x="2025616" y="1364876"/>
            <a:chExt cx="5371624" cy="281940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F6E918-FA2D-9C42-911D-BDD3F3334F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30000"/>
            </a:blip>
            <a:srcRect t="11107" b="20557"/>
            <a:stretch/>
          </p:blipFill>
          <p:spPr>
            <a:xfrm>
              <a:off x="3163673" y="1364876"/>
              <a:ext cx="3643077" cy="2819402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D88683D-D6E6-0743-A06F-BEA4EEA93C15}"/>
                </a:ext>
              </a:extLst>
            </p:cNvPr>
            <p:cNvSpPr/>
            <p:nvPr/>
          </p:nvSpPr>
          <p:spPr>
            <a:xfrm>
              <a:off x="5595864" y="1389528"/>
              <a:ext cx="585634" cy="2449337"/>
            </a:xfrm>
            <a:prstGeom prst="rect">
              <a:avLst/>
            </a:prstGeom>
            <a:solidFill>
              <a:srgbClr val="DFF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rgbClr val="D3ECF2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299740D-0B3F-5046-A212-A49A4E874E4F}"/>
                </a:ext>
              </a:extLst>
            </p:cNvPr>
            <p:cNvSpPr/>
            <p:nvPr/>
          </p:nvSpPr>
          <p:spPr>
            <a:xfrm>
              <a:off x="3285970" y="2167609"/>
              <a:ext cx="1330244" cy="1401227"/>
            </a:xfrm>
            <a:prstGeom prst="rect">
              <a:avLst/>
            </a:prstGeom>
            <a:solidFill>
              <a:srgbClr val="FFEB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8A3841-4633-594D-AAC0-907699556047}"/>
                </a:ext>
              </a:extLst>
            </p:cNvPr>
            <p:cNvCxnSpPr>
              <a:cxnSpLocks/>
            </p:cNvCxnSpPr>
            <p:nvPr/>
          </p:nvCxnSpPr>
          <p:spPr>
            <a:xfrm>
              <a:off x="3454817" y="2783244"/>
              <a:ext cx="924018" cy="90697"/>
            </a:xfrm>
            <a:prstGeom prst="line">
              <a:avLst/>
            </a:prstGeom>
            <a:ln w="19050">
              <a:solidFill>
                <a:srgbClr val="FF3366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5F2871B-21E1-C145-8753-56BF5F7F1664}"/>
                </a:ext>
              </a:extLst>
            </p:cNvPr>
            <p:cNvCxnSpPr>
              <a:cxnSpLocks/>
              <a:stCxn id="30" idx="6"/>
            </p:cNvCxnSpPr>
            <p:nvPr/>
          </p:nvCxnSpPr>
          <p:spPr>
            <a:xfrm flipV="1">
              <a:off x="4399909" y="2676456"/>
              <a:ext cx="1483750" cy="205542"/>
            </a:xfrm>
            <a:prstGeom prst="line">
              <a:avLst/>
            </a:prstGeom>
            <a:ln w="19050">
              <a:solidFill>
                <a:srgbClr val="FF3366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DB70688-2892-E94A-B35A-66BCF3BE3F29}"/>
                </a:ext>
              </a:extLst>
            </p:cNvPr>
            <p:cNvCxnSpPr>
              <a:cxnSpLocks/>
              <a:stCxn id="30" idx="6"/>
            </p:cNvCxnSpPr>
            <p:nvPr/>
          </p:nvCxnSpPr>
          <p:spPr>
            <a:xfrm>
              <a:off x="4399909" y="2881998"/>
              <a:ext cx="1373398" cy="335277"/>
            </a:xfrm>
            <a:prstGeom prst="line">
              <a:avLst/>
            </a:prstGeom>
            <a:ln w="19050">
              <a:solidFill>
                <a:srgbClr val="FF010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D9394387-E5E7-584F-A6F9-3337EFAD3EA7}"/>
                    </a:ext>
                  </a:extLst>
                </p:cNvPr>
                <p:cNvSpPr/>
                <p:nvPr/>
              </p:nvSpPr>
              <p:spPr>
                <a:xfrm>
                  <a:off x="5849845" y="2511963"/>
                  <a:ext cx="390204" cy="3941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D9394387-E5E7-584F-A6F9-3337EFAD3EA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49845" y="2511963"/>
                  <a:ext cx="390204" cy="39413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841FD56D-DD13-B04B-81F2-4A1EAC832329}"/>
                    </a:ext>
                  </a:extLst>
                </p:cNvPr>
                <p:cNvSpPr/>
                <p:nvPr/>
              </p:nvSpPr>
              <p:spPr>
                <a:xfrm>
                  <a:off x="3500142" y="2908705"/>
                  <a:ext cx="659258" cy="3941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b="0" i="1" smtClean="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GB" sz="1400" b="0" i="1" smtClean="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sz="1400" b="0" i="1" smtClean="0">
                            <a:solidFill>
                              <a:srgbClr val="FF3366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GB" sz="1400" dirty="0">
                    <a:solidFill>
                      <a:srgbClr val="FF3366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841FD56D-DD13-B04B-81F2-4A1EAC83232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0142" y="2908705"/>
                  <a:ext cx="659258" cy="39413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3352AFA-2AC1-6E44-BA1D-26648602DBD7}"/>
                </a:ext>
              </a:extLst>
            </p:cNvPr>
            <p:cNvSpPr/>
            <p:nvPr/>
          </p:nvSpPr>
          <p:spPr>
            <a:xfrm>
              <a:off x="4307467" y="2836649"/>
              <a:ext cx="92442" cy="9069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AED8D459-220C-5F40-AEBE-3DD4EED3C07E}"/>
                    </a:ext>
                  </a:extLst>
                </p:cNvPr>
                <p:cNvSpPr/>
                <p:nvPr/>
              </p:nvSpPr>
              <p:spPr>
                <a:xfrm>
                  <a:off x="5725486" y="3057428"/>
                  <a:ext cx="649780" cy="4163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GB" sz="140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GB" sz="140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GB" sz="14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1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AED8D459-220C-5F40-AEBE-3DD4EED3C07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5486" y="3057428"/>
                  <a:ext cx="649780" cy="41630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804D845-1D0D-B140-AB76-98D1A39CCAF6}"/>
                </a:ext>
              </a:extLst>
            </p:cNvPr>
            <p:cNvSpPr/>
            <p:nvPr/>
          </p:nvSpPr>
          <p:spPr>
            <a:xfrm>
              <a:off x="3260413" y="2183690"/>
              <a:ext cx="145823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rgbClr val="FFC000"/>
                  </a:solidFill>
                  <a:latin typeface="Franklin Gothic Book" panose="020B0503020102020204" pitchFamily="34" charset="0"/>
                  <a:ea typeface="Geneva" panose="020B0503030404040204" pitchFamily="34" charset="0"/>
                </a:rPr>
                <a:t>Tracking system</a:t>
              </a:r>
              <a:endParaRPr lang="en-GB" sz="1400" dirty="0">
                <a:solidFill>
                  <a:srgbClr val="FFC000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3D82B12-5495-1A45-8337-248657522BBC}"/>
                </a:ext>
              </a:extLst>
            </p:cNvPr>
            <p:cNvSpPr/>
            <p:nvPr/>
          </p:nvSpPr>
          <p:spPr>
            <a:xfrm>
              <a:off x="5383206" y="1439303"/>
              <a:ext cx="100090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dirty="0">
                  <a:solidFill>
                    <a:srgbClr val="93E100"/>
                  </a:solidFill>
                  <a:latin typeface="Franklin Gothic Book" panose="020B0503020102020204" pitchFamily="34" charset="0"/>
                  <a:ea typeface="Geneva" panose="020B0503030404040204" pitchFamily="34" charset="0"/>
                </a:rPr>
                <a:t>Muon system</a:t>
              </a:r>
              <a:endParaRPr lang="en-GB" sz="1400" dirty="0">
                <a:solidFill>
                  <a:srgbClr val="93E100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38" name="Doughnut 37">
              <a:extLst>
                <a:ext uri="{FF2B5EF4-FFF2-40B4-BE49-F238E27FC236}">
                  <a16:creationId xmlns:a16="http://schemas.microsoft.com/office/drawing/2014/main" id="{150D47BD-79D5-4247-B9DD-8F01B5941333}"/>
                </a:ext>
              </a:extLst>
            </p:cNvPr>
            <p:cNvSpPr/>
            <p:nvPr/>
          </p:nvSpPr>
          <p:spPr>
            <a:xfrm flipV="1">
              <a:off x="4214297" y="2723856"/>
              <a:ext cx="267627" cy="294742"/>
            </a:xfrm>
            <a:prstGeom prst="donut">
              <a:avLst>
                <a:gd name="adj" fmla="val 0"/>
              </a:avLst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8E48781-2727-884A-AC9C-AC92887C5632}"/>
                </a:ext>
              </a:extLst>
            </p:cNvPr>
            <p:cNvCxnSpPr>
              <a:cxnSpLocks/>
              <a:stCxn id="40" idx="0"/>
              <a:endCxn id="38" idx="7"/>
            </p:cNvCxnSpPr>
            <p:nvPr/>
          </p:nvCxnSpPr>
          <p:spPr>
            <a:xfrm flipH="1" flipV="1">
              <a:off x="4442731" y="2975434"/>
              <a:ext cx="379955" cy="596927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EE7234F-9EEC-3A4D-8351-5982E9FA0376}"/>
                </a:ext>
              </a:extLst>
            </p:cNvPr>
            <p:cNvSpPr/>
            <p:nvPr/>
          </p:nvSpPr>
          <p:spPr>
            <a:xfrm>
              <a:off x="4522485" y="3572361"/>
              <a:ext cx="600402" cy="394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b="1" u="sng">
                  <a:solidFill>
                    <a:schemeClr val="tx1">
                      <a:lumMod val="75000"/>
                      <a:lumOff val="25000"/>
                    </a:schemeClr>
                  </a:solidFill>
                  <a:latin typeface="Franklin Gothic Book" panose="020B0503020102020204" pitchFamily="34" charset="0"/>
                  <a:ea typeface="Geneva" panose="020B0503030404040204" pitchFamily="34" charset="0"/>
                </a:rPr>
                <a:t>kink</a:t>
              </a:r>
              <a:endParaRPr lang="en-GB" sz="1400" b="1" u="sng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528BAE4-7C94-8F4D-A240-9F0F7BE773F3}"/>
                </a:ext>
              </a:extLst>
            </p:cNvPr>
            <p:cNvSpPr/>
            <p:nvPr/>
          </p:nvSpPr>
          <p:spPr>
            <a:xfrm>
              <a:off x="6157798" y="2498095"/>
              <a:ext cx="122341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GB" sz="1600" dirty="0">
                  <a:solidFill>
                    <a:srgbClr val="FF3366"/>
                  </a:solidFill>
                  <a:latin typeface="Franklin Gothic Book" panose="020B0503020102020204" pitchFamily="34" charset="0"/>
                  <a:ea typeface="Geneva" panose="020B0503030404040204" pitchFamily="34" charset="0"/>
                </a:rPr>
                <a:t>misID muon</a:t>
              </a:r>
              <a:endParaRPr lang="en-GB" sz="1600" dirty="0">
                <a:solidFill>
                  <a:srgbClr val="FF3366"/>
                </a:solidFill>
                <a:latin typeface="Franklin Gothic Book" panose="020B0503020102020204" pitchFamily="34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1F318AB-19AE-B346-870C-9B420ABB1D0E}"/>
                </a:ext>
              </a:extLst>
            </p:cNvPr>
            <p:cNvCxnSpPr>
              <a:cxnSpLocks/>
              <a:endCxn id="67" idx="6"/>
            </p:cNvCxnSpPr>
            <p:nvPr/>
          </p:nvCxnSpPr>
          <p:spPr>
            <a:xfrm flipV="1">
              <a:off x="3380456" y="2105991"/>
              <a:ext cx="2527106" cy="673932"/>
            </a:xfrm>
            <a:prstGeom prst="line">
              <a:avLst/>
            </a:prstGeom>
            <a:ln w="19050">
              <a:solidFill>
                <a:srgbClr val="0064DE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B9DCC3E0-2446-E445-BD7A-14E7E4EAD1D5}"/>
                    </a:ext>
                  </a:extLst>
                </p:cNvPr>
                <p:cNvSpPr/>
                <p:nvPr/>
              </p:nvSpPr>
              <p:spPr>
                <a:xfrm>
                  <a:off x="5846100" y="1923808"/>
                  <a:ext cx="390204" cy="3941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oMath>
                    </m:oMathPara>
                  </a14:m>
                  <a:endParaRPr lang="en-GB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B9DCC3E0-2446-E445-BD7A-14E7E4EAD1D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46100" y="1923808"/>
                  <a:ext cx="390204" cy="39413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EE983FC-AB9E-5E49-9B2A-80CEB2BAA982}"/>
                </a:ext>
              </a:extLst>
            </p:cNvPr>
            <p:cNvSpPr/>
            <p:nvPr/>
          </p:nvSpPr>
          <p:spPr>
            <a:xfrm>
              <a:off x="6157798" y="1897068"/>
              <a:ext cx="123944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GB" sz="1600" dirty="0">
                  <a:solidFill>
                    <a:srgbClr val="0064DE"/>
                  </a:solidFill>
                  <a:latin typeface="Franklin Gothic Book" panose="020B0503020102020204" pitchFamily="34" charset="0"/>
                  <a:ea typeface="Geneva" panose="020B0503030404040204" pitchFamily="34" charset="0"/>
                </a:rPr>
                <a:t>signal muon</a:t>
              </a:r>
              <a:endParaRPr lang="en-GB" sz="1600" dirty="0">
                <a:solidFill>
                  <a:srgbClr val="0064DE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C7137EC-E507-4A42-AA6D-9703EB3527D5}"/>
                </a:ext>
              </a:extLst>
            </p:cNvPr>
            <p:cNvSpPr txBox="1"/>
            <p:nvPr/>
          </p:nvSpPr>
          <p:spPr>
            <a:xfrm>
              <a:off x="6139679" y="2262201"/>
              <a:ext cx="220212" cy="512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2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96999BE-409F-944D-B0FF-7C940D586636}"/>
                    </a:ext>
                  </a:extLst>
                </p:cNvPr>
                <p:cNvSpPr txBox="1"/>
                <p:nvPr/>
              </p:nvSpPr>
              <p:spPr>
                <a:xfrm>
                  <a:off x="2025616" y="2534120"/>
                  <a:ext cx="1458236" cy="5483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CH" sz="1600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a14:m>
                  <a:r>
                    <a:rPr lang="en-GB" sz="14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Franklin Gothic Book" panose="020B0503020102020204" pitchFamily="34" charset="0"/>
                    </a:rPr>
                    <a:t> meson decay vertex</a:t>
                  </a: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96999BE-409F-944D-B0FF-7C940D5866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5616" y="2534120"/>
                  <a:ext cx="1458236" cy="548355"/>
                </a:xfrm>
                <a:prstGeom prst="rect">
                  <a:avLst/>
                </a:prstGeom>
                <a:blipFill>
                  <a:blip r:embed="rId9"/>
                  <a:stretch>
                    <a:fillRect l="-1724" b="-909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9CD7662-A838-6848-BBE8-B5ECE46AB621}"/>
                </a:ext>
              </a:extLst>
            </p:cNvPr>
            <p:cNvSpPr/>
            <p:nvPr/>
          </p:nvSpPr>
          <p:spPr>
            <a:xfrm>
              <a:off x="5817264" y="2642337"/>
              <a:ext cx="92442" cy="9069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EF3B6AB0-0C99-E243-858B-254C7C3DD8D2}"/>
                </a:ext>
              </a:extLst>
            </p:cNvPr>
            <p:cNvSpPr/>
            <p:nvPr/>
          </p:nvSpPr>
          <p:spPr>
            <a:xfrm>
              <a:off x="5815120" y="2060642"/>
              <a:ext cx="92442" cy="9069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F4AFE6E-E8F4-834B-AFC5-BE25D23F1357}"/>
                </a:ext>
              </a:extLst>
            </p:cNvPr>
            <p:cNvSpPr/>
            <p:nvPr/>
          </p:nvSpPr>
          <p:spPr>
            <a:xfrm>
              <a:off x="3370857" y="2732537"/>
              <a:ext cx="92442" cy="906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C0DF7C13-435C-4C42-9866-D50F3B72CE87}"/>
                  </a:ext>
                </a:extLst>
              </p:cNvPr>
              <p:cNvSpPr/>
              <p:nvPr/>
            </p:nvSpPr>
            <p:spPr>
              <a:xfrm>
                <a:off x="626847" y="4361445"/>
                <a:ext cx="7886700" cy="6222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CH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Learn </a:t>
                </a:r>
                <a:r>
                  <a:rPr lang="fr-CH" sz="16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with</a:t>
                </a:r>
                <a:r>
                  <a:rPr lang="fr-CH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simulation: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fr-CH" sz="16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6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fr-CH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CH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fr-CH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fr-CH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CH" sz="1600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d>
                    <m:r>
                      <a:rPr lang="fr-CH" sz="16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fr-CH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fr-CH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with</a:t>
                </a:r>
                <a:r>
                  <a:rPr lang="fr-CH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:r>
                  <a:rPr lang="fr-CH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reconstructed</a:t>
                </a:r>
                <a:r>
                  <a:rPr lang="fr-CH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fr-CH" sz="1600" i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fr-CH" sz="1600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ranklin Gothic Book" panose="020B0503020102020204" pitchFamily="34" charset="0"/>
                  </a:rPr>
                  <a:t>, and designed to access to generator level truth! </a:t>
                </a: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C0DF7C13-435C-4C42-9866-D50F3B72CE8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847" y="4361445"/>
                <a:ext cx="7886700" cy="622222"/>
              </a:xfrm>
              <a:prstGeom prst="rect">
                <a:avLst/>
              </a:prstGeom>
              <a:blipFill>
                <a:blip r:embed="rId10"/>
                <a:stretch>
                  <a:fillRect l="-322" b="-1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43">
            <a:extLst>
              <a:ext uri="{FF2B5EF4-FFF2-40B4-BE49-F238E27FC236}">
                <a16:creationId xmlns:a16="http://schemas.microsoft.com/office/drawing/2014/main" id="{B3971496-B7C8-A642-8B99-374D9C95682B}"/>
              </a:ext>
            </a:extLst>
          </p:cNvPr>
          <p:cNvSpPr/>
          <p:nvPr/>
        </p:nvSpPr>
        <p:spPr>
          <a:xfrm>
            <a:off x="626847" y="926986"/>
            <a:ext cx="7886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 panose="020B0503020102020204" pitchFamily="34" charset="0"/>
              </a:rPr>
              <a:t>The situation: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5" name="Footer Placeholder 3">
            <a:extLst>
              <a:ext uri="{FF2B5EF4-FFF2-40B4-BE49-F238E27FC236}">
                <a16:creationId xmlns:a16="http://schemas.microsoft.com/office/drawing/2014/main" id="{DF23A71E-AF80-9248-97B1-0B6DE6076795}"/>
              </a:ext>
            </a:extLst>
          </p:cNvPr>
          <p:cNvSpPr txBox="1">
            <a:spLocks/>
          </p:cNvSpPr>
          <p:nvPr/>
        </p:nvSpPr>
        <p:spPr>
          <a:xfrm>
            <a:off x="336962" y="6356350"/>
            <a:ext cx="9864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100" dirty="0"/>
              <a:t>Sonia </a:t>
            </a:r>
            <a:r>
              <a:rPr lang="fr-CH" sz="1100" dirty="0" err="1"/>
              <a:t>Bouchiba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0414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44002</TotalTime>
  <Words>3027</Words>
  <Application>Microsoft Macintosh PowerPoint</Application>
  <PresentationFormat>On-screen Show (4:3)</PresentationFormat>
  <Paragraphs>444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5" baseType="lpstr">
      <vt:lpstr>Apple Symbols</vt:lpstr>
      <vt:lpstr>Arial</vt:lpstr>
      <vt:lpstr>Calibri</vt:lpstr>
      <vt:lpstr>Calibri Light</vt:lpstr>
      <vt:lpstr>Cambria Math</vt:lpstr>
      <vt:lpstr>Courier</vt:lpstr>
      <vt:lpstr>Franklin Gothic Book</vt:lpstr>
      <vt:lpstr>Franklin Gothic Medium</vt:lpstr>
      <vt:lpstr>Geneva</vt:lpstr>
      <vt:lpstr>Menlo</vt:lpstr>
      <vt:lpstr>Office Theme</vt:lpstr>
      <vt:lpstr>PowerPoint Presentation</vt:lpstr>
      <vt:lpstr>Large Hadron Collider @ CERN</vt:lpstr>
      <vt:lpstr>LHCb experiment</vt:lpstr>
      <vt:lpstr>Ok... but why?</vt:lpstr>
      <vt:lpstr>Experimental challenge 💪 → use of very soft muons</vt:lpstr>
      <vt:lpstr>The challenge: dealing with different backgrounds!</vt:lpstr>
      <vt:lpstr>The challenge: dealing with different backgrounds!</vt:lpstr>
      <vt:lpstr>Combinatorial background Boosted Decision Tree (BDT)</vt:lpstr>
      <vt:lpstr>Rejecting misID soft dimuon background</vt:lpstr>
      <vt:lpstr>PowerPoint Presentation</vt:lpstr>
      <vt:lpstr>Is our method more powerful than a standard PID cut?</vt:lpstr>
      <vt:lpstr>Cuts applied on data sample</vt:lpstr>
      <vt:lpstr>🏡 Take-home messages</vt:lpstr>
      <vt:lpstr>PowerPoint Presentation</vt:lpstr>
      <vt:lpstr>PowerPoint Presentation</vt:lpstr>
      <vt:lpstr>How to simulate γ^∗→μ^+ μ^- signal?</vt:lpstr>
      <vt:lpstr>Data fitting</vt:lpstr>
      <vt:lpstr>Preselection details</vt:lpstr>
      <vt:lpstr>Soft dimuon misID background rejection First blood</vt:lpstr>
      <vt:lpstr>BDTs cut efficiencies</vt:lpstr>
      <vt:lpstr>Comparison of stripping lines</vt:lpstr>
      <vt:lpstr>Category BDT2 with different conditions on mu3_P</vt:lpstr>
      <vt:lpstr>Category BDT2 with different conditions on mu3_P Background:  weighted sample of D^0→Kπ(→μν) Signal:  presel. inclusive MC 2018 MD, Evn 12145067  B^+ →┴PHSP K^+  (J∕ψ →┴VLL μ^+ μ^-)(ω→┴VLL μ^+ μ^-) w/ flat ω mass distr. </vt:lpstr>
      <vt:lpstr>Correlated background suppression Motivation</vt:lpstr>
      <vt:lpstr>PowerPoint Presentation</vt:lpstr>
      <vt:lpstr>PowerPoint Presentation</vt:lpstr>
      <vt:lpstr>PowerPoint Presentation</vt:lpstr>
      <vt:lpstr>PowerPoint Presentation</vt:lpstr>
      <vt:lpstr>Soft dimuon misID background rejection Kink calculator tool: principle</vt:lpstr>
      <vt:lpstr>Soft dimuon misID background rejection Gen-level matching</vt:lpstr>
      <vt:lpstr>Soft dimuon misID background rejection Kink calculator tool: does it tell the (MC)truth?</vt:lpstr>
      <vt:lpstr>Soft dimuon misID background rejection Kink calculator tool: sounds good, doesn't work</vt:lpstr>
      <vt:lpstr>Kink code</vt:lpstr>
      <vt:lpstr>Fake muons Tracks stdy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Four-lepton </dc:title>
  <dc:creator>Microsoft Office User</dc:creator>
  <cp:lastModifiedBy>Sonia Bouchiba</cp:lastModifiedBy>
  <cp:revision>720</cp:revision>
  <dcterms:created xsi:type="dcterms:W3CDTF">2020-02-03T08:06:54Z</dcterms:created>
  <dcterms:modified xsi:type="dcterms:W3CDTF">2021-08-31T11:31:15Z</dcterms:modified>
</cp:coreProperties>
</file>