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307" r:id="rId2"/>
    <p:sldId id="349" r:id="rId3"/>
    <p:sldId id="402" r:id="rId4"/>
    <p:sldId id="401" r:id="rId5"/>
    <p:sldId id="365" r:id="rId6"/>
    <p:sldId id="366" r:id="rId7"/>
    <p:sldId id="397" r:id="rId8"/>
    <p:sldId id="406" r:id="rId9"/>
    <p:sldId id="405" r:id="rId10"/>
    <p:sldId id="387" r:id="rId11"/>
    <p:sldId id="407" r:id="rId12"/>
    <p:sldId id="376" r:id="rId13"/>
    <p:sldId id="395" r:id="rId14"/>
    <p:sldId id="403" r:id="rId15"/>
    <p:sldId id="372" r:id="rId16"/>
    <p:sldId id="385" r:id="rId17"/>
    <p:sldId id="384" r:id="rId18"/>
    <p:sldId id="383" r:id="rId19"/>
    <p:sldId id="386" r:id="rId20"/>
    <p:sldId id="354" r:id="rId21"/>
    <p:sldId id="382" r:id="rId22"/>
    <p:sldId id="389" r:id="rId23"/>
    <p:sldId id="390" r:id="rId24"/>
    <p:sldId id="391" r:id="rId25"/>
    <p:sldId id="393" r:id="rId26"/>
    <p:sldId id="394" r:id="rId27"/>
    <p:sldId id="368" r:id="rId28"/>
    <p:sldId id="404" r:id="rId29"/>
    <p:sldId id="399" r:id="rId30"/>
    <p:sldId id="369" r:id="rId31"/>
    <p:sldId id="400" r:id="rId32"/>
    <p:sldId id="370" r:id="rId33"/>
    <p:sldId id="380" r:id="rId34"/>
    <p:sldId id="374" r:id="rId35"/>
    <p:sldId id="367" r:id="rId36"/>
    <p:sldId id="353" r:id="rId37"/>
    <p:sldId id="357" r:id="rId38"/>
  </p:sldIdLst>
  <p:sldSz cx="9144000" cy="6858000" type="screen4x3"/>
  <p:notesSz cx="6858000" cy="9144000"/>
  <p:custDataLst>
    <p:tags r:id="rId41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ristina Drimmel" initials="CD" lastIdx="2" clrIdx="0">
    <p:extLst>
      <p:ext uri="{19B8F6BF-5375-455C-9EA6-DF929625EA0E}">
        <p15:presenceInfo xmlns:p15="http://schemas.microsoft.com/office/powerpoint/2012/main" userId="Christina Drimmel" providerId="None"/>
      </p:ext>
    </p:extLst>
  </p:cmAuthor>
  <p:cmAuthor id="2" name="Christina Drimmel" initials="CD [2]" lastIdx="4" clrIdx="1">
    <p:extLst>
      <p:ext uri="{19B8F6BF-5375-455C-9EA6-DF929625EA0E}">
        <p15:presenceInfo xmlns:p15="http://schemas.microsoft.com/office/powerpoint/2012/main" userId="c022c9616c43c97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BB5D9A2-0816-4FBF-9DAC-40F90481EAEF}" v="5" dt="2021-08-30T14:04:40.491"/>
  </p1510:revLst>
</p1510:revInfo>
</file>

<file path=ppt/tableStyles.xml><?xml version="1.0" encoding="utf-8"?>
<a:tblStyleLst xmlns:a="http://schemas.openxmlformats.org/drawingml/2006/main" def="{5940675A-B579-460E-94D1-54222C63F5D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1638" y="6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commentAuthors" Target="commentAuthors.xml"/><Relationship Id="rId47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48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as Wiederin" userId="9b573b0909a2bbad" providerId="LiveId" clId="{6BB5D9A2-0816-4FBF-9DAC-40F90481EAEF}"/>
    <pc:docChg chg="custSel modSld">
      <pc:chgData name="Andreas Wiederin" userId="9b573b0909a2bbad" providerId="LiveId" clId="{6BB5D9A2-0816-4FBF-9DAC-40F90481EAEF}" dt="2021-08-30T14:05:12.498" v="37" actId="255"/>
      <pc:docMkLst>
        <pc:docMk/>
      </pc:docMkLst>
      <pc:sldChg chg="modSp mod">
        <pc:chgData name="Andreas Wiederin" userId="9b573b0909a2bbad" providerId="LiveId" clId="{6BB5D9A2-0816-4FBF-9DAC-40F90481EAEF}" dt="2021-08-30T14:05:12.498" v="37" actId="255"/>
        <pc:sldMkLst>
          <pc:docMk/>
          <pc:sldMk cId="3247673505" sldId="370"/>
        </pc:sldMkLst>
        <pc:spChg chg="mod">
          <ac:chgData name="Andreas Wiederin" userId="9b573b0909a2bbad" providerId="LiveId" clId="{6BB5D9A2-0816-4FBF-9DAC-40F90481EAEF}" dt="2021-08-30T14:05:12.498" v="37" actId="255"/>
          <ac:spMkLst>
            <pc:docMk/>
            <pc:sldMk cId="3247673505" sldId="370"/>
            <ac:spMk id="2" creationId="{7341926D-6F3F-4656-B01F-0CBCAEEA626F}"/>
          </ac:spMkLst>
        </pc:spChg>
      </pc:sldChg>
      <pc:sldChg chg="modSp mod">
        <pc:chgData name="Andreas Wiederin" userId="9b573b0909a2bbad" providerId="LiveId" clId="{6BB5D9A2-0816-4FBF-9DAC-40F90481EAEF}" dt="2021-08-30T14:02:50.090" v="3" actId="1076"/>
        <pc:sldMkLst>
          <pc:docMk/>
          <pc:sldMk cId="844425202" sldId="382"/>
        </pc:sldMkLst>
        <pc:spChg chg="mod">
          <ac:chgData name="Andreas Wiederin" userId="9b573b0909a2bbad" providerId="LiveId" clId="{6BB5D9A2-0816-4FBF-9DAC-40F90481EAEF}" dt="2021-08-30T14:02:50.090" v="3" actId="1076"/>
          <ac:spMkLst>
            <pc:docMk/>
            <pc:sldMk cId="844425202" sldId="382"/>
            <ac:spMk id="14" creationId="{9847C4FD-572F-4E4A-B73C-3A8A2FAE6B96}"/>
          </ac:spMkLst>
        </pc:spChg>
      </pc:sldChg>
      <pc:sldChg chg="addSp delSp modSp mod">
        <pc:chgData name="Andreas Wiederin" userId="9b573b0909a2bbad" providerId="LiveId" clId="{6BB5D9A2-0816-4FBF-9DAC-40F90481EAEF}" dt="2021-08-30T14:03:16.542" v="6" actId="478"/>
        <pc:sldMkLst>
          <pc:docMk/>
          <pc:sldMk cId="3077165069" sldId="389"/>
        </pc:sldMkLst>
        <pc:spChg chg="add del mod">
          <ac:chgData name="Andreas Wiederin" userId="9b573b0909a2bbad" providerId="LiveId" clId="{6BB5D9A2-0816-4FBF-9DAC-40F90481EAEF}" dt="2021-08-30T14:03:16.542" v="6" actId="478"/>
          <ac:spMkLst>
            <pc:docMk/>
            <pc:sldMk cId="3077165069" sldId="389"/>
            <ac:spMk id="3" creationId="{0C585465-6A4A-4CC4-82FC-6849466C8FFA}"/>
          </ac:spMkLst>
        </pc:spChg>
        <pc:spChg chg="add mod">
          <ac:chgData name="Andreas Wiederin" userId="9b573b0909a2bbad" providerId="LiveId" clId="{6BB5D9A2-0816-4FBF-9DAC-40F90481EAEF}" dt="2021-08-30T14:03:11.523" v="5"/>
          <ac:spMkLst>
            <pc:docMk/>
            <pc:sldMk cId="3077165069" sldId="389"/>
            <ac:spMk id="11" creationId="{040FBD45-DBCA-45B3-93D1-91DEC8BF559A}"/>
          </ac:spMkLst>
        </pc:spChg>
        <pc:spChg chg="del mod">
          <ac:chgData name="Andreas Wiederin" userId="9b573b0909a2bbad" providerId="LiveId" clId="{6BB5D9A2-0816-4FBF-9DAC-40F90481EAEF}" dt="2021-08-30T14:03:09.256" v="4" actId="478"/>
          <ac:spMkLst>
            <pc:docMk/>
            <pc:sldMk cId="3077165069" sldId="389"/>
            <ac:spMk id="14" creationId="{9847C4FD-572F-4E4A-B73C-3A8A2FAE6B96}"/>
          </ac:spMkLst>
        </pc:spChg>
      </pc:sldChg>
      <pc:sldChg chg="addSp delSp modSp mod">
        <pc:chgData name="Andreas Wiederin" userId="9b573b0909a2bbad" providerId="LiveId" clId="{6BB5D9A2-0816-4FBF-9DAC-40F90481EAEF}" dt="2021-08-30T14:03:30.975" v="9"/>
        <pc:sldMkLst>
          <pc:docMk/>
          <pc:sldMk cId="2301829509" sldId="390"/>
        </pc:sldMkLst>
        <pc:spChg chg="add del mod">
          <ac:chgData name="Andreas Wiederin" userId="9b573b0909a2bbad" providerId="LiveId" clId="{6BB5D9A2-0816-4FBF-9DAC-40F90481EAEF}" dt="2021-08-30T14:03:27.332" v="8" actId="478"/>
          <ac:spMkLst>
            <pc:docMk/>
            <pc:sldMk cId="2301829509" sldId="390"/>
            <ac:spMk id="3" creationId="{BF66F91C-319D-4CB3-B110-E5CE66ABCB85}"/>
          </ac:spMkLst>
        </pc:spChg>
        <pc:spChg chg="add mod">
          <ac:chgData name="Andreas Wiederin" userId="9b573b0909a2bbad" providerId="LiveId" clId="{6BB5D9A2-0816-4FBF-9DAC-40F90481EAEF}" dt="2021-08-30T14:03:30.975" v="9"/>
          <ac:spMkLst>
            <pc:docMk/>
            <pc:sldMk cId="2301829509" sldId="390"/>
            <ac:spMk id="11" creationId="{749685B1-C3B6-4722-BC80-B5BA9A9CD428}"/>
          </ac:spMkLst>
        </pc:spChg>
        <pc:spChg chg="del">
          <ac:chgData name="Andreas Wiederin" userId="9b573b0909a2bbad" providerId="LiveId" clId="{6BB5D9A2-0816-4FBF-9DAC-40F90481EAEF}" dt="2021-08-30T14:03:22.952" v="7" actId="478"/>
          <ac:spMkLst>
            <pc:docMk/>
            <pc:sldMk cId="2301829509" sldId="390"/>
            <ac:spMk id="14" creationId="{9847C4FD-572F-4E4A-B73C-3A8A2FAE6B96}"/>
          </ac:spMkLst>
        </pc:spChg>
      </pc:sldChg>
      <pc:sldChg chg="addSp delSp modSp mod">
        <pc:chgData name="Andreas Wiederin" userId="9b573b0909a2bbad" providerId="LiveId" clId="{6BB5D9A2-0816-4FBF-9DAC-40F90481EAEF}" dt="2021-08-30T14:04:03.780" v="30"/>
        <pc:sldMkLst>
          <pc:docMk/>
          <pc:sldMk cId="401840144" sldId="391"/>
        </pc:sldMkLst>
        <pc:spChg chg="add mod">
          <ac:chgData name="Andreas Wiederin" userId="9b573b0909a2bbad" providerId="LiveId" clId="{6BB5D9A2-0816-4FBF-9DAC-40F90481EAEF}" dt="2021-08-30T14:04:03.780" v="30"/>
          <ac:spMkLst>
            <pc:docMk/>
            <pc:sldMk cId="401840144" sldId="391"/>
            <ac:spMk id="10" creationId="{50A13959-B474-433F-A090-C5996203A6C6}"/>
          </ac:spMkLst>
        </pc:spChg>
        <pc:spChg chg="del mod">
          <ac:chgData name="Andreas Wiederin" userId="9b573b0909a2bbad" providerId="LiveId" clId="{6BB5D9A2-0816-4FBF-9DAC-40F90481EAEF}" dt="2021-08-30T14:04:02.389" v="29" actId="478"/>
          <ac:spMkLst>
            <pc:docMk/>
            <pc:sldMk cId="401840144" sldId="391"/>
            <ac:spMk id="21" creationId="{9D8BEA7C-7622-4B3B-8E65-9CF8FBFE528A}"/>
          </ac:spMkLst>
        </pc:spChg>
      </pc:sldChg>
      <pc:sldChg chg="addSp delSp modSp mod">
        <pc:chgData name="Andreas Wiederin" userId="9b573b0909a2bbad" providerId="LiveId" clId="{6BB5D9A2-0816-4FBF-9DAC-40F90481EAEF}" dt="2021-08-30T14:04:18.835" v="33"/>
        <pc:sldMkLst>
          <pc:docMk/>
          <pc:sldMk cId="1486572989" sldId="393"/>
        </pc:sldMkLst>
        <pc:spChg chg="add del mod">
          <ac:chgData name="Andreas Wiederin" userId="9b573b0909a2bbad" providerId="LiveId" clId="{6BB5D9A2-0816-4FBF-9DAC-40F90481EAEF}" dt="2021-08-30T14:04:17.898" v="32" actId="478"/>
          <ac:spMkLst>
            <pc:docMk/>
            <pc:sldMk cId="1486572989" sldId="393"/>
            <ac:spMk id="3" creationId="{CDE250D5-5EEE-4E7C-9F32-C1C1105FDF4E}"/>
          </ac:spMkLst>
        </pc:spChg>
        <pc:spChg chg="del">
          <ac:chgData name="Andreas Wiederin" userId="9b573b0909a2bbad" providerId="LiveId" clId="{6BB5D9A2-0816-4FBF-9DAC-40F90481EAEF}" dt="2021-08-30T14:04:13.130" v="31" actId="478"/>
          <ac:spMkLst>
            <pc:docMk/>
            <pc:sldMk cId="1486572989" sldId="393"/>
            <ac:spMk id="12" creationId="{D1A54413-4F80-4C68-B1C4-7B88FDC7F99D}"/>
          </ac:spMkLst>
        </pc:spChg>
        <pc:spChg chg="add mod">
          <ac:chgData name="Andreas Wiederin" userId="9b573b0909a2bbad" providerId="LiveId" clId="{6BB5D9A2-0816-4FBF-9DAC-40F90481EAEF}" dt="2021-08-30T14:04:18.835" v="33"/>
          <ac:spMkLst>
            <pc:docMk/>
            <pc:sldMk cId="1486572989" sldId="393"/>
            <ac:spMk id="14" creationId="{CF738EBE-8088-4932-B79B-4C1176AC94F4}"/>
          </ac:spMkLst>
        </pc:spChg>
      </pc:sldChg>
      <pc:sldChg chg="addSp delSp modSp mod">
        <pc:chgData name="Andreas Wiederin" userId="9b573b0909a2bbad" providerId="LiveId" clId="{6BB5D9A2-0816-4FBF-9DAC-40F90481EAEF}" dt="2021-08-30T14:04:40.491" v="36"/>
        <pc:sldMkLst>
          <pc:docMk/>
          <pc:sldMk cId="680023886" sldId="394"/>
        </pc:sldMkLst>
        <pc:spChg chg="add del mod">
          <ac:chgData name="Andreas Wiederin" userId="9b573b0909a2bbad" providerId="LiveId" clId="{6BB5D9A2-0816-4FBF-9DAC-40F90481EAEF}" dt="2021-08-30T14:04:39.256" v="35" actId="478"/>
          <ac:spMkLst>
            <pc:docMk/>
            <pc:sldMk cId="680023886" sldId="394"/>
            <ac:spMk id="3" creationId="{7595568B-4920-4E67-A791-A53C47E83A30}"/>
          </ac:spMkLst>
        </pc:spChg>
        <pc:spChg chg="del">
          <ac:chgData name="Andreas Wiederin" userId="9b573b0909a2bbad" providerId="LiveId" clId="{6BB5D9A2-0816-4FBF-9DAC-40F90481EAEF}" dt="2021-08-30T14:04:34.222" v="34" actId="478"/>
          <ac:spMkLst>
            <pc:docMk/>
            <pc:sldMk cId="680023886" sldId="394"/>
            <ac:spMk id="12" creationId="{3FE6AA98-045C-41B4-887B-6622F852D5BD}"/>
          </ac:spMkLst>
        </pc:spChg>
        <pc:spChg chg="add mod">
          <ac:chgData name="Andreas Wiederin" userId="9b573b0909a2bbad" providerId="LiveId" clId="{6BB5D9A2-0816-4FBF-9DAC-40F90481EAEF}" dt="2021-08-30T14:04:40.491" v="36"/>
          <ac:spMkLst>
            <pc:docMk/>
            <pc:sldMk cId="680023886" sldId="394"/>
            <ac:spMk id="20" creationId="{3F40923E-24ED-45BF-A57B-919EDF4A5F6B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>
              <a:latin typeface="Source Sans Pro Light" panose="020B0403030403020204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64D662-6B32-41D5-8E1A-96A9B6FAE509}" type="datetimeFigureOut">
              <a:rPr lang="en-GB" smtClean="0">
                <a:latin typeface="Source Sans Pro Light" panose="020B0403030403020204" pitchFamily="34" charset="0"/>
              </a:rPr>
              <a:t>30/08/2021</a:t>
            </a:fld>
            <a:endParaRPr lang="en-GB">
              <a:latin typeface="Source Sans Pro Light" panose="020B040303040302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>
              <a:latin typeface="Source Sans Pro Light" panose="020B040303040302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55DAD7-9648-4334-9973-3F53D86295A5}" type="slidenum">
              <a:rPr lang="en-GB" smtClean="0">
                <a:latin typeface="Source Sans Pro Light" panose="020B0403030403020204" pitchFamily="34" charset="0"/>
              </a:rPr>
              <a:t>‹Nr.›</a:t>
            </a:fld>
            <a:endParaRPr lang="en-GB">
              <a:latin typeface="Source Sans Pro Light" panose="020B04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38433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Source Sans Pro Light" panose="020B0403030403020204" pitchFamily="34" charset="0"/>
              </a:defRPr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Source Sans Pro Light" panose="020B0403030403020204" pitchFamily="34" charset="0"/>
              </a:defRPr>
            </a:lvl1pPr>
          </a:lstStyle>
          <a:p>
            <a:fld id="{C4BCA5CE-CF9B-49B4-9F54-EA4676D5EF6F}" type="datetimeFigureOut">
              <a:rPr lang="en-GB" smtClean="0"/>
              <a:pPr/>
              <a:t>30/08/2021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err="1"/>
              <a:t>Formatvorlagen</a:t>
            </a:r>
            <a:r>
              <a:rPr lang="en-GB"/>
              <a:t> des </a:t>
            </a:r>
            <a:r>
              <a:rPr lang="en-GB" err="1"/>
              <a:t>Textmasters</a:t>
            </a:r>
            <a:r>
              <a:rPr lang="en-GB"/>
              <a:t> </a:t>
            </a:r>
            <a:r>
              <a:rPr lang="en-GB" err="1"/>
              <a:t>bearbeiten</a:t>
            </a:r>
            <a:endParaRPr lang="en-GB"/>
          </a:p>
          <a:p>
            <a:pPr lvl="1"/>
            <a:r>
              <a:rPr lang="en-GB" err="1"/>
              <a:t>Zweite</a:t>
            </a:r>
            <a:r>
              <a:rPr lang="en-GB"/>
              <a:t> </a:t>
            </a:r>
            <a:r>
              <a:rPr lang="en-GB" err="1"/>
              <a:t>Ebene</a:t>
            </a:r>
            <a:endParaRPr lang="en-GB"/>
          </a:p>
          <a:p>
            <a:pPr lvl="2"/>
            <a:r>
              <a:rPr lang="en-GB" err="1"/>
              <a:t>Dritte</a:t>
            </a:r>
            <a:r>
              <a:rPr lang="en-GB"/>
              <a:t> </a:t>
            </a:r>
            <a:r>
              <a:rPr lang="en-GB" err="1"/>
              <a:t>Ebene</a:t>
            </a:r>
            <a:endParaRPr lang="en-GB"/>
          </a:p>
          <a:p>
            <a:pPr lvl="3"/>
            <a:r>
              <a:rPr lang="en-GB" err="1"/>
              <a:t>Vierte</a:t>
            </a:r>
            <a:r>
              <a:rPr lang="en-GB"/>
              <a:t> </a:t>
            </a:r>
            <a:r>
              <a:rPr lang="en-GB" err="1"/>
              <a:t>Ebene</a:t>
            </a:r>
            <a:endParaRPr lang="en-GB"/>
          </a:p>
          <a:p>
            <a:pPr lvl="4"/>
            <a:r>
              <a:rPr lang="en-GB" err="1"/>
              <a:t>Fünfte</a:t>
            </a:r>
            <a:r>
              <a:rPr lang="en-GB"/>
              <a:t> </a:t>
            </a:r>
            <a:r>
              <a:rPr lang="en-GB" err="1"/>
              <a:t>Ebene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Source Sans Pro Light" panose="020B040303040302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Source Sans Pro Light" panose="020B0403030403020204" pitchFamily="34" charset="0"/>
              </a:defRPr>
            </a:lvl1pPr>
          </a:lstStyle>
          <a:p>
            <a:fld id="{9C53593F-2752-4925-959E-BC626CD185A1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2824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Source Sans Pro Light" panose="020B0403030403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Source Sans Pro Light" panose="020B0403030403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Source Sans Pro Light" panose="020B0403030403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Source Sans Pro Light" panose="020B0403030403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Source Sans Pro Light" panose="020B0403030403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3593F-2752-4925-959E-BC626CD185A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7731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3593F-2752-4925-959E-BC626CD185A1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2784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3593F-2752-4925-959E-BC626CD185A1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30816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3593F-2752-4925-959E-BC626CD185A1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45647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3593F-2752-4925-959E-BC626CD185A1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95472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3593F-2752-4925-959E-BC626CD185A1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78600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3593F-2752-4925-959E-BC626CD185A1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90522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3593F-2752-4925-959E-BC626CD185A1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255062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3593F-2752-4925-959E-BC626CD185A1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45470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3593F-2752-4925-959E-BC626CD185A1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012408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3593F-2752-4925-959E-BC626CD185A1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1116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3593F-2752-4925-959E-BC626CD185A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36490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3593F-2752-4925-959E-BC626CD185A1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00353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3593F-2752-4925-959E-BC626CD185A1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440435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3593F-2752-4925-959E-BC626CD185A1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477712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3593F-2752-4925-959E-BC626CD185A1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613002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3593F-2752-4925-959E-BC626CD185A1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97678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3593F-2752-4925-959E-BC626CD185A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8640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3593F-2752-4925-959E-BC626CD185A1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84454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3593F-2752-4925-959E-BC626CD185A1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90384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3593F-2752-4925-959E-BC626CD185A1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9488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3593F-2752-4925-959E-BC626CD185A1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78394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3593F-2752-4925-959E-BC626CD185A1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66020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3593F-2752-4925-959E-BC626CD185A1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750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ltGray">
          <a:xfrm>
            <a:off x="0" y="1376413"/>
            <a:ext cx="9144000" cy="134753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2723950"/>
            <a:ext cx="9144000" cy="4140000"/>
          </a:xfrm>
        </p:spPr>
        <p:txBody>
          <a:bodyPr/>
          <a:lstStyle>
            <a:lvl1pPr marL="0" indent="0">
              <a:buNone/>
              <a:defRPr baseline="0"/>
            </a:lvl1pPr>
          </a:lstStyle>
          <a:p>
            <a:r>
              <a:rPr lang="en-GB"/>
              <a:t>Add picture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305991" y="2220322"/>
            <a:ext cx="8532019" cy="293470"/>
          </a:xfrm>
        </p:spPr>
        <p:txBody>
          <a:bodyPr>
            <a:no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  <a:latin typeface="+mn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Enter presentation subtitle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white">
          <a:xfrm>
            <a:off x="305991" y="1503563"/>
            <a:ext cx="8532018" cy="612759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/>
              <a:t>Enter presentation title</a:t>
            </a:r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305991" y="404813"/>
            <a:ext cx="1980001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700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Bild klein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liennummernplatzhalter 1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en-GB"/>
              <a:t>Page </a:t>
            </a:r>
            <a:fld id="{05A5AE1F-4813-4D0A-B870-8FB3219A4125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15" name="Fußzeilenplatzhalter 1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Joint annual Meeting ÖPG SPS Innsbruck 2021</a:t>
            </a:r>
            <a:endParaRPr lang="en-GB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8AE0E01-D0D3-41B1-B190-B156CD874D8A}" type="datetime1">
              <a:rPr lang="en-GB" smtClean="0"/>
              <a:t>30/08/2021</a:t>
            </a:fld>
            <a:endParaRPr lang="en-GB"/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17"/>
          </p:nvPr>
        </p:nvSpPr>
        <p:spPr>
          <a:xfrm>
            <a:off x="3834893" y="2097089"/>
            <a:ext cx="5004000" cy="385286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8" name="Textplatzhalter 2"/>
          <p:cNvSpPr>
            <a:spLocks noGrp="1"/>
          </p:cNvSpPr>
          <p:nvPr>
            <p:ph type="body" sz="quarter" idx="19" hasCustomPrompt="1"/>
          </p:nvPr>
        </p:nvSpPr>
        <p:spPr>
          <a:xfrm>
            <a:off x="306388" y="5821761"/>
            <a:ext cx="3296444" cy="170696"/>
          </a:xfrm>
        </p:spPr>
        <p:txBody>
          <a:bodyPr/>
          <a:lstStyle>
            <a:lvl1pPr marL="0" indent="0">
              <a:buNone/>
              <a:defRPr sz="1200"/>
            </a:lvl1pPr>
            <a:lvl2pPr marL="179388" indent="0">
              <a:buNone/>
              <a:defRPr/>
            </a:lvl2pPr>
            <a:lvl3pPr marL="358775" indent="0">
              <a:buNone/>
              <a:defRPr/>
            </a:lvl3pPr>
            <a:lvl4pPr marL="536575" indent="0">
              <a:buNone/>
              <a:defRPr/>
            </a:lvl4pPr>
            <a:lvl5pPr marL="715962" indent="0">
              <a:buNone/>
              <a:defRPr/>
            </a:lvl5pPr>
          </a:lstStyle>
          <a:p>
            <a:r>
              <a:rPr lang="en-GB"/>
              <a:t>Enter reference, source or copyright information</a:t>
            </a:r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05992" y="1359154"/>
            <a:ext cx="3276000" cy="4356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Add picture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34893" y="1119187"/>
            <a:ext cx="5002720" cy="780901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2638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Bild größer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nummernplatzhalt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en-GB"/>
              <a:t>Page </a:t>
            </a:r>
            <a:fld id="{05A5AE1F-4813-4D0A-B870-8FB3219A4125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Joint annual Meeting ÖPG SPS Innsbruck 2021</a:t>
            </a:r>
            <a:endParaRPr lang="en-GB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2FE4243-D9AD-4834-A599-B6CB2DB8BCB4}" type="datetime1">
              <a:rPr lang="en-GB" smtClean="0"/>
              <a:t>30/08/2021</a:t>
            </a:fld>
            <a:endParaRPr lang="en-GB"/>
          </a:p>
        </p:txBody>
      </p:sp>
      <p:sp>
        <p:nvSpPr>
          <p:cNvPr id="9" name="Textplatzhalter 2"/>
          <p:cNvSpPr>
            <a:spLocks noGrp="1"/>
          </p:cNvSpPr>
          <p:nvPr>
            <p:ph type="body" sz="quarter" idx="19" hasCustomPrompt="1"/>
          </p:nvPr>
        </p:nvSpPr>
        <p:spPr>
          <a:xfrm>
            <a:off x="3826413" y="5824602"/>
            <a:ext cx="5004000" cy="184311"/>
          </a:xfrm>
        </p:spPr>
        <p:txBody>
          <a:bodyPr/>
          <a:lstStyle>
            <a:lvl1pPr marL="0" indent="0">
              <a:buNone/>
              <a:defRPr sz="1200"/>
            </a:lvl1pPr>
            <a:lvl2pPr marL="179388" indent="0">
              <a:buNone/>
              <a:defRPr/>
            </a:lvl2pPr>
            <a:lvl3pPr marL="358775" indent="0">
              <a:buNone/>
              <a:defRPr/>
            </a:lvl3pPr>
            <a:lvl4pPr marL="536575" indent="0">
              <a:buNone/>
              <a:defRPr/>
            </a:lvl4pPr>
            <a:lvl5pPr marL="715962" indent="0">
              <a:buNone/>
              <a:defRPr/>
            </a:lvl5pPr>
          </a:lstStyle>
          <a:p>
            <a:r>
              <a:rPr lang="en-GB"/>
              <a:t>Enter reference, source or copyright information</a:t>
            </a:r>
          </a:p>
        </p:txBody>
      </p:sp>
      <p:sp>
        <p:nvSpPr>
          <p:cNvPr id="8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831193" y="2097088"/>
            <a:ext cx="5004000" cy="3600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Add picture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05991" y="2097088"/>
            <a:ext cx="3297600" cy="385286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31938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Bild größer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liennummernplatzhalter 1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en-GB"/>
              <a:t>Page </a:t>
            </a:r>
            <a:fld id="{05A5AE1F-4813-4D0A-B870-8FB3219A4125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15" name="Fußzeilenplatzhalter 1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Joint annual Meeting ÖPG SPS Innsbruck 2021</a:t>
            </a:r>
            <a:endParaRPr lang="en-GB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67F6806-4338-4A6C-B2E8-2A212B62B490}" type="datetime1">
              <a:rPr lang="en-GB" smtClean="0"/>
              <a:t>30/08/2021</a:t>
            </a:fld>
            <a:endParaRPr lang="en-GB"/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17"/>
          </p:nvPr>
        </p:nvSpPr>
        <p:spPr>
          <a:xfrm>
            <a:off x="5540013" y="2097088"/>
            <a:ext cx="3297600" cy="385286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8" name="Textplatzhalter 2"/>
          <p:cNvSpPr>
            <a:spLocks noGrp="1"/>
          </p:cNvSpPr>
          <p:nvPr>
            <p:ph type="body" sz="quarter" idx="19" hasCustomPrompt="1"/>
          </p:nvPr>
        </p:nvSpPr>
        <p:spPr>
          <a:xfrm>
            <a:off x="306388" y="5829444"/>
            <a:ext cx="5019374" cy="213009"/>
          </a:xfrm>
        </p:spPr>
        <p:txBody>
          <a:bodyPr/>
          <a:lstStyle>
            <a:lvl1pPr marL="0" indent="0">
              <a:buNone/>
              <a:defRPr sz="1200"/>
            </a:lvl1pPr>
            <a:lvl2pPr marL="179388" indent="0">
              <a:buNone/>
              <a:defRPr/>
            </a:lvl2pPr>
            <a:lvl3pPr marL="358775" indent="0">
              <a:buNone/>
              <a:defRPr/>
            </a:lvl3pPr>
            <a:lvl4pPr marL="536575" indent="0">
              <a:buNone/>
              <a:defRPr/>
            </a:lvl4pPr>
            <a:lvl5pPr marL="715962" indent="0">
              <a:buNone/>
              <a:defRPr/>
            </a:lvl5pPr>
          </a:lstStyle>
          <a:p>
            <a:r>
              <a:rPr lang="en-GB"/>
              <a:t>Enter reference, source or copyright information</a:t>
            </a:r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05992" y="2097088"/>
            <a:ext cx="5004000" cy="3600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Add picture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33071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groß mi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liennummernplatzhalter 1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en-GB"/>
              <a:t>Page </a:t>
            </a:r>
            <a:fld id="{05A5AE1F-4813-4D0A-B870-8FB3219A4125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16" name="Fußzeilenplatzhalt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Joint annual Meeting ÖPG SPS Innsbruck 2021</a:t>
            </a:r>
            <a:endParaRPr lang="en-GB"/>
          </a:p>
        </p:txBody>
      </p:sp>
      <p:sp>
        <p:nvSpPr>
          <p:cNvPr id="15" name="Datumsplatzhalter 1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1215214D-1430-469D-8DD6-1A648CC8CF08}" type="datetime1">
              <a:rPr lang="en-GB" smtClean="0"/>
              <a:t>30/08/2021</a:t>
            </a:fld>
            <a:endParaRPr lang="en-GB"/>
          </a:p>
        </p:txBody>
      </p:sp>
      <p:sp>
        <p:nvSpPr>
          <p:cNvPr id="8" name="Textplatzhalter 2"/>
          <p:cNvSpPr>
            <a:spLocks noGrp="1"/>
          </p:cNvSpPr>
          <p:nvPr>
            <p:ph type="body" sz="quarter" idx="19" hasCustomPrompt="1"/>
          </p:nvPr>
        </p:nvSpPr>
        <p:spPr>
          <a:xfrm>
            <a:off x="306388" y="5829772"/>
            <a:ext cx="6399212" cy="185737"/>
          </a:xfrm>
        </p:spPr>
        <p:txBody>
          <a:bodyPr/>
          <a:lstStyle>
            <a:lvl1pPr marL="0" indent="0">
              <a:buNone/>
              <a:defRPr sz="1200"/>
            </a:lvl1pPr>
            <a:lvl2pPr marL="179388" indent="0">
              <a:buNone/>
              <a:defRPr/>
            </a:lvl2pPr>
            <a:lvl3pPr marL="358775" indent="0">
              <a:buNone/>
              <a:defRPr/>
            </a:lvl3pPr>
            <a:lvl4pPr marL="536575" indent="0">
              <a:buNone/>
              <a:defRPr/>
            </a:lvl4pPr>
            <a:lvl5pPr marL="715962" indent="0">
              <a:buNone/>
              <a:defRPr/>
            </a:lvl5pPr>
          </a:lstStyle>
          <a:p>
            <a:r>
              <a:rPr lang="en-GB"/>
              <a:t>Enter reference, source or copyright information</a:t>
            </a:r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05991" y="2097088"/>
            <a:ext cx="8531622" cy="3600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Add picture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38453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abfallend mi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2362914"/>
            <a:ext cx="9144000" cy="4500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Add picture</a:t>
            </a:r>
          </a:p>
        </p:txBody>
      </p:sp>
      <p:sp>
        <p:nvSpPr>
          <p:cNvPr id="4" name="Textplatzhalter 2"/>
          <p:cNvSpPr>
            <a:spLocks noGrp="1"/>
          </p:cNvSpPr>
          <p:nvPr>
            <p:ph type="body" sz="quarter" idx="19" hasCustomPrompt="1"/>
          </p:nvPr>
        </p:nvSpPr>
        <p:spPr>
          <a:xfrm>
            <a:off x="306388" y="2004219"/>
            <a:ext cx="6399212" cy="185737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5000"/>
              </a:lnSpc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1200"/>
            </a:lvl1pPr>
            <a:lvl2pPr marL="179388" indent="0">
              <a:buNone/>
              <a:defRPr/>
            </a:lvl2pPr>
            <a:lvl3pPr marL="358775" indent="0">
              <a:buNone/>
              <a:defRPr/>
            </a:lvl3pPr>
            <a:lvl4pPr marL="536575" indent="0">
              <a:buNone/>
              <a:defRPr/>
            </a:lvl4pPr>
            <a:lvl5pPr marL="715962" indent="0">
              <a:buNone/>
              <a:defRPr/>
            </a:lvl5pPr>
          </a:lstStyle>
          <a:p>
            <a:r>
              <a:rPr lang="en-GB"/>
              <a:t>Enter reference, source or copyright information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28110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groß mi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liennummernplatzhalter 1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en-GB"/>
              <a:t>Page </a:t>
            </a:r>
            <a:fld id="{05A5AE1F-4813-4D0A-B870-8FB3219A4125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16" name="Fußzeilenplatzhalt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Joint annual Meeting ÖPG SPS Innsbruck 2021</a:t>
            </a:r>
            <a:endParaRPr lang="en-GB"/>
          </a:p>
        </p:txBody>
      </p:sp>
      <p:sp>
        <p:nvSpPr>
          <p:cNvPr id="15" name="Datumsplatzhalter 1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61A1E07A-AEA5-465B-9620-E780E044736A}" type="datetime1">
              <a:rPr lang="en-GB" smtClean="0"/>
              <a:t>30/08/2021</a:t>
            </a:fld>
            <a:endParaRPr lang="en-GB"/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18"/>
          </p:nvPr>
        </p:nvSpPr>
        <p:spPr>
          <a:xfrm>
            <a:off x="6933236" y="1177925"/>
            <a:ext cx="1904378" cy="4535999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9" hasCustomPrompt="1"/>
          </p:nvPr>
        </p:nvSpPr>
        <p:spPr>
          <a:xfrm>
            <a:off x="306388" y="5829772"/>
            <a:ext cx="6408000" cy="185737"/>
          </a:xfrm>
        </p:spPr>
        <p:txBody>
          <a:bodyPr/>
          <a:lstStyle>
            <a:lvl1pPr marL="0" indent="0">
              <a:buNone/>
              <a:defRPr sz="1200"/>
            </a:lvl1pPr>
            <a:lvl2pPr marL="179388" indent="0">
              <a:buNone/>
              <a:defRPr/>
            </a:lvl2pPr>
            <a:lvl3pPr marL="358775" indent="0">
              <a:buNone/>
              <a:defRPr/>
            </a:lvl3pPr>
            <a:lvl4pPr marL="536575" indent="0">
              <a:buNone/>
              <a:defRPr/>
            </a:lvl4pPr>
            <a:lvl5pPr marL="715962" indent="0">
              <a:buNone/>
              <a:defRPr/>
            </a:lvl5pPr>
          </a:lstStyle>
          <a:p>
            <a:r>
              <a:rPr lang="en-GB"/>
              <a:t>Enter reference, source or copyright information</a:t>
            </a:r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05990" y="1177924"/>
            <a:ext cx="6408000" cy="4536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Add picture</a:t>
            </a:r>
          </a:p>
        </p:txBody>
      </p:sp>
    </p:spTree>
    <p:extLst>
      <p:ext uri="{BB962C8B-B14F-4D97-AF65-F5344CB8AC3E}">
        <p14:creationId xmlns:p14="http://schemas.microsoft.com/office/powerpoint/2010/main" val="10448902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Bilder mit Tex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liennummernplatzhalter 1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en-GB"/>
              <a:t>Page </a:t>
            </a:r>
            <a:fld id="{05A5AE1F-4813-4D0A-B870-8FB3219A4125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16" name="Fußzeilenplatzhalt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Joint annual Meeting ÖPG SPS Innsbruck 2021</a:t>
            </a:r>
            <a:endParaRPr lang="en-GB"/>
          </a:p>
        </p:txBody>
      </p:sp>
      <p:sp>
        <p:nvSpPr>
          <p:cNvPr id="15" name="Datumsplatzhalter 1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DD416341-A8E8-4B5C-8334-BC5CAED3EC54}" type="datetime1">
              <a:rPr lang="en-GB" smtClean="0"/>
              <a:t>30/08/2021</a:t>
            </a:fld>
            <a:endParaRPr lang="en-GB"/>
          </a:p>
        </p:txBody>
      </p:sp>
      <p:sp>
        <p:nvSpPr>
          <p:cNvPr id="9" name="Textplatzhalter 19"/>
          <p:cNvSpPr>
            <a:spLocks noGrp="1"/>
          </p:cNvSpPr>
          <p:nvPr>
            <p:ph type="body" sz="quarter" idx="21"/>
          </p:nvPr>
        </p:nvSpPr>
        <p:spPr>
          <a:xfrm>
            <a:off x="7306868" y="1177925"/>
            <a:ext cx="1530746" cy="4470521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4" name="Textplatzhalter 2"/>
          <p:cNvSpPr>
            <a:spLocks noGrp="1"/>
          </p:cNvSpPr>
          <p:nvPr>
            <p:ph type="body" sz="quarter" idx="20" hasCustomPrompt="1"/>
          </p:nvPr>
        </p:nvSpPr>
        <p:spPr>
          <a:xfrm>
            <a:off x="3790368" y="5833641"/>
            <a:ext cx="3273698" cy="174184"/>
          </a:xfrm>
        </p:spPr>
        <p:txBody>
          <a:bodyPr/>
          <a:lstStyle>
            <a:lvl1pPr marL="0" indent="0">
              <a:buNone/>
              <a:defRPr sz="1200"/>
            </a:lvl1pPr>
            <a:lvl2pPr marL="179388" indent="0">
              <a:buNone/>
              <a:defRPr/>
            </a:lvl2pPr>
            <a:lvl3pPr marL="358775" indent="0">
              <a:buNone/>
              <a:defRPr/>
            </a:lvl3pPr>
            <a:lvl4pPr marL="536575" indent="0">
              <a:buNone/>
              <a:defRPr/>
            </a:lvl4pPr>
            <a:lvl5pPr marL="715962" indent="0">
              <a:buNone/>
              <a:defRPr/>
            </a:lvl5pPr>
          </a:lstStyle>
          <a:p>
            <a:r>
              <a:rPr lang="en-GB"/>
              <a:t>Enter reference, source or copyright information</a:t>
            </a:r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806430" y="1177926"/>
            <a:ext cx="3274094" cy="4536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Add picture</a:t>
            </a:r>
          </a:p>
        </p:txBody>
      </p:sp>
      <p:sp>
        <p:nvSpPr>
          <p:cNvPr id="13" name="Textplatzhalter 2"/>
          <p:cNvSpPr>
            <a:spLocks noGrp="1"/>
          </p:cNvSpPr>
          <p:nvPr>
            <p:ph type="body" sz="quarter" idx="19" hasCustomPrompt="1"/>
          </p:nvPr>
        </p:nvSpPr>
        <p:spPr>
          <a:xfrm>
            <a:off x="306388" y="5833641"/>
            <a:ext cx="3273698" cy="174184"/>
          </a:xfrm>
        </p:spPr>
        <p:txBody>
          <a:bodyPr/>
          <a:lstStyle>
            <a:lvl1pPr marL="0" indent="0">
              <a:buNone/>
              <a:defRPr sz="1200"/>
            </a:lvl1pPr>
            <a:lvl2pPr marL="179388" indent="0">
              <a:buNone/>
              <a:defRPr/>
            </a:lvl2pPr>
            <a:lvl3pPr marL="358775" indent="0">
              <a:buNone/>
              <a:defRPr/>
            </a:lvl3pPr>
            <a:lvl4pPr marL="536575" indent="0">
              <a:buNone/>
              <a:defRPr/>
            </a:lvl4pPr>
            <a:lvl5pPr marL="715962" indent="0">
              <a:buNone/>
              <a:defRPr/>
            </a:lvl5pPr>
          </a:lstStyle>
          <a:p>
            <a:r>
              <a:rPr lang="en-GB"/>
              <a:t>Enter reference, source or copyright information</a:t>
            </a:r>
          </a:p>
        </p:txBody>
      </p:sp>
      <p:sp>
        <p:nvSpPr>
          <p:cNvPr id="11" name="Bildplatzhalter 9"/>
          <p:cNvSpPr>
            <a:spLocks noGrp="1"/>
          </p:cNvSpPr>
          <p:nvPr>
            <p:ph type="pic" sz="quarter" idx="18" hasCustomPrompt="1"/>
          </p:nvPr>
        </p:nvSpPr>
        <p:spPr>
          <a:xfrm>
            <a:off x="305992" y="1177926"/>
            <a:ext cx="3274094" cy="4536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Add picture</a:t>
            </a:r>
          </a:p>
        </p:txBody>
      </p:sp>
    </p:spTree>
    <p:extLst>
      <p:ext uri="{BB962C8B-B14F-4D97-AF65-F5344CB8AC3E}">
        <p14:creationId xmlns:p14="http://schemas.microsoft.com/office/powerpoint/2010/main" val="16737633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zwei Bilder mit Tex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liennummernplatzhalter 1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en-GB"/>
              <a:t>Page </a:t>
            </a:r>
            <a:fld id="{05A5AE1F-4813-4D0A-B870-8FB3219A4125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16" name="Fußzeilenplatzhalt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Joint annual Meeting ÖPG SPS Innsbruck 2021</a:t>
            </a:r>
            <a:endParaRPr lang="en-GB"/>
          </a:p>
        </p:txBody>
      </p:sp>
      <p:sp>
        <p:nvSpPr>
          <p:cNvPr id="15" name="Datumsplatzhalter 1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86DADA1-31E2-4C58-B96B-ACC7604A2E84}" type="datetime1">
              <a:rPr lang="en-GB" smtClean="0"/>
              <a:t>30/08/2021</a:t>
            </a:fld>
            <a:endParaRPr lang="en-GB"/>
          </a:p>
        </p:txBody>
      </p:sp>
      <p:sp>
        <p:nvSpPr>
          <p:cNvPr id="9" name="Textplatzhalter 19"/>
          <p:cNvSpPr>
            <a:spLocks noGrp="1"/>
          </p:cNvSpPr>
          <p:nvPr>
            <p:ph type="body" sz="quarter" idx="21"/>
          </p:nvPr>
        </p:nvSpPr>
        <p:spPr>
          <a:xfrm>
            <a:off x="7306868" y="2097088"/>
            <a:ext cx="1530746" cy="3616838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4" name="Textplatzhalter 2"/>
          <p:cNvSpPr>
            <a:spLocks noGrp="1"/>
          </p:cNvSpPr>
          <p:nvPr>
            <p:ph type="body" sz="quarter" idx="20" hasCustomPrompt="1"/>
          </p:nvPr>
        </p:nvSpPr>
        <p:spPr>
          <a:xfrm>
            <a:off x="3790368" y="5833641"/>
            <a:ext cx="3273698" cy="174184"/>
          </a:xfrm>
        </p:spPr>
        <p:txBody>
          <a:bodyPr/>
          <a:lstStyle>
            <a:lvl1pPr marL="0" indent="0">
              <a:buNone/>
              <a:defRPr sz="1200"/>
            </a:lvl1pPr>
            <a:lvl2pPr marL="179388" indent="0">
              <a:buNone/>
              <a:defRPr/>
            </a:lvl2pPr>
            <a:lvl3pPr marL="358775" indent="0">
              <a:buNone/>
              <a:defRPr/>
            </a:lvl3pPr>
            <a:lvl4pPr marL="536575" indent="0">
              <a:buNone/>
              <a:defRPr/>
            </a:lvl4pPr>
            <a:lvl5pPr marL="715962" indent="0">
              <a:buNone/>
              <a:defRPr/>
            </a:lvl5pPr>
          </a:lstStyle>
          <a:p>
            <a:r>
              <a:rPr lang="en-GB"/>
              <a:t>Enter reference, source or copyright information</a:t>
            </a:r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806430" y="2110552"/>
            <a:ext cx="3274094" cy="3600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Add picture</a:t>
            </a:r>
          </a:p>
        </p:txBody>
      </p:sp>
      <p:sp>
        <p:nvSpPr>
          <p:cNvPr id="13" name="Textplatzhalter 2"/>
          <p:cNvSpPr>
            <a:spLocks noGrp="1"/>
          </p:cNvSpPr>
          <p:nvPr>
            <p:ph type="body" sz="quarter" idx="19" hasCustomPrompt="1"/>
          </p:nvPr>
        </p:nvSpPr>
        <p:spPr>
          <a:xfrm>
            <a:off x="306388" y="5833641"/>
            <a:ext cx="3273698" cy="174184"/>
          </a:xfrm>
        </p:spPr>
        <p:txBody>
          <a:bodyPr/>
          <a:lstStyle>
            <a:lvl1pPr marL="0" indent="0">
              <a:buNone/>
              <a:defRPr sz="1200"/>
            </a:lvl1pPr>
            <a:lvl2pPr marL="179388" indent="0">
              <a:buNone/>
              <a:defRPr/>
            </a:lvl2pPr>
            <a:lvl3pPr marL="358775" indent="0">
              <a:buNone/>
              <a:defRPr/>
            </a:lvl3pPr>
            <a:lvl4pPr marL="536575" indent="0">
              <a:buNone/>
              <a:defRPr/>
            </a:lvl4pPr>
            <a:lvl5pPr marL="715962" indent="0">
              <a:buNone/>
              <a:defRPr/>
            </a:lvl5pPr>
          </a:lstStyle>
          <a:p>
            <a:r>
              <a:rPr lang="en-GB"/>
              <a:t>Enter reference, source or copyright information</a:t>
            </a:r>
          </a:p>
        </p:txBody>
      </p:sp>
      <p:sp>
        <p:nvSpPr>
          <p:cNvPr id="11" name="Bildplatzhalter 9"/>
          <p:cNvSpPr>
            <a:spLocks noGrp="1"/>
          </p:cNvSpPr>
          <p:nvPr>
            <p:ph type="pic" sz="quarter" idx="18" hasCustomPrompt="1"/>
          </p:nvPr>
        </p:nvSpPr>
        <p:spPr>
          <a:xfrm>
            <a:off x="305992" y="2110552"/>
            <a:ext cx="3274094" cy="3600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Add picture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89582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zw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Page </a:t>
            </a:r>
            <a:fld id="{05A5AE1F-4813-4D0A-B870-8FB3219A4125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Joint annual Meeting ÖPG SPS Innsbruck 2021</a:t>
            </a:r>
            <a:endParaRPr lang="en-GB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DF68E-F7EA-4B63-9537-5A40E4D5C86F}" type="datetime1">
              <a:rPr lang="en-GB" smtClean="0"/>
              <a:t>30/08/2021</a:t>
            </a:fld>
            <a:endParaRPr lang="en-GB"/>
          </a:p>
        </p:txBody>
      </p:sp>
      <p:sp>
        <p:nvSpPr>
          <p:cNvPr id="15" name="Textplatzhalter 2"/>
          <p:cNvSpPr>
            <a:spLocks noGrp="1"/>
          </p:cNvSpPr>
          <p:nvPr>
            <p:ph type="body" sz="quarter" idx="20" hasCustomPrompt="1"/>
          </p:nvPr>
        </p:nvSpPr>
        <p:spPr>
          <a:xfrm>
            <a:off x="4665446" y="5824603"/>
            <a:ext cx="4176000" cy="183222"/>
          </a:xfrm>
        </p:spPr>
        <p:txBody>
          <a:bodyPr/>
          <a:lstStyle>
            <a:lvl1pPr marL="0" indent="0">
              <a:buNone/>
              <a:defRPr sz="1200"/>
            </a:lvl1pPr>
            <a:lvl2pPr marL="179388" indent="0">
              <a:buNone/>
              <a:defRPr/>
            </a:lvl2pPr>
            <a:lvl3pPr marL="358775" indent="0">
              <a:buNone/>
              <a:defRPr/>
            </a:lvl3pPr>
            <a:lvl4pPr marL="536575" indent="0">
              <a:buNone/>
              <a:defRPr/>
            </a:lvl4pPr>
            <a:lvl5pPr marL="715962" indent="0">
              <a:buNone/>
              <a:defRPr/>
            </a:lvl5pPr>
          </a:lstStyle>
          <a:p>
            <a:r>
              <a:rPr lang="en-GB"/>
              <a:t>Enter reference, source or copyright information</a:t>
            </a:r>
          </a:p>
        </p:txBody>
      </p:sp>
      <p:sp>
        <p:nvSpPr>
          <p:cNvPr id="13" name="Bildplatzhalter 5"/>
          <p:cNvSpPr>
            <a:spLocks noGrp="1"/>
          </p:cNvSpPr>
          <p:nvPr>
            <p:ph type="pic" sz="quarter" idx="14" hasCustomPrompt="1"/>
          </p:nvPr>
        </p:nvSpPr>
        <p:spPr>
          <a:xfrm>
            <a:off x="4665445" y="2097087"/>
            <a:ext cx="4176000" cy="3600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Add picture</a:t>
            </a:r>
          </a:p>
        </p:txBody>
      </p:sp>
      <p:sp>
        <p:nvSpPr>
          <p:cNvPr id="14" name="Textplatzhalter 2"/>
          <p:cNvSpPr>
            <a:spLocks noGrp="1"/>
          </p:cNvSpPr>
          <p:nvPr>
            <p:ph type="body" sz="quarter" idx="19" hasCustomPrompt="1"/>
          </p:nvPr>
        </p:nvSpPr>
        <p:spPr>
          <a:xfrm>
            <a:off x="306388" y="5824603"/>
            <a:ext cx="4176000" cy="183222"/>
          </a:xfrm>
        </p:spPr>
        <p:txBody>
          <a:bodyPr/>
          <a:lstStyle>
            <a:lvl1pPr marL="0" indent="0">
              <a:buNone/>
              <a:defRPr sz="1200"/>
            </a:lvl1pPr>
            <a:lvl2pPr marL="179388" indent="0">
              <a:buNone/>
              <a:defRPr/>
            </a:lvl2pPr>
            <a:lvl3pPr marL="358775" indent="0">
              <a:buNone/>
              <a:defRPr/>
            </a:lvl3pPr>
            <a:lvl4pPr marL="536575" indent="0">
              <a:buNone/>
              <a:defRPr/>
            </a:lvl4pPr>
            <a:lvl5pPr marL="715962" indent="0">
              <a:buNone/>
              <a:defRPr/>
            </a:lvl5pPr>
          </a:lstStyle>
          <a:p>
            <a:r>
              <a:rPr lang="en-GB"/>
              <a:t>Enter reference, source or copyright information</a:t>
            </a:r>
          </a:p>
        </p:txBody>
      </p:sp>
      <p:sp>
        <p:nvSpPr>
          <p:cNvPr id="6" name="Bildplatzhalter 5"/>
          <p:cNvSpPr>
            <a:spLocks noGrp="1"/>
          </p:cNvSpPr>
          <p:nvPr>
            <p:ph type="pic" sz="quarter" idx="13" hasCustomPrompt="1"/>
          </p:nvPr>
        </p:nvSpPr>
        <p:spPr>
          <a:xfrm>
            <a:off x="306388" y="2097087"/>
            <a:ext cx="4176000" cy="3600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Add picture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63951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E257A7-059F-43F3-AB62-E164E2892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F5F3718-110C-43F4-931C-74C3A23882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0992C28-6C94-4348-A16C-5333DB3C5B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59D0-A358-4153-B373-E5275F05E5BB}" type="datetime1">
              <a:rPr lang="en-GB" smtClean="0"/>
              <a:t>30/08/2021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220BB5E-6699-4D26-BD87-CCCCE44D18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Joint annual Meeting ÖPG SPS Innsbruck 2021</a:t>
            </a:r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182392C-5D6E-4F69-9E24-3EC686DA1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Page </a:t>
            </a:r>
            <a:fld id="{05A5AE1F-4813-4D0A-B870-8FB3219A4125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3725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Page </a:t>
            </a:r>
            <a:fld id="{05A5AE1F-4813-4D0A-B870-8FB3219A4125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Joint annual Meeting ÖPG SPS Innsbruck 2021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C1041-F04D-4F12-B67F-02DEF89461EE}" type="datetime1">
              <a:rPr lang="en-GB" smtClean="0"/>
              <a:t>30/08/2021</a:t>
            </a:fld>
            <a:endParaRPr lang="en-GB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9" hasCustomPrompt="1"/>
          </p:nvPr>
        </p:nvSpPr>
        <p:spPr>
          <a:xfrm>
            <a:off x="306388" y="5822088"/>
            <a:ext cx="6399212" cy="185737"/>
          </a:xfrm>
        </p:spPr>
        <p:txBody>
          <a:bodyPr/>
          <a:lstStyle>
            <a:lvl1pPr marL="0" indent="0">
              <a:buNone/>
              <a:defRPr sz="1200"/>
            </a:lvl1pPr>
            <a:lvl2pPr marL="179388" indent="0">
              <a:buNone/>
              <a:defRPr/>
            </a:lvl2pPr>
            <a:lvl3pPr marL="358775" indent="0">
              <a:buNone/>
              <a:defRPr/>
            </a:lvl3pPr>
            <a:lvl4pPr marL="536575" indent="0">
              <a:buNone/>
              <a:defRPr/>
            </a:lvl4pPr>
            <a:lvl5pPr marL="715962" indent="0">
              <a:buNone/>
              <a:defRPr/>
            </a:lvl5pPr>
          </a:lstStyle>
          <a:p>
            <a:r>
              <a:rPr lang="en-GB"/>
              <a:t>Enter reference, source or copyright information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5990" y="2097088"/>
            <a:ext cx="8532019" cy="3636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94524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 bre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5990" y="2276475"/>
            <a:ext cx="8532020" cy="3672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788"/>
            </a:lvl1pPr>
          </a:lstStyle>
          <a:p>
            <a:fld id="{4C2B7C7A-CD0A-49D8-97F9-BA0F7424C464}" type="datetime1">
              <a:rPr lang="en-GB" smtClean="0"/>
              <a:t>30/08/2021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Joint annual Meeting ÖPG SPS Innsbruck 2021</a:t>
            </a:r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Page </a:t>
            </a:r>
            <a:fld id="{05A5AE1F-4813-4D0A-B870-8FB3219A4125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5792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ohne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Gerader Verbinder 6"/>
          <p:cNvCxnSpPr/>
          <p:nvPr userDrawn="1"/>
        </p:nvCxnSpPr>
        <p:spPr>
          <a:xfrm>
            <a:off x="305991" y="6165850"/>
            <a:ext cx="853201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black">
          <a:xfrm>
            <a:off x="305991" y="5263520"/>
            <a:ext cx="8532019" cy="686429"/>
          </a:xfr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95000"/>
              </a:lnSpc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1800" b="0">
                <a:solidFill>
                  <a:schemeClr val="tx1"/>
                </a:solidFill>
                <a:latin typeface="+mn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Enter presentation subtitle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black">
          <a:xfrm>
            <a:off x="305991" y="3429000"/>
            <a:ext cx="8532018" cy="1711123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GB"/>
              <a:t>Enter presentation title</a:t>
            </a:r>
          </a:p>
        </p:txBody>
      </p:sp>
      <p:pic>
        <p:nvPicPr>
          <p:cNvPr id="5" name="Grafik 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305991" y="404813"/>
            <a:ext cx="1980001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889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wenig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Page </a:t>
            </a:r>
            <a:fld id="{05A5AE1F-4813-4D0A-B870-8FB3219A4125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Joint annual Meeting ÖPG SPS Innsbruck 2021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F74D1-1F49-4F4A-8748-B8E0ACE7F1E6}" type="datetime1">
              <a:rPr lang="en-GB" smtClean="0"/>
              <a:t>30/08/2021</a:t>
            </a:fld>
            <a:endParaRPr lang="en-GB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9" hasCustomPrompt="1"/>
          </p:nvPr>
        </p:nvSpPr>
        <p:spPr>
          <a:xfrm>
            <a:off x="306388" y="5822088"/>
            <a:ext cx="6399212" cy="185737"/>
          </a:xfrm>
        </p:spPr>
        <p:txBody>
          <a:bodyPr/>
          <a:lstStyle>
            <a:lvl1pPr marL="0" indent="0">
              <a:buNone/>
              <a:defRPr sz="1200"/>
            </a:lvl1pPr>
            <a:lvl2pPr marL="179388" indent="0">
              <a:buNone/>
              <a:defRPr/>
            </a:lvl2pPr>
            <a:lvl3pPr marL="358775" indent="0">
              <a:buNone/>
              <a:defRPr/>
            </a:lvl3pPr>
            <a:lvl4pPr marL="536575" indent="0">
              <a:buNone/>
              <a:defRPr/>
            </a:lvl4pPr>
            <a:lvl5pPr marL="715962" indent="0">
              <a:buNone/>
              <a:defRPr/>
            </a:lvl5pPr>
          </a:lstStyle>
          <a:p>
            <a:r>
              <a:rPr lang="en-GB"/>
              <a:t>Enter reference, source or copyright information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5991" y="2097088"/>
            <a:ext cx="6399610" cy="3636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172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8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2720148"/>
            <a:ext cx="9144000" cy="4140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Add picture</a:t>
            </a:r>
          </a:p>
        </p:txBody>
      </p:sp>
      <p:sp>
        <p:nvSpPr>
          <p:cNvPr id="8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13675" y="2238758"/>
            <a:ext cx="8532019" cy="293470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  <a:latin typeface="+mn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Enter chapter subtitle</a:t>
            </a:r>
          </a:p>
        </p:txBody>
      </p:sp>
      <p:sp>
        <p:nvSpPr>
          <p:cNvPr id="7" name="Titel 1"/>
          <p:cNvSpPr>
            <a:spLocks noGrp="1"/>
          </p:cNvSpPr>
          <p:nvPr>
            <p:ph type="ctrTitle" hasCustomPrompt="1"/>
          </p:nvPr>
        </p:nvSpPr>
        <p:spPr>
          <a:xfrm>
            <a:off x="313675" y="1114425"/>
            <a:ext cx="8532018" cy="986529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en-GB"/>
              <a:t>Enter chapter title</a:t>
            </a:r>
          </a:p>
        </p:txBody>
      </p:sp>
    </p:spTree>
    <p:extLst>
      <p:ext uri="{BB962C8B-B14F-4D97-AF65-F5344CB8AC3E}">
        <p14:creationId xmlns:p14="http://schemas.microsoft.com/office/powerpoint/2010/main" val="2577002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über-  schrift ohne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Gerader Verbinder 6"/>
          <p:cNvCxnSpPr/>
          <p:nvPr userDrawn="1"/>
        </p:nvCxnSpPr>
        <p:spPr>
          <a:xfrm>
            <a:off x="305991" y="6165850"/>
            <a:ext cx="853201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black">
          <a:xfrm>
            <a:off x="305991" y="5263521"/>
            <a:ext cx="8532019" cy="293470"/>
          </a:xfrm>
        </p:spPr>
        <p:txBody>
          <a:bodyPr>
            <a:noAutofit/>
          </a:bodyPr>
          <a:lstStyle>
            <a:lvl1pPr marL="0" indent="0" algn="l">
              <a:buNone/>
              <a:defRPr sz="1600" b="0">
                <a:solidFill>
                  <a:schemeClr val="tx1"/>
                </a:solidFill>
                <a:latin typeface="+mn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Enter chapter subtitle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black">
          <a:xfrm>
            <a:off x="305991" y="4294208"/>
            <a:ext cx="8532018" cy="845915"/>
          </a:xfrm>
        </p:spPr>
        <p:txBody>
          <a:bodyPr anchor="b">
            <a:noAutofit/>
          </a:bodyPr>
          <a:lstStyle>
            <a:lvl1pPr algn="l"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en-GB"/>
              <a:t>Enter chapter title</a:t>
            </a:r>
          </a:p>
        </p:txBody>
      </p:sp>
    </p:spTree>
    <p:extLst>
      <p:ext uri="{BB962C8B-B14F-4D97-AF65-F5344CB8AC3E}">
        <p14:creationId xmlns:p14="http://schemas.microsoft.com/office/powerpoint/2010/main" val="2777866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Page </a:t>
            </a:r>
            <a:fld id="{05A5AE1F-4813-4D0A-B870-8FB3219A4125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Joint annual Meeting ÖPG SPS Innsbruck 2021</a:t>
            </a:r>
            <a:endParaRPr lang="en-GB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28368-5AD0-4870-84C6-5E12AF2A82AC}" type="datetime1">
              <a:rPr lang="en-GB" smtClean="0"/>
              <a:t>30/08/2021</a:t>
            </a:fld>
            <a:endParaRPr lang="en-GB"/>
          </a:p>
        </p:txBody>
      </p:sp>
      <p:sp>
        <p:nvSpPr>
          <p:cNvPr id="9" name="Textplatzhalter 2"/>
          <p:cNvSpPr>
            <a:spLocks noGrp="1"/>
          </p:cNvSpPr>
          <p:nvPr>
            <p:ph type="body" sz="quarter" idx="20" hasCustomPrompt="1"/>
          </p:nvPr>
        </p:nvSpPr>
        <p:spPr>
          <a:xfrm>
            <a:off x="4665446" y="5824603"/>
            <a:ext cx="4202982" cy="183222"/>
          </a:xfrm>
        </p:spPr>
        <p:txBody>
          <a:bodyPr/>
          <a:lstStyle>
            <a:lvl1pPr marL="0" indent="0">
              <a:buNone/>
              <a:defRPr sz="1200"/>
            </a:lvl1pPr>
            <a:lvl2pPr marL="179388" indent="0">
              <a:buNone/>
              <a:defRPr/>
            </a:lvl2pPr>
            <a:lvl3pPr marL="358775" indent="0">
              <a:buNone/>
              <a:defRPr/>
            </a:lvl3pPr>
            <a:lvl4pPr marL="536575" indent="0">
              <a:buNone/>
              <a:defRPr/>
            </a:lvl4pPr>
            <a:lvl5pPr marL="715962" indent="0">
              <a:buNone/>
              <a:defRPr/>
            </a:lvl5pPr>
          </a:lstStyle>
          <a:p>
            <a:r>
              <a:rPr lang="en-GB"/>
              <a:t>Enter reference, source or copyright information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80285" y="2097088"/>
            <a:ext cx="4157725" cy="3636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8" name="Textplatzhalter 2"/>
          <p:cNvSpPr>
            <a:spLocks noGrp="1"/>
          </p:cNvSpPr>
          <p:nvPr>
            <p:ph type="body" sz="quarter" idx="19" hasCustomPrompt="1"/>
          </p:nvPr>
        </p:nvSpPr>
        <p:spPr>
          <a:xfrm>
            <a:off x="306388" y="5824603"/>
            <a:ext cx="4202982" cy="183222"/>
          </a:xfrm>
        </p:spPr>
        <p:txBody>
          <a:bodyPr/>
          <a:lstStyle>
            <a:lvl1pPr marL="0" indent="0">
              <a:buNone/>
              <a:defRPr sz="1200"/>
            </a:lvl1pPr>
            <a:lvl2pPr marL="179388" indent="0">
              <a:buNone/>
              <a:defRPr/>
            </a:lvl2pPr>
            <a:lvl3pPr marL="358775" indent="0">
              <a:buNone/>
              <a:defRPr/>
            </a:lvl3pPr>
            <a:lvl4pPr marL="536575" indent="0">
              <a:buNone/>
              <a:defRPr/>
            </a:lvl4pPr>
            <a:lvl5pPr marL="715962" indent="0">
              <a:buNone/>
              <a:defRPr/>
            </a:lvl5pPr>
          </a:lstStyle>
          <a:p>
            <a:r>
              <a:rPr lang="en-GB"/>
              <a:t>Enter reference, source or copyright information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05991" y="2097088"/>
            <a:ext cx="4157725" cy="3636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1667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liennummernplatzhalt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Page </a:t>
            </a:r>
            <a:fld id="{05A5AE1F-4813-4D0A-B870-8FB3219A4125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Joint annual Meeting ÖPG SPS Innsbruck 2021</a:t>
            </a:r>
            <a:endParaRPr lang="en-GB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A1264-3F55-4A20-89F1-49A00C7D7D80}" type="datetime1">
              <a:rPr lang="en-GB" smtClean="0"/>
              <a:t>30/08/2021</a:t>
            </a:fld>
            <a:endParaRPr lang="en-GB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80283" y="2921000"/>
            <a:ext cx="4157726" cy="30289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80284" y="2097088"/>
            <a:ext cx="4157725" cy="669261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latin typeface="+mj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00566" y="2921000"/>
            <a:ext cx="4163150" cy="30289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00565" y="2097088"/>
            <a:ext cx="4163151" cy="669261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latin typeface="+mj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69137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Bild klein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nummernplatzhalt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en-GB"/>
              <a:t>Page </a:t>
            </a:r>
            <a:fld id="{05A5AE1F-4813-4D0A-B870-8FB3219A4125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Joint annual Meeting ÖPG SPS Innsbruck 2021</a:t>
            </a:r>
            <a:endParaRPr lang="en-GB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EE2D2B0-20C8-4F7C-9879-D371E1A43CB7}" type="datetime1">
              <a:rPr lang="en-GB" smtClean="0"/>
              <a:t>30/08/2021</a:t>
            </a:fld>
            <a:endParaRPr lang="en-GB"/>
          </a:p>
        </p:txBody>
      </p:sp>
      <p:sp>
        <p:nvSpPr>
          <p:cNvPr id="9" name="Textplatzhalter 2"/>
          <p:cNvSpPr>
            <a:spLocks noGrp="1"/>
          </p:cNvSpPr>
          <p:nvPr>
            <p:ph type="body" sz="quarter" idx="19" hasCustomPrompt="1"/>
          </p:nvPr>
        </p:nvSpPr>
        <p:spPr>
          <a:xfrm>
            <a:off x="5541169" y="5824603"/>
            <a:ext cx="3296443" cy="183222"/>
          </a:xfrm>
        </p:spPr>
        <p:txBody>
          <a:bodyPr/>
          <a:lstStyle>
            <a:lvl1pPr marL="0" indent="0">
              <a:buNone/>
              <a:defRPr sz="1200"/>
            </a:lvl1pPr>
            <a:lvl2pPr marL="179388" indent="0">
              <a:buNone/>
              <a:defRPr/>
            </a:lvl2pPr>
            <a:lvl3pPr marL="358775" indent="0">
              <a:buNone/>
              <a:defRPr/>
            </a:lvl3pPr>
            <a:lvl4pPr marL="536575" indent="0">
              <a:buNone/>
              <a:defRPr/>
            </a:lvl4pPr>
            <a:lvl5pPr marL="715962" indent="0">
              <a:buNone/>
              <a:defRPr/>
            </a:lvl5pPr>
          </a:lstStyle>
          <a:p>
            <a:r>
              <a:rPr lang="en-GB"/>
              <a:t>Enter reference, source or copyright information</a:t>
            </a:r>
          </a:p>
        </p:txBody>
      </p:sp>
      <p:sp>
        <p:nvSpPr>
          <p:cNvPr id="8" name="Bildplatzhalter 9"/>
          <p:cNvSpPr>
            <a:spLocks noGrp="1"/>
          </p:cNvSpPr>
          <p:nvPr>
            <p:ph type="pic" sz="quarter" idx="13"/>
          </p:nvPr>
        </p:nvSpPr>
        <p:spPr>
          <a:xfrm>
            <a:off x="5564222" y="1366837"/>
            <a:ext cx="3276000" cy="4356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05991" y="2097088"/>
            <a:ext cx="5010137" cy="385286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5991" y="1119187"/>
            <a:ext cx="5010137" cy="780901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5287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009613" y="6422400"/>
            <a:ext cx="828000" cy="36512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/>
              <a:t>Page </a:t>
            </a:r>
            <a:fld id="{05A5AE1F-4813-4D0A-B870-8FB3219A4125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047549" y="6422400"/>
            <a:ext cx="6962064" cy="36512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Joint annual Meeting ÖPG SPS Innsbruck 2021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05992" y="6422400"/>
            <a:ext cx="720000" cy="36512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BD1D299C-670C-4354-97A1-EDAF89F11076}" type="datetime1">
              <a:rPr lang="en-GB" smtClean="0"/>
              <a:t>30/08/2021</a:t>
            </a:fld>
            <a:endParaRPr lang="en-GB"/>
          </a:p>
        </p:txBody>
      </p:sp>
      <p:cxnSp>
        <p:nvCxnSpPr>
          <p:cNvPr id="11" name="Gerader Verbinder 10"/>
          <p:cNvCxnSpPr/>
          <p:nvPr userDrawn="1"/>
        </p:nvCxnSpPr>
        <p:spPr>
          <a:xfrm>
            <a:off x="305991" y="6165850"/>
            <a:ext cx="853201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05991" y="2097088"/>
            <a:ext cx="8531622" cy="385286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err="1"/>
              <a:t>Formatvorlagen</a:t>
            </a:r>
            <a:r>
              <a:rPr lang="en-GB"/>
              <a:t> des </a:t>
            </a:r>
            <a:r>
              <a:rPr lang="en-GB" err="1"/>
              <a:t>Textmasters</a:t>
            </a:r>
            <a:r>
              <a:rPr lang="en-GB"/>
              <a:t> </a:t>
            </a:r>
            <a:r>
              <a:rPr lang="en-GB" err="1"/>
              <a:t>bearbeiten</a:t>
            </a:r>
            <a:endParaRPr lang="en-GB"/>
          </a:p>
          <a:p>
            <a:pPr lvl="1"/>
            <a:r>
              <a:rPr lang="en-GB" err="1"/>
              <a:t>Zweite</a:t>
            </a:r>
            <a:r>
              <a:rPr lang="en-GB"/>
              <a:t> </a:t>
            </a:r>
            <a:r>
              <a:rPr lang="en-GB" err="1"/>
              <a:t>Ebene</a:t>
            </a:r>
            <a:endParaRPr lang="en-GB"/>
          </a:p>
          <a:p>
            <a:pPr lvl="2"/>
            <a:r>
              <a:rPr lang="en-GB" err="1"/>
              <a:t>Dritte</a:t>
            </a:r>
            <a:r>
              <a:rPr lang="en-GB"/>
              <a:t> </a:t>
            </a:r>
            <a:r>
              <a:rPr lang="en-GB" err="1"/>
              <a:t>Ebene</a:t>
            </a:r>
            <a:endParaRPr lang="en-GB"/>
          </a:p>
          <a:p>
            <a:pPr lvl="3"/>
            <a:r>
              <a:rPr lang="en-GB" err="1"/>
              <a:t>Vierte</a:t>
            </a:r>
            <a:r>
              <a:rPr lang="en-GB"/>
              <a:t> </a:t>
            </a:r>
            <a:r>
              <a:rPr lang="en-GB" err="1"/>
              <a:t>Ebene</a:t>
            </a:r>
            <a:endParaRPr lang="en-GB"/>
          </a:p>
          <a:p>
            <a:pPr lvl="4"/>
            <a:r>
              <a:rPr lang="en-GB" err="1"/>
              <a:t>Fünfte</a:t>
            </a:r>
            <a:r>
              <a:rPr lang="en-GB"/>
              <a:t> </a:t>
            </a:r>
            <a:r>
              <a:rPr lang="en-GB" err="1"/>
              <a:t>Ebene</a:t>
            </a:r>
            <a:endParaRPr lang="en-GB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05991" y="1119187"/>
            <a:ext cx="8531622" cy="780901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GB" err="1"/>
              <a:t>Titelmasterformat</a:t>
            </a:r>
            <a:r>
              <a:rPr lang="en-GB"/>
              <a:t> </a:t>
            </a:r>
            <a:br>
              <a:rPr lang="en-GB"/>
            </a:br>
            <a:r>
              <a:rPr lang="en-GB" err="1"/>
              <a:t>durch</a:t>
            </a:r>
            <a:r>
              <a:rPr lang="en-GB"/>
              <a:t> </a:t>
            </a:r>
            <a:r>
              <a:rPr lang="en-GB" err="1"/>
              <a:t>Klicken</a:t>
            </a:r>
            <a:r>
              <a:rPr lang="en-GB"/>
              <a:t> </a:t>
            </a:r>
            <a:r>
              <a:rPr lang="en-GB" err="1"/>
              <a:t>bearbeiten</a:t>
            </a:r>
            <a:endParaRPr lang="en-GB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305991" y="404813"/>
            <a:ext cx="1386001" cy="37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815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0" r:id="rId2"/>
    <p:sldLayoutId id="2147483667" r:id="rId3"/>
    <p:sldLayoutId id="2147483650" r:id="rId4"/>
    <p:sldLayoutId id="2147483651" r:id="rId5"/>
    <p:sldLayoutId id="2147483671" r:id="rId6"/>
    <p:sldLayoutId id="2147483652" r:id="rId7"/>
    <p:sldLayoutId id="2147483653" r:id="rId8"/>
    <p:sldLayoutId id="2147483660" r:id="rId9"/>
    <p:sldLayoutId id="2147483656" r:id="rId10"/>
    <p:sldLayoutId id="2147483674" r:id="rId11"/>
    <p:sldLayoutId id="2147483675" r:id="rId12"/>
    <p:sldLayoutId id="2147483668" r:id="rId13"/>
    <p:sldLayoutId id="2147483669" r:id="rId14"/>
    <p:sldLayoutId id="2147483661" r:id="rId15"/>
    <p:sldLayoutId id="2147483666" r:id="rId16"/>
    <p:sldLayoutId id="2147483679" r:id="rId17"/>
    <p:sldLayoutId id="2147483673" r:id="rId18"/>
    <p:sldLayoutId id="2147483680" r:id="rId19"/>
    <p:sldLayoutId id="2147483681" r:id="rId20"/>
  </p:sldLayoutIdLst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8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4625" indent="-174625" algn="l" defTabSz="685800" rtl="0" eaLnBrk="1" latinLnBrk="0" hangingPunct="1">
        <a:lnSpc>
          <a:spcPct val="95000"/>
        </a:lnSpc>
        <a:spcBef>
          <a:spcPts val="750"/>
        </a:spcBef>
        <a:buClr>
          <a:schemeClr val="accent1"/>
        </a:buClr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360363" indent="-180975" algn="l" defTabSz="685800" rtl="0" eaLnBrk="1" latinLnBrk="0" hangingPunct="1">
        <a:lnSpc>
          <a:spcPct val="95000"/>
        </a:lnSpc>
        <a:spcBef>
          <a:spcPts val="375"/>
        </a:spcBef>
        <a:buSzPct val="100000"/>
        <a:buFont typeface="Calibri" panose="020F0502020204030204" pitchFamily="34" charset="0"/>
        <a:buChar char="◦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538163" indent="-177800" algn="l" defTabSz="685800" rtl="0" eaLnBrk="1" latinLnBrk="0" hangingPunct="1">
        <a:lnSpc>
          <a:spcPct val="95000"/>
        </a:lnSpc>
        <a:spcBef>
          <a:spcPts val="375"/>
        </a:spcBef>
        <a:buFont typeface="Symbol" panose="05050102010706020507" pitchFamily="18" charset="2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14375" indent="-176213" algn="l" defTabSz="685800" rtl="0" eaLnBrk="1" latinLnBrk="0" hangingPunct="1">
        <a:lnSpc>
          <a:spcPct val="95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898525" indent="-184150" algn="l" defTabSz="685800" rtl="0" eaLnBrk="1" latinLnBrk="0" hangingPunct="1">
        <a:lnSpc>
          <a:spcPct val="95000"/>
        </a:lnSpc>
        <a:spcBef>
          <a:spcPts val="375"/>
        </a:spcBef>
        <a:buFont typeface="Symbol" panose="05050102010706020507" pitchFamily="18" charset="2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88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pos="193" userDrawn="1">
          <p15:clr>
            <a:srgbClr val="F26B43"/>
          </p15:clr>
        </p15:guide>
        <p15:guide id="4" pos="5567" userDrawn="1">
          <p15:clr>
            <a:srgbClr val="F26B43"/>
          </p15:clr>
        </p15:guide>
        <p15:guide id="5" orient="horz" pos="255" userDrawn="1">
          <p15:clr>
            <a:srgbClr val="F26B43"/>
          </p15:clr>
        </p15:guide>
        <p15:guide id="6" orient="horz" pos="1196" userDrawn="1">
          <p15:clr>
            <a:srgbClr val="F26B43"/>
          </p15:clr>
        </p15:guide>
        <p15:guide id="8" orient="horz" pos="3884" userDrawn="1">
          <p15:clr>
            <a:srgbClr val="F26B43"/>
          </p15:clr>
        </p15:guide>
        <p15:guide id="9" pos="4224" userDrawn="1">
          <p15:clr>
            <a:srgbClr val="F26B43"/>
          </p15:clr>
        </p15:guide>
        <p15:guide id="10" orient="horz" pos="1321" userDrawn="1">
          <p15:clr>
            <a:srgbClr val="F26B43"/>
          </p15:clr>
        </p15:guide>
        <p15:guide id="11" orient="horz" pos="3748" userDrawn="1">
          <p15:clr>
            <a:srgbClr val="F26B43"/>
          </p15:clr>
        </p15:guide>
        <p15:guide id="12" orient="horz" pos="702" userDrawn="1">
          <p15:clr>
            <a:srgbClr val="F26B43"/>
          </p15:clr>
        </p15:guide>
        <p15:guide id="13" orient="horz" pos="7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9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9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platzhalter 8">
            <a:extLst>
              <a:ext uri="{FF2B5EF4-FFF2-40B4-BE49-F238E27FC236}">
                <a16:creationId xmlns:a16="http://schemas.microsoft.com/office/drawing/2014/main" id="{F5B6F1F6-989E-4DC7-95F9-DAA8DAC49BE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162" y="4538749"/>
            <a:ext cx="9151162" cy="2478709"/>
          </a:xfrm>
          <a:prstGeom prst="rect">
            <a:avLst/>
          </a:prstGeom>
        </p:spPr>
      </p:pic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>
          <a:xfrm>
            <a:off x="61394" y="2777048"/>
            <a:ext cx="9082606" cy="2019396"/>
          </a:xfrm>
        </p:spPr>
        <p:txBody>
          <a:bodyPr/>
          <a:lstStyle/>
          <a:p>
            <a:pPr algn="ctr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r>
              <a:rPr lang="de-DE" sz="1600" dirty="0">
                <a:solidFill>
                  <a:schemeClr val="tx1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Andreas Wiederin</a:t>
            </a:r>
            <a:r>
              <a:rPr lang="de-DE" sz="1600" baseline="30000" dirty="0">
                <a:solidFill>
                  <a:schemeClr val="tx1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</a:p>
          <a:p>
            <a:pPr algn="ctr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r>
              <a:rPr lang="de-DE" sz="1700" dirty="0">
                <a:solidFill>
                  <a:schemeClr val="tx1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R. Golser</a:t>
            </a:r>
            <a:r>
              <a:rPr lang="de-DE" sz="1700" baseline="30000" dirty="0">
                <a:solidFill>
                  <a:schemeClr val="tx1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1 </a:t>
            </a:r>
            <a:r>
              <a:rPr lang="de-DE" sz="1700" dirty="0">
                <a:solidFill>
                  <a:schemeClr val="tx1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, M. Kern</a:t>
            </a:r>
            <a:r>
              <a:rPr lang="de-DE" sz="1700" baseline="30000" dirty="0">
                <a:solidFill>
                  <a:schemeClr val="tx1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de-DE" sz="1700" dirty="0">
                <a:solidFill>
                  <a:schemeClr val="tx1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, K. Hain</a:t>
            </a:r>
            <a:r>
              <a:rPr lang="de-DE" sz="1700" baseline="30000" dirty="0">
                <a:solidFill>
                  <a:schemeClr val="tx1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de-DE" sz="1700" dirty="0">
                <a:solidFill>
                  <a:schemeClr val="tx1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, M. Martschini</a:t>
            </a:r>
            <a:r>
              <a:rPr lang="de-DE" sz="1700" baseline="30000" dirty="0">
                <a:solidFill>
                  <a:schemeClr val="tx1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de-DE" sz="1700" dirty="0">
                <a:solidFill>
                  <a:schemeClr val="tx1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, A. Sakaguchi</a:t>
            </a:r>
            <a:r>
              <a:rPr lang="de-DE" sz="1700" baseline="30000" dirty="0">
                <a:solidFill>
                  <a:schemeClr val="tx1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de-DE" sz="1700" dirty="0">
                <a:solidFill>
                  <a:schemeClr val="tx1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, P. Steier</a:t>
            </a:r>
            <a:r>
              <a:rPr lang="de-DE" sz="1700" baseline="30000" dirty="0">
                <a:solidFill>
                  <a:schemeClr val="tx1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de-DE" sz="1700" dirty="0">
                <a:solidFill>
                  <a:schemeClr val="tx1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, A. Yokoyama</a:t>
            </a:r>
            <a:r>
              <a:rPr lang="de-DE" sz="1700" baseline="30000" dirty="0">
                <a:solidFill>
                  <a:schemeClr val="tx1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endParaRPr lang="de-AT" sz="1700" dirty="0">
              <a:solidFill>
                <a:schemeClr val="tx1"/>
              </a:solidFill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Bef>
                <a:spcPts val="0"/>
              </a:spcBef>
            </a:pPr>
            <a:r>
              <a:rPr lang="en-US" sz="1200" baseline="30000" dirty="0">
                <a:solidFill>
                  <a:schemeClr val="tx1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en-US" sz="1200" dirty="0">
                <a:solidFill>
                  <a:schemeClr val="tx1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University of Vienna, Austria      </a:t>
            </a:r>
            <a:r>
              <a:rPr lang="de-AT" sz="1200" dirty="0">
                <a:solidFill>
                  <a:schemeClr val="tx1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baseline="30000" dirty="0">
                <a:solidFill>
                  <a:schemeClr val="tx1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sz="1200" dirty="0">
                <a:solidFill>
                  <a:schemeClr val="tx1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University of Tsukuba, Japan       </a:t>
            </a:r>
            <a:r>
              <a:rPr lang="de-AT" sz="1200" baseline="30000" dirty="0">
                <a:solidFill>
                  <a:schemeClr val="tx1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en-US" sz="1200" dirty="0">
                <a:solidFill>
                  <a:schemeClr val="tx1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Kanazawa University, Japan  </a:t>
            </a:r>
          </a:p>
          <a:p>
            <a:pPr algn="ctr">
              <a:lnSpc>
                <a:spcPct val="107000"/>
              </a:lnSpc>
              <a:spcBef>
                <a:spcPts val="0"/>
              </a:spcBef>
            </a:pPr>
            <a:endParaRPr lang="en-US" sz="1200" dirty="0">
              <a:solidFill>
                <a:schemeClr val="tx1"/>
              </a:solidFill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Bef>
                <a:spcPts val="0"/>
              </a:spcBef>
            </a:pPr>
            <a:r>
              <a:rPr lang="en-GB" sz="1600" dirty="0">
                <a:solidFill>
                  <a:schemeClr val="tx1"/>
                </a:solidFill>
                <a:latin typeface="+mj-lt"/>
              </a:rPr>
              <a:t>Joint Annual Meeting of ÖPG and SPS 2021</a:t>
            </a:r>
          </a:p>
          <a:p>
            <a:pPr algn="ctr">
              <a:lnSpc>
                <a:spcPct val="107000"/>
              </a:lnSpc>
              <a:spcBef>
                <a:spcPts val="0"/>
              </a:spcBef>
            </a:pPr>
            <a:r>
              <a:rPr lang="en-GB" sz="800" dirty="0"/>
              <a:t>Joint annual Meeting APS SPS Innsbruck 2021</a:t>
            </a:r>
            <a:endParaRPr lang="de-AT" sz="1200" dirty="0">
              <a:solidFill>
                <a:schemeClr val="tx1"/>
              </a:solidFill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sz="1600" dirty="0">
                <a:solidFill>
                  <a:schemeClr val="tx1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Presenting author email: andreas.wiederin@univie.ac.at</a:t>
            </a:r>
            <a:endParaRPr lang="de-AT" sz="1600" dirty="0">
              <a:solidFill>
                <a:schemeClr val="tx1"/>
              </a:solidFill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272956" y="1071426"/>
            <a:ext cx="8871044" cy="1649543"/>
          </a:xfrm>
        </p:spPr>
        <p:txBody>
          <a:bodyPr/>
          <a:lstStyle/>
          <a:p>
            <a:pPr algn="ctr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800" b="1">
                <a:ea typeface="Calibri" panose="020F0502020204030204" pitchFamily="34" charset="0"/>
                <a:cs typeface="Arial" panose="020B0604020202020204" pitchFamily="34" charset="0"/>
              </a:rPr>
              <a:t>Relative Formation Probabilities for Fluoride and Oxyfluoride Anions of U, Np, Pu and Am in Accelerator Mass Spectrometry Measurements at VERA</a:t>
            </a:r>
            <a:endParaRPr lang="de-AT" sz="2800"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742EDA6C-4CAC-4532-88C1-836AF3DD3DC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0372" y="478252"/>
            <a:ext cx="2056036" cy="645414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C2E55E98-C49B-42E4-8577-A3A2F0639BE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9934" y="243525"/>
            <a:ext cx="2029394" cy="955996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113D19F3-9BAE-4946-9B9F-BA713AC8266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5164" y="298692"/>
            <a:ext cx="1551296" cy="1031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4741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109182" y="997068"/>
            <a:ext cx="9144000" cy="5089012"/>
          </a:xfrm>
        </p:spPr>
        <p:txBody>
          <a:bodyPr vert="horz" lIns="0" tIns="0" rIns="0" bIns="0" rtlCol="0" anchor="t">
            <a:normAutofit/>
          </a:bodyPr>
          <a:lstStyle/>
          <a:p>
            <a:pPr marL="360363" lvl="2" indent="0">
              <a:buNone/>
            </a:pPr>
            <a:endParaRPr lang="en-US" dirty="0">
              <a:latin typeface="+mj-lt"/>
            </a:endParaRPr>
          </a:p>
          <a:p>
            <a:r>
              <a:rPr lang="en-US" sz="2000" dirty="0">
                <a:latin typeface="+mj-lt"/>
              </a:rPr>
              <a:t>The relative formation probabilities for a range of (oxy-)fluoride molecular </a:t>
            </a:r>
            <a:br>
              <a:rPr lang="en-US" sz="2000" dirty="0">
                <a:latin typeface="+mj-lt"/>
              </a:rPr>
            </a:br>
            <a:r>
              <a:rPr lang="en-US" sz="2000" dirty="0">
                <a:latin typeface="+mj-lt"/>
              </a:rPr>
              <a:t>anions of U, Np, Pu and Am have been systematically investigated</a:t>
            </a:r>
            <a:endParaRPr lang="en-US" sz="2000" dirty="0"/>
          </a:p>
          <a:p>
            <a:pPr marL="0" indent="0" fontAlgn="t">
              <a:buNone/>
            </a:pPr>
            <a:endParaRPr lang="en-US" sz="2000" dirty="0">
              <a:latin typeface="+mj-lt"/>
            </a:endParaRPr>
          </a:p>
          <a:p>
            <a:endParaRPr lang="en-US" sz="2000" dirty="0">
              <a:latin typeface="+mj-lt"/>
            </a:endParaRPr>
          </a:p>
          <a:p>
            <a:endParaRPr lang="en-US" sz="2000" dirty="0">
              <a:latin typeface="+mj-lt"/>
            </a:endParaRPr>
          </a:p>
          <a:p>
            <a:endParaRPr lang="en-US" sz="2000" dirty="0">
              <a:latin typeface="+mj-lt"/>
            </a:endParaRPr>
          </a:p>
          <a:p>
            <a:pPr marL="0" indent="0" algn="ctr">
              <a:buNone/>
            </a:pPr>
            <a:r>
              <a:rPr lang="en-US" sz="2000" dirty="0">
                <a:latin typeface="+mj-lt"/>
              </a:rPr>
              <a:t>An stands for U, Np, Pu or Am </a:t>
            </a:r>
          </a:p>
          <a:p>
            <a:pPr marL="360363" lvl="2" indent="0">
              <a:buNone/>
            </a:pPr>
            <a:r>
              <a:rPr lang="en-US" dirty="0">
                <a:latin typeface="+mj-lt"/>
              </a:rPr>
              <a:t>			</a:t>
            </a:r>
            <a:r>
              <a:rPr lang="en-US" sz="1800" dirty="0">
                <a:latin typeface="+mj-lt"/>
              </a:rPr>
              <a:t>		</a:t>
            </a:r>
            <a:endParaRPr lang="en-US" sz="2000" dirty="0">
              <a:latin typeface="+mj-lt"/>
            </a:endParaRPr>
          </a:p>
          <a:p>
            <a:pPr marL="0" indent="0">
              <a:buNone/>
            </a:pPr>
            <a:endParaRPr lang="en-US" sz="2000" dirty="0"/>
          </a:p>
        </p:txBody>
      </p:sp>
      <p:graphicFrame>
        <p:nvGraphicFramePr>
          <p:cNvPr id="8" name="Tabelle 8">
            <a:extLst>
              <a:ext uri="{FF2B5EF4-FFF2-40B4-BE49-F238E27FC236}">
                <a16:creationId xmlns:a16="http://schemas.microsoft.com/office/drawing/2014/main" id="{B0BA2A16-FFBD-4A59-AD22-ED4E0277CB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8163354"/>
              </p:ext>
            </p:extLst>
          </p:nvPr>
        </p:nvGraphicFramePr>
        <p:xfrm>
          <a:off x="3048325" y="2447499"/>
          <a:ext cx="3265713" cy="109407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8571">
                  <a:extLst>
                    <a:ext uri="{9D8B030D-6E8A-4147-A177-3AD203B41FA5}">
                      <a16:colId xmlns:a16="http://schemas.microsoft.com/office/drawing/2014/main" val="1591098735"/>
                    </a:ext>
                  </a:extLst>
                </a:gridCol>
                <a:gridCol w="1088571">
                  <a:extLst>
                    <a:ext uri="{9D8B030D-6E8A-4147-A177-3AD203B41FA5}">
                      <a16:colId xmlns:a16="http://schemas.microsoft.com/office/drawing/2014/main" val="177929460"/>
                    </a:ext>
                  </a:extLst>
                </a:gridCol>
                <a:gridCol w="1088571">
                  <a:extLst>
                    <a:ext uri="{9D8B030D-6E8A-4147-A177-3AD203B41FA5}">
                      <a16:colId xmlns:a16="http://schemas.microsoft.com/office/drawing/2014/main" val="1333039123"/>
                    </a:ext>
                  </a:extLst>
                </a:gridCol>
              </a:tblGrid>
              <a:tr h="55160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2000">
                          <a:latin typeface="+mj-lt"/>
                        </a:rPr>
                        <a:t>AnF</a:t>
                      </a:r>
                      <a:r>
                        <a:rPr lang="de-AT" sz="2000" baseline="-25000">
                          <a:latin typeface="+mj-lt"/>
                        </a:rPr>
                        <a:t>5</a:t>
                      </a:r>
                      <a:r>
                        <a:rPr lang="de-AT" sz="2000" baseline="30000">
                          <a:latin typeface="+mj-lt"/>
                        </a:rPr>
                        <a:t>–</a:t>
                      </a:r>
                      <a:endParaRPr lang="en-US" sz="200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2000">
                          <a:latin typeface="+mj-lt"/>
                        </a:rPr>
                        <a:t>AnF</a:t>
                      </a:r>
                      <a:r>
                        <a:rPr lang="de-AT" sz="2000" baseline="-25000">
                          <a:latin typeface="+mj-lt"/>
                        </a:rPr>
                        <a:t>4</a:t>
                      </a:r>
                      <a:r>
                        <a:rPr lang="de-AT" sz="2000">
                          <a:latin typeface="+mj-lt"/>
                        </a:rPr>
                        <a:t>O</a:t>
                      </a:r>
                      <a:r>
                        <a:rPr lang="de-AT" sz="2000" baseline="30000">
                          <a:latin typeface="+mj-lt"/>
                        </a:rPr>
                        <a:t>–</a:t>
                      </a:r>
                      <a:endParaRPr lang="en-US" sz="200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2000" dirty="0">
                          <a:latin typeface="+mj-lt"/>
                        </a:rPr>
                        <a:t>AnF</a:t>
                      </a:r>
                      <a:r>
                        <a:rPr lang="de-AT" sz="2000" baseline="-25000" dirty="0">
                          <a:latin typeface="+mj-lt"/>
                        </a:rPr>
                        <a:t>3</a:t>
                      </a:r>
                      <a:r>
                        <a:rPr lang="de-AT" sz="2000" dirty="0">
                          <a:latin typeface="+mj-lt"/>
                        </a:rPr>
                        <a:t>O</a:t>
                      </a:r>
                      <a:r>
                        <a:rPr lang="de-AT" sz="2000" baseline="-25000" dirty="0">
                          <a:latin typeface="+mj-lt"/>
                        </a:rPr>
                        <a:t>2</a:t>
                      </a:r>
                      <a:r>
                        <a:rPr lang="de-AT" sz="2000" baseline="30000" dirty="0">
                          <a:latin typeface="+mj-lt"/>
                        </a:rPr>
                        <a:t>–</a:t>
                      </a:r>
                      <a:endParaRPr lang="en-US" sz="20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7981303"/>
                  </a:ext>
                </a:extLst>
              </a:tr>
              <a:tr h="542471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2000">
                          <a:latin typeface="+mj-lt"/>
                        </a:rPr>
                        <a:t>AnF</a:t>
                      </a:r>
                      <a:r>
                        <a:rPr lang="de-AT" sz="2000" baseline="-25000">
                          <a:latin typeface="+mj-lt"/>
                        </a:rPr>
                        <a:t>3</a:t>
                      </a:r>
                      <a:r>
                        <a:rPr lang="de-AT" sz="2000">
                          <a:latin typeface="+mj-lt"/>
                        </a:rPr>
                        <a:t>O</a:t>
                      </a:r>
                      <a:r>
                        <a:rPr lang="de-AT" sz="2000" baseline="30000">
                          <a:latin typeface="+mj-lt"/>
                        </a:rPr>
                        <a:t>–</a:t>
                      </a:r>
                      <a:endParaRPr lang="en-US" sz="200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2000">
                          <a:latin typeface="+mj-lt"/>
                        </a:rPr>
                        <a:t>AnF</a:t>
                      </a:r>
                      <a:r>
                        <a:rPr lang="de-AT" sz="2000" baseline="-25000">
                          <a:latin typeface="+mj-lt"/>
                        </a:rPr>
                        <a:t>2</a:t>
                      </a:r>
                      <a:r>
                        <a:rPr lang="de-AT" sz="2000">
                          <a:latin typeface="+mj-lt"/>
                        </a:rPr>
                        <a:t>O</a:t>
                      </a:r>
                      <a:r>
                        <a:rPr lang="de-AT" sz="2000" baseline="-25000">
                          <a:latin typeface="+mj-lt"/>
                        </a:rPr>
                        <a:t>2</a:t>
                      </a:r>
                      <a:r>
                        <a:rPr lang="de-AT" sz="2000" baseline="30000">
                          <a:latin typeface="+mj-lt"/>
                        </a:rPr>
                        <a:t>–</a:t>
                      </a:r>
                      <a:endParaRPr lang="en-US" sz="200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2000" dirty="0">
                          <a:latin typeface="+mj-lt"/>
                        </a:rPr>
                        <a:t>AnF</a:t>
                      </a:r>
                      <a:r>
                        <a:rPr lang="de-AT" sz="2000" baseline="-25000" dirty="0">
                          <a:latin typeface="+mj-lt"/>
                        </a:rPr>
                        <a:t>4</a:t>
                      </a:r>
                      <a:r>
                        <a:rPr lang="de-AT" sz="2000" baseline="30000" dirty="0">
                          <a:latin typeface="+mj-lt"/>
                        </a:rPr>
                        <a:t>–</a:t>
                      </a:r>
                      <a:endParaRPr lang="en-US" sz="20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6456302"/>
                  </a:ext>
                </a:extLst>
              </a:tr>
            </a:tbl>
          </a:graphicData>
        </a:graphic>
      </p:graphicFrame>
      <p:sp>
        <p:nvSpPr>
          <p:cNvPr id="11" name="Titel 5">
            <a:extLst>
              <a:ext uri="{FF2B5EF4-FFF2-40B4-BE49-F238E27FC236}">
                <a16:creationId xmlns:a16="http://schemas.microsoft.com/office/drawing/2014/main" id="{6B3D270D-7D40-4D16-945C-A7080B60BFE6}"/>
              </a:ext>
            </a:extLst>
          </p:cNvPr>
          <p:cNvSpPr txBox="1">
            <a:spLocks/>
          </p:cNvSpPr>
          <p:nvPr/>
        </p:nvSpPr>
        <p:spPr>
          <a:xfrm>
            <a:off x="5972844" y="264800"/>
            <a:ext cx="2939144" cy="791895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AT"/>
              <a:t>Fluoride </a:t>
            </a:r>
            <a:r>
              <a:rPr lang="en-GB"/>
              <a:t>molecular</a:t>
            </a:r>
            <a:br>
              <a:rPr lang="en-GB"/>
            </a:br>
            <a:r>
              <a:rPr lang="de-AT"/>
              <a:t>anions of </a:t>
            </a:r>
            <a:r>
              <a:rPr lang="en-GB"/>
              <a:t>actinides</a:t>
            </a:r>
            <a:r>
              <a:rPr lang="de-AT"/>
              <a:t> </a:t>
            </a:r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F373626-5286-4F3E-9B40-8118A5719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Joint annual Meeting ÖPG SPS Innsbruck 2021</a:t>
            </a:r>
            <a:endParaRPr lang="en-GB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4B3B6188-91A8-44DA-96BA-2FB4C35B894A}"/>
              </a:ext>
            </a:extLst>
          </p:cNvPr>
          <p:cNvSpPr txBox="1"/>
          <p:nvPr/>
        </p:nvSpPr>
        <p:spPr>
          <a:xfrm>
            <a:off x="841649" y="6305973"/>
            <a:ext cx="7995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 dirty="0">
                <a:latin typeface="+mj-lt"/>
              </a:rPr>
              <a:t>4</a:t>
            </a:r>
            <a:endParaRPr lang="en-US" sz="1800" dirty="0">
              <a:latin typeface="+mj-lt"/>
              <a:ea typeface="Source Sans Pro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35266378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109182" y="997068"/>
            <a:ext cx="9144000" cy="5089012"/>
          </a:xfrm>
        </p:spPr>
        <p:txBody>
          <a:bodyPr vert="horz" lIns="0" tIns="0" rIns="0" bIns="0" rtlCol="0" anchor="t">
            <a:normAutofit/>
          </a:bodyPr>
          <a:lstStyle/>
          <a:p>
            <a:pPr marL="360363" lvl="2" indent="0">
              <a:buNone/>
            </a:pPr>
            <a:endParaRPr lang="en-US" dirty="0">
              <a:latin typeface="+mj-lt"/>
            </a:endParaRPr>
          </a:p>
          <a:p>
            <a:r>
              <a:rPr lang="en-US" sz="2000" dirty="0">
                <a:latin typeface="+mj-lt"/>
              </a:rPr>
              <a:t>The relative formation probabilities for a range of (oxy-)fluoride molecular </a:t>
            </a:r>
            <a:br>
              <a:rPr lang="en-US" sz="2000" dirty="0">
                <a:latin typeface="+mj-lt"/>
              </a:rPr>
            </a:br>
            <a:r>
              <a:rPr lang="en-US" sz="2000" dirty="0">
                <a:latin typeface="+mj-lt"/>
              </a:rPr>
              <a:t>anions of U, Np, Pu and Am have been systematically investigated</a:t>
            </a:r>
            <a:endParaRPr lang="en-US" sz="2000" dirty="0"/>
          </a:p>
          <a:p>
            <a:pPr marL="0" indent="0" fontAlgn="t">
              <a:buNone/>
            </a:pPr>
            <a:endParaRPr lang="en-US" sz="2000" dirty="0">
              <a:latin typeface="+mj-lt"/>
            </a:endParaRPr>
          </a:p>
          <a:p>
            <a:endParaRPr lang="en-US" sz="2000" dirty="0">
              <a:latin typeface="+mj-lt"/>
            </a:endParaRPr>
          </a:p>
          <a:p>
            <a:endParaRPr lang="en-US" sz="2000" dirty="0">
              <a:latin typeface="+mj-lt"/>
            </a:endParaRPr>
          </a:p>
          <a:p>
            <a:endParaRPr lang="en-US" sz="2000" dirty="0">
              <a:latin typeface="+mj-lt"/>
            </a:endParaRPr>
          </a:p>
          <a:p>
            <a:pPr marL="0" indent="0" algn="ctr">
              <a:buNone/>
            </a:pPr>
            <a:r>
              <a:rPr lang="en-US" sz="2000" dirty="0">
                <a:latin typeface="+mj-lt"/>
              </a:rPr>
              <a:t>An stands for U, Np, Pu or Am </a:t>
            </a:r>
          </a:p>
          <a:p>
            <a:pPr marL="360363" lvl="2" indent="0">
              <a:buNone/>
            </a:pPr>
            <a:r>
              <a:rPr lang="en-US" dirty="0">
                <a:latin typeface="+mj-lt"/>
              </a:rPr>
              <a:t>			</a:t>
            </a:r>
            <a:r>
              <a:rPr lang="en-US" sz="1800" dirty="0">
                <a:latin typeface="+mj-lt"/>
              </a:rPr>
              <a:t>		</a:t>
            </a:r>
          </a:p>
          <a:p>
            <a:r>
              <a:rPr lang="en-US" sz="2000" dirty="0">
                <a:latin typeface="+mj-lt"/>
              </a:rPr>
              <a:t>Isobaric contaminations can be monitored with this data</a:t>
            </a:r>
          </a:p>
          <a:p>
            <a:pPr lvl="1"/>
            <a:r>
              <a:rPr lang="en-US" sz="2000" dirty="0">
                <a:latin typeface="+mj-lt"/>
              </a:rPr>
              <a:t>First application:</a:t>
            </a:r>
            <a:r>
              <a:rPr lang="en-US" sz="2000" baseline="30000" dirty="0">
                <a:latin typeface="+mj-lt"/>
              </a:rPr>
              <a:t>236</a:t>
            </a:r>
            <a:r>
              <a:rPr lang="en-US" sz="2000" dirty="0">
                <a:latin typeface="+mj-lt"/>
              </a:rPr>
              <a:t>U in prospective </a:t>
            </a:r>
            <a:r>
              <a:rPr lang="en-US" sz="2000" baseline="30000" dirty="0">
                <a:latin typeface="+mj-lt"/>
              </a:rPr>
              <a:t>236</a:t>
            </a:r>
            <a:r>
              <a:rPr lang="en-US" sz="2000" dirty="0">
                <a:latin typeface="+mj-lt"/>
              </a:rPr>
              <a:t>Np spike material</a:t>
            </a:r>
          </a:p>
          <a:p>
            <a:pPr lvl="2"/>
            <a:endParaRPr lang="en-US" dirty="0">
              <a:latin typeface="+mj-lt"/>
            </a:endParaRPr>
          </a:p>
          <a:p>
            <a:pPr marL="174307"/>
            <a:r>
              <a:rPr lang="en-US" sz="2000" dirty="0">
                <a:latin typeface="+mj-lt"/>
              </a:rPr>
              <a:t>UF</a:t>
            </a:r>
            <a:r>
              <a:rPr lang="en-US" sz="2000" baseline="-25000" dirty="0">
                <a:latin typeface="+mj-lt"/>
              </a:rPr>
              <a:t>4</a:t>
            </a:r>
            <a:r>
              <a:rPr lang="en-US" sz="2000" baseline="30000" dirty="0">
                <a:latin typeface="+mj-lt"/>
              </a:rPr>
              <a:t>– </a:t>
            </a:r>
            <a:r>
              <a:rPr lang="en-US" sz="2000" dirty="0">
                <a:latin typeface="+mj-lt"/>
              </a:rPr>
              <a:t>, NpF</a:t>
            </a:r>
            <a:r>
              <a:rPr lang="en-US" sz="2000" baseline="-25000" dirty="0">
                <a:latin typeface="+mj-lt"/>
              </a:rPr>
              <a:t>4</a:t>
            </a:r>
            <a:r>
              <a:rPr lang="en-US" sz="2000" baseline="30000" dirty="0">
                <a:latin typeface="+mj-lt"/>
              </a:rPr>
              <a:t>–</a:t>
            </a:r>
            <a:r>
              <a:rPr lang="en-US" sz="2000" dirty="0">
                <a:latin typeface="+mj-lt"/>
              </a:rPr>
              <a:t> candidates for U – Np separation with ILIAMS</a:t>
            </a:r>
            <a:endParaRPr lang="en-US" sz="2000" dirty="0">
              <a:latin typeface="+mj-lt"/>
              <a:ea typeface="Source Sans Pro Semibold"/>
            </a:endParaRPr>
          </a:p>
          <a:p>
            <a:pPr marL="179388" lvl="1" indent="0">
              <a:buNone/>
            </a:pPr>
            <a:endParaRPr lang="en-US" sz="2000" dirty="0">
              <a:latin typeface="+mj-lt"/>
            </a:endParaRPr>
          </a:p>
          <a:p>
            <a:pPr marL="0" indent="0">
              <a:buNone/>
            </a:pPr>
            <a:endParaRPr lang="en-US" sz="2000" dirty="0"/>
          </a:p>
        </p:txBody>
      </p:sp>
      <p:graphicFrame>
        <p:nvGraphicFramePr>
          <p:cNvPr id="8" name="Tabelle 8">
            <a:extLst>
              <a:ext uri="{FF2B5EF4-FFF2-40B4-BE49-F238E27FC236}">
                <a16:creationId xmlns:a16="http://schemas.microsoft.com/office/drawing/2014/main" id="{B0BA2A16-FFBD-4A59-AD22-ED4E0277CB67}"/>
              </a:ext>
            </a:extLst>
          </p:cNvPr>
          <p:cNvGraphicFramePr>
            <a:graphicFrameLocks noGrp="1"/>
          </p:cNvGraphicFramePr>
          <p:nvPr/>
        </p:nvGraphicFramePr>
        <p:xfrm>
          <a:off x="3048325" y="2447499"/>
          <a:ext cx="3265713" cy="109407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8571">
                  <a:extLst>
                    <a:ext uri="{9D8B030D-6E8A-4147-A177-3AD203B41FA5}">
                      <a16:colId xmlns:a16="http://schemas.microsoft.com/office/drawing/2014/main" val="1591098735"/>
                    </a:ext>
                  </a:extLst>
                </a:gridCol>
                <a:gridCol w="1088571">
                  <a:extLst>
                    <a:ext uri="{9D8B030D-6E8A-4147-A177-3AD203B41FA5}">
                      <a16:colId xmlns:a16="http://schemas.microsoft.com/office/drawing/2014/main" val="177929460"/>
                    </a:ext>
                  </a:extLst>
                </a:gridCol>
                <a:gridCol w="1088571">
                  <a:extLst>
                    <a:ext uri="{9D8B030D-6E8A-4147-A177-3AD203B41FA5}">
                      <a16:colId xmlns:a16="http://schemas.microsoft.com/office/drawing/2014/main" val="1333039123"/>
                    </a:ext>
                  </a:extLst>
                </a:gridCol>
              </a:tblGrid>
              <a:tr h="55160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2000">
                          <a:latin typeface="+mj-lt"/>
                        </a:rPr>
                        <a:t>AnF</a:t>
                      </a:r>
                      <a:r>
                        <a:rPr lang="de-AT" sz="2000" baseline="-25000">
                          <a:latin typeface="+mj-lt"/>
                        </a:rPr>
                        <a:t>5</a:t>
                      </a:r>
                      <a:r>
                        <a:rPr lang="de-AT" sz="2000" baseline="30000">
                          <a:latin typeface="+mj-lt"/>
                        </a:rPr>
                        <a:t>–</a:t>
                      </a:r>
                      <a:endParaRPr lang="en-US" sz="200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2000">
                          <a:latin typeface="+mj-lt"/>
                        </a:rPr>
                        <a:t>AnF</a:t>
                      </a:r>
                      <a:r>
                        <a:rPr lang="de-AT" sz="2000" baseline="-25000">
                          <a:latin typeface="+mj-lt"/>
                        </a:rPr>
                        <a:t>4</a:t>
                      </a:r>
                      <a:r>
                        <a:rPr lang="de-AT" sz="2000">
                          <a:latin typeface="+mj-lt"/>
                        </a:rPr>
                        <a:t>O</a:t>
                      </a:r>
                      <a:r>
                        <a:rPr lang="de-AT" sz="2000" baseline="30000">
                          <a:latin typeface="+mj-lt"/>
                        </a:rPr>
                        <a:t>–</a:t>
                      </a:r>
                      <a:endParaRPr lang="en-US" sz="200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2000" dirty="0">
                          <a:latin typeface="+mj-lt"/>
                        </a:rPr>
                        <a:t>AnF</a:t>
                      </a:r>
                      <a:r>
                        <a:rPr lang="de-AT" sz="2000" baseline="-25000" dirty="0">
                          <a:latin typeface="+mj-lt"/>
                        </a:rPr>
                        <a:t>3</a:t>
                      </a:r>
                      <a:r>
                        <a:rPr lang="de-AT" sz="2000" dirty="0">
                          <a:latin typeface="+mj-lt"/>
                        </a:rPr>
                        <a:t>O</a:t>
                      </a:r>
                      <a:r>
                        <a:rPr lang="de-AT" sz="2000" baseline="-25000" dirty="0">
                          <a:latin typeface="+mj-lt"/>
                        </a:rPr>
                        <a:t>2</a:t>
                      </a:r>
                      <a:r>
                        <a:rPr lang="de-AT" sz="2000" baseline="30000" dirty="0">
                          <a:latin typeface="+mj-lt"/>
                        </a:rPr>
                        <a:t>–</a:t>
                      </a:r>
                      <a:endParaRPr lang="en-US" sz="20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7981303"/>
                  </a:ext>
                </a:extLst>
              </a:tr>
              <a:tr h="542471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2000">
                          <a:latin typeface="+mj-lt"/>
                        </a:rPr>
                        <a:t>AnF</a:t>
                      </a:r>
                      <a:r>
                        <a:rPr lang="de-AT" sz="2000" baseline="-25000">
                          <a:latin typeface="+mj-lt"/>
                        </a:rPr>
                        <a:t>3</a:t>
                      </a:r>
                      <a:r>
                        <a:rPr lang="de-AT" sz="2000">
                          <a:latin typeface="+mj-lt"/>
                        </a:rPr>
                        <a:t>O</a:t>
                      </a:r>
                      <a:r>
                        <a:rPr lang="de-AT" sz="2000" baseline="30000">
                          <a:latin typeface="+mj-lt"/>
                        </a:rPr>
                        <a:t>–</a:t>
                      </a:r>
                      <a:endParaRPr lang="en-US" sz="200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2000">
                          <a:latin typeface="+mj-lt"/>
                        </a:rPr>
                        <a:t>AnF</a:t>
                      </a:r>
                      <a:r>
                        <a:rPr lang="de-AT" sz="2000" baseline="-25000">
                          <a:latin typeface="+mj-lt"/>
                        </a:rPr>
                        <a:t>2</a:t>
                      </a:r>
                      <a:r>
                        <a:rPr lang="de-AT" sz="2000">
                          <a:latin typeface="+mj-lt"/>
                        </a:rPr>
                        <a:t>O</a:t>
                      </a:r>
                      <a:r>
                        <a:rPr lang="de-AT" sz="2000" baseline="-25000">
                          <a:latin typeface="+mj-lt"/>
                        </a:rPr>
                        <a:t>2</a:t>
                      </a:r>
                      <a:r>
                        <a:rPr lang="de-AT" sz="2000" baseline="30000">
                          <a:latin typeface="+mj-lt"/>
                        </a:rPr>
                        <a:t>–</a:t>
                      </a:r>
                      <a:endParaRPr lang="en-US" sz="200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2000" dirty="0">
                          <a:latin typeface="+mj-lt"/>
                        </a:rPr>
                        <a:t>AnF</a:t>
                      </a:r>
                      <a:r>
                        <a:rPr lang="de-AT" sz="2000" baseline="-25000" dirty="0">
                          <a:latin typeface="+mj-lt"/>
                        </a:rPr>
                        <a:t>4</a:t>
                      </a:r>
                      <a:r>
                        <a:rPr lang="de-AT" sz="2000" baseline="30000" dirty="0">
                          <a:latin typeface="+mj-lt"/>
                        </a:rPr>
                        <a:t>–</a:t>
                      </a:r>
                      <a:endParaRPr lang="en-US" sz="20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6456302"/>
                  </a:ext>
                </a:extLst>
              </a:tr>
            </a:tbl>
          </a:graphicData>
        </a:graphic>
      </p:graphicFrame>
      <p:sp>
        <p:nvSpPr>
          <p:cNvPr id="11" name="Titel 5">
            <a:extLst>
              <a:ext uri="{FF2B5EF4-FFF2-40B4-BE49-F238E27FC236}">
                <a16:creationId xmlns:a16="http://schemas.microsoft.com/office/drawing/2014/main" id="{6B3D270D-7D40-4D16-945C-A7080B60BFE6}"/>
              </a:ext>
            </a:extLst>
          </p:cNvPr>
          <p:cNvSpPr txBox="1">
            <a:spLocks/>
          </p:cNvSpPr>
          <p:nvPr/>
        </p:nvSpPr>
        <p:spPr>
          <a:xfrm>
            <a:off x="5972844" y="264800"/>
            <a:ext cx="2939144" cy="791895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AT"/>
              <a:t>Fluoride </a:t>
            </a:r>
            <a:r>
              <a:rPr lang="en-GB"/>
              <a:t>molecular</a:t>
            </a:r>
            <a:br>
              <a:rPr lang="en-GB"/>
            </a:br>
            <a:r>
              <a:rPr lang="de-AT"/>
              <a:t>anions of </a:t>
            </a:r>
            <a:r>
              <a:rPr lang="en-GB"/>
              <a:t>actinides</a:t>
            </a:r>
            <a:r>
              <a:rPr lang="de-AT"/>
              <a:t> </a:t>
            </a:r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F373626-5286-4F3E-9B40-8118A5719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Joint annual Meeting ÖPG SPS Innsbruck 2021</a:t>
            </a:r>
            <a:endParaRPr lang="en-GB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4B3B6188-91A8-44DA-96BA-2FB4C35B894A}"/>
              </a:ext>
            </a:extLst>
          </p:cNvPr>
          <p:cNvSpPr txBox="1"/>
          <p:nvPr/>
        </p:nvSpPr>
        <p:spPr>
          <a:xfrm>
            <a:off x="841649" y="6305973"/>
            <a:ext cx="7995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 dirty="0">
                <a:latin typeface="+mj-lt"/>
              </a:rPr>
              <a:t>4</a:t>
            </a:r>
            <a:endParaRPr lang="en-US" sz="1800" dirty="0">
              <a:latin typeface="+mj-lt"/>
              <a:ea typeface="Source Sans Pro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26998903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5AA89520-720D-4CF5-A250-076BF83690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8351" y="2052734"/>
            <a:ext cx="2071735" cy="1863959"/>
          </a:xfrm>
        </p:spPr>
        <p:txBody>
          <a:bodyPr>
            <a:noAutofit/>
          </a:bodyPr>
          <a:lstStyle/>
          <a:p>
            <a:pPr algn="ctr"/>
            <a:r>
              <a:rPr lang="de-AT" sz="4000"/>
              <a:t>Materials</a:t>
            </a:r>
            <a:br>
              <a:rPr lang="de-AT" sz="4000"/>
            </a:br>
            <a:r>
              <a:rPr lang="de-AT" sz="4000"/>
              <a:t>and </a:t>
            </a:r>
            <a:br>
              <a:rPr lang="de-AT" sz="4000"/>
            </a:br>
            <a:r>
              <a:rPr lang="de-AT" sz="4000"/>
              <a:t>Methods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F47AC451-05DF-4820-9915-F17DF3122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Joint annual Meeting ÖPG SPS Innsbruck 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61840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314301" y="1024494"/>
            <a:ext cx="6336708" cy="5068736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+mj-lt"/>
              </a:rPr>
              <a:t>Reference material</a:t>
            </a:r>
          </a:p>
          <a:p>
            <a:pPr lvl="1"/>
            <a:r>
              <a:rPr lang="en-US" sz="2000" baseline="30000" dirty="0">
                <a:latin typeface="+mj-lt"/>
              </a:rPr>
              <a:t>236</a:t>
            </a:r>
            <a:r>
              <a:rPr lang="en-US" sz="2000" dirty="0">
                <a:latin typeface="+mj-lt"/>
              </a:rPr>
              <a:t>U, </a:t>
            </a:r>
            <a:r>
              <a:rPr lang="en-US" sz="2000" baseline="30000" dirty="0">
                <a:latin typeface="+mj-lt"/>
              </a:rPr>
              <a:t>237</a:t>
            </a:r>
            <a:r>
              <a:rPr lang="en-US" sz="2000" dirty="0">
                <a:latin typeface="+mj-lt"/>
              </a:rPr>
              <a:t>Np, </a:t>
            </a:r>
            <a:r>
              <a:rPr lang="en-US" sz="2000" baseline="30000" dirty="0">
                <a:latin typeface="+mj-lt"/>
              </a:rPr>
              <a:t>242</a:t>
            </a:r>
            <a:r>
              <a:rPr lang="en-US" sz="2000" dirty="0">
                <a:latin typeface="+mj-lt"/>
              </a:rPr>
              <a:t>Pu, </a:t>
            </a:r>
            <a:r>
              <a:rPr lang="en-US" sz="2000" baseline="30000" dirty="0">
                <a:latin typeface="+mj-lt"/>
              </a:rPr>
              <a:t>243</a:t>
            </a:r>
            <a:r>
              <a:rPr lang="en-US" sz="2000" dirty="0">
                <a:latin typeface="+mj-lt"/>
              </a:rPr>
              <a:t>Am  (3x10</a:t>
            </a:r>
            <a:r>
              <a:rPr lang="en-US" sz="2000" baseline="30000" dirty="0">
                <a:latin typeface="+mj-lt"/>
              </a:rPr>
              <a:t>8 </a:t>
            </a:r>
            <a:r>
              <a:rPr lang="en-US" sz="2000" dirty="0">
                <a:latin typeface="+mj-lt"/>
              </a:rPr>
              <a:t>at) in nitric sol.</a:t>
            </a:r>
          </a:p>
          <a:p>
            <a:pPr lvl="1"/>
            <a:r>
              <a:rPr lang="en-US" sz="2000" dirty="0">
                <a:latin typeface="+mj-lt"/>
              </a:rPr>
              <a:t>Dried with 300µg Fe</a:t>
            </a:r>
          </a:p>
          <a:p>
            <a:pPr lvl="1"/>
            <a:r>
              <a:rPr lang="en-US" sz="2000" dirty="0">
                <a:latin typeface="+mj-lt"/>
              </a:rPr>
              <a:t>Ignition (800°C)</a:t>
            </a:r>
          </a:p>
          <a:p>
            <a:pPr lvl="1"/>
            <a:r>
              <a:rPr lang="en-US" sz="2000" dirty="0">
                <a:latin typeface="+mj-lt"/>
              </a:rPr>
              <a:t>Mixed with PbF</a:t>
            </a:r>
            <a:r>
              <a:rPr lang="en-US" sz="2000" baseline="-25000" dirty="0">
                <a:latin typeface="+mj-lt"/>
              </a:rPr>
              <a:t>2</a:t>
            </a:r>
            <a:r>
              <a:rPr lang="en-US" sz="2000" dirty="0">
                <a:latin typeface="+mj-lt"/>
              </a:rPr>
              <a:t> (1:9 mass ratio)</a:t>
            </a:r>
          </a:p>
          <a:p>
            <a:pPr lvl="1"/>
            <a:r>
              <a:rPr lang="en-US" sz="2000" dirty="0">
                <a:latin typeface="+mj-lt"/>
              </a:rPr>
              <a:t>Required in every beamtime</a:t>
            </a:r>
            <a:endParaRPr lang="en-US" sz="1800" dirty="0">
              <a:latin typeface="+mj-lt"/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6260483" y="328739"/>
            <a:ext cx="3498260" cy="304757"/>
          </a:xfrm>
        </p:spPr>
        <p:txBody>
          <a:bodyPr>
            <a:normAutofit fontScale="90000"/>
          </a:bodyPr>
          <a:lstStyle/>
          <a:p>
            <a:r>
              <a:rPr lang="en-GB"/>
              <a:t>Sample preparation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40976BBE-CE22-4A32-9C5A-10CD8BD666A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2794" y="2515464"/>
            <a:ext cx="2431206" cy="1827071"/>
          </a:xfrm>
          <a:prstGeom prst="rect">
            <a:avLst/>
          </a:prstGeom>
        </p:spPr>
      </p:pic>
      <p:pic>
        <p:nvPicPr>
          <p:cNvPr id="10" name="Grafik 9" descr="Ein Bild, das Text, drinnen enthält.&#10;&#10;Automatisch generierte Beschreibung">
            <a:extLst>
              <a:ext uri="{FF2B5EF4-FFF2-40B4-BE49-F238E27FC236}">
                <a16:creationId xmlns:a16="http://schemas.microsoft.com/office/drawing/2014/main" id="{563B0358-BC44-44CB-B39E-988CD31E8EE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74871" y="764770"/>
            <a:ext cx="2369127" cy="1787290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12561E25-2E4C-4513-85B6-BFC2A6E5440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07905" y="4342536"/>
            <a:ext cx="2436095" cy="1750694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C4BCCD6-48C3-45C8-93EE-9CBDB6EDC1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Joint annual Meeting ÖPG SPS Innsbruck 2021</a:t>
            </a:r>
            <a:endParaRPr lang="en-GB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BF1C5161-2A39-405D-B9CE-386923834C1E}"/>
              </a:ext>
            </a:extLst>
          </p:cNvPr>
          <p:cNvSpPr txBox="1"/>
          <p:nvPr/>
        </p:nvSpPr>
        <p:spPr>
          <a:xfrm>
            <a:off x="855297" y="6305973"/>
            <a:ext cx="7995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 dirty="0">
                <a:latin typeface="+mj-lt"/>
              </a:rPr>
              <a:t>5</a:t>
            </a:r>
            <a:endParaRPr lang="en-US" sz="1800" dirty="0">
              <a:latin typeface="+mj-lt"/>
              <a:ea typeface="Source Sans Pro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1776179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314301" y="1024494"/>
            <a:ext cx="6336708" cy="5068736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+mj-lt"/>
              </a:rPr>
              <a:t>Reference material</a:t>
            </a:r>
          </a:p>
          <a:p>
            <a:pPr lvl="1"/>
            <a:r>
              <a:rPr lang="en-US" sz="2000" baseline="30000" dirty="0">
                <a:latin typeface="+mj-lt"/>
              </a:rPr>
              <a:t>236</a:t>
            </a:r>
            <a:r>
              <a:rPr lang="en-US" sz="2000" dirty="0">
                <a:latin typeface="+mj-lt"/>
              </a:rPr>
              <a:t>U, </a:t>
            </a:r>
            <a:r>
              <a:rPr lang="en-US" sz="2000" baseline="30000" dirty="0">
                <a:latin typeface="+mj-lt"/>
              </a:rPr>
              <a:t>237</a:t>
            </a:r>
            <a:r>
              <a:rPr lang="en-US" sz="2000" dirty="0">
                <a:latin typeface="+mj-lt"/>
              </a:rPr>
              <a:t>Np, </a:t>
            </a:r>
            <a:r>
              <a:rPr lang="en-US" sz="2000" baseline="30000" dirty="0">
                <a:latin typeface="+mj-lt"/>
              </a:rPr>
              <a:t>242</a:t>
            </a:r>
            <a:r>
              <a:rPr lang="en-US" sz="2000" dirty="0">
                <a:latin typeface="+mj-lt"/>
              </a:rPr>
              <a:t>Pu, </a:t>
            </a:r>
            <a:r>
              <a:rPr lang="en-US" sz="2000" baseline="30000" dirty="0">
                <a:latin typeface="+mj-lt"/>
              </a:rPr>
              <a:t>243</a:t>
            </a:r>
            <a:r>
              <a:rPr lang="en-US" sz="2000" dirty="0">
                <a:latin typeface="+mj-lt"/>
              </a:rPr>
              <a:t>Am  (3x10</a:t>
            </a:r>
            <a:r>
              <a:rPr lang="en-US" sz="2000" baseline="30000" dirty="0">
                <a:latin typeface="+mj-lt"/>
              </a:rPr>
              <a:t>8 </a:t>
            </a:r>
            <a:r>
              <a:rPr lang="en-US" sz="2000" dirty="0">
                <a:latin typeface="+mj-lt"/>
              </a:rPr>
              <a:t>at) in nitric sol.</a:t>
            </a:r>
          </a:p>
          <a:p>
            <a:pPr lvl="1"/>
            <a:r>
              <a:rPr lang="en-US" sz="2000" dirty="0">
                <a:latin typeface="+mj-lt"/>
              </a:rPr>
              <a:t>Dried with 300µg Fe</a:t>
            </a:r>
          </a:p>
          <a:p>
            <a:pPr lvl="1"/>
            <a:r>
              <a:rPr lang="en-US" sz="2000" dirty="0">
                <a:latin typeface="+mj-lt"/>
              </a:rPr>
              <a:t>Ignition (800°C)</a:t>
            </a:r>
          </a:p>
          <a:p>
            <a:pPr lvl="1"/>
            <a:r>
              <a:rPr lang="en-US" sz="2000" dirty="0">
                <a:latin typeface="+mj-lt"/>
              </a:rPr>
              <a:t>Mixed with PbF</a:t>
            </a:r>
            <a:r>
              <a:rPr lang="en-US" sz="2000" baseline="-25000" dirty="0">
                <a:latin typeface="+mj-lt"/>
              </a:rPr>
              <a:t>2</a:t>
            </a:r>
            <a:r>
              <a:rPr lang="en-US" sz="2000" dirty="0">
                <a:latin typeface="+mj-lt"/>
              </a:rPr>
              <a:t> (1:9 mass ratio)</a:t>
            </a:r>
          </a:p>
          <a:p>
            <a:pPr lvl="1"/>
            <a:r>
              <a:rPr lang="en-US" sz="2000" dirty="0">
                <a:latin typeface="+mj-lt"/>
              </a:rPr>
              <a:t>Required in every beamtime</a:t>
            </a:r>
            <a:endParaRPr lang="en-US" sz="1800" dirty="0">
              <a:latin typeface="+mj-lt"/>
            </a:endParaRPr>
          </a:p>
          <a:p>
            <a:pPr lvl="1"/>
            <a:endParaRPr lang="en-US" sz="2000" dirty="0">
              <a:latin typeface="+mj-lt"/>
            </a:endParaRPr>
          </a:p>
          <a:p>
            <a:r>
              <a:rPr lang="en-US" sz="2000" dirty="0">
                <a:latin typeface="+mj-lt"/>
              </a:rPr>
              <a:t>Material from </a:t>
            </a:r>
            <a:r>
              <a:rPr lang="en-US" sz="2000" baseline="30000" dirty="0">
                <a:latin typeface="+mj-lt"/>
              </a:rPr>
              <a:t>232</a:t>
            </a:r>
            <a:r>
              <a:rPr lang="en-US" sz="2000" dirty="0">
                <a:latin typeface="+mj-lt"/>
              </a:rPr>
              <a:t>Th(</a:t>
            </a:r>
            <a:r>
              <a:rPr lang="en-US" sz="2000" baseline="30000" dirty="0">
                <a:latin typeface="+mj-lt"/>
              </a:rPr>
              <a:t>7</a:t>
            </a:r>
            <a:r>
              <a:rPr lang="en-US" sz="2000" dirty="0">
                <a:latin typeface="+mj-lt"/>
              </a:rPr>
              <a:t>Li,3n)</a:t>
            </a:r>
            <a:r>
              <a:rPr lang="en-US" sz="2000" baseline="30000" dirty="0">
                <a:latin typeface="+mj-lt"/>
              </a:rPr>
              <a:t>236</a:t>
            </a:r>
            <a:r>
              <a:rPr lang="en-US" sz="2000" dirty="0">
                <a:latin typeface="+mj-lt"/>
              </a:rPr>
              <a:t>Np irradiation</a:t>
            </a:r>
          </a:p>
          <a:p>
            <a:pPr lvl="1"/>
            <a:r>
              <a:rPr lang="en-US" sz="2000" dirty="0">
                <a:latin typeface="+mj-lt"/>
              </a:rPr>
              <a:t>RIKEN </a:t>
            </a:r>
            <a:r>
              <a:rPr lang="en-US" sz="2000" dirty="0" err="1">
                <a:latin typeface="+mj-lt"/>
              </a:rPr>
              <a:t>Nishina</a:t>
            </a:r>
            <a:r>
              <a:rPr lang="en-US" sz="2000" dirty="0">
                <a:latin typeface="+mj-lt"/>
              </a:rPr>
              <a:t> Center for Accelerator Based Science</a:t>
            </a:r>
          </a:p>
          <a:p>
            <a:pPr lvl="2"/>
            <a:r>
              <a:rPr lang="en-US" dirty="0">
                <a:latin typeface="+mj-lt"/>
              </a:rPr>
              <a:t>Chemical purification at University of Tsukuba</a:t>
            </a:r>
          </a:p>
          <a:p>
            <a:pPr lvl="1"/>
            <a:endParaRPr lang="en-US" sz="2000" dirty="0">
              <a:latin typeface="+mj-lt"/>
            </a:endParaRPr>
          </a:p>
          <a:p>
            <a:pPr lvl="1"/>
            <a:r>
              <a:rPr lang="en-US" sz="2000" dirty="0">
                <a:latin typeface="+mj-lt"/>
              </a:rPr>
              <a:t>Previously measured at VERA in oxide form</a:t>
            </a:r>
          </a:p>
          <a:p>
            <a:pPr lvl="2"/>
            <a:r>
              <a:rPr lang="en-US" sz="1800" dirty="0">
                <a:latin typeface="+mj-lt"/>
              </a:rPr>
              <a:t>Residue mixed with PbF</a:t>
            </a:r>
            <a:r>
              <a:rPr lang="en-US" sz="1800" baseline="-25000" dirty="0">
                <a:latin typeface="+mj-lt"/>
              </a:rPr>
              <a:t>2</a:t>
            </a:r>
            <a:r>
              <a:rPr lang="en-US" sz="1800" dirty="0">
                <a:latin typeface="+mj-lt"/>
              </a:rPr>
              <a:t> </a:t>
            </a:r>
            <a:r>
              <a:rPr lang="en-GB" sz="1800" dirty="0">
                <a:latin typeface="+mj-lt"/>
              </a:rPr>
              <a:t>for isobar analysis</a:t>
            </a:r>
            <a:endParaRPr lang="en-US" sz="1800" dirty="0">
              <a:latin typeface="+mj-lt"/>
            </a:endParaRPr>
          </a:p>
          <a:p>
            <a:endParaRPr lang="en-GB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6260483" y="328739"/>
            <a:ext cx="3498260" cy="304757"/>
          </a:xfrm>
        </p:spPr>
        <p:txBody>
          <a:bodyPr>
            <a:normAutofit fontScale="90000"/>
          </a:bodyPr>
          <a:lstStyle/>
          <a:p>
            <a:r>
              <a:rPr lang="en-GB"/>
              <a:t>Sample preparation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40976BBE-CE22-4A32-9C5A-10CD8BD666A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2794" y="2515464"/>
            <a:ext cx="2431206" cy="1827071"/>
          </a:xfrm>
          <a:prstGeom prst="rect">
            <a:avLst/>
          </a:prstGeom>
        </p:spPr>
      </p:pic>
      <p:pic>
        <p:nvPicPr>
          <p:cNvPr id="10" name="Grafik 9" descr="Ein Bild, das Text, drinnen enthält.&#10;&#10;Automatisch generierte Beschreibung">
            <a:extLst>
              <a:ext uri="{FF2B5EF4-FFF2-40B4-BE49-F238E27FC236}">
                <a16:creationId xmlns:a16="http://schemas.microsoft.com/office/drawing/2014/main" id="{563B0358-BC44-44CB-B39E-988CD31E8EE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74871" y="764770"/>
            <a:ext cx="2369127" cy="1787290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12561E25-2E4C-4513-85B6-BFC2A6E5440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07905" y="4342536"/>
            <a:ext cx="2436095" cy="1750694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C4BCCD6-48C3-45C8-93EE-9CBDB6EDC1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Joint annual Meeting ÖPG SPS Innsbruck 2021</a:t>
            </a:r>
            <a:endParaRPr lang="en-GB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BF1C5161-2A39-405D-B9CE-386923834C1E}"/>
              </a:ext>
            </a:extLst>
          </p:cNvPr>
          <p:cNvSpPr txBox="1"/>
          <p:nvPr/>
        </p:nvSpPr>
        <p:spPr>
          <a:xfrm>
            <a:off x="855297" y="6305973"/>
            <a:ext cx="7995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 dirty="0">
                <a:latin typeface="+mj-lt"/>
              </a:rPr>
              <a:t>5</a:t>
            </a:r>
            <a:endParaRPr lang="en-US" sz="1800" dirty="0">
              <a:latin typeface="+mj-lt"/>
              <a:ea typeface="Source Sans Pro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26092922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5">
            <a:extLst>
              <a:ext uri="{FF2B5EF4-FFF2-40B4-BE49-F238E27FC236}">
                <a16:creationId xmlns:a16="http://schemas.microsoft.com/office/drawing/2014/main" id="{4BDFBC0B-1624-4A1D-B0BC-C04B36616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4686" y="124273"/>
            <a:ext cx="4168379" cy="405882"/>
          </a:xfrm>
        </p:spPr>
        <p:txBody>
          <a:bodyPr>
            <a:normAutofit/>
          </a:bodyPr>
          <a:lstStyle/>
          <a:p>
            <a:r>
              <a:rPr lang="de-AT" err="1"/>
              <a:t>Measurements</a:t>
            </a:r>
            <a:r>
              <a:rPr lang="de-AT"/>
              <a:t> at VERA</a:t>
            </a:r>
            <a:endParaRPr lang="en-US"/>
          </a:p>
        </p:txBody>
      </p:sp>
      <p:pic>
        <p:nvPicPr>
          <p:cNvPr id="16" name="Inhaltsplatzhalter 6">
            <a:extLst>
              <a:ext uri="{FF2B5EF4-FFF2-40B4-BE49-F238E27FC236}">
                <a16:creationId xmlns:a16="http://schemas.microsoft.com/office/drawing/2014/main" id="{3BB3F95C-0E21-4716-94F2-C08BACF102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8857" y="731947"/>
            <a:ext cx="5186831" cy="5457292"/>
          </a:xfrm>
        </p:spPr>
      </p:pic>
      <p:sp>
        <p:nvSpPr>
          <p:cNvPr id="13" name="Freihandform: Form 12">
            <a:extLst>
              <a:ext uri="{FF2B5EF4-FFF2-40B4-BE49-F238E27FC236}">
                <a16:creationId xmlns:a16="http://schemas.microsoft.com/office/drawing/2014/main" id="{B6FCE46B-A666-45A9-88AB-743B8253CD47}"/>
              </a:ext>
            </a:extLst>
          </p:cNvPr>
          <p:cNvSpPr/>
          <p:nvPr/>
        </p:nvSpPr>
        <p:spPr>
          <a:xfrm>
            <a:off x="5899280" y="2732704"/>
            <a:ext cx="3030116" cy="2365310"/>
          </a:xfrm>
          <a:custGeom>
            <a:avLst/>
            <a:gdLst>
              <a:gd name="connsiteX0" fmla="*/ 1884784 w 4040155"/>
              <a:gd name="connsiteY0" fmla="*/ 0 h 3153747"/>
              <a:gd name="connsiteX1" fmla="*/ 4002833 w 4040155"/>
              <a:gd name="connsiteY1" fmla="*/ 27992 h 3153747"/>
              <a:gd name="connsiteX2" fmla="*/ 4040155 w 4040155"/>
              <a:gd name="connsiteY2" fmla="*/ 3153747 h 3153747"/>
              <a:gd name="connsiteX3" fmla="*/ 307910 w 4040155"/>
              <a:gd name="connsiteY3" fmla="*/ 3135086 h 3153747"/>
              <a:gd name="connsiteX4" fmla="*/ 0 w 4040155"/>
              <a:gd name="connsiteY4" fmla="*/ 2397967 h 3153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40155" h="3153747">
                <a:moveTo>
                  <a:pt x="1884784" y="0"/>
                </a:moveTo>
                <a:lnTo>
                  <a:pt x="4002833" y="27992"/>
                </a:lnTo>
                <a:lnTo>
                  <a:pt x="4040155" y="3153747"/>
                </a:lnTo>
                <a:lnTo>
                  <a:pt x="307910" y="3135086"/>
                </a:lnTo>
                <a:lnTo>
                  <a:pt x="0" y="2397967"/>
                </a:lnTo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Inhaltsplatzhalter 1">
            <a:extLst>
              <a:ext uri="{FF2B5EF4-FFF2-40B4-BE49-F238E27FC236}">
                <a16:creationId xmlns:a16="http://schemas.microsoft.com/office/drawing/2014/main" id="{BD6CD3DE-A187-4243-879C-9B698D83853B}"/>
              </a:ext>
            </a:extLst>
          </p:cNvPr>
          <p:cNvSpPr txBox="1">
            <a:spLocks/>
          </p:cNvSpPr>
          <p:nvPr/>
        </p:nvSpPr>
        <p:spPr>
          <a:xfrm>
            <a:off x="5034729" y="2426987"/>
            <a:ext cx="2157641" cy="30571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2563" indent="-182563" algn="l" defTabSz="914400" rtl="0" eaLnBrk="1" latinLnBrk="0" hangingPunct="1">
              <a:lnSpc>
                <a:spcPct val="95000"/>
              </a:lnSpc>
              <a:spcBef>
                <a:spcPts val="1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1950" indent="-179388" algn="l" defTabSz="914400" rtl="0" eaLnBrk="1" latinLnBrk="0" hangingPunct="1">
              <a:lnSpc>
                <a:spcPct val="95000"/>
              </a:lnSpc>
              <a:spcBef>
                <a:spcPts val="500"/>
              </a:spcBef>
              <a:buSzPct val="100000"/>
              <a:buFont typeface="Calibri" panose="020F0502020204030204" pitchFamily="34" charset="0"/>
              <a:buChar char="◦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indent="-184150" algn="l" defTabSz="914400" rtl="0" eaLnBrk="1" latinLnBrk="0" hangingPunct="1">
              <a:lnSpc>
                <a:spcPct val="95000"/>
              </a:lnSpc>
              <a:spcBef>
                <a:spcPts val="500"/>
              </a:spcBef>
              <a:buFont typeface="Source Sans Pro Light" panose="020B0403030403020204" pitchFamily="34" charset="0"/>
              <a:buChar char="­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2313" indent="-182563" algn="l" defTabSz="914400" rtl="0" eaLnBrk="1" latinLnBrk="0" hangingPunct="1">
              <a:lnSpc>
                <a:spcPct val="95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5350" indent="-173038" algn="l" defTabSz="914400" rtl="0" eaLnBrk="1" latinLnBrk="0" hangingPunct="1">
              <a:lnSpc>
                <a:spcPct val="95000"/>
              </a:lnSpc>
              <a:spcBef>
                <a:spcPts val="500"/>
              </a:spcBef>
              <a:buFont typeface="Source Sans Pro Light" panose="020B0403030403020204" pitchFamily="34" charset="0"/>
              <a:buChar char="­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AT" sz="1650">
                <a:latin typeface="+mj-lt"/>
              </a:rPr>
              <a:t>                 </a:t>
            </a:r>
            <a:r>
              <a:rPr lang="de-AT" sz="2000">
                <a:latin typeface="+mj-lt"/>
              </a:rPr>
              <a:t>+1.7 MV  </a:t>
            </a:r>
          </a:p>
          <a:p>
            <a:endParaRPr lang="en-US" sz="1650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CB30A375-C164-45D0-A919-6663E8219758}"/>
              </a:ext>
            </a:extLst>
          </p:cNvPr>
          <p:cNvSpPr/>
          <p:nvPr/>
        </p:nvSpPr>
        <p:spPr>
          <a:xfrm>
            <a:off x="3978164" y="1296206"/>
            <a:ext cx="960561" cy="196238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err="1">
              <a:solidFill>
                <a:schemeClr val="tx1"/>
              </a:solidFill>
            </a:endParaRP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1D997AE8-B635-43D3-BAD2-A09CF5511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Joint annual Meeting ÖPG SPS Innsbruck 2021</a:t>
            </a:r>
            <a:endParaRPr lang="en-GB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AFCFC05B-4F9F-44BF-B701-970D2425F4FD}"/>
              </a:ext>
            </a:extLst>
          </p:cNvPr>
          <p:cNvSpPr txBox="1"/>
          <p:nvPr/>
        </p:nvSpPr>
        <p:spPr>
          <a:xfrm>
            <a:off x="841649" y="6305973"/>
            <a:ext cx="7995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 dirty="0">
                <a:latin typeface="+mj-lt"/>
              </a:rPr>
              <a:t>6</a:t>
            </a:r>
            <a:endParaRPr lang="en-US" sz="1800" dirty="0">
              <a:latin typeface="+mj-lt"/>
              <a:ea typeface="Source Sans Pro Semibold"/>
            </a:endParaRPr>
          </a:p>
        </p:txBody>
      </p:sp>
      <p:sp>
        <p:nvSpPr>
          <p:cNvPr id="18" name="Inhaltsplatzhalter 1">
            <a:extLst>
              <a:ext uri="{FF2B5EF4-FFF2-40B4-BE49-F238E27FC236}">
                <a16:creationId xmlns:a16="http://schemas.microsoft.com/office/drawing/2014/main" id="{AF40DDF9-35D0-41E1-A4AE-4C525BA945D0}"/>
              </a:ext>
            </a:extLst>
          </p:cNvPr>
          <p:cNvSpPr txBox="1">
            <a:spLocks/>
          </p:cNvSpPr>
          <p:nvPr/>
        </p:nvSpPr>
        <p:spPr>
          <a:xfrm>
            <a:off x="133844" y="912687"/>
            <a:ext cx="5529975" cy="521336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2563" indent="-182563" algn="l" defTabSz="914400" rtl="0" eaLnBrk="1" latinLnBrk="0" hangingPunct="1">
              <a:lnSpc>
                <a:spcPct val="95000"/>
              </a:lnSpc>
              <a:spcBef>
                <a:spcPts val="1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1950" indent="-179388" algn="l" defTabSz="914400" rtl="0" eaLnBrk="1" latinLnBrk="0" hangingPunct="1">
              <a:lnSpc>
                <a:spcPct val="95000"/>
              </a:lnSpc>
              <a:spcBef>
                <a:spcPts val="500"/>
              </a:spcBef>
              <a:buSzPct val="100000"/>
              <a:buFont typeface="Calibri" panose="020F0502020204030204" pitchFamily="34" charset="0"/>
              <a:buChar char="◦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indent="-184150" algn="l" defTabSz="914400" rtl="0" eaLnBrk="1" latinLnBrk="0" hangingPunct="1">
              <a:lnSpc>
                <a:spcPct val="95000"/>
              </a:lnSpc>
              <a:spcBef>
                <a:spcPts val="500"/>
              </a:spcBef>
              <a:buFont typeface="Source Sans Pro Light" panose="020B0403030403020204" pitchFamily="34" charset="0"/>
              <a:buChar char="­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2313" indent="-182563" algn="l" defTabSz="914400" rtl="0" eaLnBrk="1" latinLnBrk="0" hangingPunct="1">
              <a:lnSpc>
                <a:spcPct val="95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5350" indent="-173038" algn="l" defTabSz="914400" rtl="0" eaLnBrk="1" latinLnBrk="0" hangingPunct="1">
              <a:lnSpc>
                <a:spcPct val="95000"/>
              </a:lnSpc>
              <a:spcBef>
                <a:spcPts val="500"/>
              </a:spcBef>
              <a:buFont typeface="Source Sans Pro Light" panose="020B0403030403020204" pitchFamily="34" charset="0"/>
              <a:buChar char="­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latin typeface="+mj-lt"/>
              </a:rPr>
              <a:t>AnF</a:t>
            </a:r>
            <a:r>
              <a:rPr lang="en-US" sz="2000" baseline="-25000" dirty="0">
                <a:latin typeface="+mj-lt"/>
              </a:rPr>
              <a:t>m</a:t>
            </a:r>
            <a:r>
              <a:rPr lang="en-US" sz="2000" dirty="0">
                <a:latin typeface="+mj-lt"/>
              </a:rPr>
              <a:t>O</a:t>
            </a:r>
            <a:r>
              <a:rPr lang="en-US" sz="2000" baseline="-25000" dirty="0">
                <a:latin typeface="+mj-lt"/>
              </a:rPr>
              <a:t>n</a:t>
            </a:r>
            <a:r>
              <a:rPr lang="en-US" sz="2000" baseline="30000" dirty="0">
                <a:latin typeface="+mj-lt"/>
              </a:rPr>
              <a:t>1-</a:t>
            </a:r>
            <a:r>
              <a:rPr lang="en-US" sz="2000" dirty="0">
                <a:latin typeface="+mj-lt"/>
              </a:rPr>
              <a:t> selected by low</a:t>
            </a:r>
            <a:br>
              <a:rPr lang="en-US" sz="2000" dirty="0">
                <a:latin typeface="+mj-lt"/>
              </a:rPr>
            </a:br>
            <a:r>
              <a:rPr lang="en-US" sz="2000" dirty="0">
                <a:latin typeface="+mj-lt"/>
              </a:rPr>
              <a:t>energy mass spectrometer</a:t>
            </a:r>
          </a:p>
          <a:p>
            <a:endParaRPr lang="en-US" sz="1650" dirty="0"/>
          </a:p>
        </p:txBody>
      </p:sp>
    </p:spTree>
    <p:extLst>
      <p:ext uri="{BB962C8B-B14F-4D97-AF65-F5344CB8AC3E}">
        <p14:creationId xmlns:p14="http://schemas.microsoft.com/office/powerpoint/2010/main" val="27159656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5">
            <a:extLst>
              <a:ext uri="{FF2B5EF4-FFF2-40B4-BE49-F238E27FC236}">
                <a16:creationId xmlns:a16="http://schemas.microsoft.com/office/drawing/2014/main" id="{4BDFBC0B-1624-4A1D-B0BC-C04B36616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4686" y="124273"/>
            <a:ext cx="4168379" cy="405882"/>
          </a:xfrm>
        </p:spPr>
        <p:txBody>
          <a:bodyPr>
            <a:normAutofit/>
          </a:bodyPr>
          <a:lstStyle/>
          <a:p>
            <a:r>
              <a:rPr lang="de-AT" err="1"/>
              <a:t>Measurements</a:t>
            </a:r>
            <a:r>
              <a:rPr lang="de-AT"/>
              <a:t> at VERA</a:t>
            </a:r>
            <a:endParaRPr lang="en-US"/>
          </a:p>
        </p:txBody>
      </p:sp>
      <p:pic>
        <p:nvPicPr>
          <p:cNvPr id="16" name="Inhaltsplatzhalter 6">
            <a:extLst>
              <a:ext uri="{FF2B5EF4-FFF2-40B4-BE49-F238E27FC236}">
                <a16:creationId xmlns:a16="http://schemas.microsoft.com/office/drawing/2014/main" id="{3BB3F95C-0E21-4716-94F2-C08BACF102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8857" y="731947"/>
            <a:ext cx="5186831" cy="5457292"/>
          </a:xfrm>
        </p:spPr>
      </p:pic>
      <p:sp>
        <p:nvSpPr>
          <p:cNvPr id="13" name="Freihandform: Form 12">
            <a:extLst>
              <a:ext uri="{FF2B5EF4-FFF2-40B4-BE49-F238E27FC236}">
                <a16:creationId xmlns:a16="http://schemas.microsoft.com/office/drawing/2014/main" id="{B6FCE46B-A666-45A9-88AB-743B8253CD47}"/>
              </a:ext>
            </a:extLst>
          </p:cNvPr>
          <p:cNvSpPr/>
          <p:nvPr/>
        </p:nvSpPr>
        <p:spPr>
          <a:xfrm>
            <a:off x="5899280" y="2732704"/>
            <a:ext cx="3030116" cy="2365310"/>
          </a:xfrm>
          <a:custGeom>
            <a:avLst/>
            <a:gdLst>
              <a:gd name="connsiteX0" fmla="*/ 1884784 w 4040155"/>
              <a:gd name="connsiteY0" fmla="*/ 0 h 3153747"/>
              <a:gd name="connsiteX1" fmla="*/ 4002833 w 4040155"/>
              <a:gd name="connsiteY1" fmla="*/ 27992 h 3153747"/>
              <a:gd name="connsiteX2" fmla="*/ 4040155 w 4040155"/>
              <a:gd name="connsiteY2" fmla="*/ 3153747 h 3153747"/>
              <a:gd name="connsiteX3" fmla="*/ 307910 w 4040155"/>
              <a:gd name="connsiteY3" fmla="*/ 3135086 h 3153747"/>
              <a:gd name="connsiteX4" fmla="*/ 0 w 4040155"/>
              <a:gd name="connsiteY4" fmla="*/ 2397967 h 3153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40155" h="3153747">
                <a:moveTo>
                  <a:pt x="1884784" y="0"/>
                </a:moveTo>
                <a:lnTo>
                  <a:pt x="4002833" y="27992"/>
                </a:lnTo>
                <a:lnTo>
                  <a:pt x="4040155" y="3153747"/>
                </a:lnTo>
                <a:lnTo>
                  <a:pt x="307910" y="3135086"/>
                </a:lnTo>
                <a:lnTo>
                  <a:pt x="0" y="2397967"/>
                </a:lnTo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Inhaltsplatzhalter 1">
            <a:extLst>
              <a:ext uri="{FF2B5EF4-FFF2-40B4-BE49-F238E27FC236}">
                <a16:creationId xmlns:a16="http://schemas.microsoft.com/office/drawing/2014/main" id="{BD6CD3DE-A187-4243-879C-9B698D83853B}"/>
              </a:ext>
            </a:extLst>
          </p:cNvPr>
          <p:cNvSpPr txBox="1">
            <a:spLocks/>
          </p:cNvSpPr>
          <p:nvPr/>
        </p:nvSpPr>
        <p:spPr>
          <a:xfrm>
            <a:off x="5034729" y="2426987"/>
            <a:ext cx="2157641" cy="30571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2563" indent="-182563" algn="l" defTabSz="914400" rtl="0" eaLnBrk="1" latinLnBrk="0" hangingPunct="1">
              <a:lnSpc>
                <a:spcPct val="95000"/>
              </a:lnSpc>
              <a:spcBef>
                <a:spcPts val="1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1950" indent="-179388" algn="l" defTabSz="914400" rtl="0" eaLnBrk="1" latinLnBrk="0" hangingPunct="1">
              <a:lnSpc>
                <a:spcPct val="95000"/>
              </a:lnSpc>
              <a:spcBef>
                <a:spcPts val="500"/>
              </a:spcBef>
              <a:buSzPct val="100000"/>
              <a:buFont typeface="Calibri" panose="020F0502020204030204" pitchFamily="34" charset="0"/>
              <a:buChar char="◦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indent="-184150" algn="l" defTabSz="914400" rtl="0" eaLnBrk="1" latinLnBrk="0" hangingPunct="1">
              <a:lnSpc>
                <a:spcPct val="95000"/>
              </a:lnSpc>
              <a:spcBef>
                <a:spcPts val="500"/>
              </a:spcBef>
              <a:buFont typeface="Source Sans Pro Light" panose="020B0403030403020204" pitchFamily="34" charset="0"/>
              <a:buChar char="­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2313" indent="-182563" algn="l" defTabSz="914400" rtl="0" eaLnBrk="1" latinLnBrk="0" hangingPunct="1">
              <a:lnSpc>
                <a:spcPct val="95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5350" indent="-173038" algn="l" defTabSz="914400" rtl="0" eaLnBrk="1" latinLnBrk="0" hangingPunct="1">
              <a:lnSpc>
                <a:spcPct val="95000"/>
              </a:lnSpc>
              <a:spcBef>
                <a:spcPts val="500"/>
              </a:spcBef>
              <a:buFont typeface="Source Sans Pro Light" panose="020B0403030403020204" pitchFamily="34" charset="0"/>
              <a:buChar char="­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AT" sz="1650">
                <a:latin typeface="+mj-lt"/>
              </a:rPr>
              <a:t>                 </a:t>
            </a:r>
            <a:r>
              <a:rPr lang="de-AT" sz="2000">
                <a:latin typeface="+mj-lt"/>
              </a:rPr>
              <a:t>+1.7 MV  </a:t>
            </a:r>
          </a:p>
          <a:p>
            <a:endParaRPr lang="en-US" sz="1650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CB30A375-C164-45D0-A919-6663E8219758}"/>
              </a:ext>
            </a:extLst>
          </p:cNvPr>
          <p:cNvSpPr/>
          <p:nvPr/>
        </p:nvSpPr>
        <p:spPr>
          <a:xfrm flipH="1">
            <a:off x="5158853" y="2342866"/>
            <a:ext cx="1937512" cy="104632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err="1">
              <a:solidFill>
                <a:schemeClr val="tx1"/>
              </a:solidFill>
            </a:endParaRP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3C1DAE31-32C3-44F7-A2D4-A410F3EC26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Joint annual Meeting ÖPG SPS Innsbruck 2021</a:t>
            </a:r>
            <a:endParaRPr lang="en-GB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19B473A7-40B8-4F69-BB6B-FF4A6A68C068}"/>
              </a:ext>
            </a:extLst>
          </p:cNvPr>
          <p:cNvSpPr txBox="1"/>
          <p:nvPr/>
        </p:nvSpPr>
        <p:spPr>
          <a:xfrm>
            <a:off x="841649" y="6305973"/>
            <a:ext cx="7995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 dirty="0">
                <a:latin typeface="+mj-lt"/>
              </a:rPr>
              <a:t>6</a:t>
            </a:r>
            <a:endParaRPr lang="en-US" sz="1800" dirty="0">
              <a:latin typeface="+mj-lt"/>
              <a:ea typeface="Source Sans Pro Semibold"/>
            </a:endParaRPr>
          </a:p>
        </p:txBody>
      </p:sp>
      <p:sp>
        <p:nvSpPr>
          <p:cNvPr id="18" name="Inhaltsplatzhalter 1">
            <a:extLst>
              <a:ext uri="{FF2B5EF4-FFF2-40B4-BE49-F238E27FC236}">
                <a16:creationId xmlns:a16="http://schemas.microsoft.com/office/drawing/2014/main" id="{8E71FCC8-87E0-4071-8AF7-CBB0355CA057}"/>
              </a:ext>
            </a:extLst>
          </p:cNvPr>
          <p:cNvSpPr txBox="1">
            <a:spLocks/>
          </p:cNvSpPr>
          <p:nvPr/>
        </p:nvSpPr>
        <p:spPr>
          <a:xfrm>
            <a:off x="133844" y="912687"/>
            <a:ext cx="5529975" cy="521336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2563" indent="-182563" algn="l" defTabSz="914400" rtl="0" eaLnBrk="1" latinLnBrk="0" hangingPunct="1">
              <a:lnSpc>
                <a:spcPct val="95000"/>
              </a:lnSpc>
              <a:spcBef>
                <a:spcPts val="1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1950" indent="-179388" algn="l" defTabSz="914400" rtl="0" eaLnBrk="1" latinLnBrk="0" hangingPunct="1">
              <a:lnSpc>
                <a:spcPct val="95000"/>
              </a:lnSpc>
              <a:spcBef>
                <a:spcPts val="500"/>
              </a:spcBef>
              <a:buSzPct val="100000"/>
              <a:buFont typeface="Calibri" panose="020F0502020204030204" pitchFamily="34" charset="0"/>
              <a:buChar char="◦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indent="-184150" algn="l" defTabSz="914400" rtl="0" eaLnBrk="1" latinLnBrk="0" hangingPunct="1">
              <a:lnSpc>
                <a:spcPct val="95000"/>
              </a:lnSpc>
              <a:spcBef>
                <a:spcPts val="500"/>
              </a:spcBef>
              <a:buFont typeface="Source Sans Pro Light" panose="020B0403030403020204" pitchFamily="34" charset="0"/>
              <a:buChar char="­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2313" indent="-182563" algn="l" defTabSz="914400" rtl="0" eaLnBrk="1" latinLnBrk="0" hangingPunct="1">
              <a:lnSpc>
                <a:spcPct val="95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5350" indent="-173038" algn="l" defTabSz="914400" rtl="0" eaLnBrk="1" latinLnBrk="0" hangingPunct="1">
              <a:lnSpc>
                <a:spcPct val="95000"/>
              </a:lnSpc>
              <a:spcBef>
                <a:spcPts val="500"/>
              </a:spcBef>
              <a:buFont typeface="Source Sans Pro Light" panose="020B0403030403020204" pitchFamily="34" charset="0"/>
              <a:buChar char="­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latin typeface="+mj-lt"/>
              </a:rPr>
              <a:t>AnF</a:t>
            </a:r>
            <a:r>
              <a:rPr lang="en-US" sz="2000" baseline="-25000" dirty="0">
                <a:latin typeface="+mj-lt"/>
              </a:rPr>
              <a:t>m</a:t>
            </a:r>
            <a:r>
              <a:rPr lang="en-US" sz="2000" dirty="0">
                <a:latin typeface="+mj-lt"/>
              </a:rPr>
              <a:t>O</a:t>
            </a:r>
            <a:r>
              <a:rPr lang="en-US" sz="2000" baseline="-25000" dirty="0">
                <a:latin typeface="+mj-lt"/>
              </a:rPr>
              <a:t>n</a:t>
            </a:r>
            <a:r>
              <a:rPr lang="en-US" sz="2000" baseline="30000" dirty="0">
                <a:latin typeface="+mj-lt"/>
              </a:rPr>
              <a:t>1-</a:t>
            </a:r>
            <a:r>
              <a:rPr lang="en-US" sz="2000" dirty="0">
                <a:latin typeface="+mj-lt"/>
              </a:rPr>
              <a:t> selected by low</a:t>
            </a:r>
            <a:br>
              <a:rPr lang="en-US" sz="2000" dirty="0">
                <a:latin typeface="+mj-lt"/>
              </a:rPr>
            </a:br>
            <a:r>
              <a:rPr lang="en-US" sz="2000" dirty="0">
                <a:latin typeface="+mj-lt"/>
              </a:rPr>
              <a:t>energy mass spectrometer</a:t>
            </a:r>
          </a:p>
          <a:p>
            <a:r>
              <a:rPr lang="en-US" sz="2000" dirty="0">
                <a:latin typeface="+mj-lt"/>
              </a:rPr>
              <a:t>He-stripping destroys molecules</a:t>
            </a:r>
          </a:p>
          <a:p>
            <a:pPr marL="0" indent="0">
              <a:buNone/>
            </a:pPr>
            <a:endParaRPr lang="en-US" sz="1650" dirty="0"/>
          </a:p>
        </p:txBody>
      </p:sp>
    </p:spTree>
    <p:extLst>
      <p:ext uri="{BB962C8B-B14F-4D97-AF65-F5344CB8AC3E}">
        <p14:creationId xmlns:p14="http://schemas.microsoft.com/office/powerpoint/2010/main" val="18476014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5">
            <a:extLst>
              <a:ext uri="{FF2B5EF4-FFF2-40B4-BE49-F238E27FC236}">
                <a16:creationId xmlns:a16="http://schemas.microsoft.com/office/drawing/2014/main" id="{4BDFBC0B-1624-4A1D-B0BC-C04B36616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4686" y="124273"/>
            <a:ext cx="4168379" cy="405882"/>
          </a:xfrm>
        </p:spPr>
        <p:txBody>
          <a:bodyPr>
            <a:normAutofit/>
          </a:bodyPr>
          <a:lstStyle/>
          <a:p>
            <a:r>
              <a:rPr lang="de-AT" err="1"/>
              <a:t>Measurements</a:t>
            </a:r>
            <a:r>
              <a:rPr lang="de-AT"/>
              <a:t> at VERA</a:t>
            </a:r>
            <a:endParaRPr lang="en-US"/>
          </a:p>
        </p:txBody>
      </p:sp>
      <p:pic>
        <p:nvPicPr>
          <p:cNvPr id="16" name="Inhaltsplatzhalter 6">
            <a:extLst>
              <a:ext uri="{FF2B5EF4-FFF2-40B4-BE49-F238E27FC236}">
                <a16:creationId xmlns:a16="http://schemas.microsoft.com/office/drawing/2014/main" id="{3BB3F95C-0E21-4716-94F2-C08BACF102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8857" y="731947"/>
            <a:ext cx="5186831" cy="5457292"/>
          </a:xfrm>
        </p:spPr>
      </p:pic>
      <p:sp>
        <p:nvSpPr>
          <p:cNvPr id="13" name="Freihandform: Form 12">
            <a:extLst>
              <a:ext uri="{FF2B5EF4-FFF2-40B4-BE49-F238E27FC236}">
                <a16:creationId xmlns:a16="http://schemas.microsoft.com/office/drawing/2014/main" id="{B6FCE46B-A666-45A9-88AB-743B8253CD47}"/>
              </a:ext>
            </a:extLst>
          </p:cNvPr>
          <p:cNvSpPr/>
          <p:nvPr/>
        </p:nvSpPr>
        <p:spPr>
          <a:xfrm>
            <a:off x="5899280" y="2732704"/>
            <a:ext cx="3030116" cy="2365310"/>
          </a:xfrm>
          <a:custGeom>
            <a:avLst/>
            <a:gdLst>
              <a:gd name="connsiteX0" fmla="*/ 1884784 w 4040155"/>
              <a:gd name="connsiteY0" fmla="*/ 0 h 3153747"/>
              <a:gd name="connsiteX1" fmla="*/ 4002833 w 4040155"/>
              <a:gd name="connsiteY1" fmla="*/ 27992 h 3153747"/>
              <a:gd name="connsiteX2" fmla="*/ 4040155 w 4040155"/>
              <a:gd name="connsiteY2" fmla="*/ 3153747 h 3153747"/>
              <a:gd name="connsiteX3" fmla="*/ 307910 w 4040155"/>
              <a:gd name="connsiteY3" fmla="*/ 3135086 h 3153747"/>
              <a:gd name="connsiteX4" fmla="*/ 0 w 4040155"/>
              <a:gd name="connsiteY4" fmla="*/ 2397967 h 3153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40155" h="3153747">
                <a:moveTo>
                  <a:pt x="1884784" y="0"/>
                </a:moveTo>
                <a:lnTo>
                  <a:pt x="4002833" y="27992"/>
                </a:lnTo>
                <a:lnTo>
                  <a:pt x="4040155" y="3153747"/>
                </a:lnTo>
                <a:lnTo>
                  <a:pt x="307910" y="3135086"/>
                </a:lnTo>
                <a:lnTo>
                  <a:pt x="0" y="2397967"/>
                </a:lnTo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Inhaltsplatzhalter 1">
            <a:extLst>
              <a:ext uri="{FF2B5EF4-FFF2-40B4-BE49-F238E27FC236}">
                <a16:creationId xmlns:a16="http://schemas.microsoft.com/office/drawing/2014/main" id="{BD6CD3DE-A187-4243-879C-9B698D83853B}"/>
              </a:ext>
            </a:extLst>
          </p:cNvPr>
          <p:cNvSpPr txBox="1">
            <a:spLocks/>
          </p:cNvSpPr>
          <p:nvPr/>
        </p:nvSpPr>
        <p:spPr>
          <a:xfrm>
            <a:off x="5034729" y="2426987"/>
            <a:ext cx="2157641" cy="30571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2563" indent="-182563" algn="l" defTabSz="914400" rtl="0" eaLnBrk="1" latinLnBrk="0" hangingPunct="1">
              <a:lnSpc>
                <a:spcPct val="95000"/>
              </a:lnSpc>
              <a:spcBef>
                <a:spcPts val="1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1950" indent="-179388" algn="l" defTabSz="914400" rtl="0" eaLnBrk="1" latinLnBrk="0" hangingPunct="1">
              <a:lnSpc>
                <a:spcPct val="95000"/>
              </a:lnSpc>
              <a:spcBef>
                <a:spcPts val="500"/>
              </a:spcBef>
              <a:buSzPct val="100000"/>
              <a:buFont typeface="Calibri" panose="020F0502020204030204" pitchFamily="34" charset="0"/>
              <a:buChar char="◦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indent="-184150" algn="l" defTabSz="914400" rtl="0" eaLnBrk="1" latinLnBrk="0" hangingPunct="1">
              <a:lnSpc>
                <a:spcPct val="95000"/>
              </a:lnSpc>
              <a:spcBef>
                <a:spcPts val="500"/>
              </a:spcBef>
              <a:buFont typeface="Source Sans Pro Light" panose="020B0403030403020204" pitchFamily="34" charset="0"/>
              <a:buChar char="­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2313" indent="-182563" algn="l" defTabSz="914400" rtl="0" eaLnBrk="1" latinLnBrk="0" hangingPunct="1">
              <a:lnSpc>
                <a:spcPct val="95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5350" indent="-173038" algn="l" defTabSz="914400" rtl="0" eaLnBrk="1" latinLnBrk="0" hangingPunct="1">
              <a:lnSpc>
                <a:spcPct val="95000"/>
              </a:lnSpc>
              <a:spcBef>
                <a:spcPts val="500"/>
              </a:spcBef>
              <a:buFont typeface="Source Sans Pro Light" panose="020B0403030403020204" pitchFamily="34" charset="0"/>
              <a:buChar char="­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AT" sz="1650">
                <a:latin typeface="+mj-lt"/>
              </a:rPr>
              <a:t>                 </a:t>
            </a:r>
            <a:r>
              <a:rPr lang="de-AT" sz="2000">
                <a:latin typeface="+mj-lt"/>
              </a:rPr>
              <a:t>+1.7 MV  </a:t>
            </a:r>
          </a:p>
          <a:p>
            <a:endParaRPr lang="en-US" sz="1650"/>
          </a:p>
        </p:txBody>
      </p:sp>
      <p:sp>
        <p:nvSpPr>
          <p:cNvPr id="2" name="L-Form 1">
            <a:extLst>
              <a:ext uri="{FF2B5EF4-FFF2-40B4-BE49-F238E27FC236}">
                <a16:creationId xmlns:a16="http://schemas.microsoft.com/office/drawing/2014/main" id="{BCA4558F-7519-4C53-B5FC-C7EE76295E28}"/>
              </a:ext>
            </a:extLst>
          </p:cNvPr>
          <p:cNvSpPr/>
          <p:nvPr/>
        </p:nvSpPr>
        <p:spPr>
          <a:xfrm rot="16200000">
            <a:off x="5822886" y="2440539"/>
            <a:ext cx="3182906" cy="3369515"/>
          </a:xfrm>
          <a:prstGeom prst="corner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err="1">
              <a:solidFill>
                <a:schemeClr val="tx1"/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46E9F86-44B0-40B5-AB4A-2480E3023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Joint annual Meeting ÖPG SPS Innsbruck 2021</a:t>
            </a:r>
            <a:endParaRPr lang="en-GB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1829661B-12DC-4EF1-95CC-A64BB7CA5F53}"/>
              </a:ext>
            </a:extLst>
          </p:cNvPr>
          <p:cNvSpPr txBox="1"/>
          <p:nvPr/>
        </p:nvSpPr>
        <p:spPr>
          <a:xfrm>
            <a:off x="841649" y="6305973"/>
            <a:ext cx="7995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 dirty="0">
                <a:latin typeface="+mj-lt"/>
              </a:rPr>
              <a:t>6</a:t>
            </a:r>
            <a:endParaRPr lang="en-US" sz="1800" dirty="0">
              <a:latin typeface="+mj-lt"/>
              <a:ea typeface="Source Sans Pro Semibold"/>
            </a:endParaRPr>
          </a:p>
        </p:txBody>
      </p:sp>
      <p:sp>
        <p:nvSpPr>
          <p:cNvPr id="18" name="Inhaltsplatzhalter 1">
            <a:extLst>
              <a:ext uri="{FF2B5EF4-FFF2-40B4-BE49-F238E27FC236}">
                <a16:creationId xmlns:a16="http://schemas.microsoft.com/office/drawing/2014/main" id="{DE103C67-946E-4EAA-8AFA-099A535FC5F3}"/>
              </a:ext>
            </a:extLst>
          </p:cNvPr>
          <p:cNvSpPr txBox="1">
            <a:spLocks/>
          </p:cNvSpPr>
          <p:nvPr/>
        </p:nvSpPr>
        <p:spPr>
          <a:xfrm>
            <a:off x="133844" y="912687"/>
            <a:ext cx="5529975" cy="521336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2563" indent="-182563" algn="l" defTabSz="914400" rtl="0" eaLnBrk="1" latinLnBrk="0" hangingPunct="1">
              <a:lnSpc>
                <a:spcPct val="95000"/>
              </a:lnSpc>
              <a:spcBef>
                <a:spcPts val="1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1950" indent="-179388" algn="l" defTabSz="914400" rtl="0" eaLnBrk="1" latinLnBrk="0" hangingPunct="1">
              <a:lnSpc>
                <a:spcPct val="95000"/>
              </a:lnSpc>
              <a:spcBef>
                <a:spcPts val="500"/>
              </a:spcBef>
              <a:buSzPct val="100000"/>
              <a:buFont typeface="Calibri" panose="020F0502020204030204" pitchFamily="34" charset="0"/>
              <a:buChar char="◦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indent="-184150" algn="l" defTabSz="914400" rtl="0" eaLnBrk="1" latinLnBrk="0" hangingPunct="1">
              <a:lnSpc>
                <a:spcPct val="95000"/>
              </a:lnSpc>
              <a:spcBef>
                <a:spcPts val="500"/>
              </a:spcBef>
              <a:buFont typeface="Source Sans Pro Light" panose="020B0403030403020204" pitchFamily="34" charset="0"/>
              <a:buChar char="­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2313" indent="-182563" algn="l" defTabSz="914400" rtl="0" eaLnBrk="1" latinLnBrk="0" hangingPunct="1">
              <a:lnSpc>
                <a:spcPct val="95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5350" indent="-173038" algn="l" defTabSz="914400" rtl="0" eaLnBrk="1" latinLnBrk="0" hangingPunct="1">
              <a:lnSpc>
                <a:spcPct val="95000"/>
              </a:lnSpc>
              <a:spcBef>
                <a:spcPts val="500"/>
              </a:spcBef>
              <a:buFont typeface="Source Sans Pro Light" panose="020B0403030403020204" pitchFamily="34" charset="0"/>
              <a:buChar char="­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latin typeface="+mj-lt"/>
              </a:rPr>
              <a:t>AnF</a:t>
            </a:r>
            <a:r>
              <a:rPr lang="en-US" sz="2000" baseline="-25000" dirty="0">
                <a:latin typeface="+mj-lt"/>
              </a:rPr>
              <a:t>m</a:t>
            </a:r>
            <a:r>
              <a:rPr lang="en-US" sz="2000" dirty="0">
                <a:latin typeface="+mj-lt"/>
              </a:rPr>
              <a:t>O</a:t>
            </a:r>
            <a:r>
              <a:rPr lang="en-US" sz="2000" baseline="-25000" dirty="0">
                <a:latin typeface="+mj-lt"/>
              </a:rPr>
              <a:t>n</a:t>
            </a:r>
            <a:r>
              <a:rPr lang="en-US" sz="2000" baseline="30000" dirty="0">
                <a:latin typeface="+mj-lt"/>
              </a:rPr>
              <a:t>1-</a:t>
            </a:r>
            <a:r>
              <a:rPr lang="en-US" sz="2000" dirty="0">
                <a:latin typeface="+mj-lt"/>
              </a:rPr>
              <a:t> selected by low</a:t>
            </a:r>
            <a:br>
              <a:rPr lang="en-US" sz="2000" dirty="0">
                <a:latin typeface="+mj-lt"/>
              </a:rPr>
            </a:br>
            <a:r>
              <a:rPr lang="en-US" sz="2000" dirty="0">
                <a:latin typeface="+mj-lt"/>
              </a:rPr>
              <a:t>energy mass spectrometer</a:t>
            </a:r>
          </a:p>
          <a:p>
            <a:r>
              <a:rPr lang="en-US" sz="2000" dirty="0">
                <a:latin typeface="+mj-lt"/>
              </a:rPr>
              <a:t>He-stripping destroys molecules</a:t>
            </a:r>
          </a:p>
          <a:p>
            <a:r>
              <a:rPr lang="en-US" sz="2000" dirty="0">
                <a:latin typeface="+mj-lt"/>
              </a:rPr>
              <a:t>High energy mass spectrometer</a:t>
            </a:r>
            <a:br>
              <a:rPr lang="en-US" sz="2000" dirty="0">
                <a:latin typeface="+mj-lt"/>
              </a:rPr>
            </a:br>
            <a:r>
              <a:rPr lang="en-US" sz="2000" dirty="0">
                <a:latin typeface="+mj-lt"/>
              </a:rPr>
              <a:t>selects An</a:t>
            </a:r>
            <a:r>
              <a:rPr lang="en-US" sz="2000" baseline="30000" dirty="0">
                <a:latin typeface="+mj-lt"/>
              </a:rPr>
              <a:t>3+</a:t>
            </a:r>
            <a:endParaRPr lang="en-US" sz="2000" dirty="0">
              <a:latin typeface="+mj-lt"/>
            </a:endParaRPr>
          </a:p>
          <a:p>
            <a:pPr marL="0" indent="0">
              <a:buNone/>
            </a:pPr>
            <a:endParaRPr lang="en-US" sz="1650" dirty="0"/>
          </a:p>
        </p:txBody>
      </p:sp>
    </p:spTree>
    <p:extLst>
      <p:ext uri="{BB962C8B-B14F-4D97-AF65-F5344CB8AC3E}">
        <p14:creationId xmlns:p14="http://schemas.microsoft.com/office/powerpoint/2010/main" val="32800921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5">
            <a:extLst>
              <a:ext uri="{FF2B5EF4-FFF2-40B4-BE49-F238E27FC236}">
                <a16:creationId xmlns:a16="http://schemas.microsoft.com/office/drawing/2014/main" id="{4BDFBC0B-1624-4A1D-B0BC-C04B36616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4686" y="124273"/>
            <a:ext cx="4168379" cy="405882"/>
          </a:xfrm>
        </p:spPr>
        <p:txBody>
          <a:bodyPr>
            <a:normAutofit/>
          </a:bodyPr>
          <a:lstStyle/>
          <a:p>
            <a:r>
              <a:rPr lang="de-AT" err="1"/>
              <a:t>Measurements</a:t>
            </a:r>
            <a:r>
              <a:rPr lang="de-AT"/>
              <a:t> at VERA</a:t>
            </a:r>
            <a:endParaRPr lang="en-US"/>
          </a:p>
        </p:txBody>
      </p:sp>
      <p:pic>
        <p:nvPicPr>
          <p:cNvPr id="16" name="Inhaltsplatzhalter 6">
            <a:extLst>
              <a:ext uri="{FF2B5EF4-FFF2-40B4-BE49-F238E27FC236}">
                <a16:creationId xmlns:a16="http://schemas.microsoft.com/office/drawing/2014/main" id="{3BB3F95C-0E21-4716-94F2-C08BACF102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8857" y="731947"/>
            <a:ext cx="5186831" cy="5457292"/>
          </a:xfrm>
        </p:spPr>
      </p:pic>
      <p:sp>
        <p:nvSpPr>
          <p:cNvPr id="13" name="Freihandform: Form 12">
            <a:extLst>
              <a:ext uri="{FF2B5EF4-FFF2-40B4-BE49-F238E27FC236}">
                <a16:creationId xmlns:a16="http://schemas.microsoft.com/office/drawing/2014/main" id="{B6FCE46B-A666-45A9-88AB-743B8253CD47}"/>
              </a:ext>
            </a:extLst>
          </p:cNvPr>
          <p:cNvSpPr/>
          <p:nvPr/>
        </p:nvSpPr>
        <p:spPr>
          <a:xfrm>
            <a:off x="5899280" y="2732704"/>
            <a:ext cx="3030116" cy="2365310"/>
          </a:xfrm>
          <a:custGeom>
            <a:avLst/>
            <a:gdLst>
              <a:gd name="connsiteX0" fmla="*/ 1884784 w 4040155"/>
              <a:gd name="connsiteY0" fmla="*/ 0 h 3153747"/>
              <a:gd name="connsiteX1" fmla="*/ 4002833 w 4040155"/>
              <a:gd name="connsiteY1" fmla="*/ 27992 h 3153747"/>
              <a:gd name="connsiteX2" fmla="*/ 4040155 w 4040155"/>
              <a:gd name="connsiteY2" fmla="*/ 3153747 h 3153747"/>
              <a:gd name="connsiteX3" fmla="*/ 307910 w 4040155"/>
              <a:gd name="connsiteY3" fmla="*/ 3135086 h 3153747"/>
              <a:gd name="connsiteX4" fmla="*/ 0 w 4040155"/>
              <a:gd name="connsiteY4" fmla="*/ 2397967 h 3153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40155" h="3153747">
                <a:moveTo>
                  <a:pt x="1884784" y="0"/>
                </a:moveTo>
                <a:lnTo>
                  <a:pt x="4002833" y="27992"/>
                </a:lnTo>
                <a:lnTo>
                  <a:pt x="4040155" y="3153747"/>
                </a:lnTo>
                <a:lnTo>
                  <a:pt x="307910" y="3135086"/>
                </a:lnTo>
                <a:lnTo>
                  <a:pt x="0" y="2397967"/>
                </a:lnTo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Inhaltsplatzhalter 1">
            <a:extLst>
              <a:ext uri="{FF2B5EF4-FFF2-40B4-BE49-F238E27FC236}">
                <a16:creationId xmlns:a16="http://schemas.microsoft.com/office/drawing/2014/main" id="{BD6CD3DE-A187-4243-879C-9B698D83853B}"/>
              </a:ext>
            </a:extLst>
          </p:cNvPr>
          <p:cNvSpPr txBox="1">
            <a:spLocks/>
          </p:cNvSpPr>
          <p:nvPr/>
        </p:nvSpPr>
        <p:spPr>
          <a:xfrm>
            <a:off x="5034729" y="2426987"/>
            <a:ext cx="2157641" cy="30571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2563" indent="-182563" algn="l" defTabSz="914400" rtl="0" eaLnBrk="1" latinLnBrk="0" hangingPunct="1">
              <a:lnSpc>
                <a:spcPct val="95000"/>
              </a:lnSpc>
              <a:spcBef>
                <a:spcPts val="1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1950" indent="-179388" algn="l" defTabSz="914400" rtl="0" eaLnBrk="1" latinLnBrk="0" hangingPunct="1">
              <a:lnSpc>
                <a:spcPct val="95000"/>
              </a:lnSpc>
              <a:spcBef>
                <a:spcPts val="500"/>
              </a:spcBef>
              <a:buSzPct val="100000"/>
              <a:buFont typeface="Calibri" panose="020F0502020204030204" pitchFamily="34" charset="0"/>
              <a:buChar char="◦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indent="-184150" algn="l" defTabSz="914400" rtl="0" eaLnBrk="1" latinLnBrk="0" hangingPunct="1">
              <a:lnSpc>
                <a:spcPct val="95000"/>
              </a:lnSpc>
              <a:spcBef>
                <a:spcPts val="500"/>
              </a:spcBef>
              <a:buFont typeface="Source Sans Pro Light" panose="020B0403030403020204" pitchFamily="34" charset="0"/>
              <a:buChar char="­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2313" indent="-182563" algn="l" defTabSz="914400" rtl="0" eaLnBrk="1" latinLnBrk="0" hangingPunct="1">
              <a:lnSpc>
                <a:spcPct val="95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5350" indent="-173038" algn="l" defTabSz="914400" rtl="0" eaLnBrk="1" latinLnBrk="0" hangingPunct="1">
              <a:lnSpc>
                <a:spcPct val="95000"/>
              </a:lnSpc>
              <a:spcBef>
                <a:spcPts val="500"/>
              </a:spcBef>
              <a:buFont typeface="Source Sans Pro Light" panose="020B0403030403020204" pitchFamily="34" charset="0"/>
              <a:buChar char="­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AT" sz="1650">
                <a:latin typeface="+mj-lt"/>
              </a:rPr>
              <a:t>                 </a:t>
            </a:r>
            <a:r>
              <a:rPr lang="de-AT" sz="2000">
                <a:latin typeface="+mj-lt"/>
              </a:rPr>
              <a:t>+1.7 MV  </a:t>
            </a:r>
          </a:p>
          <a:p>
            <a:endParaRPr lang="en-US" sz="1650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CB30A375-C164-45D0-A919-6663E8219758}"/>
              </a:ext>
            </a:extLst>
          </p:cNvPr>
          <p:cNvSpPr/>
          <p:nvPr/>
        </p:nvSpPr>
        <p:spPr>
          <a:xfrm>
            <a:off x="5800300" y="4247004"/>
            <a:ext cx="682388" cy="37049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err="1">
              <a:solidFill>
                <a:schemeClr val="tx1"/>
              </a:solidFill>
            </a:endParaRP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A26E046E-8DAD-4D52-B6AD-4507284F8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Joint annual Meeting ÖPG SPS Innsbruck 2021</a:t>
            </a:r>
            <a:endParaRPr lang="en-GB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E592AE53-E021-4E44-8126-22A5CD1227D4}"/>
              </a:ext>
            </a:extLst>
          </p:cNvPr>
          <p:cNvSpPr txBox="1"/>
          <p:nvPr/>
        </p:nvSpPr>
        <p:spPr>
          <a:xfrm>
            <a:off x="841649" y="6305973"/>
            <a:ext cx="7995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 dirty="0">
                <a:latin typeface="+mj-lt"/>
              </a:rPr>
              <a:t>6</a:t>
            </a:r>
            <a:endParaRPr lang="en-US" sz="1800" dirty="0">
              <a:latin typeface="+mj-lt"/>
              <a:ea typeface="Source Sans Pro Semibold"/>
            </a:endParaRPr>
          </a:p>
        </p:txBody>
      </p:sp>
      <p:sp>
        <p:nvSpPr>
          <p:cNvPr id="18" name="Inhaltsplatzhalter 1">
            <a:extLst>
              <a:ext uri="{FF2B5EF4-FFF2-40B4-BE49-F238E27FC236}">
                <a16:creationId xmlns:a16="http://schemas.microsoft.com/office/drawing/2014/main" id="{36416B2C-D64B-4E9F-818B-8CEDC1D3BE50}"/>
              </a:ext>
            </a:extLst>
          </p:cNvPr>
          <p:cNvSpPr txBox="1">
            <a:spLocks/>
          </p:cNvSpPr>
          <p:nvPr/>
        </p:nvSpPr>
        <p:spPr>
          <a:xfrm>
            <a:off x="133844" y="912687"/>
            <a:ext cx="5529975" cy="521336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2563" indent="-182563" algn="l" defTabSz="914400" rtl="0" eaLnBrk="1" latinLnBrk="0" hangingPunct="1">
              <a:lnSpc>
                <a:spcPct val="95000"/>
              </a:lnSpc>
              <a:spcBef>
                <a:spcPts val="1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1950" indent="-179388" algn="l" defTabSz="914400" rtl="0" eaLnBrk="1" latinLnBrk="0" hangingPunct="1">
              <a:lnSpc>
                <a:spcPct val="95000"/>
              </a:lnSpc>
              <a:spcBef>
                <a:spcPts val="500"/>
              </a:spcBef>
              <a:buSzPct val="100000"/>
              <a:buFont typeface="Calibri" panose="020F0502020204030204" pitchFamily="34" charset="0"/>
              <a:buChar char="◦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indent="-184150" algn="l" defTabSz="914400" rtl="0" eaLnBrk="1" latinLnBrk="0" hangingPunct="1">
              <a:lnSpc>
                <a:spcPct val="95000"/>
              </a:lnSpc>
              <a:spcBef>
                <a:spcPts val="500"/>
              </a:spcBef>
              <a:buFont typeface="Source Sans Pro Light" panose="020B0403030403020204" pitchFamily="34" charset="0"/>
              <a:buChar char="­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2313" indent="-182563" algn="l" defTabSz="914400" rtl="0" eaLnBrk="1" latinLnBrk="0" hangingPunct="1">
              <a:lnSpc>
                <a:spcPct val="95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5350" indent="-173038" algn="l" defTabSz="914400" rtl="0" eaLnBrk="1" latinLnBrk="0" hangingPunct="1">
              <a:lnSpc>
                <a:spcPct val="95000"/>
              </a:lnSpc>
              <a:spcBef>
                <a:spcPts val="500"/>
              </a:spcBef>
              <a:buFont typeface="Source Sans Pro Light" panose="020B0403030403020204" pitchFamily="34" charset="0"/>
              <a:buChar char="­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latin typeface="+mj-lt"/>
              </a:rPr>
              <a:t>AnF</a:t>
            </a:r>
            <a:r>
              <a:rPr lang="en-US" sz="2000" baseline="-25000" dirty="0">
                <a:latin typeface="+mj-lt"/>
              </a:rPr>
              <a:t>m</a:t>
            </a:r>
            <a:r>
              <a:rPr lang="en-US" sz="2000" dirty="0">
                <a:latin typeface="+mj-lt"/>
              </a:rPr>
              <a:t>O</a:t>
            </a:r>
            <a:r>
              <a:rPr lang="en-US" sz="2000" baseline="-25000" dirty="0">
                <a:latin typeface="+mj-lt"/>
              </a:rPr>
              <a:t>n</a:t>
            </a:r>
            <a:r>
              <a:rPr lang="en-US" sz="2000" baseline="30000" dirty="0">
                <a:latin typeface="+mj-lt"/>
              </a:rPr>
              <a:t>1-</a:t>
            </a:r>
            <a:r>
              <a:rPr lang="en-US" sz="2000" dirty="0">
                <a:latin typeface="+mj-lt"/>
              </a:rPr>
              <a:t> selected by low</a:t>
            </a:r>
            <a:br>
              <a:rPr lang="en-US" sz="2000" dirty="0">
                <a:latin typeface="+mj-lt"/>
              </a:rPr>
            </a:br>
            <a:r>
              <a:rPr lang="en-US" sz="2000" dirty="0">
                <a:latin typeface="+mj-lt"/>
              </a:rPr>
              <a:t>energy mass spectrometer</a:t>
            </a:r>
          </a:p>
          <a:p>
            <a:r>
              <a:rPr lang="en-US" sz="2000" dirty="0">
                <a:latin typeface="+mj-lt"/>
              </a:rPr>
              <a:t>He-stripping destroys molecules</a:t>
            </a:r>
          </a:p>
          <a:p>
            <a:r>
              <a:rPr lang="en-US" sz="2000" dirty="0">
                <a:latin typeface="+mj-lt"/>
              </a:rPr>
              <a:t>High energy mass spectrometer</a:t>
            </a:r>
            <a:br>
              <a:rPr lang="en-US" sz="2000" dirty="0">
                <a:latin typeface="+mj-lt"/>
              </a:rPr>
            </a:br>
            <a:r>
              <a:rPr lang="en-US" sz="2000" dirty="0">
                <a:latin typeface="+mj-lt"/>
              </a:rPr>
              <a:t>selects An</a:t>
            </a:r>
            <a:r>
              <a:rPr lang="en-US" sz="2000" baseline="30000" dirty="0">
                <a:latin typeface="+mj-lt"/>
              </a:rPr>
              <a:t>3+</a:t>
            </a:r>
            <a:endParaRPr lang="en-US" sz="2000" dirty="0">
              <a:latin typeface="+mj-lt"/>
            </a:endParaRPr>
          </a:p>
          <a:p>
            <a:r>
              <a:rPr lang="en-US" sz="2000" dirty="0">
                <a:latin typeface="+mj-lt"/>
              </a:rPr>
              <a:t>An</a:t>
            </a:r>
            <a:r>
              <a:rPr lang="en-US" sz="2000" baseline="30000" dirty="0">
                <a:latin typeface="+mj-lt"/>
              </a:rPr>
              <a:t>3+</a:t>
            </a:r>
            <a:r>
              <a:rPr lang="en-US" sz="2000" dirty="0">
                <a:latin typeface="+mj-lt"/>
              </a:rPr>
              <a:t> detected in Bragg type </a:t>
            </a:r>
            <a:br>
              <a:rPr lang="en-US" sz="2000" dirty="0">
                <a:latin typeface="+mj-lt"/>
              </a:rPr>
            </a:br>
            <a:r>
              <a:rPr lang="en-US" sz="2000" dirty="0">
                <a:latin typeface="+mj-lt"/>
              </a:rPr>
              <a:t>ionization chamber</a:t>
            </a:r>
          </a:p>
          <a:p>
            <a:endParaRPr lang="en-US" sz="900" dirty="0">
              <a:latin typeface="+mj-lt"/>
            </a:endParaRPr>
          </a:p>
          <a:p>
            <a:pPr marL="0" indent="0">
              <a:buNone/>
            </a:pPr>
            <a:endParaRPr lang="en-US" sz="1650" dirty="0"/>
          </a:p>
        </p:txBody>
      </p:sp>
    </p:spTree>
    <p:extLst>
      <p:ext uri="{BB962C8B-B14F-4D97-AF65-F5344CB8AC3E}">
        <p14:creationId xmlns:p14="http://schemas.microsoft.com/office/powerpoint/2010/main" val="23219326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5">
            <a:extLst>
              <a:ext uri="{FF2B5EF4-FFF2-40B4-BE49-F238E27FC236}">
                <a16:creationId xmlns:a16="http://schemas.microsoft.com/office/drawing/2014/main" id="{4BDFBC0B-1624-4A1D-B0BC-C04B36616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4686" y="124273"/>
            <a:ext cx="4168379" cy="405882"/>
          </a:xfrm>
        </p:spPr>
        <p:txBody>
          <a:bodyPr>
            <a:normAutofit/>
          </a:bodyPr>
          <a:lstStyle/>
          <a:p>
            <a:r>
              <a:rPr lang="de-AT" err="1"/>
              <a:t>Measurements</a:t>
            </a:r>
            <a:r>
              <a:rPr lang="de-AT"/>
              <a:t> at VERA</a:t>
            </a:r>
            <a:endParaRPr lang="en-US"/>
          </a:p>
        </p:txBody>
      </p:sp>
      <p:pic>
        <p:nvPicPr>
          <p:cNvPr id="16" name="Inhaltsplatzhalter 6">
            <a:extLst>
              <a:ext uri="{FF2B5EF4-FFF2-40B4-BE49-F238E27FC236}">
                <a16:creationId xmlns:a16="http://schemas.microsoft.com/office/drawing/2014/main" id="{3BB3F95C-0E21-4716-94F2-C08BACF102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8857" y="731947"/>
            <a:ext cx="5186831" cy="5457292"/>
          </a:xfrm>
        </p:spPr>
      </p:pic>
      <p:sp>
        <p:nvSpPr>
          <p:cNvPr id="13" name="Freihandform: Form 12">
            <a:extLst>
              <a:ext uri="{FF2B5EF4-FFF2-40B4-BE49-F238E27FC236}">
                <a16:creationId xmlns:a16="http://schemas.microsoft.com/office/drawing/2014/main" id="{B6FCE46B-A666-45A9-88AB-743B8253CD47}"/>
              </a:ext>
            </a:extLst>
          </p:cNvPr>
          <p:cNvSpPr/>
          <p:nvPr/>
        </p:nvSpPr>
        <p:spPr>
          <a:xfrm>
            <a:off x="5899280" y="2732704"/>
            <a:ext cx="3030116" cy="2365310"/>
          </a:xfrm>
          <a:custGeom>
            <a:avLst/>
            <a:gdLst>
              <a:gd name="connsiteX0" fmla="*/ 1884784 w 4040155"/>
              <a:gd name="connsiteY0" fmla="*/ 0 h 3153747"/>
              <a:gd name="connsiteX1" fmla="*/ 4002833 w 4040155"/>
              <a:gd name="connsiteY1" fmla="*/ 27992 h 3153747"/>
              <a:gd name="connsiteX2" fmla="*/ 4040155 w 4040155"/>
              <a:gd name="connsiteY2" fmla="*/ 3153747 h 3153747"/>
              <a:gd name="connsiteX3" fmla="*/ 307910 w 4040155"/>
              <a:gd name="connsiteY3" fmla="*/ 3135086 h 3153747"/>
              <a:gd name="connsiteX4" fmla="*/ 0 w 4040155"/>
              <a:gd name="connsiteY4" fmla="*/ 2397967 h 3153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40155" h="3153747">
                <a:moveTo>
                  <a:pt x="1884784" y="0"/>
                </a:moveTo>
                <a:lnTo>
                  <a:pt x="4002833" y="27992"/>
                </a:lnTo>
                <a:lnTo>
                  <a:pt x="4040155" y="3153747"/>
                </a:lnTo>
                <a:lnTo>
                  <a:pt x="307910" y="3135086"/>
                </a:lnTo>
                <a:lnTo>
                  <a:pt x="0" y="2397967"/>
                </a:lnTo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Inhaltsplatzhalter 1">
            <a:extLst>
              <a:ext uri="{FF2B5EF4-FFF2-40B4-BE49-F238E27FC236}">
                <a16:creationId xmlns:a16="http://schemas.microsoft.com/office/drawing/2014/main" id="{3BC32E8B-D2E1-4318-94A4-59B40CD231B2}"/>
              </a:ext>
            </a:extLst>
          </p:cNvPr>
          <p:cNvSpPr txBox="1">
            <a:spLocks/>
          </p:cNvSpPr>
          <p:nvPr/>
        </p:nvSpPr>
        <p:spPr>
          <a:xfrm>
            <a:off x="133844" y="912687"/>
            <a:ext cx="5529975" cy="521336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2563" indent="-182563" algn="l" defTabSz="914400" rtl="0" eaLnBrk="1" latinLnBrk="0" hangingPunct="1">
              <a:lnSpc>
                <a:spcPct val="95000"/>
              </a:lnSpc>
              <a:spcBef>
                <a:spcPts val="1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1950" indent="-179388" algn="l" defTabSz="914400" rtl="0" eaLnBrk="1" latinLnBrk="0" hangingPunct="1">
              <a:lnSpc>
                <a:spcPct val="95000"/>
              </a:lnSpc>
              <a:spcBef>
                <a:spcPts val="500"/>
              </a:spcBef>
              <a:buSzPct val="100000"/>
              <a:buFont typeface="Calibri" panose="020F0502020204030204" pitchFamily="34" charset="0"/>
              <a:buChar char="◦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indent="-184150" algn="l" defTabSz="914400" rtl="0" eaLnBrk="1" latinLnBrk="0" hangingPunct="1">
              <a:lnSpc>
                <a:spcPct val="95000"/>
              </a:lnSpc>
              <a:spcBef>
                <a:spcPts val="500"/>
              </a:spcBef>
              <a:buFont typeface="Source Sans Pro Light" panose="020B0403030403020204" pitchFamily="34" charset="0"/>
              <a:buChar char="­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2313" indent="-182563" algn="l" defTabSz="914400" rtl="0" eaLnBrk="1" latinLnBrk="0" hangingPunct="1">
              <a:lnSpc>
                <a:spcPct val="95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5350" indent="-173038" algn="l" defTabSz="914400" rtl="0" eaLnBrk="1" latinLnBrk="0" hangingPunct="1">
              <a:lnSpc>
                <a:spcPct val="95000"/>
              </a:lnSpc>
              <a:spcBef>
                <a:spcPts val="500"/>
              </a:spcBef>
              <a:buFont typeface="Source Sans Pro Light" panose="020B0403030403020204" pitchFamily="34" charset="0"/>
              <a:buChar char="­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latin typeface="+mj-lt"/>
              </a:rPr>
              <a:t>AnF</a:t>
            </a:r>
            <a:r>
              <a:rPr lang="en-US" sz="2000" baseline="-25000" dirty="0">
                <a:latin typeface="+mj-lt"/>
              </a:rPr>
              <a:t>m</a:t>
            </a:r>
            <a:r>
              <a:rPr lang="en-US" sz="2000" dirty="0">
                <a:latin typeface="+mj-lt"/>
              </a:rPr>
              <a:t>O</a:t>
            </a:r>
            <a:r>
              <a:rPr lang="en-US" sz="2000" baseline="-25000" dirty="0">
                <a:latin typeface="+mj-lt"/>
              </a:rPr>
              <a:t>n</a:t>
            </a:r>
            <a:r>
              <a:rPr lang="en-US" sz="2000" baseline="30000" dirty="0">
                <a:latin typeface="+mj-lt"/>
              </a:rPr>
              <a:t>1-</a:t>
            </a:r>
            <a:r>
              <a:rPr lang="en-US" sz="2000" dirty="0">
                <a:latin typeface="+mj-lt"/>
              </a:rPr>
              <a:t> selected by low</a:t>
            </a:r>
            <a:br>
              <a:rPr lang="en-US" sz="2000" dirty="0">
                <a:latin typeface="+mj-lt"/>
              </a:rPr>
            </a:br>
            <a:r>
              <a:rPr lang="en-US" sz="2000" dirty="0">
                <a:latin typeface="+mj-lt"/>
              </a:rPr>
              <a:t>energy mass spectrometer</a:t>
            </a:r>
          </a:p>
          <a:p>
            <a:r>
              <a:rPr lang="en-US" sz="2000" dirty="0">
                <a:latin typeface="+mj-lt"/>
              </a:rPr>
              <a:t>He-stripping destroys molecules</a:t>
            </a:r>
          </a:p>
          <a:p>
            <a:r>
              <a:rPr lang="en-US" sz="2000" dirty="0">
                <a:latin typeface="+mj-lt"/>
              </a:rPr>
              <a:t>High energy mass spectrometer</a:t>
            </a:r>
            <a:br>
              <a:rPr lang="en-US" sz="2000" dirty="0">
                <a:latin typeface="+mj-lt"/>
              </a:rPr>
            </a:br>
            <a:r>
              <a:rPr lang="en-US" sz="2000" dirty="0">
                <a:latin typeface="+mj-lt"/>
              </a:rPr>
              <a:t>selects An</a:t>
            </a:r>
            <a:r>
              <a:rPr lang="en-US" sz="2000" baseline="30000" dirty="0">
                <a:latin typeface="+mj-lt"/>
              </a:rPr>
              <a:t>3+</a:t>
            </a:r>
            <a:endParaRPr lang="en-US" sz="2000" dirty="0">
              <a:latin typeface="+mj-lt"/>
            </a:endParaRPr>
          </a:p>
          <a:p>
            <a:r>
              <a:rPr lang="en-US" sz="2000" dirty="0">
                <a:latin typeface="+mj-lt"/>
              </a:rPr>
              <a:t>An</a:t>
            </a:r>
            <a:r>
              <a:rPr lang="en-US" sz="2000" baseline="30000" dirty="0">
                <a:latin typeface="+mj-lt"/>
              </a:rPr>
              <a:t>3+</a:t>
            </a:r>
            <a:r>
              <a:rPr lang="en-US" sz="2000" dirty="0">
                <a:latin typeface="+mj-lt"/>
              </a:rPr>
              <a:t> detected in Bragg type </a:t>
            </a:r>
            <a:br>
              <a:rPr lang="en-US" sz="2000" dirty="0">
                <a:latin typeface="+mj-lt"/>
              </a:rPr>
            </a:br>
            <a:r>
              <a:rPr lang="en-US" sz="2000" dirty="0">
                <a:latin typeface="+mj-lt"/>
              </a:rPr>
              <a:t>ionization chamber</a:t>
            </a:r>
          </a:p>
          <a:p>
            <a:endParaRPr lang="en-US" sz="900" dirty="0">
              <a:latin typeface="+mj-lt"/>
            </a:endParaRPr>
          </a:p>
          <a:p>
            <a:r>
              <a:rPr lang="en-US" sz="2000" dirty="0">
                <a:latin typeface="+mj-lt"/>
              </a:rPr>
              <a:t>24 machine setups with masses 306u to 338u measured on each target</a:t>
            </a:r>
          </a:p>
          <a:p>
            <a:pPr lvl="1"/>
            <a:r>
              <a:rPr lang="en-US" sz="2000" dirty="0">
                <a:latin typeface="+mj-lt"/>
              </a:rPr>
              <a:t>Only electrostatic components were adjusted </a:t>
            </a:r>
          </a:p>
          <a:p>
            <a:pPr lvl="2"/>
            <a:r>
              <a:rPr lang="en-US" sz="1800" dirty="0">
                <a:latin typeface="+mj-lt"/>
              </a:rPr>
              <a:t>magnetic rigidity constant for all setups</a:t>
            </a:r>
            <a:endParaRPr lang="en-US" sz="1650" dirty="0"/>
          </a:p>
          <a:p>
            <a:endParaRPr lang="en-US" sz="1650" dirty="0"/>
          </a:p>
        </p:txBody>
      </p:sp>
      <p:sp>
        <p:nvSpPr>
          <p:cNvPr id="14" name="Inhaltsplatzhalter 1">
            <a:extLst>
              <a:ext uri="{FF2B5EF4-FFF2-40B4-BE49-F238E27FC236}">
                <a16:creationId xmlns:a16="http://schemas.microsoft.com/office/drawing/2014/main" id="{BD6CD3DE-A187-4243-879C-9B698D83853B}"/>
              </a:ext>
            </a:extLst>
          </p:cNvPr>
          <p:cNvSpPr txBox="1">
            <a:spLocks/>
          </p:cNvSpPr>
          <p:nvPr/>
        </p:nvSpPr>
        <p:spPr>
          <a:xfrm>
            <a:off x="5034729" y="2426987"/>
            <a:ext cx="2157641" cy="30571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2563" indent="-182563" algn="l" defTabSz="914400" rtl="0" eaLnBrk="1" latinLnBrk="0" hangingPunct="1">
              <a:lnSpc>
                <a:spcPct val="95000"/>
              </a:lnSpc>
              <a:spcBef>
                <a:spcPts val="1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1950" indent="-179388" algn="l" defTabSz="914400" rtl="0" eaLnBrk="1" latinLnBrk="0" hangingPunct="1">
              <a:lnSpc>
                <a:spcPct val="95000"/>
              </a:lnSpc>
              <a:spcBef>
                <a:spcPts val="500"/>
              </a:spcBef>
              <a:buSzPct val="100000"/>
              <a:buFont typeface="Calibri" panose="020F0502020204030204" pitchFamily="34" charset="0"/>
              <a:buChar char="◦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indent="-184150" algn="l" defTabSz="914400" rtl="0" eaLnBrk="1" latinLnBrk="0" hangingPunct="1">
              <a:lnSpc>
                <a:spcPct val="95000"/>
              </a:lnSpc>
              <a:spcBef>
                <a:spcPts val="500"/>
              </a:spcBef>
              <a:buFont typeface="Source Sans Pro Light" panose="020B0403030403020204" pitchFamily="34" charset="0"/>
              <a:buChar char="­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2313" indent="-182563" algn="l" defTabSz="914400" rtl="0" eaLnBrk="1" latinLnBrk="0" hangingPunct="1">
              <a:lnSpc>
                <a:spcPct val="95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5350" indent="-173038" algn="l" defTabSz="914400" rtl="0" eaLnBrk="1" latinLnBrk="0" hangingPunct="1">
              <a:lnSpc>
                <a:spcPct val="95000"/>
              </a:lnSpc>
              <a:spcBef>
                <a:spcPts val="500"/>
              </a:spcBef>
              <a:buFont typeface="Source Sans Pro Light" panose="020B0403030403020204" pitchFamily="34" charset="0"/>
              <a:buChar char="­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AT" sz="1650">
                <a:latin typeface="+mj-lt"/>
              </a:rPr>
              <a:t>                 </a:t>
            </a:r>
            <a:r>
              <a:rPr lang="de-AT" sz="2000">
                <a:latin typeface="+mj-lt"/>
              </a:rPr>
              <a:t>+1.7 MV  </a:t>
            </a:r>
          </a:p>
          <a:p>
            <a:endParaRPr lang="en-US" sz="1650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CB30A375-C164-45D0-A919-6663E8219758}"/>
              </a:ext>
            </a:extLst>
          </p:cNvPr>
          <p:cNvSpPr/>
          <p:nvPr/>
        </p:nvSpPr>
        <p:spPr>
          <a:xfrm>
            <a:off x="5800300" y="4247004"/>
            <a:ext cx="682388" cy="37049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err="1">
              <a:solidFill>
                <a:schemeClr val="tx1"/>
              </a:solidFill>
            </a:endParaRP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3A4F576F-C3EB-4AA8-8A31-DCF59E753C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Joint annual Meeting ÖPG SPS Innsbruck 2021</a:t>
            </a:r>
            <a:endParaRPr lang="en-GB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35507F2A-5695-4D59-85FE-F82ACAF13DA7}"/>
              </a:ext>
            </a:extLst>
          </p:cNvPr>
          <p:cNvSpPr txBox="1"/>
          <p:nvPr/>
        </p:nvSpPr>
        <p:spPr>
          <a:xfrm>
            <a:off x="841649" y="6305973"/>
            <a:ext cx="7995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 dirty="0">
                <a:latin typeface="+mj-lt"/>
              </a:rPr>
              <a:t>6</a:t>
            </a:r>
            <a:endParaRPr lang="en-US" sz="1800" dirty="0">
              <a:latin typeface="+mj-lt"/>
              <a:ea typeface="Source Sans Pro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2722847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35F522F5-12F5-45B2-BFFD-D77A6EF7CE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3388" y="430010"/>
            <a:ext cx="3172793" cy="647485"/>
          </a:xfrm>
        </p:spPr>
        <p:txBody>
          <a:bodyPr>
            <a:normAutofit fontScale="90000"/>
          </a:bodyPr>
          <a:lstStyle/>
          <a:p>
            <a:r>
              <a:rPr lang="de-AT" err="1"/>
              <a:t>Why</a:t>
            </a:r>
            <a:r>
              <a:rPr lang="de-AT"/>
              <a:t> </a:t>
            </a:r>
            <a:r>
              <a:rPr lang="de-AT" err="1"/>
              <a:t>is</a:t>
            </a:r>
            <a:r>
              <a:rPr lang="de-AT"/>
              <a:t> </a:t>
            </a:r>
            <a:r>
              <a:rPr lang="de-AT" err="1"/>
              <a:t>this</a:t>
            </a:r>
            <a:r>
              <a:rPr lang="de-AT"/>
              <a:t> </a:t>
            </a:r>
            <a:r>
              <a:rPr lang="de-AT" err="1"/>
              <a:t>interesting</a:t>
            </a:r>
            <a:r>
              <a:rPr lang="de-AT"/>
              <a:t>?</a:t>
            </a:r>
            <a:br>
              <a:rPr lang="de-AT"/>
            </a:br>
            <a:r>
              <a:rPr lang="de-AT" baseline="30000"/>
              <a:t>237</a:t>
            </a:r>
            <a:r>
              <a:rPr lang="de-AT"/>
              <a:t>Np spike </a:t>
            </a:r>
            <a:r>
              <a:rPr lang="de-AT" err="1"/>
              <a:t>project</a:t>
            </a:r>
            <a:endParaRPr lang="en-US"/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D8F65732-48CD-4AC3-BEB6-B8B2CD4324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809" y="1007754"/>
            <a:ext cx="5979957" cy="5414646"/>
          </a:xfrm>
        </p:spPr>
        <p:txBody>
          <a:bodyPr vert="horz" lIns="0" tIns="0" rIns="0" bIns="0" rtlCol="0" anchor="t">
            <a:normAutofit/>
          </a:bodyPr>
          <a:lstStyle/>
          <a:p>
            <a:r>
              <a:rPr lang="en-US" sz="2000" dirty="0">
                <a:latin typeface="+mj-lt"/>
              </a:rPr>
              <a:t>Second most abundant anthropogenic</a:t>
            </a:r>
            <a:br>
              <a:rPr lang="en-US" sz="2000" dirty="0">
                <a:latin typeface="+mj-lt"/>
              </a:rPr>
            </a:br>
            <a:r>
              <a:rPr lang="en-US" sz="2000" dirty="0">
                <a:latin typeface="+mj-lt"/>
              </a:rPr>
              <a:t>actinide in the environment?</a:t>
            </a:r>
          </a:p>
          <a:p>
            <a:r>
              <a:rPr lang="en-US" sz="2000" dirty="0">
                <a:latin typeface="+mj-lt"/>
              </a:rPr>
              <a:t>Released by nuclear weapons tests and industry</a:t>
            </a:r>
            <a:endParaRPr lang="en-US" sz="2000" dirty="0">
              <a:latin typeface="+mj-lt"/>
              <a:ea typeface="Source Sans Pro Semibold"/>
            </a:endParaRPr>
          </a:p>
          <a:p>
            <a:r>
              <a:rPr lang="en-US" sz="2000" dirty="0">
                <a:latin typeface="+mj-lt"/>
              </a:rPr>
              <a:t>Potential environmental tracer</a:t>
            </a:r>
            <a:endParaRPr lang="en-US" sz="2000" dirty="0">
              <a:latin typeface="+mj-lt"/>
              <a:ea typeface="Source Sans Pro Semibold"/>
            </a:endParaRPr>
          </a:p>
          <a:p>
            <a:pPr marL="537845" lvl="2"/>
            <a:r>
              <a:rPr lang="en-US" sz="1900" dirty="0">
                <a:latin typeface="+mj-lt"/>
              </a:rPr>
              <a:t>Long lived and highly mobile in water</a:t>
            </a:r>
            <a:endParaRPr lang="en-US" sz="1900" dirty="0">
              <a:latin typeface="+mj-lt"/>
              <a:ea typeface="Source Sans Pro Semibold"/>
            </a:endParaRPr>
          </a:p>
          <a:p>
            <a:endParaRPr lang="de-AT" dirty="0"/>
          </a:p>
          <a:p>
            <a:pPr marL="360045" lvl="1"/>
            <a:endParaRPr lang="en-US" dirty="0">
              <a:ea typeface="Source Sans Pro Light"/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372E84F-D98F-461C-B336-C5F18B57D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47549" y="6422400"/>
            <a:ext cx="6962064" cy="365125"/>
          </a:xfrm>
        </p:spPr>
        <p:txBody>
          <a:bodyPr/>
          <a:lstStyle/>
          <a:p>
            <a:r>
              <a:rPr lang="en-GB" dirty="0"/>
              <a:t>Joint annual Meeting ÖPG SPS Innsbruck 2021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AA0E7228-E964-4806-AFCC-69440C430DD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02294" y="1248225"/>
            <a:ext cx="2635319" cy="2586796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DE0DFFD4-9B3A-4A22-8CC4-105885A6A793}"/>
              </a:ext>
            </a:extLst>
          </p:cNvPr>
          <p:cNvSpPr/>
          <p:nvPr/>
        </p:nvSpPr>
        <p:spPr>
          <a:xfrm>
            <a:off x="7492621" y="1230977"/>
            <a:ext cx="1333560" cy="1312056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err="1">
              <a:solidFill>
                <a:schemeClr val="tx1"/>
              </a:solidFill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20892866-0A44-43ED-8E84-6B8538C0C346}"/>
              </a:ext>
            </a:extLst>
          </p:cNvPr>
          <p:cNvSpPr txBox="1"/>
          <p:nvPr/>
        </p:nvSpPr>
        <p:spPr>
          <a:xfrm>
            <a:off x="6118767" y="3992092"/>
            <a:ext cx="280237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/>
              <a:t>Magill et al.,</a:t>
            </a:r>
            <a:r>
              <a:rPr lang="en-US" sz="1400" b="0" i="0">
                <a:solidFill>
                  <a:srgbClr val="000000"/>
                </a:solidFill>
                <a:effectLst/>
              </a:rPr>
              <a:t> </a:t>
            </a:r>
            <a:r>
              <a:rPr lang="en-US" sz="1400" b="0" i="0" err="1">
                <a:solidFill>
                  <a:srgbClr val="000000"/>
                </a:solidFill>
                <a:effectLst/>
              </a:rPr>
              <a:t>Nucleonica</a:t>
            </a:r>
            <a:r>
              <a:rPr lang="en-US" sz="1400" b="0" i="0">
                <a:solidFill>
                  <a:srgbClr val="000000"/>
                </a:solidFill>
                <a:effectLst/>
              </a:rPr>
              <a:t> GmbH, 2006</a:t>
            </a:r>
            <a:endParaRPr lang="en-US" sz="140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6D51E84D-4A3B-48D8-83AF-DD92B6EC8000}"/>
              </a:ext>
            </a:extLst>
          </p:cNvPr>
          <p:cNvSpPr txBox="1"/>
          <p:nvPr/>
        </p:nvSpPr>
        <p:spPr>
          <a:xfrm>
            <a:off x="841649" y="6305973"/>
            <a:ext cx="7995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 dirty="0">
                <a:latin typeface="+mj-lt"/>
              </a:rPr>
              <a:t>1</a:t>
            </a:r>
            <a:endParaRPr lang="en-US" sz="1800" dirty="0">
              <a:latin typeface="+mj-lt"/>
              <a:ea typeface="Source Sans Pro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36469309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5AA89520-720D-4CF5-A250-076BF83690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6240" y="1986029"/>
            <a:ext cx="1883032" cy="579889"/>
          </a:xfrm>
        </p:spPr>
        <p:txBody>
          <a:bodyPr>
            <a:noAutofit/>
          </a:bodyPr>
          <a:lstStyle/>
          <a:p>
            <a:r>
              <a:rPr lang="de-AT" sz="4000" err="1"/>
              <a:t>Results</a:t>
            </a:r>
            <a:endParaRPr lang="de-AT" sz="400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44C7E4E0-CF3A-4A6A-9AC8-A00C46062F0F}"/>
              </a:ext>
            </a:extLst>
          </p:cNvPr>
          <p:cNvSpPr txBox="1"/>
          <p:nvPr/>
        </p:nvSpPr>
        <p:spPr>
          <a:xfrm>
            <a:off x="257539" y="3244334"/>
            <a:ext cx="880912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AT" sz="2000" dirty="0">
                <a:latin typeface="+mj-lt"/>
              </a:rPr>
              <a:t>All </a:t>
            </a:r>
            <a:r>
              <a:rPr lang="de-AT" sz="2000" dirty="0" err="1">
                <a:latin typeface="+mj-lt"/>
              </a:rPr>
              <a:t>results</a:t>
            </a:r>
            <a:r>
              <a:rPr lang="de-AT" sz="2000" dirty="0">
                <a:latin typeface="+mj-lt"/>
              </a:rPr>
              <a:t> </a:t>
            </a:r>
            <a:r>
              <a:rPr lang="de-AT" sz="2000" dirty="0" err="1">
                <a:latin typeface="+mj-lt"/>
              </a:rPr>
              <a:t>are</a:t>
            </a:r>
            <a:r>
              <a:rPr lang="de-AT" sz="2000" dirty="0">
                <a:latin typeface="+mj-lt"/>
              </a:rPr>
              <a:t> </a:t>
            </a:r>
            <a:r>
              <a:rPr lang="de-AT" sz="2000" dirty="0" err="1">
                <a:latin typeface="+mj-lt"/>
              </a:rPr>
              <a:t>stated</a:t>
            </a:r>
            <a:r>
              <a:rPr lang="de-AT" sz="2000" dirty="0">
                <a:latin typeface="+mj-lt"/>
              </a:rPr>
              <a:t> in the form of </a:t>
            </a:r>
            <a:r>
              <a:rPr lang="de-AT" sz="2000" dirty="0" err="1">
                <a:latin typeface="+mj-lt"/>
              </a:rPr>
              <a:t>AnF</a:t>
            </a:r>
            <a:r>
              <a:rPr lang="de-AT" sz="2000" baseline="-25000" dirty="0" err="1">
                <a:latin typeface="+mj-lt"/>
              </a:rPr>
              <a:t>m</a:t>
            </a:r>
            <a:r>
              <a:rPr lang="de-AT" sz="2000" dirty="0" err="1">
                <a:latin typeface="+mj-lt"/>
              </a:rPr>
              <a:t>O</a:t>
            </a:r>
            <a:r>
              <a:rPr lang="de-AT" sz="2000" baseline="-25000" dirty="0" err="1">
                <a:latin typeface="+mj-lt"/>
              </a:rPr>
              <a:t>n</a:t>
            </a:r>
            <a:r>
              <a:rPr lang="de-AT" sz="2000" dirty="0">
                <a:latin typeface="+mj-lt"/>
              </a:rPr>
              <a:t>/AnF</a:t>
            </a:r>
            <a:r>
              <a:rPr lang="de-AT" sz="2000" baseline="-25000" dirty="0">
                <a:latin typeface="+mj-lt"/>
              </a:rPr>
              <a:t>5</a:t>
            </a:r>
            <a:r>
              <a:rPr lang="de-AT" sz="2000" dirty="0">
                <a:latin typeface="+mj-lt"/>
              </a:rPr>
              <a:t> </a:t>
            </a:r>
            <a:r>
              <a:rPr lang="de-AT" sz="2000" dirty="0" err="1">
                <a:latin typeface="+mj-lt"/>
              </a:rPr>
              <a:t>ratios</a:t>
            </a:r>
            <a:endParaRPr lang="en-US" sz="2000" dirty="0">
              <a:latin typeface="+mj-lt"/>
            </a:endParaRP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39DB7AEA-571D-449B-91CA-703A5291E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Joint annual Meeting ÖPG SPS Innsbruck 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99469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B19DF05-7912-4D61-AEC6-497F58785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Joint annual Meeting ÖPG SPS Innsbruck 2021</a:t>
            </a:r>
            <a:endParaRPr lang="en-GB"/>
          </a:p>
        </p:txBody>
      </p:sp>
      <p:sp>
        <p:nvSpPr>
          <p:cNvPr id="14" name="Titel 5">
            <a:extLst>
              <a:ext uri="{FF2B5EF4-FFF2-40B4-BE49-F238E27FC236}">
                <a16:creationId xmlns:a16="http://schemas.microsoft.com/office/drawing/2014/main" id="{9847C4FD-572F-4E4A-B73C-3A8A2FAE6B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3592" y="213160"/>
            <a:ext cx="4774507" cy="794959"/>
          </a:xfrm>
        </p:spPr>
        <p:txBody>
          <a:bodyPr>
            <a:normAutofit/>
          </a:bodyPr>
          <a:lstStyle/>
          <a:p>
            <a:r>
              <a:rPr lang="de-AT" sz="2500" dirty="0"/>
              <a:t>Formation </a:t>
            </a:r>
            <a:r>
              <a:rPr lang="de-AT" sz="2500" dirty="0" err="1"/>
              <a:t>distribution</a:t>
            </a:r>
            <a:r>
              <a:rPr lang="de-AT" sz="2500" dirty="0"/>
              <a:t>:</a:t>
            </a:r>
            <a:br>
              <a:rPr lang="de-AT" sz="2500" dirty="0"/>
            </a:br>
            <a:r>
              <a:rPr lang="de-AT" sz="2500" dirty="0" err="1"/>
              <a:t>reference</a:t>
            </a:r>
            <a:r>
              <a:rPr lang="de-AT" sz="2500" dirty="0"/>
              <a:t> </a:t>
            </a:r>
            <a:r>
              <a:rPr lang="de-AT" sz="2500" dirty="0" err="1"/>
              <a:t>materials</a:t>
            </a:r>
            <a:endParaRPr lang="en-US" sz="250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1C3C6AE6-7BCE-475E-BF56-C7740D1BE92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9099" y="1211974"/>
            <a:ext cx="5776813" cy="4423716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453FDA82-2B4F-428A-B80A-42CFB25CED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0059" y="1215996"/>
            <a:ext cx="5776813" cy="4423716"/>
          </a:xfrm>
          <a:prstGeom prst="rect">
            <a:avLst/>
          </a:prstGeom>
        </p:spPr>
      </p:pic>
      <p:sp>
        <p:nvSpPr>
          <p:cNvPr id="21" name="Inhaltsplatzhalter 2">
            <a:extLst>
              <a:ext uri="{FF2B5EF4-FFF2-40B4-BE49-F238E27FC236}">
                <a16:creationId xmlns:a16="http://schemas.microsoft.com/office/drawing/2014/main" id="{7A48B7E4-975A-4932-89E1-6CEE5072B2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755" y="1008119"/>
            <a:ext cx="3636141" cy="5263833"/>
          </a:xfrm>
        </p:spPr>
        <p:txBody>
          <a:bodyPr/>
          <a:lstStyle/>
          <a:p>
            <a:pPr lvl="1"/>
            <a:r>
              <a:rPr lang="en-US" sz="2000">
                <a:latin typeface="+mj-lt"/>
              </a:rPr>
              <a:t>Characteristic </a:t>
            </a:r>
            <a:r>
              <a:rPr lang="en-US" sz="2000" err="1">
                <a:latin typeface="+mj-lt"/>
              </a:rPr>
              <a:t>UF</a:t>
            </a:r>
            <a:r>
              <a:rPr lang="en-US" sz="2000" baseline="-25000" err="1">
                <a:latin typeface="+mj-lt"/>
              </a:rPr>
              <a:t>m</a:t>
            </a:r>
            <a:r>
              <a:rPr lang="en-US" sz="2000" err="1">
                <a:latin typeface="+mj-lt"/>
              </a:rPr>
              <a:t>O</a:t>
            </a:r>
            <a:r>
              <a:rPr lang="en-US" sz="2000" baseline="-25000" err="1">
                <a:latin typeface="+mj-lt"/>
              </a:rPr>
              <a:t>n</a:t>
            </a:r>
            <a:r>
              <a:rPr lang="en-US" sz="2000" baseline="30000">
                <a:latin typeface="+mj-lt"/>
              </a:rPr>
              <a:t>–</a:t>
            </a:r>
            <a:r>
              <a:rPr lang="en-US" sz="2000">
                <a:latin typeface="+mj-lt"/>
              </a:rPr>
              <a:t> /UF</a:t>
            </a:r>
            <a:r>
              <a:rPr lang="en-US" sz="2000" baseline="-25000">
                <a:latin typeface="+mj-lt"/>
              </a:rPr>
              <a:t>5</a:t>
            </a:r>
            <a:r>
              <a:rPr lang="en-US" sz="2000" baseline="30000">
                <a:latin typeface="+mj-lt"/>
              </a:rPr>
              <a:t>– </a:t>
            </a:r>
            <a:br>
              <a:rPr lang="en-US" sz="2000" baseline="30000">
                <a:latin typeface="+mj-lt"/>
              </a:rPr>
            </a:br>
            <a:r>
              <a:rPr lang="en-US" sz="2000">
                <a:latin typeface="+mj-lt"/>
              </a:rPr>
              <a:t>ratios</a:t>
            </a:r>
            <a:endParaRPr lang="en-US" sz="2000" baseline="30000">
              <a:latin typeface="+mj-lt"/>
            </a:endParaRPr>
          </a:p>
          <a:p>
            <a:pPr lvl="1"/>
            <a:endParaRPr lang="en-US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553D02D6-4E39-414D-A121-652047370586}"/>
              </a:ext>
            </a:extLst>
          </p:cNvPr>
          <p:cNvSpPr txBox="1"/>
          <p:nvPr/>
        </p:nvSpPr>
        <p:spPr>
          <a:xfrm>
            <a:off x="841649" y="6305973"/>
            <a:ext cx="7995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 dirty="0">
                <a:latin typeface="+mj-lt"/>
              </a:rPr>
              <a:t>7</a:t>
            </a:r>
            <a:endParaRPr lang="en-US" sz="1800" dirty="0">
              <a:latin typeface="+mj-lt"/>
              <a:ea typeface="Source Sans Pro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8444252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18AF45C0-865E-41FD-8D9F-08CD46042C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9099" y="1210804"/>
            <a:ext cx="5776813" cy="4423716"/>
          </a:xfrm>
          <a:prstGeom prst="rect">
            <a:avLst/>
          </a:prstGeom>
        </p:spPr>
      </p:pic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B19DF05-7912-4D61-AEC6-497F58785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Joint annual Meeting ÖPG SPS Innsbruck 2021</a:t>
            </a:r>
            <a:endParaRPr lang="en-GB"/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1207E8A9-785B-4CA3-9135-BE3FF8D7F2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755" y="1008119"/>
            <a:ext cx="3636141" cy="5263833"/>
          </a:xfrm>
        </p:spPr>
        <p:txBody>
          <a:bodyPr/>
          <a:lstStyle/>
          <a:p>
            <a:pPr lvl="1"/>
            <a:r>
              <a:rPr lang="en-US" sz="2000" dirty="0">
                <a:latin typeface="+mj-lt"/>
              </a:rPr>
              <a:t>Characteristic </a:t>
            </a:r>
            <a:r>
              <a:rPr lang="en-US" sz="2000" dirty="0" err="1">
                <a:latin typeface="+mj-lt"/>
              </a:rPr>
              <a:t>AnF</a:t>
            </a:r>
            <a:r>
              <a:rPr lang="en-US" sz="2000" baseline="-25000" dirty="0" err="1">
                <a:latin typeface="+mj-lt"/>
              </a:rPr>
              <a:t>m</a:t>
            </a:r>
            <a:r>
              <a:rPr lang="en-US" sz="2000" dirty="0" err="1">
                <a:latin typeface="+mj-lt"/>
              </a:rPr>
              <a:t>O</a:t>
            </a:r>
            <a:r>
              <a:rPr lang="en-US" sz="2000" baseline="-25000" dirty="0" err="1">
                <a:latin typeface="+mj-lt"/>
              </a:rPr>
              <a:t>n</a:t>
            </a:r>
            <a:r>
              <a:rPr lang="en-US" sz="2000" baseline="30000" dirty="0">
                <a:latin typeface="+mj-lt"/>
              </a:rPr>
              <a:t>–</a:t>
            </a:r>
            <a:r>
              <a:rPr lang="en-US" sz="2000" dirty="0">
                <a:latin typeface="+mj-lt"/>
              </a:rPr>
              <a:t> /AnF</a:t>
            </a:r>
            <a:r>
              <a:rPr lang="en-US" sz="2000" baseline="-25000" dirty="0">
                <a:latin typeface="+mj-lt"/>
              </a:rPr>
              <a:t>5</a:t>
            </a:r>
            <a:r>
              <a:rPr lang="en-US" sz="2000" baseline="30000" dirty="0">
                <a:latin typeface="+mj-lt"/>
              </a:rPr>
              <a:t>– </a:t>
            </a:r>
            <a:br>
              <a:rPr lang="en-US" sz="2000" baseline="30000" dirty="0">
                <a:latin typeface="+mj-lt"/>
              </a:rPr>
            </a:br>
            <a:r>
              <a:rPr lang="en-US" sz="2000" dirty="0">
                <a:latin typeface="+mj-lt"/>
              </a:rPr>
              <a:t>ratios for U, Np</a:t>
            </a:r>
            <a:endParaRPr lang="en-US" sz="1800" dirty="0">
              <a:latin typeface="+mj-lt"/>
            </a:endParaRPr>
          </a:p>
          <a:p>
            <a:endParaRPr lang="en-US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D47F6FB3-FDD2-4535-8235-F7C9D8FD151C}"/>
              </a:ext>
            </a:extLst>
          </p:cNvPr>
          <p:cNvSpPr txBox="1"/>
          <p:nvPr/>
        </p:nvSpPr>
        <p:spPr>
          <a:xfrm>
            <a:off x="841649" y="6305973"/>
            <a:ext cx="7995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 dirty="0">
                <a:latin typeface="+mj-lt"/>
              </a:rPr>
              <a:t>7</a:t>
            </a:r>
            <a:endParaRPr lang="en-US" sz="1800" dirty="0">
              <a:latin typeface="+mj-lt"/>
              <a:ea typeface="Source Sans Pro Semibold"/>
            </a:endParaRPr>
          </a:p>
        </p:txBody>
      </p:sp>
      <p:sp>
        <p:nvSpPr>
          <p:cNvPr id="11" name="Titel 5">
            <a:extLst>
              <a:ext uri="{FF2B5EF4-FFF2-40B4-BE49-F238E27FC236}">
                <a16:creationId xmlns:a16="http://schemas.microsoft.com/office/drawing/2014/main" id="{040FBD45-DBCA-45B3-93D1-91DEC8BF559A}"/>
              </a:ext>
            </a:extLst>
          </p:cNvPr>
          <p:cNvSpPr txBox="1">
            <a:spLocks/>
          </p:cNvSpPr>
          <p:nvPr/>
        </p:nvSpPr>
        <p:spPr>
          <a:xfrm>
            <a:off x="5503592" y="213160"/>
            <a:ext cx="4774507" cy="794959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AT" sz="2500"/>
              <a:t>Formation distribution:</a:t>
            </a:r>
            <a:br>
              <a:rPr lang="de-AT" sz="2500"/>
            </a:br>
            <a:r>
              <a:rPr lang="de-AT" sz="2500"/>
              <a:t>reference materials</a:t>
            </a: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30771650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1C90157D-974D-4F62-9D8A-41BE0B0BCE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9099" y="1212247"/>
            <a:ext cx="5776813" cy="4423716"/>
          </a:xfrm>
          <a:prstGeom prst="rect">
            <a:avLst/>
          </a:prstGeom>
        </p:spPr>
      </p:pic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B19DF05-7912-4D61-AEC6-497F58785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Joint annual Meeting ÖPG SPS Innsbruck 2021</a:t>
            </a:r>
            <a:endParaRPr lang="en-GB"/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1C84BD8C-8CEA-4910-A681-87E4F31AA4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755" y="1008119"/>
            <a:ext cx="3636141" cy="5263833"/>
          </a:xfrm>
        </p:spPr>
        <p:txBody>
          <a:bodyPr/>
          <a:lstStyle/>
          <a:p>
            <a:pPr lvl="1"/>
            <a:r>
              <a:rPr lang="en-US" sz="2000">
                <a:latin typeface="+mj-lt"/>
              </a:rPr>
              <a:t>Characteristic </a:t>
            </a:r>
            <a:r>
              <a:rPr lang="en-US" sz="2000" err="1">
                <a:latin typeface="+mj-lt"/>
              </a:rPr>
              <a:t>AnF</a:t>
            </a:r>
            <a:r>
              <a:rPr lang="en-US" sz="2000" baseline="-25000" err="1">
                <a:latin typeface="+mj-lt"/>
              </a:rPr>
              <a:t>m</a:t>
            </a:r>
            <a:r>
              <a:rPr lang="en-US" sz="2000" err="1">
                <a:latin typeface="+mj-lt"/>
              </a:rPr>
              <a:t>O</a:t>
            </a:r>
            <a:r>
              <a:rPr lang="en-US" sz="2000" baseline="-25000" err="1">
                <a:latin typeface="+mj-lt"/>
              </a:rPr>
              <a:t>n</a:t>
            </a:r>
            <a:r>
              <a:rPr lang="en-US" sz="2000" baseline="30000">
                <a:latin typeface="+mj-lt"/>
              </a:rPr>
              <a:t>–</a:t>
            </a:r>
            <a:r>
              <a:rPr lang="en-US" sz="2000">
                <a:latin typeface="+mj-lt"/>
              </a:rPr>
              <a:t> /AnF</a:t>
            </a:r>
            <a:r>
              <a:rPr lang="en-US" sz="2000" baseline="-25000">
                <a:latin typeface="+mj-lt"/>
              </a:rPr>
              <a:t>5</a:t>
            </a:r>
            <a:r>
              <a:rPr lang="en-US" sz="2000" baseline="30000">
                <a:latin typeface="+mj-lt"/>
              </a:rPr>
              <a:t>– </a:t>
            </a:r>
            <a:br>
              <a:rPr lang="en-US" sz="2000" baseline="30000">
                <a:latin typeface="+mj-lt"/>
              </a:rPr>
            </a:br>
            <a:r>
              <a:rPr lang="en-US" sz="2000">
                <a:latin typeface="+mj-lt"/>
              </a:rPr>
              <a:t>ratios for U, Np, Pu</a:t>
            </a:r>
            <a:endParaRPr lang="en-US" sz="1800">
              <a:latin typeface="+mj-lt"/>
            </a:endParaRPr>
          </a:p>
          <a:p>
            <a:pPr marL="0" indent="0">
              <a:buNone/>
            </a:pPr>
            <a:endParaRPr lang="en-US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EA88CEF9-612A-4037-BF86-C561F41F8325}"/>
              </a:ext>
            </a:extLst>
          </p:cNvPr>
          <p:cNvSpPr txBox="1"/>
          <p:nvPr/>
        </p:nvSpPr>
        <p:spPr>
          <a:xfrm>
            <a:off x="841649" y="6305973"/>
            <a:ext cx="7995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 dirty="0">
                <a:latin typeface="+mj-lt"/>
              </a:rPr>
              <a:t>7</a:t>
            </a:r>
            <a:endParaRPr lang="en-US" sz="1800" dirty="0">
              <a:latin typeface="+mj-lt"/>
              <a:ea typeface="Source Sans Pro Semibold"/>
            </a:endParaRPr>
          </a:p>
        </p:txBody>
      </p:sp>
      <p:sp>
        <p:nvSpPr>
          <p:cNvPr id="11" name="Titel 5">
            <a:extLst>
              <a:ext uri="{FF2B5EF4-FFF2-40B4-BE49-F238E27FC236}">
                <a16:creationId xmlns:a16="http://schemas.microsoft.com/office/drawing/2014/main" id="{749685B1-C3B6-4722-BC80-B5BA9A9CD4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3592" y="213160"/>
            <a:ext cx="4774507" cy="794959"/>
          </a:xfrm>
        </p:spPr>
        <p:txBody>
          <a:bodyPr>
            <a:normAutofit/>
          </a:bodyPr>
          <a:lstStyle/>
          <a:p>
            <a:r>
              <a:rPr lang="de-AT" sz="2500" dirty="0"/>
              <a:t>Formation </a:t>
            </a:r>
            <a:r>
              <a:rPr lang="de-AT" sz="2500" dirty="0" err="1"/>
              <a:t>distribution</a:t>
            </a:r>
            <a:r>
              <a:rPr lang="de-AT" sz="2500" dirty="0"/>
              <a:t>:</a:t>
            </a:r>
            <a:br>
              <a:rPr lang="de-AT" sz="2500" dirty="0"/>
            </a:br>
            <a:r>
              <a:rPr lang="de-AT" sz="2500" dirty="0" err="1"/>
              <a:t>reference</a:t>
            </a:r>
            <a:r>
              <a:rPr lang="de-AT" sz="2500" dirty="0"/>
              <a:t> </a:t>
            </a:r>
            <a:r>
              <a:rPr lang="de-AT" sz="2500" dirty="0" err="1"/>
              <a:t>materials</a:t>
            </a: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23018295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DAE713C6-A8A8-419C-A80D-871F630953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9099" y="1210804"/>
            <a:ext cx="5776813" cy="4423716"/>
          </a:xfrm>
          <a:prstGeom prst="rect">
            <a:avLst/>
          </a:prstGeom>
        </p:spPr>
      </p:pic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B19DF05-7912-4D61-AEC6-497F58785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Joint annual Meeting ÖPG SPS Innsbruck 2021</a:t>
            </a:r>
            <a:endParaRPr lang="en-GB"/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5E8FA7D5-3416-4094-A490-B9F7E56C535C}"/>
              </a:ext>
            </a:extLst>
          </p:cNvPr>
          <p:cNvSpPr txBox="1">
            <a:spLocks/>
          </p:cNvSpPr>
          <p:nvPr/>
        </p:nvSpPr>
        <p:spPr>
          <a:xfrm>
            <a:off x="48755" y="1008119"/>
            <a:ext cx="3636141" cy="526383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4625" indent="-174625" algn="l" defTabSz="685800" rtl="0" eaLnBrk="1" latinLnBrk="0" hangingPunct="1">
              <a:lnSpc>
                <a:spcPct val="95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0975" algn="l" defTabSz="685800" rtl="0" eaLnBrk="1" latinLnBrk="0" hangingPunct="1">
              <a:lnSpc>
                <a:spcPct val="95000"/>
              </a:lnSpc>
              <a:spcBef>
                <a:spcPts val="375"/>
              </a:spcBef>
              <a:buSzPct val="100000"/>
              <a:buFont typeface="Calibri" panose="020F0502020204030204" pitchFamily="34" charset="0"/>
              <a:buChar char="◦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8163" indent="-177800" algn="l" defTabSz="685800" rtl="0" eaLnBrk="1" latinLnBrk="0" hangingPunct="1">
              <a:lnSpc>
                <a:spcPct val="95000"/>
              </a:lnSpc>
              <a:spcBef>
                <a:spcPts val="375"/>
              </a:spcBef>
              <a:buFont typeface="Symbol" panose="05050102010706020507" pitchFamily="18" charset="2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4375" indent="-176213" algn="l" defTabSz="685800" rtl="0" eaLnBrk="1" latinLnBrk="0" hangingPunct="1">
              <a:lnSpc>
                <a:spcPct val="95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84150" algn="l" defTabSz="685800" rtl="0" eaLnBrk="1" latinLnBrk="0" hangingPunct="1">
              <a:lnSpc>
                <a:spcPct val="95000"/>
              </a:lnSpc>
              <a:spcBef>
                <a:spcPts val="375"/>
              </a:spcBef>
              <a:buFont typeface="Symbol" panose="05050102010706020507" pitchFamily="18" charset="2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/>
          </a:p>
        </p:txBody>
      </p:sp>
      <p:sp>
        <p:nvSpPr>
          <p:cNvPr id="19" name="Inhaltsplatzhalter 2">
            <a:extLst>
              <a:ext uri="{FF2B5EF4-FFF2-40B4-BE49-F238E27FC236}">
                <a16:creationId xmlns:a16="http://schemas.microsoft.com/office/drawing/2014/main" id="{D058841B-669C-4BC6-9552-3EA8C50B11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754" y="1010559"/>
            <a:ext cx="3636141" cy="5263833"/>
          </a:xfrm>
        </p:spPr>
        <p:txBody>
          <a:bodyPr/>
          <a:lstStyle/>
          <a:p>
            <a:pPr lvl="1"/>
            <a:r>
              <a:rPr lang="en-US" sz="2000">
                <a:latin typeface="+mj-lt"/>
              </a:rPr>
              <a:t>Characteristic </a:t>
            </a:r>
            <a:r>
              <a:rPr lang="en-US" sz="2000" err="1">
                <a:latin typeface="+mj-lt"/>
              </a:rPr>
              <a:t>AnF</a:t>
            </a:r>
            <a:r>
              <a:rPr lang="en-US" sz="2000" baseline="-25000" err="1">
                <a:latin typeface="+mj-lt"/>
              </a:rPr>
              <a:t>m</a:t>
            </a:r>
            <a:r>
              <a:rPr lang="en-US" sz="2000" err="1">
                <a:latin typeface="+mj-lt"/>
              </a:rPr>
              <a:t>O</a:t>
            </a:r>
            <a:r>
              <a:rPr lang="en-US" sz="2000" baseline="-25000" err="1">
                <a:latin typeface="+mj-lt"/>
              </a:rPr>
              <a:t>n</a:t>
            </a:r>
            <a:r>
              <a:rPr lang="en-US" sz="2000" baseline="30000">
                <a:latin typeface="+mj-lt"/>
              </a:rPr>
              <a:t>–</a:t>
            </a:r>
            <a:r>
              <a:rPr lang="en-US" sz="2000">
                <a:latin typeface="+mj-lt"/>
              </a:rPr>
              <a:t> /AnF</a:t>
            </a:r>
            <a:r>
              <a:rPr lang="en-US" sz="2000" baseline="-25000">
                <a:latin typeface="+mj-lt"/>
              </a:rPr>
              <a:t>5</a:t>
            </a:r>
            <a:r>
              <a:rPr lang="en-US" sz="2000" baseline="30000">
                <a:latin typeface="+mj-lt"/>
              </a:rPr>
              <a:t>– </a:t>
            </a:r>
            <a:br>
              <a:rPr lang="en-US" sz="2000" baseline="30000">
                <a:latin typeface="+mj-lt"/>
              </a:rPr>
            </a:br>
            <a:r>
              <a:rPr lang="en-US" sz="2000">
                <a:latin typeface="+mj-lt"/>
              </a:rPr>
              <a:t>ratios for U, Np, Pu, Am</a:t>
            </a:r>
          </a:p>
          <a:p>
            <a:pPr lvl="1"/>
            <a:endParaRPr lang="en-US" sz="1800">
              <a:latin typeface="+mj-lt"/>
            </a:endParaRPr>
          </a:p>
          <a:p>
            <a:pPr marL="0" indent="0">
              <a:buNone/>
            </a:pPr>
            <a:endParaRPr lang="en-US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14C2DC07-8E45-4476-8547-DF3E9E6F8181}"/>
              </a:ext>
            </a:extLst>
          </p:cNvPr>
          <p:cNvSpPr txBox="1"/>
          <p:nvPr/>
        </p:nvSpPr>
        <p:spPr>
          <a:xfrm>
            <a:off x="841649" y="6305973"/>
            <a:ext cx="7995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 dirty="0">
                <a:latin typeface="+mj-lt"/>
              </a:rPr>
              <a:t>7</a:t>
            </a:r>
            <a:endParaRPr lang="en-US" sz="1800" dirty="0">
              <a:latin typeface="+mj-lt"/>
              <a:ea typeface="Source Sans Pro Semibold"/>
            </a:endParaRPr>
          </a:p>
        </p:txBody>
      </p:sp>
      <p:sp>
        <p:nvSpPr>
          <p:cNvPr id="10" name="Titel 5">
            <a:extLst>
              <a:ext uri="{FF2B5EF4-FFF2-40B4-BE49-F238E27FC236}">
                <a16:creationId xmlns:a16="http://schemas.microsoft.com/office/drawing/2014/main" id="{50A13959-B474-433F-A090-C5996203A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3592" y="213160"/>
            <a:ext cx="4774507" cy="794959"/>
          </a:xfrm>
        </p:spPr>
        <p:txBody>
          <a:bodyPr>
            <a:normAutofit/>
          </a:bodyPr>
          <a:lstStyle/>
          <a:p>
            <a:r>
              <a:rPr lang="de-AT" sz="2500" dirty="0"/>
              <a:t>Formation </a:t>
            </a:r>
            <a:r>
              <a:rPr lang="de-AT" sz="2500" dirty="0" err="1"/>
              <a:t>distribution</a:t>
            </a:r>
            <a:r>
              <a:rPr lang="de-AT" sz="2500" dirty="0"/>
              <a:t>:</a:t>
            </a:r>
            <a:br>
              <a:rPr lang="de-AT" sz="2500" dirty="0"/>
            </a:br>
            <a:r>
              <a:rPr lang="de-AT" sz="2500" dirty="0" err="1"/>
              <a:t>reference</a:t>
            </a:r>
            <a:r>
              <a:rPr lang="de-AT" sz="2500" dirty="0"/>
              <a:t> </a:t>
            </a:r>
            <a:r>
              <a:rPr lang="de-AT" sz="2500" dirty="0" err="1"/>
              <a:t>materials</a:t>
            </a: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4018401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DAE713C6-A8A8-419C-A80D-871F630953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9099" y="1210804"/>
            <a:ext cx="5776813" cy="4423716"/>
          </a:xfrm>
          <a:prstGeom prst="rect">
            <a:avLst/>
          </a:prstGeom>
        </p:spPr>
      </p:pic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B19DF05-7912-4D61-AEC6-497F58785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Joint annual Meeting ÖPG SPS Innsbruck 2021</a:t>
            </a:r>
            <a:endParaRPr lang="en-GB"/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5E8FA7D5-3416-4094-A490-B9F7E56C535C}"/>
              </a:ext>
            </a:extLst>
          </p:cNvPr>
          <p:cNvSpPr txBox="1">
            <a:spLocks/>
          </p:cNvSpPr>
          <p:nvPr/>
        </p:nvSpPr>
        <p:spPr>
          <a:xfrm>
            <a:off x="48755" y="1008119"/>
            <a:ext cx="3636141" cy="526383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4625" indent="-174625" algn="l" defTabSz="685800" rtl="0" eaLnBrk="1" latinLnBrk="0" hangingPunct="1">
              <a:lnSpc>
                <a:spcPct val="95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0975" algn="l" defTabSz="685800" rtl="0" eaLnBrk="1" latinLnBrk="0" hangingPunct="1">
              <a:lnSpc>
                <a:spcPct val="95000"/>
              </a:lnSpc>
              <a:spcBef>
                <a:spcPts val="375"/>
              </a:spcBef>
              <a:buSzPct val="100000"/>
              <a:buFont typeface="Calibri" panose="020F0502020204030204" pitchFamily="34" charset="0"/>
              <a:buChar char="◦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8163" indent="-177800" algn="l" defTabSz="685800" rtl="0" eaLnBrk="1" latinLnBrk="0" hangingPunct="1">
              <a:lnSpc>
                <a:spcPct val="95000"/>
              </a:lnSpc>
              <a:spcBef>
                <a:spcPts val="375"/>
              </a:spcBef>
              <a:buFont typeface="Symbol" panose="05050102010706020507" pitchFamily="18" charset="2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4375" indent="-176213" algn="l" defTabSz="685800" rtl="0" eaLnBrk="1" latinLnBrk="0" hangingPunct="1">
              <a:lnSpc>
                <a:spcPct val="95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84150" algn="l" defTabSz="685800" rtl="0" eaLnBrk="1" latinLnBrk="0" hangingPunct="1">
              <a:lnSpc>
                <a:spcPct val="95000"/>
              </a:lnSpc>
              <a:spcBef>
                <a:spcPts val="375"/>
              </a:spcBef>
              <a:buFont typeface="Symbol" panose="05050102010706020507" pitchFamily="18" charset="2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8BD5F121-8A6F-431E-A91C-6094CCC26EA5}"/>
              </a:ext>
            </a:extLst>
          </p:cNvPr>
          <p:cNvSpPr/>
          <p:nvPr/>
        </p:nvSpPr>
        <p:spPr>
          <a:xfrm flipH="1">
            <a:off x="7215114" y="1637607"/>
            <a:ext cx="673291" cy="362133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err="1">
              <a:solidFill>
                <a:schemeClr val="tx1"/>
              </a:solidFill>
            </a:endParaRPr>
          </a:p>
        </p:txBody>
      </p:sp>
      <p:sp>
        <p:nvSpPr>
          <p:cNvPr id="19" name="Inhaltsplatzhalter 2">
            <a:extLst>
              <a:ext uri="{FF2B5EF4-FFF2-40B4-BE49-F238E27FC236}">
                <a16:creationId xmlns:a16="http://schemas.microsoft.com/office/drawing/2014/main" id="{D058841B-669C-4BC6-9552-3EA8C50B11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754" y="1010559"/>
            <a:ext cx="3636141" cy="5263833"/>
          </a:xfrm>
        </p:spPr>
        <p:txBody>
          <a:bodyPr/>
          <a:lstStyle/>
          <a:p>
            <a:pPr lvl="1"/>
            <a:r>
              <a:rPr lang="en-US" sz="2000">
                <a:latin typeface="+mj-lt"/>
              </a:rPr>
              <a:t>Characteristic </a:t>
            </a:r>
            <a:r>
              <a:rPr lang="en-US" sz="2000" err="1">
                <a:latin typeface="+mj-lt"/>
              </a:rPr>
              <a:t>AnF</a:t>
            </a:r>
            <a:r>
              <a:rPr lang="en-US" sz="2000" baseline="-25000" err="1">
                <a:latin typeface="+mj-lt"/>
              </a:rPr>
              <a:t>m</a:t>
            </a:r>
            <a:r>
              <a:rPr lang="en-US" sz="2000" err="1">
                <a:latin typeface="+mj-lt"/>
              </a:rPr>
              <a:t>O</a:t>
            </a:r>
            <a:r>
              <a:rPr lang="en-US" sz="2000" baseline="-25000" err="1">
                <a:latin typeface="+mj-lt"/>
              </a:rPr>
              <a:t>n</a:t>
            </a:r>
            <a:r>
              <a:rPr lang="en-US" sz="2000" baseline="30000">
                <a:latin typeface="+mj-lt"/>
              </a:rPr>
              <a:t>–</a:t>
            </a:r>
            <a:r>
              <a:rPr lang="en-US" sz="2000">
                <a:latin typeface="+mj-lt"/>
              </a:rPr>
              <a:t> /AnF</a:t>
            </a:r>
            <a:r>
              <a:rPr lang="en-US" sz="2000" baseline="-25000">
                <a:latin typeface="+mj-lt"/>
              </a:rPr>
              <a:t>5</a:t>
            </a:r>
            <a:r>
              <a:rPr lang="en-US" sz="2000" baseline="30000">
                <a:latin typeface="+mj-lt"/>
              </a:rPr>
              <a:t>– </a:t>
            </a:r>
            <a:br>
              <a:rPr lang="en-US" sz="2000" baseline="30000">
                <a:latin typeface="+mj-lt"/>
              </a:rPr>
            </a:br>
            <a:r>
              <a:rPr lang="en-US" sz="2000">
                <a:latin typeface="+mj-lt"/>
              </a:rPr>
              <a:t>ratios for U, Np, Pu, Am</a:t>
            </a:r>
          </a:p>
          <a:p>
            <a:pPr lvl="2"/>
            <a:r>
              <a:rPr lang="en-US" sz="1800">
                <a:latin typeface="+mj-lt"/>
              </a:rPr>
              <a:t>Isobaric contaminations </a:t>
            </a:r>
            <a:br>
              <a:rPr lang="en-US" sz="1800">
                <a:latin typeface="+mj-lt"/>
              </a:rPr>
            </a:br>
            <a:r>
              <a:rPr lang="en-US" sz="1800">
                <a:latin typeface="+mj-lt"/>
              </a:rPr>
              <a:t>shift formation ratios</a:t>
            </a:r>
          </a:p>
          <a:p>
            <a:pPr lvl="2"/>
            <a:r>
              <a:rPr lang="de-AT" sz="1800">
                <a:solidFill>
                  <a:prstClr val="black"/>
                </a:solidFill>
                <a:latin typeface="+mj-lt"/>
              </a:rPr>
              <a:t>AnF</a:t>
            </a:r>
            <a:r>
              <a:rPr lang="de-AT" sz="1800" baseline="-25000">
                <a:solidFill>
                  <a:prstClr val="black"/>
                </a:solidFill>
                <a:latin typeface="+mj-lt"/>
              </a:rPr>
              <a:t>4</a:t>
            </a:r>
            <a:r>
              <a:rPr lang="de-AT" sz="1800" baseline="30000">
                <a:solidFill>
                  <a:prstClr val="black"/>
                </a:solidFill>
                <a:latin typeface="+mj-lt"/>
              </a:rPr>
              <a:t>–</a:t>
            </a:r>
            <a:r>
              <a:rPr lang="de-AT" sz="1800">
                <a:solidFill>
                  <a:prstClr val="black"/>
                </a:solidFill>
                <a:latin typeface="+mj-lt"/>
              </a:rPr>
              <a:t>/AnF</a:t>
            </a:r>
            <a:r>
              <a:rPr lang="de-AT" sz="1800" baseline="-25000">
                <a:solidFill>
                  <a:prstClr val="black"/>
                </a:solidFill>
                <a:latin typeface="+mj-lt"/>
              </a:rPr>
              <a:t>5</a:t>
            </a:r>
            <a:r>
              <a:rPr lang="de-AT" sz="1800" baseline="30000">
                <a:solidFill>
                  <a:prstClr val="black"/>
                </a:solidFill>
                <a:latin typeface="+mj-lt"/>
              </a:rPr>
              <a:t>–</a:t>
            </a:r>
            <a:r>
              <a:rPr lang="de-AT" sz="1800">
                <a:solidFill>
                  <a:prstClr val="black"/>
                </a:solidFill>
                <a:latin typeface="+mj-lt"/>
              </a:rPr>
              <a:t>!</a:t>
            </a:r>
            <a:endParaRPr lang="en-US" sz="1800">
              <a:latin typeface="+mj-lt"/>
            </a:endParaRPr>
          </a:p>
          <a:p>
            <a:pPr marL="0" indent="0">
              <a:buNone/>
            </a:pPr>
            <a:endParaRPr lang="en-US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7FFCC30B-A596-4F86-8EFB-AAACE10BAFFC}"/>
              </a:ext>
            </a:extLst>
          </p:cNvPr>
          <p:cNvSpPr txBox="1"/>
          <p:nvPr/>
        </p:nvSpPr>
        <p:spPr>
          <a:xfrm>
            <a:off x="841649" y="6305973"/>
            <a:ext cx="7995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 dirty="0">
                <a:latin typeface="+mj-lt"/>
              </a:rPr>
              <a:t>7</a:t>
            </a:r>
            <a:endParaRPr lang="en-US" sz="1800" dirty="0">
              <a:latin typeface="+mj-lt"/>
              <a:ea typeface="Source Sans Pro Semibold"/>
            </a:endParaRPr>
          </a:p>
        </p:txBody>
      </p:sp>
      <p:sp>
        <p:nvSpPr>
          <p:cNvPr id="14" name="Titel 5">
            <a:extLst>
              <a:ext uri="{FF2B5EF4-FFF2-40B4-BE49-F238E27FC236}">
                <a16:creationId xmlns:a16="http://schemas.microsoft.com/office/drawing/2014/main" id="{CF738EBE-8088-4932-B79B-4C1176AC94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3592" y="213160"/>
            <a:ext cx="4774507" cy="794959"/>
          </a:xfrm>
        </p:spPr>
        <p:txBody>
          <a:bodyPr>
            <a:normAutofit/>
          </a:bodyPr>
          <a:lstStyle/>
          <a:p>
            <a:r>
              <a:rPr lang="de-AT" sz="2500" dirty="0"/>
              <a:t>Formation </a:t>
            </a:r>
            <a:r>
              <a:rPr lang="de-AT" sz="2500" dirty="0" err="1"/>
              <a:t>distribution</a:t>
            </a:r>
            <a:r>
              <a:rPr lang="de-AT" sz="2500" dirty="0"/>
              <a:t>:</a:t>
            </a:r>
            <a:br>
              <a:rPr lang="de-AT" sz="2500" dirty="0"/>
            </a:br>
            <a:r>
              <a:rPr lang="de-AT" sz="2500" dirty="0" err="1"/>
              <a:t>reference</a:t>
            </a:r>
            <a:r>
              <a:rPr lang="de-AT" sz="2500" dirty="0"/>
              <a:t> </a:t>
            </a:r>
            <a:r>
              <a:rPr lang="de-AT" sz="2500" dirty="0" err="1"/>
              <a:t>materials</a:t>
            </a: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14865729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EC60154E-9043-46F5-9CB1-83F70284AD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9099" y="1210804"/>
            <a:ext cx="5776813" cy="4423716"/>
          </a:xfrm>
          <a:prstGeom prst="rect">
            <a:avLst/>
          </a:prstGeom>
        </p:spPr>
      </p:pic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B19DF05-7912-4D61-AEC6-497F58785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Joint annual Meeting ÖPG SPS Innsbruck 2021</a:t>
            </a:r>
            <a:endParaRPr lang="en-GB"/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5E8FA7D5-3416-4094-A490-B9F7E56C535C}"/>
              </a:ext>
            </a:extLst>
          </p:cNvPr>
          <p:cNvSpPr txBox="1">
            <a:spLocks/>
          </p:cNvSpPr>
          <p:nvPr/>
        </p:nvSpPr>
        <p:spPr>
          <a:xfrm>
            <a:off x="48755" y="1008119"/>
            <a:ext cx="3636141" cy="526383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4625" indent="-174625" algn="l" defTabSz="685800" rtl="0" eaLnBrk="1" latinLnBrk="0" hangingPunct="1">
              <a:lnSpc>
                <a:spcPct val="95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0975" algn="l" defTabSz="685800" rtl="0" eaLnBrk="1" latinLnBrk="0" hangingPunct="1">
              <a:lnSpc>
                <a:spcPct val="95000"/>
              </a:lnSpc>
              <a:spcBef>
                <a:spcPts val="375"/>
              </a:spcBef>
              <a:buSzPct val="100000"/>
              <a:buFont typeface="Calibri" panose="020F0502020204030204" pitchFamily="34" charset="0"/>
              <a:buChar char="◦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8163" indent="-177800" algn="l" defTabSz="685800" rtl="0" eaLnBrk="1" latinLnBrk="0" hangingPunct="1">
              <a:lnSpc>
                <a:spcPct val="95000"/>
              </a:lnSpc>
              <a:spcBef>
                <a:spcPts val="375"/>
              </a:spcBef>
              <a:buFont typeface="Symbol" panose="05050102010706020507" pitchFamily="18" charset="2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4375" indent="-176213" algn="l" defTabSz="685800" rtl="0" eaLnBrk="1" latinLnBrk="0" hangingPunct="1">
              <a:lnSpc>
                <a:spcPct val="95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8525" indent="-184150" algn="l" defTabSz="685800" rtl="0" eaLnBrk="1" latinLnBrk="0" hangingPunct="1">
              <a:lnSpc>
                <a:spcPct val="95000"/>
              </a:lnSpc>
              <a:spcBef>
                <a:spcPts val="375"/>
              </a:spcBef>
              <a:buFont typeface="Symbol" panose="05050102010706020507" pitchFamily="18" charset="2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90BF6384-E1E9-483A-BEE2-89E68FC3D708}"/>
              </a:ext>
            </a:extLst>
          </p:cNvPr>
          <p:cNvSpPr txBox="1"/>
          <p:nvPr/>
        </p:nvSpPr>
        <p:spPr>
          <a:xfrm>
            <a:off x="841649" y="6305973"/>
            <a:ext cx="7995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 dirty="0">
                <a:latin typeface="+mj-lt"/>
              </a:rPr>
              <a:t>7</a:t>
            </a:r>
            <a:endParaRPr lang="en-US" sz="1800" dirty="0">
              <a:latin typeface="+mj-lt"/>
              <a:ea typeface="Source Sans Pro Semibold"/>
            </a:endParaRPr>
          </a:p>
        </p:txBody>
      </p:sp>
      <p:sp>
        <p:nvSpPr>
          <p:cNvPr id="19" name="Inhaltsplatzhalter 2">
            <a:extLst>
              <a:ext uri="{FF2B5EF4-FFF2-40B4-BE49-F238E27FC236}">
                <a16:creationId xmlns:a16="http://schemas.microsoft.com/office/drawing/2014/main" id="{D058841B-669C-4BC6-9552-3EA8C50B11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754" y="1010559"/>
            <a:ext cx="3636141" cy="5263833"/>
          </a:xfrm>
        </p:spPr>
        <p:txBody>
          <a:bodyPr/>
          <a:lstStyle/>
          <a:p>
            <a:pPr lvl="1"/>
            <a:r>
              <a:rPr lang="en-US" sz="2000" dirty="0">
                <a:latin typeface="+mj-lt"/>
              </a:rPr>
              <a:t>Characteristic </a:t>
            </a:r>
            <a:r>
              <a:rPr lang="en-US" sz="2000" dirty="0" err="1">
                <a:latin typeface="+mj-lt"/>
              </a:rPr>
              <a:t>AnF</a:t>
            </a:r>
            <a:r>
              <a:rPr lang="en-US" sz="2000" baseline="-25000" dirty="0" err="1">
                <a:latin typeface="+mj-lt"/>
              </a:rPr>
              <a:t>m</a:t>
            </a:r>
            <a:r>
              <a:rPr lang="en-US" sz="2000" dirty="0" err="1">
                <a:latin typeface="+mj-lt"/>
              </a:rPr>
              <a:t>O</a:t>
            </a:r>
            <a:r>
              <a:rPr lang="en-US" sz="2000" baseline="-25000" dirty="0" err="1">
                <a:latin typeface="+mj-lt"/>
              </a:rPr>
              <a:t>n</a:t>
            </a:r>
            <a:r>
              <a:rPr lang="en-US" sz="2000" baseline="30000" dirty="0">
                <a:latin typeface="+mj-lt"/>
              </a:rPr>
              <a:t>–</a:t>
            </a:r>
            <a:r>
              <a:rPr lang="en-US" sz="2000" dirty="0">
                <a:latin typeface="+mj-lt"/>
              </a:rPr>
              <a:t> /AnF</a:t>
            </a:r>
            <a:r>
              <a:rPr lang="en-US" sz="2000" baseline="-25000" dirty="0">
                <a:latin typeface="+mj-lt"/>
              </a:rPr>
              <a:t>5</a:t>
            </a:r>
            <a:r>
              <a:rPr lang="en-US" sz="2000" baseline="30000" dirty="0">
                <a:latin typeface="+mj-lt"/>
              </a:rPr>
              <a:t>– </a:t>
            </a:r>
            <a:br>
              <a:rPr lang="en-US" sz="2000" baseline="30000" dirty="0">
                <a:latin typeface="+mj-lt"/>
              </a:rPr>
            </a:br>
            <a:r>
              <a:rPr lang="en-US" sz="2000" dirty="0">
                <a:latin typeface="+mj-lt"/>
              </a:rPr>
              <a:t>ratios for U, Np, Pu, Am</a:t>
            </a:r>
          </a:p>
          <a:p>
            <a:pPr lvl="2"/>
            <a:r>
              <a:rPr lang="en-US" sz="1800" dirty="0">
                <a:latin typeface="+mj-lt"/>
              </a:rPr>
              <a:t>Isobaric contaminations </a:t>
            </a:r>
            <a:br>
              <a:rPr lang="en-US" sz="1800" dirty="0">
                <a:latin typeface="+mj-lt"/>
              </a:rPr>
            </a:br>
            <a:r>
              <a:rPr lang="en-US" sz="1800" dirty="0">
                <a:latin typeface="+mj-lt"/>
              </a:rPr>
              <a:t>shift formation ratios</a:t>
            </a:r>
          </a:p>
          <a:p>
            <a:pPr lvl="2"/>
            <a:r>
              <a:rPr lang="de-AT" sz="1800" dirty="0">
                <a:solidFill>
                  <a:prstClr val="black"/>
                </a:solidFill>
                <a:latin typeface="+mj-lt"/>
              </a:rPr>
              <a:t>AnF</a:t>
            </a:r>
            <a:r>
              <a:rPr lang="de-AT" sz="1800" baseline="-25000" dirty="0">
                <a:solidFill>
                  <a:prstClr val="black"/>
                </a:solidFill>
                <a:latin typeface="+mj-lt"/>
              </a:rPr>
              <a:t>4</a:t>
            </a:r>
            <a:r>
              <a:rPr lang="de-AT" sz="1800" baseline="30000" dirty="0">
                <a:solidFill>
                  <a:prstClr val="black"/>
                </a:solidFill>
                <a:latin typeface="+mj-lt"/>
              </a:rPr>
              <a:t>–</a:t>
            </a:r>
            <a:r>
              <a:rPr lang="de-AT" sz="1800" dirty="0">
                <a:solidFill>
                  <a:prstClr val="black"/>
                </a:solidFill>
                <a:latin typeface="+mj-lt"/>
              </a:rPr>
              <a:t>/AnF</a:t>
            </a:r>
            <a:r>
              <a:rPr lang="de-AT" sz="1800" baseline="-25000" dirty="0">
                <a:solidFill>
                  <a:prstClr val="black"/>
                </a:solidFill>
                <a:latin typeface="+mj-lt"/>
              </a:rPr>
              <a:t>5</a:t>
            </a:r>
            <a:r>
              <a:rPr lang="de-AT" sz="1800" baseline="30000" dirty="0">
                <a:solidFill>
                  <a:prstClr val="black"/>
                </a:solidFill>
                <a:latin typeface="+mj-lt"/>
              </a:rPr>
              <a:t>–</a:t>
            </a:r>
            <a:r>
              <a:rPr lang="de-AT" sz="1800" dirty="0">
                <a:solidFill>
                  <a:prstClr val="black"/>
                </a:solidFill>
                <a:latin typeface="+mj-lt"/>
              </a:rPr>
              <a:t>!</a:t>
            </a:r>
          </a:p>
          <a:p>
            <a:pPr lvl="2"/>
            <a:endParaRPr lang="en-US" dirty="0">
              <a:latin typeface="+mj-lt"/>
            </a:endParaRPr>
          </a:p>
          <a:p>
            <a:pPr lvl="1"/>
            <a:r>
              <a:rPr lang="en-US" sz="2000" dirty="0">
                <a:latin typeface="+mj-lt"/>
              </a:rPr>
              <a:t>UF</a:t>
            </a:r>
            <a:r>
              <a:rPr lang="en-US" sz="2000" baseline="-25000" dirty="0">
                <a:latin typeface="+mj-lt"/>
              </a:rPr>
              <a:t>4</a:t>
            </a:r>
            <a:r>
              <a:rPr lang="en-US" sz="2000" baseline="30000" dirty="0">
                <a:latin typeface="+mj-lt"/>
              </a:rPr>
              <a:t> –</a:t>
            </a:r>
            <a:r>
              <a:rPr lang="en-US" sz="2000" dirty="0">
                <a:latin typeface="+mj-lt"/>
              </a:rPr>
              <a:t>, NpF</a:t>
            </a:r>
            <a:r>
              <a:rPr lang="en-US" sz="2000" baseline="-25000" dirty="0">
                <a:latin typeface="+mj-lt"/>
              </a:rPr>
              <a:t>4</a:t>
            </a:r>
            <a:r>
              <a:rPr lang="en-US" sz="2000" baseline="30000" dirty="0">
                <a:latin typeface="+mj-lt"/>
              </a:rPr>
              <a:t> –</a:t>
            </a:r>
            <a:r>
              <a:rPr lang="en-US" sz="2000" dirty="0">
                <a:latin typeface="+mj-lt"/>
              </a:rPr>
              <a:t>  for ILIAMS?</a:t>
            </a:r>
          </a:p>
          <a:p>
            <a:pPr lvl="2"/>
            <a:r>
              <a:rPr lang="en-US" sz="1800" dirty="0">
                <a:latin typeface="+mj-lt"/>
              </a:rPr>
              <a:t>Hypothesis: correlation</a:t>
            </a:r>
            <a:br>
              <a:rPr lang="en-US" sz="1800" dirty="0">
                <a:latin typeface="+mj-lt"/>
              </a:rPr>
            </a:br>
            <a:r>
              <a:rPr lang="en-US" sz="1800" dirty="0">
                <a:latin typeface="+mj-lt"/>
              </a:rPr>
              <a:t>anion formation ratio to</a:t>
            </a:r>
            <a:br>
              <a:rPr lang="en-US" sz="1800" dirty="0">
                <a:latin typeface="+mj-lt"/>
              </a:rPr>
            </a:br>
            <a:r>
              <a:rPr lang="en-US" sz="1800" dirty="0">
                <a:latin typeface="+mj-lt"/>
              </a:rPr>
              <a:t>e</a:t>
            </a:r>
            <a:r>
              <a:rPr lang="en-US" sz="1800" baseline="30000" dirty="0">
                <a:latin typeface="+mj-lt"/>
              </a:rPr>
              <a:t>–</a:t>
            </a:r>
            <a:r>
              <a:rPr lang="en-US" sz="1800" dirty="0">
                <a:latin typeface="+mj-lt"/>
              </a:rPr>
              <a:t> detachment energy?</a:t>
            </a:r>
          </a:p>
          <a:p>
            <a:pPr lvl="2"/>
            <a:endParaRPr lang="en-US" sz="1800" dirty="0">
              <a:latin typeface="+mj-lt"/>
            </a:endParaRPr>
          </a:p>
          <a:p>
            <a:pPr lvl="2"/>
            <a:r>
              <a:rPr lang="en-US" sz="1800" dirty="0">
                <a:latin typeface="+mj-lt"/>
              </a:rPr>
              <a:t>Suppression of U vs Np by</a:t>
            </a:r>
            <a:br>
              <a:rPr lang="en-US" sz="1800" dirty="0">
                <a:latin typeface="+mj-lt"/>
              </a:rPr>
            </a:br>
            <a:r>
              <a:rPr lang="en-US" sz="1800" dirty="0">
                <a:latin typeface="+mj-lt"/>
              </a:rPr>
              <a:t>one order of magnitude</a:t>
            </a:r>
            <a:br>
              <a:rPr lang="en-US" sz="1800" dirty="0">
                <a:latin typeface="+mj-lt"/>
              </a:rPr>
            </a:br>
            <a:r>
              <a:rPr lang="en-US" sz="1800" dirty="0">
                <a:latin typeface="+mj-lt"/>
              </a:rPr>
              <a:t>in ion source</a:t>
            </a:r>
          </a:p>
          <a:p>
            <a:pPr lvl="1"/>
            <a:endParaRPr lang="en-US" sz="1800" dirty="0">
              <a:latin typeface="+mj-lt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AB3A4F27-67F4-4D9B-A75D-42E8BA3DA0CA}"/>
              </a:ext>
            </a:extLst>
          </p:cNvPr>
          <p:cNvSpPr/>
          <p:nvPr/>
        </p:nvSpPr>
        <p:spPr>
          <a:xfrm flipH="1">
            <a:off x="7215114" y="1637607"/>
            <a:ext cx="673291" cy="362133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err="1">
              <a:solidFill>
                <a:schemeClr val="tx1"/>
              </a:solidFill>
            </a:endParaRPr>
          </a:p>
        </p:txBody>
      </p:sp>
      <p:sp>
        <p:nvSpPr>
          <p:cNvPr id="20" name="Titel 5">
            <a:extLst>
              <a:ext uri="{FF2B5EF4-FFF2-40B4-BE49-F238E27FC236}">
                <a16:creationId xmlns:a16="http://schemas.microsoft.com/office/drawing/2014/main" id="{3F40923E-24ED-45BF-A57B-919EDF4A5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3592" y="213160"/>
            <a:ext cx="4774507" cy="794959"/>
          </a:xfrm>
        </p:spPr>
        <p:txBody>
          <a:bodyPr>
            <a:normAutofit/>
          </a:bodyPr>
          <a:lstStyle/>
          <a:p>
            <a:r>
              <a:rPr lang="de-AT" sz="2500" dirty="0"/>
              <a:t>Formation </a:t>
            </a:r>
            <a:r>
              <a:rPr lang="de-AT" sz="2500" dirty="0" err="1"/>
              <a:t>distribution</a:t>
            </a:r>
            <a:r>
              <a:rPr lang="de-AT" sz="2500" dirty="0"/>
              <a:t>:</a:t>
            </a:r>
            <a:br>
              <a:rPr lang="de-AT" sz="2500" dirty="0"/>
            </a:br>
            <a:r>
              <a:rPr lang="de-AT" sz="2500" dirty="0" err="1"/>
              <a:t>reference</a:t>
            </a:r>
            <a:r>
              <a:rPr lang="de-AT" sz="2500" dirty="0"/>
              <a:t> </a:t>
            </a:r>
            <a:r>
              <a:rPr lang="de-AT" sz="2500" dirty="0" err="1"/>
              <a:t>materials</a:t>
            </a: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6800238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5AA89520-720D-4CF5-A250-076BF83690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6932" y="350065"/>
            <a:ext cx="4118795" cy="320845"/>
          </a:xfrm>
        </p:spPr>
        <p:txBody>
          <a:bodyPr>
            <a:normAutofit fontScale="90000"/>
          </a:bodyPr>
          <a:lstStyle/>
          <a:p>
            <a:r>
              <a:rPr lang="de-AT" dirty="0"/>
              <a:t>Analysis of </a:t>
            </a:r>
            <a:r>
              <a:rPr lang="de-AT" dirty="0" err="1"/>
              <a:t>irradiated</a:t>
            </a:r>
            <a:r>
              <a:rPr lang="de-AT" dirty="0"/>
              <a:t> </a:t>
            </a:r>
            <a:r>
              <a:rPr lang="de-AT" dirty="0" err="1"/>
              <a:t>samples</a:t>
            </a:r>
            <a:endParaRPr lang="de-AT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136467" y="1064857"/>
            <a:ext cx="2876161" cy="5246036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prstClr val="black"/>
                </a:solidFill>
                <a:latin typeface="+mj-lt"/>
              </a:rPr>
              <a:t>Ratios shift between beamtimes, separation for AnF4</a:t>
            </a:r>
            <a:r>
              <a:rPr lang="en-US" sz="2000" baseline="-25000" dirty="0">
                <a:solidFill>
                  <a:prstClr val="black"/>
                </a:solidFill>
                <a:latin typeface="+mj-lt"/>
              </a:rPr>
              <a:t>4</a:t>
            </a:r>
            <a:r>
              <a:rPr lang="en-US" sz="2000" baseline="30000" dirty="0">
                <a:solidFill>
                  <a:prstClr val="black"/>
                </a:solidFill>
                <a:latin typeface="+mj-lt"/>
              </a:rPr>
              <a:t>–</a:t>
            </a:r>
            <a:r>
              <a:rPr lang="en-US" sz="2000" dirty="0">
                <a:solidFill>
                  <a:prstClr val="black"/>
                </a:solidFill>
                <a:latin typeface="+mj-lt"/>
              </a:rPr>
              <a:t> remains stable</a:t>
            </a:r>
          </a:p>
          <a:p>
            <a:pPr lvl="1"/>
            <a:r>
              <a:rPr lang="en-US" sz="2000" dirty="0">
                <a:solidFill>
                  <a:prstClr val="black"/>
                </a:solidFill>
                <a:latin typeface="+mj-lt"/>
              </a:rPr>
              <a:t>reference materials for every beamtime</a:t>
            </a:r>
            <a:endParaRPr lang="de-AT" sz="2000" dirty="0">
              <a:latin typeface="+mj-lt"/>
            </a:endParaRPr>
          </a:p>
          <a:p>
            <a:pPr marL="179388" lvl="1" indent="0">
              <a:buNone/>
            </a:pPr>
            <a:endParaRPr lang="de-AT" sz="2000" dirty="0"/>
          </a:p>
          <a:p>
            <a:endParaRPr lang="de-AT" sz="2000" dirty="0"/>
          </a:p>
          <a:p>
            <a:pPr marL="0" indent="0">
              <a:buNone/>
            </a:pPr>
            <a:endParaRPr lang="de-AT" baseline="-25000" dirty="0"/>
          </a:p>
          <a:p>
            <a:pPr marL="179388" lvl="1" indent="0">
              <a:buNone/>
            </a:pPr>
            <a:endParaRPr lang="de-AT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B0C271B-C54C-46E8-9354-37402209F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Joint annual Meeting ÖPG SPS Innsbruck 2021</a:t>
            </a:r>
            <a:endParaRPr lang="en-GB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DD8B52F1-F9D4-4150-8BE6-C43AABC54300}"/>
              </a:ext>
            </a:extLst>
          </p:cNvPr>
          <p:cNvSpPr txBox="1"/>
          <p:nvPr/>
        </p:nvSpPr>
        <p:spPr>
          <a:xfrm>
            <a:off x="841649" y="6305973"/>
            <a:ext cx="7995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 dirty="0">
                <a:latin typeface="+mj-lt"/>
              </a:rPr>
              <a:t>8</a:t>
            </a:r>
            <a:endParaRPr lang="en-US" sz="1800" dirty="0">
              <a:latin typeface="+mj-lt"/>
              <a:ea typeface="Source Sans Pro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413065845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>
            <a:extLst>
              <a:ext uri="{FF2B5EF4-FFF2-40B4-BE49-F238E27FC236}">
                <a16:creationId xmlns:a16="http://schemas.microsoft.com/office/drawing/2014/main" id="{2BF897FC-91CA-4804-B216-D30385F3D86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873"/>
          <a:stretch/>
        </p:blipFill>
        <p:spPr>
          <a:xfrm>
            <a:off x="3161107" y="1039700"/>
            <a:ext cx="5605002" cy="4144302"/>
          </a:xfrm>
          <a:prstGeom prst="rect">
            <a:avLst/>
          </a:prstGeom>
        </p:spPr>
      </p:pic>
      <p:sp>
        <p:nvSpPr>
          <p:cNvPr id="6" name="Titel 5">
            <a:extLst>
              <a:ext uri="{FF2B5EF4-FFF2-40B4-BE49-F238E27FC236}">
                <a16:creationId xmlns:a16="http://schemas.microsoft.com/office/drawing/2014/main" id="{5AA89520-720D-4CF5-A250-076BF83690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6932" y="350065"/>
            <a:ext cx="4118795" cy="320845"/>
          </a:xfrm>
        </p:spPr>
        <p:txBody>
          <a:bodyPr>
            <a:normAutofit fontScale="90000"/>
          </a:bodyPr>
          <a:lstStyle/>
          <a:p>
            <a:r>
              <a:rPr lang="de-AT" dirty="0"/>
              <a:t>Analysis of </a:t>
            </a:r>
            <a:r>
              <a:rPr lang="de-AT" dirty="0" err="1"/>
              <a:t>irradiated</a:t>
            </a:r>
            <a:r>
              <a:rPr lang="de-AT" dirty="0"/>
              <a:t> </a:t>
            </a:r>
            <a:r>
              <a:rPr lang="de-AT" dirty="0" err="1"/>
              <a:t>samples</a:t>
            </a:r>
            <a:endParaRPr lang="de-AT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136467" y="1064857"/>
            <a:ext cx="2876161" cy="5246036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prstClr val="black"/>
                </a:solidFill>
                <a:latin typeface="+mj-lt"/>
              </a:rPr>
              <a:t>Ratios shift between beamtimes, separation for AnF</a:t>
            </a:r>
            <a:r>
              <a:rPr lang="en-US" sz="2000" baseline="-25000" dirty="0">
                <a:solidFill>
                  <a:prstClr val="black"/>
                </a:solidFill>
                <a:latin typeface="+mj-lt"/>
              </a:rPr>
              <a:t>4</a:t>
            </a:r>
            <a:r>
              <a:rPr lang="en-US" sz="2000" baseline="30000" dirty="0">
                <a:solidFill>
                  <a:prstClr val="black"/>
                </a:solidFill>
                <a:latin typeface="+mj-lt"/>
              </a:rPr>
              <a:t>–</a:t>
            </a:r>
            <a:r>
              <a:rPr lang="en-US" sz="2000" dirty="0">
                <a:solidFill>
                  <a:prstClr val="black"/>
                </a:solidFill>
                <a:latin typeface="+mj-lt"/>
              </a:rPr>
              <a:t>/AnF</a:t>
            </a:r>
            <a:r>
              <a:rPr lang="en-US" sz="2000" baseline="-25000" dirty="0">
                <a:solidFill>
                  <a:prstClr val="black"/>
                </a:solidFill>
                <a:latin typeface="+mj-lt"/>
              </a:rPr>
              <a:t>5</a:t>
            </a:r>
            <a:r>
              <a:rPr lang="en-US" sz="2000" baseline="30000" dirty="0">
                <a:solidFill>
                  <a:prstClr val="black"/>
                </a:solidFill>
                <a:latin typeface="+mj-lt"/>
              </a:rPr>
              <a:t>–</a:t>
            </a:r>
            <a:r>
              <a:rPr lang="en-US" sz="2000" dirty="0">
                <a:solidFill>
                  <a:prstClr val="black"/>
                </a:solidFill>
                <a:latin typeface="+mj-lt"/>
              </a:rPr>
              <a:t>  is stable</a:t>
            </a:r>
          </a:p>
          <a:p>
            <a:pPr lvl="1"/>
            <a:r>
              <a:rPr lang="en-US" sz="2000" dirty="0">
                <a:solidFill>
                  <a:prstClr val="black"/>
                </a:solidFill>
                <a:latin typeface="+mj-lt"/>
              </a:rPr>
              <a:t>Reference materials for every beamtime</a:t>
            </a:r>
            <a:endParaRPr lang="de-AT" sz="2000" dirty="0">
              <a:latin typeface="+mj-lt"/>
            </a:endParaRPr>
          </a:p>
          <a:p>
            <a:pPr marL="179388" lvl="1" indent="0">
              <a:buNone/>
            </a:pPr>
            <a:endParaRPr lang="de-AT" sz="2000" dirty="0"/>
          </a:p>
          <a:p>
            <a:endParaRPr lang="de-AT" sz="2000" dirty="0"/>
          </a:p>
          <a:p>
            <a:pPr marL="0" indent="0">
              <a:buNone/>
            </a:pPr>
            <a:endParaRPr lang="de-AT" baseline="-25000" dirty="0"/>
          </a:p>
          <a:p>
            <a:pPr marL="179388" lvl="1" indent="0">
              <a:buNone/>
            </a:pPr>
            <a:endParaRPr lang="de-AT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B0C271B-C54C-46E8-9354-37402209F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Joint annual Meeting ÖPG SPS Innsbruck 2021</a:t>
            </a:r>
            <a:endParaRPr lang="en-GB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29860228-6233-4473-9AD1-EE2860C87963}"/>
              </a:ext>
            </a:extLst>
          </p:cNvPr>
          <p:cNvSpPr/>
          <p:nvPr/>
        </p:nvSpPr>
        <p:spPr>
          <a:xfrm flipH="1">
            <a:off x="7215114" y="1637607"/>
            <a:ext cx="673291" cy="362133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err="1">
              <a:solidFill>
                <a:schemeClr val="tx1"/>
              </a:solidFill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DD8B52F1-F9D4-4150-8BE6-C43AABC54300}"/>
              </a:ext>
            </a:extLst>
          </p:cNvPr>
          <p:cNvSpPr txBox="1"/>
          <p:nvPr/>
        </p:nvSpPr>
        <p:spPr>
          <a:xfrm>
            <a:off x="841649" y="6305973"/>
            <a:ext cx="7995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 dirty="0">
                <a:latin typeface="+mj-lt"/>
              </a:rPr>
              <a:t>8</a:t>
            </a:r>
            <a:endParaRPr lang="en-US" sz="1800" dirty="0">
              <a:latin typeface="+mj-lt"/>
              <a:ea typeface="Source Sans Pro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23011149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>
            <a:extLst>
              <a:ext uri="{FF2B5EF4-FFF2-40B4-BE49-F238E27FC236}">
                <a16:creationId xmlns:a16="http://schemas.microsoft.com/office/drawing/2014/main" id="{2BF897FC-91CA-4804-B216-D30385F3D86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873"/>
          <a:stretch/>
        </p:blipFill>
        <p:spPr>
          <a:xfrm>
            <a:off x="3161107" y="1039700"/>
            <a:ext cx="5605002" cy="4144302"/>
          </a:xfrm>
          <a:prstGeom prst="rect">
            <a:avLst/>
          </a:prstGeom>
        </p:spPr>
      </p:pic>
      <p:sp>
        <p:nvSpPr>
          <p:cNvPr id="6" name="Titel 5">
            <a:extLst>
              <a:ext uri="{FF2B5EF4-FFF2-40B4-BE49-F238E27FC236}">
                <a16:creationId xmlns:a16="http://schemas.microsoft.com/office/drawing/2014/main" id="{5AA89520-720D-4CF5-A250-076BF83690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6932" y="350065"/>
            <a:ext cx="4118795" cy="320845"/>
          </a:xfrm>
        </p:spPr>
        <p:txBody>
          <a:bodyPr>
            <a:normAutofit fontScale="90000"/>
          </a:bodyPr>
          <a:lstStyle/>
          <a:p>
            <a:r>
              <a:rPr lang="de-AT" dirty="0"/>
              <a:t>Analysis of </a:t>
            </a:r>
            <a:r>
              <a:rPr lang="de-AT" dirty="0" err="1"/>
              <a:t>irradiated</a:t>
            </a:r>
            <a:r>
              <a:rPr lang="de-AT" dirty="0"/>
              <a:t> </a:t>
            </a:r>
            <a:r>
              <a:rPr lang="de-AT" dirty="0" err="1"/>
              <a:t>samples</a:t>
            </a:r>
            <a:endParaRPr lang="de-AT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136467" y="1064857"/>
            <a:ext cx="2876161" cy="5246036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prstClr val="black"/>
                </a:solidFill>
                <a:latin typeface="+mj-lt"/>
              </a:rPr>
              <a:t>Ratios shift between beamtimes, separation for AnF</a:t>
            </a:r>
            <a:r>
              <a:rPr lang="en-US" sz="2000" baseline="-25000" dirty="0">
                <a:solidFill>
                  <a:prstClr val="black"/>
                </a:solidFill>
                <a:latin typeface="+mj-lt"/>
              </a:rPr>
              <a:t>4</a:t>
            </a:r>
            <a:r>
              <a:rPr lang="en-US" sz="2000" baseline="30000" dirty="0">
                <a:solidFill>
                  <a:prstClr val="black"/>
                </a:solidFill>
                <a:latin typeface="+mj-lt"/>
              </a:rPr>
              <a:t>–</a:t>
            </a:r>
            <a:r>
              <a:rPr lang="en-US" sz="2000" dirty="0">
                <a:solidFill>
                  <a:prstClr val="black"/>
                </a:solidFill>
                <a:latin typeface="+mj-lt"/>
              </a:rPr>
              <a:t>/AnF</a:t>
            </a:r>
            <a:r>
              <a:rPr lang="en-US" sz="2000" baseline="-25000" dirty="0">
                <a:solidFill>
                  <a:prstClr val="black"/>
                </a:solidFill>
                <a:latin typeface="+mj-lt"/>
              </a:rPr>
              <a:t>5</a:t>
            </a:r>
            <a:r>
              <a:rPr lang="en-US" sz="2000" baseline="30000" dirty="0">
                <a:solidFill>
                  <a:prstClr val="black"/>
                </a:solidFill>
                <a:latin typeface="+mj-lt"/>
              </a:rPr>
              <a:t>–</a:t>
            </a:r>
            <a:r>
              <a:rPr lang="en-US" sz="2000" dirty="0">
                <a:solidFill>
                  <a:prstClr val="black"/>
                </a:solidFill>
                <a:latin typeface="+mj-lt"/>
              </a:rPr>
              <a:t>  is stable</a:t>
            </a:r>
          </a:p>
          <a:p>
            <a:pPr lvl="1"/>
            <a:r>
              <a:rPr lang="en-US" sz="2000" dirty="0">
                <a:solidFill>
                  <a:prstClr val="black"/>
                </a:solidFill>
                <a:latin typeface="+mj-lt"/>
              </a:rPr>
              <a:t>Reference materials for every beamtime</a:t>
            </a:r>
            <a:endParaRPr lang="de-AT" sz="2000" dirty="0">
              <a:latin typeface="+mj-lt"/>
            </a:endParaRPr>
          </a:p>
          <a:p>
            <a:endParaRPr lang="de-AT" sz="2000" dirty="0">
              <a:latin typeface="+mj-lt"/>
            </a:endParaRPr>
          </a:p>
          <a:p>
            <a:r>
              <a:rPr lang="de-AT" sz="2000" dirty="0">
                <a:latin typeface="+mj-lt"/>
              </a:rPr>
              <a:t>QC for </a:t>
            </a:r>
            <a:r>
              <a:rPr lang="de-AT" sz="2000" dirty="0" err="1">
                <a:latin typeface="+mj-lt"/>
              </a:rPr>
              <a:t>measurement</a:t>
            </a:r>
            <a:r>
              <a:rPr lang="de-AT" sz="2000" dirty="0">
                <a:latin typeface="+mj-lt"/>
              </a:rPr>
              <a:t>: m237 on </a:t>
            </a:r>
            <a:r>
              <a:rPr lang="de-AT" sz="2000" dirty="0" err="1">
                <a:latin typeface="+mj-lt"/>
              </a:rPr>
              <a:t>irradiated</a:t>
            </a:r>
            <a:r>
              <a:rPr lang="de-AT" sz="2000" dirty="0">
                <a:latin typeface="+mj-lt"/>
              </a:rPr>
              <a:t> </a:t>
            </a:r>
            <a:r>
              <a:rPr lang="de-AT" sz="2000" dirty="0" err="1">
                <a:latin typeface="+mj-lt"/>
              </a:rPr>
              <a:t>targets</a:t>
            </a:r>
            <a:r>
              <a:rPr lang="de-AT" sz="2000" dirty="0">
                <a:latin typeface="+mj-lt"/>
              </a:rPr>
              <a:t> (~ 10% of m236)</a:t>
            </a:r>
          </a:p>
          <a:p>
            <a:pPr lvl="2"/>
            <a:r>
              <a:rPr lang="de-AT" dirty="0">
                <a:latin typeface="+mj-lt"/>
              </a:rPr>
              <a:t>Co-</a:t>
            </a:r>
            <a:r>
              <a:rPr lang="de-AT" dirty="0" err="1">
                <a:latin typeface="+mj-lt"/>
              </a:rPr>
              <a:t>produced</a:t>
            </a:r>
            <a:r>
              <a:rPr lang="de-AT" dirty="0">
                <a:latin typeface="+mj-lt"/>
              </a:rPr>
              <a:t> </a:t>
            </a:r>
            <a:r>
              <a:rPr lang="de-AT" baseline="30000" dirty="0">
                <a:latin typeface="+mj-lt"/>
              </a:rPr>
              <a:t>237</a:t>
            </a:r>
            <a:r>
              <a:rPr lang="de-AT" dirty="0">
                <a:latin typeface="+mj-lt"/>
              </a:rPr>
              <a:t>Np!</a:t>
            </a:r>
          </a:p>
          <a:p>
            <a:pPr lvl="2"/>
            <a:endParaRPr lang="de-AT" dirty="0">
              <a:latin typeface="+mj-lt"/>
            </a:endParaRPr>
          </a:p>
          <a:p>
            <a:pPr lvl="1"/>
            <a:r>
              <a:rPr lang="de-AT" sz="2000" dirty="0">
                <a:latin typeface="+mj-lt"/>
              </a:rPr>
              <a:t>m237 AnF</a:t>
            </a:r>
            <a:r>
              <a:rPr lang="de-AT" sz="2000" baseline="-25000" dirty="0">
                <a:latin typeface="+mj-lt"/>
              </a:rPr>
              <a:t>4</a:t>
            </a:r>
            <a:r>
              <a:rPr lang="de-AT" sz="2000" baseline="30000" dirty="0">
                <a:latin typeface="+mj-lt"/>
              </a:rPr>
              <a:t>–</a:t>
            </a:r>
            <a:r>
              <a:rPr lang="de-AT" sz="2000" dirty="0">
                <a:latin typeface="+mj-lt"/>
              </a:rPr>
              <a:t>/AnF</a:t>
            </a:r>
            <a:r>
              <a:rPr lang="de-AT" sz="2000" baseline="-25000" dirty="0">
                <a:latin typeface="+mj-lt"/>
              </a:rPr>
              <a:t>5</a:t>
            </a:r>
            <a:r>
              <a:rPr lang="de-AT" sz="2000" baseline="30000" dirty="0">
                <a:latin typeface="+mj-lt"/>
              </a:rPr>
              <a:t>–</a:t>
            </a:r>
            <a:r>
              <a:rPr lang="de-AT" sz="2000" dirty="0">
                <a:latin typeface="+mj-lt"/>
              </a:rPr>
              <a:t> </a:t>
            </a:r>
            <a:r>
              <a:rPr lang="de-AT" sz="2000" dirty="0" err="1">
                <a:latin typeface="+mj-lt"/>
              </a:rPr>
              <a:t>ratio</a:t>
            </a:r>
            <a:r>
              <a:rPr lang="de-AT" sz="2000" dirty="0">
                <a:latin typeface="+mj-lt"/>
              </a:rPr>
              <a:t> </a:t>
            </a:r>
            <a:r>
              <a:rPr lang="de-AT" sz="2000" dirty="0" err="1">
                <a:latin typeface="+mj-lt"/>
              </a:rPr>
              <a:t>compatible</a:t>
            </a:r>
            <a:r>
              <a:rPr lang="de-AT" sz="2000" dirty="0">
                <a:latin typeface="+mj-lt"/>
              </a:rPr>
              <a:t> </a:t>
            </a:r>
            <a:r>
              <a:rPr lang="de-AT" sz="2000" dirty="0" err="1">
                <a:latin typeface="+mj-lt"/>
              </a:rPr>
              <a:t>with</a:t>
            </a:r>
            <a:r>
              <a:rPr lang="de-AT" sz="2000" dirty="0">
                <a:latin typeface="+mj-lt"/>
              </a:rPr>
              <a:t> </a:t>
            </a:r>
            <a:r>
              <a:rPr lang="de-AT" sz="2000" dirty="0" err="1">
                <a:latin typeface="+mj-lt"/>
              </a:rPr>
              <a:t>reference</a:t>
            </a:r>
            <a:r>
              <a:rPr lang="de-AT" sz="2000" dirty="0">
                <a:latin typeface="+mj-lt"/>
              </a:rPr>
              <a:t> Np (1</a:t>
            </a:r>
            <a:r>
              <a:rPr lang="el-GR" sz="2000" dirty="0">
                <a:latin typeface="+mj-lt"/>
              </a:rPr>
              <a:t>σ</a:t>
            </a:r>
            <a:r>
              <a:rPr lang="de-AT" sz="2000" dirty="0">
                <a:latin typeface="+mj-lt"/>
              </a:rPr>
              <a:t>)</a:t>
            </a:r>
            <a:r>
              <a:rPr lang="el-GR" sz="2000" b="1" i="0" dirty="0">
                <a:solidFill>
                  <a:srgbClr val="202124"/>
                </a:solidFill>
                <a:effectLst/>
                <a:latin typeface="+mj-lt"/>
              </a:rPr>
              <a:t> </a:t>
            </a:r>
            <a:r>
              <a:rPr lang="de-AT" sz="1600" dirty="0"/>
              <a:t>	</a:t>
            </a:r>
          </a:p>
          <a:p>
            <a:pPr lvl="1"/>
            <a:endParaRPr lang="de-AT" sz="2000" dirty="0"/>
          </a:p>
          <a:p>
            <a:endParaRPr lang="de-AT" sz="2000" dirty="0"/>
          </a:p>
          <a:p>
            <a:pPr marL="0" indent="0">
              <a:buNone/>
            </a:pPr>
            <a:endParaRPr lang="de-AT" baseline="-25000" dirty="0"/>
          </a:p>
          <a:p>
            <a:pPr marL="179388" lvl="1" indent="0">
              <a:buNone/>
            </a:pPr>
            <a:endParaRPr lang="de-AT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B0C271B-C54C-46E8-9354-37402209F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Joint annual Meeting ÖPG SPS Innsbruck 2021</a:t>
            </a:r>
            <a:endParaRPr lang="en-GB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29860228-6233-4473-9AD1-EE2860C87963}"/>
              </a:ext>
            </a:extLst>
          </p:cNvPr>
          <p:cNvSpPr/>
          <p:nvPr/>
        </p:nvSpPr>
        <p:spPr>
          <a:xfrm flipH="1">
            <a:off x="7215114" y="1637607"/>
            <a:ext cx="673291" cy="362133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err="1">
              <a:solidFill>
                <a:schemeClr val="tx1"/>
              </a:solidFill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DD8B52F1-F9D4-4150-8BE6-C43AABC54300}"/>
              </a:ext>
            </a:extLst>
          </p:cNvPr>
          <p:cNvSpPr txBox="1"/>
          <p:nvPr/>
        </p:nvSpPr>
        <p:spPr>
          <a:xfrm>
            <a:off x="841649" y="6305973"/>
            <a:ext cx="7995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 dirty="0">
                <a:latin typeface="+mj-lt"/>
              </a:rPr>
              <a:t>8</a:t>
            </a:r>
            <a:endParaRPr lang="en-US" sz="1800" dirty="0">
              <a:latin typeface="+mj-lt"/>
              <a:ea typeface="Source Sans Pro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30623887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35F522F5-12F5-45B2-BFFD-D77A6EF7CE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3388" y="430010"/>
            <a:ext cx="3172793" cy="647485"/>
          </a:xfrm>
        </p:spPr>
        <p:txBody>
          <a:bodyPr>
            <a:normAutofit fontScale="90000"/>
          </a:bodyPr>
          <a:lstStyle/>
          <a:p>
            <a:r>
              <a:rPr lang="de-AT" err="1"/>
              <a:t>Why</a:t>
            </a:r>
            <a:r>
              <a:rPr lang="de-AT"/>
              <a:t> </a:t>
            </a:r>
            <a:r>
              <a:rPr lang="de-AT" err="1"/>
              <a:t>is</a:t>
            </a:r>
            <a:r>
              <a:rPr lang="de-AT"/>
              <a:t> </a:t>
            </a:r>
            <a:r>
              <a:rPr lang="de-AT" err="1"/>
              <a:t>this</a:t>
            </a:r>
            <a:r>
              <a:rPr lang="de-AT"/>
              <a:t> </a:t>
            </a:r>
            <a:r>
              <a:rPr lang="de-AT" err="1"/>
              <a:t>interesting</a:t>
            </a:r>
            <a:r>
              <a:rPr lang="de-AT"/>
              <a:t>?</a:t>
            </a:r>
            <a:br>
              <a:rPr lang="de-AT"/>
            </a:br>
            <a:r>
              <a:rPr lang="de-AT" baseline="30000"/>
              <a:t>237</a:t>
            </a:r>
            <a:r>
              <a:rPr lang="de-AT"/>
              <a:t>Np spike </a:t>
            </a:r>
            <a:r>
              <a:rPr lang="de-AT" err="1"/>
              <a:t>project</a:t>
            </a:r>
            <a:endParaRPr lang="en-US"/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D8F65732-48CD-4AC3-BEB6-B8B2CD4324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809" y="1007754"/>
            <a:ext cx="5979957" cy="5414646"/>
          </a:xfrm>
        </p:spPr>
        <p:txBody>
          <a:bodyPr vert="horz" lIns="0" tIns="0" rIns="0" bIns="0" rtlCol="0" anchor="t">
            <a:normAutofit/>
          </a:bodyPr>
          <a:lstStyle/>
          <a:p>
            <a:r>
              <a:rPr lang="en-US" sz="2000" dirty="0">
                <a:latin typeface="+mj-lt"/>
              </a:rPr>
              <a:t>Second most abundant anthropogenic</a:t>
            </a:r>
            <a:br>
              <a:rPr lang="en-US" sz="2000" dirty="0">
                <a:latin typeface="+mj-lt"/>
              </a:rPr>
            </a:br>
            <a:r>
              <a:rPr lang="en-US" sz="2000" dirty="0">
                <a:latin typeface="+mj-lt"/>
              </a:rPr>
              <a:t>actinide in the environment?</a:t>
            </a:r>
          </a:p>
          <a:p>
            <a:r>
              <a:rPr lang="en-US" sz="2000" dirty="0">
                <a:latin typeface="+mj-lt"/>
              </a:rPr>
              <a:t>Released by nuclear weapons tests and industry</a:t>
            </a:r>
            <a:endParaRPr lang="en-US" sz="2000" dirty="0">
              <a:latin typeface="+mj-lt"/>
              <a:ea typeface="Source Sans Pro Semibold"/>
            </a:endParaRPr>
          </a:p>
          <a:p>
            <a:r>
              <a:rPr lang="en-US" sz="2000" dirty="0">
                <a:latin typeface="+mj-lt"/>
              </a:rPr>
              <a:t>Potential environmental tracer</a:t>
            </a:r>
            <a:endParaRPr lang="en-US" sz="2000" dirty="0">
              <a:latin typeface="+mj-lt"/>
              <a:ea typeface="Source Sans Pro Semibold"/>
            </a:endParaRPr>
          </a:p>
          <a:p>
            <a:pPr marL="537845" lvl="2"/>
            <a:r>
              <a:rPr lang="en-US" sz="1900" dirty="0">
                <a:latin typeface="+mj-lt"/>
              </a:rPr>
              <a:t>Long lived and highly mobile in water</a:t>
            </a:r>
            <a:endParaRPr lang="en-US" sz="1900" dirty="0">
              <a:latin typeface="+mj-lt"/>
              <a:ea typeface="Source Sans Pro Semibold"/>
            </a:endParaRPr>
          </a:p>
          <a:p>
            <a:pPr marL="179070" lvl="1" indent="0">
              <a:buNone/>
            </a:pPr>
            <a:endParaRPr lang="en-US" sz="2000" dirty="0">
              <a:latin typeface="+mj-lt"/>
              <a:ea typeface="Source Sans Pro Semibold"/>
            </a:endParaRPr>
          </a:p>
          <a:p>
            <a:r>
              <a:rPr lang="en-US" sz="2000" dirty="0">
                <a:latin typeface="+mj-lt"/>
              </a:rPr>
              <a:t>Challenging to measure in general environment:</a:t>
            </a:r>
            <a:endParaRPr lang="en-US" sz="2000" dirty="0">
              <a:latin typeface="+mj-lt"/>
              <a:ea typeface="Source Sans Pro Semibold"/>
            </a:endParaRPr>
          </a:p>
          <a:p>
            <a:pPr marL="360045" lvl="1"/>
            <a:r>
              <a:rPr lang="en-US" sz="2000" dirty="0">
                <a:latin typeface="+mj-lt"/>
              </a:rPr>
              <a:t>Decay counting: very large samples (T</a:t>
            </a:r>
            <a:r>
              <a:rPr lang="en-US" sz="2000" baseline="-25000" dirty="0">
                <a:latin typeface="+mj-lt"/>
              </a:rPr>
              <a:t>1/2</a:t>
            </a:r>
            <a:r>
              <a:rPr lang="en-US" sz="2000" dirty="0">
                <a:latin typeface="+mj-lt"/>
              </a:rPr>
              <a:t>!)</a:t>
            </a:r>
            <a:endParaRPr lang="en-US" sz="2000" dirty="0">
              <a:latin typeface="+mj-lt"/>
              <a:ea typeface="Source Sans Pro Semibold"/>
            </a:endParaRPr>
          </a:p>
          <a:p>
            <a:pPr marL="360045" lvl="1"/>
            <a:r>
              <a:rPr lang="en-US" sz="2000" dirty="0">
                <a:latin typeface="+mj-lt"/>
              </a:rPr>
              <a:t>MS: background from </a:t>
            </a:r>
            <a:r>
              <a:rPr lang="en-US" sz="2000" baseline="30000" dirty="0">
                <a:latin typeface="+mj-lt"/>
              </a:rPr>
              <a:t>238</a:t>
            </a:r>
            <a:r>
              <a:rPr lang="en-US" sz="2000" dirty="0">
                <a:latin typeface="+mj-lt"/>
              </a:rPr>
              <a:t>U, </a:t>
            </a:r>
            <a:r>
              <a:rPr lang="en-US" sz="2000" baseline="30000" dirty="0">
                <a:latin typeface="+mj-lt"/>
              </a:rPr>
              <a:t>235</a:t>
            </a:r>
            <a:r>
              <a:rPr lang="en-US" sz="2000" dirty="0">
                <a:latin typeface="+mj-lt"/>
              </a:rPr>
              <a:t>UH</a:t>
            </a:r>
            <a:r>
              <a:rPr lang="en-US" sz="2000" baseline="-25000" dirty="0">
                <a:latin typeface="+mj-lt"/>
              </a:rPr>
              <a:t>2</a:t>
            </a:r>
            <a:endParaRPr lang="en-US" sz="2000" dirty="0">
              <a:latin typeface="+mj-lt"/>
              <a:ea typeface="Source Sans Pro Semibold"/>
            </a:endParaRPr>
          </a:p>
          <a:p>
            <a:pPr marL="360045" lvl="1"/>
            <a:r>
              <a:rPr lang="en-US" sz="2000" dirty="0">
                <a:latin typeface="+mj-lt"/>
              </a:rPr>
              <a:t>AMS: Lack of isotopic spike hinders quantification </a:t>
            </a:r>
            <a:endParaRPr lang="en-US" sz="2000" dirty="0">
              <a:latin typeface="+mj-lt"/>
              <a:ea typeface="Source Sans Pro Semibold"/>
            </a:endParaRPr>
          </a:p>
          <a:p>
            <a:endParaRPr lang="en-US" sz="2000" dirty="0">
              <a:latin typeface="+mj-lt"/>
            </a:endParaRPr>
          </a:p>
          <a:p>
            <a:pPr marL="0" indent="0">
              <a:buNone/>
            </a:pPr>
            <a:endParaRPr lang="de-AT" dirty="0"/>
          </a:p>
          <a:p>
            <a:pPr marL="360045" lvl="1"/>
            <a:endParaRPr lang="en-US" dirty="0">
              <a:ea typeface="Source Sans Pro Light"/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372E84F-D98F-461C-B336-C5F18B57D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47549" y="6422400"/>
            <a:ext cx="6962064" cy="365125"/>
          </a:xfrm>
        </p:spPr>
        <p:txBody>
          <a:bodyPr/>
          <a:lstStyle/>
          <a:p>
            <a:r>
              <a:rPr lang="en-GB" dirty="0"/>
              <a:t>Joint annual Meeting ÖPG SPS Innsbruck 2021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AA0E7228-E964-4806-AFCC-69440C430DD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02294" y="1248225"/>
            <a:ext cx="2635319" cy="2586796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DE0DFFD4-9B3A-4A22-8CC4-105885A6A793}"/>
              </a:ext>
            </a:extLst>
          </p:cNvPr>
          <p:cNvSpPr/>
          <p:nvPr/>
        </p:nvSpPr>
        <p:spPr>
          <a:xfrm>
            <a:off x="7492621" y="1230977"/>
            <a:ext cx="1333560" cy="1312056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err="1">
              <a:solidFill>
                <a:schemeClr val="tx1"/>
              </a:solidFill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20892866-0A44-43ED-8E84-6B8538C0C346}"/>
              </a:ext>
            </a:extLst>
          </p:cNvPr>
          <p:cNvSpPr txBox="1"/>
          <p:nvPr/>
        </p:nvSpPr>
        <p:spPr>
          <a:xfrm>
            <a:off x="6118767" y="3992092"/>
            <a:ext cx="280237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/>
              <a:t>Magill et al.,</a:t>
            </a:r>
            <a:r>
              <a:rPr lang="en-US" sz="1400" b="0" i="0">
                <a:solidFill>
                  <a:srgbClr val="000000"/>
                </a:solidFill>
                <a:effectLst/>
              </a:rPr>
              <a:t> </a:t>
            </a:r>
            <a:r>
              <a:rPr lang="en-US" sz="1400" b="0" i="0" err="1">
                <a:solidFill>
                  <a:srgbClr val="000000"/>
                </a:solidFill>
                <a:effectLst/>
              </a:rPr>
              <a:t>Nucleonica</a:t>
            </a:r>
            <a:r>
              <a:rPr lang="en-US" sz="1400" b="0" i="0">
                <a:solidFill>
                  <a:srgbClr val="000000"/>
                </a:solidFill>
                <a:effectLst/>
              </a:rPr>
              <a:t> GmbH, 2006</a:t>
            </a:r>
            <a:endParaRPr lang="en-US" sz="140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6D51E84D-4A3B-48D8-83AF-DD92B6EC8000}"/>
              </a:ext>
            </a:extLst>
          </p:cNvPr>
          <p:cNvSpPr txBox="1"/>
          <p:nvPr/>
        </p:nvSpPr>
        <p:spPr>
          <a:xfrm>
            <a:off x="841649" y="6305973"/>
            <a:ext cx="7995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 dirty="0">
                <a:latin typeface="+mj-lt"/>
              </a:rPr>
              <a:t>1</a:t>
            </a:r>
            <a:endParaRPr lang="en-US" sz="1800" dirty="0">
              <a:latin typeface="+mj-lt"/>
              <a:ea typeface="Source Sans Pro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31147001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5AA89520-720D-4CF5-A250-076BF83690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6932" y="350065"/>
            <a:ext cx="4118795" cy="320845"/>
          </a:xfrm>
        </p:spPr>
        <p:txBody>
          <a:bodyPr>
            <a:normAutofit fontScale="90000"/>
          </a:bodyPr>
          <a:lstStyle/>
          <a:p>
            <a:r>
              <a:rPr lang="de-AT"/>
              <a:t>Analysis of </a:t>
            </a:r>
            <a:r>
              <a:rPr lang="de-AT" err="1"/>
              <a:t>irradiated</a:t>
            </a:r>
            <a:r>
              <a:rPr lang="de-AT"/>
              <a:t> </a:t>
            </a:r>
            <a:r>
              <a:rPr lang="de-AT" err="1"/>
              <a:t>samples</a:t>
            </a:r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E4B1229-7411-48A0-8E4E-967FEEF39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Joint annual Meeting ÖPG SPS Innsbruck 2021</a:t>
            </a:r>
            <a:endParaRPr lang="en-GB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A5742331-C783-421A-B35B-47CA59C8AB2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60372" y="1232848"/>
            <a:ext cx="5606669" cy="4409018"/>
          </a:xfrm>
          <a:prstGeom prst="rect">
            <a:avLst/>
          </a:prstGeom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F9E156A7-A280-44AA-8151-74984BB9B840}"/>
              </a:ext>
            </a:extLst>
          </p:cNvPr>
          <p:cNvSpPr/>
          <p:nvPr/>
        </p:nvSpPr>
        <p:spPr>
          <a:xfrm flipH="1">
            <a:off x="7215114" y="1637607"/>
            <a:ext cx="673291" cy="362133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err="1">
              <a:solidFill>
                <a:schemeClr val="tx1"/>
              </a:solidFill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0E6BE756-B470-4EF6-B579-BA1FF2EFDE8C}"/>
              </a:ext>
            </a:extLst>
          </p:cNvPr>
          <p:cNvSpPr txBox="1"/>
          <p:nvPr/>
        </p:nvSpPr>
        <p:spPr>
          <a:xfrm>
            <a:off x="841649" y="6305973"/>
            <a:ext cx="7995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 dirty="0">
                <a:latin typeface="+mj-lt"/>
              </a:rPr>
              <a:t>9</a:t>
            </a:r>
            <a:endParaRPr lang="en-US" sz="1800" dirty="0">
              <a:latin typeface="+mj-lt"/>
              <a:ea typeface="Source Sans Pro Semibold"/>
            </a:endParaRPr>
          </a:p>
        </p:txBody>
      </p:sp>
      <p:sp>
        <p:nvSpPr>
          <p:cNvPr id="15" name="Inhaltsplatzhalter 1">
            <a:extLst>
              <a:ext uri="{FF2B5EF4-FFF2-40B4-BE49-F238E27FC236}">
                <a16:creationId xmlns:a16="http://schemas.microsoft.com/office/drawing/2014/main" id="{4A6953F1-4F32-4F0B-BA5F-A8BBDA6474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273" y="896203"/>
            <a:ext cx="4262662" cy="4860320"/>
          </a:xfrm>
        </p:spPr>
        <p:txBody>
          <a:bodyPr vert="horz" lIns="0" tIns="0" rIns="0" bIns="0" rtlCol="0" anchor="t">
            <a:normAutofit/>
          </a:bodyPr>
          <a:lstStyle/>
          <a:p>
            <a:pPr marL="179070" lvl="1" indent="0">
              <a:buNone/>
            </a:pPr>
            <a:endParaRPr lang="de-AT" sz="2000" dirty="0">
              <a:latin typeface="+mj-lt"/>
            </a:endParaRPr>
          </a:p>
          <a:p>
            <a:pPr marL="360045" lvl="1"/>
            <a:r>
              <a:rPr lang="de-AT" sz="2000" dirty="0">
                <a:latin typeface="+mj-lt"/>
              </a:rPr>
              <a:t>m236 AnF</a:t>
            </a:r>
            <a:r>
              <a:rPr lang="de-AT" sz="2000" baseline="-25000" dirty="0">
                <a:latin typeface="+mj-lt"/>
              </a:rPr>
              <a:t>4</a:t>
            </a:r>
            <a:r>
              <a:rPr lang="de-AT" sz="2000" baseline="30000" dirty="0">
                <a:latin typeface="+mj-lt"/>
              </a:rPr>
              <a:t>–</a:t>
            </a:r>
            <a:r>
              <a:rPr lang="de-AT" sz="2000" dirty="0">
                <a:latin typeface="+mj-lt"/>
              </a:rPr>
              <a:t>/AnF</a:t>
            </a:r>
            <a:r>
              <a:rPr lang="de-AT" sz="2000" baseline="-25000" dirty="0">
                <a:latin typeface="+mj-lt"/>
              </a:rPr>
              <a:t>5</a:t>
            </a:r>
            <a:r>
              <a:rPr lang="de-AT" sz="2000" baseline="30000" dirty="0">
                <a:latin typeface="+mj-lt"/>
              </a:rPr>
              <a:t>–</a:t>
            </a:r>
            <a:r>
              <a:rPr lang="de-AT" sz="2000" dirty="0">
                <a:latin typeface="+mj-lt"/>
              </a:rPr>
              <a:t> </a:t>
            </a:r>
            <a:r>
              <a:rPr lang="de-AT" sz="2000" dirty="0" err="1">
                <a:latin typeface="+mj-lt"/>
              </a:rPr>
              <a:t>ratio</a:t>
            </a:r>
            <a:r>
              <a:rPr lang="de-AT" sz="2000" dirty="0">
                <a:latin typeface="+mj-lt"/>
              </a:rPr>
              <a:t> </a:t>
            </a:r>
            <a:r>
              <a:rPr lang="de-AT" sz="2000" dirty="0" err="1">
                <a:latin typeface="+mj-lt"/>
              </a:rPr>
              <a:t>is</a:t>
            </a:r>
            <a:r>
              <a:rPr lang="de-AT" sz="2000" dirty="0">
                <a:latin typeface="+mj-lt"/>
              </a:rPr>
              <a:t> </a:t>
            </a:r>
            <a:r>
              <a:rPr lang="de-AT" sz="2000" dirty="0" err="1">
                <a:latin typeface="+mj-lt"/>
              </a:rPr>
              <a:t>compatible</a:t>
            </a:r>
            <a:r>
              <a:rPr lang="de-AT" sz="2000" dirty="0">
                <a:latin typeface="+mj-lt"/>
              </a:rPr>
              <a:t> </a:t>
            </a:r>
            <a:r>
              <a:rPr lang="de-AT" sz="2000" dirty="0" err="1">
                <a:latin typeface="+mj-lt"/>
              </a:rPr>
              <a:t>with</a:t>
            </a:r>
            <a:r>
              <a:rPr lang="de-AT" sz="2000" dirty="0">
                <a:latin typeface="+mj-lt"/>
              </a:rPr>
              <a:t> </a:t>
            </a:r>
            <a:r>
              <a:rPr lang="de-AT" sz="2000" dirty="0" err="1">
                <a:latin typeface="+mj-lt"/>
              </a:rPr>
              <a:t>ref</a:t>
            </a:r>
            <a:r>
              <a:rPr lang="de-AT" sz="2000" dirty="0">
                <a:latin typeface="+mj-lt"/>
              </a:rPr>
              <a:t>. Np (1</a:t>
            </a:r>
            <a:r>
              <a:rPr lang="el-GR" sz="2000" dirty="0">
                <a:latin typeface="+mj-lt"/>
              </a:rPr>
              <a:t>σ</a:t>
            </a:r>
            <a:r>
              <a:rPr lang="de-AT" sz="2000" dirty="0">
                <a:latin typeface="+mj-lt"/>
              </a:rPr>
              <a:t>)</a:t>
            </a:r>
            <a:endParaRPr lang="de-AT" sz="2000" b="1" dirty="0">
              <a:solidFill>
                <a:srgbClr val="202124"/>
              </a:solidFill>
              <a:latin typeface="+mj-lt"/>
            </a:endParaRPr>
          </a:p>
          <a:p>
            <a:pPr marL="537845" lvl="2"/>
            <a:r>
              <a:rPr lang="de-AT" sz="1800" dirty="0" err="1">
                <a:latin typeface="+mj-lt"/>
              </a:rPr>
              <a:t>Isobaric</a:t>
            </a:r>
            <a:r>
              <a:rPr lang="de-AT" sz="1800" dirty="0">
                <a:latin typeface="+mj-lt"/>
              </a:rPr>
              <a:t> </a:t>
            </a:r>
            <a:r>
              <a:rPr lang="de-AT" sz="1800" baseline="30000" dirty="0">
                <a:latin typeface="+mj-lt"/>
              </a:rPr>
              <a:t>236</a:t>
            </a:r>
            <a:r>
              <a:rPr lang="de-AT" sz="1800" dirty="0">
                <a:latin typeface="+mj-lt"/>
              </a:rPr>
              <a:t>U </a:t>
            </a:r>
            <a:r>
              <a:rPr lang="de-AT" sz="1800" dirty="0" err="1">
                <a:latin typeface="+mj-lt"/>
              </a:rPr>
              <a:t>interference</a:t>
            </a:r>
            <a:br>
              <a:rPr lang="de-AT" sz="1800" dirty="0">
                <a:latin typeface="+mj-lt"/>
              </a:rPr>
            </a:br>
            <a:r>
              <a:rPr lang="de-AT" sz="1800" dirty="0">
                <a:latin typeface="+mj-lt"/>
              </a:rPr>
              <a:t> </a:t>
            </a:r>
            <a:r>
              <a:rPr lang="de-AT" sz="1800" dirty="0" err="1">
                <a:latin typeface="+mj-lt"/>
              </a:rPr>
              <a:t>is</a:t>
            </a:r>
            <a:r>
              <a:rPr lang="de-AT" sz="1800" dirty="0">
                <a:latin typeface="+mj-lt"/>
              </a:rPr>
              <a:t> </a:t>
            </a:r>
            <a:r>
              <a:rPr lang="de-AT" sz="1800" dirty="0" err="1">
                <a:latin typeface="+mj-lt"/>
              </a:rPr>
              <a:t>negligible</a:t>
            </a:r>
            <a:endParaRPr lang="de-AT" sz="2000" dirty="0"/>
          </a:p>
          <a:p>
            <a:pPr marL="0" indent="0">
              <a:buNone/>
            </a:pPr>
            <a:endParaRPr lang="de-AT" baseline="-25000" dirty="0"/>
          </a:p>
          <a:p>
            <a:pPr marL="179070" lvl="1" indent="0">
              <a:buNone/>
            </a:pPr>
            <a:endParaRPr lang="de-AT" dirty="0">
              <a:ea typeface="Source Sans Pro Light"/>
            </a:endParaRPr>
          </a:p>
        </p:txBody>
      </p:sp>
    </p:spTree>
    <p:extLst>
      <p:ext uri="{BB962C8B-B14F-4D97-AF65-F5344CB8AC3E}">
        <p14:creationId xmlns:p14="http://schemas.microsoft.com/office/powerpoint/2010/main" val="139130473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5AA89520-720D-4CF5-A250-076BF83690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6932" y="350065"/>
            <a:ext cx="4118795" cy="320845"/>
          </a:xfrm>
        </p:spPr>
        <p:txBody>
          <a:bodyPr>
            <a:normAutofit fontScale="90000"/>
          </a:bodyPr>
          <a:lstStyle/>
          <a:p>
            <a:r>
              <a:rPr lang="de-AT"/>
              <a:t>Analysis of </a:t>
            </a:r>
            <a:r>
              <a:rPr lang="de-AT" err="1"/>
              <a:t>irradiated</a:t>
            </a:r>
            <a:r>
              <a:rPr lang="de-AT"/>
              <a:t> </a:t>
            </a:r>
            <a:r>
              <a:rPr lang="de-AT" err="1"/>
              <a:t>samples</a:t>
            </a:r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E4B1229-7411-48A0-8E4E-967FEEF39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Joint annual Meeting ÖPG SPS Innsbruck 2021</a:t>
            </a:r>
            <a:endParaRPr lang="en-GB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A5742331-C783-421A-B35B-47CA59C8AB2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60372" y="1232848"/>
            <a:ext cx="5606669" cy="4409018"/>
          </a:xfrm>
          <a:prstGeom prst="rect">
            <a:avLst/>
          </a:prstGeom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F9E156A7-A280-44AA-8151-74984BB9B840}"/>
              </a:ext>
            </a:extLst>
          </p:cNvPr>
          <p:cNvSpPr/>
          <p:nvPr/>
        </p:nvSpPr>
        <p:spPr>
          <a:xfrm flipH="1">
            <a:off x="7215114" y="1637607"/>
            <a:ext cx="673291" cy="362133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err="1">
              <a:solidFill>
                <a:schemeClr val="tx1"/>
              </a:solidFill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0E6BE756-B470-4EF6-B579-BA1FF2EFDE8C}"/>
              </a:ext>
            </a:extLst>
          </p:cNvPr>
          <p:cNvSpPr txBox="1"/>
          <p:nvPr/>
        </p:nvSpPr>
        <p:spPr>
          <a:xfrm>
            <a:off x="841649" y="6305973"/>
            <a:ext cx="7995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 dirty="0">
                <a:latin typeface="+mj-lt"/>
              </a:rPr>
              <a:t>9</a:t>
            </a:r>
            <a:endParaRPr lang="en-US" sz="1800" dirty="0">
              <a:latin typeface="+mj-lt"/>
              <a:ea typeface="Source Sans Pro Semibold"/>
            </a:endParaRPr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98273" y="896203"/>
            <a:ext cx="4262662" cy="4860320"/>
          </a:xfrm>
        </p:spPr>
        <p:txBody>
          <a:bodyPr vert="horz" lIns="0" tIns="0" rIns="0" bIns="0" rtlCol="0" anchor="t">
            <a:normAutofit/>
          </a:bodyPr>
          <a:lstStyle/>
          <a:p>
            <a:pPr marL="179070" lvl="1" indent="0">
              <a:buNone/>
            </a:pPr>
            <a:endParaRPr lang="de-AT" sz="2000" dirty="0">
              <a:latin typeface="+mj-lt"/>
            </a:endParaRPr>
          </a:p>
          <a:p>
            <a:pPr marL="360045" lvl="1"/>
            <a:r>
              <a:rPr lang="de-AT" sz="2000" dirty="0">
                <a:latin typeface="+mj-lt"/>
              </a:rPr>
              <a:t>m236 AnF</a:t>
            </a:r>
            <a:r>
              <a:rPr lang="de-AT" sz="2000" baseline="-25000" dirty="0">
                <a:latin typeface="+mj-lt"/>
              </a:rPr>
              <a:t>4</a:t>
            </a:r>
            <a:r>
              <a:rPr lang="de-AT" sz="2000" baseline="30000" dirty="0">
                <a:latin typeface="+mj-lt"/>
              </a:rPr>
              <a:t>–</a:t>
            </a:r>
            <a:r>
              <a:rPr lang="de-AT" sz="2000" dirty="0">
                <a:latin typeface="+mj-lt"/>
              </a:rPr>
              <a:t>/AnF</a:t>
            </a:r>
            <a:r>
              <a:rPr lang="de-AT" sz="2000" baseline="-25000" dirty="0">
                <a:latin typeface="+mj-lt"/>
              </a:rPr>
              <a:t>5</a:t>
            </a:r>
            <a:r>
              <a:rPr lang="de-AT" sz="2000" baseline="30000" dirty="0">
                <a:latin typeface="+mj-lt"/>
              </a:rPr>
              <a:t>–</a:t>
            </a:r>
            <a:r>
              <a:rPr lang="de-AT" sz="2000" dirty="0">
                <a:latin typeface="+mj-lt"/>
              </a:rPr>
              <a:t> </a:t>
            </a:r>
            <a:r>
              <a:rPr lang="de-AT" sz="2000" dirty="0" err="1">
                <a:latin typeface="+mj-lt"/>
              </a:rPr>
              <a:t>ratio</a:t>
            </a:r>
            <a:r>
              <a:rPr lang="de-AT" sz="2000" dirty="0">
                <a:latin typeface="+mj-lt"/>
              </a:rPr>
              <a:t> </a:t>
            </a:r>
            <a:r>
              <a:rPr lang="de-AT" sz="2000" dirty="0" err="1">
                <a:latin typeface="+mj-lt"/>
              </a:rPr>
              <a:t>is</a:t>
            </a:r>
            <a:r>
              <a:rPr lang="de-AT" sz="2000" dirty="0">
                <a:latin typeface="+mj-lt"/>
              </a:rPr>
              <a:t> </a:t>
            </a:r>
            <a:r>
              <a:rPr lang="de-AT" sz="2000" dirty="0" err="1">
                <a:latin typeface="+mj-lt"/>
              </a:rPr>
              <a:t>compatible</a:t>
            </a:r>
            <a:r>
              <a:rPr lang="de-AT" sz="2000" dirty="0">
                <a:latin typeface="+mj-lt"/>
              </a:rPr>
              <a:t> </a:t>
            </a:r>
            <a:r>
              <a:rPr lang="de-AT" sz="2000" dirty="0" err="1">
                <a:latin typeface="+mj-lt"/>
              </a:rPr>
              <a:t>with</a:t>
            </a:r>
            <a:r>
              <a:rPr lang="de-AT" sz="2000" dirty="0">
                <a:latin typeface="+mj-lt"/>
              </a:rPr>
              <a:t> </a:t>
            </a:r>
            <a:r>
              <a:rPr lang="de-AT" sz="2000" dirty="0" err="1">
                <a:latin typeface="+mj-lt"/>
              </a:rPr>
              <a:t>ref</a:t>
            </a:r>
            <a:r>
              <a:rPr lang="de-AT" sz="2000" dirty="0">
                <a:latin typeface="+mj-lt"/>
              </a:rPr>
              <a:t>. Np (1</a:t>
            </a:r>
            <a:r>
              <a:rPr lang="el-GR" sz="2000" dirty="0">
                <a:latin typeface="+mj-lt"/>
              </a:rPr>
              <a:t>σ</a:t>
            </a:r>
            <a:r>
              <a:rPr lang="de-AT" sz="2000" dirty="0">
                <a:latin typeface="+mj-lt"/>
              </a:rPr>
              <a:t>)</a:t>
            </a:r>
            <a:endParaRPr lang="de-AT" sz="2000" b="1" dirty="0">
              <a:solidFill>
                <a:srgbClr val="202124"/>
              </a:solidFill>
              <a:latin typeface="+mj-lt"/>
            </a:endParaRPr>
          </a:p>
          <a:p>
            <a:pPr marL="537845" lvl="2"/>
            <a:r>
              <a:rPr lang="de-AT" sz="1800" dirty="0" err="1">
                <a:latin typeface="+mj-lt"/>
              </a:rPr>
              <a:t>Isobaric</a:t>
            </a:r>
            <a:r>
              <a:rPr lang="de-AT" sz="1800" dirty="0">
                <a:latin typeface="+mj-lt"/>
              </a:rPr>
              <a:t> </a:t>
            </a:r>
            <a:r>
              <a:rPr lang="de-AT" sz="1800" baseline="30000" dirty="0">
                <a:latin typeface="+mj-lt"/>
              </a:rPr>
              <a:t>236</a:t>
            </a:r>
            <a:r>
              <a:rPr lang="de-AT" sz="1800" dirty="0">
                <a:latin typeface="+mj-lt"/>
              </a:rPr>
              <a:t>U </a:t>
            </a:r>
            <a:r>
              <a:rPr lang="de-AT" sz="1800" dirty="0" err="1">
                <a:latin typeface="+mj-lt"/>
              </a:rPr>
              <a:t>interference</a:t>
            </a:r>
            <a:br>
              <a:rPr lang="de-AT" sz="1800" dirty="0">
                <a:latin typeface="+mj-lt"/>
              </a:rPr>
            </a:br>
            <a:r>
              <a:rPr lang="de-AT" sz="1800" dirty="0">
                <a:latin typeface="+mj-lt"/>
              </a:rPr>
              <a:t> </a:t>
            </a:r>
            <a:r>
              <a:rPr lang="de-AT" sz="1800" dirty="0" err="1">
                <a:latin typeface="+mj-lt"/>
              </a:rPr>
              <a:t>is</a:t>
            </a:r>
            <a:r>
              <a:rPr lang="de-AT" sz="1800" dirty="0">
                <a:latin typeface="+mj-lt"/>
              </a:rPr>
              <a:t> </a:t>
            </a:r>
            <a:r>
              <a:rPr lang="de-AT" sz="1800" dirty="0" err="1">
                <a:latin typeface="+mj-lt"/>
              </a:rPr>
              <a:t>negligible</a:t>
            </a:r>
            <a:endParaRPr lang="de-AT" sz="1800" dirty="0">
              <a:latin typeface="+mj-lt"/>
              <a:ea typeface="Source Sans Pro Semibold"/>
            </a:endParaRPr>
          </a:p>
          <a:p>
            <a:pPr marL="360045" lvl="1"/>
            <a:endParaRPr lang="de-AT" sz="2000" dirty="0">
              <a:ea typeface="Source Sans Pro Light"/>
            </a:endParaRPr>
          </a:p>
          <a:p>
            <a:pPr marL="360045" lvl="1"/>
            <a:r>
              <a:rPr lang="de-AT" sz="2000" dirty="0">
                <a:latin typeface="+mj-lt"/>
              </a:rPr>
              <a:t>The </a:t>
            </a:r>
            <a:r>
              <a:rPr lang="de-AT" sz="2000" dirty="0" err="1">
                <a:latin typeface="+mj-lt"/>
              </a:rPr>
              <a:t>production</a:t>
            </a:r>
            <a:r>
              <a:rPr lang="de-AT" sz="2000" dirty="0">
                <a:latin typeface="+mj-lt"/>
              </a:rPr>
              <a:t> and </a:t>
            </a:r>
            <a:br>
              <a:rPr lang="de-AT" sz="2000" dirty="0">
                <a:latin typeface="+mj-lt"/>
              </a:rPr>
            </a:br>
            <a:r>
              <a:rPr lang="de-AT" sz="2000" dirty="0" err="1">
                <a:latin typeface="+mj-lt"/>
              </a:rPr>
              <a:t>separation</a:t>
            </a:r>
            <a:r>
              <a:rPr lang="de-AT" sz="2000" dirty="0">
                <a:latin typeface="+mj-lt"/>
              </a:rPr>
              <a:t> of </a:t>
            </a:r>
            <a:r>
              <a:rPr lang="de-AT" sz="2000" baseline="30000" dirty="0">
                <a:latin typeface="+mj-lt"/>
              </a:rPr>
              <a:t>236</a:t>
            </a:r>
            <a:r>
              <a:rPr lang="de-AT" sz="2000" dirty="0">
                <a:latin typeface="+mj-lt"/>
              </a:rPr>
              <a:t>Np </a:t>
            </a:r>
            <a:br>
              <a:rPr lang="de-AT" sz="2000" dirty="0">
                <a:latin typeface="+mj-lt"/>
              </a:rPr>
            </a:br>
            <a:r>
              <a:rPr lang="de-AT" sz="2000" dirty="0">
                <a:latin typeface="+mj-lt"/>
              </a:rPr>
              <a:t>was </a:t>
            </a:r>
            <a:r>
              <a:rPr lang="de-AT" sz="2000" dirty="0" err="1">
                <a:latin typeface="+mj-lt"/>
              </a:rPr>
              <a:t>successful</a:t>
            </a:r>
            <a:endParaRPr lang="de-AT" sz="2000" dirty="0">
              <a:latin typeface="+mj-lt"/>
              <a:ea typeface="Source Sans Pro Semibold"/>
            </a:endParaRPr>
          </a:p>
          <a:p>
            <a:endParaRPr lang="de-AT" sz="2000" dirty="0"/>
          </a:p>
          <a:p>
            <a:pPr marL="0" indent="0">
              <a:buNone/>
            </a:pPr>
            <a:endParaRPr lang="de-AT" baseline="-25000" dirty="0"/>
          </a:p>
          <a:p>
            <a:pPr marL="179070" lvl="1" indent="0">
              <a:buNone/>
            </a:pPr>
            <a:endParaRPr lang="de-AT" dirty="0">
              <a:ea typeface="Source Sans Pro Light"/>
            </a:endParaRPr>
          </a:p>
        </p:txBody>
      </p:sp>
    </p:spTree>
    <p:extLst>
      <p:ext uri="{BB962C8B-B14F-4D97-AF65-F5344CB8AC3E}">
        <p14:creationId xmlns:p14="http://schemas.microsoft.com/office/powerpoint/2010/main" val="53171021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41926D-6F3F-4656-B01F-0CBCAEEA6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2311" y="216132"/>
            <a:ext cx="3933500" cy="428735"/>
          </a:xfrm>
        </p:spPr>
        <p:txBody>
          <a:bodyPr/>
          <a:lstStyle/>
          <a:p>
            <a:r>
              <a:rPr lang="de-AT" sz="2500" err="1"/>
              <a:t>Conclusion</a:t>
            </a:r>
            <a:r>
              <a:rPr lang="de-AT" dirty="0"/>
              <a:t> and </a:t>
            </a:r>
            <a:r>
              <a:rPr lang="de-AT" dirty="0" err="1"/>
              <a:t>outlook</a:t>
            </a:r>
            <a:endParaRPr lang="en-U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66C38DA-5779-4B07-BC50-7FE27299C3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990" y="1288473"/>
            <a:ext cx="8838009" cy="4661479"/>
          </a:xfrm>
        </p:spPr>
        <p:txBody>
          <a:bodyPr/>
          <a:lstStyle/>
          <a:p>
            <a:pPr marL="0" marR="0" indent="0" rtl="0" eaLnBrk="1" fontAlgn="auto" latinLnBrk="0" hangingPunct="1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The relative formation probabilities for </a:t>
            </a:r>
          </a:p>
          <a:p>
            <a:pPr marL="0" marR="0" indent="0" rtl="0" eaLnBrk="1" fontAlgn="auto" latinLnBrk="0" hangingPunct="1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200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en-US" sz="200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en-US" sz="200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en-US" sz="200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2000" dirty="0">
                <a:latin typeface="+mj-lt"/>
                <a:cs typeface="Arial" panose="020B0604020202020204" pitchFamily="34" charset="0"/>
              </a:rPr>
              <a:t>are</a:t>
            </a:r>
            <a:r>
              <a:rPr lang="en-US" sz="2000" dirty="0"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characteristic for U, Np, Pu and Am</a:t>
            </a:r>
          </a:p>
          <a:p>
            <a:pPr lvl="1"/>
            <a:r>
              <a:rPr lang="en-US" sz="2000" dirty="0">
                <a:latin typeface="+mj-lt"/>
                <a:cs typeface="Arial" panose="020B0604020202020204" pitchFamily="34" charset="0"/>
              </a:rPr>
              <a:t>This distribution can be used to identify isobaric contaminations</a:t>
            </a:r>
          </a:p>
          <a:p>
            <a:pPr lvl="1"/>
            <a:endParaRPr lang="en-US" sz="2000" dirty="0">
              <a:latin typeface="+mj-lt"/>
              <a:cs typeface="Arial" panose="020B0604020202020204" pitchFamily="34" charset="0"/>
            </a:endParaRPr>
          </a:p>
          <a:p>
            <a:r>
              <a:rPr lang="en-US" sz="2000" dirty="0">
                <a:latin typeface="+mj-lt"/>
                <a:cs typeface="Arial" panose="020B0604020202020204" pitchFamily="34" charset="0"/>
              </a:rPr>
              <a:t>This method could show that </a:t>
            </a:r>
            <a:r>
              <a:rPr lang="en-US" sz="2000" baseline="30000" dirty="0">
                <a:latin typeface="+mj-lt"/>
                <a:cs typeface="Arial" panose="020B0604020202020204" pitchFamily="34" charset="0"/>
              </a:rPr>
              <a:t>236</a:t>
            </a:r>
            <a:r>
              <a:rPr lang="en-US" sz="2000" dirty="0">
                <a:latin typeface="+mj-lt"/>
                <a:cs typeface="Arial" panose="020B0604020202020204" pitchFamily="34" charset="0"/>
              </a:rPr>
              <a:t>Np was successfully produced </a:t>
            </a:r>
            <a:br>
              <a:rPr lang="en-US" sz="2000" dirty="0">
                <a:latin typeface="+mj-lt"/>
                <a:cs typeface="Arial" panose="020B0604020202020204" pitchFamily="34" charset="0"/>
              </a:rPr>
            </a:br>
            <a:r>
              <a:rPr lang="en-US" sz="2000" dirty="0">
                <a:latin typeface="+mj-lt"/>
                <a:cs typeface="Arial" panose="020B0604020202020204" pitchFamily="34" charset="0"/>
              </a:rPr>
              <a:t>and chemically separated from </a:t>
            </a:r>
            <a:r>
              <a:rPr lang="en-US" sz="2000" baseline="30000" dirty="0">
                <a:latin typeface="+mj-lt"/>
                <a:cs typeface="Arial" panose="020B0604020202020204" pitchFamily="34" charset="0"/>
              </a:rPr>
              <a:t>236</a:t>
            </a:r>
            <a:r>
              <a:rPr lang="en-US" sz="2000" dirty="0">
                <a:latin typeface="+mj-lt"/>
                <a:cs typeface="Arial" panose="020B0604020202020204" pitchFamily="34" charset="0"/>
              </a:rPr>
              <a:t>U</a:t>
            </a:r>
          </a:p>
          <a:p>
            <a:pPr lvl="1"/>
            <a:r>
              <a:rPr lang="en-US" sz="2000" dirty="0">
                <a:latin typeface="+mj-lt"/>
                <a:cs typeface="Arial" panose="020B0604020202020204" pitchFamily="34" charset="0"/>
              </a:rPr>
              <a:t>Isotopic spike for environmental </a:t>
            </a:r>
            <a:r>
              <a:rPr lang="en-US" sz="2000" baseline="30000" dirty="0">
                <a:latin typeface="+mj-lt"/>
                <a:cs typeface="Arial" panose="020B0604020202020204" pitchFamily="34" charset="0"/>
              </a:rPr>
              <a:t>237</a:t>
            </a:r>
            <a:r>
              <a:rPr lang="en-US" sz="2000" dirty="0">
                <a:latin typeface="+mj-lt"/>
                <a:cs typeface="Arial" panose="020B0604020202020204" pitchFamily="34" charset="0"/>
              </a:rPr>
              <a:t>Np?</a:t>
            </a:r>
          </a:p>
          <a:p>
            <a:r>
              <a:rPr lang="en-US" sz="2000" dirty="0">
                <a:latin typeface="+mj-lt"/>
                <a:cs typeface="Arial" panose="020B0604020202020204" pitchFamily="34" charset="0"/>
              </a:rPr>
              <a:t>The next steps:</a:t>
            </a:r>
          </a:p>
          <a:p>
            <a:pPr lvl="1"/>
            <a:r>
              <a:rPr lang="en-US" sz="2000" dirty="0">
                <a:latin typeface="+mj-lt"/>
                <a:cs typeface="Arial" panose="020B0604020202020204" pitchFamily="34" charset="0"/>
              </a:rPr>
              <a:t>ILIAMS separation of U and Np </a:t>
            </a:r>
          </a:p>
          <a:p>
            <a:pPr lvl="1"/>
            <a:r>
              <a:rPr lang="de-AT" sz="2000" dirty="0" err="1">
                <a:latin typeface="+mj-lt"/>
              </a:rPr>
              <a:t>Maximize</a:t>
            </a:r>
            <a:r>
              <a:rPr lang="de-AT" sz="2000" dirty="0">
                <a:latin typeface="+mj-lt"/>
              </a:rPr>
              <a:t> NpF</a:t>
            </a:r>
            <a:r>
              <a:rPr lang="de-AT" sz="2000" baseline="-25000" dirty="0">
                <a:latin typeface="+mj-lt"/>
              </a:rPr>
              <a:t>4</a:t>
            </a:r>
            <a:r>
              <a:rPr lang="de-AT" sz="2000" baseline="30000" dirty="0">
                <a:latin typeface="+mj-lt"/>
              </a:rPr>
              <a:t>–</a:t>
            </a:r>
            <a:r>
              <a:rPr lang="de-AT" sz="2000" dirty="0">
                <a:latin typeface="+mj-lt"/>
              </a:rPr>
              <a:t> </a:t>
            </a:r>
            <a:r>
              <a:rPr lang="de-AT" sz="2000" dirty="0" err="1">
                <a:latin typeface="+mj-lt"/>
              </a:rPr>
              <a:t>formation</a:t>
            </a:r>
            <a:endParaRPr lang="de-AT" sz="2000" dirty="0">
              <a:latin typeface="+mj-lt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6A96A9F-78E1-4920-87E2-031CBB036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Joint annual Meeting ÖPG SPS Innsbruck 2021</a:t>
            </a:r>
            <a:endParaRPr lang="en-GB"/>
          </a:p>
        </p:txBody>
      </p:sp>
      <p:graphicFrame>
        <p:nvGraphicFramePr>
          <p:cNvPr id="7" name="Tabelle 7">
            <a:extLst>
              <a:ext uri="{FF2B5EF4-FFF2-40B4-BE49-F238E27FC236}">
                <a16:creationId xmlns:a16="http://schemas.microsoft.com/office/drawing/2014/main" id="{B3DA3690-88CA-40A1-9B0B-69499D5B52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1979635"/>
              </p:ext>
            </p:extLst>
          </p:nvPr>
        </p:nvGraphicFramePr>
        <p:xfrm>
          <a:off x="1480581" y="1742743"/>
          <a:ext cx="6096000" cy="792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1135555883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79941538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3990051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AT" sz="20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AnF</a:t>
                      </a:r>
                      <a:r>
                        <a:rPr lang="de-AT" sz="2000" kern="1200" baseline="-250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5</a:t>
                      </a:r>
                      <a:r>
                        <a:rPr lang="de-AT" sz="2000" kern="1200" baseline="300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–</a:t>
                      </a:r>
                      <a:endParaRPr lang="en-US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AnF</a:t>
                      </a:r>
                      <a:r>
                        <a:rPr lang="de-AT" sz="2000" kern="1200" baseline="-250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4</a:t>
                      </a:r>
                      <a:r>
                        <a:rPr lang="de-AT" sz="20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O</a:t>
                      </a:r>
                      <a:r>
                        <a:rPr lang="de-AT" sz="2000" kern="1200" baseline="300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–</a:t>
                      </a:r>
                      <a:endParaRPr lang="en-US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AnF</a:t>
                      </a:r>
                      <a:r>
                        <a:rPr lang="de-AT" sz="2000" kern="1200" baseline="-250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3</a:t>
                      </a:r>
                      <a:r>
                        <a:rPr lang="de-AT" sz="20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O</a:t>
                      </a:r>
                      <a:r>
                        <a:rPr lang="de-AT" sz="2000" kern="1200" baseline="-250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2</a:t>
                      </a:r>
                      <a:r>
                        <a:rPr lang="de-AT" sz="2000" kern="1200" baseline="300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–</a:t>
                      </a:r>
                      <a:endParaRPr lang="en-US" sz="20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20681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AT" sz="20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AnF</a:t>
                      </a:r>
                      <a:r>
                        <a:rPr lang="de-AT" sz="2000" kern="1200" baseline="-250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3</a:t>
                      </a:r>
                      <a:r>
                        <a:rPr lang="de-AT" sz="20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O</a:t>
                      </a:r>
                      <a:r>
                        <a:rPr lang="de-AT" sz="2000" kern="1200" baseline="300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–</a:t>
                      </a:r>
                      <a:endParaRPr lang="en-US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AnF</a:t>
                      </a:r>
                      <a:r>
                        <a:rPr lang="de-AT" sz="2000" kern="1200" baseline="-250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2</a:t>
                      </a:r>
                      <a:r>
                        <a:rPr lang="de-AT" sz="20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O</a:t>
                      </a:r>
                      <a:r>
                        <a:rPr lang="de-AT" sz="2000" kern="1200" baseline="-250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2</a:t>
                      </a:r>
                      <a:r>
                        <a:rPr lang="de-AT" sz="2000" kern="1200" baseline="300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–</a:t>
                      </a:r>
                      <a:endParaRPr lang="en-US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AnF</a:t>
                      </a:r>
                      <a:r>
                        <a:rPr lang="de-AT" sz="2000" kern="1200" baseline="-250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4</a:t>
                      </a:r>
                      <a:r>
                        <a:rPr lang="de-AT" sz="2000" kern="1200" baseline="300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–</a:t>
                      </a:r>
                      <a:r>
                        <a:rPr lang="en-US" sz="2000" kern="1200" baseline="300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endParaRPr lang="en-US" sz="20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4134890"/>
                  </a:ext>
                </a:extLst>
              </a:tr>
            </a:tbl>
          </a:graphicData>
        </a:graphic>
      </p:graphicFrame>
      <p:sp>
        <p:nvSpPr>
          <p:cNvPr id="8" name="Textfeld 7">
            <a:extLst>
              <a:ext uri="{FF2B5EF4-FFF2-40B4-BE49-F238E27FC236}">
                <a16:creationId xmlns:a16="http://schemas.microsoft.com/office/drawing/2014/main" id="{57943F37-E5A5-4427-A97D-587C3047E5D8}"/>
              </a:ext>
            </a:extLst>
          </p:cNvPr>
          <p:cNvSpPr txBox="1"/>
          <p:nvPr/>
        </p:nvSpPr>
        <p:spPr>
          <a:xfrm>
            <a:off x="841649" y="6305973"/>
            <a:ext cx="7995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 dirty="0">
                <a:latin typeface="+mj-lt"/>
              </a:rPr>
              <a:t>10</a:t>
            </a:r>
            <a:endParaRPr lang="en-US" sz="1800" dirty="0">
              <a:latin typeface="+mj-lt"/>
              <a:ea typeface="Source Sans Pro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324767350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27575A-B3BA-4078-98BF-D2FDC6D62F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3057" y="1962928"/>
            <a:ext cx="2270954" cy="780901"/>
          </a:xfrm>
        </p:spPr>
        <p:txBody>
          <a:bodyPr/>
          <a:lstStyle/>
          <a:p>
            <a:r>
              <a:rPr lang="de-AT"/>
              <a:t>Appendix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CE00630-3C50-468D-89A1-069B44FD3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Joint annual Meeting ÖPG SPS Innsbruck 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063177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5AA89520-720D-4CF5-A250-076BF83690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50524" y="256982"/>
            <a:ext cx="6159731" cy="615048"/>
          </a:xfrm>
        </p:spPr>
        <p:txBody>
          <a:bodyPr>
            <a:normAutofit fontScale="90000"/>
          </a:bodyPr>
          <a:lstStyle/>
          <a:p>
            <a:r>
              <a:rPr lang="de-AT" err="1"/>
              <a:t>How</a:t>
            </a:r>
            <a:r>
              <a:rPr lang="de-AT"/>
              <a:t> </a:t>
            </a:r>
            <a:r>
              <a:rPr lang="de-AT" err="1"/>
              <a:t>stable</a:t>
            </a:r>
            <a:r>
              <a:rPr lang="de-AT"/>
              <a:t> </a:t>
            </a:r>
            <a:r>
              <a:rPr lang="de-AT" err="1"/>
              <a:t>are</a:t>
            </a:r>
            <a:r>
              <a:rPr lang="de-AT"/>
              <a:t> the </a:t>
            </a:r>
            <a:r>
              <a:rPr lang="de-AT" err="1"/>
              <a:t>ratios</a:t>
            </a:r>
            <a:r>
              <a:rPr lang="de-AT"/>
              <a:t> </a:t>
            </a:r>
            <a:r>
              <a:rPr lang="de-AT" err="1"/>
              <a:t>with</a:t>
            </a:r>
            <a:r>
              <a:rPr lang="de-AT"/>
              <a:t> </a:t>
            </a:r>
            <a:r>
              <a:rPr lang="de-AT" err="1"/>
              <a:t>increasing</a:t>
            </a:r>
            <a:r>
              <a:rPr lang="de-AT"/>
              <a:t> </a:t>
            </a:r>
            <a:r>
              <a:rPr lang="de-AT" err="1"/>
              <a:t>duration</a:t>
            </a:r>
            <a:r>
              <a:rPr lang="de-AT"/>
              <a:t> of the </a:t>
            </a:r>
            <a:r>
              <a:rPr lang="de-AT" err="1"/>
              <a:t>measurement</a:t>
            </a:r>
            <a:r>
              <a:rPr lang="de-AT"/>
              <a:t>?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594D431B-FA32-43F1-A4B2-A8F5DD417DD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3821" y="957648"/>
            <a:ext cx="7913792" cy="4619156"/>
          </a:xfrm>
          <a:prstGeom prst="rect">
            <a:avLst/>
          </a:prstGeom>
        </p:spPr>
      </p:pic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447726E8-D33D-462A-AF2A-465297461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Joint annual Meeting ÖPG SPS Innsbruck 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770537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feld 16">
            <a:extLst>
              <a:ext uri="{FF2B5EF4-FFF2-40B4-BE49-F238E27FC236}">
                <a16:creationId xmlns:a16="http://schemas.microsoft.com/office/drawing/2014/main" id="{F1EE7F4F-9A0E-45A3-ADEA-CE0D5F64C876}"/>
              </a:ext>
            </a:extLst>
          </p:cNvPr>
          <p:cNvSpPr txBox="1"/>
          <p:nvPr/>
        </p:nvSpPr>
        <p:spPr>
          <a:xfrm>
            <a:off x="282049" y="5499688"/>
            <a:ext cx="867907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de-AT" sz="2000" err="1"/>
              <a:t>Ratios</a:t>
            </a:r>
            <a:r>
              <a:rPr lang="de-AT" sz="2000"/>
              <a:t> </a:t>
            </a:r>
            <a:r>
              <a:rPr lang="de-AT" sz="2000" err="1"/>
              <a:t>change</a:t>
            </a:r>
            <a:r>
              <a:rPr lang="de-AT" sz="2000"/>
              <a:t> </a:t>
            </a:r>
            <a:r>
              <a:rPr lang="de-AT" sz="2000" err="1"/>
              <a:t>significantly</a:t>
            </a:r>
            <a:r>
              <a:rPr lang="de-AT" sz="2000"/>
              <a:t> after the </a:t>
            </a:r>
            <a:r>
              <a:rPr lang="de-AT" sz="2000" err="1"/>
              <a:t>first</a:t>
            </a:r>
            <a:r>
              <a:rPr lang="de-AT" sz="2000"/>
              <a:t> </a:t>
            </a:r>
            <a:r>
              <a:rPr lang="de-AT" sz="2000" err="1"/>
              <a:t>two</a:t>
            </a:r>
            <a:r>
              <a:rPr lang="de-AT" sz="2000"/>
              <a:t> </a:t>
            </a:r>
            <a:r>
              <a:rPr lang="de-AT" sz="2000" err="1"/>
              <a:t>sequences</a:t>
            </a:r>
            <a:endParaRPr lang="de-AT" sz="200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de-AT" sz="2000"/>
              <a:t>All </a:t>
            </a:r>
            <a:r>
              <a:rPr lang="de-AT" sz="2000" err="1"/>
              <a:t>targets</a:t>
            </a:r>
            <a:r>
              <a:rPr lang="de-AT" sz="2000"/>
              <a:t> </a:t>
            </a:r>
            <a:r>
              <a:rPr lang="de-AT" sz="2000" err="1"/>
              <a:t>should</a:t>
            </a:r>
            <a:r>
              <a:rPr lang="de-AT" sz="2000"/>
              <a:t> </a:t>
            </a:r>
            <a:r>
              <a:rPr lang="de-AT" sz="2000" err="1"/>
              <a:t>be</a:t>
            </a:r>
            <a:r>
              <a:rPr lang="de-AT" sz="2000"/>
              <a:t> </a:t>
            </a:r>
            <a:r>
              <a:rPr lang="de-AT" sz="2000" err="1"/>
              <a:t>measured</a:t>
            </a:r>
            <a:r>
              <a:rPr lang="de-AT" sz="2000"/>
              <a:t> for 2 </a:t>
            </a:r>
            <a:r>
              <a:rPr lang="de-AT" sz="2000" err="1"/>
              <a:t>sequences</a:t>
            </a:r>
            <a:r>
              <a:rPr lang="de-AT" sz="2000"/>
              <a:t> (~2.5h) for </a:t>
            </a:r>
            <a:r>
              <a:rPr lang="de-AT" sz="2000" err="1"/>
              <a:t>consistent</a:t>
            </a:r>
            <a:r>
              <a:rPr lang="de-AT" sz="2000"/>
              <a:t> </a:t>
            </a:r>
            <a:r>
              <a:rPr lang="de-AT" sz="2000" err="1"/>
              <a:t>results</a:t>
            </a:r>
            <a:endParaRPr lang="en-US" sz="200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378DFC39-2D26-45AC-8369-96EC1279312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1930" y="955158"/>
            <a:ext cx="8020559" cy="4606057"/>
          </a:xfrm>
          <a:prstGeom prst="rect">
            <a:avLst/>
          </a:prstGeom>
        </p:spPr>
      </p:pic>
      <p:sp>
        <p:nvSpPr>
          <p:cNvPr id="14" name="Titel 5">
            <a:extLst>
              <a:ext uri="{FF2B5EF4-FFF2-40B4-BE49-F238E27FC236}">
                <a16:creationId xmlns:a16="http://schemas.microsoft.com/office/drawing/2014/main" id="{17C649E3-D0FA-4682-B793-2DF25EB1667D}"/>
              </a:ext>
            </a:extLst>
          </p:cNvPr>
          <p:cNvSpPr txBox="1">
            <a:spLocks/>
          </p:cNvSpPr>
          <p:nvPr/>
        </p:nvSpPr>
        <p:spPr>
          <a:xfrm>
            <a:off x="3150524" y="256982"/>
            <a:ext cx="6159731" cy="615048"/>
          </a:xfrm>
          <a:prstGeom prst="rect">
            <a:avLst/>
          </a:prstGeom>
        </p:spPr>
        <p:txBody>
          <a:bodyPr vert="horz" lIns="0" tIns="0" rIns="0" bIns="0" rtlCol="0" anchor="b" anchorCtr="0">
            <a:normAutofit fontScale="90000" lnSpcReduction="2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AT" err="1"/>
              <a:t>How</a:t>
            </a:r>
            <a:r>
              <a:rPr lang="de-AT"/>
              <a:t> </a:t>
            </a:r>
            <a:r>
              <a:rPr lang="de-AT" err="1"/>
              <a:t>stable</a:t>
            </a:r>
            <a:r>
              <a:rPr lang="de-AT"/>
              <a:t> </a:t>
            </a:r>
            <a:r>
              <a:rPr lang="de-AT" err="1"/>
              <a:t>are</a:t>
            </a:r>
            <a:r>
              <a:rPr lang="de-AT"/>
              <a:t> the </a:t>
            </a:r>
            <a:r>
              <a:rPr lang="de-AT" err="1"/>
              <a:t>ratios</a:t>
            </a:r>
            <a:r>
              <a:rPr lang="de-AT"/>
              <a:t> </a:t>
            </a:r>
            <a:r>
              <a:rPr lang="de-AT" err="1"/>
              <a:t>with</a:t>
            </a:r>
            <a:r>
              <a:rPr lang="de-AT"/>
              <a:t> </a:t>
            </a:r>
            <a:r>
              <a:rPr lang="de-AT" err="1"/>
              <a:t>increasing</a:t>
            </a:r>
            <a:r>
              <a:rPr lang="de-AT"/>
              <a:t> </a:t>
            </a:r>
            <a:r>
              <a:rPr lang="de-AT" err="1"/>
              <a:t>duration</a:t>
            </a:r>
            <a:r>
              <a:rPr lang="de-AT"/>
              <a:t> of the </a:t>
            </a:r>
            <a:r>
              <a:rPr lang="de-AT" err="1"/>
              <a:t>measurement</a:t>
            </a:r>
            <a:r>
              <a:rPr lang="de-AT"/>
              <a:t>?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592C48D7-ECBD-41DE-89F8-EC313F8F3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Joint annual Meeting ÖPG SPS Innsbruck 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644045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5AA89520-720D-4CF5-A250-076BF83690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0861" y="203819"/>
            <a:ext cx="4833139" cy="566336"/>
          </a:xfrm>
        </p:spPr>
        <p:txBody>
          <a:bodyPr>
            <a:normAutofit fontScale="90000"/>
          </a:bodyPr>
          <a:lstStyle/>
          <a:p>
            <a:r>
              <a:rPr lang="de-AT" err="1"/>
              <a:t>How</a:t>
            </a:r>
            <a:r>
              <a:rPr lang="de-AT"/>
              <a:t> </a:t>
            </a:r>
            <a:r>
              <a:rPr lang="de-AT" err="1"/>
              <a:t>stable</a:t>
            </a:r>
            <a:r>
              <a:rPr lang="de-AT"/>
              <a:t> </a:t>
            </a:r>
            <a:r>
              <a:rPr lang="de-AT" err="1"/>
              <a:t>are</a:t>
            </a:r>
            <a:r>
              <a:rPr lang="de-AT"/>
              <a:t> the </a:t>
            </a:r>
            <a:r>
              <a:rPr lang="de-AT" err="1"/>
              <a:t>ratios</a:t>
            </a:r>
            <a:r>
              <a:rPr lang="de-AT"/>
              <a:t> for different </a:t>
            </a:r>
            <a:r>
              <a:rPr lang="de-AT" err="1"/>
              <a:t>mixing</a:t>
            </a:r>
            <a:r>
              <a:rPr lang="de-AT"/>
              <a:t> </a:t>
            </a:r>
            <a:r>
              <a:rPr lang="de-AT" err="1"/>
              <a:t>rates</a:t>
            </a:r>
            <a:r>
              <a:rPr lang="de-AT"/>
              <a:t> </a:t>
            </a:r>
            <a:r>
              <a:rPr lang="de-AT" err="1"/>
              <a:t>with</a:t>
            </a:r>
            <a:r>
              <a:rPr lang="de-AT"/>
              <a:t> PbF</a:t>
            </a:r>
            <a:r>
              <a:rPr lang="de-AT" baseline="-25000"/>
              <a:t>2</a:t>
            </a:r>
            <a:r>
              <a:rPr lang="de-AT"/>
              <a:t>?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EB9ED164-7585-40F5-AB63-8E33E7417DC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97396" y="1246910"/>
            <a:ext cx="6451254" cy="3979688"/>
          </a:xfrm>
          <a:prstGeom prst="rect">
            <a:avLst/>
          </a:prstGeom>
        </p:spPr>
      </p:pic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231175" y="1047028"/>
            <a:ext cx="2678279" cy="4490100"/>
          </a:xfrm>
        </p:spPr>
        <p:txBody>
          <a:bodyPr>
            <a:normAutofit/>
          </a:bodyPr>
          <a:lstStyle/>
          <a:p>
            <a:r>
              <a:rPr lang="de-AT" sz="2000" err="1"/>
              <a:t>Reducing</a:t>
            </a:r>
            <a:r>
              <a:rPr lang="de-AT" sz="2000"/>
              <a:t> </a:t>
            </a:r>
            <a:r>
              <a:rPr lang="de-AT" sz="2000" err="1"/>
              <a:t>mixing</a:t>
            </a:r>
            <a:r>
              <a:rPr lang="de-AT" sz="2000"/>
              <a:t> </a:t>
            </a:r>
            <a:r>
              <a:rPr lang="de-AT" sz="2000" err="1"/>
              <a:t>ratios</a:t>
            </a:r>
            <a:r>
              <a:rPr lang="de-AT" sz="2000"/>
              <a:t> </a:t>
            </a:r>
            <a:r>
              <a:rPr lang="de-AT" sz="2000" err="1"/>
              <a:t>to</a:t>
            </a:r>
            <a:r>
              <a:rPr lang="de-AT" sz="2000"/>
              <a:t> 1:4.5 </a:t>
            </a:r>
            <a:r>
              <a:rPr lang="de-AT" sz="2000" err="1"/>
              <a:t>increases</a:t>
            </a:r>
            <a:r>
              <a:rPr lang="de-AT" sz="2000"/>
              <a:t> </a:t>
            </a:r>
            <a:r>
              <a:rPr lang="de-AT" sz="2000" err="1"/>
              <a:t>lower</a:t>
            </a:r>
            <a:r>
              <a:rPr lang="de-AT" sz="2000"/>
              <a:t> </a:t>
            </a:r>
            <a:r>
              <a:rPr lang="de-AT" sz="2000" err="1"/>
              <a:t>fluorides</a:t>
            </a:r>
            <a:r>
              <a:rPr lang="de-AT" sz="2000"/>
              <a:t>/</a:t>
            </a:r>
            <a:r>
              <a:rPr lang="de-AT" sz="2000" err="1"/>
              <a:t>oyxfluorides</a:t>
            </a:r>
            <a:endParaRPr lang="de-AT" sz="2000"/>
          </a:p>
          <a:p>
            <a:pPr lvl="2"/>
            <a:r>
              <a:rPr lang="de-AT" err="1"/>
              <a:t>Similar</a:t>
            </a:r>
            <a:r>
              <a:rPr lang="de-AT"/>
              <a:t> </a:t>
            </a:r>
            <a:r>
              <a:rPr lang="de-AT" err="1"/>
              <a:t>to</a:t>
            </a:r>
            <a:r>
              <a:rPr lang="de-AT"/>
              <a:t> </a:t>
            </a:r>
            <a:r>
              <a:rPr lang="de-AT" err="1"/>
              <a:t>long</a:t>
            </a:r>
            <a:r>
              <a:rPr lang="de-AT"/>
              <a:t> </a:t>
            </a:r>
            <a:r>
              <a:rPr lang="de-AT" err="1"/>
              <a:t>measurement</a:t>
            </a:r>
            <a:r>
              <a:rPr lang="de-AT"/>
              <a:t> </a:t>
            </a:r>
            <a:r>
              <a:rPr lang="de-AT" err="1"/>
              <a:t>duration</a:t>
            </a:r>
            <a:endParaRPr lang="de-AT"/>
          </a:p>
          <a:p>
            <a:pPr lvl="2"/>
            <a:r>
              <a:rPr lang="de-AT" err="1"/>
              <a:t>Fluorine</a:t>
            </a:r>
            <a:r>
              <a:rPr lang="de-AT"/>
              <a:t> </a:t>
            </a:r>
            <a:r>
              <a:rPr lang="de-AT" err="1"/>
              <a:t>supply</a:t>
            </a:r>
            <a:r>
              <a:rPr lang="de-AT"/>
              <a:t> </a:t>
            </a:r>
            <a:r>
              <a:rPr lang="de-AT" err="1"/>
              <a:t>affects</a:t>
            </a:r>
            <a:r>
              <a:rPr lang="de-AT"/>
              <a:t> </a:t>
            </a:r>
            <a:r>
              <a:rPr lang="de-AT" err="1"/>
              <a:t>formation</a:t>
            </a:r>
            <a:r>
              <a:rPr lang="de-AT"/>
              <a:t> </a:t>
            </a:r>
            <a:r>
              <a:rPr lang="de-AT" err="1"/>
              <a:t>probablilities</a:t>
            </a:r>
            <a:endParaRPr lang="de-AT"/>
          </a:p>
          <a:p>
            <a:pPr marL="360363" lvl="2" indent="0">
              <a:buNone/>
            </a:pPr>
            <a:endParaRPr lang="de-AT"/>
          </a:p>
          <a:p>
            <a:r>
              <a:rPr lang="de-AT" sz="2000" err="1"/>
              <a:t>Increasing</a:t>
            </a:r>
            <a:r>
              <a:rPr lang="de-AT" sz="2000"/>
              <a:t> PbF</a:t>
            </a:r>
            <a:r>
              <a:rPr lang="de-AT" sz="2000" baseline="-25000"/>
              <a:t>2 </a:t>
            </a:r>
            <a:r>
              <a:rPr lang="de-AT" sz="2000" err="1"/>
              <a:t>further</a:t>
            </a:r>
            <a:r>
              <a:rPr lang="de-AT" sz="2000"/>
              <a:t> (1:18) </a:t>
            </a:r>
            <a:r>
              <a:rPr lang="de-AT" sz="2000" err="1"/>
              <a:t>has</a:t>
            </a:r>
            <a:r>
              <a:rPr lang="de-AT" sz="2000"/>
              <a:t> </a:t>
            </a:r>
            <a:r>
              <a:rPr lang="de-AT" sz="2000" err="1"/>
              <a:t>no</a:t>
            </a:r>
            <a:r>
              <a:rPr lang="de-AT" sz="2000"/>
              <a:t> </a:t>
            </a:r>
            <a:r>
              <a:rPr lang="de-AT" sz="2000" err="1"/>
              <a:t>significant</a:t>
            </a:r>
            <a:r>
              <a:rPr lang="de-AT" sz="2000"/>
              <a:t> </a:t>
            </a:r>
            <a:r>
              <a:rPr lang="de-AT" sz="2000" err="1"/>
              <a:t>effect</a:t>
            </a:r>
            <a:endParaRPr lang="de-AT" sz="2000"/>
          </a:p>
          <a:p>
            <a:pPr lvl="1"/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D8E2E73-F554-43C5-9F20-A4D05EDD54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Joint annual Meeting ÖPG SPS Innsbruck 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292054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5AA89520-720D-4CF5-A250-076BF83690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3319" y="365303"/>
            <a:ext cx="3641214" cy="464583"/>
          </a:xfrm>
        </p:spPr>
        <p:txBody>
          <a:bodyPr>
            <a:normAutofit fontScale="90000"/>
          </a:bodyPr>
          <a:lstStyle/>
          <a:p>
            <a:r>
              <a:rPr lang="de-AT" dirty="0" err="1"/>
              <a:t>How</a:t>
            </a:r>
            <a:r>
              <a:rPr lang="de-AT" dirty="0"/>
              <a:t> </a:t>
            </a:r>
            <a:r>
              <a:rPr lang="de-AT" dirty="0" err="1"/>
              <a:t>stable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the </a:t>
            </a:r>
            <a:r>
              <a:rPr lang="de-AT" dirty="0" err="1"/>
              <a:t>ratios</a:t>
            </a:r>
            <a:r>
              <a:rPr lang="de-AT" dirty="0"/>
              <a:t> </a:t>
            </a:r>
            <a:r>
              <a:rPr lang="de-AT" dirty="0" err="1"/>
              <a:t>between</a:t>
            </a:r>
            <a:r>
              <a:rPr lang="de-AT" dirty="0"/>
              <a:t> </a:t>
            </a:r>
            <a:r>
              <a:rPr lang="de-AT" dirty="0" err="1"/>
              <a:t>Beamtimes</a:t>
            </a:r>
            <a:endParaRPr lang="de-AT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90974" y="814648"/>
            <a:ext cx="3325516" cy="5246036"/>
          </a:xfrm>
        </p:spPr>
        <p:txBody>
          <a:bodyPr>
            <a:normAutofit/>
          </a:bodyPr>
          <a:lstStyle/>
          <a:p>
            <a:r>
              <a:rPr lang="de-AT" sz="2000" err="1">
                <a:latin typeface="+mj-lt"/>
              </a:rPr>
              <a:t>AnF</a:t>
            </a:r>
            <a:r>
              <a:rPr lang="de-AT" sz="2000" baseline="-25000" err="1">
                <a:latin typeface="+mj-lt"/>
              </a:rPr>
              <a:t>m</a:t>
            </a:r>
            <a:r>
              <a:rPr lang="de-AT" sz="2000" err="1">
                <a:latin typeface="+mj-lt"/>
              </a:rPr>
              <a:t>O</a:t>
            </a:r>
            <a:r>
              <a:rPr lang="de-AT" sz="2000" baseline="-25000" err="1">
                <a:latin typeface="+mj-lt"/>
              </a:rPr>
              <a:t>n</a:t>
            </a:r>
            <a:r>
              <a:rPr lang="de-AT" sz="2000" baseline="30000">
                <a:latin typeface="+mj-lt"/>
              </a:rPr>
              <a:t>–</a:t>
            </a:r>
            <a:r>
              <a:rPr lang="de-AT" sz="2000">
                <a:latin typeface="+mj-lt"/>
              </a:rPr>
              <a:t>/AnF</a:t>
            </a:r>
            <a:r>
              <a:rPr lang="de-AT" sz="2000" baseline="-25000">
                <a:latin typeface="+mj-lt"/>
              </a:rPr>
              <a:t>5</a:t>
            </a:r>
            <a:r>
              <a:rPr lang="de-AT" sz="2000" baseline="30000">
                <a:latin typeface="+mj-lt"/>
              </a:rPr>
              <a:t>– </a:t>
            </a:r>
            <a:r>
              <a:rPr lang="de-AT" sz="2000" err="1">
                <a:latin typeface="+mj-lt"/>
              </a:rPr>
              <a:t>ratios</a:t>
            </a:r>
            <a:r>
              <a:rPr lang="de-AT" sz="2000">
                <a:latin typeface="+mj-lt"/>
              </a:rPr>
              <a:t> </a:t>
            </a:r>
            <a:r>
              <a:rPr lang="de-AT" sz="2000" err="1">
                <a:latin typeface="+mj-lt"/>
              </a:rPr>
              <a:t>change</a:t>
            </a:r>
            <a:r>
              <a:rPr lang="de-AT" sz="2000">
                <a:latin typeface="+mj-lt"/>
              </a:rPr>
              <a:t> </a:t>
            </a:r>
            <a:r>
              <a:rPr lang="de-AT" sz="2000" err="1">
                <a:latin typeface="+mj-lt"/>
              </a:rPr>
              <a:t>between</a:t>
            </a:r>
            <a:r>
              <a:rPr lang="de-AT" sz="2000">
                <a:latin typeface="+mj-lt"/>
              </a:rPr>
              <a:t> </a:t>
            </a:r>
            <a:r>
              <a:rPr lang="de-AT" sz="2000" err="1">
                <a:latin typeface="+mj-lt"/>
              </a:rPr>
              <a:t>beamtimes</a:t>
            </a:r>
            <a:r>
              <a:rPr lang="de-AT" sz="2000">
                <a:latin typeface="+mj-lt"/>
              </a:rPr>
              <a:t> </a:t>
            </a:r>
          </a:p>
          <a:p>
            <a:pPr lvl="1"/>
            <a:r>
              <a:rPr lang="de-AT" sz="2000">
                <a:latin typeface="+mj-lt"/>
              </a:rPr>
              <a:t>Ion source </a:t>
            </a:r>
            <a:r>
              <a:rPr lang="de-AT" sz="2000" err="1">
                <a:latin typeface="+mj-lt"/>
              </a:rPr>
              <a:t>conditions</a:t>
            </a:r>
            <a:r>
              <a:rPr lang="de-AT" sz="2000">
                <a:latin typeface="+mj-lt"/>
              </a:rPr>
              <a:t>?</a:t>
            </a:r>
          </a:p>
          <a:p>
            <a:pPr lvl="1"/>
            <a:r>
              <a:rPr lang="de-AT" sz="2000">
                <a:latin typeface="+mj-lt"/>
              </a:rPr>
              <a:t>Tuning?</a:t>
            </a:r>
          </a:p>
          <a:p>
            <a:r>
              <a:rPr lang="de-AT" sz="2000">
                <a:latin typeface="+mj-lt"/>
              </a:rPr>
              <a:t>Separation for AnF</a:t>
            </a:r>
            <a:r>
              <a:rPr lang="de-AT" sz="2000" baseline="-25000">
                <a:latin typeface="+mj-lt"/>
              </a:rPr>
              <a:t>4</a:t>
            </a:r>
            <a:r>
              <a:rPr lang="de-AT" sz="2000">
                <a:latin typeface="+mj-lt"/>
              </a:rPr>
              <a:t>/AnF</a:t>
            </a:r>
            <a:r>
              <a:rPr lang="de-AT" sz="2000" baseline="-25000">
                <a:latin typeface="+mj-lt"/>
              </a:rPr>
              <a:t>5 </a:t>
            </a:r>
            <a:r>
              <a:rPr lang="de-AT" sz="2000">
                <a:latin typeface="+mj-lt"/>
              </a:rPr>
              <a:t> </a:t>
            </a:r>
            <a:r>
              <a:rPr lang="de-AT" sz="2000" err="1">
                <a:latin typeface="+mj-lt"/>
              </a:rPr>
              <a:t>remains</a:t>
            </a:r>
            <a:r>
              <a:rPr lang="de-AT" sz="2000">
                <a:latin typeface="+mj-lt"/>
              </a:rPr>
              <a:t> </a:t>
            </a:r>
            <a:r>
              <a:rPr lang="de-AT" sz="2000" err="1">
                <a:latin typeface="+mj-lt"/>
              </a:rPr>
              <a:t>stable</a:t>
            </a:r>
            <a:endParaRPr lang="de-AT" sz="2000">
              <a:latin typeface="+mj-lt"/>
            </a:endParaRPr>
          </a:p>
          <a:p>
            <a:pPr lvl="1"/>
            <a:r>
              <a:rPr lang="de-AT" sz="2000">
                <a:latin typeface="+mj-lt"/>
              </a:rPr>
              <a:t>Method </a:t>
            </a:r>
            <a:r>
              <a:rPr lang="de-AT" sz="2000" err="1">
                <a:latin typeface="+mj-lt"/>
              </a:rPr>
              <a:t>is</a:t>
            </a:r>
            <a:r>
              <a:rPr lang="de-AT" sz="2000">
                <a:latin typeface="+mj-lt"/>
              </a:rPr>
              <a:t> robust </a:t>
            </a:r>
            <a:r>
              <a:rPr lang="de-AT" sz="2000" err="1">
                <a:latin typeface="+mj-lt"/>
              </a:rPr>
              <a:t>against</a:t>
            </a:r>
            <a:r>
              <a:rPr lang="de-AT" sz="2000">
                <a:latin typeface="+mj-lt"/>
              </a:rPr>
              <a:t> </a:t>
            </a:r>
            <a:r>
              <a:rPr lang="de-AT" sz="2000" err="1">
                <a:latin typeface="+mj-lt"/>
              </a:rPr>
              <a:t>tuning</a:t>
            </a:r>
            <a:r>
              <a:rPr lang="de-AT" sz="2000">
                <a:latin typeface="+mj-lt"/>
              </a:rPr>
              <a:t> </a:t>
            </a:r>
            <a:r>
              <a:rPr lang="de-AT" sz="2000" err="1">
                <a:latin typeface="+mj-lt"/>
              </a:rPr>
              <a:t>variations</a:t>
            </a:r>
            <a:r>
              <a:rPr lang="de-AT" sz="2000">
                <a:latin typeface="+mj-lt"/>
              </a:rPr>
              <a:t>!</a:t>
            </a:r>
          </a:p>
          <a:p>
            <a:r>
              <a:rPr lang="de-AT" sz="2000">
                <a:latin typeface="+mj-lt"/>
              </a:rPr>
              <a:t>Reference </a:t>
            </a:r>
            <a:r>
              <a:rPr lang="de-AT" sz="2000" err="1">
                <a:latin typeface="+mj-lt"/>
              </a:rPr>
              <a:t>samples</a:t>
            </a:r>
            <a:r>
              <a:rPr lang="de-AT" sz="2000">
                <a:latin typeface="+mj-lt"/>
              </a:rPr>
              <a:t> </a:t>
            </a:r>
            <a:r>
              <a:rPr lang="de-AT" sz="2000" err="1">
                <a:latin typeface="+mj-lt"/>
              </a:rPr>
              <a:t>have</a:t>
            </a:r>
            <a:br>
              <a:rPr lang="de-AT" sz="2000">
                <a:latin typeface="+mj-lt"/>
              </a:rPr>
            </a:br>
            <a:r>
              <a:rPr lang="de-AT" sz="2000" err="1">
                <a:latin typeface="+mj-lt"/>
              </a:rPr>
              <a:t>to</a:t>
            </a:r>
            <a:r>
              <a:rPr lang="de-AT" sz="2000">
                <a:latin typeface="+mj-lt"/>
              </a:rPr>
              <a:t> </a:t>
            </a:r>
            <a:r>
              <a:rPr lang="de-AT" sz="2000" err="1">
                <a:latin typeface="+mj-lt"/>
              </a:rPr>
              <a:t>be</a:t>
            </a:r>
            <a:r>
              <a:rPr lang="de-AT" sz="2000">
                <a:latin typeface="+mj-lt"/>
              </a:rPr>
              <a:t> </a:t>
            </a:r>
            <a:r>
              <a:rPr lang="de-AT" sz="2000" err="1">
                <a:latin typeface="+mj-lt"/>
              </a:rPr>
              <a:t>included</a:t>
            </a:r>
            <a:r>
              <a:rPr lang="de-AT" sz="2000">
                <a:latin typeface="+mj-lt"/>
              </a:rPr>
              <a:t> in </a:t>
            </a:r>
            <a:r>
              <a:rPr lang="de-AT" sz="2000" err="1">
                <a:latin typeface="+mj-lt"/>
              </a:rPr>
              <a:t>every</a:t>
            </a:r>
            <a:r>
              <a:rPr lang="de-AT" sz="2000">
                <a:latin typeface="+mj-lt"/>
              </a:rPr>
              <a:t> </a:t>
            </a:r>
            <a:r>
              <a:rPr lang="de-AT" sz="2000" err="1">
                <a:latin typeface="+mj-lt"/>
              </a:rPr>
              <a:t>measurement</a:t>
            </a:r>
            <a:endParaRPr lang="de-AT" sz="2000">
              <a:latin typeface="+mj-lt"/>
            </a:endParaRPr>
          </a:p>
          <a:p>
            <a:pPr marL="0" indent="0">
              <a:buNone/>
            </a:pPr>
            <a:endParaRPr lang="de-AT" sz="2000"/>
          </a:p>
          <a:p>
            <a:pPr marL="0" indent="0">
              <a:buNone/>
            </a:pPr>
            <a:endParaRPr lang="de-AT" baseline="-25000"/>
          </a:p>
          <a:p>
            <a:pPr marL="179388" lvl="1" indent="0">
              <a:buNone/>
            </a:pPr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C3E936C-F927-45C5-A5BA-D6E5F2543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Joint annual Meeting ÖPG SPS Innsbruck 2021</a:t>
            </a:r>
            <a:endParaRPr lang="en-GB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1A1FA377-0CFF-4D93-8358-0FB80B4158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387" y="1309707"/>
            <a:ext cx="5842340" cy="4473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6617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35F522F5-12F5-45B2-BFFD-D77A6EF7CE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3388" y="430010"/>
            <a:ext cx="3172793" cy="647485"/>
          </a:xfrm>
        </p:spPr>
        <p:txBody>
          <a:bodyPr>
            <a:normAutofit fontScale="90000"/>
          </a:bodyPr>
          <a:lstStyle/>
          <a:p>
            <a:r>
              <a:rPr lang="de-AT" err="1"/>
              <a:t>Why</a:t>
            </a:r>
            <a:r>
              <a:rPr lang="de-AT"/>
              <a:t> </a:t>
            </a:r>
            <a:r>
              <a:rPr lang="de-AT" err="1"/>
              <a:t>is</a:t>
            </a:r>
            <a:r>
              <a:rPr lang="de-AT"/>
              <a:t> </a:t>
            </a:r>
            <a:r>
              <a:rPr lang="de-AT" err="1"/>
              <a:t>this</a:t>
            </a:r>
            <a:r>
              <a:rPr lang="de-AT"/>
              <a:t> </a:t>
            </a:r>
            <a:r>
              <a:rPr lang="de-AT" err="1"/>
              <a:t>interesting</a:t>
            </a:r>
            <a:r>
              <a:rPr lang="de-AT"/>
              <a:t>?</a:t>
            </a:r>
            <a:br>
              <a:rPr lang="de-AT"/>
            </a:br>
            <a:r>
              <a:rPr lang="de-AT" baseline="30000"/>
              <a:t>237</a:t>
            </a:r>
            <a:r>
              <a:rPr lang="de-AT"/>
              <a:t>Np spike </a:t>
            </a:r>
            <a:r>
              <a:rPr lang="de-AT" err="1"/>
              <a:t>project</a:t>
            </a:r>
            <a:endParaRPr lang="en-US"/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D8F65732-48CD-4AC3-BEB6-B8B2CD4324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809" y="1007754"/>
            <a:ext cx="5979957" cy="5414646"/>
          </a:xfrm>
        </p:spPr>
        <p:txBody>
          <a:bodyPr vert="horz" lIns="0" tIns="0" rIns="0" bIns="0" rtlCol="0" anchor="t">
            <a:normAutofit/>
          </a:bodyPr>
          <a:lstStyle/>
          <a:p>
            <a:r>
              <a:rPr lang="en-US" sz="2000" dirty="0">
                <a:latin typeface="+mj-lt"/>
              </a:rPr>
              <a:t>Second most abundant anthropogenic</a:t>
            </a:r>
            <a:br>
              <a:rPr lang="en-US" sz="2000" dirty="0">
                <a:latin typeface="+mj-lt"/>
              </a:rPr>
            </a:br>
            <a:r>
              <a:rPr lang="en-US" sz="2000" dirty="0">
                <a:latin typeface="+mj-lt"/>
              </a:rPr>
              <a:t>actinide in the environment?</a:t>
            </a:r>
          </a:p>
          <a:p>
            <a:r>
              <a:rPr lang="en-US" sz="2000" dirty="0">
                <a:latin typeface="+mj-lt"/>
              </a:rPr>
              <a:t>Released by nuclear weapons tests and industry</a:t>
            </a:r>
            <a:endParaRPr lang="en-US" sz="2000" dirty="0">
              <a:latin typeface="+mj-lt"/>
              <a:ea typeface="Source Sans Pro Semibold"/>
            </a:endParaRPr>
          </a:p>
          <a:p>
            <a:r>
              <a:rPr lang="en-US" sz="2000" dirty="0">
                <a:latin typeface="+mj-lt"/>
              </a:rPr>
              <a:t>Potential environmental tracer</a:t>
            </a:r>
            <a:endParaRPr lang="en-US" sz="2000" dirty="0">
              <a:latin typeface="+mj-lt"/>
              <a:ea typeface="Source Sans Pro Semibold"/>
            </a:endParaRPr>
          </a:p>
          <a:p>
            <a:pPr marL="537845" lvl="2"/>
            <a:r>
              <a:rPr lang="en-US" sz="1900" dirty="0">
                <a:latin typeface="+mj-lt"/>
              </a:rPr>
              <a:t>Long lived and highly mobile in water</a:t>
            </a:r>
            <a:endParaRPr lang="en-US" sz="1900" dirty="0">
              <a:latin typeface="+mj-lt"/>
              <a:ea typeface="Source Sans Pro Semibold"/>
            </a:endParaRPr>
          </a:p>
          <a:p>
            <a:pPr marL="179070" lvl="1" indent="0">
              <a:buNone/>
            </a:pPr>
            <a:endParaRPr lang="en-US" sz="2000" dirty="0">
              <a:latin typeface="+mj-lt"/>
              <a:ea typeface="Source Sans Pro Semibold"/>
            </a:endParaRPr>
          </a:p>
          <a:p>
            <a:r>
              <a:rPr lang="en-US" sz="2000" dirty="0">
                <a:latin typeface="+mj-lt"/>
              </a:rPr>
              <a:t>Challenging to measure in general environment:</a:t>
            </a:r>
            <a:endParaRPr lang="en-US" sz="2000" dirty="0">
              <a:latin typeface="+mj-lt"/>
              <a:ea typeface="Source Sans Pro Semibold"/>
            </a:endParaRPr>
          </a:p>
          <a:p>
            <a:pPr marL="360045" lvl="1"/>
            <a:r>
              <a:rPr lang="en-US" sz="2000" dirty="0">
                <a:latin typeface="+mj-lt"/>
              </a:rPr>
              <a:t>Decay counting: very large samples (T</a:t>
            </a:r>
            <a:r>
              <a:rPr lang="en-US" sz="2000" baseline="-25000" dirty="0">
                <a:latin typeface="+mj-lt"/>
              </a:rPr>
              <a:t>1/2</a:t>
            </a:r>
            <a:r>
              <a:rPr lang="en-US" sz="2000" dirty="0">
                <a:latin typeface="+mj-lt"/>
              </a:rPr>
              <a:t>!)</a:t>
            </a:r>
            <a:endParaRPr lang="en-US" sz="2000" dirty="0">
              <a:latin typeface="+mj-lt"/>
              <a:ea typeface="Source Sans Pro Semibold"/>
            </a:endParaRPr>
          </a:p>
          <a:p>
            <a:pPr marL="360045" lvl="1"/>
            <a:r>
              <a:rPr lang="en-US" sz="2000" dirty="0">
                <a:latin typeface="+mj-lt"/>
              </a:rPr>
              <a:t>MS: background from </a:t>
            </a:r>
            <a:r>
              <a:rPr lang="en-US" sz="2000" baseline="30000" dirty="0">
                <a:latin typeface="+mj-lt"/>
              </a:rPr>
              <a:t>238</a:t>
            </a:r>
            <a:r>
              <a:rPr lang="en-US" sz="2000" dirty="0">
                <a:latin typeface="+mj-lt"/>
              </a:rPr>
              <a:t>U, </a:t>
            </a:r>
            <a:r>
              <a:rPr lang="en-US" sz="2000" baseline="30000" dirty="0">
                <a:latin typeface="+mj-lt"/>
              </a:rPr>
              <a:t>235</a:t>
            </a:r>
            <a:r>
              <a:rPr lang="en-US" sz="2000" dirty="0">
                <a:latin typeface="+mj-lt"/>
              </a:rPr>
              <a:t>UH</a:t>
            </a:r>
            <a:r>
              <a:rPr lang="en-US" sz="2000" baseline="-25000" dirty="0">
                <a:latin typeface="+mj-lt"/>
              </a:rPr>
              <a:t>2</a:t>
            </a:r>
            <a:endParaRPr lang="en-US" sz="2000" dirty="0">
              <a:latin typeface="+mj-lt"/>
              <a:ea typeface="Source Sans Pro Semibold"/>
            </a:endParaRPr>
          </a:p>
          <a:p>
            <a:pPr marL="360045" lvl="1"/>
            <a:r>
              <a:rPr lang="en-US" sz="2000" dirty="0">
                <a:latin typeface="+mj-lt"/>
              </a:rPr>
              <a:t>AMS: Lack of isotopic spike hinders quantification</a:t>
            </a:r>
          </a:p>
          <a:p>
            <a:pPr marL="537845" lvl="2"/>
            <a:r>
              <a:rPr lang="en-US" sz="1400" dirty="0">
                <a:latin typeface="+mj-lt"/>
                <a:ea typeface="Source Sans Pro Semibold"/>
              </a:rPr>
              <a:t>Different isotope of Np to add to sample for relative measurements</a:t>
            </a:r>
          </a:p>
          <a:p>
            <a:endParaRPr lang="en-US" sz="2000" dirty="0">
              <a:latin typeface="+mj-lt"/>
            </a:endParaRPr>
          </a:p>
          <a:p>
            <a:r>
              <a:rPr lang="en-US" sz="2000" dirty="0">
                <a:latin typeface="+mj-lt"/>
              </a:rPr>
              <a:t>Severely understudied!</a:t>
            </a:r>
            <a:endParaRPr lang="en-US" sz="2000" dirty="0">
              <a:latin typeface="+mj-lt"/>
              <a:ea typeface="Source Sans Pro Semibold"/>
            </a:endParaRPr>
          </a:p>
          <a:p>
            <a:endParaRPr lang="de-AT" dirty="0"/>
          </a:p>
          <a:p>
            <a:pPr marL="360045" lvl="1"/>
            <a:endParaRPr lang="en-US" dirty="0">
              <a:ea typeface="Source Sans Pro Light"/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372E84F-D98F-461C-B336-C5F18B57D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47549" y="6422400"/>
            <a:ext cx="6962064" cy="365125"/>
          </a:xfrm>
        </p:spPr>
        <p:txBody>
          <a:bodyPr/>
          <a:lstStyle/>
          <a:p>
            <a:r>
              <a:rPr lang="en-GB" dirty="0"/>
              <a:t>Joint annual Meeting ÖPG SPS Innsbruck 2021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AA0E7228-E964-4806-AFCC-69440C430DD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02294" y="1248225"/>
            <a:ext cx="2635319" cy="2586796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DE0DFFD4-9B3A-4A22-8CC4-105885A6A793}"/>
              </a:ext>
            </a:extLst>
          </p:cNvPr>
          <p:cNvSpPr/>
          <p:nvPr/>
        </p:nvSpPr>
        <p:spPr>
          <a:xfrm>
            <a:off x="7492621" y="1230977"/>
            <a:ext cx="1333560" cy="1312056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err="1">
              <a:solidFill>
                <a:schemeClr val="tx1"/>
              </a:solidFill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20892866-0A44-43ED-8E84-6B8538C0C346}"/>
              </a:ext>
            </a:extLst>
          </p:cNvPr>
          <p:cNvSpPr txBox="1"/>
          <p:nvPr/>
        </p:nvSpPr>
        <p:spPr>
          <a:xfrm>
            <a:off x="6118767" y="3992092"/>
            <a:ext cx="280237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/>
              <a:t>Magill et al.,</a:t>
            </a:r>
            <a:r>
              <a:rPr lang="en-US" sz="1400" b="0" i="0">
                <a:solidFill>
                  <a:srgbClr val="000000"/>
                </a:solidFill>
                <a:effectLst/>
              </a:rPr>
              <a:t> </a:t>
            </a:r>
            <a:r>
              <a:rPr lang="en-US" sz="1400" b="0" i="0" err="1">
                <a:solidFill>
                  <a:srgbClr val="000000"/>
                </a:solidFill>
                <a:effectLst/>
              </a:rPr>
              <a:t>Nucleonica</a:t>
            </a:r>
            <a:r>
              <a:rPr lang="en-US" sz="1400" b="0" i="0">
                <a:solidFill>
                  <a:srgbClr val="000000"/>
                </a:solidFill>
                <a:effectLst/>
              </a:rPr>
              <a:t> GmbH, 2006</a:t>
            </a:r>
            <a:endParaRPr lang="en-US" sz="140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6D51E84D-4A3B-48D8-83AF-DD92B6EC8000}"/>
              </a:ext>
            </a:extLst>
          </p:cNvPr>
          <p:cNvSpPr txBox="1"/>
          <p:nvPr/>
        </p:nvSpPr>
        <p:spPr>
          <a:xfrm>
            <a:off x="841649" y="6305973"/>
            <a:ext cx="7995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 dirty="0">
                <a:latin typeface="+mj-lt"/>
              </a:rPr>
              <a:t>1</a:t>
            </a:r>
            <a:endParaRPr lang="en-US" sz="1800" dirty="0">
              <a:latin typeface="+mj-lt"/>
              <a:ea typeface="Source Sans Pro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29932278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nhaltsplatzhalter 1">
            <a:extLst>
              <a:ext uri="{FF2B5EF4-FFF2-40B4-BE49-F238E27FC236}">
                <a16:creationId xmlns:a16="http://schemas.microsoft.com/office/drawing/2014/main" id="{753C68CD-D7D3-4149-8646-BA118848DA57}"/>
              </a:ext>
            </a:extLst>
          </p:cNvPr>
          <p:cNvSpPr txBox="1">
            <a:spLocks/>
          </p:cNvSpPr>
          <p:nvPr/>
        </p:nvSpPr>
        <p:spPr>
          <a:xfrm>
            <a:off x="143107" y="1077494"/>
            <a:ext cx="2825559" cy="37922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36922" indent="-136922" algn="l" defTabSz="685800" rtl="0" eaLnBrk="1" latinLnBrk="0" hangingPunct="1">
              <a:lnSpc>
                <a:spcPct val="95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71463" indent="-134541" algn="l" defTabSz="685800" rtl="0" eaLnBrk="1" latinLnBrk="0" hangingPunct="1">
              <a:lnSpc>
                <a:spcPct val="95000"/>
              </a:lnSpc>
              <a:spcBef>
                <a:spcPts val="375"/>
              </a:spcBef>
              <a:buSzPct val="100000"/>
              <a:buFont typeface="Calibri" panose="020F0502020204030204" pitchFamily="34" charset="0"/>
              <a:buChar char="◦"/>
              <a:defRPr sz="16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4813" indent="-138113" algn="l" defTabSz="685800" rtl="0" eaLnBrk="1" latinLnBrk="0" hangingPunct="1">
              <a:lnSpc>
                <a:spcPct val="95000"/>
              </a:lnSpc>
              <a:spcBef>
                <a:spcPts val="375"/>
              </a:spcBef>
              <a:buFont typeface="Source Sans Pro Light" panose="020B0403030403020204" pitchFamily="34" charset="0"/>
              <a:buChar char="­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1735" indent="-136922" algn="l" defTabSz="685800" rtl="0" eaLnBrk="1" latinLnBrk="0" hangingPunct="1">
              <a:lnSpc>
                <a:spcPct val="95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71513" indent="-129779" algn="l" defTabSz="685800" rtl="0" eaLnBrk="1" latinLnBrk="0" hangingPunct="1">
              <a:lnSpc>
                <a:spcPct val="95000"/>
              </a:lnSpc>
              <a:spcBef>
                <a:spcPts val="375"/>
              </a:spcBef>
              <a:buFont typeface="Source Sans Pro Light" panose="020B0403030403020204" pitchFamily="34" charset="0"/>
              <a:buChar char="­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6700" lvl="2" indent="0">
              <a:buFont typeface="Source Sans Pro Light" panose="020B0403030403020204" pitchFamily="34" charset="0"/>
              <a:buNone/>
            </a:pPr>
            <a:endParaRPr lang="de-AT"/>
          </a:p>
          <a:p>
            <a:pPr lvl="1"/>
            <a:endParaRPr lang="de-AT"/>
          </a:p>
          <a:p>
            <a:endParaRPr lang="de-AT"/>
          </a:p>
          <a:p>
            <a:pPr lvl="1"/>
            <a:endParaRPr lang="en-US"/>
          </a:p>
        </p:txBody>
      </p:sp>
      <p:sp>
        <p:nvSpPr>
          <p:cNvPr id="24" name="Inhaltsplatzhalter 1">
            <a:extLst>
              <a:ext uri="{FF2B5EF4-FFF2-40B4-BE49-F238E27FC236}">
                <a16:creationId xmlns:a16="http://schemas.microsoft.com/office/drawing/2014/main" id="{4CD54949-9A84-4271-B361-23DE324188E1}"/>
              </a:ext>
            </a:extLst>
          </p:cNvPr>
          <p:cNvSpPr txBox="1">
            <a:spLocks/>
          </p:cNvSpPr>
          <p:nvPr/>
        </p:nvSpPr>
        <p:spPr>
          <a:xfrm>
            <a:off x="143106" y="1077494"/>
            <a:ext cx="5510281" cy="45395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36922" indent="-136922" algn="l" defTabSz="685800" rtl="0" eaLnBrk="1" latinLnBrk="0" hangingPunct="1">
              <a:lnSpc>
                <a:spcPct val="95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71463" indent="-134541" algn="l" defTabSz="685800" rtl="0" eaLnBrk="1" latinLnBrk="0" hangingPunct="1">
              <a:lnSpc>
                <a:spcPct val="95000"/>
              </a:lnSpc>
              <a:spcBef>
                <a:spcPts val="375"/>
              </a:spcBef>
              <a:buSzPct val="100000"/>
              <a:buFont typeface="Calibri" panose="020F0502020204030204" pitchFamily="34" charset="0"/>
              <a:buChar char="◦"/>
              <a:defRPr sz="16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4813" indent="-138113" algn="l" defTabSz="685800" rtl="0" eaLnBrk="1" latinLnBrk="0" hangingPunct="1">
              <a:lnSpc>
                <a:spcPct val="95000"/>
              </a:lnSpc>
              <a:spcBef>
                <a:spcPts val="375"/>
              </a:spcBef>
              <a:buFont typeface="Source Sans Pro Light" panose="020B0403030403020204" pitchFamily="34" charset="0"/>
              <a:buChar char="­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1735" indent="-136922" algn="l" defTabSz="685800" rtl="0" eaLnBrk="1" latinLnBrk="0" hangingPunct="1">
              <a:lnSpc>
                <a:spcPct val="95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71513" indent="-129779" algn="l" defTabSz="685800" rtl="0" eaLnBrk="1" latinLnBrk="0" hangingPunct="1">
              <a:lnSpc>
                <a:spcPct val="95000"/>
              </a:lnSpc>
              <a:spcBef>
                <a:spcPts val="375"/>
              </a:spcBef>
              <a:buFont typeface="Source Sans Pro Light" panose="020B0403030403020204" pitchFamily="34" charset="0"/>
              <a:buChar char="­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latin typeface="+mj-lt"/>
              </a:rPr>
              <a:t>Plan: Develop isotopic spike for </a:t>
            </a:r>
            <a:r>
              <a:rPr lang="en-US" sz="2000" baseline="30000" dirty="0">
                <a:latin typeface="+mj-lt"/>
              </a:rPr>
              <a:t>237</a:t>
            </a:r>
            <a:r>
              <a:rPr lang="en-US" sz="2000" dirty="0">
                <a:latin typeface="+mj-lt"/>
              </a:rPr>
              <a:t>Np</a:t>
            </a:r>
          </a:p>
          <a:p>
            <a:pPr lvl="1"/>
            <a:r>
              <a:rPr lang="en-US" sz="2000" dirty="0">
                <a:latin typeface="+mj-lt"/>
              </a:rPr>
              <a:t>Joint Project: Universities of Vienna, Tsukuba and Kanazawa</a:t>
            </a:r>
          </a:p>
          <a:p>
            <a:pPr lvl="1"/>
            <a:r>
              <a:rPr lang="en-US" sz="2000" dirty="0">
                <a:latin typeface="+mj-lt"/>
              </a:rPr>
              <a:t>Current focus: </a:t>
            </a:r>
            <a:r>
              <a:rPr lang="en-US" sz="2000" baseline="30000" dirty="0">
                <a:latin typeface="+mj-lt"/>
              </a:rPr>
              <a:t>232</a:t>
            </a:r>
            <a:r>
              <a:rPr lang="en-US" sz="2000" dirty="0">
                <a:latin typeface="+mj-lt"/>
              </a:rPr>
              <a:t>Th(</a:t>
            </a:r>
            <a:r>
              <a:rPr lang="en-US" sz="2000" baseline="30000" dirty="0">
                <a:latin typeface="+mj-lt"/>
              </a:rPr>
              <a:t>7</a:t>
            </a:r>
            <a:r>
              <a:rPr lang="en-US" sz="2000" dirty="0">
                <a:latin typeface="+mj-lt"/>
              </a:rPr>
              <a:t>Li,3n)</a:t>
            </a:r>
            <a:r>
              <a:rPr lang="en-US" sz="2000" baseline="30000" dirty="0">
                <a:latin typeface="+mj-lt"/>
              </a:rPr>
              <a:t>236</a:t>
            </a:r>
            <a:r>
              <a:rPr lang="en-US" sz="2000" dirty="0">
                <a:latin typeface="+mj-lt"/>
              </a:rPr>
              <a:t>Np reaction</a:t>
            </a:r>
          </a:p>
          <a:p>
            <a:pPr lvl="1"/>
            <a:endParaRPr lang="de-AT" dirty="0"/>
          </a:p>
          <a:p>
            <a:endParaRPr lang="de-AT" dirty="0"/>
          </a:p>
          <a:p>
            <a:pPr lvl="1"/>
            <a:endParaRPr lang="en-US" dirty="0"/>
          </a:p>
        </p:txBody>
      </p:sp>
      <p:pic>
        <p:nvPicPr>
          <p:cNvPr id="25" name="Grafik 24">
            <a:extLst>
              <a:ext uri="{FF2B5EF4-FFF2-40B4-BE49-F238E27FC236}">
                <a16:creationId xmlns:a16="http://schemas.microsoft.com/office/drawing/2014/main" id="{C9134063-DEC2-4D19-B9D6-38DEA38C812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02294" y="1248225"/>
            <a:ext cx="2635319" cy="2586796"/>
          </a:xfrm>
          <a:prstGeom prst="rect">
            <a:avLst/>
          </a:prstGeom>
        </p:spPr>
      </p:pic>
      <p:sp>
        <p:nvSpPr>
          <p:cNvPr id="26" name="Rechteck 25">
            <a:extLst>
              <a:ext uri="{FF2B5EF4-FFF2-40B4-BE49-F238E27FC236}">
                <a16:creationId xmlns:a16="http://schemas.microsoft.com/office/drawing/2014/main" id="{1603B9AB-1565-40DC-8320-2A77A4F769BD}"/>
              </a:ext>
            </a:extLst>
          </p:cNvPr>
          <p:cNvSpPr/>
          <p:nvPr/>
        </p:nvSpPr>
        <p:spPr>
          <a:xfrm>
            <a:off x="6202294" y="1245893"/>
            <a:ext cx="1333560" cy="1312056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err="1">
              <a:solidFill>
                <a:schemeClr val="tx1"/>
              </a:solidFill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3888D067-9667-4721-91F3-44FA774BA2C7}"/>
              </a:ext>
            </a:extLst>
          </p:cNvPr>
          <p:cNvSpPr txBox="1"/>
          <p:nvPr/>
        </p:nvSpPr>
        <p:spPr>
          <a:xfrm>
            <a:off x="6118767" y="3992092"/>
            <a:ext cx="280237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/>
              <a:t>Magill et al.,</a:t>
            </a:r>
            <a:r>
              <a:rPr lang="en-US" sz="1400" b="0" i="0">
                <a:solidFill>
                  <a:srgbClr val="000000"/>
                </a:solidFill>
                <a:effectLst/>
              </a:rPr>
              <a:t> </a:t>
            </a:r>
            <a:r>
              <a:rPr lang="en-US" sz="1400" b="0" i="0" err="1">
                <a:solidFill>
                  <a:srgbClr val="000000"/>
                </a:solidFill>
                <a:effectLst/>
              </a:rPr>
              <a:t>Nucleonica</a:t>
            </a:r>
            <a:r>
              <a:rPr lang="en-US" sz="1400" b="0" i="0">
                <a:solidFill>
                  <a:srgbClr val="000000"/>
                </a:solidFill>
                <a:effectLst/>
              </a:rPr>
              <a:t> GmbH, 2006</a:t>
            </a:r>
            <a:endParaRPr lang="en-US" sz="1400"/>
          </a:p>
        </p:txBody>
      </p:sp>
      <p:sp>
        <p:nvSpPr>
          <p:cNvPr id="29" name="Titel 5">
            <a:extLst>
              <a:ext uri="{FF2B5EF4-FFF2-40B4-BE49-F238E27FC236}">
                <a16:creationId xmlns:a16="http://schemas.microsoft.com/office/drawing/2014/main" id="{5190BB59-2964-4FB3-8B0C-24D2B681B1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3388" y="430010"/>
            <a:ext cx="3172793" cy="647485"/>
          </a:xfrm>
        </p:spPr>
        <p:txBody>
          <a:bodyPr>
            <a:normAutofit fontScale="90000"/>
          </a:bodyPr>
          <a:lstStyle/>
          <a:p>
            <a:r>
              <a:rPr lang="de-AT" err="1"/>
              <a:t>Why</a:t>
            </a:r>
            <a:r>
              <a:rPr lang="de-AT"/>
              <a:t> </a:t>
            </a:r>
            <a:r>
              <a:rPr lang="de-AT" err="1"/>
              <a:t>is</a:t>
            </a:r>
            <a:r>
              <a:rPr lang="de-AT"/>
              <a:t> </a:t>
            </a:r>
            <a:r>
              <a:rPr lang="de-AT" err="1"/>
              <a:t>this</a:t>
            </a:r>
            <a:r>
              <a:rPr lang="de-AT"/>
              <a:t> </a:t>
            </a:r>
            <a:r>
              <a:rPr lang="de-AT" err="1"/>
              <a:t>interesting</a:t>
            </a:r>
            <a:r>
              <a:rPr lang="de-AT"/>
              <a:t>?</a:t>
            </a:r>
            <a:br>
              <a:rPr lang="de-AT"/>
            </a:br>
            <a:r>
              <a:rPr lang="de-AT" baseline="30000"/>
              <a:t>237</a:t>
            </a:r>
            <a:r>
              <a:rPr lang="de-AT"/>
              <a:t>Np spike </a:t>
            </a:r>
            <a:r>
              <a:rPr lang="de-AT" err="1"/>
              <a:t>project</a:t>
            </a:r>
            <a:endParaRPr lang="en-US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5EB65F68-BBD4-4E05-B1BF-EC81F4DD6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Joint annual Meeting ÖPG SPS Innsbruck 2021</a:t>
            </a:r>
            <a:endParaRPr lang="en-GB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E6CD1486-AD2C-4989-A2C2-A01768BDBF80}"/>
              </a:ext>
            </a:extLst>
          </p:cNvPr>
          <p:cNvSpPr txBox="1"/>
          <p:nvPr/>
        </p:nvSpPr>
        <p:spPr>
          <a:xfrm>
            <a:off x="830218" y="6310522"/>
            <a:ext cx="7995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 dirty="0">
                <a:latin typeface="+mj-lt"/>
              </a:rPr>
              <a:t>2</a:t>
            </a:r>
            <a:endParaRPr lang="en-US" sz="1800" dirty="0">
              <a:latin typeface="+mj-lt"/>
              <a:ea typeface="Source Sans Pro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27974023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372E84F-D98F-461C-B336-C5F18B57D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Joint annual Meeting ÖPG SPS Innsbruck 2021</a:t>
            </a:r>
            <a:endParaRPr lang="en-GB"/>
          </a:p>
        </p:txBody>
      </p:sp>
      <p:sp>
        <p:nvSpPr>
          <p:cNvPr id="20" name="Titel 5">
            <a:extLst>
              <a:ext uri="{FF2B5EF4-FFF2-40B4-BE49-F238E27FC236}">
                <a16:creationId xmlns:a16="http://schemas.microsoft.com/office/drawing/2014/main" id="{BBDE3C0D-9766-4D8E-88A1-DB9BCF6C97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3388" y="430010"/>
            <a:ext cx="3172793" cy="647485"/>
          </a:xfrm>
        </p:spPr>
        <p:txBody>
          <a:bodyPr>
            <a:normAutofit fontScale="90000"/>
          </a:bodyPr>
          <a:lstStyle/>
          <a:p>
            <a:r>
              <a:rPr lang="de-AT" err="1"/>
              <a:t>Why</a:t>
            </a:r>
            <a:r>
              <a:rPr lang="de-AT"/>
              <a:t> </a:t>
            </a:r>
            <a:r>
              <a:rPr lang="de-AT" err="1"/>
              <a:t>is</a:t>
            </a:r>
            <a:r>
              <a:rPr lang="de-AT"/>
              <a:t> </a:t>
            </a:r>
            <a:r>
              <a:rPr lang="de-AT" err="1"/>
              <a:t>this</a:t>
            </a:r>
            <a:r>
              <a:rPr lang="de-AT"/>
              <a:t> </a:t>
            </a:r>
            <a:r>
              <a:rPr lang="de-AT" err="1"/>
              <a:t>interesting</a:t>
            </a:r>
            <a:r>
              <a:rPr lang="de-AT"/>
              <a:t>?</a:t>
            </a:r>
            <a:br>
              <a:rPr lang="de-AT"/>
            </a:br>
            <a:r>
              <a:rPr lang="de-AT" baseline="30000"/>
              <a:t>237</a:t>
            </a:r>
            <a:r>
              <a:rPr lang="de-AT"/>
              <a:t>Np spike </a:t>
            </a:r>
            <a:r>
              <a:rPr lang="de-AT" err="1"/>
              <a:t>project</a:t>
            </a:r>
            <a:endParaRPr lang="en-US"/>
          </a:p>
        </p:txBody>
      </p:sp>
      <p:sp>
        <p:nvSpPr>
          <p:cNvPr id="21" name="Inhaltsplatzhalter 1">
            <a:extLst>
              <a:ext uri="{FF2B5EF4-FFF2-40B4-BE49-F238E27FC236}">
                <a16:creationId xmlns:a16="http://schemas.microsoft.com/office/drawing/2014/main" id="{40B75DCB-D973-4CFC-AEF9-51338DB2047E}"/>
              </a:ext>
            </a:extLst>
          </p:cNvPr>
          <p:cNvSpPr txBox="1">
            <a:spLocks/>
          </p:cNvSpPr>
          <p:nvPr/>
        </p:nvSpPr>
        <p:spPr>
          <a:xfrm>
            <a:off x="143106" y="1077494"/>
            <a:ext cx="5925598" cy="453953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136922" indent="-136922" algn="l" defTabSz="685800" rtl="0" eaLnBrk="1" latinLnBrk="0" hangingPunct="1">
              <a:lnSpc>
                <a:spcPct val="95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71463" indent="-134541" algn="l" defTabSz="685800" rtl="0" eaLnBrk="1" latinLnBrk="0" hangingPunct="1">
              <a:lnSpc>
                <a:spcPct val="95000"/>
              </a:lnSpc>
              <a:spcBef>
                <a:spcPts val="375"/>
              </a:spcBef>
              <a:buSzPct val="100000"/>
              <a:buFont typeface="Calibri" panose="020F0502020204030204" pitchFamily="34" charset="0"/>
              <a:buChar char="◦"/>
              <a:defRPr sz="16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4813" indent="-138113" algn="l" defTabSz="685800" rtl="0" eaLnBrk="1" latinLnBrk="0" hangingPunct="1">
              <a:lnSpc>
                <a:spcPct val="95000"/>
              </a:lnSpc>
              <a:spcBef>
                <a:spcPts val="375"/>
              </a:spcBef>
              <a:buFont typeface="Source Sans Pro Light" panose="020B0403030403020204" pitchFamily="34" charset="0"/>
              <a:buChar char="­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1735" indent="-136922" algn="l" defTabSz="685800" rtl="0" eaLnBrk="1" latinLnBrk="0" hangingPunct="1">
              <a:lnSpc>
                <a:spcPct val="95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71513" indent="-129779" algn="l" defTabSz="685800" rtl="0" eaLnBrk="1" latinLnBrk="0" hangingPunct="1">
              <a:lnSpc>
                <a:spcPct val="95000"/>
              </a:lnSpc>
              <a:spcBef>
                <a:spcPts val="375"/>
              </a:spcBef>
              <a:buFont typeface="Source Sans Pro Light" panose="020B0403030403020204" pitchFamily="34" charset="0"/>
              <a:buChar char="­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6525" indent="-136525"/>
            <a:r>
              <a:rPr lang="en-US" sz="2000" dirty="0">
                <a:latin typeface="+mj-lt"/>
              </a:rPr>
              <a:t>Plan: Develop isotopic spike for </a:t>
            </a:r>
            <a:r>
              <a:rPr lang="en-US" sz="2000" baseline="30000" dirty="0">
                <a:latin typeface="+mj-lt"/>
              </a:rPr>
              <a:t>237</a:t>
            </a:r>
            <a:r>
              <a:rPr lang="en-US" sz="2000" dirty="0">
                <a:latin typeface="+mj-lt"/>
              </a:rPr>
              <a:t>Np</a:t>
            </a:r>
            <a:endParaRPr lang="en-US" dirty="0"/>
          </a:p>
          <a:p>
            <a:pPr marL="271145" lvl="1" indent="-133985"/>
            <a:r>
              <a:rPr lang="en-US" sz="2000" dirty="0">
                <a:latin typeface="+mj-lt"/>
              </a:rPr>
              <a:t>Joint Project: Universities of Vienna, Tsukuba</a:t>
            </a:r>
            <a:br>
              <a:rPr lang="en-US" sz="2000" dirty="0">
                <a:latin typeface="+mj-lt"/>
              </a:rPr>
            </a:br>
            <a:r>
              <a:rPr lang="en-US" sz="2000" dirty="0">
                <a:latin typeface="+mj-lt"/>
              </a:rPr>
              <a:t>and Kanazawa</a:t>
            </a:r>
            <a:endParaRPr lang="en-US" sz="2000" dirty="0">
              <a:latin typeface="+mj-lt"/>
              <a:ea typeface="Source Sans Pro Semibold"/>
            </a:endParaRPr>
          </a:p>
          <a:p>
            <a:pPr marL="271145" lvl="1" indent="-133985"/>
            <a:r>
              <a:rPr lang="en-US" sz="2000" dirty="0">
                <a:latin typeface="+mj-lt"/>
              </a:rPr>
              <a:t>Current focus: </a:t>
            </a:r>
            <a:r>
              <a:rPr lang="en-US" sz="2000" baseline="30000" dirty="0">
                <a:latin typeface="+mj-lt"/>
              </a:rPr>
              <a:t>232</a:t>
            </a:r>
            <a:r>
              <a:rPr lang="en-US" sz="2000" dirty="0">
                <a:latin typeface="+mj-lt"/>
              </a:rPr>
              <a:t>Th(</a:t>
            </a:r>
            <a:r>
              <a:rPr lang="en-US" sz="2000" baseline="30000" dirty="0">
                <a:latin typeface="+mj-lt"/>
              </a:rPr>
              <a:t>7</a:t>
            </a:r>
            <a:r>
              <a:rPr lang="en-US" sz="2000" dirty="0">
                <a:latin typeface="+mj-lt"/>
              </a:rPr>
              <a:t>Li,3n)</a:t>
            </a:r>
            <a:r>
              <a:rPr lang="en-US" sz="2000" baseline="30000" dirty="0">
                <a:latin typeface="+mj-lt"/>
              </a:rPr>
              <a:t>236</a:t>
            </a:r>
            <a:r>
              <a:rPr lang="en-US" sz="2000" dirty="0">
                <a:latin typeface="+mj-lt"/>
              </a:rPr>
              <a:t>Np reaction</a:t>
            </a:r>
            <a:endParaRPr lang="en-US" sz="2000" dirty="0">
              <a:latin typeface="+mj-lt"/>
              <a:ea typeface="Source Sans Pro Semibold"/>
            </a:endParaRPr>
          </a:p>
          <a:p>
            <a:pPr marL="271145" lvl="1" indent="-133985"/>
            <a:endParaRPr lang="en-US" sz="2000" dirty="0">
              <a:latin typeface="+mj-lt"/>
              <a:ea typeface="Source Sans Pro Semibold"/>
            </a:endParaRPr>
          </a:p>
          <a:p>
            <a:pPr marL="271145" lvl="1" indent="-133985"/>
            <a:endParaRPr lang="en-US" sz="2000" dirty="0">
              <a:latin typeface="+mj-lt"/>
              <a:ea typeface="Source Sans Pro Semibold"/>
            </a:endParaRPr>
          </a:p>
          <a:p>
            <a:pPr marL="136525" indent="-136525"/>
            <a:r>
              <a:rPr lang="en-US" sz="2000" dirty="0">
                <a:latin typeface="+mj-lt"/>
              </a:rPr>
              <a:t>Problem: Isobaric interference from </a:t>
            </a:r>
            <a:r>
              <a:rPr lang="en-US" sz="2000" baseline="30000" dirty="0">
                <a:latin typeface="+mj-lt"/>
              </a:rPr>
              <a:t>236</a:t>
            </a:r>
            <a:r>
              <a:rPr lang="en-US" sz="2000" dirty="0">
                <a:latin typeface="+mj-lt"/>
              </a:rPr>
              <a:t>U</a:t>
            </a:r>
            <a:endParaRPr lang="en-US" sz="2000" dirty="0">
              <a:latin typeface="+mj-lt"/>
              <a:ea typeface="Source Sans Pro Semibold"/>
            </a:endParaRPr>
          </a:p>
          <a:p>
            <a:pPr marL="136525" indent="-136525"/>
            <a:endParaRPr lang="en-US" sz="2000" dirty="0">
              <a:latin typeface="+mj-lt"/>
              <a:ea typeface="Source Sans Pro Semibold"/>
            </a:endParaRPr>
          </a:p>
          <a:p>
            <a:pPr marL="271145" lvl="1" indent="-133985"/>
            <a:r>
              <a:rPr lang="en-US" sz="2000" dirty="0">
                <a:latin typeface="+mj-lt"/>
              </a:rPr>
              <a:t>Co-production in irradiation for spike production?</a:t>
            </a:r>
            <a:endParaRPr lang="en-US" sz="2000" dirty="0">
              <a:latin typeface="+mj-lt"/>
              <a:ea typeface="Source Sans Pro Semibold"/>
            </a:endParaRPr>
          </a:p>
          <a:p>
            <a:pPr marL="404495" lvl="2" indent="-137795"/>
            <a:r>
              <a:rPr lang="en-US" sz="2000" dirty="0">
                <a:latin typeface="+mj-lt"/>
              </a:rPr>
              <a:t>Need a method to distinguish </a:t>
            </a:r>
            <a:r>
              <a:rPr lang="en-US" sz="2000" baseline="30000" dirty="0">
                <a:latin typeface="+mj-lt"/>
              </a:rPr>
              <a:t>236</a:t>
            </a:r>
            <a:r>
              <a:rPr lang="en-US" sz="2000" dirty="0">
                <a:latin typeface="+mj-lt"/>
              </a:rPr>
              <a:t>U and </a:t>
            </a:r>
            <a:r>
              <a:rPr lang="en-US" sz="2000" baseline="30000" dirty="0">
                <a:latin typeface="+mj-lt"/>
              </a:rPr>
              <a:t>236</a:t>
            </a:r>
            <a:r>
              <a:rPr lang="en-US" sz="2000" dirty="0">
                <a:latin typeface="+mj-lt"/>
              </a:rPr>
              <a:t>Np!</a:t>
            </a:r>
            <a:endParaRPr lang="en-US" sz="2000" dirty="0">
              <a:latin typeface="+mj-lt"/>
              <a:ea typeface="Source Sans Pro Semibold"/>
            </a:endParaRPr>
          </a:p>
          <a:p>
            <a:pPr marL="271145" lvl="1" indent="-133985"/>
            <a:r>
              <a:rPr lang="en-US" sz="2000" baseline="30000" dirty="0">
                <a:latin typeface="+mj-lt"/>
              </a:rPr>
              <a:t>236</a:t>
            </a:r>
            <a:r>
              <a:rPr lang="en-US" sz="2000" dirty="0">
                <a:latin typeface="+mj-lt"/>
              </a:rPr>
              <a:t>U in environmental samples</a:t>
            </a:r>
            <a:endParaRPr lang="en-US" sz="2000" dirty="0">
              <a:latin typeface="+mj-lt"/>
              <a:ea typeface="Source Sans Pro Semibold"/>
            </a:endParaRPr>
          </a:p>
          <a:p>
            <a:pPr marL="404495" lvl="2" indent="-137795"/>
            <a:r>
              <a:rPr lang="en-US" sz="2000" dirty="0">
                <a:latin typeface="+mj-lt"/>
              </a:rPr>
              <a:t>U – Np Isobar separation necessary for </a:t>
            </a:r>
            <a:r>
              <a:rPr lang="en-US" sz="2000" baseline="30000" dirty="0">
                <a:latin typeface="+mj-lt"/>
              </a:rPr>
              <a:t>236</a:t>
            </a:r>
            <a:r>
              <a:rPr lang="en-US" sz="2000" dirty="0">
                <a:latin typeface="+mj-lt"/>
              </a:rPr>
              <a:t>Np spike</a:t>
            </a:r>
            <a:endParaRPr lang="en-US" sz="2000" dirty="0">
              <a:latin typeface="+mj-lt"/>
              <a:ea typeface="Source Sans Pro Semibold"/>
            </a:endParaRPr>
          </a:p>
          <a:p>
            <a:pPr marL="541655" lvl="3" indent="-136525"/>
            <a:r>
              <a:rPr lang="en-US" sz="2000" dirty="0">
                <a:latin typeface="+mj-lt"/>
              </a:rPr>
              <a:t>ILIAMS?</a:t>
            </a:r>
            <a:endParaRPr lang="en-US" sz="2000" dirty="0">
              <a:latin typeface="+mj-lt"/>
              <a:ea typeface="Source Sans Pro Semibold"/>
            </a:endParaRPr>
          </a:p>
          <a:p>
            <a:pPr marL="271145" lvl="1" indent="-133985"/>
            <a:endParaRPr lang="de-AT" sz="2000" dirty="0">
              <a:ea typeface="Source Sans Pro Light"/>
            </a:endParaRPr>
          </a:p>
          <a:p>
            <a:pPr marL="271145" lvl="1" indent="-133985"/>
            <a:endParaRPr lang="de-AT" dirty="0">
              <a:ea typeface="Source Sans Pro Light"/>
            </a:endParaRPr>
          </a:p>
          <a:p>
            <a:pPr marL="136525" indent="-136525"/>
            <a:endParaRPr lang="de-AT" dirty="0">
              <a:ea typeface="Source Sans Pro Light"/>
            </a:endParaRPr>
          </a:p>
          <a:p>
            <a:pPr marL="271145" lvl="1" indent="-133985"/>
            <a:endParaRPr lang="en-US" dirty="0">
              <a:ea typeface="Source Sans Pro Light"/>
            </a:endParaRPr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2A49AB96-970B-4F07-BFA8-02DB7E69811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02294" y="1248225"/>
            <a:ext cx="2635319" cy="2586796"/>
          </a:xfrm>
          <a:prstGeom prst="rect">
            <a:avLst/>
          </a:prstGeom>
        </p:spPr>
      </p:pic>
      <p:sp>
        <p:nvSpPr>
          <p:cNvPr id="25" name="Rechteck 24">
            <a:extLst>
              <a:ext uri="{FF2B5EF4-FFF2-40B4-BE49-F238E27FC236}">
                <a16:creationId xmlns:a16="http://schemas.microsoft.com/office/drawing/2014/main" id="{AB06C0C4-AF99-49A9-8D68-B1013FAD47A3}"/>
              </a:ext>
            </a:extLst>
          </p:cNvPr>
          <p:cNvSpPr/>
          <p:nvPr/>
        </p:nvSpPr>
        <p:spPr>
          <a:xfrm>
            <a:off x="6202294" y="1213533"/>
            <a:ext cx="1333560" cy="1312056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err="1">
              <a:solidFill>
                <a:schemeClr val="tx1"/>
              </a:solidFill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E8F2D265-957F-4B27-A4AA-39609A32B3C6}"/>
              </a:ext>
            </a:extLst>
          </p:cNvPr>
          <p:cNvSpPr txBox="1"/>
          <p:nvPr/>
        </p:nvSpPr>
        <p:spPr>
          <a:xfrm>
            <a:off x="6118767" y="3992092"/>
            <a:ext cx="280237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/>
              <a:t>Magill et al.,</a:t>
            </a:r>
            <a:r>
              <a:rPr lang="en-US" sz="1400" b="0" i="0">
                <a:solidFill>
                  <a:srgbClr val="000000"/>
                </a:solidFill>
                <a:effectLst/>
              </a:rPr>
              <a:t> </a:t>
            </a:r>
            <a:r>
              <a:rPr lang="en-US" sz="1400" b="0" i="0" err="1">
                <a:solidFill>
                  <a:srgbClr val="000000"/>
                </a:solidFill>
                <a:effectLst/>
              </a:rPr>
              <a:t>Nucleonica</a:t>
            </a:r>
            <a:r>
              <a:rPr lang="en-US" sz="1400" b="0" i="0">
                <a:solidFill>
                  <a:srgbClr val="000000"/>
                </a:solidFill>
                <a:effectLst/>
              </a:rPr>
              <a:t> GmbH, 2006</a:t>
            </a:r>
            <a:endParaRPr lang="en-US" sz="1400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49A54DE3-876B-4482-80C5-9565F89EFF59}"/>
              </a:ext>
            </a:extLst>
          </p:cNvPr>
          <p:cNvSpPr/>
          <p:nvPr/>
        </p:nvSpPr>
        <p:spPr>
          <a:xfrm>
            <a:off x="7504053" y="2524277"/>
            <a:ext cx="1333560" cy="1312056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err="1">
              <a:solidFill>
                <a:schemeClr val="tx1"/>
              </a:solidFill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7205246F-4D15-4350-835F-34BBE4137B00}"/>
              </a:ext>
            </a:extLst>
          </p:cNvPr>
          <p:cNvSpPr txBox="1"/>
          <p:nvPr/>
        </p:nvSpPr>
        <p:spPr>
          <a:xfrm>
            <a:off x="841649" y="6305973"/>
            <a:ext cx="7995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 dirty="0">
                <a:latin typeface="+mj-lt"/>
              </a:rPr>
              <a:t>2</a:t>
            </a:r>
            <a:endParaRPr lang="en-US" sz="1800" dirty="0">
              <a:latin typeface="+mj-lt"/>
              <a:ea typeface="Source Sans Pro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11731208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177422" y="997068"/>
            <a:ext cx="9144000" cy="5089012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+mj-lt"/>
              </a:rPr>
              <a:t>AMS: negative ions</a:t>
            </a:r>
          </a:p>
          <a:p>
            <a:pPr lvl="1"/>
            <a:r>
              <a:rPr lang="en-US" sz="2000" dirty="0">
                <a:latin typeface="+mj-lt"/>
              </a:rPr>
              <a:t>Actinides do not form sufficient atomic anions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000" dirty="0">
                <a:latin typeface="+mj-lt"/>
              </a:rPr>
              <a:t>                   Molecular anions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2000" dirty="0">
              <a:latin typeface="+mj-lt"/>
            </a:endParaRPr>
          </a:p>
          <a:p>
            <a:pPr marL="179388" lvl="1" indent="0">
              <a:buNone/>
            </a:pPr>
            <a:endParaRPr lang="en-US" sz="2000" dirty="0">
              <a:latin typeface="+mj-lt"/>
            </a:endParaRPr>
          </a:p>
          <a:p>
            <a:pPr marL="0" indent="0">
              <a:buNone/>
            </a:pPr>
            <a:endParaRPr lang="en-US" sz="2000" dirty="0"/>
          </a:p>
        </p:txBody>
      </p: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F568F814-C04F-4EF2-A7FE-69976EB9DACC}"/>
              </a:ext>
            </a:extLst>
          </p:cNvPr>
          <p:cNvCxnSpPr/>
          <p:nvPr/>
        </p:nvCxnSpPr>
        <p:spPr>
          <a:xfrm>
            <a:off x="401555" y="1796955"/>
            <a:ext cx="64599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el 5">
            <a:extLst>
              <a:ext uri="{FF2B5EF4-FFF2-40B4-BE49-F238E27FC236}">
                <a16:creationId xmlns:a16="http://schemas.microsoft.com/office/drawing/2014/main" id="{A78F09E7-97DC-432B-8633-0D0E31C63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72844" y="264800"/>
            <a:ext cx="2939144" cy="791895"/>
          </a:xfrm>
        </p:spPr>
        <p:txBody>
          <a:bodyPr>
            <a:normAutofit/>
          </a:bodyPr>
          <a:lstStyle/>
          <a:p>
            <a:r>
              <a:rPr lang="de-AT"/>
              <a:t>Fluoride </a:t>
            </a:r>
            <a:r>
              <a:rPr lang="en-GB"/>
              <a:t>molecular</a:t>
            </a:r>
            <a:br>
              <a:rPr lang="en-GB"/>
            </a:br>
            <a:r>
              <a:rPr lang="de-AT" err="1"/>
              <a:t>anions</a:t>
            </a:r>
            <a:r>
              <a:rPr lang="de-AT"/>
              <a:t> of </a:t>
            </a:r>
            <a:r>
              <a:rPr lang="en-GB"/>
              <a:t>actinides</a:t>
            </a:r>
            <a:r>
              <a:rPr lang="de-AT"/>
              <a:t> </a:t>
            </a:r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9F8B193-9AB9-40E8-9E63-0698E3A78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Joint annual Meeting ÖPG SPS Innsbruck 2021</a:t>
            </a:r>
            <a:endParaRPr lang="en-GB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9F3BF491-6FF5-4465-8931-79C2A39D73E4}"/>
              </a:ext>
            </a:extLst>
          </p:cNvPr>
          <p:cNvSpPr txBox="1"/>
          <p:nvPr/>
        </p:nvSpPr>
        <p:spPr>
          <a:xfrm>
            <a:off x="841649" y="6305973"/>
            <a:ext cx="7995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 dirty="0">
                <a:latin typeface="+mj-lt"/>
              </a:rPr>
              <a:t>3</a:t>
            </a:r>
            <a:endParaRPr lang="en-US" sz="1800" dirty="0">
              <a:latin typeface="+mj-lt"/>
              <a:ea typeface="Source Sans Pro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40134242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177422" y="997068"/>
            <a:ext cx="9144000" cy="5089012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+mj-lt"/>
              </a:rPr>
              <a:t>AMS: negative ions</a:t>
            </a:r>
          </a:p>
          <a:p>
            <a:pPr lvl="1"/>
            <a:r>
              <a:rPr lang="en-US" sz="2000" dirty="0">
                <a:latin typeface="+mj-lt"/>
              </a:rPr>
              <a:t>Actinides do not form sufficient atomic anions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000" dirty="0">
                <a:latin typeface="+mj-lt"/>
              </a:rPr>
              <a:t>                   Molecular anions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2000" dirty="0">
              <a:latin typeface="+mj-lt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latin typeface="+mj-lt"/>
              </a:rPr>
              <a:t>Fluoride molecular anions for actinides?</a:t>
            </a:r>
          </a:p>
          <a:p>
            <a:pPr marL="185738" lvl="2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400" dirty="0">
                <a:latin typeface="+mj-lt"/>
              </a:rPr>
              <a:t>[</a:t>
            </a:r>
            <a:r>
              <a:rPr lang="en-US" sz="1400" dirty="0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X.-L. Zhao et al., </a:t>
            </a:r>
            <a:r>
              <a:rPr lang="en-US" sz="1400" dirty="0" err="1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Nucl</a:t>
            </a:r>
            <a:r>
              <a:rPr lang="en-US" sz="14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   </a:t>
            </a:r>
            <a:r>
              <a:rPr lang="en-US" sz="1400" dirty="0" err="1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Instrum</a:t>
            </a:r>
            <a:r>
              <a:rPr lang="en-US" sz="14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 Methods Phys Res B</a:t>
            </a:r>
            <a:r>
              <a:rPr lang="en-US" sz="1400" dirty="0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 294 (2013), 356-360] </a:t>
            </a:r>
          </a:p>
          <a:p>
            <a:pPr marL="185738" lvl="2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400" dirty="0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[R.J. Cornett et al., </a:t>
            </a:r>
            <a:r>
              <a:rPr lang="en-US" sz="1400" dirty="0" err="1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Nucl</a:t>
            </a:r>
            <a:r>
              <a:rPr lang="en-US" sz="14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Instrum</a:t>
            </a:r>
            <a:r>
              <a:rPr lang="en-US" sz="14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 Methods Phys Res B </a:t>
            </a:r>
            <a:r>
              <a:rPr lang="en-US" sz="1400" dirty="0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361 (2015), 317-321]</a:t>
            </a:r>
          </a:p>
          <a:p>
            <a:pPr marL="363538" lvl="2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79388" lvl="1" indent="0">
              <a:buNone/>
            </a:pPr>
            <a:endParaRPr lang="en-US" sz="2000" dirty="0">
              <a:latin typeface="+mj-lt"/>
            </a:endParaRPr>
          </a:p>
          <a:p>
            <a:pPr marL="0" indent="0">
              <a:buNone/>
            </a:pPr>
            <a:endParaRPr lang="en-US" sz="2000" dirty="0"/>
          </a:p>
        </p:txBody>
      </p: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F568F814-C04F-4EF2-A7FE-69976EB9DACC}"/>
              </a:ext>
            </a:extLst>
          </p:cNvPr>
          <p:cNvCxnSpPr/>
          <p:nvPr/>
        </p:nvCxnSpPr>
        <p:spPr>
          <a:xfrm>
            <a:off x="401555" y="1796955"/>
            <a:ext cx="64599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el 5">
            <a:extLst>
              <a:ext uri="{FF2B5EF4-FFF2-40B4-BE49-F238E27FC236}">
                <a16:creationId xmlns:a16="http://schemas.microsoft.com/office/drawing/2014/main" id="{A78F09E7-97DC-432B-8633-0D0E31C63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72844" y="264800"/>
            <a:ext cx="2939144" cy="791895"/>
          </a:xfrm>
        </p:spPr>
        <p:txBody>
          <a:bodyPr>
            <a:normAutofit/>
          </a:bodyPr>
          <a:lstStyle/>
          <a:p>
            <a:r>
              <a:rPr lang="de-AT"/>
              <a:t>Fluoride </a:t>
            </a:r>
            <a:r>
              <a:rPr lang="en-GB"/>
              <a:t>molecular</a:t>
            </a:r>
            <a:br>
              <a:rPr lang="en-GB"/>
            </a:br>
            <a:r>
              <a:rPr lang="de-AT" err="1"/>
              <a:t>anions</a:t>
            </a:r>
            <a:r>
              <a:rPr lang="de-AT"/>
              <a:t> of </a:t>
            </a:r>
            <a:r>
              <a:rPr lang="en-GB"/>
              <a:t>actinides</a:t>
            </a:r>
            <a:r>
              <a:rPr lang="de-AT"/>
              <a:t> </a:t>
            </a:r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9F8B193-9AB9-40E8-9E63-0698E3A78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Joint annual Meeting ÖPG SPS Innsbruck 2021</a:t>
            </a:r>
            <a:endParaRPr lang="en-GB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9F3BF491-6FF5-4465-8931-79C2A39D73E4}"/>
              </a:ext>
            </a:extLst>
          </p:cNvPr>
          <p:cNvSpPr txBox="1"/>
          <p:nvPr/>
        </p:nvSpPr>
        <p:spPr>
          <a:xfrm>
            <a:off x="841649" y="6305973"/>
            <a:ext cx="7995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 dirty="0">
                <a:latin typeface="+mj-lt"/>
              </a:rPr>
              <a:t>3</a:t>
            </a:r>
            <a:endParaRPr lang="en-US" sz="1800" dirty="0">
              <a:latin typeface="+mj-lt"/>
              <a:ea typeface="Source Sans Pro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22575132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177422" y="997068"/>
            <a:ext cx="9144000" cy="5089012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+mj-lt"/>
              </a:rPr>
              <a:t>AMS: negative ions</a:t>
            </a:r>
          </a:p>
          <a:p>
            <a:pPr lvl="1"/>
            <a:r>
              <a:rPr lang="en-US" sz="2000" dirty="0">
                <a:latin typeface="+mj-lt"/>
              </a:rPr>
              <a:t>Actinides do not form sufficient atomic anions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000" dirty="0">
                <a:latin typeface="+mj-lt"/>
              </a:rPr>
              <a:t>                   Molecular anions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2000" dirty="0">
              <a:latin typeface="+mj-lt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latin typeface="+mj-lt"/>
              </a:rPr>
              <a:t>Fluoride molecular anions for actinides?</a:t>
            </a:r>
          </a:p>
          <a:p>
            <a:pPr marL="185738" lvl="2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400" dirty="0">
                <a:latin typeface="+mj-lt"/>
              </a:rPr>
              <a:t>[</a:t>
            </a:r>
            <a:r>
              <a:rPr lang="en-US" sz="1400" dirty="0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X.-L. Zhao et al., </a:t>
            </a:r>
            <a:r>
              <a:rPr lang="en-US" sz="1400" dirty="0" err="1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Nucl</a:t>
            </a:r>
            <a:r>
              <a:rPr lang="en-US" sz="14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   </a:t>
            </a:r>
            <a:r>
              <a:rPr lang="en-US" sz="1400" dirty="0" err="1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Instrum</a:t>
            </a:r>
            <a:r>
              <a:rPr lang="en-US" sz="14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 Methods Phys Res B</a:t>
            </a:r>
            <a:r>
              <a:rPr lang="en-US" sz="1400" dirty="0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 294 (2013), 356-360] </a:t>
            </a:r>
          </a:p>
          <a:p>
            <a:pPr marL="185738" lvl="2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400" dirty="0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[R.J. Cornett et al., </a:t>
            </a:r>
            <a:r>
              <a:rPr lang="en-US" sz="1400" dirty="0" err="1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Nucl</a:t>
            </a:r>
            <a:r>
              <a:rPr lang="en-US" sz="14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Instrum</a:t>
            </a:r>
            <a:r>
              <a:rPr lang="en-US" sz="14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 Methods Phys Res B </a:t>
            </a:r>
            <a:r>
              <a:rPr lang="en-US" sz="1400" dirty="0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361 (2015), 317-321]</a:t>
            </a:r>
          </a:p>
          <a:p>
            <a:pPr marL="363538" lvl="2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63538" lvl="2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400" dirty="0">
              <a:effectLst/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2000" dirty="0">
                <a:latin typeface="+mj-lt"/>
              </a:rPr>
              <a:t>Research at VERA is focused on mixing oxide materials in Fe</a:t>
            </a:r>
            <a:r>
              <a:rPr lang="en-US" sz="2000" baseline="-25000" dirty="0">
                <a:latin typeface="+mj-lt"/>
              </a:rPr>
              <a:t>2</a:t>
            </a:r>
            <a:r>
              <a:rPr lang="en-US" sz="2000" dirty="0">
                <a:latin typeface="+mj-lt"/>
              </a:rPr>
              <a:t>O</a:t>
            </a:r>
            <a:r>
              <a:rPr lang="en-US" sz="2000" baseline="-25000" dirty="0">
                <a:latin typeface="+mj-lt"/>
              </a:rPr>
              <a:t>3</a:t>
            </a:r>
            <a:r>
              <a:rPr lang="en-US" sz="2000" dirty="0">
                <a:latin typeface="+mj-lt"/>
              </a:rPr>
              <a:t> with PbF</a:t>
            </a:r>
            <a:r>
              <a:rPr lang="en-US" sz="2000" baseline="-25000" dirty="0">
                <a:latin typeface="+mj-lt"/>
              </a:rPr>
              <a:t>2</a:t>
            </a:r>
          </a:p>
          <a:p>
            <a:pPr marL="360363" lvl="2" indent="0">
              <a:buNone/>
            </a:pPr>
            <a:r>
              <a:rPr lang="en-US" dirty="0">
                <a:latin typeface="+mj-lt"/>
              </a:rPr>
              <a:t>           In situ fluoridization inside the Cs-sputter ion source </a:t>
            </a:r>
          </a:p>
          <a:p>
            <a:pPr marL="360363" lvl="2" indent="0">
              <a:buNone/>
            </a:pPr>
            <a:r>
              <a:rPr lang="en-US" sz="1400" dirty="0">
                <a:latin typeface="+mj-lt"/>
              </a:rPr>
              <a:t>[M. Kern, this meeting]</a:t>
            </a:r>
          </a:p>
          <a:p>
            <a:pPr marL="179388" lvl="1" indent="0">
              <a:buNone/>
            </a:pPr>
            <a:endParaRPr lang="en-US" sz="2000" dirty="0">
              <a:latin typeface="+mj-lt"/>
            </a:endParaRPr>
          </a:p>
          <a:p>
            <a:pPr marL="0" indent="0">
              <a:buNone/>
            </a:pPr>
            <a:endParaRPr lang="en-US" sz="2000" dirty="0"/>
          </a:p>
        </p:txBody>
      </p: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F568F814-C04F-4EF2-A7FE-69976EB9DACC}"/>
              </a:ext>
            </a:extLst>
          </p:cNvPr>
          <p:cNvCxnSpPr/>
          <p:nvPr/>
        </p:nvCxnSpPr>
        <p:spPr>
          <a:xfrm>
            <a:off x="401555" y="1796955"/>
            <a:ext cx="64599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Gerade Verbindung mit Pfeil 6">
            <a:extLst>
              <a:ext uri="{FF2B5EF4-FFF2-40B4-BE49-F238E27FC236}">
                <a16:creationId xmlns:a16="http://schemas.microsoft.com/office/drawing/2014/main" id="{2990CDF5-4CD8-4136-9C9B-DCE272F084BA}"/>
              </a:ext>
            </a:extLst>
          </p:cNvPr>
          <p:cNvCxnSpPr/>
          <p:nvPr/>
        </p:nvCxnSpPr>
        <p:spPr>
          <a:xfrm>
            <a:off x="402776" y="4756245"/>
            <a:ext cx="64599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el 5">
            <a:extLst>
              <a:ext uri="{FF2B5EF4-FFF2-40B4-BE49-F238E27FC236}">
                <a16:creationId xmlns:a16="http://schemas.microsoft.com/office/drawing/2014/main" id="{A78F09E7-97DC-432B-8633-0D0E31C63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72844" y="264800"/>
            <a:ext cx="2939144" cy="791895"/>
          </a:xfrm>
        </p:spPr>
        <p:txBody>
          <a:bodyPr>
            <a:normAutofit/>
          </a:bodyPr>
          <a:lstStyle/>
          <a:p>
            <a:r>
              <a:rPr lang="de-AT"/>
              <a:t>Fluoride </a:t>
            </a:r>
            <a:r>
              <a:rPr lang="en-GB"/>
              <a:t>molecular</a:t>
            </a:r>
            <a:br>
              <a:rPr lang="en-GB"/>
            </a:br>
            <a:r>
              <a:rPr lang="de-AT" err="1"/>
              <a:t>anions</a:t>
            </a:r>
            <a:r>
              <a:rPr lang="de-AT"/>
              <a:t> of </a:t>
            </a:r>
            <a:r>
              <a:rPr lang="en-GB"/>
              <a:t>actinides</a:t>
            </a:r>
            <a:r>
              <a:rPr lang="de-AT"/>
              <a:t> </a:t>
            </a:r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9F8B193-9AB9-40E8-9E63-0698E3A78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Joint annual Meeting ÖPG SPS Innsbruck 2021</a:t>
            </a:r>
            <a:endParaRPr lang="en-GB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9F3BF491-6FF5-4465-8931-79C2A39D73E4}"/>
              </a:ext>
            </a:extLst>
          </p:cNvPr>
          <p:cNvSpPr txBox="1"/>
          <p:nvPr/>
        </p:nvSpPr>
        <p:spPr>
          <a:xfrm>
            <a:off x="841649" y="6305973"/>
            <a:ext cx="7995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800" dirty="0">
                <a:latin typeface="+mj-lt"/>
              </a:rPr>
              <a:t>3</a:t>
            </a:r>
            <a:endParaRPr lang="en-US" sz="1800" dirty="0">
              <a:latin typeface="+mj-lt"/>
              <a:ea typeface="Source Sans Pro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298720149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LANGUAGE" val="English UK"/>
</p:tagLst>
</file>

<file path=ppt/theme/theme1.xml><?xml version="1.0" encoding="utf-8"?>
<a:theme xmlns:a="http://schemas.openxmlformats.org/drawingml/2006/main" name="Universität Wien Lehre_Forschung">
  <a:themeElements>
    <a:clrScheme name="Universität Wien">
      <a:dk1>
        <a:sysClr val="windowText" lastClr="000000"/>
      </a:dk1>
      <a:lt1>
        <a:sysClr val="window" lastClr="FFFFFF"/>
      </a:lt1>
      <a:dk2>
        <a:srgbClr val="666666"/>
      </a:dk2>
      <a:lt2>
        <a:srgbClr val="E0E0E0"/>
      </a:lt2>
      <a:accent1>
        <a:srgbClr val="0063A6"/>
      </a:accent1>
      <a:accent2>
        <a:srgbClr val="A71C49"/>
      </a:accent2>
      <a:accent3>
        <a:srgbClr val="DD4814"/>
      </a:accent3>
      <a:accent4>
        <a:srgbClr val="F6A800"/>
      </a:accent4>
      <a:accent5>
        <a:srgbClr val="94C154"/>
      </a:accent5>
      <a:accent6>
        <a:srgbClr val="11897A"/>
      </a:accent6>
      <a:hlink>
        <a:srgbClr val="0063A6"/>
      </a:hlink>
      <a:folHlink>
        <a:srgbClr val="0063A6"/>
      </a:folHlink>
    </a:clrScheme>
    <a:fontScheme name="Universität Wien Klassisch">
      <a:majorFont>
        <a:latin typeface="Source Sans Pro Semibold"/>
        <a:ea typeface=""/>
        <a:cs typeface=""/>
      </a:majorFont>
      <a:minorFont>
        <a:latin typeface="Source Sans Pro Light"/>
        <a:ea typeface=""/>
        <a:cs typeface=""/>
      </a:minorFont>
    </a:fontScheme>
    <a:fmtScheme name="Subtile Körper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>
            <a:lumMod val="90000"/>
          </a:schemeClr>
        </a:solidFill>
        <a:ln>
          <a:noFill/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_teaching_research_SourceSansPro.potx" id="{CD26AB3E-4F74-44B8-B752-79F4888BC360}" vid="{EC4FD5CF-38BD-4CC6-B5EE-771F4CECA3F4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Uni Wien Promotion">
      <a:majorFont>
        <a:latin typeface="Source Sans Pro Light"/>
        <a:ea typeface=""/>
        <a:cs typeface=""/>
      </a:majorFont>
      <a:minorFont>
        <a:latin typeface="Source Sans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Uni Wien Promotion">
      <a:majorFont>
        <a:latin typeface="Source Sans Pro Light"/>
        <a:ea typeface=""/>
        <a:cs typeface=""/>
      </a:majorFont>
      <a:minorFont>
        <a:latin typeface="Source Sans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Template_teaching_research_SourceSansPro (1)</Template>
  <TotalTime>0</TotalTime>
  <Words>1908</Words>
  <Application>Microsoft Office PowerPoint</Application>
  <PresentationFormat>Bildschirmpräsentation (4:3)</PresentationFormat>
  <Paragraphs>353</Paragraphs>
  <Slides>37</Slides>
  <Notes>24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37</vt:i4>
      </vt:variant>
    </vt:vector>
  </HeadingPairs>
  <TitlesOfParts>
    <vt:vector size="43" baseType="lpstr">
      <vt:lpstr>Arial</vt:lpstr>
      <vt:lpstr>Calibri</vt:lpstr>
      <vt:lpstr>Source Sans Pro Light</vt:lpstr>
      <vt:lpstr>Source Sans Pro Semibold</vt:lpstr>
      <vt:lpstr>Symbol</vt:lpstr>
      <vt:lpstr>Universität Wien Lehre_Forschung</vt:lpstr>
      <vt:lpstr>Relative Formation Probabilities for Fluoride and Oxyfluoride Anions of U, Np, Pu and Am in Accelerator Mass Spectrometry Measurements at VERA</vt:lpstr>
      <vt:lpstr>Why is this interesting? 237Np spike project</vt:lpstr>
      <vt:lpstr>Why is this interesting? 237Np spike project</vt:lpstr>
      <vt:lpstr>Why is this interesting? 237Np spike project</vt:lpstr>
      <vt:lpstr>Why is this interesting? 237Np spike project</vt:lpstr>
      <vt:lpstr>Why is this interesting? 237Np spike project</vt:lpstr>
      <vt:lpstr>Fluoride molecular anions of actinides </vt:lpstr>
      <vt:lpstr>Fluoride molecular anions of actinides </vt:lpstr>
      <vt:lpstr>Fluoride molecular anions of actinides </vt:lpstr>
      <vt:lpstr>PowerPoint-Präsentation</vt:lpstr>
      <vt:lpstr>PowerPoint-Präsentation</vt:lpstr>
      <vt:lpstr>Materials and  Methods</vt:lpstr>
      <vt:lpstr>Sample preparation</vt:lpstr>
      <vt:lpstr>Sample preparation</vt:lpstr>
      <vt:lpstr>Measurements at VERA</vt:lpstr>
      <vt:lpstr>Measurements at VERA</vt:lpstr>
      <vt:lpstr>Measurements at VERA</vt:lpstr>
      <vt:lpstr>Measurements at VERA</vt:lpstr>
      <vt:lpstr>Measurements at VERA</vt:lpstr>
      <vt:lpstr>Results</vt:lpstr>
      <vt:lpstr>Formation distribution: reference materials</vt:lpstr>
      <vt:lpstr>PowerPoint-Präsentation</vt:lpstr>
      <vt:lpstr>Formation distribution: reference materials</vt:lpstr>
      <vt:lpstr>Formation distribution: reference materials</vt:lpstr>
      <vt:lpstr>Formation distribution: reference materials</vt:lpstr>
      <vt:lpstr>Formation distribution: reference materials</vt:lpstr>
      <vt:lpstr>Analysis of irradiated samples</vt:lpstr>
      <vt:lpstr>Analysis of irradiated samples</vt:lpstr>
      <vt:lpstr>Analysis of irradiated samples</vt:lpstr>
      <vt:lpstr>Analysis of irradiated samples</vt:lpstr>
      <vt:lpstr>Analysis of irradiated samples</vt:lpstr>
      <vt:lpstr>Conclusion and outlook</vt:lpstr>
      <vt:lpstr>Appendix</vt:lpstr>
      <vt:lpstr>How stable are the ratios with increasing duration of the measurement?</vt:lpstr>
      <vt:lpstr>PowerPoint-Präsentation</vt:lpstr>
      <vt:lpstr>How stable are the ratios for different mixing rates with PbF2?</vt:lpstr>
      <vt:lpstr>How stable are the ratios between Beamtimes</vt:lpstr>
    </vt:vector>
  </TitlesOfParts>
  <Company>Universität Wien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Relative Formation Probabilities for Fluoride and Oxyfluoride Anions of  U, Np, Pu and Am in Accelerator Mass Spectrometry Measurements at VERA</dc:title>
  <dc:creator>Andreas Wiederin</dc:creator>
  <cp:lastModifiedBy>Andreas Wiederin</cp:lastModifiedBy>
  <cp:revision>3</cp:revision>
  <dcterms:created xsi:type="dcterms:W3CDTF">2021-08-24T15:42:09Z</dcterms:created>
  <dcterms:modified xsi:type="dcterms:W3CDTF">2021-08-30T14:05:19Z</dcterms:modified>
</cp:coreProperties>
</file>