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6"/>
  </p:notesMasterIdLst>
  <p:sldIdLst>
    <p:sldId id="261" r:id="rId4"/>
    <p:sldId id="257" r:id="rId5"/>
    <p:sldId id="284" r:id="rId6"/>
    <p:sldId id="258" r:id="rId7"/>
    <p:sldId id="285" r:id="rId8"/>
    <p:sldId id="286" r:id="rId9"/>
    <p:sldId id="287" r:id="rId10"/>
    <p:sldId id="262" r:id="rId11"/>
    <p:sldId id="263" r:id="rId12"/>
    <p:sldId id="289" r:id="rId13"/>
    <p:sldId id="264" r:id="rId14"/>
    <p:sldId id="288" r:id="rId1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1"/>
            <p14:sldId id="257"/>
            <p14:sldId id="284"/>
            <p14:sldId id="258"/>
            <p14:sldId id="285"/>
            <p14:sldId id="286"/>
            <p14:sldId id="287"/>
            <p14:sldId id="262"/>
            <p14:sldId id="263"/>
            <p14:sldId id="289"/>
            <p14:sldId id="264"/>
            <p14:sldId id="288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19" autoAdjust="0"/>
    <p:restoredTop sz="94712" autoAdjust="0"/>
  </p:normalViewPr>
  <p:slideViewPr>
    <p:cSldViewPr>
      <p:cViewPr varScale="1">
        <p:scale>
          <a:sx n="88" d="100"/>
          <a:sy n="88" d="100"/>
        </p:scale>
        <p:origin x="564" y="6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25.03.2021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1C25-0AE9-451B-81EE-9E5A928EB45F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EFDCD-FFB7-42C3-B5B1-EBC60B6522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53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CC_anim_logo_powerpoint">
            <a:hlinkClick r:id="" action="ppaction://media"/>
            <a:extLst>
              <a:ext uri="{FF2B5EF4-FFF2-40B4-BE49-F238E27FC236}">
                <a16:creationId xmlns:a16="http://schemas.microsoft.com/office/drawing/2014/main" id="{F27B576C-AA40-4536-882D-C4EC01A31DB2}"/>
              </a:ext>
            </a:extLst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650799752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800" y="1745437"/>
            <a:ext cx="8263350" cy="274725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1400" dirty="0"/>
              <a:t>For the String: </a:t>
            </a:r>
          </a:p>
          <a:p>
            <a:pPr marL="414450" lvl="1" indent="-171450">
              <a:spcBef>
                <a:spcPts val="1200"/>
              </a:spcBef>
            </a:pPr>
            <a:r>
              <a:rPr lang="en-US" sz="1400" b="1" dirty="0"/>
              <a:t>First objective</a:t>
            </a:r>
            <a:r>
              <a:rPr lang="en-US" sz="1400" dirty="0"/>
              <a:t>: Can we run a string completely wireless (no control cables?) </a:t>
            </a:r>
          </a:p>
          <a:p>
            <a:pPr marL="414450" lvl="1" indent="-171450">
              <a:spcBef>
                <a:spcPts val="1200"/>
              </a:spcBef>
            </a:pPr>
            <a:r>
              <a:rPr lang="en-US" sz="1400" b="1" dirty="0"/>
              <a:t>Second objective</a:t>
            </a:r>
            <a:r>
              <a:rPr lang="en-US" sz="1400" dirty="0"/>
              <a:t>: Can we align, operate, maintain, upgrade it (etc….) completely from remote</a:t>
            </a:r>
          </a:p>
          <a:p>
            <a:pPr marL="414450" lvl="1" indent="-171450">
              <a:spcBef>
                <a:spcPts val="1200"/>
              </a:spcBef>
            </a:pPr>
            <a:r>
              <a:rPr lang="en-US" sz="1400" b="1" dirty="0"/>
              <a:t>Third objective</a:t>
            </a:r>
            <a:r>
              <a:rPr lang="en-US" sz="1400" dirty="0"/>
              <a:t>: what kind of infrastructure and redundance do we need to do that? </a:t>
            </a:r>
          </a:p>
          <a:p>
            <a:pPr marL="414450" lvl="1" indent="-171450">
              <a:spcBef>
                <a:spcPts val="1200"/>
              </a:spcBef>
            </a:pPr>
            <a:r>
              <a:rPr lang="en-US" sz="1400" b="1" dirty="0"/>
              <a:t>Fourth objective</a:t>
            </a:r>
            <a:r>
              <a:rPr lang="en-US" sz="1400" dirty="0"/>
              <a:t>: Can we use machine learning (or other techniques) to reduce the number of sensors </a:t>
            </a:r>
            <a:r>
              <a:rPr lang="en-US" sz="1400" dirty="0" err="1"/>
              <a:t>wrt</a:t>
            </a:r>
            <a:r>
              <a:rPr lang="en-US" sz="1400" dirty="0"/>
              <a:t> LHC without impacting on availability? </a:t>
            </a:r>
          </a:p>
          <a:p>
            <a:pPr marL="414450" lvl="1" indent="-171450">
              <a:spcBef>
                <a:spcPts val="1200"/>
              </a:spcBef>
            </a:pPr>
            <a:r>
              <a:rPr lang="en-US" sz="1400" b="1" dirty="0"/>
              <a:t>Fifth objective</a:t>
            </a:r>
            <a:r>
              <a:rPr lang="en-US" sz="1400" dirty="0"/>
              <a:t>: Can we quantify how much we save in doing that (if we save anything at all).</a:t>
            </a:r>
          </a:p>
          <a:p>
            <a:pPr marL="414450" lvl="1" indent="-171450">
              <a:spcBef>
                <a:spcPts val="1200"/>
              </a:spcBef>
            </a:pPr>
            <a:r>
              <a:rPr lang="en-US" sz="1400" dirty="0"/>
              <a:t>….</a:t>
            </a:r>
          </a:p>
          <a:p>
            <a:pPr marL="414450" lvl="1" indent="-171450">
              <a:spcBef>
                <a:spcPts val="1200"/>
              </a:spcBef>
            </a:pPr>
            <a:endParaRPr lang="en-GB" sz="1400" dirty="0"/>
          </a:p>
          <a:p>
            <a:pPr marL="171450" indent="-171450">
              <a:spcBef>
                <a:spcPts val="1200"/>
              </a:spcBef>
            </a:pPr>
            <a:r>
              <a:rPr lang="en-GB" sz="1400" dirty="0"/>
              <a:t>Needs to become a convincing basis for our feasibility study by 2025-26!!!</a:t>
            </a:r>
            <a:endParaRPr lang="en-US" sz="14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2D82B31-85CC-4CC4-BB15-2180CC7B3383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8CA42B0-E095-4A2B-99AD-DD052C8B8369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4116640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Meetings will take place initially once every 4 weeks, Friday morning 9-11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Two goals: </a:t>
            </a:r>
          </a:p>
          <a:p>
            <a:pPr marL="528750" lvl="1" indent="-285750">
              <a:spcBef>
                <a:spcPts val="1200"/>
              </a:spcBef>
            </a:pPr>
            <a:r>
              <a:rPr lang="en-US" sz="1400" dirty="0"/>
              <a:t>Coordinate transversal discussion through different tasks, different groups/institutes</a:t>
            </a:r>
          </a:p>
          <a:p>
            <a:pPr marL="528750" lvl="1" indent="-285750">
              <a:spcBef>
                <a:spcPts val="1200"/>
              </a:spcBef>
            </a:pPr>
            <a:r>
              <a:rPr lang="en-US" sz="1400" dirty="0"/>
              <a:t>Inform about developments across the project.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Next meeting on Friday 30 April, will be dedicated to initial considerations on guidelines for mechanical design and standardization efforts.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Further meetings will address urgent decisions to be taken, discussions on guidelines for design, in full synergy with design meetings and Infrastructure and civil engineering meetings.  </a:t>
            </a:r>
            <a:endParaRPr lang="en-GB" sz="14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898FFE6-0074-4501-BAC8-3C8413F25379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ED50E38-2E85-48F9-AF57-B11C97EC9B9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3445861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>
              <a:lnSpc>
                <a:spcPts val="17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Don’t hesitate to contact me if you have ideas and suggestions.</a:t>
            </a:r>
          </a:p>
          <a:p>
            <a:pPr marL="171450" indent="-171450">
              <a:lnSpc>
                <a:spcPts val="17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Michael, Frank and I will contact group leaders and/or persons appointed by them.</a:t>
            </a:r>
          </a:p>
          <a:p>
            <a:pPr marL="171450" indent="-171450">
              <a:lnSpc>
                <a:spcPts val="17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Be prepared with innovative, yet realistic proposals! Our main goal remains the writing of a feasibility study report in five years!!!</a:t>
            </a:r>
            <a:endParaRPr lang="en-GB" sz="1600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3733FF-D030-4769-A930-525B43CBE6B3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7B879DF-0A89-492C-94F4-D7A3B8A75885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415037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Coordination of Technology R&amp;D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9D2DFA-CE14-4D10-99F2-B05BE49514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78C352-1E0B-4CA8-9219-0FAA3B34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B5C951-8E3B-4A9B-A5B7-BAC65DEE479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26.03.2021 / Meeting #1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EB4D7B-3E05-46FB-9B72-D84D9207026B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Roberto LOSITO, CERN-ATS/DO</a:t>
            </a:r>
            <a:endParaRPr lang="de-AT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Mandate </a:t>
            </a:r>
            <a:r>
              <a:rPr lang="en-US" b="1" dirty="0"/>
              <a:t>R&amp;D </a:t>
            </a:r>
            <a:r>
              <a:rPr lang="en-US" b="1" dirty="0" err="1"/>
              <a:t>Programme</a:t>
            </a:r>
            <a:r>
              <a:rPr lang="en-US" b="1" dirty="0"/>
              <a:t> Coordinator (PC)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800" y="1779662"/>
            <a:ext cx="8263350" cy="2713025"/>
          </a:xfrm>
        </p:spPr>
        <p:txBody>
          <a:bodyPr>
            <a:normAutofit/>
          </a:bodyPr>
          <a:lstStyle/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EPPSU has requested an </a:t>
            </a:r>
            <a:r>
              <a:rPr lang="en-US" sz="1400" b="1" dirty="0"/>
              <a:t>FCC Feasibility Study to be executed in the period 2021 – 2025 </a:t>
            </a:r>
            <a:r>
              <a:rPr lang="en-US" sz="1400" dirty="0"/>
              <a:t>to provide all elements necessary for a decision on a project in time for the next EPPSU anticipated for 2026/27. </a:t>
            </a:r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Given the proposed FCC integrated </a:t>
            </a:r>
            <a:r>
              <a:rPr lang="en-US" sz="1400" dirty="0" err="1"/>
              <a:t>programme</a:t>
            </a:r>
            <a:r>
              <a:rPr lang="en-US" sz="1400" dirty="0"/>
              <a:t>, </a:t>
            </a:r>
            <a:r>
              <a:rPr lang="en-US" sz="1400" b="1" dirty="0"/>
              <a:t>the PC will identify or verify R&amp;D requirements and develop an R&amp;D roadmap </a:t>
            </a:r>
            <a:r>
              <a:rPr lang="en-US" sz="1400" dirty="0"/>
              <a:t>that matches the overall FCC timeline and the foreseen development times.</a:t>
            </a:r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The PC will manage the corresponding technology research and development projects.</a:t>
            </a:r>
            <a:r>
              <a:rPr lang="en-US" sz="1400" dirty="0"/>
              <a:t> The PC coordinates individual R&amp;D work packages at a high level, ensuring that a focused R&amp;D strategy is implemented, assuring the R&amp;D project goals are met within the foreseen time horizon and within the established resource budget.</a:t>
            </a:r>
            <a:endParaRPr lang="en-GB" sz="1400" dirty="0"/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7BABE12-5AE2-44CA-A201-657F2EB5515A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604B61F-AB68-4C12-AE4B-C89C71D6136A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1995314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Mandate </a:t>
            </a:r>
            <a:r>
              <a:rPr lang="en-US" b="1" dirty="0"/>
              <a:t>R&amp;D </a:t>
            </a:r>
            <a:r>
              <a:rPr lang="en-US" b="1" dirty="0" err="1"/>
              <a:t>Programme</a:t>
            </a:r>
            <a:r>
              <a:rPr lang="en-US" b="1" dirty="0"/>
              <a:t> Coordinator (PC)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1400" dirty="0"/>
              <a:t>The </a:t>
            </a:r>
            <a:r>
              <a:rPr lang="en-US" sz="1400" dirty="0" err="1"/>
              <a:t>programme</a:t>
            </a:r>
            <a:r>
              <a:rPr lang="en-US" sz="1400" dirty="0"/>
              <a:t> coordinator should serve as a focal point for:</a:t>
            </a:r>
            <a:endParaRPr lang="en-GB" sz="1400" dirty="0"/>
          </a:p>
          <a:p>
            <a:pPr lvl="1">
              <a:spcBef>
                <a:spcPts val="600"/>
              </a:spcBef>
              <a:spcAft>
                <a:spcPts val="450"/>
              </a:spcAft>
            </a:pPr>
            <a:r>
              <a:rPr lang="en-US" sz="1400" b="1" dirty="0"/>
              <a:t>Identifying R&amp;D needs </a:t>
            </a:r>
            <a:r>
              <a:rPr lang="en-US" sz="1400" dirty="0"/>
              <a:t>and proposing corresponding activities (scrutinizing timeline, deliverables, relevance of the proposed activity to the overall </a:t>
            </a:r>
            <a:r>
              <a:rPr lang="en-US" sz="1400" dirty="0" err="1"/>
              <a:t>programme</a:t>
            </a:r>
            <a:r>
              <a:rPr lang="en-US" sz="1400" dirty="0"/>
              <a:t>, potential external development partners, etc.).</a:t>
            </a:r>
            <a:endParaRPr lang="en-GB" sz="1400" dirty="0"/>
          </a:p>
          <a:p>
            <a:pPr lvl="1">
              <a:spcBef>
                <a:spcPts val="600"/>
              </a:spcBef>
              <a:spcAft>
                <a:spcPts val="450"/>
              </a:spcAft>
            </a:pPr>
            <a:r>
              <a:rPr lang="en-US" sz="1400" b="1" dirty="0"/>
              <a:t>Identifying and defining the interface </a:t>
            </a:r>
            <a:r>
              <a:rPr lang="en-US" sz="1400" dirty="0"/>
              <a:t>with scalable technologies, not requiring specific R&amp;D to ensure full coverage for the accelerators.</a:t>
            </a:r>
            <a:endParaRPr lang="en-GB" sz="1400" dirty="0"/>
          </a:p>
          <a:p>
            <a:pPr lvl="1">
              <a:spcBef>
                <a:spcPts val="600"/>
              </a:spcBef>
              <a:spcAft>
                <a:spcPts val="450"/>
              </a:spcAft>
            </a:pPr>
            <a:r>
              <a:rPr lang="en-US" sz="1400" b="1" dirty="0"/>
              <a:t>Providing input and support for general needs of the projects</a:t>
            </a:r>
            <a:r>
              <a:rPr lang="en-US" sz="1400" dirty="0"/>
              <a:t>, such as for instance establishment of WBS and PBS.</a:t>
            </a:r>
            <a:endParaRPr lang="en-GB" sz="1400" dirty="0"/>
          </a:p>
          <a:p>
            <a:pPr lvl="1">
              <a:spcBef>
                <a:spcPts val="600"/>
              </a:spcBef>
              <a:spcAft>
                <a:spcPts val="450"/>
              </a:spcAft>
            </a:pPr>
            <a:r>
              <a:rPr lang="en-US" sz="1400" b="1" dirty="0"/>
              <a:t>Initiating new collaborations </a:t>
            </a:r>
            <a:r>
              <a:rPr lang="en-US" sz="1400" dirty="0"/>
              <a:t>and supporting equipment groups in setting up collaborations with other institutes assuming responsibility </a:t>
            </a:r>
            <a:r>
              <a:rPr lang="en-US" sz="1400" b="1" dirty="0"/>
              <a:t>for clearly defined deliverables.  </a:t>
            </a:r>
            <a:endParaRPr lang="en-GB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FB35212-A52D-4423-ADB7-77E25B05512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6C65F7A-71D2-4E90-B03B-2496D6EDA99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3328870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Mandate </a:t>
            </a:r>
            <a:r>
              <a:rPr lang="en-US" b="1" dirty="0"/>
              <a:t>R&amp;D </a:t>
            </a:r>
            <a:r>
              <a:rPr lang="en-US" b="1" dirty="0" err="1"/>
              <a:t>Programme</a:t>
            </a:r>
            <a:r>
              <a:rPr lang="en-US" b="1" dirty="0"/>
              <a:t> Coordinator (PC)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1450" lvl="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Monitoring </a:t>
            </a:r>
            <a:r>
              <a:rPr lang="en-US" sz="1400" dirty="0"/>
              <a:t>the overall progress of a given R&amp;D action and collaborations.</a:t>
            </a:r>
            <a:endParaRPr lang="en-GB" sz="1400" dirty="0"/>
          </a:p>
          <a:p>
            <a:pPr marL="171450" lvl="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Provide guidelines </a:t>
            </a:r>
            <a:r>
              <a:rPr lang="en-US" sz="1400" dirty="0"/>
              <a:t>and promote reflections </a:t>
            </a:r>
            <a:r>
              <a:rPr lang="en-US" sz="1400" b="1" dirty="0"/>
              <a:t>on RAMS </a:t>
            </a:r>
            <a:r>
              <a:rPr lang="en-US" sz="1400" dirty="0"/>
              <a:t>(</a:t>
            </a:r>
            <a:r>
              <a:rPr lang="en-US" sz="1400" i="1" dirty="0"/>
              <a:t>reliability, availability, maintenance and safety</a:t>
            </a:r>
            <a:r>
              <a:rPr lang="en-US" sz="1400" dirty="0"/>
              <a:t>) applied to the design of new components. </a:t>
            </a:r>
            <a:endParaRPr lang="en-GB" sz="1400" dirty="0"/>
          </a:p>
          <a:p>
            <a:pPr marL="171450" lvl="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Suggest good engineering practices </a:t>
            </a:r>
            <a:r>
              <a:rPr lang="en-US" sz="1400" dirty="0"/>
              <a:t>for the execution of the work. </a:t>
            </a:r>
            <a:endParaRPr lang="en-GB" sz="1400" dirty="0"/>
          </a:p>
          <a:p>
            <a:pPr marL="171450" lvl="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Setting-up </a:t>
            </a:r>
            <a:r>
              <a:rPr lang="en-US" sz="1400" dirty="0"/>
              <a:t>(</a:t>
            </a:r>
            <a:r>
              <a:rPr lang="en-US" sz="1400" i="1" dirty="0"/>
              <a:t>or contributing to the establishment of</a:t>
            </a:r>
            <a:r>
              <a:rPr lang="en-US" sz="1400" dirty="0"/>
              <a:t>) </a:t>
            </a:r>
            <a:r>
              <a:rPr lang="en-US" sz="1400" b="1" dirty="0"/>
              <a:t>a quality assurance plan for the Study</a:t>
            </a:r>
            <a:r>
              <a:rPr lang="en-US" sz="1400" dirty="0"/>
              <a:t>.</a:t>
            </a:r>
            <a:endParaRPr lang="en-GB" sz="1400" dirty="0"/>
          </a:p>
          <a:p>
            <a:pPr marL="171450" indent="-171450">
              <a:spcBef>
                <a:spcPts val="120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Maintaining lines of communication</a:t>
            </a:r>
            <a:r>
              <a:rPr lang="en-US" sz="1400" dirty="0"/>
              <a:t> between collaboration partners, the FCC management team, and associated stakeholders at CERN. </a:t>
            </a:r>
            <a:endParaRPr lang="en-GB" sz="1400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19D6034-A6EB-45A3-B043-D0F445094BA8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07EBDEB-57CC-48FB-B4E7-514E21FC0DCF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3163556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Short term deliverables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A product breakdown structure </a:t>
            </a:r>
            <a:r>
              <a:rPr lang="en-US" sz="1400" dirty="0"/>
              <a:t>for accelerator elements should be available by May 2021, covering in particular all items identified for technology R&amp;D.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For the FCC week </a:t>
            </a:r>
            <a:r>
              <a:rPr lang="en-US" sz="1400" dirty="0"/>
              <a:t>(end June 2021) </a:t>
            </a:r>
            <a:r>
              <a:rPr lang="en-US" sz="1400" b="1" dirty="0"/>
              <a:t>draft work package descriptions </a:t>
            </a:r>
            <a:r>
              <a:rPr lang="en-US" sz="1400" dirty="0"/>
              <a:t>with R&amp;D plans for the FCC-</a:t>
            </a:r>
            <a:r>
              <a:rPr lang="en-US" sz="1400" dirty="0" err="1"/>
              <a:t>ee</a:t>
            </a:r>
            <a:r>
              <a:rPr lang="en-US" sz="1400" dirty="0"/>
              <a:t> collider should be provided and the contents be presented to the FCC collaboration.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For autumn 2021 the work package description and R&amp;D plans </a:t>
            </a:r>
            <a:r>
              <a:rPr lang="en-US" sz="1400" dirty="0"/>
              <a:t>should be completed so that the entire set of FCC-</a:t>
            </a:r>
            <a:r>
              <a:rPr lang="en-US" sz="1400" dirty="0" err="1"/>
              <a:t>ee</a:t>
            </a:r>
            <a:r>
              <a:rPr lang="en-US" sz="1400" dirty="0"/>
              <a:t> R&amp;D activities can then be started, if not launched already earlier (M, P, collaborations).</a:t>
            </a:r>
            <a:endParaRPr lang="en-GB" sz="1400" dirty="0"/>
          </a:p>
          <a:p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B9F989F-E7BC-49C1-ABCE-249128F37E2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6837711-28D6-4B67-92BD-26772DC71C0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747736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Medium/long term deliverables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1400" dirty="0"/>
              <a:t>Construction of prototypes, setup of a “String” with the following high-level objectives:</a:t>
            </a:r>
          </a:p>
          <a:p>
            <a:pPr lvl="1">
              <a:spcBef>
                <a:spcPts val="600"/>
              </a:spcBef>
            </a:pPr>
            <a:r>
              <a:rPr lang="en-US" sz="1400" dirty="0"/>
              <a:t>Test performances of accelerator systems where necessary</a:t>
            </a:r>
          </a:p>
          <a:p>
            <a:pPr lvl="1">
              <a:spcBef>
                <a:spcPts val="600"/>
              </a:spcBef>
            </a:pPr>
            <a:r>
              <a:rPr lang="en-US" sz="1400" dirty="0"/>
              <a:t>Assess integration of two accelerators (booster and collider) in the same tunnel</a:t>
            </a:r>
          </a:p>
          <a:p>
            <a:pPr lvl="1">
              <a:spcBef>
                <a:spcPts val="600"/>
              </a:spcBef>
            </a:pPr>
            <a:r>
              <a:rPr lang="en-US" sz="1400" dirty="0"/>
              <a:t>Assessment of </a:t>
            </a:r>
            <a:r>
              <a:rPr lang="en-US" sz="1400" b="1" dirty="0"/>
              <a:t>RAMS objectives</a:t>
            </a:r>
            <a:r>
              <a:rPr lang="en-US" sz="1400" dirty="0"/>
              <a:t>:</a:t>
            </a:r>
          </a:p>
          <a:p>
            <a:pPr lvl="2">
              <a:spcBef>
                <a:spcPts val="600"/>
              </a:spcBef>
            </a:pPr>
            <a:r>
              <a:rPr lang="en-US" sz="1400" b="1" dirty="0"/>
              <a:t>Reliability: </a:t>
            </a:r>
            <a:r>
              <a:rPr lang="en-US" sz="1400" dirty="0"/>
              <a:t>in a small installation it will be hard to have statistically significant results</a:t>
            </a:r>
            <a:endParaRPr lang="en-US" sz="1400" dirty="0">
              <a:solidFill>
                <a:srgbClr val="0070C0"/>
              </a:solidFill>
            </a:endParaRPr>
          </a:p>
          <a:p>
            <a:pPr lvl="2">
              <a:spcBef>
                <a:spcPts val="600"/>
              </a:spcBef>
            </a:pPr>
            <a:r>
              <a:rPr lang="en-US" sz="1400" b="1" dirty="0"/>
              <a:t>Availability</a:t>
            </a:r>
            <a:r>
              <a:rPr lang="en-US" sz="1400" dirty="0"/>
              <a:t>: impacts credibility of the entire project.</a:t>
            </a:r>
            <a:endParaRPr lang="en-US" sz="1400" dirty="0">
              <a:solidFill>
                <a:srgbClr val="0070C0"/>
              </a:solidFill>
            </a:endParaRPr>
          </a:p>
          <a:p>
            <a:pPr lvl="2">
              <a:spcBef>
                <a:spcPts val="600"/>
              </a:spcBef>
            </a:pPr>
            <a:r>
              <a:rPr lang="en-US" sz="1400" b="1" dirty="0"/>
              <a:t>Maintainability</a:t>
            </a:r>
            <a:r>
              <a:rPr lang="en-US" sz="1400" dirty="0"/>
              <a:t>, Need to demonstrate we can operate and maintain such a large accelerator complex without multiplying by factors the size of the Organization.</a:t>
            </a:r>
          </a:p>
          <a:p>
            <a:pPr lvl="2">
              <a:spcBef>
                <a:spcPts val="600"/>
              </a:spcBef>
            </a:pPr>
            <a:r>
              <a:rPr lang="en-US" sz="1400" b="1" dirty="0"/>
              <a:t>Safety  First!</a:t>
            </a:r>
          </a:p>
          <a:p>
            <a:pPr lvl="2">
              <a:spcBef>
                <a:spcPts val="600"/>
              </a:spcBef>
            </a:pPr>
            <a:endParaRPr lang="en-US" sz="1400" b="1" dirty="0"/>
          </a:p>
          <a:p>
            <a:pPr lvl="1">
              <a:spcBef>
                <a:spcPts val="600"/>
              </a:spcBef>
            </a:pPr>
            <a:r>
              <a:rPr lang="en-US" sz="1400" b="1" dirty="0"/>
              <a:t>Need your help to quantify realistic objectives for RAMS!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A04B1A3-FF6C-41D1-BD8C-425E609CDD1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1365F2F-56F1-4788-9992-93E4597C6A61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1132136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FCC will start installation in 20 years from now. It is a fantastic opportunity to develop new concepts, new ways to operate and maintain, to allow us to be credible in proposing to our member states and beyond such an endeavor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Considerable challenges will be in integrating, installing, commissioning, maintaining and decommissioning the machine, and running the machine in a sustainable way. We have to consider all those aspects from now as input for the design.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We need to integrate cutting edge technologies, </a:t>
            </a:r>
            <a:r>
              <a:rPr lang="en-US" sz="1400" b="1" dirty="0"/>
              <a:t>and be open </a:t>
            </a:r>
            <a:r>
              <a:rPr lang="en-US" sz="1400" dirty="0"/>
              <a:t>to integrate technologies that do not even exist today</a:t>
            </a:r>
            <a:endParaRPr lang="en-GB" sz="14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6E751C3-EDA0-4F03-9910-D210DA51284A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65EE6C1-5E34-43FB-9663-3D4FAE18BFD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2026208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800" y="1745437"/>
            <a:ext cx="8263350" cy="2747250"/>
          </a:xfrm>
        </p:spPr>
        <p:txBody>
          <a:bodyPr>
            <a:noAutofit/>
          </a:bodyPr>
          <a:lstStyle/>
          <a:p>
            <a:pPr marL="17145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When the FCC will start, we will be probably be using 9G or 10G phones, or a new technology we don’t even imagine now. </a:t>
            </a:r>
          </a:p>
          <a:p>
            <a:pPr marL="17145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Machine learning might be an obsolete technique!</a:t>
            </a:r>
          </a:p>
          <a:p>
            <a:pPr marL="17145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u="sng" dirty="0"/>
              <a:t>We need therefore to invest and foster a culture of innovation.</a:t>
            </a:r>
          </a:p>
          <a:p>
            <a:pPr marL="414450" lvl="1" indent="-171450">
              <a:spcBef>
                <a:spcPts val="1200"/>
              </a:spcBef>
            </a:pPr>
            <a:r>
              <a:rPr lang="en-US" sz="1400" dirty="0"/>
              <a:t>Still, we have to </a:t>
            </a:r>
            <a:r>
              <a:rPr lang="en-US" sz="1400" b="1" dirty="0"/>
              <a:t>balance</a:t>
            </a:r>
            <a:r>
              <a:rPr lang="en-US" sz="1400" dirty="0"/>
              <a:t> innovation and concrete objectives. An important objective for the FCC is to show we can keep our promises already in 5 </a:t>
            </a:r>
            <a:r>
              <a:rPr lang="en-US" sz="1400"/>
              <a:t>years from now. </a:t>
            </a:r>
            <a:endParaRPr lang="en-US" sz="14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96CF1BD-E55F-49CD-ADEA-8CF47371EB43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Roberto LOSITO, CERN-ATS/DO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135B4C5-FFE7-4F9E-8344-814B787204D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26.03.2021 / Meeting #1</a:t>
            </a:r>
          </a:p>
        </p:txBody>
      </p:sp>
    </p:spTree>
    <p:extLst>
      <p:ext uri="{BB962C8B-B14F-4D97-AF65-F5344CB8AC3E}">
        <p14:creationId xmlns:p14="http://schemas.microsoft.com/office/powerpoint/2010/main" val="291380719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173</TotalTime>
  <Words>1140</Words>
  <Application>Microsoft Office PowerPoint</Application>
  <PresentationFormat>On-screen Show (16:9)</PresentationFormat>
  <Paragraphs>87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Introslides</vt:lpstr>
      <vt:lpstr>Titleslides, Conclusion</vt:lpstr>
      <vt:lpstr>Content Slides - Deep Blue</vt:lpstr>
      <vt:lpstr>PowerPoint Presentation</vt:lpstr>
      <vt:lpstr>Coordination of Technology R&amp;D programme</vt:lpstr>
      <vt:lpstr>Mandate R&amp;D Programme Coordinator (PC)</vt:lpstr>
      <vt:lpstr>Mandate R&amp;D Programme Coordinator (PC)</vt:lpstr>
      <vt:lpstr>Mandate R&amp;D Programme Coordinator (PC)</vt:lpstr>
      <vt:lpstr>Short term deliverables</vt:lpstr>
      <vt:lpstr>Medium/long term deliverables</vt:lpstr>
      <vt:lpstr>Considerations</vt:lpstr>
      <vt:lpstr>Considerations</vt:lpstr>
      <vt:lpstr>Considerations</vt:lpstr>
      <vt:lpstr>Practical information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Roberto Losito</cp:lastModifiedBy>
  <cp:revision>57</cp:revision>
  <dcterms:created xsi:type="dcterms:W3CDTF">2020-10-27T09:23:42Z</dcterms:created>
  <dcterms:modified xsi:type="dcterms:W3CDTF">2021-03-25T21:59:14Z</dcterms:modified>
</cp:coreProperties>
</file>