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1076" r:id="rId4"/>
    <p:sldId id="1077" r:id="rId5"/>
    <p:sldId id="1079" r:id="rId6"/>
    <p:sldId id="1082" r:id="rId7"/>
    <p:sldId id="1083" r:id="rId8"/>
    <p:sldId id="257" r:id="rId9"/>
    <p:sldId id="1078" r:id="rId10"/>
    <p:sldId id="1080" r:id="rId11"/>
    <p:sldId id="108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904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54AFC-A600-4985-8762-9D8E72B19D1D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BB346-2B1D-412F-BD60-1B7E521D1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77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45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DF969-4002-415D-984F-B01FB25677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DFB51D-D648-4037-A1FF-29BB3A7E1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271F3-515C-499B-983E-E0716940C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6F01B-24B1-4FDF-8147-183DAC028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77962-2808-4B0F-8B47-E51286747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75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9C935-A0A7-4282-AD2C-8CDA7231C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7C7F3E-9085-499C-8C1C-7C85B7EC1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6891D-63A0-4162-A84C-1FCDC8A05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CC962-E739-4054-85F4-D786D5F64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1B693-A278-462F-ACBC-E7DE2EE14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28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B5B9FD-443E-4BE1-A248-461FED6011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8AB87D-6F47-42EC-9186-48907E946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A3721-AAA4-4330-8331-01017DBC1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8914-7B32-4EDC-87FF-E4F93FA01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E19139-EE8D-4D54-A7A8-B16278892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252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289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73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800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971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95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93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468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31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65331-D778-4572-9F18-C14A7EA81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CA305-1DE5-4587-81AD-69B7C0E6C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05569-57DD-430A-8224-995E2EEFB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38CF6-92C4-419A-8BA2-CB72BB993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F5E5C-91D4-405C-95C4-8BB54B3F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368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288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37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32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09118-33A0-4976-9F79-184D8A1E6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7D848A-FFFE-4F73-A5C5-B6797A0AB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B2689-4224-441A-8DEA-8F749115F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904B8-C90D-4964-9C5C-8BECD7569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697BD-62D8-46EF-A516-9C506780D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81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F5694-8730-42FE-A13B-744F93F23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93101-9161-48C3-9428-BF7AFE42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744F63-0353-4324-8137-58B77573C2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01D07-C976-4EE0-B5E0-AD6B34B83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474B44-D69D-4A61-B850-8915110BE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11369-1385-4F51-A9B1-2EEAE0419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4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F03C-12C8-410B-8331-2717307A3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2EA9F1-8918-47DC-AD2F-6FEA1EC4D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D5FA25-3365-434E-9008-BF0F6D2B23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9DAED7-D8A5-4400-B5A4-9C1B3039BC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D5C722-625F-4DB0-BF49-03C8F5A274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19CFF1-23BA-4D57-9715-A53A53320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8CBB0A-F117-467B-BB75-2ED2EEB61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B4431C-CF29-4D1B-A288-379C4985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68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78E2C-7A06-4B3B-A608-3EA8F0390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4675C1-347B-48D4-AF12-9DF16E0D8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44A34B-6031-4701-8AE6-49CC0D9CB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00525B-1ED4-4EF7-AC02-6912C1455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124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C0F01B-8ADE-442F-AE4B-8E4FB2CC4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32D690-5C4F-4CD8-BAF0-1ECA78779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E0CA9-9E87-41E2-AA44-119CD90D0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27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571D-4D56-4EFE-808B-C46F531CC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3CC2F-DE0F-4260-BD82-E5EC0822C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990CDC-5882-493F-A6B2-9AE520580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880D5-CA6D-49B6-B781-E2CE9DFF9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13304-C90B-40D9-BC0F-3F132CBD7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27EB13-5CDE-4953-B266-383349F00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20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8433F-C785-4987-9C83-F1CD0913C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8002AA-B920-478F-AC4E-B886B6A08B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5EBD9D-B538-42F0-9360-A517F55FE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69E937-A170-42AB-BAAF-026711B64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60ECD-2F02-477A-9E9A-577768FE7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011443-4E9A-4E3E-A092-8C93C380F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457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8456EF-F57C-4E6F-9C35-229A1304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9AD5C-225A-4212-9C0B-83A8B24F0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9B353-8E73-4B2B-880D-C4D76A60BA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0499-13D9-4B19-89AE-8C8ADAE1760B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CF2D4-1FA6-495D-8BD7-3098E8A896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C235A-EFE6-455A-BCDC-D8CA30F14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BA955-EBDF-41CE-9BE9-88F0504A8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80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02A2AD8-1946-49C5-9F26-A5CBEF6892B3}"/>
              </a:ext>
            </a:extLst>
          </p:cNvPr>
          <p:cNvSpPr/>
          <p:nvPr/>
        </p:nvSpPr>
        <p:spPr>
          <a:xfrm>
            <a:off x="1094014" y="1320730"/>
            <a:ext cx="1064622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400" dirty="0">
                <a:latin typeface="Calibri" panose="020F0502020204030204" pitchFamily="34" charset="0"/>
                <a:ea typeface="Calibri" panose="020F0502020204030204" pitchFamily="34" charset="0"/>
              </a:rPr>
              <a:t>“Consideration on optimal dipole length from the point of view of optics”</a:t>
            </a: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r>
              <a:rPr lang="en-GB" sz="3600" dirty="0" err="1">
                <a:latin typeface="Calibri" panose="020F0502020204030204" pitchFamily="34" charset="0"/>
              </a:rPr>
              <a:t>Jérémie</a:t>
            </a:r>
            <a:r>
              <a:rPr lang="en-GB" sz="3600" dirty="0">
                <a:latin typeface="Calibri" panose="020F0502020204030204" pitchFamily="34" charset="0"/>
              </a:rPr>
              <a:t> Bauche, Antoine Chance, Barbara Dalena, Roberto Kersevan, Bastian </a:t>
            </a:r>
            <a:r>
              <a:rPr lang="en-GB" sz="3600" dirty="0" err="1">
                <a:latin typeface="Calibri" panose="020F0502020204030204" pitchFamily="34" charset="0"/>
              </a:rPr>
              <a:t>Harer</a:t>
            </a:r>
            <a:r>
              <a:rPr lang="en-GB" sz="3600" dirty="0">
                <a:latin typeface="Calibri" panose="020F0502020204030204" pitchFamily="34" charset="0"/>
              </a:rPr>
              <a:t>, Mike Koratzinos, Attilio Milanese, Katsunobu Oide, Dmitry Shatilov, Frank Zimmermann</a:t>
            </a:r>
          </a:p>
          <a:p>
            <a:pPr algn="ctr"/>
            <a:endParaRPr lang="en-GB" sz="3600" dirty="0">
              <a:latin typeface="Calibri" panose="020F0502020204030204" pitchFamily="34" charset="0"/>
            </a:endParaRPr>
          </a:p>
          <a:p>
            <a:pPr algn="ctr"/>
            <a:r>
              <a:rPr lang="en-GB" sz="3600" dirty="0">
                <a:latin typeface="Calibri" panose="020F0502020204030204" pitchFamily="34" charset="0"/>
              </a:rPr>
              <a:t>FCC technologies meeting, 26 March 2021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46048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C4796-A048-4F6C-9133-51D584AB7390}"/>
              </a:ext>
            </a:extLst>
          </p:cNvPr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rgbClr val="4F81BD">
              <a:lumMod val="50000"/>
            </a:srgb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FF00"/>
                </a:solidFill>
                <a:latin typeface="Calibri Light" panose="020F0302020204030204"/>
              </a:rPr>
              <a:t> conclusions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FB6442-3110-4FF3-9517-E35D1A729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FF67E83-A9D5-410D-931A-A1E41E12B994}"/>
              </a:ext>
            </a:extLst>
          </p:cNvPr>
          <p:cNvSpPr/>
          <p:nvPr/>
        </p:nvSpPr>
        <p:spPr>
          <a:xfrm>
            <a:off x="127000" y="996780"/>
            <a:ext cx="118137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filling available arc space with dipoles gives maximum performance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long dipoles, ~22-24 m, could be installed in situ without gap if no other constraints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if there are other constraints, what are these – photon stops, cooling bellows? flanges…? which locations and gaps are required for these? which maximum continuous dipole length is allowed?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it might be advantageous to make the booster cell as long as collider cell; however, this would remove the emittance margin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33105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CDR baseline parameters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574407"/>
                  </p:ext>
                </p:extLst>
              </p:nvPr>
            </p:nvGraphicFramePr>
            <p:xfrm>
              <a:off x="0" y="1226171"/>
              <a:ext cx="12217637" cy="539496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77731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5112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1665">
                      <a:extLst>
                        <a:ext uri="{9D8B030D-6E8A-4147-A177-3AD203B41FA5}">
                          <a16:colId xmlns:a16="http://schemas.microsoft.com/office/drawing/2014/main" val="197330323"/>
                        </a:ext>
                      </a:extLst>
                    </a:gridCol>
                    <a:gridCol w="1296358">
                      <a:extLst>
                        <a:ext uri="{9D8B030D-6E8A-4147-A177-3AD203B41FA5}">
                          <a16:colId xmlns:a16="http://schemas.microsoft.com/office/drawing/2014/main" val="3002912669"/>
                        </a:ext>
                      </a:extLst>
                    </a:gridCol>
                    <a:gridCol w="1518557">
                      <a:extLst>
                        <a:ext uri="{9D8B030D-6E8A-4147-A177-3AD203B41FA5}">
                          <a16:colId xmlns:a16="http://schemas.microsoft.com/office/drawing/2014/main" val="2698913653"/>
                        </a:ext>
                      </a:extLst>
                    </a:gridCol>
                    <a:gridCol w="1436915">
                      <a:extLst>
                        <a:ext uri="{9D8B030D-6E8A-4147-A177-3AD203B41FA5}">
                          <a16:colId xmlns:a16="http://schemas.microsoft.com/office/drawing/2014/main" val="3145620649"/>
                        </a:ext>
                      </a:extLst>
                    </a:gridCol>
                    <a:gridCol w="16857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136541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/>
                            <a:t>parameter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800" dirty="0"/>
                            <a:t>Z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a:t>WW</a:t>
                          </a:r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a:t>ZH</a:t>
                          </a:r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2800" b="1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𝒕</m:t>
                                </m:r>
                                <m:acc>
                                  <m:accPr>
                                    <m:chr m:val="̅"/>
                                    <m:ctrlPr>
                                      <a:rPr kumimoji="0" lang="en-US" sz="2800" b="1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kumimoji="0" lang="en-US" sz="2800" b="1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𝒕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800" b="0" dirty="0"/>
                            <a:t>LEP2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288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energy/beam [GeV]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45.6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80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120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182.5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105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54672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bunches/beam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16640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2000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328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>
                              <a:latin typeface="Calibri" panose="020F0502020204030204" pitchFamily="34" charset="0"/>
                            </a:rPr>
                            <a:t>48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8472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beam</a:t>
                          </a:r>
                          <a:r>
                            <a:rPr lang="en-GB" sz="2400" baseline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 current [mA]</a:t>
                          </a:r>
                          <a:endParaRPr lang="en-GB" sz="240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1390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147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</a:t>
                          </a:r>
                          <a:r>
                            <a:rPr lang="en-GB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9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5.4</a:t>
                          </a:r>
                          <a:endParaRPr lang="en-GB" sz="2400" b="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5428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luminosity/IP x 10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34</a:t>
                          </a:r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 cm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-2</a:t>
                          </a:r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s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-1</a:t>
                          </a:r>
                          <a:endParaRPr lang="en-GB" sz="2400" b="1" baseline="-2500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28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8.5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1.6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58559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0.0012</a:t>
                          </a:r>
                          <a:endParaRPr lang="en-GB" sz="2400" baseline="30000" dirty="0">
                            <a:solidFill>
                              <a:srgbClr val="5F5F5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6829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energy loss/turn [GeV]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0.036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0.34</a:t>
                          </a:r>
                          <a:endParaRPr lang="en-GB" sz="2400" b="1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1.72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9.2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3.34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32048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synchrotron power [MW]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gridSpan="5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58559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88032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RF voltage [GV]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0.1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0.75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2.0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4</a:t>
                          </a:r>
                          <a:r>
                            <a:rPr lang="en-GB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.0 + 6.9</a:t>
                          </a:r>
                          <a:endParaRPr lang="en-GB" sz="2400" b="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rms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bunch length (SR,+BS) [mm]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3.5, 12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3.0, 6.0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3.2,</a:t>
                          </a:r>
                          <a:r>
                            <a:rPr lang="en-GB" sz="2400" b="0" baseline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5.3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2.0, 2.5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12, 12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53496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rms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emittance </a:t>
                          </a:r>
                          <a:r>
                            <a:rPr lang="en-GB" sz="2400" dirty="0" err="1">
                              <a:latin typeface="Symbol" panose="05050102010706020507" pitchFamily="18" charset="2"/>
                            </a:rPr>
                            <a:t>e</a:t>
                          </a:r>
                          <a:r>
                            <a:rPr lang="en-GB" sz="2400" baseline="-25000" dirty="0" err="1">
                              <a:latin typeface="Calibri" panose="020F0502020204030204" pitchFamily="34" charset="0"/>
                            </a:rPr>
                            <a:t>x,y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[nm, pm]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0.27, 1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0.84, 1.7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0.63,</a:t>
                          </a:r>
                          <a:r>
                            <a:rPr lang="en-GB" sz="2400" b="0" baseline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1.3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1.5, 2.9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22, 250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87248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libri" panose="020F0502020204030204" pitchFamily="34" charset="0"/>
                            </a:rPr>
                            <a:t>arc phase advance per FODO cell x/y</a:t>
                          </a:r>
                          <a:endParaRPr lang="en-GB" sz="2400" dirty="0">
                            <a:latin typeface="Calibri" panose="020F0502020204030204" pitchFamily="34" charset="0"/>
                          </a:endParaRPr>
                        </a:p>
                        <a:p>
                          <a:pPr algn="r"/>
                          <a:r>
                            <a:rPr lang="en-US" sz="2000" b="0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recent proposal</a:t>
                          </a:r>
                          <a:endParaRPr lang="en-GB" sz="2000" b="0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60/60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  <a:p>
                          <a:pPr algn="r"/>
                          <a:r>
                            <a:rPr lang="en-US" sz="2000" b="0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45/45</a:t>
                          </a:r>
                          <a:endParaRPr lang="en-GB" sz="2000" b="0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60/60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  <a:p>
                          <a:pPr algn="r"/>
                          <a:r>
                            <a:rPr lang="en-US" sz="2000" b="0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45/45</a:t>
                          </a:r>
                          <a:endParaRPr lang="en-GB" sz="2000" b="0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90/90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90/90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e.g. 102/90</a:t>
                          </a:r>
                          <a:endParaRPr lang="en-GB" sz="2400" dirty="0">
                            <a:solidFill>
                              <a:srgbClr val="5F5F5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2125568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574407"/>
                  </p:ext>
                </p:extLst>
              </p:nvPr>
            </p:nvGraphicFramePr>
            <p:xfrm>
              <a:off x="0" y="1226171"/>
              <a:ext cx="12217637" cy="539496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77731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5112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1665">
                      <a:extLst>
                        <a:ext uri="{9D8B030D-6E8A-4147-A177-3AD203B41FA5}">
                          <a16:colId xmlns:a16="http://schemas.microsoft.com/office/drawing/2014/main" val="197330323"/>
                        </a:ext>
                      </a:extLst>
                    </a:gridCol>
                    <a:gridCol w="1296358">
                      <a:extLst>
                        <a:ext uri="{9D8B030D-6E8A-4147-A177-3AD203B41FA5}">
                          <a16:colId xmlns:a16="http://schemas.microsoft.com/office/drawing/2014/main" val="3002912669"/>
                        </a:ext>
                      </a:extLst>
                    </a:gridCol>
                    <a:gridCol w="1518557">
                      <a:extLst>
                        <a:ext uri="{9D8B030D-6E8A-4147-A177-3AD203B41FA5}">
                          <a16:colId xmlns:a16="http://schemas.microsoft.com/office/drawing/2014/main" val="2698913653"/>
                        </a:ext>
                      </a:extLst>
                    </a:gridCol>
                    <a:gridCol w="1436915">
                      <a:extLst>
                        <a:ext uri="{9D8B030D-6E8A-4147-A177-3AD203B41FA5}">
                          <a16:colId xmlns:a16="http://schemas.microsoft.com/office/drawing/2014/main" val="3145620649"/>
                        </a:ext>
                      </a:extLst>
                    </a:gridCol>
                    <a:gridCol w="16857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/>
                            <a:t>parameter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 gridSpan="2"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800" dirty="0"/>
                            <a:t>Z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a:t>WW</a:t>
                          </a:r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a:t>ZH</a:t>
                          </a:r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36170" t="-10588" r="-118723" b="-96235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800" b="0" dirty="0"/>
                            <a:t>LEP2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energy/beam [GeV]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45.6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80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120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182.5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105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bunches/beam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16640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2000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328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>
                              <a:latin typeface="Calibri" panose="020F0502020204030204" pitchFamily="34" charset="0"/>
                            </a:rPr>
                            <a:t>48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beam</a:t>
                          </a:r>
                          <a:r>
                            <a:rPr lang="en-GB" sz="2400" baseline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 current [mA]</a:t>
                          </a:r>
                          <a:endParaRPr lang="en-GB" sz="240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1390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147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</a:t>
                          </a:r>
                          <a:r>
                            <a:rPr lang="en-GB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9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5.4</a:t>
                          </a:r>
                          <a:endParaRPr lang="en-GB" sz="2400" b="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luminosity/IP x 10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34</a:t>
                          </a:r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 cm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-2</a:t>
                          </a:r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s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-1</a:t>
                          </a:r>
                          <a:endParaRPr lang="en-GB" sz="2400" b="1" baseline="-2500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28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8.5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1.6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58559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0.0012</a:t>
                          </a:r>
                          <a:endParaRPr lang="en-GB" sz="2400" baseline="30000" dirty="0">
                            <a:solidFill>
                              <a:srgbClr val="5F5F5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energy loss/turn [GeV]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0.036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0.34</a:t>
                          </a:r>
                          <a:endParaRPr lang="en-GB" sz="2400" b="1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1.72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9.2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3.34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synchrotron power [MW]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gridSpan="5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58559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RF voltage [GV]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0.1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0.75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2.0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4</a:t>
                          </a:r>
                          <a:r>
                            <a:rPr lang="en-GB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.0 + 6.9</a:t>
                          </a:r>
                          <a:endParaRPr lang="en-GB" sz="2400" b="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rms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bunch length (SR,+BS) [mm]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3.5, 12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3.0, 6.0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3.2,</a:t>
                          </a:r>
                          <a:r>
                            <a:rPr lang="en-GB" sz="2400" b="0" baseline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5.3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2.0, 2.5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12, 12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rms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emittance </a:t>
                          </a:r>
                          <a:r>
                            <a:rPr lang="en-GB" sz="2400" dirty="0" err="1">
                              <a:latin typeface="Symbol" panose="05050102010706020507" pitchFamily="18" charset="2"/>
                            </a:rPr>
                            <a:t>e</a:t>
                          </a:r>
                          <a:r>
                            <a:rPr lang="en-GB" sz="2400" baseline="-25000" dirty="0" err="1">
                              <a:latin typeface="Calibri" panose="020F0502020204030204" pitchFamily="34" charset="0"/>
                            </a:rPr>
                            <a:t>x,y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[nm, pm]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0.27, 1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0.84, 1.7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0.63,</a:t>
                          </a:r>
                          <a:r>
                            <a:rPr lang="en-GB" sz="2400" b="0" baseline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1.3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1.5, 2.9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22, 250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7620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Calibri" panose="020F0502020204030204" pitchFamily="34" charset="0"/>
                            </a:rPr>
                            <a:t>arc phase advance per FODO cell x/y</a:t>
                          </a:r>
                          <a:endParaRPr lang="en-GB" sz="2400" dirty="0">
                            <a:latin typeface="Calibri" panose="020F0502020204030204" pitchFamily="34" charset="0"/>
                          </a:endParaRPr>
                        </a:p>
                        <a:p>
                          <a:pPr algn="r"/>
                          <a:r>
                            <a:rPr lang="en-US" sz="2000" b="0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recent proposal</a:t>
                          </a:r>
                          <a:endParaRPr lang="en-GB" sz="2000" b="0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60/60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  <a:p>
                          <a:pPr algn="r"/>
                          <a:r>
                            <a:rPr lang="en-US" sz="2000" b="0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45/45</a:t>
                          </a:r>
                          <a:endParaRPr lang="en-GB" sz="2000" b="0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60/60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  <a:p>
                          <a:pPr algn="r"/>
                          <a:r>
                            <a:rPr lang="en-US" sz="2000" b="0" dirty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</a:rPr>
                            <a:t>45/45</a:t>
                          </a:r>
                          <a:endParaRPr lang="en-GB" sz="2000" b="0" dirty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90/90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90/90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e.g. 102/90</a:t>
                          </a:r>
                          <a:endParaRPr lang="en-GB" sz="2400" dirty="0">
                            <a:solidFill>
                              <a:srgbClr val="5F5F5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2125568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1D19A7F7-5672-412B-BE87-C5ECCC48DF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0FB082-5128-4F79-BFCC-08E813BFC11A}"/>
              </a:ext>
            </a:extLst>
          </p:cNvPr>
          <p:cNvSpPr txBox="1"/>
          <p:nvPr/>
        </p:nvSpPr>
        <p:spPr>
          <a:xfrm>
            <a:off x="7625443" y="6312759"/>
            <a:ext cx="42096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new proposal would impact the </a:t>
            </a:r>
            <a:r>
              <a:rPr lang="en-US" dirty="0" err="1">
                <a:solidFill>
                  <a:srgbClr val="FF0000"/>
                </a:solidFill>
              </a:rPr>
              <a:t>sextupoles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33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BBF422F-E2A7-4A7E-8728-AF539F70B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" y="687148"/>
            <a:ext cx="11334150" cy="605187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333E299-9AC2-4F60-93B6-126E4765B137}"/>
              </a:ext>
            </a:extLst>
          </p:cNvPr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rgbClr val="4F81BD">
              <a:lumMod val="50000"/>
            </a:srgb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FFFF00"/>
                </a:solidFill>
                <a:latin typeface="Calibri Light" panose="020F0302020204030204"/>
              </a:rPr>
              <a:t>            a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rc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supercell for Z+W and for ZH</a:t>
            </a:r>
            <a:r>
              <a:rPr lang="en-US" sz="3600" b="1" dirty="0">
                <a:solidFill>
                  <a:srgbClr val="FFFF00"/>
                </a:solidFill>
                <a:latin typeface="Calibri Light" panose="020F0302020204030204"/>
              </a:rPr>
              <a:t>+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top operation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42EB18-D9E2-48C0-B41E-3C6F2EE7E6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FC7596-7E46-42F4-98CD-7BDB28F311D8}"/>
              </a:ext>
            </a:extLst>
          </p:cNvPr>
          <p:cNvSpPr txBox="1"/>
          <p:nvPr/>
        </p:nvSpPr>
        <p:spPr>
          <a:xfrm>
            <a:off x="10847997" y="1089579"/>
            <a:ext cx="122982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CDR</a:t>
            </a:r>
          </a:p>
          <a:p>
            <a:endParaRPr lang="en-US" sz="2800" dirty="0"/>
          </a:p>
          <a:p>
            <a:r>
              <a:rPr lang="en-US" sz="2800" dirty="0"/>
              <a:t>K. Oide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3542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7587D-D111-4E0D-9C0D-7F5A2118C4C4}"/>
              </a:ext>
            </a:extLst>
          </p:cNvPr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rgbClr val="4F81BD">
              <a:lumMod val="50000"/>
            </a:srgb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FFFF00"/>
                </a:solidFill>
                <a:latin typeface="Calibri Light" panose="020F0302020204030204"/>
              </a:rPr>
              <a:t>            three types of short straight sections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B62487-F9FC-4FA3-80A0-F032588C77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27F793-9928-4972-9DAD-E0A4863150D9}"/>
              </a:ext>
            </a:extLst>
          </p:cNvPr>
          <p:cNvSpPr/>
          <p:nvPr/>
        </p:nvSpPr>
        <p:spPr>
          <a:xfrm>
            <a:off x="0" y="935572"/>
            <a:ext cx="106625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All </a:t>
            </a:r>
            <a:r>
              <a:rPr lang="en-GB" sz="2800" dirty="0" err="1"/>
              <a:t>sextupole</a:t>
            </a:r>
            <a:r>
              <a:rPr lang="en-GB" sz="2800" dirty="0"/>
              <a:t> pairs are independently powered. There are 584 and 416 independent pairs per half ring for 90◦/90◦ and 60◦/60◦, respectively.</a:t>
            </a:r>
          </a:p>
        </p:txBody>
      </p:sp>
      <p:pic>
        <p:nvPicPr>
          <p:cNvPr id="5" name="Picture 4" descr="A picture containing bar chart&#10;&#10;Description automatically generated">
            <a:extLst>
              <a:ext uri="{FF2B5EF4-FFF2-40B4-BE49-F238E27FC236}">
                <a16:creationId xmlns:a16="http://schemas.microsoft.com/office/drawing/2014/main" id="{3D6FC8B2-E52E-4527-BD1B-AF86DAD36A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889679"/>
            <a:ext cx="9657158" cy="49444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58CA07-07E4-4340-848C-85B066DDFC14}"/>
              </a:ext>
            </a:extLst>
          </p:cNvPr>
          <p:cNvSpPr txBox="1"/>
          <p:nvPr/>
        </p:nvSpPr>
        <p:spPr>
          <a:xfrm>
            <a:off x="228601" y="2118279"/>
            <a:ext cx="12298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CDR</a:t>
            </a:r>
          </a:p>
          <a:p>
            <a:r>
              <a:rPr lang="en-US" sz="2800" dirty="0"/>
              <a:t>K. Oide</a:t>
            </a:r>
            <a:endParaRPr lang="en-GB" sz="28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68BFC81-6FC7-4DEE-AA9F-133D9879F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145978"/>
              </p:ext>
            </p:extLst>
          </p:nvPr>
        </p:nvGraphicFramePr>
        <p:xfrm>
          <a:off x="8529723" y="2328166"/>
          <a:ext cx="3488870" cy="1488440"/>
        </p:xfrm>
        <a:graphic>
          <a:graphicData uri="http://schemas.openxmlformats.org/drawingml/2006/table">
            <a:tbl>
              <a:tblPr/>
              <a:tblGrid>
                <a:gridCol w="2498271">
                  <a:extLst>
                    <a:ext uri="{9D8B030D-6E8A-4147-A177-3AD203B41FA5}">
                      <a16:colId xmlns:a16="http://schemas.microsoft.com/office/drawing/2014/main" val="2164366508"/>
                    </a:ext>
                  </a:extLst>
                </a:gridCol>
                <a:gridCol w="990599">
                  <a:extLst>
                    <a:ext uri="{9D8B030D-6E8A-4147-A177-3AD203B41FA5}">
                      <a16:colId xmlns:a16="http://schemas.microsoft.com/office/drawing/2014/main" val="909230722"/>
                    </a:ext>
                  </a:extLst>
                </a:gridCol>
              </a:tblGrid>
              <a:tr h="196850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dipole length [m]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#units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226135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21.232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1152</a:t>
                      </a: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6660061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22.732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492</a:t>
                      </a: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3375105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24.432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1256</a:t>
                      </a: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6672916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3B47FDF-5E67-4135-AEC7-6E291C2145FF}"/>
              </a:ext>
            </a:extLst>
          </p:cNvPr>
          <p:cNvSpPr txBox="1"/>
          <p:nvPr/>
        </p:nvSpPr>
        <p:spPr>
          <a:xfrm>
            <a:off x="9567230" y="4078215"/>
            <a:ext cx="239616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half cell length </a:t>
            </a:r>
          </a:p>
          <a:p>
            <a:pPr algn="ctr"/>
            <a:r>
              <a:rPr lang="en-US" sz="2800" dirty="0"/>
              <a:t>constant </a:t>
            </a:r>
            <a:endParaRPr lang="en-US" sz="2800" i="1" dirty="0">
              <a:latin typeface="Cambria Math" panose="02040503050406030204" pitchFamily="18" charset="0"/>
            </a:endParaRPr>
          </a:p>
          <a:p>
            <a:pPr algn="ctr"/>
            <a:r>
              <a:rPr lang="en-US" sz="2800" dirty="0"/>
              <a:t>27.9324 m</a:t>
            </a:r>
            <a:endParaRPr lang="en-GB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28D5BF-A428-4586-819E-999B7F286519}"/>
              </a:ext>
            </a:extLst>
          </p:cNvPr>
          <p:cNvSpPr txBox="1"/>
          <p:nvPr/>
        </p:nvSpPr>
        <p:spPr>
          <a:xfrm>
            <a:off x="9035943" y="1924256"/>
            <a:ext cx="1699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magnetic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055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746FAA75-8861-4825-BCEC-0AB6DF024A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5" t="3751" r="6103" b="44188"/>
          <a:stretch/>
        </p:blipFill>
        <p:spPr>
          <a:xfrm>
            <a:off x="0" y="996780"/>
            <a:ext cx="8931728" cy="59109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08515F-7B83-47E1-B1C2-9CE3F49EAAFC}"/>
              </a:ext>
            </a:extLst>
          </p:cNvPr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rgbClr val="4F81BD">
              <a:lumMod val="50000"/>
            </a:srgb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FFFF00"/>
                </a:solidFill>
                <a:latin typeface="Calibri Light" panose="020F0302020204030204"/>
              </a:rPr>
              <a:t>            parameters of the main arc dipole magnets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32B336-62B6-4BF2-A7CE-01C86F6017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697CD2-C7DA-4739-A307-863E305F4F73}"/>
              </a:ext>
            </a:extLst>
          </p:cNvPr>
          <p:cNvSpPr txBox="1"/>
          <p:nvPr/>
        </p:nvSpPr>
        <p:spPr>
          <a:xfrm>
            <a:off x="9160330" y="1122236"/>
            <a:ext cx="189718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CDR</a:t>
            </a:r>
          </a:p>
          <a:p>
            <a:endParaRPr lang="en-US" sz="2800" dirty="0"/>
          </a:p>
          <a:p>
            <a:r>
              <a:rPr lang="en-US" sz="2800" dirty="0"/>
              <a:t>A. Milanese</a:t>
            </a:r>
          </a:p>
          <a:p>
            <a:r>
              <a:rPr lang="en-US" sz="2800" dirty="0"/>
              <a:t>K. Oide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47843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65DEF-9E14-4D9E-A278-5121E519AAD1}"/>
              </a:ext>
            </a:extLst>
          </p:cNvPr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rgbClr val="4F81BD">
              <a:lumMod val="50000"/>
            </a:srgb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FFFF00"/>
                </a:solidFill>
                <a:latin typeface="Calibri Light" panose="020F0302020204030204"/>
              </a:rPr>
              <a:t>            cross section of collider arc dipole magnet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E26FCC-324E-437D-9B70-02102A03D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FCB64A8D-1365-4CCB-AAC2-AA89B1CE87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55"/>
          <a:stretch/>
        </p:blipFill>
        <p:spPr>
          <a:xfrm>
            <a:off x="360419" y="996780"/>
            <a:ext cx="10817198" cy="52811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E43BA3-6076-43D4-9799-8D3C3EBC01B1}"/>
              </a:ext>
            </a:extLst>
          </p:cNvPr>
          <p:cNvSpPr txBox="1"/>
          <p:nvPr/>
        </p:nvSpPr>
        <p:spPr>
          <a:xfrm>
            <a:off x="10229024" y="5861220"/>
            <a:ext cx="18971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CDR</a:t>
            </a:r>
          </a:p>
          <a:p>
            <a:r>
              <a:rPr lang="en-US" sz="2800" dirty="0"/>
              <a:t>A. Milanese</a:t>
            </a:r>
          </a:p>
        </p:txBody>
      </p:sp>
    </p:spTree>
    <p:extLst>
      <p:ext uri="{BB962C8B-B14F-4D97-AF65-F5344CB8AC3E}">
        <p14:creationId xmlns:p14="http://schemas.microsoft.com/office/powerpoint/2010/main" val="188101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EAE1D4-64EB-455F-ACA2-77C14A6BC9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78" y="918217"/>
            <a:ext cx="8523549" cy="568828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272CCA5-79F2-48EE-9E99-16AE8DB963A8}"/>
              </a:ext>
            </a:extLst>
          </p:cNvPr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rgbClr val="4F81BD">
              <a:lumMod val="50000"/>
            </a:srgb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FFFF00"/>
                </a:solidFill>
                <a:latin typeface="Calibri"/>
              </a:rPr>
              <a:t>p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rototype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collider arc dipole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5C2B67-8CE4-43C2-80EB-C2CD0953F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C93F42-A6FD-428E-8C96-DD1FB2A512B2}"/>
              </a:ext>
            </a:extLst>
          </p:cNvPr>
          <p:cNvSpPr txBox="1"/>
          <p:nvPr/>
        </p:nvSpPr>
        <p:spPr>
          <a:xfrm>
            <a:off x="8926285" y="452105"/>
            <a:ext cx="326571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/>
          </a:p>
          <a:p>
            <a:r>
              <a:rPr lang="en-US" sz="3200" dirty="0"/>
              <a:t>two busbars </a:t>
            </a:r>
          </a:p>
          <a:p>
            <a:r>
              <a:rPr lang="en-US" sz="3200" dirty="0"/>
              <a:t>(plus shielding)</a:t>
            </a:r>
          </a:p>
          <a:p>
            <a:r>
              <a:rPr lang="en-US" sz="3200" dirty="0"/>
              <a:t>and two plates</a:t>
            </a:r>
          </a:p>
          <a:p>
            <a:r>
              <a:rPr lang="en-US" sz="3200" dirty="0"/>
              <a:t>-</a:t>
            </a:r>
          </a:p>
          <a:p>
            <a:r>
              <a:rPr lang="en-US" sz="3200" dirty="0"/>
              <a:t>could be assembled in the tunnel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2F8DCD-80A1-4394-911D-6E142C5321D5}"/>
              </a:ext>
            </a:extLst>
          </p:cNvPr>
          <p:cNvSpPr txBox="1"/>
          <p:nvPr/>
        </p:nvSpPr>
        <p:spPr>
          <a:xfrm>
            <a:off x="8926285" y="4667511"/>
            <a:ext cx="33114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access “gap” needed? </a:t>
            </a:r>
            <a:r>
              <a:rPr lang="en-US" sz="2400" dirty="0"/>
              <a:t>–</a:t>
            </a:r>
          </a:p>
          <a:p>
            <a:r>
              <a:rPr lang="en-US" sz="2400" b="1" dirty="0"/>
              <a:t>for photon stops (every 4-5 m)</a:t>
            </a:r>
            <a:r>
              <a:rPr lang="en-US" sz="2400" dirty="0"/>
              <a:t>, water cooling, bellows, flanges,  vacuum equipment etc.?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574727-10A6-4C8E-9022-9C93DA9C87EC}"/>
              </a:ext>
            </a:extLst>
          </p:cNvPr>
          <p:cNvSpPr txBox="1"/>
          <p:nvPr/>
        </p:nvSpPr>
        <p:spPr>
          <a:xfrm>
            <a:off x="6096000" y="1257300"/>
            <a:ext cx="1803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A. Milanese et al.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161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ECA430B-4ABD-4E29-94B6-4290CEA48B19}"/>
              </a:ext>
            </a:extLst>
          </p:cNvPr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rgbClr val="4F81BD">
              <a:lumMod val="50000"/>
            </a:srgb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FFFF00"/>
                </a:solidFill>
                <a:latin typeface="Calibri Light" panose="020F0302020204030204"/>
              </a:rPr>
              <a:t>            impact of equal &amp; shorter dipoles on performance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4FFBB6-C447-4080-8648-0C3594DB86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9DC6681-0D81-4F3A-A70B-CD45650DC697}"/>
                  </a:ext>
                </a:extLst>
              </p:cNvPr>
              <p:cNvSpPr txBox="1"/>
              <p:nvPr/>
            </p:nvSpPr>
            <p:spPr>
              <a:xfrm>
                <a:off x="83429" y="979634"/>
                <a:ext cx="12108571" cy="7478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example: </a:t>
                </a:r>
              </a:p>
              <a:p>
                <a:r>
                  <a:rPr lang="en-US" sz="2000" dirty="0"/>
                  <a:t> </a:t>
                </a:r>
              </a:p>
              <a:p>
                <a:r>
                  <a:rPr lang="en-US" sz="2800" dirty="0"/>
                  <a:t>suppose we replace all dipoles by 3 dipoles of 6.70 m length </a:t>
                </a:r>
              </a:p>
              <a:p>
                <a:r>
                  <a:rPr lang="en-US" sz="2800" dirty="0"/>
                  <a:t>each with 55 cm separation between dipoles (total length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800" dirty="0"/>
                  <a:t>21.2 m)</a:t>
                </a:r>
              </a:p>
              <a:p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r>
                  <a:rPr lang="en-GB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GB" sz="2800" dirty="0"/>
                  <a:t>we lose the following dipole length:</a:t>
                </a:r>
              </a:p>
              <a:p>
                <a:r>
                  <a:rPr lang="en-GB" sz="2800" dirty="0"/>
                  <a:t>1152x(21.232-20.10)+492x(22.732-20.10)+1256x(24.432-20.10) m</a:t>
                </a:r>
              </a:p>
              <a:p>
                <a:r>
                  <a:rPr lang="en-GB" sz="2800" dirty="0"/>
                  <a:t>=8040 m = 8.04 km</a:t>
                </a:r>
              </a:p>
              <a:p>
                <a:r>
                  <a:rPr lang="en-GB" sz="2800" dirty="0"/>
                  <a:t>out of a total of</a:t>
                </a:r>
              </a:p>
              <a:p>
                <a:r>
                  <a:rPr lang="en-GB" sz="2800" dirty="0"/>
                  <a:t>1152x(21.232)+492x(22.732)+1256x(24.432) m =66330 m</a:t>
                </a:r>
              </a:p>
              <a:p>
                <a:r>
                  <a:rPr lang="en-GB" sz="2800" dirty="0"/>
                  <a:t>which is 12%</a:t>
                </a:r>
              </a:p>
              <a:p>
                <a:r>
                  <a:rPr lang="en-GB" sz="2000" dirty="0"/>
                  <a:t>  </a:t>
                </a:r>
              </a:p>
              <a:p>
                <a:r>
                  <a:rPr lang="en-GB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→ 12% more energy loss per turn, 12% higher RF voltage (expensive at the ttbar), </a:t>
                </a:r>
              </a:p>
              <a:p>
                <a:r>
                  <a:rPr lang="en-GB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12% less luminosity, 12% higher field, 12% more dipole magnet electric power</a:t>
                </a:r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9DC6681-0D81-4F3A-A70B-CD45650DC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29" y="979634"/>
                <a:ext cx="12108571" cy="7478970"/>
              </a:xfrm>
              <a:prstGeom prst="rect">
                <a:avLst/>
              </a:prstGeom>
              <a:blipFill>
                <a:blip r:embed="rId3"/>
                <a:stretch>
                  <a:fillRect l="-1057" t="-815" r="-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4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2A3D7-8480-4343-8883-1807CC882AB1}"/>
              </a:ext>
            </a:extLst>
          </p:cNvPr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rgbClr val="4F81BD">
              <a:lumMod val="50000"/>
            </a:srgb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FFFF00"/>
                </a:solidFill>
                <a:latin typeface="Calibri Light" panose="020F0302020204030204"/>
              </a:rPr>
              <a:t>            full energy booster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5F8AF7-A205-43E4-A979-0522B2B86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6E292E-DB4E-4616-AF22-115ACB5D7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034069"/>
              </p:ext>
            </p:extLst>
          </p:nvPr>
        </p:nvGraphicFramePr>
        <p:xfrm>
          <a:off x="2341195" y="1283137"/>
          <a:ext cx="3488870" cy="744220"/>
        </p:xfrm>
        <a:graphic>
          <a:graphicData uri="http://schemas.openxmlformats.org/drawingml/2006/table">
            <a:tbl>
              <a:tblPr/>
              <a:tblGrid>
                <a:gridCol w="2498271">
                  <a:extLst>
                    <a:ext uri="{9D8B030D-6E8A-4147-A177-3AD203B41FA5}">
                      <a16:colId xmlns:a16="http://schemas.microsoft.com/office/drawing/2014/main" val="2164366508"/>
                    </a:ext>
                  </a:extLst>
                </a:gridCol>
                <a:gridCol w="990599">
                  <a:extLst>
                    <a:ext uri="{9D8B030D-6E8A-4147-A177-3AD203B41FA5}">
                      <a16:colId xmlns:a16="http://schemas.microsoft.com/office/drawing/2014/main" val="909230722"/>
                    </a:ext>
                  </a:extLst>
                </a:gridCol>
              </a:tblGrid>
              <a:tr h="196850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dipole length [m]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#units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226135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5176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666006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350AD9B-DB91-4FEF-88DE-6054957ABC80}"/>
              </a:ext>
            </a:extLst>
          </p:cNvPr>
          <p:cNvSpPr txBox="1"/>
          <p:nvPr/>
        </p:nvSpPr>
        <p:spPr>
          <a:xfrm>
            <a:off x="10064225" y="975279"/>
            <a:ext cx="163910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CDR</a:t>
            </a:r>
          </a:p>
          <a:p>
            <a:endParaRPr lang="en-US" sz="2800" dirty="0"/>
          </a:p>
          <a:p>
            <a:r>
              <a:rPr lang="en-US" sz="2800" dirty="0"/>
              <a:t>B. </a:t>
            </a:r>
            <a:r>
              <a:rPr lang="en-US" sz="2800" dirty="0" err="1"/>
              <a:t>Harer</a:t>
            </a:r>
            <a:endParaRPr lang="en-US" sz="2800" dirty="0"/>
          </a:p>
          <a:p>
            <a:r>
              <a:rPr lang="en-US" sz="2800" dirty="0"/>
              <a:t>A. Chance</a:t>
            </a:r>
          </a:p>
          <a:p>
            <a:r>
              <a:rPr lang="en-US" sz="2800" dirty="0"/>
              <a:t>B. Dalena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76333B-6CAE-4F21-A706-49D2C9FD7B12}"/>
              </a:ext>
            </a:extLst>
          </p:cNvPr>
          <p:cNvSpPr txBox="1"/>
          <p:nvPr/>
        </p:nvSpPr>
        <p:spPr>
          <a:xfrm>
            <a:off x="6096000" y="1283137"/>
            <a:ext cx="31954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field at injection 0.006 T</a:t>
            </a:r>
          </a:p>
          <a:p>
            <a:r>
              <a:rPr lang="en-US" sz="2400" dirty="0"/>
              <a:t>peak field 0.058 T </a:t>
            </a:r>
            <a:endParaRPr lang="en-GB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25FEDF-7AF1-4C66-A57C-0316B2306618}"/>
              </a:ext>
            </a:extLst>
          </p:cNvPr>
          <p:cNvSpPr/>
          <p:nvPr/>
        </p:nvSpPr>
        <p:spPr>
          <a:xfrm>
            <a:off x="620486" y="2329496"/>
            <a:ext cx="81806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two optics for the high-energy booster similar to the collider: 60°/60° for  Z &amp; WW operation. 90°/90° for ZH &amp; ttbar operation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37FB016-0A52-4264-82BD-3095B8A458DC}"/>
                  </a:ext>
                </a:extLst>
              </p:cNvPr>
              <p:cNvSpPr/>
              <p:nvPr/>
            </p:nvSpPr>
            <p:spPr>
              <a:xfrm>
                <a:off x="620486" y="3423750"/>
                <a:ext cx="11381014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400" dirty="0"/>
                  <a:t>The booster arc FODO cells are a bit shorter than in the collider: 54 m versus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dirty="0"/>
                  <a:t>55.865 m. </a:t>
                </a:r>
              </a:p>
              <a:p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sz="2400" dirty="0"/>
                  <a:t>Smaller equilibrium emittance: 1.3 nm against 1.48 nm at 182.5 GeV</a:t>
                </a: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37FB016-0A52-4264-82BD-3095B8A458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86" y="3423750"/>
                <a:ext cx="11381014" cy="830997"/>
              </a:xfrm>
              <a:prstGeom prst="rect">
                <a:avLst/>
              </a:prstGeom>
              <a:blipFill>
                <a:blip r:embed="rId3"/>
                <a:stretch>
                  <a:fillRect l="-857" t="-5882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D1ACDDA0-7FBC-48DF-95BF-15ACAF128B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015" y="4389227"/>
            <a:ext cx="5426313" cy="22721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14F06EC-AEBC-4889-8D4B-C52FB97513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92" y="4247779"/>
            <a:ext cx="4050671" cy="2413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4A1476-DA8F-47A2-B5A9-E742FABFCD4C}"/>
                  </a:ext>
                </a:extLst>
              </p:cNvPr>
              <p:cNvSpPr txBox="1"/>
              <p:nvPr/>
            </p:nvSpPr>
            <p:spPr>
              <a:xfrm>
                <a:off x="9867033" y="3839248"/>
                <a:ext cx="1595117" cy="3858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sz="24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sz="2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lang="en-GB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GB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4A1476-DA8F-47A2-B5A9-E742FABFCD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7033" y="3839248"/>
                <a:ext cx="1595117" cy="385811"/>
              </a:xfrm>
              <a:prstGeom prst="rect">
                <a:avLst/>
              </a:prstGeom>
              <a:blipFill>
                <a:blip r:embed="rId6"/>
                <a:stretch>
                  <a:fillRect l="-2299" r="-3448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9309843-BC3E-4281-B8EB-F2A2C6670730}"/>
              </a:ext>
            </a:extLst>
          </p:cNvPr>
          <p:cNvSpPr txBox="1"/>
          <p:nvPr/>
        </p:nvSpPr>
        <p:spPr>
          <a:xfrm>
            <a:off x="10367875" y="5386778"/>
            <a:ext cx="570990" cy="261610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700" dirty="0"/>
              <a:t>0.27</a:t>
            </a:r>
            <a:endParaRPr lang="en-GB" sz="17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9AF2EC-1778-429F-95EC-8EB98D568EC6}"/>
              </a:ext>
            </a:extLst>
          </p:cNvPr>
          <p:cNvSpPr txBox="1"/>
          <p:nvPr/>
        </p:nvSpPr>
        <p:spPr>
          <a:xfrm>
            <a:off x="3004457" y="975279"/>
            <a:ext cx="1699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magnetic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440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2596</TotalTime>
  <Words>695</Words>
  <Application>Microsoft Office PowerPoint</Application>
  <PresentationFormat>Widescreen</PresentationFormat>
  <Paragraphs>155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Symbol</vt:lpstr>
      <vt:lpstr>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76</cp:revision>
  <dcterms:created xsi:type="dcterms:W3CDTF">2021-03-23T21:40:51Z</dcterms:created>
  <dcterms:modified xsi:type="dcterms:W3CDTF">2021-03-26T07:56:04Z</dcterms:modified>
</cp:coreProperties>
</file>