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1"/>
  </p:notesMasterIdLst>
  <p:sldIdLst>
    <p:sldId id="263" r:id="rId4"/>
    <p:sldId id="258" r:id="rId5"/>
    <p:sldId id="276" r:id="rId6"/>
    <p:sldId id="270" r:id="rId7"/>
    <p:sldId id="277" r:id="rId8"/>
    <p:sldId id="278" r:id="rId9"/>
    <p:sldId id="271" r:id="rId10"/>
    <p:sldId id="284" r:id="rId11"/>
    <p:sldId id="282" r:id="rId12"/>
    <p:sldId id="281" r:id="rId13"/>
    <p:sldId id="283" r:id="rId14"/>
    <p:sldId id="286" r:id="rId15"/>
    <p:sldId id="287" r:id="rId16"/>
    <p:sldId id="288" r:id="rId17"/>
    <p:sldId id="280" r:id="rId18"/>
    <p:sldId id="285" r:id="rId19"/>
    <p:sldId id="274" r:id="rId20"/>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276"/>
            <p14:sldId id="270"/>
            <p14:sldId id="277"/>
            <p14:sldId id="278"/>
            <p14:sldId id="271"/>
            <p14:sldId id="284"/>
            <p14:sldId id="282"/>
            <p14:sldId id="281"/>
            <p14:sldId id="283"/>
            <p14:sldId id="286"/>
            <p14:sldId id="287"/>
            <p14:sldId id="288"/>
            <p14:sldId id="280"/>
            <p14:sldId id="285"/>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7" autoAdjust="0"/>
    <p:restoredTop sz="94712" autoAdjust="0"/>
  </p:normalViewPr>
  <p:slideViewPr>
    <p:cSldViewPr>
      <p:cViewPr varScale="1">
        <p:scale>
          <a:sx n="88" d="100"/>
          <a:sy n="88" d="100"/>
        </p:scale>
        <p:origin x="932" y="64"/>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25.03.2021</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hyperlink" Target="https://indico.cern.ch/event/1017226/"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indico.cern.ch/event/1017226/"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107505" y="1046081"/>
            <a:ext cx="8927274" cy="1790700"/>
          </a:xfrm>
        </p:spPr>
        <p:txBody>
          <a:bodyPr/>
          <a:lstStyle/>
          <a:p>
            <a:r>
              <a:rPr lang="en-US" dirty="0"/>
              <a:t>FCC-</a:t>
            </a:r>
            <a:r>
              <a:rPr lang="en-US" dirty="0" err="1"/>
              <a:t>ee</a:t>
            </a:r>
            <a:r>
              <a:rPr lang="en-US" dirty="0"/>
              <a:t> </a:t>
            </a:r>
            <a:br>
              <a:rPr lang="en-US" dirty="0"/>
            </a:br>
            <a:r>
              <a:rPr lang="en-US" dirty="0"/>
              <a:t>Main Dipole Length Considerations </a:t>
            </a:r>
            <a:br>
              <a:rPr lang="en-US" dirty="0"/>
            </a:br>
            <a:r>
              <a:rPr lang="en-US" dirty="0"/>
              <a:t>(from the Magnet Point of View)</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endParaRPr lang="en-US" dirty="0"/>
          </a:p>
          <a:p>
            <a:endParaRPr lang="en-US" dirty="0"/>
          </a:p>
        </p:txBody>
      </p:sp>
      <p:sp>
        <p:nvSpPr>
          <p:cNvPr id="9" name="Untertitel 2">
            <a:extLst>
              <a:ext uri="{FF2B5EF4-FFF2-40B4-BE49-F238E27FC236}">
                <a16:creationId xmlns:a16="http://schemas.microsoft.com/office/drawing/2014/main" id="{30792579-EE02-442F-B8CA-F2FA3D9D007F}"/>
              </a:ext>
            </a:extLst>
          </p:cNvPr>
          <p:cNvSpPr txBox="1">
            <a:spLocks/>
          </p:cNvSpPr>
          <p:nvPr/>
        </p:nvSpPr>
        <p:spPr>
          <a:xfrm>
            <a:off x="1259632" y="3219822"/>
            <a:ext cx="6768752" cy="1241822"/>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t>J. Bauche, M. Karppinen, FCC-</a:t>
            </a:r>
            <a:r>
              <a:rPr lang="en-US" dirty="0" err="1"/>
              <a:t>ee</a:t>
            </a:r>
            <a:r>
              <a:rPr lang="en-US" dirty="0"/>
              <a:t> Technology meeting, 26</a:t>
            </a:r>
            <a:r>
              <a:rPr lang="en-US" baseline="30000" dirty="0"/>
              <a:t>th</a:t>
            </a:r>
            <a:r>
              <a:rPr lang="en-US" dirty="0"/>
              <a:t> March 2021.</a:t>
            </a:r>
          </a:p>
          <a:p>
            <a:endParaRPr lang="en-US" dirty="0"/>
          </a:p>
          <a:p>
            <a:endParaRPr lang="en-US" dirty="0"/>
          </a:p>
          <a:p>
            <a:r>
              <a:rPr lang="en-US" u="sng" dirty="0"/>
              <a:t>With contributions from</a:t>
            </a:r>
            <a:r>
              <a:rPr lang="en-US" dirty="0"/>
              <a:t>:</a:t>
            </a:r>
          </a:p>
          <a:p>
            <a:r>
              <a:rPr lang="en-US" dirty="0"/>
              <a:t>C. Bertone, C. Colloca, J.-L. Grenard, B. Humann, R. Kersevan, E Mainaud-Durand, </a:t>
            </a:r>
            <a:r>
              <a:rPr lang="it-IT" dirty="0"/>
              <a:t>V. Mertens, A. Milanese, </a:t>
            </a:r>
            <a:r>
              <a:rPr lang="en-US" dirty="0"/>
              <a:t>K. Oide,</a:t>
            </a:r>
            <a:r>
              <a:rPr lang="it-IT" dirty="0"/>
              <a:t> </a:t>
            </a:r>
            <a:r>
              <a:rPr lang="en-US" dirty="0"/>
              <a:t>I. Ruehl,</a:t>
            </a:r>
            <a:r>
              <a:rPr lang="it-IT" dirty="0"/>
              <a:t> F. Valchkova-Georgieva, F. Zimmerman</a:t>
            </a:r>
            <a:endParaRPr lang="en-US" dirty="0"/>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374916" y="1267342"/>
            <a:ext cx="4027950" cy="235290"/>
          </a:xfrm>
        </p:spPr>
        <p:txBody>
          <a:bodyPr/>
          <a:lstStyle/>
          <a:p>
            <a:r>
              <a:rPr lang="en-US" dirty="0"/>
              <a:t>Booster integration in tunnel</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249829" y="1547162"/>
            <a:ext cx="3818115" cy="3256836"/>
          </a:xfrm>
        </p:spPr>
        <p:txBody>
          <a:bodyPr/>
          <a:lstStyle/>
          <a:p>
            <a:pPr lvl="1"/>
            <a:r>
              <a:rPr lang="en-US" dirty="0"/>
              <a:t>Integration studies with booster on top to optimize use of tunnel cross-section… tight!</a:t>
            </a:r>
          </a:p>
          <a:p>
            <a:pPr lvl="1"/>
            <a:endParaRPr lang="en-US" dirty="0"/>
          </a:p>
          <a:p>
            <a:pPr lvl="1"/>
            <a:r>
              <a:rPr lang="en-US" dirty="0"/>
              <a:t>Needs supporting structure for booster with pillars along collider equipment</a:t>
            </a:r>
          </a:p>
          <a:p>
            <a:pPr lvl="1"/>
            <a:endParaRPr lang="en-US" dirty="0"/>
          </a:p>
          <a:p>
            <a:pPr lvl="1"/>
            <a:r>
              <a:rPr lang="en-US" dirty="0"/>
              <a:t>Distance between pillars should match dipole lengths to avoid booster disassembly/realignment in case of collider dipole replacement</a:t>
            </a:r>
          </a:p>
          <a:p>
            <a:pPr lvl="1"/>
            <a:endParaRPr lang="en-US" dirty="0"/>
          </a:p>
          <a:p>
            <a:pPr lvl="1"/>
            <a:r>
              <a:rPr lang="en-US" dirty="0"/>
              <a:t>Pillar width to match interconnection length</a:t>
            </a:r>
          </a:p>
          <a:p>
            <a:pPr lvl="1"/>
            <a:endParaRPr lang="en-US" dirty="0"/>
          </a:p>
          <a:p>
            <a:pPr lvl="1"/>
            <a:r>
              <a:rPr lang="en-US" i="1" dirty="0"/>
              <a:t>Other options</a:t>
            </a:r>
            <a:r>
              <a:rPr lang="en-US" dirty="0"/>
              <a:t>: design booster supporting structure to allow removable pillars (temporary props); cantilever support; specific installation systems to slide dipole between pillars, etc.</a:t>
            </a:r>
          </a:p>
          <a:p>
            <a:pPr marL="0" lvl="1" indent="0">
              <a:buNone/>
            </a:pPr>
            <a:r>
              <a:rPr lang="en-US" dirty="0">
                <a:sym typeface="Wingdings" panose="05000000000000000000" pitchFamily="2" charset="2"/>
              </a:rPr>
              <a:t>	</a:t>
            </a:r>
          </a:p>
          <a:p>
            <a:pPr marL="0" lvl="1" indent="0">
              <a:buNone/>
            </a:pPr>
            <a:r>
              <a:rPr lang="en-US" b="1" dirty="0">
                <a:sym typeface="Wingdings" panose="05000000000000000000" pitchFamily="2" charset="2"/>
              </a:rPr>
              <a:t> to be further studied</a:t>
            </a:r>
            <a:endParaRPr lang="en-US" b="1" dirty="0"/>
          </a:p>
          <a:p>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Interconnect's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20" name="Textplatzhalter 6">
            <a:extLst>
              <a:ext uri="{FF2B5EF4-FFF2-40B4-BE49-F238E27FC236}">
                <a16:creationId xmlns:a16="http://schemas.microsoft.com/office/drawing/2014/main" id="{B03E07AE-AF71-4974-B958-CC2F25D76FFE}"/>
              </a:ext>
            </a:extLst>
          </p:cNvPr>
          <p:cNvSpPr txBox="1">
            <a:spLocks/>
          </p:cNvSpPr>
          <p:nvPr/>
        </p:nvSpPr>
        <p:spPr>
          <a:xfrm>
            <a:off x="4753850" y="4723415"/>
            <a:ext cx="4023000" cy="322662"/>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Integration studies for booster on top of FCC-</a:t>
            </a:r>
            <a:r>
              <a:rPr lang="en-US" dirty="0" err="1"/>
              <a:t>ee</a:t>
            </a:r>
            <a:r>
              <a:rPr lang="en-US" dirty="0"/>
              <a:t> collider </a:t>
            </a:r>
          </a:p>
          <a:p>
            <a:pPr algn="ctr"/>
            <a:r>
              <a:rPr lang="en-US" dirty="0"/>
              <a:t>(Courtesy F. </a:t>
            </a:r>
            <a:r>
              <a:rPr lang="en-US" dirty="0" err="1"/>
              <a:t>Valchkova</a:t>
            </a:r>
            <a:r>
              <a:rPr lang="en-US" dirty="0"/>
              <a:t>- Georgieva)</a:t>
            </a:r>
          </a:p>
        </p:txBody>
      </p:sp>
      <p:pic>
        <p:nvPicPr>
          <p:cNvPr id="4" name="Picture 3">
            <a:extLst>
              <a:ext uri="{FF2B5EF4-FFF2-40B4-BE49-F238E27FC236}">
                <a16:creationId xmlns:a16="http://schemas.microsoft.com/office/drawing/2014/main" id="{44800ECF-E961-44D4-86AC-0292156EAD58}"/>
              </a:ext>
            </a:extLst>
          </p:cNvPr>
          <p:cNvPicPr>
            <a:picLocks noChangeAspect="1"/>
          </p:cNvPicPr>
          <p:nvPr/>
        </p:nvPicPr>
        <p:blipFill>
          <a:blip r:embed="rId2"/>
          <a:stretch>
            <a:fillRect/>
          </a:stretch>
        </p:blipFill>
        <p:spPr>
          <a:xfrm>
            <a:off x="5162305" y="577800"/>
            <a:ext cx="3538895" cy="3646600"/>
          </a:xfrm>
          <a:prstGeom prst="rect">
            <a:avLst/>
          </a:prstGeom>
        </p:spPr>
      </p:pic>
      <p:pic>
        <p:nvPicPr>
          <p:cNvPr id="16" name="Picture 15">
            <a:extLst>
              <a:ext uri="{FF2B5EF4-FFF2-40B4-BE49-F238E27FC236}">
                <a16:creationId xmlns:a16="http://schemas.microsoft.com/office/drawing/2014/main" id="{07D151B1-8641-4E1E-B7DB-3801BC881A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4841" y="709001"/>
            <a:ext cx="2384771" cy="1345730"/>
          </a:xfrm>
          <a:prstGeom prst="rect">
            <a:avLst/>
          </a:prstGeom>
        </p:spPr>
      </p:pic>
      <p:pic>
        <p:nvPicPr>
          <p:cNvPr id="9" name="Picture 8">
            <a:extLst>
              <a:ext uri="{FF2B5EF4-FFF2-40B4-BE49-F238E27FC236}">
                <a16:creationId xmlns:a16="http://schemas.microsoft.com/office/drawing/2014/main" id="{46F3DAAF-7F72-4255-9F5A-B1CD7291046F}"/>
              </a:ext>
            </a:extLst>
          </p:cNvPr>
          <p:cNvPicPr>
            <a:picLocks noChangeAspect="1"/>
          </p:cNvPicPr>
          <p:nvPr/>
        </p:nvPicPr>
        <p:blipFill>
          <a:blip r:embed="rId4"/>
          <a:stretch>
            <a:fillRect/>
          </a:stretch>
        </p:blipFill>
        <p:spPr>
          <a:xfrm>
            <a:off x="3986529" y="2333040"/>
            <a:ext cx="5048250" cy="2352675"/>
          </a:xfrm>
          <a:prstGeom prst="rect">
            <a:avLst/>
          </a:prstGeom>
        </p:spPr>
      </p:pic>
      <p:sp>
        <p:nvSpPr>
          <p:cNvPr id="24" name="Oval 23">
            <a:extLst>
              <a:ext uri="{FF2B5EF4-FFF2-40B4-BE49-F238E27FC236}">
                <a16:creationId xmlns:a16="http://schemas.microsoft.com/office/drawing/2014/main" id="{AEB5D91C-BE3A-4A84-9C0B-07094D052A41}"/>
              </a:ext>
            </a:extLst>
          </p:cNvPr>
          <p:cNvSpPr/>
          <p:nvPr/>
        </p:nvSpPr>
        <p:spPr>
          <a:xfrm>
            <a:off x="8389535" y="3363838"/>
            <a:ext cx="216025"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Arrow Connector 25">
            <a:extLst>
              <a:ext uri="{FF2B5EF4-FFF2-40B4-BE49-F238E27FC236}">
                <a16:creationId xmlns:a16="http://schemas.microsoft.com/office/drawing/2014/main" id="{63B84197-08C0-4789-BAF8-675F4A91AF67}"/>
              </a:ext>
            </a:extLst>
          </p:cNvPr>
          <p:cNvCxnSpPr>
            <a:stCxn id="24" idx="1"/>
          </p:cNvCxnSpPr>
          <p:nvPr/>
        </p:nvCxnSpPr>
        <p:spPr>
          <a:xfrm flipH="1" flipV="1">
            <a:off x="6228184" y="1851670"/>
            <a:ext cx="2192987" cy="1596531"/>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418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6"/>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6"/>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338703" y="1236457"/>
            <a:ext cx="4027950" cy="235290"/>
          </a:xfrm>
        </p:spPr>
        <p:txBody>
          <a:bodyPr/>
          <a:lstStyle/>
          <a:p>
            <a:r>
              <a:rPr lang="en-US" dirty="0"/>
              <a:t>Power and cooling connection</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43652" y="1583498"/>
            <a:ext cx="4228347" cy="2860460"/>
          </a:xfrm>
        </p:spPr>
        <p:txBody>
          <a:bodyPr/>
          <a:lstStyle/>
          <a:p>
            <a:pPr lvl="1"/>
            <a:r>
              <a:rPr lang="en-US" dirty="0"/>
              <a:t>Power connection can be made with flexible braids bolted to the conductor sides at extremities, in a relatively simple way to bypass the vacuum flanges from the bottom</a:t>
            </a:r>
          </a:p>
          <a:p>
            <a:pPr lvl="1"/>
            <a:endParaRPr lang="en-US" dirty="0"/>
          </a:p>
          <a:p>
            <a:pPr lvl="1"/>
            <a:r>
              <a:rPr lang="en-US" dirty="0"/>
              <a:t>If split busbar design (CDR) is confirmed, might require the top conductors to bypass the flanges on top</a:t>
            </a:r>
          </a:p>
          <a:p>
            <a:pPr lvl="1"/>
            <a:endParaRPr lang="en-US" dirty="0"/>
          </a:p>
          <a:p>
            <a:pPr lvl="1"/>
            <a:r>
              <a:rPr lang="en-US" dirty="0"/>
              <a:t>Cooling connection would require brazed fittings at busbar extremities to connect the cooling hoses, which can take significant space. A distance shall be maintained between the fittings and the vacuum flanges for insulation</a:t>
            </a:r>
          </a:p>
          <a:p>
            <a:pPr lvl="1"/>
            <a:endParaRPr lang="en-US" dirty="0"/>
          </a:p>
          <a:p>
            <a:pPr lvl="1"/>
            <a:r>
              <a:rPr lang="en-US" dirty="0"/>
              <a:t>For 2-4 kA current rating, the space needed can be significant</a:t>
            </a:r>
          </a:p>
          <a:p>
            <a:pPr marL="0" lvl="1" indent="0">
              <a:buNone/>
            </a:pPr>
            <a:endParaRPr lang="en-US" dirty="0">
              <a:sym typeface="Wingdings" panose="05000000000000000000" pitchFamily="2" charset="2"/>
            </a:endParaRPr>
          </a:p>
          <a:p>
            <a:pPr marL="0" lvl="1" indent="0">
              <a:buNone/>
            </a:pPr>
            <a:r>
              <a:rPr lang="en-US" b="1" dirty="0">
                <a:sym typeface="Wingdings" panose="05000000000000000000" pitchFamily="2" charset="2"/>
              </a:rPr>
              <a:t> needs detailed mechanical design</a:t>
            </a:r>
            <a:endParaRPr lang="en-US" b="1"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Interconnect’s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15" name="Textplatzhalter 6">
            <a:extLst>
              <a:ext uri="{FF2B5EF4-FFF2-40B4-BE49-F238E27FC236}">
                <a16:creationId xmlns:a16="http://schemas.microsoft.com/office/drawing/2014/main" id="{47E3FF81-8EB3-4584-A746-E97580CB8346}"/>
              </a:ext>
            </a:extLst>
          </p:cNvPr>
          <p:cNvSpPr txBox="1">
            <a:spLocks/>
          </p:cNvSpPr>
          <p:nvPr/>
        </p:nvSpPr>
        <p:spPr>
          <a:xfrm>
            <a:off x="4809150" y="4460931"/>
            <a:ext cx="402300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TI2 – TI8 busbar connections</a:t>
            </a:r>
          </a:p>
        </p:txBody>
      </p:sp>
      <p:pic>
        <p:nvPicPr>
          <p:cNvPr id="11" name="Picture 10" descr="A picture containing floor, miller&#10;&#10;Description automatically generated">
            <a:extLst>
              <a:ext uri="{FF2B5EF4-FFF2-40B4-BE49-F238E27FC236}">
                <a16:creationId xmlns:a16="http://schemas.microsoft.com/office/drawing/2014/main" id="{D06E79AB-4438-4875-BD5C-995818A552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5803" y="1697354"/>
            <a:ext cx="1982819" cy="2643758"/>
          </a:xfrm>
          <a:prstGeom prst="rect">
            <a:avLst/>
          </a:prstGeom>
        </p:spPr>
      </p:pic>
      <p:pic>
        <p:nvPicPr>
          <p:cNvPr id="22" name="Picture 21" descr="A picture containing indoor&#10;&#10;Description automatically generated">
            <a:extLst>
              <a:ext uri="{FF2B5EF4-FFF2-40B4-BE49-F238E27FC236}">
                <a16:creationId xmlns:a16="http://schemas.microsoft.com/office/drawing/2014/main" id="{1DC4B5DE-FF16-401A-A873-63531ED0CF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150" y="1701520"/>
            <a:ext cx="1979695" cy="2639592"/>
          </a:xfrm>
          <a:prstGeom prst="rect">
            <a:avLst/>
          </a:prstGeom>
        </p:spPr>
      </p:pic>
    </p:spTree>
    <p:extLst>
      <p:ext uri="{BB962C8B-B14F-4D97-AF65-F5344CB8AC3E}">
        <p14:creationId xmlns:p14="http://schemas.microsoft.com/office/powerpoint/2010/main" val="1556311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6472303" y="2839824"/>
            <a:ext cx="2377746" cy="268701"/>
          </a:xfrm>
        </p:spPr>
        <p:txBody>
          <a:bodyPr/>
          <a:lstStyle/>
          <a:p>
            <a:r>
              <a:rPr lang="en-US" dirty="0"/>
              <a:t>Solid vs. laminated yokes</a:t>
            </a:r>
          </a:p>
        </p:txBody>
      </p:sp>
      <p:sp>
        <p:nvSpPr>
          <p:cNvPr id="7" name="Textplatzhalter 6">
            <a:extLst>
              <a:ext uri="{FF2B5EF4-FFF2-40B4-BE49-F238E27FC236}">
                <a16:creationId xmlns:a16="http://schemas.microsoft.com/office/drawing/2014/main" id="{6D012040-72C2-4718-8ABB-734449289780}"/>
              </a:ext>
            </a:extLst>
          </p:cNvPr>
          <p:cNvSpPr>
            <a:spLocks noGrp="1"/>
          </p:cNvSpPr>
          <p:nvPr>
            <p:ph type="body" sz="quarter" idx="18"/>
          </p:nvPr>
        </p:nvSpPr>
        <p:spPr>
          <a:xfrm>
            <a:off x="6267440" y="2314494"/>
            <a:ext cx="2787473" cy="170071"/>
          </a:xfrm>
        </p:spPr>
        <p:txBody>
          <a:bodyPr/>
          <a:lstStyle/>
          <a:p>
            <a:pPr algn="ctr"/>
            <a:r>
              <a:rPr lang="en-US" dirty="0"/>
              <a:t>Short model, solid iron yoke with central columns</a:t>
            </a: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62931"/>
          </a:xfrm>
        </p:spPr>
        <p:txBody>
          <a:bodyPr/>
          <a:lstStyle/>
          <a:p>
            <a:r>
              <a:rPr lang="en-US" dirty="0"/>
              <a:t>Magnet constructional aspects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pic>
        <p:nvPicPr>
          <p:cNvPr id="4" name="Picture 3">
            <a:extLst>
              <a:ext uri="{FF2B5EF4-FFF2-40B4-BE49-F238E27FC236}">
                <a16:creationId xmlns:a16="http://schemas.microsoft.com/office/drawing/2014/main" id="{F567B3B0-E482-4C18-8612-07279DC4F8E9}"/>
              </a:ext>
            </a:extLst>
          </p:cNvPr>
          <p:cNvPicPr>
            <a:picLocks noChangeAspect="1"/>
          </p:cNvPicPr>
          <p:nvPr/>
        </p:nvPicPr>
        <p:blipFill>
          <a:blip r:embed="rId2"/>
          <a:stretch>
            <a:fillRect/>
          </a:stretch>
        </p:blipFill>
        <p:spPr>
          <a:xfrm>
            <a:off x="6323455" y="750704"/>
            <a:ext cx="2675445" cy="1481851"/>
          </a:xfrm>
          <a:prstGeom prst="rect">
            <a:avLst/>
          </a:prstGeom>
        </p:spPr>
      </p:pic>
      <p:graphicFrame>
        <p:nvGraphicFramePr>
          <p:cNvPr id="8" name="Table 8">
            <a:extLst>
              <a:ext uri="{FF2B5EF4-FFF2-40B4-BE49-F238E27FC236}">
                <a16:creationId xmlns:a16="http://schemas.microsoft.com/office/drawing/2014/main" id="{94BF9B82-B2A2-4C20-887D-55A89F646F18}"/>
              </a:ext>
            </a:extLst>
          </p:cNvPr>
          <p:cNvGraphicFramePr>
            <a:graphicFrameLocks noGrp="1"/>
          </p:cNvGraphicFramePr>
          <p:nvPr>
            <p:extLst>
              <p:ext uri="{D42A27DB-BD31-4B8C-83A1-F6EECF244321}">
                <p14:modId xmlns:p14="http://schemas.microsoft.com/office/powerpoint/2010/main" val="3684569634"/>
              </p:ext>
            </p:extLst>
          </p:nvPr>
        </p:nvGraphicFramePr>
        <p:xfrm>
          <a:off x="209384" y="1275606"/>
          <a:ext cx="6027833" cy="3594100"/>
        </p:xfrm>
        <a:graphic>
          <a:graphicData uri="http://schemas.openxmlformats.org/drawingml/2006/table">
            <a:tbl>
              <a:tblPr firstRow="1" bandRow="1">
                <a:tableStyleId>{93296810-A885-4BE3-A3E7-6D5BEEA58F35}</a:tableStyleId>
              </a:tblPr>
              <a:tblGrid>
                <a:gridCol w="2741715">
                  <a:extLst>
                    <a:ext uri="{9D8B030D-6E8A-4147-A177-3AD203B41FA5}">
                      <a16:colId xmlns:a16="http://schemas.microsoft.com/office/drawing/2014/main" val="3188719109"/>
                    </a:ext>
                  </a:extLst>
                </a:gridCol>
                <a:gridCol w="272202">
                  <a:extLst>
                    <a:ext uri="{9D8B030D-6E8A-4147-A177-3AD203B41FA5}">
                      <a16:colId xmlns:a16="http://schemas.microsoft.com/office/drawing/2014/main" val="999889748"/>
                    </a:ext>
                  </a:extLst>
                </a:gridCol>
                <a:gridCol w="2716636">
                  <a:extLst>
                    <a:ext uri="{9D8B030D-6E8A-4147-A177-3AD203B41FA5}">
                      <a16:colId xmlns:a16="http://schemas.microsoft.com/office/drawing/2014/main" val="1140041191"/>
                    </a:ext>
                  </a:extLst>
                </a:gridCol>
                <a:gridCol w="297280">
                  <a:extLst>
                    <a:ext uri="{9D8B030D-6E8A-4147-A177-3AD203B41FA5}">
                      <a16:colId xmlns:a16="http://schemas.microsoft.com/office/drawing/2014/main" val="3623752677"/>
                    </a:ext>
                  </a:extLst>
                </a:gridCol>
              </a:tblGrid>
              <a:tr h="370840">
                <a:tc>
                  <a:txBody>
                    <a:bodyPr/>
                    <a:lstStyle/>
                    <a:p>
                      <a:pPr algn="ctr"/>
                      <a:r>
                        <a:rPr lang="en-GB" noProof="0"/>
                        <a:t>Solid iron yoke</a:t>
                      </a:r>
                    </a:p>
                  </a:txBody>
                  <a:tcPr/>
                </a:tc>
                <a:tc>
                  <a:txBody>
                    <a:bodyPr/>
                    <a:lstStyle/>
                    <a:p>
                      <a:pPr algn="ctr"/>
                      <a:endParaRPr lang="en-GB" noProof="0"/>
                    </a:p>
                  </a:txBody>
                  <a:tcPr/>
                </a:tc>
                <a:tc>
                  <a:txBody>
                    <a:bodyPr/>
                    <a:lstStyle/>
                    <a:p>
                      <a:pPr algn="ctr"/>
                      <a:r>
                        <a:rPr lang="en-GB" noProof="0"/>
                        <a:t>Laminated iron yoke</a:t>
                      </a:r>
                    </a:p>
                  </a:txBody>
                  <a:tcPr/>
                </a:tc>
                <a:tc>
                  <a:txBody>
                    <a:bodyPr/>
                    <a:lstStyle/>
                    <a:p>
                      <a:pPr algn="ctr"/>
                      <a:endParaRPr lang="en-GB" noProof="0"/>
                    </a:p>
                  </a:txBody>
                  <a:tcPr/>
                </a:tc>
                <a:extLst>
                  <a:ext uri="{0D108BD9-81ED-4DB2-BD59-A6C34878D82A}">
                    <a16:rowId xmlns:a16="http://schemas.microsoft.com/office/drawing/2014/main" val="1354586194"/>
                  </a:ext>
                </a:extLst>
              </a:tr>
              <a:tr h="370840">
                <a:tc>
                  <a:txBody>
                    <a:bodyPr/>
                    <a:lstStyle/>
                    <a:p>
                      <a:r>
                        <a:rPr lang="en-GB" noProof="0"/>
                        <a:t>Need machining of every yoke part, even though little material to remove</a:t>
                      </a:r>
                    </a:p>
                  </a:txBody>
                  <a:tcPr/>
                </a:tc>
                <a:tc>
                  <a:txBody>
                    <a:bodyPr/>
                    <a:lstStyle/>
                    <a:p>
                      <a:r>
                        <a:rPr lang="en-GB" noProof="0" dirty="0"/>
                        <a:t>-</a:t>
                      </a:r>
                    </a:p>
                  </a:txBody>
                  <a:tcPr/>
                </a:tc>
                <a:tc>
                  <a:txBody>
                    <a:bodyPr/>
                    <a:lstStyle/>
                    <a:p>
                      <a:r>
                        <a:rPr lang="en-GB" noProof="0" dirty="0"/>
                        <a:t>Laminates easy and cheap to </a:t>
                      </a:r>
                      <a:r>
                        <a:rPr lang="en-GB" noProof="0" dirty="0">
                          <a:solidFill>
                            <a:schemeClr val="tx1"/>
                          </a:solidFill>
                        </a:rPr>
                        <a:t>produce, and allow flexibility for additional features (notches, etc.)</a:t>
                      </a:r>
                    </a:p>
                  </a:txBody>
                  <a:tcPr/>
                </a:tc>
                <a:tc>
                  <a:txBody>
                    <a:bodyPr/>
                    <a:lstStyle/>
                    <a:p>
                      <a:r>
                        <a:rPr lang="en-GB" noProof="0"/>
                        <a:t>++</a:t>
                      </a:r>
                    </a:p>
                  </a:txBody>
                  <a:tcPr/>
                </a:tc>
                <a:extLst>
                  <a:ext uri="{0D108BD9-81ED-4DB2-BD59-A6C34878D82A}">
                    <a16:rowId xmlns:a16="http://schemas.microsoft.com/office/drawing/2014/main" val="2312433992"/>
                  </a:ext>
                </a:extLst>
              </a:tr>
              <a:tr h="370840">
                <a:tc>
                  <a:txBody>
                    <a:bodyPr/>
                    <a:lstStyle/>
                    <a:p>
                      <a:r>
                        <a:rPr lang="en-GB" noProof="0"/>
                        <a:t>Material easily available might be an issue for long lengths</a:t>
                      </a:r>
                    </a:p>
                  </a:txBody>
                  <a:tcPr/>
                </a:tc>
                <a:tc>
                  <a:txBody>
                    <a:bodyPr/>
                    <a:lstStyle/>
                    <a:p>
                      <a:r>
                        <a:rPr lang="en-GB" noProof="0"/>
                        <a:t>-</a:t>
                      </a:r>
                    </a:p>
                  </a:txBody>
                  <a:tcPr/>
                </a:tc>
                <a:tc>
                  <a:txBody>
                    <a:bodyPr/>
                    <a:lstStyle/>
                    <a:p>
                      <a:r>
                        <a:rPr lang="en-GB" noProof="0"/>
                        <a:t>Steel procurement easy and cheap</a:t>
                      </a:r>
                    </a:p>
                  </a:txBody>
                  <a:tcPr/>
                </a:tc>
                <a:tc>
                  <a:txBody>
                    <a:bodyPr/>
                    <a:lstStyle/>
                    <a:p>
                      <a:r>
                        <a:rPr lang="en-GB" noProof="0"/>
                        <a:t>++</a:t>
                      </a:r>
                    </a:p>
                  </a:txBody>
                  <a:tcPr/>
                </a:tc>
                <a:extLst>
                  <a:ext uri="{0D108BD9-81ED-4DB2-BD59-A6C34878D82A}">
                    <a16:rowId xmlns:a16="http://schemas.microsoft.com/office/drawing/2014/main" val="4144762238"/>
                  </a:ext>
                </a:extLst>
              </a:tr>
              <a:tr h="370840">
                <a:tc>
                  <a:txBody>
                    <a:bodyPr/>
                    <a:lstStyle/>
                    <a:p>
                      <a:r>
                        <a:rPr lang="en-GB" noProof="0"/>
                        <a:t>Automated machining</a:t>
                      </a:r>
                    </a:p>
                  </a:txBody>
                  <a:tcPr/>
                </a:tc>
                <a:tc>
                  <a:txBody>
                    <a:bodyPr/>
                    <a:lstStyle/>
                    <a:p>
                      <a:r>
                        <a:rPr lang="en-GB" noProof="0"/>
                        <a:t>+</a:t>
                      </a:r>
                    </a:p>
                  </a:txBody>
                  <a:tcPr/>
                </a:tc>
                <a:tc>
                  <a:txBody>
                    <a:bodyPr/>
                    <a:lstStyle/>
                    <a:p>
                      <a:r>
                        <a:rPr lang="en-GB" noProof="0"/>
                        <a:t>Automated stacking / gluing / welding</a:t>
                      </a:r>
                    </a:p>
                  </a:txBody>
                  <a:tcPr/>
                </a:tc>
                <a:tc>
                  <a:txBody>
                    <a:bodyPr/>
                    <a:lstStyle/>
                    <a:p>
                      <a:r>
                        <a:rPr lang="en-GB" noProof="0"/>
                        <a:t>+</a:t>
                      </a:r>
                    </a:p>
                  </a:txBody>
                  <a:tcPr/>
                </a:tc>
                <a:extLst>
                  <a:ext uri="{0D108BD9-81ED-4DB2-BD59-A6C34878D82A}">
                    <a16:rowId xmlns:a16="http://schemas.microsoft.com/office/drawing/2014/main" val="2582257578"/>
                  </a:ext>
                </a:extLst>
              </a:tr>
              <a:tr h="370840">
                <a:tc>
                  <a:txBody>
                    <a:bodyPr/>
                    <a:lstStyle/>
                    <a:p>
                      <a:r>
                        <a:rPr lang="en-GB" noProof="0" dirty="0"/>
                        <a:t>Fair stiffness, may still need reinforcement rib for long lengths</a:t>
                      </a:r>
                    </a:p>
                  </a:txBody>
                  <a:tcPr/>
                </a:tc>
                <a:tc>
                  <a:txBody>
                    <a:bodyPr/>
                    <a:lstStyle/>
                    <a:p>
                      <a:r>
                        <a:rPr lang="en-GB" noProof="0"/>
                        <a:t>+</a:t>
                      </a:r>
                    </a:p>
                  </a:txBody>
                  <a:tcPr/>
                </a:tc>
                <a:tc>
                  <a:txBody>
                    <a:bodyPr/>
                    <a:lstStyle/>
                    <a:p>
                      <a:r>
                        <a:rPr lang="en-GB" noProof="0" dirty="0"/>
                        <a:t>Poor stiffness, requires strong reinforcement ribs</a:t>
                      </a:r>
                    </a:p>
                  </a:txBody>
                  <a:tcPr/>
                </a:tc>
                <a:tc>
                  <a:txBody>
                    <a:bodyPr/>
                    <a:lstStyle/>
                    <a:p>
                      <a:r>
                        <a:rPr lang="en-GB" noProof="0" dirty="0"/>
                        <a:t>-</a:t>
                      </a:r>
                    </a:p>
                    <a:p>
                      <a:r>
                        <a:rPr lang="en-GB" noProof="0" dirty="0"/>
                        <a:t>-</a:t>
                      </a:r>
                    </a:p>
                  </a:txBody>
                  <a:tcPr/>
                </a:tc>
                <a:extLst>
                  <a:ext uri="{0D108BD9-81ED-4DB2-BD59-A6C34878D82A}">
                    <a16:rowId xmlns:a16="http://schemas.microsoft.com/office/drawing/2014/main" val="3021223467"/>
                  </a:ext>
                </a:extLst>
              </a:tr>
              <a:tr h="370840">
                <a:tc>
                  <a:txBody>
                    <a:bodyPr/>
                    <a:lstStyle/>
                    <a:p>
                      <a:r>
                        <a:rPr lang="en-GB" noProof="0"/>
                        <a:t>Stable material, but requires heat treatment (stress, coercivity)</a:t>
                      </a:r>
                    </a:p>
                  </a:txBody>
                  <a:tcPr/>
                </a:tc>
                <a:tc>
                  <a:txBody>
                    <a:bodyPr/>
                    <a:lstStyle/>
                    <a:p>
                      <a:r>
                        <a:rPr lang="en-GB" noProof="0"/>
                        <a:t>+</a:t>
                      </a:r>
                    </a:p>
                  </a:txBody>
                  <a:tcPr/>
                </a:tc>
                <a:tc>
                  <a:txBody>
                    <a:bodyPr/>
                    <a:lstStyle/>
                    <a:p>
                      <a:r>
                        <a:rPr lang="en-GB" noProof="0" dirty="0"/>
                        <a:t>Deformation during welding might be an issue</a:t>
                      </a:r>
                    </a:p>
                  </a:txBody>
                  <a:tcPr/>
                </a:tc>
                <a:tc>
                  <a:txBody>
                    <a:bodyPr/>
                    <a:lstStyle/>
                    <a:p>
                      <a:r>
                        <a:rPr lang="en-GB" noProof="0"/>
                        <a:t>-</a:t>
                      </a:r>
                    </a:p>
                  </a:txBody>
                  <a:tcPr/>
                </a:tc>
                <a:extLst>
                  <a:ext uri="{0D108BD9-81ED-4DB2-BD59-A6C34878D82A}">
                    <a16:rowId xmlns:a16="http://schemas.microsoft.com/office/drawing/2014/main" val="1947697896"/>
                  </a:ext>
                </a:extLst>
              </a:tr>
              <a:tr h="370840">
                <a:tc>
                  <a:txBody>
                    <a:bodyPr/>
                    <a:lstStyle/>
                    <a:p>
                      <a:r>
                        <a:rPr lang="en-GB" noProof="0" dirty="0"/>
                        <a:t>BH characteristics less homogeneous, sorting difficult</a:t>
                      </a:r>
                    </a:p>
                  </a:txBody>
                  <a:tcPr/>
                </a:tc>
                <a:tc>
                  <a:txBody>
                    <a:bodyPr/>
                    <a:lstStyle/>
                    <a:p>
                      <a:r>
                        <a:rPr lang="en-GB" noProof="0"/>
                        <a:t>-</a:t>
                      </a:r>
                    </a:p>
                  </a:txBody>
                  <a:tcPr/>
                </a:tc>
                <a:tc>
                  <a:txBody>
                    <a:bodyPr/>
                    <a:lstStyle/>
                    <a:p>
                      <a:r>
                        <a:rPr lang="en-GB" noProof="0" dirty="0"/>
                        <a:t>Homogeneous BH characteristics, sorting easy</a:t>
                      </a:r>
                    </a:p>
                  </a:txBody>
                  <a:tcPr/>
                </a:tc>
                <a:tc>
                  <a:txBody>
                    <a:bodyPr/>
                    <a:lstStyle/>
                    <a:p>
                      <a:r>
                        <a:rPr lang="en-GB" noProof="0" dirty="0"/>
                        <a:t>+</a:t>
                      </a:r>
                    </a:p>
                  </a:txBody>
                  <a:tcPr/>
                </a:tc>
                <a:extLst>
                  <a:ext uri="{0D108BD9-81ED-4DB2-BD59-A6C34878D82A}">
                    <a16:rowId xmlns:a16="http://schemas.microsoft.com/office/drawing/2014/main" val="1803370310"/>
                  </a:ext>
                </a:extLst>
              </a:tr>
            </a:tbl>
          </a:graphicData>
        </a:graphic>
      </p:graphicFrame>
      <p:sp>
        <p:nvSpPr>
          <p:cNvPr id="17" name="Textplatzhalter 5">
            <a:extLst>
              <a:ext uri="{FF2B5EF4-FFF2-40B4-BE49-F238E27FC236}">
                <a16:creationId xmlns:a16="http://schemas.microsoft.com/office/drawing/2014/main" id="{D8FCD0F0-B0A8-403B-B042-A7C40607C486}"/>
              </a:ext>
            </a:extLst>
          </p:cNvPr>
          <p:cNvSpPr>
            <a:spLocks noGrp="1"/>
          </p:cNvSpPr>
          <p:nvPr>
            <p:ph type="body" sz="quarter" idx="12"/>
          </p:nvPr>
        </p:nvSpPr>
        <p:spPr>
          <a:xfrm>
            <a:off x="6208959" y="3288312"/>
            <a:ext cx="2915817" cy="1708332"/>
          </a:xfrm>
        </p:spPr>
        <p:txBody>
          <a:bodyPr/>
          <a:lstStyle/>
          <a:p>
            <a:pPr lvl="1"/>
            <a:r>
              <a:rPr lang="en-US" dirty="0"/>
              <a:t>Both options technically viable</a:t>
            </a:r>
          </a:p>
          <a:p>
            <a:pPr lvl="1"/>
            <a:endParaRPr lang="en-US" dirty="0"/>
          </a:p>
          <a:p>
            <a:pPr lvl="1"/>
            <a:r>
              <a:rPr lang="en-US" dirty="0"/>
              <a:t>Technological choice might be driven by cost and schedule</a:t>
            </a:r>
          </a:p>
          <a:p>
            <a:pPr lvl="1"/>
            <a:endParaRPr lang="en-US" dirty="0"/>
          </a:p>
          <a:p>
            <a:pPr lvl="1"/>
            <a:r>
              <a:rPr lang="en-US" dirty="0"/>
              <a:t>For long magnet versions, solid iron plates would be difficult to procure, but yoke could be assembled from shorter ones</a:t>
            </a:r>
          </a:p>
          <a:p>
            <a:pPr lvl="1"/>
            <a:endParaRPr lang="en-US" dirty="0"/>
          </a:p>
        </p:txBody>
      </p:sp>
    </p:spTree>
    <p:extLst>
      <p:ext uri="{BB962C8B-B14F-4D97-AF65-F5344CB8AC3E}">
        <p14:creationId xmlns:p14="http://schemas.microsoft.com/office/powerpoint/2010/main" val="2622245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544050" y="1264221"/>
            <a:ext cx="4027950" cy="235290"/>
          </a:xfrm>
        </p:spPr>
        <p:txBody>
          <a:bodyPr/>
          <a:lstStyle/>
          <a:p>
            <a:r>
              <a:rPr lang="en-US" dirty="0"/>
              <a:t>Logistics, transport and installation</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811703" y="1728110"/>
            <a:ext cx="7648728" cy="2860460"/>
          </a:xfrm>
        </p:spPr>
        <p:txBody>
          <a:bodyPr/>
          <a:lstStyle/>
          <a:p>
            <a:pPr marL="0" lvl="1" indent="0">
              <a:buNone/>
            </a:pPr>
            <a:r>
              <a:rPr lang="en-GB" dirty="0"/>
              <a:t>General considerations:</a:t>
            </a:r>
          </a:p>
          <a:p>
            <a:pPr marL="0" lvl="1" indent="0">
              <a:buNone/>
            </a:pPr>
            <a:endParaRPr lang="en-GB" dirty="0"/>
          </a:p>
          <a:p>
            <a:pPr lvl="1"/>
            <a:r>
              <a:rPr lang="en-GB" dirty="0"/>
              <a:t>Shorter magnets means more units to build, transport, install, connect, align, etc. (6m </a:t>
            </a:r>
            <a:r>
              <a:rPr lang="en-GB" dirty="0">
                <a:sym typeface="Wingdings" panose="05000000000000000000" pitchFamily="2" charset="2"/>
              </a:rPr>
              <a:t> 8m = -25% units; 8</a:t>
            </a:r>
            <a:r>
              <a:rPr lang="en-GB" dirty="0"/>
              <a:t>m </a:t>
            </a:r>
            <a:r>
              <a:rPr lang="en-GB" dirty="0">
                <a:sym typeface="Wingdings" panose="05000000000000000000" pitchFamily="2" charset="2"/>
              </a:rPr>
              <a:t> 12m = -33% units), and more interconnections</a:t>
            </a:r>
            <a:endParaRPr lang="en-GB" dirty="0"/>
          </a:p>
          <a:p>
            <a:pPr marL="0" lvl="1" indent="0">
              <a:buNone/>
            </a:pPr>
            <a:endParaRPr lang="en-GB" dirty="0"/>
          </a:p>
          <a:p>
            <a:pPr marL="0" lvl="1" indent="0">
              <a:buNone/>
            </a:pPr>
            <a:r>
              <a:rPr lang="en-GB" dirty="0"/>
              <a:t>For 24 m long dipole units: </a:t>
            </a:r>
          </a:p>
          <a:p>
            <a:pPr marL="0" lvl="1" indent="0">
              <a:buNone/>
            </a:pPr>
            <a:endParaRPr lang="en-GB" dirty="0"/>
          </a:p>
          <a:p>
            <a:pPr lvl="1"/>
            <a:r>
              <a:rPr lang="en-GB" dirty="0"/>
              <a:t>The logistics would become very complicated and expensive, with exceptional convoys for every movement (cat.2 &gt; 20m)</a:t>
            </a:r>
          </a:p>
          <a:p>
            <a:pPr lvl="1"/>
            <a:endParaRPr lang="en-GB" dirty="0"/>
          </a:p>
          <a:p>
            <a:pPr lvl="1"/>
            <a:r>
              <a:rPr lang="en-GB" dirty="0"/>
              <a:t>The tunnel access shafts size would need to be large, as well as some by-pass galleries due to large sweeping effect when objects are moved around, in particular around experimental caverns</a:t>
            </a:r>
          </a:p>
          <a:p>
            <a:pPr marL="0" lvl="1" indent="0">
              <a:buNone/>
            </a:pPr>
            <a:endParaRPr lang="en-GB" dirty="0"/>
          </a:p>
          <a:p>
            <a:pPr marL="0" lvl="1" indent="0">
              <a:buNone/>
            </a:pPr>
            <a:r>
              <a:rPr lang="en-GB" dirty="0"/>
              <a:t>The option to assemble the magnets in the tunnel is to be avoided as it is more optimized to perform most of the assembly operations in dedicated buildings in surface rather than in a 100 km long tunnel</a:t>
            </a:r>
          </a:p>
          <a:p>
            <a:pPr lvl="1"/>
            <a:endParaRPr lang="en-GB" dirty="0"/>
          </a:p>
          <a:p>
            <a:pPr marL="0" lvl="1" indent="0">
              <a:buNone/>
            </a:pPr>
            <a:endParaRPr lang="en-GB" dirty="0">
              <a:sym typeface="Wingdings" panose="05000000000000000000" pitchFamily="2" charset="2"/>
            </a:endParaRP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Magnet constructional aspects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3760631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323528" y="1338314"/>
            <a:ext cx="4027950" cy="235290"/>
          </a:xfrm>
        </p:spPr>
        <p:txBody>
          <a:bodyPr/>
          <a:lstStyle/>
          <a:p>
            <a:r>
              <a:rPr lang="en-US" dirty="0"/>
              <a:t>Supports and alignment</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27415" y="1855222"/>
            <a:ext cx="4372363" cy="2710478"/>
          </a:xfrm>
        </p:spPr>
        <p:txBody>
          <a:bodyPr/>
          <a:lstStyle/>
          <a:p>
            <a:pPr marL="0" lvl="1" indent="0">
              <a:buNone/>
            </a:pPr>
            <a:r>
              <a:rPr lang="en-GB" dirty="0"/>
              <a:t>General considerations:</a:t>
            </a:r>
          </a:p>
          <a:p>
            <a:pPr marL="0" lvl="1" indent="0">
              <a:buNone/>
            </a:pPr>
            <a:endParaRPr lang="en-GB" dirty="0"/>
          </a:p>
          <a:p>
            <a:pPr lvl="1"/>
            <a:r>
              <a:rPr lang="en-GB" dirty="0"/>
              <a:t>The alignment tolerances of the dipoles are relatively comfortable, thanks to the field homogeneity. Mostly the roll angle needs particular attention</a:t>
            </a:r>
          </a:p>
          <a:p>
            <a:pPr lvl="1"/>
            <a:endParaRPr lang="en-GB" dirty="0"/>
          </a:p>
          <a:p>
            <a:pPr lvl="1"/>
            <a:r>
              <a:rPr lang="en-GB" dirty="0"/>
              <a:t>Long magnets with weak mechanical inertia are subject to possible deformations (torsion, sag). Might require specific supporting scheme to compensate (&gt; 3 points)</a:t>
            </a:r>
          </a:p>
          <a:p>
            <a:pPr lvl="1"/>
            <a:endParaRPr lang="en-GB" dirty="0"/>
          </a:p>
          <a:p>
            <a:pPr lvl="1"/>
            <a:r>
              <a:rPr lang="en-GB" dirty="0"/>
              <a:t>Shorter magnets = more units = more supports, higher costs</a:t>
            </a:r>
          </a:p>
          <a:p>
            <a:pPr lvl="1"/>
            <a:endParaRPr lang="en-GB" dirty="0"/>
          </a:p>
          <a:p>
            <a:pPr lvl="1"/>
            <a:r>
              <a:rPr lang="en-US" b="1" dirty="0">
                <a:sym typeface="Wingdings" panose="05000000000000000000" pitchFamily="2" charset="2"/>
              </a:rPr>
              <a:t> needs detailed mechanical design (FEM)</a:t>
            </a:r>
            <a:endParaRPr lang="en-US" b="1" dirty="0"/>
          </a:p>
          <a:p>
            <a:pPr lvl="1"/>
            <a:endParaRPr lang="en-GB" dirty="0"/>
          </a:p>
          <a:p>
            <a:pPr marL="0" lvl="1" indent="0">
              <a:buNone/>
            </a:pPr>
            <a:endParaRPr lang="en-GB" dirty="0"/>
          </a:p>
          <a:p>
            <a:pPr marL="0" lvl="1" indent="0">
              <a:buNone/>
            </a:pPr>
            <a:endParaRPr lang="en-GB" dirty="0"/>
          </a:p>
          <a:p>
            <a:pPr lvl="1"/>
            <a:endParaRPr lang="en-GB" dirty="0"/>
          </a:p>
          <a:p>
            <a:pPr marL="0" lvl="1" indent="0">
              <a:buNone/>
            </a:pPr>
            <a:endParaRPr lang="en-GB" dirty="0">
              <a:sym typeface="Wingdings" panose="05000000000000000000" pitchFamily="2" charset="2"/>
            </a:endParaRP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Magnet constructional aspects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8" name="Textplatzhalter 6">
            <a:extLst>
              <a:ext uri="{FF2B5EF4-FFF2-40B4-BE49-F238E27FC236}">
                <a16:creationId xmlns:a16="http://schemas.microsoft.com/office/drawing/2014/main" id="{AE684322-9607-4CA8-88C8-5450C9075B05}"/>
              </a:ext>
            </a:extLst>
          </p:cNvPr>
          <p:cNvSpPr txBox="1">
            <a:spLocks/>
          </p:cNvSpPr>
          <p:nvPr/>
        </p:nvSpPr>
        <p:spPr>
          <a:xfrm>
            <a:off x="5271471" y="3736972"/>
            <a:ext cx="3618568" cy="371702"/>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RMS error and misalignment tolerances of FCC-</a:t>
            </a:r>
            <a:r>
              <a:rPr lang="en-US" dirty="0" err="1"/>
              <a:t>ee</a:t>
            </a:r>
            <a:r>
              <a:rPr lang="en-US" dirty="0"/>
              <a:t> magnets </a:t>
            </a:r>
          </a:p>
          <a:p>
            <a:pPr algn="ctr"/>
            <a:r>
              <a:rPr lang="en-US" dirty="0"/>
              <a:t>(see T. Charles talk at </a:t>
            </a:r>
            <a:r>
              <a:rPr lang="en-US" dirty="0">
                <a:hlinkClick r:id="rId2"/>
              </a:rPr>
              <a:t>https://indico.cern.ch/event/1017226/</a:t>
            </a:r>
            <a:r>
              <a:rPr lang="en-US" dirty="0"/>
              <a:t>)</a:t>
            </a:r>
          </a:p>
        </p:txBody>
      </p:sp>
      <p:pic>
        <p:nvPicPr>
          <p:cNvPr id="10" name="Picture 9">
            <a:extLst>
              <a:ext uri="{FF2B5EF4-FFF2-40B4-BE49-F238E27FC236}">
                <a16:creationId xmlns:a16="http://schemas.microsoft.com/office/drawing/2014/main" id="{EDC51AE9-11E0-4E7E-8401-ADC50739002A}"/>
              </a:ext>
            </a:extLst>
          </p:cNvPr>
          <p:cNvPicPr>
            <a:picLocks noChangeAspect="1"/>
          </p:cNvPicPr>
          <p:nvPr/>
        </p:nvPicPr>
        <p:blipFill>
          <a:blip r:embed="rId3"/>
          <a:stretch>
            <a:fillRect/>
          </a:stretch>
        </p:blipFill>
        <p:spPr>
          <a:xfrm>
            <a:off x="5271471" y="1904822"/>
            <a:ext cx="3618568" cy="1680896"/>
          </a:xfrm>
          <a:prstGeom prst="rect">
            <a:avLst/>
          </a:prstGeom>
        </p:spPr>
      </p:pic>
      <p:sp>
        <p:nvSpPr>
          <p:cNvPr id="11" name="Rectangle 10">
            <a:extLst>
              <a:ext uri="{FF2B5EF4-FFF2-40B4-BE49-F238E27FC236}">
                <a16:creationId xmlns:a16="http://schemas.microsoft.com/office/drawing/2014/main" id="{6C04CE67-AAE3-45BC-AF97-62BB9F555294}"/>
              </a:ext>
            </a:extLst>
          </p:cNvPr>
          <p:cNvSpPr/>
          <p:nvPr/>
        </p:nvSpPr>
        <p:spPr>
          <a:xfrm>
            <a:off x="5271471" y="2745270"/>
            <a:ext cx="3618568" cy="1700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4926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2800" y="1198124"/>
            <a:ext cx="8263350" cy="3461857"/>
          </a:xfrm>
        </p:spPr>
        <p:txBody>
          <a:bodyPr/>
          <a:lstStyle/>
          <a:p>
            <a:r>
              <a:rPr lang="en-GB" dirty="0"/>
              <a:t>A preliminary design of I-shape double aperture dipole has been proposed in the CDR with a cross section satisfying the beam optics requirements, and showing interesting cost advantages</a:t>
            </a:r>
          </a:p>
          <a:p>
            <a:endParaRPr lang="en-GB" dirty="0"/>
          </a:p>
          <a:p>
            <a:r>
              <a:rPr lang="en-GB" dirty="0"/>
              <a:t>Some technological choices, in particular the coil conductor and yoke assembly, need further studies to optimize the interfaces with a number of other systems (power, cooling and ventilation, VC and SR absorbers, supports and alignment)</a:t>
            </a:r>
          </a:p>
          <a:p>
            <a:endParaRPr lang="en-GB" dirty="0"/>
          </a:p>
          <a:p>
            <a:r>
              <a:rPr lang="en-GB" dirty="0"/>
              <a:t>More detailed integration studies (booster position) and interconnection mechanical design is needed to define precisely the drift space needed for the magnet interconnections, as important inputs for the optics</a:t>
            </a:r>
          </a:p>
          <a:p>
            <a:endParaRPr lang="en-GB" dirty="0"/>
          </a:p>
          <a:p>
            <a:r>
              <a:rPr lang="en-GB" dirty="0"/>
              <a:t>At this stage, only the single dipole unit (~24 m) per half-cell appears as the option which brings more drawbacks than benefits, so we propose to discard it</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2800" y="577800"/>
            <a:ext cx="8263350" cy="633353"/>
          </a:xfrm>
        </p:spPr>
        <p:txBody>
          <a:bodyPr/>
          <a:lstStyle/>
          <a:p>
            <a:r>
              <a:rPr lang="en-US" dirty="0"/>
              <a:t>Conclusions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sp>
        <p:nvSpPr>
          <p:cNvPr id="10" name="Textfeld 8">
            <a:extLst>
              <a:ext uri="{FF2B5EF4-FFF2-40B4-BE49-F238E27FC236}">
                <a16:creationId xmlns:a16="http://schemas.microsoft.com/office/drawing/2014/main" id="{630EFF06-36A6-40B8-AF98-58EC7E52E37E}"/>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2" name="Textfeld 10">
            <a:extLst>
              <a:ext uri="{FF2B5EF4-FFF2-40B4-BE49-F238E27FC236}">
                <a16:creationId xmlns:a16="http://schemas.microsoft.com/office/drawing/2014/main" id="{44800FE2-5DFC-40FB-9135-F440099A6A28}"/>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2744624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2800" y="1198124"/>
            <a:ext cx="8161648" cy="3461857"/>
          </a:xfrm>
        </p:spPr>
        <p:txBody>
          <a:bodyPr/>
          <a:lstStyle/>
          <a:p>
            <a:r>
              <a:rPr lang="en-GB" dirty="0"/>
              <a:t>We propose to continue with the following work plan:</a:t>
            </a:r>
          </a:p>
          <a:p>
            <a:endParaRPr lang="en-GB" dirty="0"/>
          </a:p>
          <a:p>
            <a:pPr marL="285750" indent="-285750">
              <a:buFontTx/>
              <a:buChar char="-"/>
            </a:pPr>
            <a:r>
              <a:rPr lang="en-GB" dirty="0"/>
              <a:t>Dipole cross-section optimization (magnetic and mechanical), considering space sharing between vacuum pipe, SR absorbers and busbars, in collaboration with TE-VSC</a:t>
            </a:r>
          </a:p>
          <a:p>
            <a:pPr marL="285750" indent="-285750">
              <a:buFontTx/>
              <a:buChar char="-"/>
            </a:pPr>
            <a:r>
              <a:rPr lang="en-GB" dirty="0"/>
              <a:t>Matching of magnet electrical parameters with powering requirements (single / split busbars), in collaboration with SY-EPC </a:t>
            </a:r>
          </a:p>
          <a:p>
            <a:pPr marL="285750" indent="-285750">
              <a:buFontTx/>
              <a:buChar char="-"/>
            </a:pPr>
            <a:r>
              <a:rPr lang="en-GB" dirty="0"/>
              <a:t>Definition of busbar material (current density, water / air cooling), in collaboration with SY-EPC and EN-CV</a:t>
            </a:r>
          </a:p>
          <a:p>
            <a:pPr marL="285750" indent="-285750">
              <a:buFontTx/>
              <a:buChar char="-"/>
            </a:pPr>
            <a:r>
              <a:rPr lang="en-GB" dirty="0"/>
              <a:t>Mechanical design studies of interconnections, in collaboration with TE-VSC, EN-ACE</a:t>
            </a:r>
          </a:p>
          <a:p>
            <a:pPr marL="285750" indent="-285750">
              <a:buFontTx/>
              <a:buChar char="-"/>
            </a:pPr>
            <a:r>
              <a:rPr lang="en-GB" dirty="0"/>
              <a:t>Mechanical design studies of dipole mechanical stability and supporting/alignment scheme, in collaboration with BE-GM</a:t>
            </a:r>
          </a:p>
          <a:p>
            <a:pPr marL="285750" indent="-285750">
              <a:buFontTx/>
              <a:buChar char="-"/>
            </a:pPr>
            <a:endParaRPr lang="en-GB"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2800" y="577800"/>
            <a:ext cx="8263350" cy="633353"/>
          </a:xfrm>
        </p:spPr>
        <p:txBody>
          <a:bodyPr/>
          <a:lstStyle/>
          <a:p>
            <a:r>
              <a:rPr lang="en-US" dirty="0"/>
              <a:t>Next steps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sp>
        <p:nvSpPr>
          <p:cNvPr id="10" name="Textfeld 8">
            <a:extLst>
              <a:ext uri="{FF2B5EF4-FFF2-40B4-BE49-F238E27FC236}">
                <a16:creationId xmlns:a16="http://schemas.microsoft.com/office/drawing/2014/main" id="{630EFF06-36A6-40B8-AF98-58EC7E52E37E}"/>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2" name="Textfeld 10">
            <a:extLst>
              <a:ext uri="{FF2B5EF4-FFF2-40B4-BE49-F238E27FC236}">
                <a16:creationId xmlns:a16="http://schemas.microsoft.com/office/drawing/2014/main" id="{44800FE2-5DFC-40FB-9135-F440099A6A28}"/>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1992916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for your attention.</a:t>
            </a:r>
            <a:br>
              <a:rPr lang="en-US" dirty="0"/>
            </a:br>
            <a:br>
              <a:rPr lang="en-US" dirty="0"/>
            </a:br>
            <a:r>
              <a:rPr lang="en-US" dirty="0"/>
              <a:t>Questions?</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17</a:t>
            </a:fld>
            <a:endParaRPr lang="en-US" dirty="0"/>
          </a:p>
        </p:txBody>
      </p:sp>
      <p:sp>
        <p:nvSpPr>
          <p:cNvPr id="7" name="Textfeld 8">
            <a:extLst>
              <a:ext uri="{FF2B5EF4-FFF2-40B4-BE49-F238E27FC236}">
                <a16:creationId xmlns:a16="http://schemas.microsoft.com/office/drawing/2014/main" id="{8D8B30FD-EC5F-44ED-BAD8-7CFB9F51F3F9}"/>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9" name="Textfeld 10">
            <a:extLst>
              <a:ext uri="{FF2B5EF4-FFF2-40B4-BE49-F238E27FC236}">
                <a16:creationId xmlns:a16="http://schemas.microsoft.com/office/drawing/2014/main" id="{A4F86B6D-E9C5-4A03-AC94-A15ED1CE071A}"/>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4" name="Textplatzhalter 3">
            <a:extLst>
              <a:ext uri="{FF2B5EF4-FFF2-40B4-BE49-F238E27FC236}">
                <a16:creationId xmlns:a16="http://schemas.microsoft.com/office/drawing/2014/main" id="{B39C4833-2895-4C79-AA25-34DBB76CA01D}"/>
              </a:ext>
            </a:extLst>
          </p:cNvPr>
          <p:cNvSpPr>
            <a:spLocks noGrp="1"/>
          </p:cNvSpPr>
          <p:nvPr>
            <p:ph type="body" sz="quarter" idx="12"/>
          </p:nvPr>
        </p:nvSpPr>
        <p:spPr>
          <a:xfrm>
            <a:off x="1031236" y="1203598"/>
            <a:ext cx="7081528" cy="3770471"/>
          </a:xfrm>
        </p:spPr>
        <p:txBody>
          <a:bodyPr/>
          <a:lstStyle/>
          <a:p>
            <a:r>
              <a:rPr lang="en-US" dirty="0"/>
              <a:t>Introduction</a:t>
            </a:r>
          </a:p>
          <a:p>
            <a:r>
              <a:rPr lang="en-US" dirty="0"/>
              <a:t>Dipole magnet design</a:t>
            </a:r>
          </a:p>
          <a:p>
            <a:pPr lvl="1"/>
            <a:r>
              <a:rPr lang="en-US" dirty="0"/>
              <a:t>Cross section</a:t>
            </a:r>
          </a:p>
          <a:p>
            <a:pPr lvl="1"/>
            <a:r>
              <a:rPr lang="en-US" dirty="0"/>
              <a:t>Parameters</a:t>
            </a:r>
          </a:p>
          <a:p>
            <a:pPr lvl="1"/>
            <a:r>
              <a:rPr lang="en-US" dirty="0"/>
              <a:t>Half-cell configurations	</a:t>
            </a:r>
          </a:p>
          <a:p>
            <a:r>
              <a:rPr lang="en-US" dirty="0"/>
              <a:t>Options for dipole magnet lengths</a:t>
            </a:r>
          </a:p>
          <a:p>
            <a:r>
              <a:rPr lang="en-US" dirty="0"/>
              <a:t>Interconnects</a:t>
            </a:r>
          </a:p>
          <a:p>
            <a:pPr lvl="1"/>
            <a:r>
              <a:rPr lang="en-US" dirty="0"/>
              <a:t>Vacuum interconnects</a:t>
            </a:r>
          </a:p>
          <a:p>
            <a:pPr lvl="1"/>
            <a:r>
              <a:rPr lang="en-US" dirty="0"/>
              <a:t>Booster integration</a:t>
            </a:r>
          </a:p>
          <a:p>
            <a:pPr lvl="1"/>
            <a:r>
              <a:rPr lang="en-US" dirty="0"/>
              <a:t>Magnet power and cooling</a:t>
            </a:r>
            <a:endParaRPr lang="en-US" dirty="0">
              <a:solidFill>
                <a:srgbClr val="FF0000"/>
              </a:solidFill>
            </a:endParaRPr>
          </a:p>
          <a:p>
            <a:r>
              <a:rPr lang="en-US" dirty="0"/>
              <a:t>Magnet constructional aspects</a:t>
            </a:r>
          </a:p>
          <a:p>
            <a:pPr lvl="1"/>
            <a:r>
              <a:rPr lang="en-US" dirty="0"/>
              <a:t>Solid vs. laminated cores </a:t>
            </a:r>
          </a:p>
          <a:p>
            <a:pPr lvl="1"/>
            <a:r>
              <a:rPr lang="en-US" dirty="0"/>
              <a:t>Logistics, transport and installation</a:t>
            </a:r>
          </a:p>
          <a:p>
            <a:pPr lvl="1"/>
            <a:r>
              <a:rPr lang="en-US" dirty="0"/>
              <a:t>Supports and alignment</a:t>
            </a:r>
          </a:p>
          <a:p>
            <a:r>
              <a:rPr lang="en-US" dirty="0"/>
              <a:t>Conclusions and next steps</a:t>
            </a:r>
          </a:p>
          <a:p>
            <a:pPr lvl="1"/>
            <a:endParaRPr lang="en-US" dirty="0"/>
          </a:p>
          <a:p>
            <a:pPr lvl="1"/>
            <a:r>
              <a:rPr lang="en-US" dirty="0"/>
              <a:t>	</a:t>
            </a:r>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442800" y="577800"/>
            <a:ext cx="8263350" cy="553790"/>
          </a:xfrm>
        </p:spPr>
        <p:txBody>
          <a:bodyPr/>
          <a:lstStyle/>
          <a:p>
            <a:r>
              <a:rPr lang="en-US" dirty="0"/>
              <a:t>Outline</a:t>
            </a:r>
          </a:p>
        </p:txBody>
      </p:sp>
      <p:sp>
        <p:nvSpPr>
          <p:cNvPr id="9" name="Textfeld 8">
            <a:extLst>
              <a:ext uri="{FF2B5EF4-FFF2-40B4-BE49-F238E27FC236}">
                <a16:creationId xmlns:a16="http://schemas.microsoft.com/office/drawing/2014/main" id="{601F9F30-16BA-492D-9DD9-07D93037A8D7}"/>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15765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a:xfrm>
            <a:off x="437850" y="1218851"/>
            <a:ext cx="4023000" cy="212558"/>
          </a:xfrm>
        </p:spPr>
        <p:txBody>
          <a:bodyPr/>
          <a:lstStyle/>
          <a:p>
            <a:r>
              <a:rPr lang="en-US" dirty="0"/>
              <a:t>Context of this presentation</a:t>
            </a:r>
          </a:p>
          <a:p>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2800" y="1563638"/>
            <a:ext cx="8263350" cy="3312368"/>
          </a:xfrm>
        </p:spPr>
        <p:txBody>
          <a:bodyPr/>
          <a:lstStyle/>
          <a:p>
            <a:r>
              <a:rPr lang="fr-CH" dirty="0"/>
              <a:t>M</a:t>
            </a:r>
            <a:r>
              <a:rPr lang="en-GB" dirty="0" err="1"/>
              <a:t>ost</a:t>
            </a:r>
            <a:r>
              <a:rPr lang="en-GB" dirty="0"/>
              <a:t> of the material presented is based on information and parameters from the CDR version of the FCC-</a:t>
            </a:r>
            <a:r>
              <a:rPr lang="en-GB" dirty="0" err="1"/>
              <a:t>ee</a:t>
            </a:r>
            <a:endParaRPr lang="en-GB" dirty="0"/>
          </a:p>
          <a:p>
            <a:endParaRPr lang="en-GB" dirty="0"/>
          </a:p>
          <a:p>
            <a:r>
              <a:rPr lang="en-GB" dirty="0"/>
              <a:t>The magnet designs, including their cross-sections, are being re-evaluated based on the latest assumptions and machine layout evolution</a:t>
            </a:r>
          </a:p>
          <a:p>
            <a:endParaRPr lang="en-GB" dirty="0"/>
          </a:p>
          <a:p>
            <a:r>
              <a:rPr lang="en-GB" dirty="0"/>
              <a:t>This presentation is intended to highlight the parameters and design considerations that have an impact on the optimal dipole length from the magnet point of view, including also considerations of transport, alignment, cooling, etc.</a:t>
            </a:r>
          </a:p>
          <a:p>
            <a:endParaRPr lang="en-GB" dirty="0"/>
          </a:p>
          <a:p>
            <a:r>
              <a:rPr lang="en-GB" dirty="0"/>
              <a:t>The objective is to determine areas where more information is needed to make an educated decision on the optimal dipole length</a:t>
            </a:r>
            <a:endParaRPr lang="en-US"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Introduction</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sp>
        <p:nvSpPr>
          <p:cNvPr id="10" name="Textfeld 8">
            <a:extLst>
              <a:ext uri="{FF2B5EF4-FFF2-40B4-BE49-F238E27FC236}">
                <a16:creationId xmlns:a16="http://schemas.microsoft.com/office/drawing/2014/main" id="{630EFF06-36A6-40B8-AF98-58EC7E52E37E}"/>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2" name="Textfeld 10">
            <a:extLst>
              <a:ext uri="{FF2B5EF4-FFF2-40B4-BE49-F238E27FC236}">
                <a16:creationId xmlns:a16="http://schemas.microsoft.com/office/drawing/2014/main" id="{44800FE2-5DFC-40FB-9135-F440099A6A28}"/>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Tree>
    <p:extLst>
      <p:ext uri="{BB962C8B-B14F-4D97-AF65-F5344CB8AC3E}">
        <p14:creationId xmlns:p14="http://schemas.microsoft.com/office/powerpoint/2010/main" val="382213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p:txBody>
          <a:bodyPr/>
          <a:lstStyle/>
          <a:p>
            <a:r>
              <a:rPr lang="en-US" dirty="0"/>
              <a:t>Magnet cross section (CDR)</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42800" y="1745550"/>
            <a:ext cx="4023000" cy="3202464"/>
          </a:xfrm>
        </p:spPr>
        <p:txBody>
          <a:bodyPr/>
          <a:lstStyle/>
          <a:p>
            <a:r>
              <a:rPr lang="en-US" dirty="0"/>
              <a:t>Interesting facts</a:t>
            </a:r>
            <a:endParaRPr lang="en-US" baseline="30000" dirty="0"/>
          </a:p>
          <a:p>
            <a:endParaRPr lang="en-US" dirty="0"/>
          </a:p>
          <a:p>
            <a:pPr lvl="1"/>
            <a:r>
              <a:rPr lang="en-US" dirty="0"/>
              <a:t>Twin aperture design, allows simple construction and low consumption (50% gain compared to two single aperture magnets)</a:t>
            </a:r>
          </a:p>
          <a:p>
            <a:pPr lvl="1"/>
            <a:r>
              <a:rPr lang="en-US" dirty="0"/>
              <a:t>300 mm inter-beam distance shared between vacuum chamber size, SR absorbers, busbars and yoke return leg</a:t>
            </a:r>
          </a:p>
          <a:p>
            <a:pPr lvl="1"/>
            <a:r>
              <a:rPr lang="en-US" dirty="0"/>
              <a:t>Yoke return leg presently made of columns interleaved with drift spaces to optimize iron permeability working point</a:t>
            </a:r>
          </a:p>
          <a:p>
            <a:pPr lvl="1"/>
            <a:r>
              <a:rPr lang="en-US" dirty="0"/>
              <a:t>Pole geometry precision relies on column width</a:t>
            </a:r>
          </a:p>
          <a:p>
            <a:pPr lvl="1"/>
            <a:r>
              <a:rPr lang="en-US" dirty="0"/>
              <a:t>Relatively weak mechanical inertia of flat I-shape</a:t>
            </a:r>
          </a:p>
          <a:p>
            <a:pPr lvl="1"/>
            <a:r>
              <a:rPr lang="en-US" dirty="0"/>
              <a:t>DC operation, compatible with solid iron yoke construction, but alternatives are possible</a:t>
            </a:r>
          </a:p>
          <a:p>
            <a:pPr lvl="1"/>
            <a:r>
              <a:rPr lang="en-US" dirty="0"/>
              <a:t>Air cooled aluminum busbar considered in CDR baseline design</a:t>
            </a:r>
          </a:p>
          <a:p>
            <a:endParaRPr lang="en-US" dirty="0"/>
          </a:p>
        </p:txBody>
      </p:sp>
      <p:sp>
        <p:nvSpPr>
          <p:cNvPr id="7" name="Textplatzhalter 6">
            <a:extLst>
              <a:ext uri="{FF2B5EF4-FFF2-40B4-BE49-F238E27FC236}">
                <a16:creationId xmlns:a16="http://schemas.microsoft.com/office/drawing/2014/main" id="{6D012040-72C2-4718-8ABB-734449289780}"/>
              </a:ext>
            </a:extLst>
          </p:cNvPr>
          <p:cNvSpPr>
            <a:spLocks noGrp="1"/>
          </p:cNvSpPr>
          <p:nvPr>
            <p:ph type="body" sz="quarter" idx="18"/>
          </p:nvPr>
        </p:nvSpPr>
        <p:spPr>
          <a:xfrm>
            <a:off x="4722300" y="2794260"/>
            <a:ext cx="4023000" cy="209538"/>
          </a:xfrm>
        </p:spPr>
        <p:txBody>
          <a:bodyPr/>
          <a:lstStyle/>
          <a:p>
            <a:pPr algn="ctr"/>
            <a:r>
              <a:rPr lang="en-US" dirty="0"/>
              <a:t>Magnetic model, cross-section, B</a:t>
            </a:r>
            <a:r>
              <a:rPr lang="en-US" baseline="-25000" dirty="0"/>
              <a:t>0</a:t>
            </a:r>
            <a:r>
              <a:rPr lang="en-US" dirty="0"/>
              <a:t> max = 57 </a:t>
            </a:r>
            <a:r>
              <a:rPr lang="en-US" dirty="0" err="1"/>
              <a:t>mT</a:t>
            </a: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Dipole magnet design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pic>
        <p:nvPicPr>
          <p:cNvPr id="10" name="Picture 9">
            <a:extLst>
              <a:ext uri="{FF2B5EF4-FFF2-40B4-BE49-F238E27FC236}">
                <a16:creationId xmlns:a16="http://schemas.microsoft.com/office/drawing/2014/main" id="{2F6B0A9E-CD36-4C66-9E68-8F4C23A21EB1}"/>
              </a:ext>
            </a:extLst>
          </p:cNvPr>
          <p:cNvPicPr>
            <a:picLocks noChangeAspect="1"/>
          </p:cNvPicPr>
          <p:nvPr/>
        </p:nvPicPr>
        <p:blipFill>
          <a:blip r:embed="rId2"/>
          <a:stretch>
            <a:fillRect/>
          </a:stretch>
        </p:blipFill>
        <p:spPr>
          <a:xfrm>
            <a:off x="4695331" y="1086474"/>
            <a:ext cx="4252834" cy="1668549"/>
          </a:xfrm>
          <a:prstGeom prst="rect">
            <a:avLst/>
          </a:prstGeom>
        </p:spPr>
      </p:pic>
      <p:pic>
        <p:nvPicPr>
          <p:cNvPr id="19" name="Picture 18">
            <a:extLst>
              <a:ext uri="{FF2B5EF4-FFF2-40B4-BE49-F238E27FC236}">
                <a16:creationId xmlns:a16="http://schemas.microsoft.com/office/drawing/2014/main" id="{E6C9F54E-E227-4524-A440-60F98653BCD4}"/>
              </a:ext>
            </a:extLst>
          </p:cNvPr>
          <p:cNvPicPr>
            <a:picLocks noChangeAspect="1"/>
          </p:cNvPicPr>
          <p:nvPr/>
        </p:nvPicPr>
        <p:blipFill>
          <a:blip r:embed="rId3"/>
          <a:stretch>
            <a:fillRect/>
          </a:stretch>
        </p:blipFill>
        <p:spPr>
          <a:xfrm>
            <a:off x="5148064" y="3089570"/>
            <a:ext cx="2974382" cy="1704955"/>
          </a:xfrm>
          <a:prstGeom prst="rect">
            <a:avLst/>
          </a:prstGeom>
        </p:spPr>
      </p:pic>
      <p:sp>
        <p:nvSpPr>
          <p:cNvPr id="20" name="Textplatzhalter 6">
            <a:extLst>
              <a:ext uri="{FF2B5EF4-FFF2-40B4-BE49-F238E27FC236}">
                <a16:creationId xmlns:a16="http://schemas.microsoft.com/office/drawing/2014/main" id="{B03E07AE-AF71-4974-B958-CC2F25D76FFE}"/>
              </a:ext>
            </a:extLst>
          </p:cNvPr>
          <p:cNvSpPr txBox="1">
            <a:spLocks/>
          </p:cNvSpPr>
          <p:nvPr/>
        </p:nvSpPr>
        <p:spPr>
          <a:xfrm>
            <a:off x="4623755" y="4849567"/>
            <a:ext cx="402300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Prototype 1m-long model, single busbar coil</a:t>
            </a:r>
          </a:p>
        </p:txBody>
      </p:sp>
    </p:spTree>
    <p:extLst>
      <p:ext uri="{BB962C8B-B14F-4D97-AF65-F5344CB8AC3E}">
        <p14:creationId xmlns:p14="http://schemas.microsoft.com/office/powerpoint/2010/main" val="540731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p:txBody>
          <a:bodyPr/>
          <a:lstStyle/>
          <a:p>
            <a:r>
              <a:rPr lang="en-US" dirty="0"/>
              <a:t>Magnet parameters (CDR)</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p:txBody>
          <a:bodyPr/>
          <a:lstStyle/>
          <a:p>
            <a:pPr lvl="1"/>
            <a:r>
              <a:rPr lang="en-US" dirty="0"/>
              <a:t>Magnetic lengths have slightly evolved in recent layouts, still under study (1)</a:t>
            </a:r>
          </a:p>
          <a:p>
            <a:pPr lvl="1"/>
            <a:endParaRPr lang="en-US" dirty="0"/>
          </a:p>
          <a:p>
            <a:pPr lvl="1"/>
            <a:r>
              <a:rPr lang="en-US" dirty="0"/>
              <a:t>Dissipated power evacuated by ventilation system if air-cooled conductor</a:t>
            </a:r>
          </a:p>
          <a:p>
            <a:pPr lvl="1"/>
            <a:endParaRPr lang="en-US" dirty="0"/>
          </a:p>
          <a:p>
            <a:pPr lvl="1"/>
            <a:r>
              <a:rPr lang="en-US" dirty="0"/>
              <a:t>Total mass of dipoles ~15600 tons, with 10% of coils (similar to SPS main dipoles)</a:t>
            </a:r>
          </a:p>
          <a:p>
            <a:pPr lvl="1"/>
            <a:endParaRPr lang="en-US" dirty="0"/>
          </a:p>
          <a:p>
            <a:pPr lvl="1"/>
            <a:r>
              <a:rPr lang="en-US" dirty="0"/>
              <a:t>~65 km of dipoles for the whole ring</a:t>
            </a:r>
          </a:p>
          <a:p>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Dipole magnet design</a:t>
            </a:r>
          </a:p>
        </p:txBody>
      </p:sp>
      <p:sp>
        <p:nvSpPr>
          <p:cNvPr id="8" name="Textplatzhalter 7">
            <a:extLst>
              <a:ext uri="{FF2B5EF4-FFF2-40B4-BE49-F238E27FC236}">
                <a16:creationId xmlns:a16="http://schemas.microsoft.com/office/drawing/2014/main" id="{631B6752-6F33-4611-893D-5CC90AA3FC8D}"/>
              </a:ext>
            </a:extLst>
          </p:cNvPr>
          <p:cNvSpPr>
            <a:spLocks noGrp="1"/>
          </p:cNvSpPr>
          <p:nvPr>
            <p:ph type="body" sz="quarter" idx="14"/>
          </p:nvPr>
        </p:nvSpPr>
        <p:spPr/>
        <p:txBody>
          <a:bodyPr/>
          <a:lstStyle/>
          <a:p>
            <a:r>
              <a:rPr lang="en-US" baseline="30000" dirty="0"/>
              <a:t>1</a:t>
            </a:r>
            <a:r>
              <a:rPr lang="en-US" dirty="0"/>
              <a:t> See K. Oide talk at </a:t>
            </a:r>
            <a:r>
              <a:rPr lang="en-US" dirty="0">
                <a:hlinkClick r:id="rId2"/>
              </a:rPr>
              <a:t>https://indico.cern.ch/event/1017226/</a:t>
            </a:r>
            <a:r>
              <a:rPr lang="en-US" dirty="0"/>
              <a:t> </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20" name="Textplatzhalter 6">
            <a:extLst>
              <a:ext uri="{FF2B5EF4-FFF2-40B4-BE49-F238E27FC236}">
                <a16:creationId xmlns:a16="http://schemas.microsoft.com/office/drawing/2014/main" id="{B03E07AE-AF71-4974-B958-CC2F25D76FFE}"/>
              </a:ext>
            </a:extLst>
          </p:cNvPr>
          <p:cNvSpPr txBox="1">
            <a:spLocks/>
          </p:cNvSpPr>
          <p:nvPr/>
        </p:nvSpPr>
        <p:spPr>
          <a:xfrm>
            <a:off x="4812410" y="4144242"/>
            <a:ext cx="402300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Main dipole parameter list, CDR version</a:t>
            </a:r>
          </a:p>
        </p:txBody>
      </p:sp>
      <p:pic>
        <p:nvPicPr>
          <p:cNvPr id="12" name="Picture 11">
            <a:extLst>
              <a:ext uri="{FF2B5EF4-FFF2-40B4-BE49-F238E27FC236}">
                <a16:creationId xmlns:a16="http://schemas.microsoft.com/office/drawing/2014/main" id="{BF7E17D7-B03B-45A6-AEC6-C25908B064E7}"/>
              </a:ext>
            </a:extLst>
          </p:cNvPr>
          <p:cNvPicPr>
            <a:picLocks noChangeAspect="1"/>
          </p:cNvPicPr>
          <p:nvPr/>
        </p:nvPicPr>
        <p:blipFill>
          <a:blip r:embed="rId3"/>
          <a:stretch>
            <a:fillRect/>
          </a:stretch>
        </p:blipFill>
        <p:spPr>
          <a:xfrm>
            <a:off x="4788024" y="1404598"/>
            <a:ext cx="4172321" cy="2716912"/>
          </a:xfrm>
          <a:prstGeom prst="rect">
            <a:avLst/>
          </a:prstGeom>
        </p:spPr>
      </p:pic>
      <p:sp>
        <p:nvSpPr>
          <p:cNvPr id="15" name="Rectangle 14">
            <a:extLst>
              <a:ext uri="{FF2B5EF4-FFF2-40B4-BE49-F238E27FC236}">
                <a16:creationId xmlns:a16="http://schemas.microsoft.com/office/drawing/2014/main" id="{108ABC1F-A7DF-4A0C-918A-FC22ECF3A43F}"/>
              </a:ext>
            </a:extLst>
          </p:cNvPr>
          <p:cNvSpPr/>
          <p:nvPr/>
        </p:nvSpPr>
        <p:spPr>
          <a:xfrm>
            <a:off x="4812410" y="1617156"/>
            <a:ext cx="4147935" cy="12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5991036-C21B-46DF-9F35-8EAC43B06823}"/>
              </a:ext>
            </a:extLst>
          </p:cNvPr>
          <p:cNvSpPr/>
          <p:nvPr/>
        </p:nvSpPr>
        <p:spPr>
          <a:xfrm>
            <a:off x="4824468" y="2910496"/>
            <a:ext cx="4147935" cy="12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DBD64D42-F797-4978-86BE-A870088FE757}"/>
              </a:ext>
            </a:extLst>
          </p:cNvPr>
          <p:cNvSpPr/>
          <p:nvPr/>
        </p:nvSpPr>
        <p:spPr>
          <a:xfrm>
            <a:off x="4824468" y="3514774"/>
            <a:ext cx="4147935" cy="12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DA0F7CB2-6F57-4467-9B66-21A46439FEE1}"/>
              </a:ext>
            </a:extLst>
          </p:cNvPr>
          <p:cNvSpPr/>
          <p:nvPr/>
        </p:nvSpPr>
        <p:spPr>
          <a:xfrm>
            <a:off x="4824468" y="3818142"/>
            <a:ext cx="4147935" cy="3033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78B7849A-2FD3-44B9-BBE2-ADE21FB35EEB}"/>
              </a:ext>
            </a:extLst>
          </p:cNvPr>
          <p:cNvSpPr/>
          <p:nvPr/>
        </p:nvSpPr>
        <p:spPr>
          <a:xfrm>
            <a:off x="4824468" y="3355565"/>
            <a:ext cx="4147935" cy="12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53543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442799" y="2734854"/>
            <a:ext cx="4023000" cy="212558"/>
          </a:xfrm>
        </p:spPr>
        <p:txBody>
          <a:bodyPr/>
          <a:lstStyle/>
          <a:p>
            <a:r>
              <a:rPr lang="en-US" dirty="0"/>
              <a:t>Half-cell configurations</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42799" y="3075806"/>
            <a:ext cx="4023000" cy="1564371"/>
          </a:xfrm>
        </p:spPr>
        <p:txBody>
          <a:bodyPr/>
          <a:lstStyle/>
          <a:p>
            <a:pPr lvl="1"/>
            <a:r>
              <a:rPr lang="en-US" dirty="0"/>
              <a:t>Layout optimizing dipole packing factor to minimize SR power (5.3% gain by filling non-sextupole areas)</a:t>
            </a:r>
          </a:p>
          <a:p>
            <a:pPr lvl="1"/>
            <a:endParaRPr lang="en-US" dirty="0"/>
          </a:p>
          <a:p>
            <a:pPr lvl="1"/>
            <a:r>
              <a:rPr lang="en-US" dirty="0"/>
              <a:t>3 configurations of dipole lengths, depending on presence of sextupole(s) in the half-cell</a:t>
            </a: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Dipole magnet design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20" name="Textplatzhalter 6">
            <a:extLst>
              <a:ext uri="{FF2B5EF4-FFF2-40B4-BE49-F238E27FC236}">
                <a16:creationId xmlns:a16="http://schemas.microsoft.com/office/drawing/2014/main" id="{B03E07AE-AF71-4974-B958-CC2F25D76FFE}"/>
              </a:ext>
            </a:extLst>
          </p:cNvPr>
          <p:cNvSpPr txBox="1">
            <a:spLocks/>
          </p:cNvSpPr>
          <p:nvPr/>
        </p:nvSpPr>
        <p:spPr>
          <a:xfrm>
            <a:off x="4670124" y="4561638"/>
            <a:ext cx="402300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Arc half-cell configurations, courtesy K. Oide</a:t>
            </a:r>
          </a:p>
        </p:txBody>
      </p:sp>
      <p:pic>
        <p:nvPicPr>
          <p:cNvPr id="9" name="Picture 8">
            <a:extLst>
              <a:ext uri="{FF2B5EF4-FFF2-40B4-BE49-F238E27FC236}">
                <a16:creationId xmlns:a16="http://schemas.microsoft.com/office/drawing/2014/main" id="{F0191146-2B48-4D0D-8557-EADF005980BD}"/>
              </a:ext>
            </a:extLst>
          </p:cNvPr>
          <p:cNvPicPr>
            <a:picLocks noChangeAspect="1"/>
          </p:cNvPicPr>
          <p:nvPr/>
        </p:nvPicPr>
        <p:blipFill>
          <a:blip r:embed="rId2"/>
          <a:stretch>
            <a:fillRect/>
          </a:stretch>
        </p:blipFill>
        <p:spPr>
          <a:xfrm>
            <a:off x="5148064" y="1218064"/>
            <a:ext cx="3096343" cy="3206681"/>
          </a:xfrm>
          <a:prstGeom prst="rect">
            <a:avLst/>
          </a:prstGeom>
        </p:spPr>
      </p:pic>
      <p:pic>
        <p:nvPicPr>
          <p:cNvPr id="19" name="Picture 18">
            <a:extLst>
              <a:ext uri="{FF2B5EF4-FFF2-40B4-BE49-F238E27FC236}">
                <a16:creationId xmlns:a16="http://schemas.microsoft.com/office/drawing/2014/main" id="{58568D3D-7372-48E0-BBE4-C46E59B47457}"/>
              </a:ext>
            </a:extLst>
          </p:cNvPr>
          <p:cNvPicPr>
            <a:picLocks noChangeAspect="1"/>
          </p:cNvPicPr>
          <p:nvPr/>
        </p:nvPicPr>
        <p:blipFill rotWithShape="1">
          <a:blip r:embed="rId3"/>
          <a:srcRect l="74018" t="41810" r="12004" b="38199"/>
          <a:stretch/>
        </p:blipFill>
        <p:spPr>
          <a:xfrm>
            <a:off x="469763" y="1060536"/>
            <a:ext cx="4022999" cy="1511214"/>
          </a:xfrm>
          <a:prstGeom prst="rect">
            <a:avLst/>
          </a:prstGeom>
        </p:spPr>
      </p:pic>
    </p:spTree>
    <p:extLst>
      <p:ext uri="{BB962C8B-B14F-4D97-AF65-F5344CB8AC3E}">
        <p14:creationId xmlns:p14="http://schemas.microsoft.com/office/powerpoint/2010/main" val="2385329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64BA3105-AD09-43C5-8C36-B2528EB159C8}"/>
              </a:ext>
            </a:extLst>
          </p:cNvPr>
          <p:cNvSpPr>
            <a:spLocks noGrp="1"/>
          </p:cNvSpPr>
          <p:nvPr>
            <p:ph type="body" sz="quarter" idx="11"/>
          </p:nvPr>
        </p:nvSpPr>
        <p:spPr>
          <a:xfrm>
            <a:off x="5076056" y="897387"/>
            <a:ext cx="3706152" cy="212558"/>
          </a:xfrm>
        </p:spPr>
        <p:txBody>
          <a:bodyPr/>
          <a:lstStyle/>
          <a:p>
            <a:r>
              <a:rPr lang="en-US" dirty="0"/>
              <a:t>Fixed parameters</a:t>
            </a:r>
          </a:p>
          <a:p>
            <a:endParaRPr lang="en-US" dirty="0"/>
          </a:p>
        </p:txBody>
      </p:sp>
      <p:sp>
        <p:nvSpPr>
          <p:cNvPr id="9" name="Textplatzhalter 8">
            <a:extLst>
              <a:ext uri="{FF2B5EF4-FFF2-40B4-BE49-F238E27FC236}">
                <a16:creationId xmlns:a16="http://schemas.microsoft.com/office/drawing/2014/main" id="{7D754EA4-AA52-4E0A-80AE-92A6D0EB9F76}"/>
              </a:ext>
            </a:extLst>
          </p:cNvPr>
          <p:cNvSpPr>
            <a:spLocks noGrp="1"/>
          </p:cNvSpPr>
          <p:nvPr>
            <p:ph type="body" sz="quarter" idx="12"/>
          </p:nvPr>
        </p:nvSpPr>
        <p:spPr>
          <a:xfrm>
            <a:off x="5076056" y="1238339"/>
            <a:ext cx="3816424" cy="1186240"/>
          </a:xfrm>
        </p:spPr>
        <p:txBody>
          <a:bodyPr/>
          <a:lstStyle/>
          <a:p>
            <a:r>
              <a:rPr lang="en-US" dirty="0"/>
              <a:t>Based on CDR, except dipole length per half-cell slightly longer (2018)</a:t>
            </a:r>
            <a:endParaRPr lang="en-US" baseline="30000" dirty="0"/>
          </a:p>
          <a:p>
            <a:endParaRPr lang="en-US" dirty="0"/>
          </a:p>
          <a:p>
            <a:pPr lvl="1"/>
            <a:r>
              <a:rPr lang="da-DK" dirty="0"/>
              <a:t>Dipole interconnection length to be assessed with mechanical design studies (see next slides)</a:t>
            </a:r>
          </a:p>
          <a:p>
            <a:pPr lvl="1"/>
            <a:endParaRPr lang="en-US" dirty="0"/>
          </a:p>
          <a:p>
            <a:endParaRPr lang="en-US" dirty="0"/>
          </a:p>
        </p:txBody>
      </p:sp>
      <p:sp>
        <p:nvSpPr>
          <p:cNvPr id="7" name="Titel 6">
            <a:extLst>
              <a:ext uri="{FF2B5EF4-FFF2-40B4-BE49-F238E27FC236}">
                <a16:creationId xmlns:a16="http://schemas.microsoft.com/office/drawing/2014/main" id="{A425B0E1-4E38-4C22-895F-AB3C229B9468}"/>
              </a:ext>
            </a:extLst>
          </p:cNvPr>
          <p:cNvSpPr>
            <a:spLocks noGrp="1"/>
          </p:cNvSpPr>
          <p:nvPr>
            <p:ph type="title"/>
          </p:nvPr>
        </p:nvSpPr>
        <p:spPr/>
        <p:txBody>
          <a:bodyPr/>
          <a:lstStyle/>
          <a:p>
            <a:r>
              <a:rPr lang="en-US" dirty="0"/>
              <a:t>Options for dipole length</a:t>
            </a:r>
            <a:br>
              <a:rPr lang="en-US" dirty="0"/>
            </a:br>
            <a:endParaRPr lang="en-US" dirty="0"/>
          </a:p>
        </p:txBody>
      </p:sp>
      <p:sp>
        <p:nvSpPr>
          <p:cNvPr id="12" name="Foliennummernplatzhalter 1">
            <a:extLst>
              <a:ext uri="{FF2B5EF4-FFF2-40B4-BE49-F238E27FC236}">
                <a16:creationId xmlns:a16="http://schemas.microsoft.com/office/drawing/2014/main" id="{5E6000F1-50B7-A942-9ED7-064DD0FADC6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16" name="Textfeld 8">
            <a:extLst>
              <a:ext uri="{FF2B5EF4-FFF2-40B4-BE49-F238E27FC236}">
                <a16:creationId xmlns:a16="http://schemas.microsoft.com/office/drawing/2014/main" id="{C7D8614A-C9D0-4EF9-89A7-B61659E7F3F4}"/>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pic>
        <p:nvPicPr>
          <p:cNvPr id="5" name="Picture 4">
            <a:extLst>
              <a:ext uri="{FF2B5EF4-FFF2-40B4-BE49-F238E27FC236}">
                <a16:creationId xmlns:a16="http://schemas.microsoft.com/office/drawing/2014/main" id="{6A330FC1-F29C-49C9-A83A-50E11457EA19}"/>
              </a:ext>
            </a:extLst>
          </p:cNvPr>
          <p:cNvPicPr>
            <a:picLocks noChangeAspect="1"/>
          </p:cNvPicPr>
          <p:nvPr/>
        </p:nvPicPr>
        <p:blipFill>
          <a:blip r:embed="rId2"/>
          <a:stretch>
            <a:fillRect/>
          </a:stretch>
        </p:blipFill>
        <p:spPr>
          <a:xfrm>
            <a:off x="337652" y="1388551"/>
            <a:ext cx="4423848" cy="3047927"/>
          </a:xfrm>
          <a:prstGeom prst="rect">
            <a:avLst/>
          </a:prstGeom>
        </p:spPr>
      </p:pic>
      <p:sp>
        <p:nvSpPr>
          <p:cNvPr id="17" name="Textfeld 10">
            <a:extLst>
              <a:ext uri="{FF2B5EF4-FFF2-40B4-BE49-F238E27FC236}">
                <a16:creationId xmlns:a16="http://schemas.microsoft.com/office/drawing/2014/main" id="{B1816D69-54B7-42D1-A846-1AA243B4288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20" name="TextBox 19">
            <a:extLst>
              <a:ext uri="{FF2B5EF4-FFF2-40B4-BE49-F238E27FC236}">
                <a16:creationId xmlns:a16="http://schemas.microsoft.com/office/drawing/2014/main" id="{1EA4BD9B-D4DC-49BC-B749-58EFC408F65A}"/>
              </a:ext>
            </a:extLst>
          </p:cNvPr>
          <p:cNvSpPr txBox="1"/>
          <p:nvPr/>
        </p:nvSpPr>
        <p:spPr>
          <a:xfrm>
            <a:off x="3419872" y="2373857"/>
            <a:ext cx="1617800" cy="233975"/>
          </a:xfrm>
          <a:prstGeom prst="rect">
            <a:avLst/>
          </a:prstGeom>
          <a:noFill/>
        </p:spPr>
        <p:txBody>
          <a:bodyPr wrap="square" rtlCol="0">
            <a:spAutoFit/>
          </a:bodyPr>
          <a:lstStyle/>
          <a:p>
            <a:pPr algn="l">
              <a:lnSpc>
                <a:spcPts val="1200"/>
              </a:lnSpc>
            </a:pPr>
            <a:r>
              <a:rPr lang="en-GB" sz="800" b="1" dirty="0">
                <a:solidFill>
                  <a:srgbClr val="FF0000"/>
                </a:solidFill>
              </a:rPr>
              <a:t>(Preliminary assumption)</a:t>
            </a:r>
          </a:p>
        </p:txBody>
      </p:sp>
      <p:sp>
        <p:nvSpPr>
          <p:cNvPr id="25" name="Textplatzhalter 7">
            <a:extLst>
              <a:ext uri="{FF2B5EF4-FFF2-40B4-BE49-F238E27FC236}">
                <a16:creationId xmlns:a16="http://schemas.microsoft.com/office/drawing/2014/main" id="{F1A25B2A-6C86-42D7-85F4-9D1459CDAB50}"/>
              </a:ext>
            </a:extLst>
          </p:cNvPr>
          <p:cNvSpPr txBox="1">
            <a:spLocks/>
          </p:cNvSpPr>
          <p:nvPr/>
        </p:nvSpPr>
        <p:spPr>
          <a:xfrm>
            <a:off x="5076056" y="2391103"/>
            <a:ext cx="3706152"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Variable parameters</a:t>
            </a:r>
          </a:p>
          <a:p>
            <a:endParaRPr lang="en-US" dirty="0"/>
          </a:p>
        </p:txBody>
      </p:sp>
      <p:sp>
        <p:nvSpPr>
          <p:cNvPr id="26" name="Textplatzhalter 8">
            <a:extLst>
              <a:ext uri="{FF2B5EF4-FFF2-40B4-BE49-F238E27FC236}">
                <a16:creationId xmlns:a16="http://schemas.microsoft.com/office/drawing/2014/main" id="{66ACF90C-E93B-4CAC-8D69-DFEEDC6D537D}"/>
              </a:ext>
            </a:extLst>
          </p:cNvPr>
          <p:cNvSpPr txBox="1">
            <a:spLocks/>
          </p:cNvSpPr>
          <p:nvPr/>
        </p:nvSpPr>
        <p:spPr>
          <a:xfrm>
            <a:off x="5076056" y="2732054"/>
            <a:ext cx="3816424" cy="173364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Function of dipole splitting options</a:t>
            </a:r>
            <a:endParaRPr lang="en-US" baseline="30000" dirty="0"/>
          </a:p>
          <a:p>
            <a:endParaRPr lang="en-US" dirty="0"/>
          </a:p>
          <a:p>
            <a:pPr lvl="1"/>
            <a:r>
              <a:rPr lang="da-DK" dirty="0"/>
              <a:t>Large magnet quantities whatever splitting option</a:t>
            </a:r>
          </a:p>
          <a:p>
            <a:pPr lvl="1"/>
            <a:endParaRPr lang="da-DK" dirty="0"/>
          </a:p>
          <a:p>
            <a:pPr lvl="1"/>
            <a:r>
              <a:rPr lang="da-DK" dirty="0"/>
              <a:t>Magnet unit mass not a concern by itself, but long units would bring some challenges</a:t>
            </a:r>
          </a:p>
          <a:p>
            <a:pPr lvl="1"/>
            <a:endParaRPr lang="da-DK" dirty="0"/>
          </a:p>
          <a:p>
            <a:pPr lvl="1"/>
            <a:r>
              <a:rPr lang="da-DK" dirty="0"/>
              <a:t>Loss of dipole packing factor for shorter units, to be checked in terms of beam optics</a:t>
            </a:r>
          </a:p>
          <a:p>
            <a:pPr lvl="1"/>
            <a:endParaRPr lang="da-DK" dirty="0"/>
          </a:p>
          <a:p>
            <a:pPr lvl="1"/>
            <a:r>
              <a:rPr lang="da-DK" dirty="0"/>
              <a:t>Sagitta is of little concern, except for 24m version where it reaches ~30% of good field region</a:t>
            </a:r>
          </a:p>
          <a:p>
            <a:pPr lvl="1"/>
            <a:endParaRPr lang="en-US" dirty="0"/>
          </a:p>
          <a:p>
            <a:endParaRPr lang="en-US" dirty="0"/>
          </a:p>
        </p:txBody>
      </p:sp>
      <p:sp>
        <p:nvSpPr>
          <p:cNvPr id="14" name="Rectangle 13">
            <a:extLst>
              <a:ext uri="{FF2B5EF4-FFF2-40B4-BE49-F238E27FC236}">
                <a16:creationId xmlns:a16="http://schemas.microsoft.com/office/drawing/2014/main" id="{FF7DB8B1-92CC-4E0E-AF96-CD67E845D25D}"/>
              </a:ext>
            </a:extLst>
          </p:cNvPr>
          <p:cNvSpPr/>
          <p:nvPr/>
        </p:nvSpPr>
        <p:spPr>
          <a:xfrm>
            <a:off x="382432" y="2407837"/>
            <a:ext cx="4378806" cy="181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4C7D25C7-0766-406E-ADE7-9C6DBB9DCFF5}"/>
              </a:ext>
            </a:extLst>
          </p:cNvPr>
          <p:cNvSpPr/>
          <p:nvPr/>
        </p:nvSpPr>
        <p:spPr>
          <a:xfrm>
            <a:off x="365621" y="3092015"/>
            <a:ext cx="4378806"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8B12060-B1A4-4CA8-A597-94257C4FE029}"/>
              </a:ext>
            </a:extLst>
          </p:cNvPr>
          <p:cNvSpPr/>
          <p:nvPr/>
        </p:nvSpPr>
        <p:spPr>
          <a:xfrm>
            <a:off x="360173" y="3599823"/>
            <a:ext cx="4378806"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DFB0F6F6-B81E-4ED6-AC5F-5B575543E655}"/>
              </a:ext>
            </a:extLst>
          </p:cNvPr>
          <p:cNvSpPr/>
          <p:nvPr/>
        </p:nvSpPr>
        <p:spPr>
          <a:xfrm>
            <a:off x="360173" y="3261191"/>
            <a:ext cx="4378806"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0FA3CEDC-47C8-43AD-8C3D-7A73BA5C28A2}"/>
              </a:ext>
            </a:extLst>
          </p:cNvPr>
          <p:cNvSpPr/>
          <p:nvPr/>
        </p:nvSpPr>
        <p:spPr>
          <a:xfrm>
            <a:off x="360173" y="3430368"/>
            <a:ext cx="4378806"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1239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371614" y="1443853"/>
            <a:ext cx="4027950" cy="559073"/>
          </a:xfrm>
        </p:spPr>
        <p:txBody>
          <a:bodyPr/>
          <a:lstStyle/>
          <a:p>
            <a:pPr>
              <a:lnSpc>
                <a:spcPct val="150000"/>
              </a:lnSpc>
            </a:pPr>
            <a:r>
              <a:rPr lang="en-US" dirty="0"/>
              <a:t>What must fit into the interconnection space between dipoles?</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76564" y="2324579"/>
            <a:ext cx="4023000" cy="2048138"/>
          </a:xfrm>
        </p:spPr>
        <p:txBody>
          <a:bodyPr/>
          <a:lstStyle/>
          <a:p>
            <a:pPr lvl="1"/>
            <a:r>
              <a:rPr lang="en-US" dirty="0"/>
              <a:t>Power electrical connections</a:t>
            </a:r>
          </a:p>
          <a:p>
            <a:pPr lvl="1"/>
            <a:endParaRPr lang="en-US" dirty="0"/>
          </a:p>
          <a:p>
            <a:pPr lvl="1"/>
            <a:r>
              <a:rPr lang="en-US" dirty="0"/>
              <a:t>Possibly cooling connections</a:t>
            </a:r>
          </a:p>
          <a:p>
            <a:pPr lvl="1"/>
            <a:endParaRPr lang="en-US" dirty="0"/>
          </a:p>
          <a:p>
            <a:pPr lvl="1"/>
            <a:r>
              <a:rPr lang="en-US" dirty="0"/>
              <a:t>Vacuum connections</a:t>
            </a:r>
          </a:p>
          <a:p>
            <a:pPr lvl="1"/>
            <a:endParaRPr lang="en-US" dirty="0"/>
          </a:p>
          <a:p>
            <a:pPr lvl="1"/>
            <a:r>
              <a:rPr lang="en-US" dirty="0"/>
              <a:t>Other integration constraints (see next slides)</a:t>
            </a:r>
          </a:p>
          <a:p>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Interconnect's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sp>
        <p:nvSpPr>
          <p:cNvPr id="20" name="Textplatzhalter 6">
            <a:extLst>
              <a:ext uri="{FF2B5EF4-FFF2-40B4-BE49-F238E27FC236}">
                <a16:creationId xmlns:a16="http://schemas.microsoft.com/office/drawing/2014/main" id="{B03E07AE-AF71-4974-B958-CC2F25D76FFE}"/>
              </a:ext>
            </a:extLst>
          </p:cNvPr>
          <p:cNvSpPr txBox="1">
            <a:spLocks/>
          </p:cNvSpPr>
          <p:nvPr/>
        </p:nvSpPr>
        <p:spPr>
          <a:xfrm>
            <a:off x="4886935" y="4726540"/>
            <a:ext cx="402300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Short model of FCC-</a:t>
            </a:r>
            <a:r>
              <a:rPr lang="en-US" dirty="0" err="1"/>
              <a:t>ee</a:t>
            </a:r>
            <a:r>
              <a:rPr lang="en-US" dirty="0"/>
              <a:t> dipole with vacuum chamber</a:t>
            </a:r>
          </a:p>
        </p:txBody>
      </p:sp>
      <p:pic>
        <p:nvPicPr>
          <p:cNvPr id="17" name="Picture 16">
            <a:extLst>
              <a:ext uri="{FF2B5EF4-FFF2-40B4-BE49-F238E27FC236}">
                <a16:creationId xmlns:a16="http://schemas.microsoft.com/office/drawing/2014/main" id="{5C721886-0A24-4947-BABD-8D063CBCFBF2}"/>
              </a:ext>
            </a:extLst>
          </p:cNvPr>
          <p:cNvPicPr>
            <a:picLocks noChangeAspect="1"/>
          </p:cNvPicPr>
          <p:nvPr/>
        </p:nvPicPr>
        <p:blipFill>
          <a:blip r:embed="rId2"/>
          <a:stretch>
            <a:fillRect/>
          </a:stretch>
        </p:blipFill>
        <p:spPr>
          <a:xfrm>
            <a:off x="4283968" y="1930177"/>
            <a:ext cx="4678200" cy="2442540"/>
          </a:xfrm>
          <a:prstGeom prst="rect">
            <a:avLst/>
          </a:prstGeom>
        </p:spPr>
      </p:pic>
    </p:spTree>
    <p:extLst>
      <p:ext uri="{BB962C8B-B14F-4D97-AF65-F5344CB8AC3E}">
        <p14:creationId xmlns:p14="http://schemas.microsoft.com/office/powerpoint/2010/main" val="478891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DC6342E-D525-4FF1-9F63-4D2706830A8B}"/>
              </a:ext>
            </a:extLst>
          </p:cNvPr>
          <p:cNvSpPr>
            <a:spLocks noGrp="1"/>
          </p:cNvSpPr>
          <p:nvPr>
            <p:ph type="body" sz="quarter" idx="11"/>
          </p:nvPr>
        </p:nvSpPr>
        <p:spPr>
          <a:xfrm>
            <a:off x="371614" y="2562210"/>
            <a:ext cx="4027950" cy="235290"/>
          </a:xfrm>
        </p:spPr>
        <p:txBody>
          <a:bodyPr/>
          <a:lstStyle/>
          <a:p>
            <a:r>
              <a:rPr lang="en-US" dirty="0"/>
              <a:t>Vacuum connections</a:t>
            </a:r>
          </a:p>
        </p:txBody>
      </p:sp>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71614" y="3148267"/>
            <a:ext cx="5054058" cy="1413494"/>
          </a:xfrm>
        </p:spPr>
        <p:txBody>
          <a:bodyPr/>
          <a:lstStyle/>
          <a:p>
            <a:pPr lvl="1"/>
            <a:r>
              <a:rPr lang="en-US" dirty="0"/>
              <a:t>Vacuum flanges are large and impinge on the busbar footprint (busbar connection cannot be straight)</a:t>
            </a:r>
          </a:p>
          <a:p>
            <a:pPr lvl="1"/>
            <a:endParaRPr lang="en-US" dirty="0"/>
          </a:p>
          <a:p>
            <a:pPr lvl="1"/>
            <a:r>
              <a:rPr lang="en-US" dirty="0"/>
              <a:t>Water cooled contact fingers similar to KEK concept for FCC-</a:t>
            </a:r>
            <a:r>
              <a:rPr lang="en-US" dirty="0" err="1"/>
              <a:t>ee</a:t>
            </a:r>
            <a:r>
              <a:rPr lang="en-US" dirty="0"/>
              <a:t>? Would impinge more on busbar area. To be checked</a:t>
            </a:r>
          </a:p>
          <a:p>
            <a:pPr lvl="1"/>
            <a:endParaRPr lang="en-US" dirty="0"/>
          </a:p>
          <a:p>
            <a:pPr lvl="1"/>
            <a:r>
              <a:rPr lang="en-US" dirty="0"/>
              <a:t>Length of bellow may have to match booster supporting pillars</a:t>
            </a:r>
          </a:p>
          <a:p>
            <a:pPr lvl="1"/>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0411" y="730688"/>
            <a:ext cx="8263350" cy="804066"/>
          </a:xfrm>
        </p:spPr>
        <p:txBody>
          <a:bodyPr/>
          <a:lstStyle/>
          <a:p>
            <a:r>
              <a:rPr lang="en-US" dirty="0"/>
              <a:t>Interconnect’s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14" name="Textfeld 8">
            <a:extLst>
              <a:ext uri="{FF2B5EF4-FFF2-40B4-BE49-F238E27FC236}">
                <a16:creationId xmlns:a16="http://schemas.microsoft.com/office/drawing/2014/main" id="{100021CA-1AC5-4C21-8C7B-AFCB88C4EE66}"/>
              </a:ext>
            </a:extLst>
          </p:cNvPr>
          <p:cNvSpPr txBox="1"/>
          <p:nvPr/>
        </p:nvSpPr>
        <p:spPr>
          <a:xfrm>
            <a:off x="4932040" y="84395"/>
            <a:ext cx="3528391" cy="183099"/>
          </a:xfrm>
          <a:prstGeom prst="rect">
            <a:avLst/>
          </a:prstGeom>
          <a:noFill/>
        </p:spPr>
        <p:txBody>
          <a:bodyPr wrap="square" rtlCol="0">
            <a:noAutofit/>
          </a:bodyPr>
          <a:lstStyle/>
          <a:p>
            <a:pPr>
              <a:lnSpc>
                <a:spcPts val="1238"/>
              </a:lnSpc>
            </a:pPr>
            <a:r>
              <a:rPr lang="en-GB" sz="900" dirty="0">
                <a:solidFill>
                  <a:schemeClr val="bg1"/>
                </a:solidFill>
              </a:rPr>
              <a:t>FCC-</a:t>
            </a:r>
            <a:r>
              <a:rPr lang="en-GB" sz="900" dirty="0" err="1">
                <a:solidFill>
                  <a:schemeClr val="bg1"/>
                </a:solidFill>
              </a:rPr>
              <a:t>ee</a:t>
            </a:r>
            <a:r>
              <a:rPr lang="en-GB" sz="900" dirty="0">
                <a:solidFill>
                  <a:schemeClr val="bg1"/>
                </a:solidFill>
              </a:rPr>
              <a:t> Main Dipole Length Considerations, </a:t>
            </a:r>
            <a:r>
              <a:rPr lang="en-GB" sz="900" i="1" dirty="0">
                <a:solidFill>
                  <a:schemeClr val="bg1"/>
                </a:solidFill>
              </a:rPr>
              <a:t>J. Bauche, TE-MSC</a:t>
            </a:r>
            <a:endParaRPr lang="de-AT" sz="900" i="1" dirty="0">
              <a:solidFill>
                <a:schemeClr val="bg1"/>
              </a:solidFill>
            </a:endParaRPr>
          </a:p>
        </p:txBody>
      </p:sp>
      <p:sp>
        <p:nvSpPr>
          <p:cNvPr id="18" name="Textfeld 10">
            <a:extLst>
              <a:ext uri="{FF2B5EF4-FFF2-40B4-BE49-F238E27FC236}">
                <a16:creationId xmlns:a16="http://schemas.microsoft.com/office/drawing/2014/main" id="{BD18D8B3-6463-4202-A960-C0A035083DF5}"/>
              </a:ext>
            </a:extLst>
          </p:cNvPr>
          <p:cNvSpPr txBox="1"/>
          <p:nvPr/>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26</a:t>
            </a:r>
            <a:r>
              <a:rPr lang="en-US" sz="900" baseline="30000" dirty="0">
                <a:solidFill>
                  <a:schemeClr val="bg1"/>
                </a:solidFill>
              </a:rPr>
              <a:t>th</a:t>
            </a:r>
            <a:r>
              <a:rPr lang="en-US" sz="900" dirty="0">
                <a:solidFill>
                  <a:schemeClr val="bg1"/>
                </a:solidFill>
              </a:rPr>
              <a:t> March 2021 – FCC Technology Meeting </a:t>
            </a:r>
            <a:endParaRPr lang="de-AT" sz="900" dirty="0">
              <a:solidFill>
                <a:schemeClr val="bg1"/>
              </a:solidFill>
            </a:endParaRPr>
          </a:p>
        </p:txBody>
      </p:sp>
      <p:pic>
        <p:nvPicPr>
          <p:cNvPr id="16" name="Picture 15">
            <a:extLst>
              <a:ext uri="{FF2B5EF4-FFF2-40B4-BE49-F238E27FC236}">
                <a16:creationId xmlns:a16="http://schemas.microsoft.com/office/drawing/2014/main" id="{07D151B1-8641-4E1E-B7DB-3801BC881A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7" y="3153773"/>
            <a:ext cx="2678261" cy="1511347"/>
          </a:xfrm>
          <a:prstGeom prst="rect">
            <a:avLst/>
          </a:prstGeom>
        </p:spPr>
      </p:pic>
      <p:pic>
        <p:nvPicPr>
          <p:cNvPr id="12" name="Picture 11">
            <a:extLst>
              <a:ext uri="{FF2B5EF4-FFF2-40B4-BE49-F238E27FC236}">
                <a16:creationId xmlns:a16="http://schemas.microsoft.com/office/drawing/2014/main" id="{EAC81A99-C936-4306-8BFD-CF27861265ED}"/>
              </a:ext>
            </a:extLst>
          </p:cNvPr>
          <p:cNvPicPr>
            <a:picLocks noChangeAspect="1"/>
          </p:cNvPicPr>
          <p:nvPr/>
        </p:nvPicPr>
        <p:blipFill rotWithShape="1">
          <a:blip r:embed="rId3"/>
          <a:srcRect t="15461"/>
          <a:stretch/>
        </p:blipFill>
        <p:spPr>
          <a:xfrm>
            <a:off x="3809133" y="492064"/>
            <a:ext cx="4963253" cy="2343691"/>
          </a:xfrm>
          <a:prstGeom prst="rect">
            <a:avLst/>
          </a:prstGeom>
          <a:ln>
            <a:noFill/>
          </a:ln>
          <a:effectLst>
            <a:outerShdw blurRad="190500" algn="tl" rotWithShape="0">
              <a:srgbClr val="000000">
                <a:alpha val="70000"/>
              </a:srgbClr>
            </a:outerShdw>
          </a:effectLst>
        </p:spPr>
      </p:pic>
      <p:sp>
        <p:nvSpPr>
          <p:cNvPr id="15" name="Textplatzhalter 6">
            <a:extLst>
              <a:ext uri="{FF2B5EF4-FFF2-40B4-BE49-F238E27FC236}">
                <a16:creationId xmlns:a16="http://schemas.microsoft.com/office/drawing/2014/main" id="{85ACF667-6304-46D5-860B-FC2A3C6E1D17}"/>
              </a:ext>
            </a:extLst>
          </p:cNvPr>
          <p:cNvSpPr txBox="1">
            <a:spLocks/>
          </p:cNvSpPr>
          <p:nvPr/>
        </p:nvSpPr>
        <p:spPr>
          <a:xfrm>
            <a:off x="3987706" y="2866938"/>
            <a:ext cx="4606106" cy="26377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Example of KEK vacuum chamber bellow and RF shield (Courtesy R. Kersevan)</a:t>
            </a:r>
          </a:p>
        </p:txBody>
      </p:sp>
      <p:sp>
        <p:nvSpPr>
          <p:cNvPr id="19" name="Textplatzhalter 6">
            <a:extLst>
              <a:ext uri="{FF2B5EF4-FFF2-40B4-BE49-F238E27FC236}">
                <a16:creationId xmlns:a16="http://schemas.microsoft.com/office/drawing/2014/main" id="{3A505399-5D8A-4B3A-8584-3860CDBBF689}"/>
              </a:ext>
            </a:extLst>
          </p:cNvPr>
          <p:cNvSpPr txBox="1">
            <a:spLocks/>
          </p:cNvSpPr>
          <p:nvPr/>
        </p:nvSpPr>
        <p:spPr>
          <a:xfrm>
            <a:off x="5336956" y="4702989"/>
            <a:ext cx="4023000" cy="343087"/>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Integration studies for booster on top of FCC-</a:t>
            </a:r>
            <a:r>
              <a:rPr lang="en-US" dirty="0" err="1"/>
              <a:t>ee</a:t>
            </a:r>
            <a:r>
              <a:rPr lang="en-US" dirty="0"/>
              <a:t> collider </a:t>
            </a:r>
          </a:p>
          <a:p>
            <a:pPr algn="ctr"/>
            <a:r>
              <a:rPr lang="en-US" dirty="0"/>
              <a:t>(Courtesy F. </a:t>
            </a:r>
            <a:r>
              <a:rPr lang="en-US" dirty="0" err="1"/>
              <a:t>Valchkova</a:t>
            </a:r>
            <a:r>
              <a:rPr lang="en-US" dirty="0"/>
              <a:t>- Georgieva)</a:t>
            </a:r>
          </a:p>
        </p:txBody>
      </p:sp>
    </p:spTree>
    <p:extLst>
      <p:ext uri="{BB962C8B-B14F-4D97-AF65-F5344CB8AC3E}">
        <p14:creationId xmlns:p14="http://schemas.microsoft.com/office/powerpoint/2010/main" val="2870758376"/>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4953</TotalTime>
  <Words>1913</Words>
  <Application>Microsoft Office PowerPoint</Application>
  <PresentationFormat>On-screen Show (16:9)</PresentationFormat>
  <Paragraphs>255</Paragraphs>
  <Slides>17</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17</vt:i4>
      </vt:variant>
    </vt:vector>
  </HeadingPairs>
  <TitlesOfParts>
    <vt:vector size="22" baseType="lpstr">
      <vt:lpstr>Arial</vt:lpstr>
      <vt:lpstr>Calibri</vt:lpstr>
      <vt:lpstr>Introslides</vt:lpstr>
      <vt:lpstr>Titleslides, Conclusion</vt:lpstr>
      <vt:lpstr>Content Slides - Deep Blue</vt:lpstr>
      <vt:lpstr>FCC-ee  Main Dipole Length Considerations  (from the Magnet Point of View)</vt:lpstr>
      <vt:lpstr>Outline</vt:lpstr>
      <vt:lpstr>Introduction</vt:lpstr>
      <vt:lpstr>Dipole magnet design</vt:lpstr>
      <vt:lpstr>Dipole magnet design</vt:lpstr>
      <vt:lpstr>Dipole magnet design</vt:lpstr>
      <vt:lpstr>Options for dipole length </vt:lpstr>
      <vt:lpstr>Interconnect's</vt:lpstr>
      <vt:lpstr>Interconnect’s</vt:lpstr>
      <vt:lpstr>Interconnect's</vt:lpstr>
      <vt:lpstr>Interconnect’s</vt:lpstr>
      <vt:lpstr>Magnet constructional aspects</vt:lpstr>
      <vt:lpstr>Magnet constructional aspects</vt:lpstr>
      <vt:lpstr>Magnet constructional aspects</vt:lpstr>
      <vt:lpstr>Conclusions</vt:lpstr>
      <vt:lpstr>Next steps</vt:lpstr>
      <vt:lpstr>Thank you for your attention.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Jeremie Bauche</cp:lastModifiedBy>
  <cp:revision>439</cp:revision>
  <dcterms:created xsi:type="dcterms:W3CDTF">2020-10-27T09:23:42Z</dcterms:created>
  <dcterms:modified xsi:type="dcterms:W3CDTF">2021-03-26T10:02:05Z</dcterms:modified>
</cp:coreProperties>
</file>