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Roboto-regular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Lato-regular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d9c45342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d9c45342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af3cd3cc9c_0_21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af3cd3cc9c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af3cd3cc9c_0_28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af3cd3cc9c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d933c8c4a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d933c8c4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d5b09a965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d5b09a965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9090756a_1_7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e9090756a_1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b04f4c0cec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b04f4c0ce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af3cd3cc9c_0_1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af3cd3cc9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f3cd3cc9c_0_72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af3cd3cc9c_0_7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af3cd3cc9c_0_7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af3cd3cc9c_0_7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af3cd3cc9c_0_7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af3cd3cc9c_0_7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a80f39e1d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a80f39e1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80f39e1d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a80f39e1d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Google Shape;68;p1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" name="Google Shape;71;p14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Google Shape;75;p15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6" name="Google Shape;76;p15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7" name="Google Shape;77;p15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Google Shape;80;p16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1" name="Google Shape;81;p16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2" name="Google Shape;82;p16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3" name="Google Shape;83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Google Shape;87;p17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8" name="Google Shape;88;p17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9" name="Google Shape;89;p1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0" name="Google Shape;90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2" name="Google Shape;92;p17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3" name="Google Shape;93;p1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6" name="Google Shape;96;p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Google Shape;98;p19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9" name="Google Shape;99;p19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1" name="Google Shape;101;p1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" name="Google Shape;104;p20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2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8" name="Google Shape;108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9" name="Google Shape;109;p21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0" name="Google Shape;110;p21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11" name="Google Shape;111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Google Shape;114;p22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5" name="Google Shape;115;p2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17" name="Google Shape;117;p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Google Shape;119;p2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" name="Google Shape;120;p2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1" name="Google Shape;121;p23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3" name="Google Shape;123;p2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6" name="Google Shape;66;p1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Relationship Id="rId4" Type="http://schemas.openxmlformats.org/officeDocument/2006/relationships/image" Target="../media/image3.jpg"/><Relationship Id="rId5" Type="http://schemas.openxmlformats.org/officeDocument/2006/relationships/image" Target="../media/image9.jpg"/><Relationship Id="rId6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Relationship Id="rId4" Type="http://schemas.openxmlformats.org/officeDocument/2006/relationships/image" Target="../media/image2.jpg"/><Relationship Id="rId5" Type="http://schemas.openxmlformats.org/officeDocument/2006/relationships/image" Target="../media/image1.jpg"/><Relationship Id="rId6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Relationship Id="rId4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/>
          <p:nvPr>
            <p:ph type="ctrTitle"/>
          </p:nvPr>
        </p:nvSpPr>
        <p:spPr>
          <a:xfrm>
            <a:off x="390525" y="1181800"/>
            <a:ext cx="8222100" cy="1571100"/>
          </a:xfrm>
          <a:prstGeom prst="rect">
            <a:avLst/>
          </a:prstGeom>
          <a:solidFill>
            <a:srgbClr val="000000">
              <a:alpha val="82120"/>
            </a:srgbClr>
          </a:solidFill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The future of science woven into our tradition</a:t>
            </a:r>
            <a:endParaRPr>
              <a:solidFill>
                <a:srgbClr val="F3F3F3"/>
              </a:solidFill>
            </a:endParaRPr>
          </a:p>
        </p:txBody>
      </p:sp>
      <p:sp>
        <p:nvSpPr>
          <p:cNvPr id="131" name="Google Shape;131;p25"/>
          <p:cNvSpPr txBox="1"/>
          <p:nvPr>
            <p:ph idx="1" type="subTitle"/>
          </p:nvPr>
        </p:nvSpPr>
        <p:spPr>
          <a:xfrm>
            <a:off x="390525" y="2860475"/>
            <a:ext cx="8222100" cy="698400"/>
          </a:xfrm>
          <a:prstGeom prst="rect">
            <a:avLst/>
          </a:prstGeom>
          <a:solidFill>
            <a:srgbClr val="000000">
              <a:alpha val="82120"/>
            </a:srgbClr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Cultural Collisions - Bosnia and Herzegovina (Nov 2020 - May 2021)</a:t>
            </a:r>
            <a:endParaRPr>
              <a:solidFill>
                <a:srgbClr val="F3F3F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Zenica team</a:t>
            </a:r>
            <a:endParaRPr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A86E8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4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Stages of our work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Background pointer shape in timeline graphic" id="207" name="Google Shape;207;p35"/>
          <p:cNvSpPr/>
          <p:nvPr/>
        </p:nvSpPr>
        <p:spPr>
          <a:xfrm>
            <a:off x="340894" y="2199000"/>
            <a:ext cx="8492100" cy="745500"/>
          </a:xfrm>
          <a:prstGeom prst="homePlate">
            <a:avLst>
              <a:gd fmla="val 50000" name="adj"/>
            </a:avLst>
          </a:prstGeom>
          <a:solidFill>
            <a:srgbClr val="4A86E8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Lato"/>
                <a:ea typeface="Lato"/>
                <a:cs typeface="Lato"/>
                <a:sym typeface="Lato"/>
              </a:rPr>
              <a:t>7.11.2020 - 12.12.2020</a:t>
            </a:r>
            <a:endParaRPr sz="1500"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208" name="Google Shape;208;p35"/>
          <p:cNvGrpSpPr/>
          <p:nvPr/>
        </p:nvGrpSpPr>
        <p:grpSpPr>
          <a:xfrm>
            <a:off x="969270" y="1610215"/>
            <a:ext cx="198900" cy="593656"/>
            <a:chOff x="777447" y="1610215"/>
            <a:chExt cx="198900" cy="593656"/>
          </a:xfrm>
        </p:grpSpPr>
        <p:cxnSp>
          <p:nvCxnSpPr>
            <p:cNvPr id="209" name="Google Shape;209;p35"/>
            <p:cNvCxnSpPr/>
            <p:nvPr/>
          </p:nvCxnSpPr>
          <p:spPr>
            <a:xfrm>
              <a:off x="876909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0" name="Google Shape;210;p35"/>
            <p:cNvSpPr/>
            <p:nvPr/>
          </p:nvSpPr>
          <p:spPr>
            <a:xfrm>
              <a:off x="777447" y="1610215"/>
              <a:ext cx="198900" cy="198900"/>
            </a:xfrm>
            <a:prstGeom prst="ellipse">
              <a:avLst/>
            </a:prstGeom>
            <a:solidFill>
              <a:srgbClr val="4A86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" name="Google Shape;211;p35"/>
          <p:cNvSpPr txBox="1"/>
          <p:nvPr>
            <p:ph idx="4294967295" type="body"/>
          </p:nvPr>
        </p:nvSpPr>
        <p:spPr>
          <a:xfrm>
            <a:off x="318375" y="385667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Research and selection/elimination of topics</a:t>
            </a:r>
            <a:endParaRPr sz="1600"/>
          </a:p>
        </p:txBody>
      </p:sp>
      <p:grpSp>
        <p:nvGrpSpPr>
          <p:cNvPr id="212" name="Google Shape;212;p35"/>
          <p:cNvGrpSpPr/>
          <p:nvPr/>
        </p:nvGrpSpPr>
        <p:grpSpPr>
          <a:xfrm>
            <a:off x="2684632" y="2938958"/>
            <a:ext cx="198900" cy="593656"/>
            <a:chOff x="2223534" y="2938958"/>
            <a:chExt cx="198900" cy="593656"/>
          </a:xfrm>
        </p:grpSpPr>
        <p:cxnSp>
          <p:nvCxnSpPr>
            <p:cNvPr id="213" name="Google Shape;213;p35"/>
            <p:cNvCxnSpPr/>
            <p:nvPr/>
          </p:nvCxnSpPr>
          <p:spPr>
            <a:xfrm rot="10800000">
              <a:off x="2322997" y="2938958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4" name="Google Shape;214;p35"/>
            <p:cNvSpPr/>
            <p:nvPr/>
          </p:nvSpPr>
          <p:spPr>
            <a:xfrm flipH="1" rot="10800000">
              <a:off x="2223534" y="3333714"/>
              <a:ext cx="198900" cy="198900"/>
            </a:xfrm>
            <a:prstGeom prst="ellipse">
              <a:avLst/>
            </a:prstGeom>
            <a:solidFill>
              <a:srgbClr val="4A86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5" name="Google Shape;215;p35"/>
          <p:cNvSpPr txBox="1"/>
          <p:nvPr>
            <p:ph idx="4294967295" type="body"/>
          </p:nvPr>
        </p:nvSpPr>
        <p:spPr>
          <a:xfrm>
            <a:off x="1244337" y="3757725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Understanding antimatter, dark matter, dark energy and black holes</a:t>
            </a:r>
            <a:endParaRPr sz="1600"/>
          </a:p>
        </p:txBody>
      </p:sp>
      <p:grpSp>
        <p:nvGrpSpPr>
          <p:cNvPr id="216" name="Google Shape;216;p35"/>
          <p:cNvGrpSpPr/>
          <p:nvPr/>
        </p:nvGrpSpPr>
        <p:grpSpPr>
          <a:xfrm>
            <a:off x="4319545" y="1610215"/>
            <a:ext cx="198900" cy="593656"/>
            <a:chOff x="3918084" y="1610215"/>
            <a:chExt cx="198900" cy="593656"/>
          </a:xfrm>
        </p:grpSpPr>
        <p:cxnSp>
          <p:nvCxnSpPr>
            <p:cNvPr id="217" name="Google Shape;217;p35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8" name="Google Shape;218;p35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rgbClr val="4A86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9" name="Google Shape;219;p35"/>
          <p:cNvSpPr txBox="1"/>
          <p:nvPr>
            <p:ph idx="4294967295" type="body"/>
          </p:nvPr>
        </p:nvSpPr>
        <p:spPr>
          <a:xfrm>
            <a:off x="3304094" y="385667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Making parallels between science and art</a:t>
            </a:r>
            <a:endParaRPr sz="1600"/>
          </a:p>
        </p:txBody>
      </p:sp>
      <p:grpSp>
        <p:nvGrpSpPr>
          <p:cNvPr id="220" name="Google Shape;220;p35"/>
          <p:cNvGrpSpPr/>
          <p:nvPr/>
        </p:nvGrpSpPr>
        <p:grpSpPr>
          <a:xfrm>
            <a:off x="5973070" y="2938958"/>
            <a:ext cx="198900" cy="593656"/>
            <a:chOff x="5958946" y="2938958"/>
            <a:chExt cx="198900" cy="593656"/>
          </a:xfrm>
        </p:grpSpPr>
        <p:cxnSp>
          <p:nvCxnSpPr>
            <p:cNvPr id="221" name="Google Shape;221;p35"/>
            <p:cNvCxnSpPr/>
            <p:nvPr/>
          </p:nvCxnSpPr>
          <p:spPr>
            <a:xfrm rot="10800000">
              <a:off x="6058409" y="2938958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2" name="Google Shape;222;p35"/>
            <p:cNvSpPr/>
            <p:nvPr/>
          </p:nvSpPr>
          <p:spPr>
            <a:xfrm flipH="1" rot="10800000">
              <a:off x="5958946" y="3333714"/>
              <a:ext cx="198900" cy="198900"/>
            </a:xfrm>
            <a:prstGeom prst="ellipse">
              <a:avLst/>
            </a:prstGeom>
            <a:solidFill>
              <a:srgbClr val="4A86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3" name="Google Shape;223;p35"/>
          <p:cNvSpPr txBox="1"/>
          <p:nvPr>
            <p:ph idx="4294967295" type="body"/>
          </p:nvPr>
        </p:nvSpPr>
        <p:spPr>
          <a:xfrm>
            <a:off x="5126902" y="3757725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600"/>
              <a:t>Choosing an artistic field: traditional arts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grpSp>
        <p:nvGrpSpPr>
          <p:cNvPr id="224" name="Google Shape;224;p35"/>
          <p:cNvGrpSpPr/>
          <p:nvPr/>
        </p:nvGrpSpPr>
        <p:grpSpPr>
          <a:xfrm>
            <a:off x="7669807" y="1610215"/>
            <a:ext cx="198900" cy="593656"/>
            <a:chOff x="3918084" y="1610215"/>
            <a:chExt cx="198900" cy="593656"/>
          </a:xfrm>
        </p:grpSpPr>
        <p:cxnSp>
          <p:nvCxnSpPr>
            <p:cNvPr id="225" name="Google Shape;225;p35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6" name="Google Shape;226;p35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rgbClr val="4A86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7" name="Google Shape;227;p35"/>
          <p:cNvSpPr txBox="1"/>
          <p:nvPr>
            <p:ph idx="4294967295" type="body"/>
          </p:nvPr>
        </p:nvSpPr>
        <p:spPr>
          <a:xfrm>
            <a:off x="6685979" y="385667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How to put everything together in one video?</a:t>
            </a:r>
            <a:endParaRPr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 txBox="1"/>
          <p:nvPr>
            <p:ph type="title"/>
          </p:nvPr>
        </p:nvSpPr>
        <p:spPr>
          <a:xfrm>
            <a:off x="317928" y="2095025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Our goals:</a:t>
            </a:r>
            <a:endParaRPr baseline="30000" sz="2800"/>
          </a:p>
        </p:txBody>
      </p:sp>
      <p:sp>
        <p:nvSpPr>
          <p:cNvPr id="233" name="Google Shape;233;p36"/>
          <p:cNvSpPr txBox="1"/>
          <p:nvPr>
            <p:ph type="title"/>
          </p:nvPr>
        </p:nvSpPr>
        <p:spPr>
          <a:xfrm>
            <a:off x="4337500" y="514150"/>
            <a:ext cx="3753900" cy="1392900"/>
          </a:xfrm>
          <a:prstGeom prst="rect">
            <a:avLst/>
          </a:prstGeom>
          <a:solidFill>
            <a:schemeClr val="accent5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Point out the beauty and importance of traditional arts</a:t>
            </a:r>
            <a:endParaRPr/>
          </a:p>
        </p:txBody>
      </p:sp>
      <p:cxnSp>
        <p:nvCxnSpPr>
          <p:cNvPr id="234" name="Google Shape;234;p36"/>
          <p:cNvCxnSpPr>
            <a:stCxn id="233" idx="2"/>
            <a:endCxn id="235" idx="0"/>
          </p:cNvCxnSpPr>
          <p:nvPr/>
        </p:nvCxnSpPr>
        <p:spPr>
          <a:xfrm>
            <a:off x="6214450" y="1907050"/>
            <a:ext cx="0" cy="39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5" name="Google Shape;235;p36"/>
          <p:cNvSpPr txBox="1"/>
          <p:nvPr>
            <p:ph type="title"/>
          </p:nvPr>
        </p:nvSpPr>
        <p:spPr>
          <a:xfrm>
            <a:off x="4337500" y="2306051"/>
            <a:ext cx="3753900" cy="9621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Spark </a:t>
            </a:r>
            <a:r>
              <a:rPr lang="en"/>
              <a:t>interest for broader fields of physics</a:t>
            </a:r>
            <a:endParaRPr/>
          </a:p>
        </p:txBody>
      </p:sp>
      <p:cxnSp>
        <p:nvCxnSpPr>
          <p:cNvPr id="236" name="Google Shape;236;p36"/>
          <p:cNvCxnSpPr>
            <a:stCxn id="235" idx="2"/>
            <a:endCxn id="237" idx="0"/>
          </p:cNvCxnSpPr>
          <p:nvPr/>
        </p:nvCxnSpPr>
        <p:spPr>
          <a:xfrm>
            <a:off x="6214450" y="3268151"/>
            <a:ext cx="0" cy="39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7" name="Google Shape;237;p36"/>
          <p:cNvSpPr txBox="1"/>
          <p:nvPr>
            <p:ph type="title"/>
          </p:nvPr>
        </p:nvSpPr>
        <p:spPr>
          <a:xfrm>
            <a:off x="4337501" y="3667157"/>
            <a:ext cx="3753900" cy="9621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Remind that science is absolutely all around us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37"/>
          <p:cNvPicPr preferRelativeResize="0"/>
          <p:nvPr/>
        </p:nvPicPr>
        <p:blipFill rotWithShape="1">
          <a:blip r:embed="rId3">
            <a:alphaModFix/>
          </a:blip>
          <a:srcRect b="3183" l="0" r="0" t="3183"/>
          <a:stretch/>
        </p:blipFill>
        <p:spPr>
          <a:xfrm>
            <a:off x="-30675" y="0"/>
            <a:ext cx="917468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7"/>
          <p:cNvSpPr txBox="1"/>
          <p:nvPr>
            <p:ph type="title"/>
          </p:nvPr>
        </p:nvSpPr>
        <p:spPr>
          <a:xfrm>
            <a:off x="2175550" y="2083100"/>
            <a:ext cx="4439100" cy="1086600"/>
          </a:xfrm>
          <a:prstGeom prst="rect">
            <a:avLst/>
          </a:prstGeom>
          <a:solidFill>
            <a:srgbClr val="000000">
              <a:alpha val="82120"/>
            </a:srgbClr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3000"/>
              <a:t>Thank you for your attention!</a:t>
            </a:r>
            <a:endParaRPr>
              <a:highlight>
                <a:schemeClr val="lt2"/>
              </a:highlight>
            </a:endParaRPr>
          </a:p>
        </p:txBody>
      </p:sp>
      <p:sp>
        <p:nvSpPr>
          <p:cNvPr id="244" name="Google Shape;244;p37"/>
          <p:cNvSpPr txBox="1"/>
          <p:nvPr/>
        </p:nvSpPr>
        <p:spPr>
          <a:xfrm>
            <a:off x="178325" y="4659925"/>
            <a:ext cx="2343000" cy="349200"/>
          </a:xfrm>
          <a:prstGeom prst="rect">
            <a:avLst/>
          </a:prstGeom>
          <a:solidFill>
            <a:srgbClr val="000000">
              <a:alpha val="8212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Inspiration: Michael Hoch</a:t>
            </a:r>
            <a:endParaRPr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5" name="Google Shape;245;p37"/>
          <p:cNvSpPr txBox="1"/>
          <p:nvPr/>
        </p:nvSpPr>
        <p:spPr>
          <a:xfrm>
            <a:off x="178325" y="4109425"/>
            <a:ext cx="2403900" cy="550500"/>
          </a:xfrm>
          <a:prstGeom prst="rect">
            <a:avLst/>
          </a:prstGeom>
          <a:solidFill>
            <a:srgbClr val="000000">
              <a:alpha val="8212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Original photo: Amila Smajović</a:t>
            </a:r>
            <a:endParaRPr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/>
          <p:nvPr/>
        </p:nvSpPr>
        <p:spPr>
          <a:xfrm>
            <a:off x="0" y="0"/>
            <a:ext cx="9161100" cy="2484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6"/>
          <p:cNvSpPr txBox="1"/>
          <p:nvPr>
            <p:ph idx="4294967295" type="title"/>
          </p:nvPr>
        </p:nvSpPr>
        <p:spPr>
          <a:xfrm>
            <a:off x="311700" y="220100"/>
            <a:ext cx="85206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team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i="1" lang="en" sz="1600"/>
              <a:t>Grandchildren of traditional artists and children of science</a:t>
            </a:r>
            <a:endParaRPr i="1" sz="1600"/>
          </a:p>
        </p:txBody>
      </p:sp>
      <p:pic>
        <p:nvPicPr>
          <p:cNvPr id="138" name="Google Shape;138;p26"/>
          <p:cNvPicPr preferRelativeResize="0"/>
          <p:nvPr/>
        </p:nvPicPr>
        <p:blipFill rotWithShape="1">
          <a:blip r:embed="rId3">
            <a:alphaModFix/>
          </a:blip>
          <a:srcRect b="0" l="6217" r="18780" t="0"/>
          <a:stretch/>
        </p:blipFill>
        <p:spPr>
          <a:xfrm>
            <a:off x="420725" y="1749595"/>
            <a:ext cx="1644300" cy="1644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39" name="Google Shape;139;p26"/>
          <p:cNvPicPr preferRelativeResize="0"/>
          <p:nvPr/>
        </p:nvPicPr>
        <p:blipFill rotWithShape="1">
          <a:blip r:embed="rId4">
            <a:alphaModFix/>
          </a:blip>
          <a:srcRect b="9" l="0" r="0" t="9"/>
          <a:stretch/>
        </p:blipFill>
        <p:spPr>
          <a:xfrm>
            <a:off x="2638668" y="1749745"/>
            <a:ext cx="1644300" cy="16440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0" name="Google Shape;140;p26"/>
          <p:cNvSpPr txBox="1"/>
          <p:nvPr>
            <p:ph idx="4294967295" type="title"/>
          </p:nvPr>
        </p:nvSpPr>
        <p:spPr>
          <a:xfrm>
            <a:off x="311700" y="3753769"/>
            <a:ext cx="2022300" cy="57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Bakunić Nejla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41" name="Google Shape;141;p26"/>
          <p:cNvSpPr txBox="1"/>
          <p:nvPr>
            <p:ph idx="4294967295" type="title"/>
          </p:nvPr>
        </p:nvSpPr>
        <p:spPr>
          <a:xfrm>
            <a:off x="2449668" y="3753769"/>
            <a:ext cx="2022300" cy="57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Čalkić Ahmed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42" name="Google Shape;142;p26"/>
          <p:cNvSpPr txBox="1"/>
          <p:nvPr>
            <p:ph idx="4294967295" type="title"/>
          </p:nvPr>
        </p:nvSpPr>
        <p:spPr>
          <a:xfrm>
            <a:off x="4695129" y="3753769"/>
            <a:ext cx="2022300" cy="57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Dedić Elma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43" name="Google Shape;143;p26"/>
          <p:cNvSpPr txBox="1"/>
          <p:nvPr>
            <p:ph idx="4294967295" type="title"/>
          </p:nvPr>
        </p:nvSpPr>
        <p:spPr>
          <a:xfrm>
            <a:off x="6940565" y="3753769"/>
            <a:ext cx="2022300" cy="57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Hajdarević Lamija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44" name="Google Shape;144;p26"/>
          <p:cNvPicPr preferRelativeResize="0"/>
          <p:nvPr/>
        </p:nvPicPr>
        <p:blipFill rotWithShape="1">
          <a:blip r:embed="rId5">
            <a:alphaModFix/>
          </a:blip>
          <a:srcRect b="3277" l="0" r="0" t="21720"/>
          <a:stretch/>
        </p:blipFill>
        <p:spPr>
          <a:xfrm>
            <a:off x="7083754" y="1749608"/>
            <a:ext cx="1644300" cy="1644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45" name="Google Shape;145;p26"/>
          <p:cNvPicPr preferRelativeResize="0"/>
          <p:nvPr/>
        </p:nvPicPr>
        <p:blipFill rotWithShape="1">
          <a:blip r:embed="rId6">
            <a:alphaModFix/>
          </a:blip>
          <a:srcRect b="0" l="26696" r="6560" t="0"/>
          <a:stretch/>
        </p:blipFill>
        <p:spPr>
          <a:xfrm>
            <a:off x="4861205" y="1801095"/>
            <a:ext cx="1644300" cy="16440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/>
          <p:nvPr/>
        </p:nvSpPr>
        <p:spPr>
          <a:xfrm>
            <a:off x="0" y="0"/>
            <a:ext cx="9161100" cy="2484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7"/>
          <p:cNvSpPr txBox="1"/>
          <p:nvPr>
            <p:ph idx="4294967295" type="title"/>
          </p:nvPr>
        </p:nvSpPr>
        <p:spPr>
          <a:xfrm>
            <a:off x="311700" y="220100"/>
            <a:ext cx="85206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</a:t>
            </a:r>
            <a:r>
              <a:rPr lang="en"/>
              <a:t>team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i="1" lang="en" sz="1600"/>
              <a:t>Grandchildren of traditional artists and children of science</a:t>
            </a:r>
            <a:endParaRPr/>
          </a:p>
        </p:txBody>
      </p:sp>
      <p:pic>
        <p:nvPicPr>
          <p:cNvPr id="152" name="Google Shape;152;p27"/>
          <p:cNvPicPr preferRelativeResize="0"/>
          <p:nvPr/>
        </p:nvPicPr>
        <p:blipFill rotWithShape="1">
          <a:blip r:embed="rId3">
            <a:alphaModFix/>
          </a:blip>
          <a:srcRect b="16747" l="0" r="0" t="8250"/>
          <a:stretch/>
        </p:blipFill>
        <p:spPr>
          <a:xfrm>
            <a:off x="420725" y="1749595"/>
            <a:ext cx="1644300" cy="1644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53" name="Google Shape;153;p27"/>
          <p:cNvPicPr preferRelativeResize="0"/>
          <p:nvPr/>
        </p:nvPicPr>
        <p:blipFill rotWithShape="1">
          <a:blip r:embed="rId4">
            <a:alphaModFix/>
          </a:blip>
          <a:srcRect b="30741" l="0" r="0" t="13046"/>
          <a:stretch/>
        </p:blipFill>
        <p:spPr>
          <a:xfrm>
            <a:off x="2638668" y="1749745"/>
            <a:ext cx="1644300" cy="16440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54" name="Google Shape;154;p27"/>
          <p:cNvSpPr txBox="1"/>
          <p:nvPr>
            <p:ph idx="4294967295" type="title"/>
          </p:nvPr>
        </p:nvSpPr>
        <p:spPr>
          <a:xfrm>
            <a:off x="311700" y="3753769"/>
            <a:ext cx="2022300" cy="57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Heleg Lejla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55" name="Google Shape;155;p27"/>
          <p:cNvSpPr txBox="1"/>
          <p:nvPr>
            <p:ph idx="4294967295" type="title"/>
          </p:nvPr>
        </p:nvSpPr>
        <p:spPr>
          <a:xfrm>
            <a:off x="2449668" y="3753769"/>
            <a:ext cx="2022300" cy="57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Kablar Ilma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56" name="Google Shape;156;p27"/>
          <p:cNvSpPr txBox="1"/>
          <p:nvPr>
            <p:ph idx="4294967295" type="title"/>
          </p:nvPr>
        </p:nvSpPr>
        <p:spPr>
          <a:xfrm>
            <a:off x="4695129" y="3753769"/>
            <a:ext cx="2022300" cy="57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Spahić Ilma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57" name="Google Shape;157;p27"/>
          <p:cNvSpPr txBox="1"/>
          <p:nvPr>
            <p:ph idx="4294967295" type="title"/>
          </p:nvPr>
        </p:nvSpPr>
        <p:spPr>
          <a:xfrm>
            <a:off x="6940565" y="3973294"/>
            <a:ext cx="2022300" cy="57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Omerović Selma, prof.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58" name="Google Shape;158;p27"/>
          <p:cNvPicPr preferRelativeResize="0"/>
          <p:nvPr/>
        </p:nvPicPr>
        <p:blipFill rotWithShape="1">
          <a:blip r:embed="rId5">
            <a:alphaModFix/>
          </a:blip>
          <a:srcRect b="5798" l="0" r="0" t="32836"/>
          <a:stretch/>
        </p:blipFill>
        <p:spPr>
          <a:xfrm>
            <a:off x="4861205" y="1801095"/>
            <a:ext cx="1644300" cy="16440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59" name="Google Shape;159;p27"/>
          <p:cNvPicPr preferRelativeResize="0"/>
          <p:nvPr/>
        </p:nvPicPr>
        <p:blipFill rotWithShape="1">
          <a:blip r:embed="rId6">
            <a:alphaModFix/>
          </a:blip>
          <a:srcRect b="16670" l="12497" r="12489" t="-16670"/>
          <a:stretch/>
        </p:blipFill>
        <p:spPr>
          <a:xfrm>
            <a:off x="7129580" y="1801095"/>
            <a:ext cx="1644300" cy="16440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/>
          <p:nvPr>
            <p:ph type="title"/>
          </p:nvPr>
        </p:nvSpPr>
        <p:spPr>
          <a:xfrm>
            <a:off x="265500" y="1912650"/>
            <a:ext cx="40452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Areas covered:</a:t>
            </a:r>
            <a:endParaRPr/>
          </a:p>
        </p:txBody>
      </p:sp>
      <p:sp>
        <p:nvSpPr>
          <p:cNvPr id="165" name="Google Shape;165;p28"/>
          <p:cNvSpPr txBox="1"/>
          <p:nvPr>
            <p:ph idx="2" type="body"/>
          </p:nvPr>
        </p:nvSpPr>
        <p:spPr>
          <a:xfrm>
            <a:off x="4939500" y="724200"/>
            <a:ext cx="42045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Dark matter and energy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Matter and antimatter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Dark holes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Symmetry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/>
          <p:nvPr>
            <p:ph type="title"/>
          </p:nvPr>
        </p:nvSpPr>
        <p:spPr>
          <a:xfrm>
            <a:off x="265500" y="1912650"/>
            <a:ext cx="40452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Artistic field of choice:</a:t>
            </a:r>
            <a:endParaRPr/>
          </a:p>
        </p:txBody>
      </p:sp>
      <p:sp>
        <p:nvSpPr>
          <p:cNvPr id="171" name="Google Shape;171;p2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Traditional art: embroidery, crocheting, weaving - traditional kilims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Why embroidery, crocheting, and kilims?</a:t>
            </a:r>
            <a:endParaRPr sz="3600"/>
          </a:p>
        </p:txBody>
      </p:sp>
      <p:sp>
        <p:nvSpPr>
          <p:cNvPr id="177" name="Google Shape;177;p30"/>
          <p:cNvSpPr txBox="1"/>
          <p:nvPr>
            <p:ph idx="1" type="body"/>
          </p:nvPr>
        </p:nvSpPr>
        <p:spPr>
          <a:xfrm>
            <a:off x="50925" y="1842850"/>
            <a:ext cx="8781300" cy="33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 part of our childhoods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Local tradition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Complex processes can be presented through familiar, traditional and unique concepts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Unexpected and interesting parallels:</a:t>
            </a:r>
            <a:endParaRPr baseline="30000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90521" y="649472"/>
            <a:ext cx="4512030" cy="3383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4121912" y="650612"/>
            <a:ext cx="4521303" cy="3390978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1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Matter and dark matter</a:t>
            </a:r>
            <a:endParaRPr sz="2400"/>
          </a:p>
        </p:txBody>
      </p:sp>
      <p:sp>
        <p:nvSpPr>
          <p:cNvPr id="185" name="Google Shape;185;p31"/>
          <p:cNvSpPr txBox="1"/>
          <p:nvPr/>
        </p:nvSpPr>
        <p:spPr>
          <a:xfrm>
            <a:off x="6264925" y="4297800"/>
            <a:ext cx="2028000" cy="2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Credit: Nejla Bakunić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Matter and antimatter</a:t>
            </a:r>
            <a:endParaRPr sz="2400"/>
          </a:p>
        </p:txBody>
      </p:sp>
      <p:pic>
        <p:nvPicPr>
          <p:cNvPr id="191" name="Google Shape;19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55363"/>
            <a:ext cx="8839201" cy="2632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3"/>
          <p:cNvSpPr txBox="1"/>
          <p:nvPr>
            <p:ph idx="1" type="body"/>
          </p:nvPr>
        </p:nvSpPr>
        <p:spPr>
          <a:xfrm>
            <a:off x="57150" y="4761000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Black holes and galaxies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7" name="Google Shape;19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5025" y="152400"/>
            <a:ext cx="4286250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