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51"/>
  </p:notesMasterIdLst>
  <p:handoutMasterIdLst>
    <p:handoutMasterId r:id="rId152"/>
  </p:handoutMasterIdLst>
  <p:sldIdLst>
    <p:sldId id="263" r:id="rId2"/>
    <p:sldId id="282" r:id="rId3"/>
    <p:sldId id="290" r:id="rId4"/>
    <p:sldId id="289" r:id="rId5"/>
    <p:sldId id="264" r:id="rId6"/>
    <p:sldId id="265" r:id="rId7"/>
    <p:sldId id="291" r:id="rId8"/>
    <p:sldId id="267" r:id="rId9"/>
    <p:sldId id="268" r:id="rId10"/>
    <p:sldId id="269" r:id="rId11"/>
    <p:sldId id="270" r:id="rId12"/>
    <p:sldId id="292" r:id="rId13"/>
    <p:sldId id="311" r:id="rId14"/>
    <p:sldId id="283" r:id="rId15"/>
    <p:sldId id="272" r:id="rId16"/>
    <p:sldId id="273" r:id="rId17"/>
    <p:sldId id="274" r:id="rId18"/>
    <p:sldId id="275" r:id="rId19"/>
    <p:sldId id="312" r:id="rId20"/>
    <p:sldId id="380" r:id="rId21"/>
    <p:sldId id="381" r:id="rId22"/>
    <p:sldId id="382" r:id="rId23"/>
    <p:sldId id="383" r:id="rId24"/>
    <p:sldId id="412" r:id="rId25"/>
    <p:sldId id="293" r:id="rId26"/>
    <p:sldId id="258" r:id="rId27"/>
    <p:sldId id="259" r:id="rId28"/>
    <p:sldId id="260" r:id="rId29"/>
    <p:sldId id="261" r:id="rId30"/>
    <p:sldId id="384" r:id="rId31"/>
    <p:sldId id="385" r:id="rId32"/>
    <p:sldId id="271" r:id="rId33"/>
    <p:sldId id="386" r:id="rId34"/>
    <p:sldId id="387" r:id="rId35"/>
    <p:sldId id="388" r:id="rId36"/>
    <p:sldId id="389" r:id="rId37"/>
    <p:sldId id="276" r:id="rId38"/>
    <p:sldId id="277" r:id="rId39"/>
    <p:sldId id="278" r:id="rId40"/>
    <p:sldId id="279" r:id="rId41"/>
    <p:sldId id="280" r:id="rId42"/>
    <p:sldId id="281" r:id="rId43"/>
    <p:sldId id="390" r:id="rId44"/>
    <p:sldId id="391" r:id="rId45"/>
    <p:sldId id="284" r:id="rId46"/>
    <p:sldId id="285" r:id="rId47"/>
    <p:sldId id="286" r:id="rId48"/>
    <p:sldId id="287" r:id="rId49"/>
    <p:sldId id="288" r:id="rId50"/>
    <p:sldId id="392" r:id="rId51"/>
    <p:sldId id="393" r:id="rId52"/>
    <p:sldId id="394" r:id="rId53"/>
    <p:sldId id="395" r:id="rId54"/>
    <p:sldId id="396" r:id="rId55"/>
    <p:sldId id="294" r:id="rId56"/>
    <p:sldId id="295" r:id="rId57"/>
    <p:sldId id="296" r:id="rId58"/>
    <p:sldId id="297" r:id="rId59"/>
    <p:sldId id="298" r:id="rId60"/>
    <p:sldId id="299" r:id="rId61"/>
    <p:sldId id="300" r:id="rId62"/>
    <p:sldId id="375" r:id="rId63"/>
    <p:sldId id="305" r:id="rId64"/>
    <p:sldId id="306" r:id="rId65"/>
    <p:sldId id="307" r:id="rId66"/>
    <p:sldId id="308" r:id="rId67"/>
    <p:sldId id="309" r:id="rId68"/>
    <p:sldId id="310" r:id="rId69"/>
    <p:sldId id="397" r:id="rId70"/>
    <p:sldId id="398" r:id="rId71"/>
    <p:sldId id="376" r:id="rId72"/>
    <p:sldId id="399" r:id="rId73"/>
    <p:sldId id="314" r:id="rId74"/>
    <p:sldId id="315" r:id="rId75"/>
    <p:sldId id="316" r:id="rId76"/>
    <p:sldId id="329" r:id="rId77"/>
    <p:sldId id="330" r:id="rId78"/>
    <p:sldId id="331" r:id="rId79"/>
    <p:sldId id="332" r:id="rId80"/>
    <p:sldId id="377" r:id="rId81"/>
    <p:sldId id="333" r:id="rId82"/>
    <p:sldId id="334" r:id="rId83"/>
    <p:sldId id="335" r:id="rId84"/>
    <p:sldId id="336" r:id="rId85"/>
    <p:sldId id="365" r:id="rId86"/>
    <p:sldId id="366" r:id="rId87"/>
    <p:sldId id="367" r:id="rId88"/>
    <p:sldId id="368" r:id="rId89"/>
    <p:sldId id="378" r:id="rId90"/>
    <p:sldId id="301" r:id="rId91"/>
    <p:sldId id="302" r:id="rId92"/>
    <p:sldId id="303" r:id="rId93"/>
    <p:sldId id="304" r:id="rId94"/>
    <p:sldId id="400" r:id="rId95"/>
    <p:sldId id="338" r:id="rId96"/>
    <p:sldId id="339" r:id="rId97"/>
    <p:sldId id="340" r:id="rId98"/>
    <p:sldId id="262" r:id="rId99"/>
    <p:sldId id="401" r:id="rId100"/>
    <p:sldId id="408" r:id="rId101"/>
    <p:sldId id="409" r:id="rId102"/>
    <p:sldId id="410" r:id="rId103"/>
    <p:sldId id="411" r:id="rId104"/>
    <p:sldId id="406" r:id="rId105"/>
    <p:sldId id="313" r:id="rId106"/>
    <p:sldId id="337" r:id="rId107"/>
    <p:sldId id="266" r:id="rId108"/>
    <p:sldId id="407" r:id="rId109"/>
    <p:sldId id="379" r:id="rId110"/>
    <p:sldId id="317" r:id="rId111"/>
    <p:sldId id="318" r:id="rId112"/>
    <p:sldId id="319" r:id="rId113"/>
    <p:sldId id="320" r:id="rId114"/>
    <p:sldId id="321" r:id="rId115"/>
    <p:sldId id="322" r:id="rId116"/>
    <p:sldId id="323" r:id="rId117"/>
    <p:sldId id="324" r:id="rId118"/>
    <p:sldId id="325" r:id="rId119"/>
    <p:sldId id="326" r:id="rId120"/>
    <p:sldId id="327" r:id="rId121"/>
    <p:sldId id="328" r:id="rId122"/>
    <p:sldId id="341" r:id="rId123"/>
    <p:sldId id="342" r:id="rId124"/>
    <p:sldId id="343" r:id="rId125"/>
    <p:sldId id="344" r:id="rId126"/>
    <p:sldId id="345" r:id="rId127"/>
    <p:sldId id="346" r:id="rId128"/>
    <p:sldId id="347" r:id="rId129"/>
    <p:sldId id="348" r:id="rId130"/>
    <p:sldId id="349" r:id="rId131"/>
    <p:sldId id="350" r:id="rId132"/>
    <p:sldId id="351" r:id="rId133"/>
    <p:sldId id="352" r:id="rId134"/>
    <p:sldId id="353" r:id="rId135"/>
    <p:sldId id="354" r:id="rId136"/>
    <p:sldId id="355" r:id="rId137"/>
    <p:sldId id="356" r:id="rId138"/>
    <p:sldId id="357" r:id="rId139"/>
    <p:sldId id="358" r:id="rId140"/>
    <p:sldId id="359" r:id="rId141"/>
    <p:sldId id="360" r:id="rId142"/>
    <p:sldId id="361" r:id="rId143"/>
    <p:sldId id="362" r:id="rId144"/>
    <p:sldId id="363" r:id="rId145"/>
    <p:sldId id="364" r:id="rId146"/>
    <p:sldId id="369" r:id="rId147"/>
    <p:sldId id="370" r:id="rId148"/>
    <p:sldId id="371" r:id="rId149"/>
    <p:sldId id="372" r:id="rId150"/>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showGuides="1">
      <p:cViewPr varScale="1">
        <p:scale>
          <a:sx n="110" d="100"/>
          <a:sy n="110" d="100"/>
        </p:scale>
        <p:origin x="658" y="67"/>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notesMaster" Target="notesMasters/notesMaster1.xml"/><Relationship Id="rId15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09/03/2021</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09/03/2021</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fr-FR" noProof="0"/>
              <a:t>H.Garcia Gavela, L. Quain Solis -  HL-LHC Procurement, Baseline Documentation, Quality &amp; Risk Office</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fr-FR" noProof="0"/>
              <a:t>H.Garcia Gavela, L. Quain Solis -  HL-LHC Procurement, Baseline Documentation, Quality &amp; Risk Office</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fr-FR" noProof="0"/>
              <a:t>H.Garcia Gavela, L. Quain Solis -  HL-LHC Procurement, Baseline Documentation, Quality &amp; Risk Office</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fr-FR" noProof="0"/>
              <a:t>H.Garcia Gavela, L. Quain Solis -  HL-LHC Procurement, Baseline Documentation, Quality &amp; Risk Office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fr-FR" noProof="0"/>
              <a:t>H.Garcia Gavela, L. Quain Solis -  HL-LHC Procurement, Baseline Documentation, Quality &amp; Risk Office</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fr-FR" noProof="0"/>
              <a:t>H.Garcia Gavela, L. Quain Solis -  HL-LHC Procurement, Baseline Documentation, Quality &amp; Risk Office</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4767263"/>
            <a:ext cx="6440400" cy="270000"/>
          </a:xfrm>
        </p:spPr>
        <p:txBody>
          <a:bodyPr/>
          <a:lstStyle/>
          <a:p>
            <a:r>
              <a:rPr lang="fr-FR" noProof="0"/>
              <a:t>H.Garcia Gavela, L. Quain Solis -  HL-LHC Procurement, Baseline Documentation, Quality &amp; Risk Office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fr-FR"/>
              <a:t>H.Garcia Gavela, L. Quain Solis -  HL-LHC Procurement, Baseline Documentation, Quality &amp; Risk Office</a:t>
            </a:r>
            <a:endParaRPr lang="en-GB" dirty="0"/>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s://edms.cern.ch/document/2505691"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91.jp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emf"/><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4.xml"/></Relationships>
</file>

<file path=ppt/slides/_rels/slide112.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4.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4.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emf"/><Relationship Id="rId1" Type="http://schemas.openxmlformats.org/officeDocument/2006/relationships/slideLayout" Target="../slideLayouts/slideLayout4.xml"/></Relationships>
</file>

<file path=ppt/slides/_rels/slide115.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4.xml"/></Relationships>
</file>

<file path=ppt/slides/_rels/slide116.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4.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8.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emf"/><Relationship Id="rId1" Type="http://schemas.openxmlformats.org/officeDocument/2006/relationships/slideLayout" Target="../slideLayouts/slideLayout4.xml"/></Relationships>
</file>

<file path=ppt/slides/_rels/slide119.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4.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2.xml.rels><?xml version="1.0" encoding="UTF-8" standalone="yes"?>
<Relationships xmlns="http://schemas.openxmlformats.org/package/2006/relationships"><Relationship Id="rId3" Type="http://schemas.openxmlformats.org/officeDocument/2006/relationships/image" Target="../media/image105.emf"/><Relationship Id="rId2" Type="http://schemas.openxmlformats.org/officeDocument/2006/relationships/image" Target="../media/image104.png"/><Relationship Id="rId1" Type="http://schemas.openxmlformats.org/officeDocument/2006/relationships/slideLayout" Target="../slideLayouts/slideLayout4.xml"/><Relationship Id="rId5" Type="http://schemas.openxmlformats.org/officeDocument/2006/relationships/image" Target="../media/image107.png"/><Relationship Id="rId4" Type="http://schemas.openxmlformats.org/officeDocument/2006/relationships/image" Target="../media/image106.emf"/></Relationships>
</file>

<file path=ppt/slides/_rels/slide123.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4.xml"/></Relationships>
</file>

<file path=ppt/slides/_rels/slide124.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4.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6.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10.emf"/><Relationship Id="rId1" Type="http://schemas.openxmlformats.org/officeDocument/2006/relationships/slideLayout" Target="../slideLayouts/slideLayout4.xml"/></Relationships>
</file>

<file path=ppt/slides/_rels/slide127.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4.xml"/></Relationships>
</file>

<file path=ppt/slides/_rels/slide128.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4.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30.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emf"/><Relationship Id="rId1" Type="http://schemas.openxmlformats.org/officeDocument/2006/relationships/slideLayout" Target="../slideLayouts/slideLayout4.xml"/></Relationships>
</file>

<file path=ppt/slides/_rels/slide131.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4.xml"/></Relationships>
</file>

<file path=ppt/slides/_rels/slide132.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4.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4.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emf"/><Relationship Id="rId1" Type="http://schemas.openxmlformats.org/officeDocument/2006/relationships/slideLayout" Target="../slideLayouts/slideLayout4.xml"/></Relationships>
</file>

<file path=ppt/slides/_rels/slide135.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4.xml"/></Relationships>
</file>

<file path=ppt/slides/_rels/slide136.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4.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8.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emf"/><Relationship Id="rId1" Type="http://schemas.openxmlformats.org/officeDocument/2006/relationships/slideLayout" Target="../slideLayouts/slideLayout4.xml"/></Relationships>
</file>

<file path=ppt/slides/_rels/slide139.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hyperlink" Target="https://edms.cern.ch/document/1518363" TargetMode="Externa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4.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2.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emf"/><Relationship Id="rId1" Type="http://schemas.openxmlformats.org/officeDocument/2006/relationships/slideLayout" Target="../slideLayouts/slideLayout4.xml"/></Relationships>
</file>

<file path=ppt/slides/_rels/slide143.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4.xml"/></Relationships>
</file>

<file path=ppt/slides/_rels/slide144.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4.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6.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emf"/><Relationship Id="rId1" Type="http://schemas.openxmlformats.org/officeDocument/2006/relationships/slideLayout" Target="../slideLayouts/slideLayout4.xml"/></Relationships>
</file>

<file path=ppt/slides/_rels/slide147.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4.xml"/></Relationships>
</file>

<file path=ppt/slides/_rels/slide148.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4.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edms.cern.ch/document/2471805"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4.xml"/><Relationship Id="rId4" Type="http://schemas.openxmlformats.org/officeDocument/2006/relationships/hyperlink" Target="https://edms.cern.ch/project/CERN-0000212513"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emf"/><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 Id="rId4" Type="http://schemas.openxmlformats.org/officeDocument/2006/relationships/image" Target="../media/image24.emf"/></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emf"/><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30.emf"/><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emf"/><Relationship Id="rId1" Type="http://schemas.openxmlformats.org/officeDocument/2006/relationships/slideLayout" Target="../slideLayouts/slideLayout4.xml"/><Relationship Id="rId6" Type="http://schemas.openxmlformats.org/officeDocument/2006/relationships/image" Target="../media/image52.emf"/><Relationship Id="rId5" Type="http://schemas.openxmlformats.org/officeDocument/2006/relationships/image" Target="../media/image51.emf"/><Relationship Id="rId4" Type="http://schemas.openxmlformats.org/officeDocument/2006/relationships/image" Target="../media/image50.emf"/></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emf"/><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emf"/><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emf"/><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emf"/><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emf"/><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emf"/><Relationship Id="rId1" Type="http://schemas.openxmlformats.org/officeDocument/2006/relationships/slideLayout" Target="../slideLayouts/slideLayout4.xml"/></Relationships>
</file>

<file path=ppt/slides/_rels/slide82.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4.xml"/></Relationships>
</file>

<file path=ppt/slides/_rels/slide83.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4.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emf"/><Relationship Id="rId1" Type="http://schemas.openxmlformats.org/officeDocument/2006/relationships/slideLayout" Target="../slideLayouts/slideLayout4.xml"/></Relationships>
</file>

<file path=ppt/slides/_rels/slide86.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4.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emf"/><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4.xml"/></Relationships>
</file>

<file path=ppt/slides/_rels/slide92.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emf"/><Relationship Id="rId1" Type="http://schemas.openxmlformats.org/officeDocument/2006/relationships/slideLayout" Target="../slideLayouts/slideLayout4.xml"/></Relationships>
</file>

<file path=ppt/slides/_rels/slide95.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4.xml"/></Relationships>
</file>

<file path=ppt/slides/_rels/slide96.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4.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p:txBody>
          <a:bodyPr/>
          <a:lstStyle/>
          <a:p>
            <a:r>
              <a:rPr lang="en-GB" dirty="0"/>
              <a:t/>
            </a:r>
            <a:br>
              <a:rPr lang="en-GB" dirty="0"/>
            </a:br>
            <a:r>
              <a:rPr lang="en-GB" dirty="0"/>
              <a:t>HL-LHC Project risks assessment</a:t>
            </a:r>
            <a:br>
              <a:rPr lang="en-GB" dirty="0"/>
            </a:br>
            <a:r>
              <a:rPr lang="en-GB" dirty="0">
                <a:hlinkClick r:id="rId2"/>
              </a:rPr>
              <a:t>EDMS 2505691 </a:t>
            </a:r>
            <a:endParaRPr lang="en-GB" dirty="0"/>
          </a:p>
        </p:txBody>
      </p:sp>
      <p:sp>
        <p:nvSpPr>
          <p:cNvPr id="19" name="Sous-titre 18"/>
          <p:cNvSpPr>
            <a:spLocks noGrp="1"/>
          </p:cNvSpPr>
          <p:nvPr>
            <p:ph type="subTitle" idx="1"/>
          </p:nvPr>
        </p:nvSpPr>
        <p:spPr/>
        <p:txBody>
          <a:bodyPr/>
          <a:lstStyle/>
          <a:p>
            <a:r>
              <a:rPr lang="en-GB" dirty="0"/>
              <a:t>Hector Garcia Gavela, Lorcan Quain Solis</a:t>
            </a:r>
          </a:p>
        </p:txBody>
      </p:sp>
      <p:sp>
        <p:nvSpPr>
          <p:cNvPr id="20" name="Espace réservé du texte 19"/>
          <p:cNvSpPr>
            <a:spLocks noGrp="1"/>
          </p:cNvSpPr>
          <p:nvPr>
            <p:ph type="body" sz="quarter" idx="14"/>
          </p:nvPr>
        </p:nvSpPr>
        <p:spPr/>
        <p:txBody>
          <a:bodyPr/>
          <a:lstStyle/>
          <a:p>
            <a:r>
              <a:rPr lang="en-GB" b="0" i="0" dirty="0">
                <a:solidFill>
                  <a:schemeClr val="bg2"/>
                </a:solidFill>
              </a:rPr>
              <a:t>MARP meeting #33 - https://indico.cern.ch/event/1015481/</a:t>
            </a:r>
          </a:p>
        </p:txBody>
      </p:sp>
      <p:pic>
        <p:nvPicPr>
          <p:cNvPr id="5" name="Image 4" descr="CERN-logo_outline.jpg"/>
          <p:cNvPicPr>
            <a:picLocks noChangeAspect="1"/>
          </p:cNvPicPr>
          <p:nvPr/>
        </p:nvPicPr>
        <p:blipFill>
          <a:blip r:embed="rId3"/>
          <a:stretch>
            <a:fillRect/>
          </a:stretch>
        </p:blipFill>
        <p:spPr>
          <a:xfrm>
            <a:off x="377190" y="4406900"/>
            <a:ext cx="613410" cy="6032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Risk evaluation and Treatment</a:t>
            </a:r>
          </a:p>
        </p:txBody>
      </p:sp>
      <p:sp>
        <p:nvSpPr>
          <p:cNvPr id="3" name="Content Placeholder 2"/>
          <p:cNvSpPr>
            <a:spLocks noGrp="1"/>
          </p:cNvSpPr>
          <p:nvPr>
            <p:ph idx="1"/>
          </p:nvPr>
        </p:nvSpPr>
        <p:spPr>
          <a:xfrm>
            <a:off x="395536" y="914401"/>
            <a:ext cx="8424936" cy="3680222"/>
          </a:xfrm>
        </p:spPr>
        <p:txBody>
          <a:bodyPr>
            <a:normAutofit fontScale="85000" lnSpcReduction="20000"/>
          </a:bodyPr>
          <a:lstStyle/>
          <a:p>
            <a:pPr marL="0" indent="0" algn="just">
              <a:buNone/>
            </a:pPr>
            <a:r>
              <a:rPr lang="en-GB" dirty="0"/>
              <a:t>Risk </a:t>
            </a:r>
            <a:r>
              <a:rPr lang="en-GB" b="1" dirty="0"/>
              <a:t>evaluation</a:t>
            </a:r>
            <a:r>
              <a:rPr lang="en-GB" dirty="0"/>
              <a:t> involves </a:t>
            </a:r>
            <a:r>
              <a:rPr lang="en-GB" b="1" dirty="0"/>
              <a:t>comparing</a:t>
            </a:r>
            <a:r>
              <a:rPr lang="en-GB" dirty="0"/>
              <a:t> estimated levels of risk with risk criteria defined.  </a:t>
            </a:r>
          </a:p>
          <a:p>
            <a:pPr marL="0" indent="0" algn="just">
              <a:buNone/>
            </a:pPr>
            <a:r>
              <a:rPr lang="en-GB" dirty="0"/>
              <a:t>Risk </a:t>
            </a:r>
            <a:r>
              <a:rPr lang="en-GB" b="1" dirty="0"/>
              <a:t>evaluation</a:t>
            </a:r>
            <a:r>
              <a:rPr lang="en-GB" dirty="0"/>
              <a:t> uses the understanding of risk obtained during risk analysis </a:t>
            </a:r>
            <a:r>
              <a:rPr lang="en-GB" b="1" dirty="0"/>
              <a:t>to make decisions about future actions</a:t>
            </a:r>
            <a:r>
              <a:rPr lang="en-GB" dirty="0"/>
              <a:t>. Ethical, legal, financial and other considerations, including perceptions of risk, are also inputs to the decision. </a:t>
            </a:r>
            <a:r>
              <a:rPr lang="en-GB" b="1" dirty="0"/>
              <a:t>Decisions</a:t>
            </a:r>
            <a:r>
              <a:rPr lang="en-GB" dirty="0"/>
              <a:t> may include:  </a:t>
            </a:r>
          </a:p>
          <a:p>
            <a:pPr algn="just"/>
            <a:r>
              <a:rPr lang="en-GB" dirty="0"/>
              <a:t>whether a risk needs treatment; </a:t>
            </a:r>
          </a:p>
          <a:p>
            <a:pPr algn="just"/>
            <a:r>
              <a:rPr lang="en-GB" dirty="0"/>
              <a:t>priorities for treatment; </a:t>
            </a:r>
          </a:p>
          <a:p>
            <a:pPr algn="just"/>
            <a:r>
              <a:rPr lang="en-GB" dirty="0"/>
              <a:t>whether an activity should be undertaken; </a:t>
            </a:r>
          </a:p>
          <a:p>
            <a:pPr algn="just"/>
            <a:r>
              <a:rPr lang="en-GB" dirty="0"/>
              <a:t>which of a number of paths should be followed. </a:t>
            </a:r>
          </a:p>
        </p:txBody>
      </p:sp>
      <p:sp>
        <p:nvSpPr>
          <p:cNvPr id="4" name="Footer Placeholder 3"/>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spTree>
    <p:extLst>
      <p:ext uri="{BB962C8B-B14F-4D97-AF65-F5344CB8AC3E}">
        <p14:creationId xmlns:p14="http://schemas.microsoft.com/office/powerpoint/2010/main" val="190417943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6164" y="277685"/>
            <a:ext cx="6255905" cy="540000"/>
          </a:xfrm>
        </p:spPr>
        <p:txBody>
          <a:bodyPr/>
          <a:lstStyle/>
          <a:p>
            <a:r>
              <a:rPr lang="en-GB" dirty="0"/>
              <a:t>From qualitative to quantitative: Impact on cost</a:t>
            </a:r>
          </a:p>
        </p:txBody>
      </p:sp>
      <p:sp>
        <p:nvSpPr>
          <p:cNvPr id="4" name="Footer Placeholder 3"/>
          <p:cNvSpPr>
            <a:spLocks noGrp="1"/>
          </p:cNvSpPr>
          <p:nvPr>
            <p:ph type="ftr" sz="quarter" idx="11"/>
          </p:nvPr>
        </p:nvSpPr>
        <p:spPr/>
        <p:txBody>
          <a:bodyPr/>
          <a:lstStyle/>
          <a:p>
            <a:r>
              <a:rPr lang="en-GB" noProof="0"/>
              <a:t>H.Garcia Gavela, L. Quain Solis -  HL-LHC Procurement, Baseline Documentation, Quality &amp; Risk Office</a:t>
            </a:r>
          </a:p>
        </p:txBody>
      </p:sp>
      <p:graphicFrame>
        <p:nvGraphicFramePr>
          <p:cNvPr id="5" name="Table 4"/>
          <p:cNvGraphicFramePr>
            <a:graphicFrameLocks noGrp="1"/>
          </p:cNvGraphicFramePr>
          <p:nvPr/>
        </p:nvGraphicFramePr>
        <p:xfrm>
          <a:off x="1217024" y="967769"/>
          <a:ext cx="6561905" cy="925830"/>
        </p:xfrm>
        <a:graphic>
          <a:graphicData uri="http://schemas.openxmlformats.org/drawingml/2006/table">
            <a:tbl>
              <a:tblPr/>
              <a:tblGrid>
                <a:gridCol w="1235854">
                  <a:extLst>
                    <a:ext uri="{9D8B030D-6E8A-4147-A177-3AD203B41FA5}">
                      <a16:colId xmlns:a16="http://schemas.microsoft.com/office/drawing/2014/main" val="2546819518"/>
                    </a:ext>
                  </a:extLst>
                </a:gridCol>
                <a:gridCol w="1140410">
                  <a:extLst>
                    <a:ext uri="{9D8B030D-6E8A-4147-A177-3AD203B41FA5}">
                      <a16:colId xmlns:a16="http://schemas.microsoft.com/office/drawing/2014/main" val="143185940"/>
                    </a:ext>
                  </a:extLst>
                </a:gridCol>
                <a:gridCol w="990011">
                  <a:extLst>
                    <a:ext uri="{9D8B030D-6E8A-4147-A177-3AD203B41FA5}">
                      <a16:colId xmlns:a16="http://schemas.microsoft.com/office/drawing/2014/main" val="2478954881"/>
                    </a:ext>
                  </a:extLst>
                </a:gridCol>
                <a:gridCol w="1065210">
                  <a:extLst>
                    <a:ext uri="{9D8B030D-6E8A-4147-A177-3AD203B41FA5}">
                      <a16:colId xmlns:a16="http://schemas.microsoft.com/office/drawing/2014/main" val="101556257"/>
                    </a:ext>
                  </a:extLst>
                </a:gridCol>
                <a:gridCol w="1065210">
                  <a:extLst>
                    <a:ext uri="{9D8B030D-6E8A-4147-A177-3AD203B41FA5}">
                      <a16:colId xmlns:a16="http://schemas.microsoft.com/office/drawing/2014/main" val="2665371169"/>
                    </a:ext>
                  </a:extLst>
                </a:gridCol>
                <a:gridCol w="1065210">
                  <a:extLst>
                    <a:ext uri="{9D8B030D-6E8A-4147-A177-3AD203B41FA5}">
                      <a16:colId xmlns:a16="http://schemas.microsoft.com/office/drawing/2014/main" val="3236124883"/>
                    </a:ext>
                  </a:extLst>
                </a:gridCol>
              </a:tblGrid>
              <a:tr h="462915">
                <a:tc>
                  <a:txBody>
                    <a:bodyPr/>
                    <a:lstStyle/>
                    <a:p>
                      <a:pPr algn="ctr" fontAlgn="ctr"/>
                      <a:r>
                        <a:rPr lang="en-GB" sz="1500" b="1" i="0" u="none" strike="noStrike" dirty="0">
                          <a:solidFill>
                            <a:srgbClr val="FFFFFF"/>
                          </a:solidFill>
                          <a:effectLst/>
                          <a:latin typeface="+mn-lt"/>
                        </a:rPr>
                        <a:t>Impact assessment</a:t>
                      </a:r>
                    </a:p>
                  </a:txBody>
                  <a:tcPr marL="5715" marR="5715" marT="5715" marB="0" anchor="ctr">
                    <a:lnL>
                      <a:noFill/>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chemeClr val="accent1"/>
                    </a:solidFill>
                  </a:tcPr>
                </a:tc>
                <a:tc>
                  <a:txBody>
                    <a:bodyPr/>
                    <a:lstStyle/>
                    <a:p>
                      <a:pPr algn="ctr" fontAlgn="ctr"/>
                      <a:r>
                        <a:rPr lang="en-GB" sz="1400" b="0" i="0" u="none" strike="noStrike" dirty="0">
                          <a:solidFill>
                            <a:srgbClr val="000000"/>
                          </a:solidFill>
                          <a:effectLst/>
                          <a:latin typeface="+mj-lt"/>
                        </a:rPr>
                        <a:t>Catastrophic  Extreme</a:t>
                      </a:r>
                    </a:p>
                  </a:txBody>
                  <a:tcPr marL="5715" marR="5715" marT="57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en-GB" sz="1400" b="0" i="0" u="none" strike="noStrike" dirty="0">
                          <a:solidFill>
                            <a:srgbClr val="000000"/>
                          </a:solidFill>
                          <a:effectLst/>
                          <a:latin typeface="+mj-lt"/>
                        </a:rPr>
                        <a:t>Major</a:t>
                      </a:r>
                    </a:p>
                  </a:txBody>
                  <a:tcPr marL="5715" marR="5715" marT="57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en-GB" sz="1400" b="0" i="0" u="none" strike="noStrike" dirty="0">
                          <a:solidFill>
                            <a:srgbClr val="000000"/>
                          </a:solidFill>
                          <a:effectLst/>
                          <a:latin typeface="+mj-lt"/>
                        </a:rPr>
                        <a:t>Moderate</a:t>
                      </a:r>
                    </a:p>
                  </a:txBody>
                  <a:tcPr marL="5715" marR="5715" marT="57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en-GB" sz="1400" b="0" i="0" u="none" strike="noStrike" dirty="0">
                          <a:solidFill>
                            <a:srgbClr val="000000"/>
                          </a:solidFill>
                          <a:effectLst/>
                          <a:latin typeface="+mj-lt"/>
                        </a:rPr>
                        <a:t>Minor</a:t>
                      </a:r>
                    </a:p>
                  </a:txBody>
                  <a:tcPr marL="5715" marR="5715" marT="57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en-GB" sz="1400" b="0" i="0" u="none" strike="noStrike" dirty="0">
                          <a:solidFill>
                            <a:srgbClr val="000000"/>
                          </a:solidFill>
                          <a:effectLst/>
                          <a:latin typeface="+mj-lt"/>
                        </a:rPr>
                        <a:t>Negligible</a:t>
                      </a:r>
                    </a:p>
                  </a:txBody>
                  <a:tcPr marL="5715" marR="5715" marT="57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extLst>
                  <a:ext uri="{0D108BD9-81ED-4DB2-BD59-A6C34878D82A}">
                    <a16:rowId xmlns:a16="http://schemas.microsoft.com/office/drawing/2014/main" val="2047552217"/>
                  </a:ext>
                </a:extLst>
              </a:tr>
              <a:tr h="462915">
                <a:tc>
                  <a:txBody>
                    <a:bodyPr/>
                    <a:lstStyle/>
                    <a:p>
                      <a:pPr algn="ctr" fontAlgn="ctr"/>
                      <a:r>
                        <a:rPr lang="en-GB" sz="1500" b="1" i="0" u="none" strike="noStrike" dirty="0">
                          <a:solidFill>
                            <a:srgbClr val="FFFFFF"/>
                          </a:solidFill>
                          <a:effectLst/>
                          <a:latin typeface="+mn-lt"/>
                        </a:rPr>
                        <a:t>Assessment scale</a:t>
                      </a:r>
                    </a:p>
                  </a:txBody>
                  <a:tcPr marL="5715" marR="5715" marT="57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solidFill>
                  </a:tcPr>
                </a:tc>
                <a:tc>
                  <a:txBody>
                    <a:bodyPr/>
                    <a:lstStyle/>
                    <a:p>
                      <a:pPr algn="ctr" fontAlgn="ctr"/>
                      <a:r>
                        <a:rPr lang="en-GB" sz="1400" b="0" i="0" u="none" strike="noStrike" dirty="0">
                          <a:solidFill>
                            <a:srgbClr val="000000"/>
                          </a:solidFill>
                          <a:effectLst/>
                          <a:latin typeface="+mj-lt"/>
                        </a:rPr>
                        <a:t>5</a:t>
                      </a:r>
                    </a:p>
                  </a:txBody>
                  <a:tcPr marL="5715" marR="5715" marT="57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en-GB" sz="1400" b="0" i="0" u="none" strike="noStrike" dirty="0">
                          <a:solidFill>
                            <a:srgbClr val="000000"/>
                          </a:solidFill>
                          <a:effectLst/>
                          <a:latin typeface="+mj-lt"/>
                        </a:rPr>
                        <a:t>4</a:t>
                      </a:r>
                    </a:p>
                  </a:txBody>
                  <a:tcPr marL="5715" marR="5715" marT="57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en-GB" sz="1400" b="0" i="0" u="none" strike="noStrike" dirty="0">
                          <a:solidFill>
                            <a:srgbClr val="000000"/>
                          </a:solidFill>
                          <a:effectLst/>
                          <a:latin typeface="+mj-lt"/>
                        </a:rPr>
                        <a:t>3</a:t>
                      </a:r>
                    </a:p>
                  </a:txBody>
                  <a:tcPr marL="5715" marR="5715" marT="57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en-GB" sz="1400" b="0" i="0" u="none" strike="noStrike" dirty="0">
                          <a:solidFill>
                            <a:srgbClr val="000000"/>
                          </a:solidFill>
                          <a:effectLst/>
                          <a:latin typeface="+mj-lt"/>
                        </a:rPr>
                        <a:t>2</a:t>
                      </a:r>
                    </a:p>
                  </a:txBody>
                  <a:tcPr marL="5715" marR="5715" marT="57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en-GB" sz="1400" b="0" i="0" u="none" strike="noStrike" dirty="0">
                          <a:solidFill>
                            <a:srgbClr val="000000"/>
                          </a:solidFill>
                          <a:effectLst/>
                          <a:latin typeface="+mj-lt"/>
                        </a:rPr>
                        <a:t>1</a:t>
                      </a:r>
                    </a:p>
                  </a:txBody>
                  <a:tcPr marL="5715" marR="5715" marT="57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DD7EE"/>
                    </a:solidFill>
                  </a:tcPr>
                </a:tc>
                <a:extLst>
                  <a:ext uri="{0D108BD9-81ED-4DB2-BD59-A6C34878D82A}">
                    <a16:rowId xmlns:a16="http://schemas.microsoft.com/office/drawing/2014/main" val="3611479274"/>
                  </a:ext>
                </a:extLst>
              </a:tr>
            </a:tbl>
          </a:graphicData>
        </a:graphic>
      </p:graphicFrame>
      <p:graphicFrame>
        <p:nvGraphicFramePr>
          <p:cNvPr id="7" name="Table 6"/>
          <p:cNvGraphicFramePr>
            <a:graphicFrameLocks noGrp="1"/>
          </p:cNvGraphicFramePr>
          <p:nvPr/>
        </p:nvGraphicFramePr>
        <p:xfrm>
          <a:off x="2380921" y="2016772"/>
          <a:ext cx="4234111" cy="2052231"/>
        </p:xfrm>
        <a:graphic>
          <a:graphicData uri="http://schemas.openxmlformats.org/drawingml/2006/table">
            <a:tbl>
              <a:tblPr firstRow="1" firstCol="1" bandRow="1">
                <a:tableStyleId>{5C22544A-7EE6-4342-B048-85BDC9FD1C3A}</a:tableStyleId>
              </a:tblPr>
              <a:tblGrid>
                <a:gridCol w="723888">
                  <a:extLst>
                    <a:ext uri="{9D8B030D-6E8A-4147-A177-3AD203B41FA5}">
                      <a16:colId xmlns:a16="http://schemas.microsoft.com/office/drawing/2014/main" val="888221762"/>
                    </a:ext>
                  </a:extLst>
                </a:gridCol>
                <a:gridCol w="1169651">
                  <a:extLst>
                    <a:ext uri="{9D8B030D-6E8A-4147-A177-3AD203B41FA5}">
                      <a16:colId xmlns:a16="http://schemas.microsoft.com/office/drawing/2014/main" val="349827531"/>
                    </a:ext>
                  </a:extLst>
                </a:gridCol>
                <a:gridCol w="1170286">
                  <a:extLst>
                    <a:ext uri="{9D8B030D-6E8A-4147-A177-3AD203B41FA5}">
                      <a16:colId xmlns:a16="http://schemas.microsoft.com/office/drawing/2014/main" val="3987848500"/>
                    </a:ext>
                  </a:extLst>
                </a:gridCol>
                <a:gridCol w="1170286">
                  <a:extLst>
                    <a:ext uri="{9D8B030D-6E8A-4147-A177-3AD203B41FA5}">
                      <a16:colId xmlns:a16="http://schemas.microsoft.com/office/drawing/2014/main" val="4233655425"/>
                    </a:ext>
                  </a:extLst>
                </a:gridCol>
              </a:tblGrid>
              <a:tr h="534871">
                <a:tc>
                  <a:txBody>
                    <a:bodyPr/>
                    <a:lstStyle/>
                    <a:p>
                      <a:pPr marL="0" algn="ctr" defTabSz="457200" rtl="0" eaLnBrk="1" fontAlgn="ctr" latinLnBrk="0" hangingPunct="1">
                        <a:spcBef>
                          <a:spcPts val="200"/>
                        </a:spcBef>
                        <a:spcAft>
                          <a:spcPts val="200"/>
                        </a:spcAft>
                      </a:pPr>
                      <a:r>
                        <a:rPr lang="en-GB" sz="1500" b="1" i="0" u="none" strike="noStrike" kern="1200" dirty="0">
                          <a:solidFill>
                            <a:srgbClr val="FFFFFF"/>
                          </a:solidFill>
                          <a:effectLst/>
                          <a:latin typeface="+mn-lt"/>
                          <a:ea typeface="+mn-ea"/>
                          <a:cs typeface="+mn-cs"/>
                        </a:rPr>
                        <a:t>Impact</a:t>
                      </a:r>
                    </a:p>
                  </a:txBody>
                  <a:tcPr marL="51435" marR="51435" marT="0" marB="0" anchor="ctr"/>
                </a:tc>
                <a:tc>
                  <a:txBody>
                    <a:bodyPr/>
                    <a:lstStyle/>
                    <a:p>
                      <a:pPr marL="0" algn="ctr" defTabSz="457200" rtl="0" eaLnBrk="1" fontAlgn="ctr" latinLnBrk="0" hangingPunct="1">
                        <a:spcBef>
                          <a:spcPts val="200"/>
                        </a:spcBef>
                        <a:spcAft>
                          <a:spcPts val="200"/>
                        </a:spcAft>
                      </a:pPr>
                      <a:r>
                        <a:rPr lang="en-GB" sz="1500" b="1" i="0" u="none" strike="noStrike" kern="1200" dirty="0">
                          <a:solidFill>
                            <a:srgbClr val="FFFFFF"/>
                          </a:solidFill>
                          <a:effectLst/>
                          <a:latin typeface="+mn-lt"/>
                          <a:ea typeface="+mn-ea"/>
                          <a:cs typeface="+mn-cs"/>
                        </a:rPr>
                        <a:t>Minimum</a:t>
                      </a:r>
                    </a:p>
                  </a:txBody>
                  <a:tcPr marL="51435" marR="51435" marT="0" marB="0" anchor="ctr"/>
                </a:tc>
                <a:tc>
                  <a:txBody>
                    <a:bodyPr/>
                    <a:lstStyle/>
                    <a:p>
                      <a:pPr marL="0" algn="ctr" defTabSz="457200" rtl="0" eaLnBrk="1" fontAlgn="ctr" latinLnBrk="0" hangingPunct="1">
                        <a:spcBef>
                          <a:spcPts val="200"/>
                        </a:spcBef>
                        <a:spcAft>
                          <a:spcPts val="200"/>
                        </a:spcAft>
                      </a:pPr>
                      <a:r>
                        <a:rPr lang="en-GB" sz="1500" b="1" i="0" u="none" strike="noStrike" kern="1200" dirty="0">
                          <a:solidFill>
                            <a:srgbClr val="FFFFFF"/>
                          </a:solidFill>
                          <a:effectLst/>
                          <a:latin typeface="+mn-lt"/>
                          <a:ea typeface="+mn-ea"/>
                          <a:cs typeface="+mn-cs"/>
                        </a:rPr>
                        <a:t>Most likely</a:t>
                      </a:r>
                    </a:p>
                  </a:txBody>
                  <a:tcPr marL="51435" marR="51435" marT="0" marB="0" anchor="ctr"/>
                </a:tc>
                <a:tc>
                  <a:txBody>
                    <a:bodyPr/>
                    <a:lstStyle/>
                    <a:p>
                      <a:pPr marL="0" algn="ctr" defTabSz="457200" rtl="0" eaLnBrk="1" fontAlgn="ctr" latinLnBrk="0" hangingPunct="1">
                        <a:spcBef>
                          <a:spcPts val="200"/>
                        </a:spcBef>
                        <a:spcAft>
                          <a:spcPts val="200"/>
                        </a:spcAft>
                      </a:pPr>
                      <a:r>
                        <a:rPr lang="en-GB" sz="1500" b="1" i="0" u="none" strike="noStrike" kern="1200" dirty="0">
                          <a:solidFill>
                            <a:srgbClr val="FFFFFF"/>
                          </a:solidFill>
                          <a:effectLst/>
                          <a:latin typeface="+mn-lt"/>
                          <a:ea typeface="+mn-ea"/>
                          <a:cs typeface="+mn-cs"/>
                        </a:rPr>
                        <a:t>Maximum</a:t>
                      </a:r>
                    </a:p>
                  </a:txBody>
                  <a:tcPr marL="51435" marR="51435" marT="0" marB="0" anchor="ctr"/>
                </a:tc>
                <a:extLst>
                  <a:ext uri="{0D108BD9-81ED-4DB2-BD59-A6C34878D82A}">
                    <a16:rowId xmlns:a16="http://schemas.microsoft.com/office/drawing/2014/main" val="1719964407"/>
                  </a:ext>
                </a:extLst>
              </a:tr>
              <a:tr h="303472">
                <a:tc>
                  <a:txBody>
                    <a:bodyPr/>
                    <a:lstStyle/>
                    <a:p>
                      <a:pPr marL="0" algn="ctr" defTabSz="457200" rtl="0" eaLnBrk="1" fontAlgn="ctr" latinLnBrk="0" hangingPunct="1">
                        <a:spcBef>
                          <a:spcPts val="200"/>
                        </a:spcBef>
                        <a:spcAft>
                          <a:spcPts val="200"/>
                        </a:spcAft>
                      </a:pPr>
                      <a:r>
                        <a:rPr lang="en-GB" sz="1400" b="0" i="0" u="none" strike="noStrike" kern="1200" dirty="0">
                          <a:solidFill>
                            <a:srgbClr val="000000"/>
                          </a:solidFill>
                          <a:effectLst/>
                          <a:latin typeface="+mn-lt"/>
                          <a:ea typeface="+mn-ea"/>
                          <a:cs typeface="+mn-cs"/>
                        </a:rPr>
                        <a:t>5</a:t>
                      </a:r>
                    </a:p>
                  </a:txBody>
                  <a:tcPr marL="51435" marR="51435" marT="0" marB="0" anchor="ctr"/>
                </a:tc>
                <a:tc>
                  <a:txBody>
                    <a:bodyPr/>
                    <a:lstStyle/>
                    <a:p>
                      <a:pPr algn="ctr" fontAlgn="b"/>
                      <a:r>
                        <a:rPr lang="en-GB" sz="1400" b="0" i="0" u="none" strike="noStrike" dirty="0">
                          <a:solidFill>
                            <a:srgbClr val="000000"/>
                          </a:solidFill>
                          <a:effectLst/>
                          <a:latin typeface="+mn-lt"/>
                        </a:rPr>
                        <a:t>30%</a:t>
                      </a:r>
                    </a:p>
                  </a:txBody>
                  <a:tcPr marL="9525" marR="9525" marT="9525" marB="0" anchor="ctr"/>
                </a:tc>
                <a:tc>
                  <a:txBody>
                    <a:bodyPr/>
                    <a:lstStyle/>
                    <a:p>
                      <a:pPr algn="ctr" fontAlgn="b"/>
                      <a:r>
                        <a:rPr lang="en-GB" sz="1400" b="0" i="0" u="none" strike="noStrike">
                          <a:solidFill>
                            <a:srgbClr val="000000"/>
                          </a:solidFill>
                          <a:effectLst/>
                          <a:latin typeface="+mn-lt"/>
                        </a:rPr>
                        <a:t>50%</a:t>
                      </a:r>
                    </a:p>
                  </a:txBody>
                  <a:tcPr marL="9525" marR="9525" marT="9525" marB="0" anchor="ctr"/>
                </a:tc>
                <a:tc>
                  <a:txBody>
                    <a:bodyPr/>
                    <a:lstStyle/>
                    <a:p>
                      <a:pPr algn="ctr" fontAlgn="b"/>
                      <a:r>
                        <a:rPr lang="en-GB" sz="1400" b="0" i="0" u="none" strike="noStrike">
                          <a:solidFill>
                            <a:srgbClr val="000000"/>
                          </a:solidFill>
                          <a:effectLst/>
                          <a:latin typeface="+mn-lt"/>
                        </a:rPr>
                        <a:t>60%</a:t>
                      </a:r>
                    </a:p>
                  </a:txBody>
                  <a:tcPr marL="9525" marR="9525" marT="9525" marB="0" anchor="ctr"/>
                </a:tc>
                <a:extLst>
                  <a:ext uri="{0D108BD9-81ED-4DB2-BD59-A6C34878D82A}">
                    <a16:rowId xmlns:a16="http://schemas.microsoft.com/office/drawing/2014/main" val="2481124105"/>
                  </a:ext>
                </a:extLst>
              </a:tr>
              <a:tr h="303472">
                <a:tc>
                  <a:txBody>
                    <a:bodyPr/>
                    <a:lstStyle/>
                    <a:p>
                      <a:pPr marL="0" algn="ctr" defTabSz="457200" rtl="0" eaLnBrk="1" fontAlgn="ctr" latinLnBrk="0" hangingPunct="1">
                        <a:spcBef>
                          <a:spcPts val="200"/>
                        </a:spcBef>
                        <a:spcAft>
                          <a:spcPts val="200"/>
                        </a:spcAft>
                      </a:pPr>
                      <a:r>
                        <a:rPr lang="en-GB" sz="1400" b="0" i="0" u="none" strike="noStrike" kern="1200">
                          <a:solidFill>
                            <a:srgbClr val="000000"/>
                          </a:solidFill>
                          <a:effectLst/>
                          <a:latin typeface="+mn-lt"/>
                          <a:ea typeface="+mn-ea"/>
                          <a:cs typeface="+mn-cs"/>
                        </a:rPr>
                        <a:t>4</a:t>
                      </a:r>
                    </a:p>
                  </a:txBody>
                  <a:tcPr marL="51435" marR="51435" marT="0" marB="0" anchor="ctr"/>
                </a:tc>
                <a:tc>
                  <a:txBody>
                    <a:bodyPr/>
                    <a:lstStyle/>
                    <a:p>
                      <a:pPr algn="ctr" fontAlgn="b"/>
                      <a:r>
                        <a:rPr lang="en-GB" sz="1400" b="0" i="0" u="none" strike="noStrike" dirty="0">
                          <a:solidFill>
                            <a:srgbClr val="000000"/>
                          </a:solidFill>
                          <a:effectLst/>
                          <a:latin typeface="+mn-lt"/>
                        </a:rPr>
                        <a:t>15%</a:t>
                      </a:r>
                    </a:p>
                  </a:txBody>
                  <a:tcPr marL="9525" marR="9525" marT="9525" marB="0" anchor="ctr"/>
                </a:tc>
                <a:tc>
                  <a:txBody>
                    <a:bodyPr/>
                    <a:lstStyle/>
                    <a:p>
                      <a:pPr algn="ctr" fontAlgn="b"/>
                      <a:r>
                        <a:rPr lang="en-GB" sz="1400" b="0" i="0" u="none" strike="noStrike" dirty="0">
                          <a:solidFill>
                            <a:srgbClr val="000000"/>
                          </a:solidFill>
                          <a:effectLst/>
                          <a:latin typeface="+mn-lt"/>
                        </a:rPr>
                        <a:t>20%</a:t>
                      </a:r>
                    </a:p>
                  </a:txBody>
                  <a:tcPr marL="9525" marR="9525" marT="9525" marB="0" anchor="ctr"/>
                </a:tc>
                <a:tc>
                  <a:txBody>
                    <a:bodyPr/>
                    <a:lstStyle/>
                    <a:p>
                      <a:pPr algn="ctr" fontAlgn="b"/>
                      <a:r>
                        <a:rPr lang="en-GB" sz="1400" b="0" i="0" u="none" strike="noStrike">
                          <a:solidFill>
                            <a:srgbClr val="000000"/>
                          </a:solidFill>
                          <a:effectLst/>
                          <a:latin typeface="+mn-lt"/>
                        </a:rPr>
                        <a:t>40%</a:t>
                      </a:r>
                    </a:p>
                  </a:txBody>
                  <a:tcPr marL="9525" marR="9525" marT="9525" marB="0" anchor="ctr"/>
                </a:tc>
                <a:extLst>
                  <a:ext uri="{0D108BD9-81ED-4DB2-BD59-A6C34878D82A}">
                    <a16:rowId xmlns:a16="http://schemas.microsoft.com/office/drawing/2014/main" val="1962612840"/>
                  </a:ext>
                </a:extLst>
              </a:tr>
              <a:tr h="303472">
                <a:tc>
                  <a:txBody>
                    <a:bodyPr/>
                    <a:lstStyle/>
                    <a:p>
                      <a:pPr marL="0" algn="ctr" defTabSz="457200" rtl="0" eaLnBrk="1" fontAlgn="ctr" latinLnBrk="0" hangingPunct="1">
                        <a:spcBef>
                          <a:spcPts val="200"/>
                        </a:spcBef>
                        <a:spcAft>
                          <a:spcPts val="200"/>
                        </a:spcAft>
                      </a:pPr>
                      <a:r>
                        <a:rPr lang="en-GB" sz="1400" b="0" i="0" u="none" strike="noStrike" kern="1200">
                          <a:solidFill>
                            <a:srgbClr val="000000"/>
                          </a:solidFill>
                          <a:effectLst/>
                          <a:latin typeface="+mn-lt"/>
                          <a:ea typeface="+mn-ea"/>
                          <a:cs typeface="+mn-cs"/>
                        </a:rPr>
                        <a:t>3</a:t>
                      </a:r>
                    </a:p>
                  </a:txBody>
                  <a:tcPr marL="51435" marR="51435" marT="0" marB="0" anchor="ctr"/>
                </a:tc>
                <a:tc>
                  <a:txBody>
                    <a:bodyPr/>
                    <a:lstStyle/>
                    <a:p>
                      <a:pPr algn="ctr" fontAlgn="b"/>
                      <a:r>
                        <a:rPr lang="en-GB" sz="1400" b="0" i="0" u="none" strike="noStrike">
                          <a:solidFill>
                            <a:srgbClr val="000000"/>
                          </a:solidFill>
                          <a:effectLst/>
                          <a:latin typeface="+mn-lt"/>
                        </a:rPr>
                        <a:t>0%</a:t>
                      </a:r>
                    </a:p>
                  </a:txBody>
                  <a:tcPr marL="9525" marR="9525" marT="9525" marB="0" anchor="ctr"/>
                </a:tc>
                <a:tc>
                  <a:txBody>
                    <a:bodyPr/>
                    <a:lstStyle/>
                    <a:p>
                      <a:pPr algn="ctr" fontAlgn="b"/>
                      <a:r>
                        <a:rPr lang="en-GB" sz="1400" b="0" i="0" u="none" strike="noStrike" dirty="0">
                          <a:solidFill>
                            <a:srgbClr val="000000"/>
                          </a:solidFill>
                          <a:effectLst/>
                          <a:latin typeface="+mn-lt"/>
                        </a:rPr>
                        <a:t>10%</a:t>
                      </a:r>
                    </a:p>
                  </a:txBody>
                  <a:tcPr marL="9525" marR="9525" marT="9525" marB="0" anchor="ctr"/>
                </a:tc>
                <a:tc>
                  <a:txBody>
                    <a:bodyPr/>
                    <a:lstStyle/>
                    <a:p>
                      <a:pPr algn="ctr" fontAlgn="b"/>
                      <a:r>
                        <a:rPr lang="en-GB" sz="1400" b="0" i="0" u="none" strike="noStrike" dirty="0">
                          <a:solidFill>
                            <a:srgbClr val="000000"/>
                          </a:solidFill>
                          <a:effectLst/>
                          <a:latin typeface="+mn-lt"/>
                        </a:rPr>
                        <a:t>20%</a:t>
                      </a:r>
                    </a:p>
                  </a:txBody>
                  <a:tcPr marL="9525" marR="9525" marT="9525" marB="0" anchor="ctr"/>
                </a:tc>
                <a:extLst>
                  <a:ext uri="{0D108BD9-81ED-4DB2-BD59-A6C34878D82A}">
                    <a16:rowId xmlns:a16="http://schemas.microsoft.com/office/drawing/2014/main" val="2748095124"/>
                  </a:ext>
                </a:extLst>
              </a:tr>
              <a:tr h="303472">
                <a:tc>
                  <a:txBody>
                    <a:bodyPr/>
                    <a:lstStyle/>
                    <a:p>
                      <a:pPr marL="0" algn="ctr" defTabSz="457200" rtl="0" eaLnBrk="1" fontAlgn="ctr" latinLnBrk="0" hangingPunct="1">
                        <a:spcBef>
                          <a:spcPts val="200"/>
                        </a:spcBef>
                        <a:spcAft>
                          <a:spcPts val="200"/>
                        </a:spcAft>
                      </a:pPr>
                      <a:r>
                        <a:rPr lang="en-GB" sz="1400" b="0" i="0" u="none" strike="noStrike" kern="1200">
                          <a:solidFill>
                            <a:srgbClr val="000000"/>
                          </a:solidFill>
                          <a:effectLst/>
                          <a:latin typeface="+mn-lt"/>
                          <a:ea typeface="+mn-ea"/>
                          <a:cs typeface="+mn-cs"/>
                        </a:rPr>
                        <a:t>2</a:t>
                      </a:r>
                    </a:p>
                  </a:txBody>
                  <a:tcPr marL="51435" marR="51435" marT="0" marB="0" anchor="ctr"/>
                </a:tc>
                <a:tc>
                  <a:txBody>
                    <a:bodyPr/>
                    <a:lstStyle/>
                    <a:p>
                      <a:pPr algn="ctr" fontAlgn="b"/>
                      <a:r>
                        <a:rPr lang="en-GB" sz="1400" b="0" i="0" u="none" strike="noStrike">
                          <a:solidFill>
                            <a:srgbClr val="000000"/>
                          </a:solidFill>
                          <a:effectLst/>
                          <a:latin typeface="+mn-lt"/>
                        </a:rPr>
                        <a:t>-5%</a:t>
                      </a:r>
                    </a:p>
                  </a:txBody>
                  <a:tcPr marL="9525" marR="9525" marT="9525" marB="0" anchor="ctr"/>
                </a:tc>
                <a:tc>
                  <a:txBody>
                    <a:bodyPr/>
                    <a:lstStyle/>
                    <a:p>
                      <a:pPr algn="ctr" fontAlgn="b"/>
                      <a:r>
                        <a:rPr lang="en-GB" sz="1400" b="0" i="0" u="none" strike="noStrike">
                          <a:solidFill>
                            <a:srgbClr val="000000"/>
                          </a:solidFill>
                          <a:effectLst/>
                          <a:latin typeface="+mn-lt"/>
                        </a:rPr>
                        <a:t>5%</a:t>
                      </a:r>
                    </a:p>
                  </a:txBody>
                  <a:tcPr marL="9525" marR="9525" marT="9525" marB="0" anchor="ctr"/>
                </a:tc>
                <a:tc>
                  <a:txBody>
                    <a:bodyPr/>
                    <a:lstStyle/>
                    <a:p>
                      <a:pPr algn="ctr" fontAlgn="b"/>
                      <a:r>
                        <a:rPr lang="en-GB" sz="1400" b="0" i="0" u="none" strike="noStrike" dirty="0">
                          <a:solidFill>
                            <a:srgbClr val="000000"/>
                          </a:solidFill>
                          <a:effectLst/>
                          <a:latin typeface="+mn-lt"/>
                        </a:rPr>
                        <a:t>15%</a:t>
                      </a:r>
                    </a:p>
                  </a:txBody>
                  <a:tcPr marL="9525" marR="9525" marT="9525" marB="0" anchor="ctr"/>
                </a:tc>
                <a:extLst>
                  <a:ext uri="{0D108BD9-81ED-4DB2-BD59-A6C34878D82A}">
                    <a16:rowId xmlns:a16="http://schemas.microsoft.com/office/drawing/2014/main" val="1487154276"/>
                  </a:ext>
                </a:extLst>
              </a:tr>
              <a:tr h="303472">
                <a:tc>
                  <a:txBody>
                    <a:bodyPr/>
                    <a:lstStyle/>
                    <a:p>
                      <a:pPr marL="0" algn="ctr" defTabSz="457200" rtl="0" eaLnBrk="1" fontAlgn="ctr" latinLnBrk="0" hangingPunct="1">
                        <a:spcBef>
                          <a:spcPts val="200"/>
                        </a:spcBef>
                        <a:spcAft>
                          <a:spcPts val="200"/>
                        </a:spcAft>
                      </a:pPr>
                      <a:r>
                        <a:rPr lang="en-GB" sz="1400" b="0" i="0" u="none" strike="noStrike" kern="1200">
                          <a:solidFill>
                            <a:srgbClr val="000000"/>
                          </a:solidFill>
                          <a:effectLst/>
                          <a:latin typeface="+mn-lt"/>
                          <a:ea typeface="+mn-ea"/>
                          <a:cs typeface="+mn-cs"/>
                        </a:rPr>
                        <a:t>1</a:t>
                      </a:r>
                    </a:p>
                  </a:txBody>
                  <a:tcPr marL="51435" marR="51435" marT="0" marB="0" anchor="ctr"/>
                </a:tc>
                <a:tc>
                  <a:txBody>
                    <a:bodyPr/>
                    <a:lstStyle/>
                    <a:p>
                      <a:pPr algn="ctr" fontAlgn="b"/>
                      <a:r>
                        <a:rPr lang="en-GB" sz="1400" b="0" i="0" u="none" strike="noStrike">
                          <a:solidFill>
                            <a:srgbClr val="000000"/>
                          </a:solidFill>
                          <a:effectLst/>
                          <a:latin typeface="+mn-lt"/>
                        </a:rPr>
                        <a:t>-10%</a:t>
                      </a:r>
                    </a:p>
                  </a:txBody>
                  <a:tcPr marL="9525" marR="9525" marT="9525" marB="0" anchor="ctr"/>
                </a:tc>
                <a:tc>
                  <a:txBody>
                    <a:bodyPr/>
                    <a:lstStyle/>
                    <a:p>
                      <a:pPr algn="ctr" fontAlgn="b"/>
                      <a:r>
                        <a:rPr lang="en-GB" sz="1400" b="0" i="0" u="none" strike="noStrike">
                          <a:solidFill>
                            <a:srgbClr val="000000"/>
                          </a:solidFill>
                          <a:effectLst/>
                          <a:latin typeface="+mn-lt"/>
                        </a:rPr>
                        <a:t>0%</a:t>
                      </a:r>
                    </a:p>
                  </a:txBody>
                  <a:tcPr marL="9525" marR="9525" marT="9525" marB="0" anchor="ctr"/>
                </a:tc>
                <a:tc>
                  <a:txBody>
                    <a:bodyPr/>
                    <a:lstStyle/>
                    <a:p>
                      <a:pPr algn="ctr" fontAlgn="b"/>
                      <a:r>
                        <a:rPr lang="en-GB" sz="1400" b="0" i="0" u="none" strike="noStrike" dirty="0">
                          <a:solidFill>
                            <a:srgbClr val="000000"/>
                          </a:solidFill>
                          <a:effectLst/>
                          <a:latin typeface="+mn-lt"/>
                        </a:rPr>
                        <a:t>10%</a:t>
                      </a:r>
                    </a:p>
                  </a:txBody>
                  <a:tcPr marL="9525" marR="9525" marT="9525" marB="0" anchor="ctr"/>
                </a:tc>
                <a:extLst>
                  <a:ext uri="{0D108BD9-81ED-4DB2-BD59-A6C34878D82A}">
                    <a16:rowId xmlns:a16="http://schemas.microsoft.com/office/drawing/2014/main" val="3551618390"/>
                  </a:ext>
                </a:extLst>
              </a:tr>
            </a:tbl>
          </a:graphicData>
        </a:graphic>
      </p:graphicFrame>
      <p:graphicFrame>
        <p:nvGraphicFramePr>
          <p:cNvPr id="9" name="Table 8"/>
          <p:cNvGraphicFramePr>
            <a:graphicFrameLocks noGrp="1"/>
          </p:cNvGraphicFramePr>
          <p:nvPr/>
        </p:nvGraphicFramePr>
        <p:xfrm>
          <a:off x="1217023" y="4148102"/>
          <a:ext cx="6561906" cy="540060"/>
        </p:xfrm>
        <a:graphic>
          <a:graphicData uri="http://schemas.openxmlformats.org/drawingml/2006/table">
            <a:tbl>
              <a:tblPr firstRow="1" bandRow="1">
                <a:tableStyleId>{5C22544A-7EE6-4342-B048-85BDC9FD1C3A}</a:tableStyleId>
              </a:tblPr>
              <a:tblGrid>
                <a:gridCol w="1093651">
                  <a:extLst>
                    <a:ext uri="{9D8B030D-6E8A-4147-A177-3AD203B41FA5}">
                      <a16:colId xmlns:a16="http://schemas.microsoft.com/office/drawing/2014/main" val="1731173985"/>
                    </a:ext>
                  </a:extLst>
                </a:gridCol>
                <a:gridCol w="1093651">
                  <a:extLst>
                    <a:ext uri="{9D8B030D-6E8A-4147-A177-3AD203B41FA5}">
                      <a16:colId xmlns:a16="http://schemas.microsoft.com/office/drawing/2014/main" val="1264882450"/>
                    </a:ext>
                  </a:extLst>
                </a:gridCol>
                <a:gridCol w="1093651">
                  <a:extLst>
                    <a:ext uri="{9D8B030D-6E8A-4147-A177-3AD203B41FA5}">
                      <a16:colId xmlns:a16="http://schemas.microsoft.com/office/drawing/2014/main" val="897486139"/>
                    </a:ext>
                  </a:extLst>
                </a:gridCol>
                <a:gridCol w="1093651">
                  <a:extLst>
                    <a:ext uri="{9D8B030D-6E8A-4147-A177-3AD203B41FA5}">
                      <a16:colId xmlns:a16="http://schemas.microsoft.com/office/drawing/2014/main" val="3370408785"/>
                    </a:ext>
                  </a:extLst>
                </a:gridCol>
                <a:gridCol w="1214636">
                  <a:extLst>
                    <a:ext uri="{9D8B030D-6E8A-4147-A177-3AD203B41FA5}">
                      <a16:colId xmlns:a16="http://schemas.microsoft.com/office/drawing/2014/main" val="2645537727"/>
                    </a:ext>
                  </a:extLst>
                </a:gridCol>
                <a:gridCol w="972666">
                  <a:extLst>
                    <a:ext uri="{9D8B030D-6E8A-4147-A177-3AD203B41FA5}">
                      <a16:colId xmlns:a16="http://schemas.microsoft.com/office/drawing/2014/main" val="2822291077"/>
                    </a:ext>
                  </a:extLst>
                </a:gridCol>
              </a:tblGrid>
              <a:tr h="540060">
                <a:tc>
                  <a:txBody>
                    <a:bodyPr/>
                    <a:lstStyle/>
                    <a:p>
                      <a:pPr algn="ctr" fontAlgn="ctr"/>
                      <a:r>
                        <a:rPr lang="en-GB" sz="1400" b="1" i="0" u="none" strike="noStrike" dirty="0">
                          <a:solidFill>
                            <a:srgbClr val="FFFFFF"/>
                          </a:solidFill>
                          <a:effectLst/>
                          <a:latin typeface="+mj-lt"/>
                        </a:rPr>
                        <a:t>Financial loss</a:t>
                      </a:r>
                    </a:p>
                  </a:txBody>
                  <a:tcPr marL="5715" marR="5715" marT="5715" marB="0" anchor="ctr">
                    <a:solidFill>
                      <a:schemeClr val="accent1"/>
                    </a:solidFill>
                  </a:tcPr>
                </a:tc>
                <a:tc>
                  <a:txBody>
                    <a:bodyPr/>
                    <a:lstStyle/>
                    <a:p>
                      <a:pPr algn="ctr" fontAlgn="ctr"/>
                      <a:r>
                        <a:rPr lang="en-GB" sz="1400" b="1" i="0" u="none" strike="noStrike" dirty="0">
                          <a:solidFill>
                            <a:srgbClr val="FFFFFF"/>
                          </a:solidFill>
                          <a:effectLst/>
                          <a:latin typeface="+mj-lt"/>
                        </a:rPr>
                        <a:t>Reputation</a:t>
                      </a:r>
                    </a:p>
                  </a:txBody>
                  <a:tcPr marL="5715" marR="5715" marT="5715" marB="0" anchor="ctr">
                    <a:solidFill>
                      <a:schemeClr val="accent1"/>
                    </a:solidFill>
                  </a:tcPr>
                </a:tc>
                <a:tc>
                  <a:txBody>
                    <a:bodyPr/>
                    <a:lstStyle/>
                    <a:p>
                      <a:pPr algn="ctr" fontAlgn="ctr"/>
                      <a:r>
                        <a:rPr lang="en-GB" sz="1400" b="1" i="0" u="none" strike="noStrike" dirty="0">
                          <a:solidFill>
                            <a:srgbClr val="FFFFFF"/>
                          </a:solidFill>
                          <a:effectLst/>
                          <a:latin typeface="+mj-lt"/>
                        </a:rPr>
                        <a:t>Legal/ Regulatory</a:t>
                      </a:r>
                    </a:p>
                  </a:txBody>
                  <a:tcPr marL="5715" marR="5715" marT="5715" marB="0" anchor="ctr">
                    <a:solidFill>
                      <a:schemeClr val="accent1"/>
                    </a:solidFill>
                  </a:tcPr>
                </a:tc>
                <a:tc>
                  <a:txBody>
                    <a:bodyPr/>
                    <a:lstStyle/>
                    <a:p>
                      <a:pPr algn="ctr" fontAlgn="ctr"/>
                      <a:r>
                        <a:rPr lang="en-GB" sz="1400" b="1" i="0" u="none" strike="noStrike" dirty="0">
                          <a:solidFill>
                            <a:srgbClr val="FFFFFF"/>
                          </a:solidFill>
                          <a:effectLst/>
                          <a:latin typeface="+mj-lt"/>
                        </a:rPr>
                        <a:t>Safety </a:t>
                      </a:r>
                    </a:p>
                  </a:txBody>
                  <a:tcPr marL="5715" marR="5715" marT="5715" marB="0" anchor="ctr">
                    <a:solidFill>
                      <a:schemeClr val="accent1"/>
                    </a:solidFill>
                  </a:tcPr>
                </a:tc>
                <a:tc>
                  <a:txBody>
                    <a:bodyPr/>
                    <a:lstStyle/>
                    <a:p>
                      <a:pPr algn="ctr" fontAlgn="ctr"/>
                      <a:r>
                        <a:rPr lang="en-GB" sz="1400" b="1" i="0" u="none" strike="noStrike" dirty="0">
                          <a:solidFill>
                            <a:srgbClr val="FFFFFF"/>
                          </a:solidFill>
                          <a:effectLst/>
                          <a:latin typeface="+mj-lt"/>
                        </a:rPr>
                        <a:t>Environment</a:t>
                      </a:r>
                    </a:p>
                  </a:txBody>
                  <a:tcPr marL="5715" marR="5715" marT="5715" marB="0" anchor="ctr">
                    <a:solidFill>
                      <a:schemeClr val="accent1"/>
                    </a:solidFill>
                  </a:tcPr>
                </a:tc>
                <a:tc>
                  <a:txBody>
                    <a:bodyPr/>
                    <a:lstStyle/>
                    <a:p>
                      <a:pPr algn="ctr" fontAlgn="ctr"/>
                      <a:r>
                        <a:rPr lang="en-GB" sz="1400" b="1" i="0" u="none" strike="noStrike" dirty="0">
                          <a:solidFill>
                            <a:srgbClr val="FFFFFF"/>
                          </a:solidFill>
                          <a:effectLst/>
                          <a:latin typeface="+mj-lt"/>
                        </a:rPr>
                        <a:t>Objectives</a:t>
                      </a:r>
                    </a:p>
                  </a:txBody>
                  <a:tcPr marL="5715" marR="5715" marT="5715" marB="0" anchor="ctr">
                    <a:solidFill>
                      <a:schemeClr val="accent1"/>
                    </a:solidFill>
                  </a:tcPr>
                </a:tc>
                <a:extLst>
                  <a:ext uri="{0D108BD9-81ED-4DB2-BD59-A6C34878D82A}">
                    <a16:rowId xmlns:a16="http://schemas.microsoft.com/office/drawing/2014/main" val="3106700953"/>
                  </a:ext>
                </a:extLst>
              </a:tr>
            </a:tbl>
          </a:graphicData>
        </a:graphic>
      </p:graphicFrame>
      <p:sp>
        <p:nvSpPr>
          <p:cNvPr id="3" name="Slide Number Placeholder 2"/>
          <p:cNvSpPr>
            <a:spLocks noGrp="1"/>
          </p:cNvSpPr>
          <p:nvPr>
            <p:ph type="sldNum" sz="quarter" idx="12"/>
          </p:nvPr>
        </p:nvSpPr>
        <p:spPr/>
        <p:txBody>
          <a:bodyPr/>
          <a:lstStyle/>
          <a:p>
            <a:fld id="{BFDCA1C4-9514-7B4F-976F-D92F7E296653}" type="slidenum">
              <a:rPr lang="fr-FR" smtClean="0"/>
              <a:pPr/>
              <a:t>100</a:t>
            </a:fld>
            <a:endParaRPr lang="fr-FR"/>
          </a:p>
        </p:txBody>
      </p:sp>
    </p:spTree>
    <p:extLst>
      <p:ext uri="{BB962C8B-B14F-4D97-AF65-F5344CB8AC3E}">
        <p14:creationId xmlns:p14="http://schemas.microsoft.com/office/powerpoint/2010/main" val="1683166967"/>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2000" y="131012"/>
            <a:ext cx="5940000" cy="540000"/>
          </a:xfrm>
        </p:spPr>
        <p:txBody>
          <a:bodyPr/>
          <a:lstStyle/>
          <a:p>
            <a:r>
              <a:rPr lang="en-GB" dirty="0"/>
              <a:t>From qualitative to quantitative:</a:t>
            </a:r>
            <a:br>
              <a:rPr lang="en-GB" dirty="0"/>
            </a:br>
            <a:r>
              <a:rPr lang="en-GB" dirty="0"/>
              <a:t>Vulnerability - Probability</a:t>
            </a:r>
          </a:p>
        </p:txBody>
      </p:sp>
      <p:sp>
        <p:nvSpPr>
          <p:cNvPr id="4" name="Footer Placeholder 3"/>
          <p:cNvSpPr>
            <a:spLocks noGrp="1"/>
          </p:cNvSpPr>
          <p:nvPr>
            <p:ph type="ftr" sz="quarter" idx="11"/>
          </p:nvPr>
        </p:nvSpPr>
        <p:spPr/>
        <p:txBody>
          <a:bodyPr/>
          <a:lstStyle/>
          <a:p>
            <a:r>
              <a:rPr lang="en-GB" noProof="0"/>
              <a:t>H.Garcia Gavela, L. Quain Solis -  HL-LHC Procurement, Baseline Documentation, Quality &amp; Risk Office</a:t>
            </a:r>
          </a:p>
        </p:txBody>
      </p:sp>
      <p:graphicFrame>
        <p:nvGraphicFramePr>
          <p:cNvPr id="6" name="Table 5"/>
          <p:cNvGraphicFramePr>
            <a:graphicFrameLocks noGrp="1"/>
          </p:cNvGraphicFramePr>
          <p:nvPr/>
        </p:nvGraphicFramePr>
        <p:xfrm>
          <a:off x="1285788" y="1010594"/>
          <a:ext cx="6561904" cy="1108710"/>
        </p:xfrm>
        <a:graphic>
          <a:graphicData uri="http://schemas.openxmlformats.org/drawingml/2006/table">
            <a:tbl>
              <a:tblPr/>
              <a:tblGrid>
                <a:gridCol w="1228724">
                  <a:extLst>
                    <a:ext uri="{9D8B030D-6E8A-4147-A177-3AD203B41FA5}">
                      <a16:colId xmlns:a16="http://schemas.microsoft.com/office/drawing/2014/main" val="2546819518"/>
                    </a:ext>
                  </a:extLst>
                </a:gridCol>
                <a:gridCol w="1147539">
                  <a:extLst>
                    <a:ext uri="{9D8B030D-6E8A-4147-A177-3AD203B41FA5}">
                      <a16:colId xmlns:a16="http://schemas.microsoft.com/office/drawing/2014/main" val="143185940"/>
                    </a:ext>
                  </a:extLst>
                </a:gridCol>
                <a:gridCol w="990011">
                  <a:extLst>
                    <a:ext uri="{9D8B030D-6E8A-4147-A177-3AD203B41FA5}">
                      <a16:colId xmlns:a16="http://schemas.microsoft.com/office/drawing/2014/main" val="2478954881"/>
                    </a:ext>
                  </a:extLst>
                </a:gridCol>
                <a:gridCol w="1065210">
                  <a:extLst>
                    <a:ext uri="{9D8B030D-6E8A-4147-A177-3AD203B41FA5}">
                      <a16:colId xmlns:a16="http://schemas.microsoft.com/office/drawing/2014/main" val="101556257"/>
                    </a:ext>
                  </a:extLst>
                </a:gridCol>
                <a:gridCol w="1065210">
                  <a:extLst>
                    <a:ext uri="{9D8B030D-6E8A-4147-A177-3AD203B41FA5}">
                      <a16:colId xmlns:a16="http://schemas.microsoft.com/office/drawing/2014/main" val="2665371169"/>
                    </a:ext>
                  </a:extLst>
                </a:gridCol>
                <a:gridCol w="1065210">
                  <a:extLst>
                    <a:ext uri="{9D8B030D-6E8A-4147-A177-3AD203B41FA5}">
                      <a16:colId xmlns:a16="http://schemas.microsoft.com/office/drawing/2014/main" val="3236124883"/>
                    </a:ext>
                  </a:extLst>
                </a:gridCol>
              </a:tblGrid>
              <a:tr h="622935">
                <a:tc>
                  <a:txBody>
                    <a:bodyPr/>
                    <a:lstStyle/>
                    <a:p>
                      <a:pPr algn="ctr" fontAlgn="ctr"/>
                      <a:r>
                        <a:rPr lang="en-GB" sz="1500" b="1" i="0" u="none" strike="noStrike" dirty="0">
                          <a:solidFill>
                            <a:srgbClr val="FFFFFF"/>
                          </a:solidFill>
                          <a:effectLst/>
                          <a:latin typeface="+mj-lt"/>
                        </a:rPr>
                        <a:t>Vulnerability assessment</a:t>
                      </a:r>
                    </a:p>
                  </a:txBody>
                  <a:tcPr marL="5715" marR="5715" marT="5715" marB="0" anchor="ctr">
                    <a:lnL>
                      <a:noFill/>
                    </a:lnL>
                    <a:lnR w="6350" cap="flat" cmpd="sng" algn="ctr">
                      <a:solidFill>
                        <a:srgbClr val="FFFFFF"/>
                      </a:solidFill>
                      <a:prstDash val="solid"/>
                      <a:round/>
                      <a:headEnd type="none" w="med" len="med"/>
                      <a:tailEnd type="none" w="med" len="med"/>
                    </a:lnR>
                    <a:lnT>
                      <a:noFill/>
                    </a:lnT>
                    <a:lnB w="19050" cap="flat" cmpd="sng" algn="ctr">
                      <a:solidFill>
                        <a:srgbClr val="FFFFFF"/>
                      </a:solidFill>
                      <a:prstDash val="solid"/>
                      <a:round/>
                      <a:headEnd type="none" w="med" len="med"/>
                      <a:tailEnd type="none" w="med" len="med"/>
                    </a:lnB>
                    <a:solidFill>
                      <a:schemeClr val="accent1"/>
                    </a:solidFill>
                  </a:tcPr>
                </a:tc>
                <a:tc>
                  <a:txBody>
                    <a:bodyPr/>
                    <a:lstStyle/>
                    <a:p>
                      <a:pPr marL="0" algn="ctr" defTabSz="457200" rtl="0" eaLnBrk="1" fontAlgn="ctr" latinLnBrk="0" hangingPunct="1"/>
                      <a:r>
                        <a:rPr lang="en-GB" sz="1400" b="0" i="0" u="none" strike="noStrike" kern="1200">
                          <a:solidFill>
                            <a:srgbClr val="000000"/>
                          </a:solidFill>
                          <a:effectLst/>
                          <a:latin typeface="+mj-lt"/>
                          <a:ea typeface="+mn-ea"/>
                          <a:cs typeface="+mn-cs"/>
                        </a:rPr>
                        <a:t>Severe vulnerability </a:t>
                      </a:r>
                    </a:p>
                  </a:txBody>
                  <a:tcPr marL="5715" marR="5715" marT="57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en-GB" sz="1400" b="0" i="0" u="none" strike="noStrike" dirty="0">
                          <a:solidFill>
                            <a:srgbClr val="000000"/>
                          </a:solidFill>
                          <a:effectLst/>
                          <a:latin typeface="+mj-lt"/>
                        </a:rPr>
                        <a:t>High vulnerability </a:t>
                      </a:r>
                    </a:p>
                  </a:txBody>
                  <a:tcPr marL="5715" marR="5715" marT="57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en-GB" sz="1400" b="0" i="0" u="none" strike="noStrike">
                          <a:solidFill>
                            <a:srgbClr val="000000"/>
                          </a:solidFill>
                          <a:effectLst/>
                          <a:latin typeface="+mj-lt"/>
                        </a:rPr>
                        <a:t>Moderate vulnerability</a:t>
                      </a:r>
                    </a:p>
                  </a:txBody>
                  <a:tcPr marL="5715" marR="5715" marT="57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en-GB" sz="1400" b="0" i="0" u="none" strike="noStrike">
                          <a:solidFill>
                            <a:srgbClr val="000000"/>
                          </a:solidFill>
                          <a:effectLst/>
                          <a:latin typeface="+mj-lt"/>
                        </a:rPr>
                        <a:t>Mild vulnerability</a:t>
                      </a:r>
                    </a:p>
                  </a:txBody>
                  <a:tcPr marL="5715" marR="5715" marT="57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en-GB" sz="1400" b="0" i="0" u="none" strike="noStrike" dirty="0">
                          <a:solidFill>
                            <a:srgbClr val="000000"/>
                          </a:solidFill>
                          <a:effectLst/>
                          <a:latin typeface="+mj-lt"/>
                        </a:rPr>
                        <a:t>No evidence of vulnerability </a:t>
                      </a:r>
                    </a:p>
                  </a:txBody>
                  <a:tcPr marL="5715" marR="5715" marT="57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extLst>
                  <a:ext uri="{0D108BD9-81ED-4DB2-BD59-A6C34878D82A}">
                    <a16:rowId xmlns:a16="http://schemas.microsoft.com/office/drawing/2014/main" val="2047552217"/>
                  </a:ext>
                </a:extLst>
              </a:tr>
              <a:tr h="462915">
                <a:tc>
                  <a:txBody>
                    <a:bodyPr/>
                    <a:lstStyle/>
                    <a:p>
                      <a:pPr algn="ctr" fontAlgn="ctr"/>
                      <a:r>
                        <a:rPr lang="en-GB" sz="1500" b="1" i="0" u="none" strike="noStrike" dirty="0">
                          <a:solidFill>
                            <a:srgbClr val="FFFFFF"/>
                          </a:solidFill>
                          <a:effectLst/>
                          <a:latin typeface="+mn-lt"/>
                        </a:rPr>
                        <a:t>Assessment scale</a:t>
                      </a:r>
                    </a:p>
                  </a:txBody>
                  <a:tcPr marL="5715" marR="5715" marT="57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solidFill>
                  </a:tcPr>
                </a:tc>
                <a:tc>
                  <a:txBody>
                    <a:bodyPr/>
                    <a:lstStyle/>
                    <a:p>
                      <a:pPr marL="0" algn="ctr" defTabSz="457200" rtl="0" eaLnBrk="1" fontAlgn="ctr" latinLnBrk="0" hangingPunct="1"/>
                      <a:r>
                        <a:rPr lang="en-GB" sz="1400" b="0" i="0" u="none" strike="noStrike" kern="1200" dirty="0">
                          <a:solidFill>
                            <a:srgbClr val="000000"/>
                          </a:solidFill>
                          <a:effectLst/>
                          <a:latin typeface="+mj-lt"/>
                          <a:ea typeface="+mn-ea"/>
                          <a:cs typeface="+mn-cs"/>
                        </a:rPr>
                        <a:t>5</a:t>
                      </a:r>
                    </a:p>
                  </a:txBody>
                  <a:tcPr marL="5715" marR="5715" marT="57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en-GB" sz="1400" b="0" i="0" u="none" strike="noStrike" dirty="0">
                          <a:solidFill>
                            <a:srgbClr val="000000"/>
                          </a:solidFill>
                          <a:effectLst/>
                          <a:latin typeface="+mj-lt"/>
                        </a:rPr>
                        <a:t>4</a:t>
                      </a:r>
                    </a:p>
                  </a:txBody>
                  <a:tcPr marL="5715" marR="5715" marT="57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en-GB" sz="1400" b="0" i="0" u="none" strike="noStrike" dirty="0">
                          <a:solidFill>
                            <a:srgbClr val="000000"/>
                          </a:solidFill>
                          <a:effectLst/>
                          <a:latin typeface="+mj-lt"/>
                        </a:rPr>
                        <a:t>3</a:t>
                      </a:r>
                    </a:p>
                  </a:txBody>
                  <a:tcPr marL="5715" marR="5715" marT="57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DD7EE"/>
                    </a:solidFill>
                  </a:tcPr>
                </a:tc>
                <a:tc>
                  <a:txBody>
                    <a:bodyPr/>
                    <a:lstStyle/>
                    <a:p>
                      <a:pPr algn="ctr" fontAlgn="ctr"/>
                      <a:r>
                        <a:rPr lang="en-GB" sz="1400" b="0" i="0" u="none" strike="noStrike" dirty="0">
                          <a:solidFill>
                            <a:srgbClr val="000000"/>
                          </a:solidFill>
                          <a:effectLst/>
                          <a:latin typeface="+mj-lt"/>
                        </a:rPr>
                        <a:t>2</a:t>
                      </a:r>
                    </a:p>
                  </a:txBody>
                  <a:tcPr marL="5715" marR="5715" marT="57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DEBF7"/>
                    </a:solidFill>
                  </a:tcPr>
                </a:tc>
                <a:tc>
                  <a:txBody>
                    <a:bodyPr/>
                    <a:lstStyle/>
                    <a:p>
                      <a:pPr algn="ctr" fontAlgn="ctr"/>
                      <a:r>
                        <a:rPr lang="en-GB" sz="1400" b="0" i="0" u="none" strike="noStrike" dirty="0">
                          <a:solidFill>
                            <a:srgbClr val="000000"/>
                          </a:solidFill>
                          <a:effectLst/>
                          <a:latin typeface="+mj-lt"/>
                        </a:rPr>
                        <a:t>1</a:t>
                      </a:r>
                    </a:p>
                  </a:txBody>
                  <a:tcPr marL="5715" marR="5715" marT="5715" marB="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DD7EE"/>
                    </a:solidFill>
                  </a:tcPr>
                </a:tc>
                <a:extLst>
                  <a:ext uri="{0D108BD9-81ED-4DB2-BD59-A6C34878D82A}">
                    <a16:rowId xmlns:a16="http://schemas.microsoft.com/office/drawing/2014/main" val="3611479274"/>
                  </a:ext>
                </a:extLst>
              </a:tr>
            </a:tbl>
          </a:graphicData>
        </a:graphic>
      </p:graphicFrame>
      <p:graphicFrame>
        <p:nvGraphicFramePr>
          <p:cNvPr id="7" name="Table 6"/>
          <p:cNvGraphicFramePr>
            <a:graphicFrameLocks noGrp="1"/>
          </p:cNvGraphicFramePr>
          <p:nvPr/>
        </p:nvGraphicFramePr>
        <p:xfrm>
          <a:off x="3063573" y="2178313"/>
          <a:ext cx="3006335" cy="1877742"/>
        </p:xfrm>
        <a:graphic>
          <a:graphicData uri="http://schemas.openxmlformats.org/drawingml/2006/table">
            <a:tbl>
              <a:tblPr firstRow="1" firstCol="1" bandRow="1">
                <a:tableStyleId>{5C22544A-7EE6-4342-B048-85BDC9FD1C3A}</a:tableStyleId>
              </a:tblPr>
              <a:tblGrid>
                <a:gridCol w="1575145">
                  <a:extLst>
                    <a:ext uri="{9D8B030D-6E8A-4147-A177-3AD203B41FA5}">
                      <a16:colId xmlns:a16="http://schemas.microsoft.com/office/drawing/2014/main" val="3582987057"/>
                    </a:ext>
                  </a:extLst>
                </a:gridCol>
                <a:gridCol w="1431190">
                  <a:extLst>
                    <a:ext uri="{9D8B030D-6E8A-4147-A177-3AD203B41FA5}">
                      <a16:colId xmlns:a16="http://schemas.microsoft.com/office/drawing/2014/main" val="2078387909"/>
                    </a:ext>
                  </a:extLst>
                </a:gridCol>
              </a:tblGrid>
              <a:tr h="312957">
                <a:tc>
                  <a:txBody>
                    <a:bodyPr/>
                    <a:lstStyle/>
                    <a:p>
                      <a:pPr algn="ctr">
                        <a:spcBef>
                          <a:spcPts val="200"/>
                        </a:spcBef>
                        <a:spcAft>
                          <a:spcPts val="200"/>
                        </a:spcAft>
                      </a:pPr>
                      <a:r>
                        <a:rPr lang="en-GB" sz="1400" kern="1400" dirty="0">
                          <a:effectLst/>
                        </a:rPr>
                        <a:t>Vulnerability</a:t>
                      </a:r>
                      <a:endParaRPr lang="en-GB" sz="1400" b="1"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algn="ctr">
                        <a:spcBef>
                          <a:spcPts val="200"/>
                        </a:spcBef>
                        <a:spcAft>
                          <a:spcPts val="200"/>
                        </a:spcAft>
                      </a:pPr>
                      <a:r>
                        <a:rPr lang="en-GB" sz="1400" kern="1400" dirty="0">
                          <a:effectLst/>
                        </a:rPr>
                        <a:t>Probability</a:t>
                      </a:r>
                      <a:endParaRPr lang="en-GB" sz="1400" b="1"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3814749508"/>
                  </a:ext>
                </a:extLst>
              </a:tr>
              <a:tr h="312957">
                <a:tc>
                  <a:txBody>
                    <a:bodyPr/>
                    <a:lstStyle/>
                    <a:p>
                      <a:pPr marL="13970" algn="ctr">
                        <a:spcBef>
                          <a:spcPts val="200"/>
                        </a:spcBef>
                        <a:spcAft>
                          <a:spcPts val="200"/>
                        </a:spcAft>
                      </a:pPr>
                      <a:r>
                        <a:rPr lang="en-GB" sz="1400" kern="1400" dirty="0">
                          <a:effectLst/>
                        </a:rPr>
                        <a:t>5</a:t>
                      </a:r>
                      <a:endParaRPr lang="en-GB" sz="14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20320" algn="ctr">
                        <a:spcBef>
                          <a:spcPts val="200"/>
                        </a:spcBef>
                        <a:spcAft>
                          <a:spcPts val="200"/>
                        </a:spcAft>
                      </a:pPr>
                      <a:r>
                        <a:rPr lang="en-GB" sz="1400" kern="1400">
                          <a:effectLst/>
                        </a:rPr>
                        <a:t>100 %</a:t>
                      </a:r>
                      <a:endParaRPr lang="en-GB" sz="14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252156993"/>
                  </a:ext>
                </a:extLst>
              </a:tr>
              <a:tr h="312957">
                <a:tc>
                  <a:txBody>
                    <a:bodyPr/>
                    <a:lstStyle/>
                    <a:p>
                      <a:pPr marL="13970" algn="ctr">
                        <a:spcBef>
                          <a:spcPts val="200"/>
                        </a:spcBef>
                        <a:spcAft>
                          <a:spcPts val="200"/>
                        </a:spcAft>
                      </a:pPr>
                      <a:r>
                        <a:rPr lang="en-GB" sz="1400" kern="1400" dirty="0">
                          <a:effectLst/>
                        </a:rPr>
                        <a:t>4</a:t>
                      </a:r>
                      <a:endParaRPr lang="en-GB" sz="14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20320" algn="ctr">
                        <a:spcBef>
                          <a:spcPts val="200"/>
                        </a:spcBef>
                        <a:spcAft>
                          <a:spcPts val="200"/>
                        </a:spcAft>
                      </a:pPr>
                      <a:r>
                        <a:rPr lang="en-GB" sz="1400" kern="1400" dirty="0">
                          <a:effectLst/>
                        </a:rPr>
                        <a:t>80 %</a:t>
                      </a:r>
                      <a:endParaRPr lang="en-GB" sz="14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3898747388"/>
                  </a:ext>
                </a:extLst>
              </a:tr>
              <a:tr h="312957">
                <a:tc>
                  <a:txBody>
                    <a:bodyPr/>
                    <a:lstStyle/>
                    <a:p>
                      <a:pPr marL="13970" algn="ctr">
                        <a:spcBef>
                          <a:spcPts val="200"/>
                        </a:spcBef>
                        <a:spcAft>
                          <a:spcPts val="200"/>
                        </a:spcAft>
                      </a:pPr>
                      <a:r>
                        <a:rPr lang="en-GB" sz="1400" kern="1400">
                          <a:effectLst/>
                        </a:rPr>
                        <a:t>3</a:t>
                      </a:r>
                      <a:endParaRPr lang="en-GB" sz="14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20320" algn="ctr">
                        <a:spcBef>
                          <a:spcPts val="200"/>
                        </a:spcBef>
                        <a:spcAft>
                          <a:spcPts val="200"/>
                        </a:spcAft>
                      </a:pPr>
                      <a:r>
                        <a:rPr lang="en-GB" sz="1400" kern="1400" dirty="0">
                          <a:effectLst/>
                        </a:rPr>
                        <a:t>50 %</a:t>
                      </a:r>
                      <a:endParaRPr lang="en-GB" sz="14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231105836"/>
                  </a:ext>
                </a:extLst>
              </a:tr>
              <a:tr h="312957">
                <a:tc>
                  <a:txBody>
                    <a:bodyPr/>
                    <a:lstStyle/>
                    <a:p>
                      <a:pPr marL="13970" algn="ctr">
                        <a:spcBef>
                          <a:spcPts val="200"/>
                        </a:spcBef>
                        <a:spcAft>
                          <a:spcPts val="200"/>
                        </a:spcAft>
                      </a:pPr>
                      <a:r>
                        <a:rPr lang="en-GB" sz="1400" kern="1400">
                          <a:effectLst/>
                        </a:rPr>
                        <a:t>2</a:t>
                      </a:r>
                      <a:endParaRPr lang="en-GB" sz="14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20320" algn="ctr">
                        <a:spcBef>
                          <a:spcPts val="200"/>
                        </a:spcBef>
                        <a:spcAft>
                          <a:spcPts val="200"/>
                        </a:spcAft>
                      </a:pPr>
                      <a:r>
                        <a:rPr lang="en-GB" sz="1400" kern="1400" dirty="0">
                          <a:effectLst/>
                        </a:rPr>
                        <a:t>50 %</a:t>
                      </a:r>
                      <a:endParaRPr lang="en-GB" sz="14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202893626"/>
                  </a:ext>
                </a:extLst>
              </a:tr>
              <a:tr h="312957">
                <a:tc>
                  <a:txBody>
                    <a:bodyPr/>
                    <a:lstStyle/>
                    <a:p>
                      <a:pPr marL="13970" algn="ctr">
                        <a:spcBef>
                          <a:spcPts val="200"/>
                        </a:spcBef>
                        <a:spcAft>
                          <a:spcPts val="200"/>
                        </a:spcAft>
                      </a:pPr>
                      <a:r>
                        <a:rPr lang="en-GB" sz="1400" kern="1400">
                          <a:effectLst/>
                        </a:rPr>
                        <a:t>1</a:t>
                      </a:r>
                      <a:endParaRPr lang="en-GB" sz="14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ctr"/>
                </a:tc>
                <a:tc>
                  <a:txBody>
                    <a:bodyPr/>
                    <a:lstStyle/>
                    <a:p>
                      <a:pPr marL="20320" algn="ctr">
                        <a:spcBef>
                          <a:spcPts val="200"/>
                        </a:spcBef>
                        <a:spcAft>
                          <a:spcPts val="200"/>
                        </a:spcAft>
                      </a:pPr>
                      <a:r>
                        <a:rPr lang="en-GB" sz="1400" kern="1400" dirty="0">
                          <a:effectLst/>
                        </a:rPr>
                        <a:t>50 %</a:t>
                      </a:r>
                      <a:endParaRPr lang="en-GB" sz="14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3735440762"/>
                  </a:ext>
                </a:extLst>
              </a:tr>
            </a:tbl>
          </a:graphicData>
        </a:graphic>
      </p:graphicFrame>
      <p:graphicFrame>
        <p:nvGraphicFramePr>
          <p:cNvPr id="8" name="Table 7"/>
          <p:cNvGraphicFramePr>
            <a:graphicFrameLocks noGrp="1"/>
          </p:cNvGraphicFramePr>
          <p:nvPr/>
        </p:nvGraphicFramePr>
        <p:xfrm>
          <a:off x="1305766" y="4137925"/>
          <a:ext cx="6521948" cy="547469"/>
        </p:xfrm>
        <a:graphic>
          <a:graphicData uri="http://schemas.openxmlformats.org/drawingml/2006/table">
            <a:tbl>
              <a:tblPr firstRow="1" bandRow="1">
                <a:tableStyleId>{5C22544A-7EE6-4342-B048-85BDC9FD1C3A}</a:tableStyleId>
              </a:tblPr>
              <a:tblGrid>
                <a:gridCol w="1630487">
                  <a:extLst>
                    <a:ext uri="{9D8B030D-6E8A-4147-A177-3AD203B41FA5}">
                      <a16:colId xmlns:a16="http://schemas.microsoft.com/office/drawing/2014/main" val="1731173985"/>
                    </a:ext>
                  </a:extLst>
                </a:gridCol>
                <a:gridCol w="1630487">
                  <a:extLst>
                    <a:ext uri="{9D8B030D-6E8A-4147-A177-3AD203B41FA5}">
                      <a16:colId xmlns:a16="http://schemas.microsoft.com/office/drawing/2014/main" val="1264882450"/>
                    </a:ext>
                  </a:extLst>
                </a:gridCol>
                <a:gridCol w="1630487">
                  <a:extLst>
                    <a:ext uri="{9D8B030D-6E8A-4147-A177-3AD203B41FA5}">
                      <a16:colId xmlns:a16="http://schemas.microsoft.com/office/drawing/2014/main" val="897486139"/>
                    </a:ext>
                  </a:extLst>
                </a:gridCol>
                <a:gridCol w="1630487">
                  <a:extLst>
                    <a:ext uri="{9D8B030D-6E8A-4147-A177-3AD203B41FA5}">
                      <a16:colId xmlns:a16="http://schemas.microsoft.com/office/drawing/2014/main" val="3370408785"/>
                    </a:ext>
                  </a:extLst>
                </a:gridCol>
              </a:tblGrid>
              <a:tr h="547469">
                <a:tc>
                  <a:txBody>
                    <a:bodyPr/>
                    <a:lstStyle/>
                    <a:p>
                      <a:pPr algn="ctr" fontAlgn="ctr"/>
                      <a:r>
                        <a:rPr lang="en-GB" sz="1400" b="1" i="0" u="none" strike="noStrike" dirty="0">
                          <a:solidFill>
                            <a:srgbClr val="FFFFFF"/>
                          </a:solidFill>
                          <a:effectLst/>
                          <a:latin typeface="+mj-lt"/>
                        </a:rPr>
                        <a:t>INTERNAL CONTROL</a:t>
                      </a:r>
                    </a:p>
                  </a:txBody>
                  <a:tcPr marL="5715" marR="5715" marT="5715" marB="0" anchor="ctr">
                    <a:solidFill>
                      <a:schemeClr val="accent1"/>
                    </a:solidFill>
                  </a:tcPr>
                </a:tc>
                <a:tc>
                  <a:txBody>
                    <a:bodyPr/>
                    <a:lstStyle/>
                    <a:p>
                      <a:pPr algn="ctr" fontAlgn="ctr"/>
                      <a:r>
                        <a:rPr lang="en-GB" sz="1400" b="1" i="0" u="none" strike="noStrike" dirty="0">
                          <a:solidFill>
                            <a:srgbClr val="FFFFFF"/>
                          </a:solidFill>
                          <a:effectLst/>
                          <a:latin typeface="+mj-lt"/>
                        </a:rPr>
                        <a:t>PREVIOUS RISK EXPERIENCE</a:t>
                      </a:r>
                    </a:p>
                  </a:txBody>
                  <a:tcPr marL="5715" marR="5715" marT="5715" marB="0" anchor="ctr">
                    <a:solidFill>
                      <a:schemeClr val="accent1"/>
                    </a:solidFill>
                  </a:tcPr>
                </a:tc>
                <a:tc>
                  <a:txBody>
                    <a:bodyPr/>
                    <a:lstStyle/>
                    <a:p>
                      <a:pPr algn="ctr" fontAlgn="ctr"/>
                      <a:r>
                        <a:rPr lang="en-GB" sz="1400" b="1" i="0" u="none" strike="noStrike" dirty="0">
                          <a:solidFill>
                            <a:srgbClr val="FFFFFF"/>
                          </a:solidFill>
                          <a:effectLst/>
                          <a:latin typeface="+mj-lt"/>
                        </a:rPr>
                        <a:t>CAPABILITY</a:t>
                      </a:r>
                    </a:p>
                  </a:txBody>
                  <a:tcPr marL="5715" marR="5715" marT="5715" marB="0" anchor="ctr">
                    <a:solidFill>
                      <a:schemeClr val="accent1"/>
                    </a:solidFill>
                  </a:tcPr>
                </a:tc>
                <a:tc>
                  <a:txBody>
                    <a:bodyPr/>
                    <a:lstStyle/>
                    <a:p>
                      <a:pPr algn="ctr" fontAlgn="ctr"/>
                      <a:r>
                        <a:rPr lang="en-GB" sz="1400" b="1" i="0" u="none" strike="noStrike" dirty="0">
                          <a:solidFill>
                            <a:srgbClr val="FFFFFF"/>
                          </a:solidFill>
                          <a:effectLst/>
                          <a:latin typeface="+mj-lt"/>
                        </a:rPr>
                        <a:t>RATE OF CHANGE</a:t>
                      </a:r>
                    </a:p>
                  </a:txBody>
                  <a:tcPr marL="5715" marR="5715" marT="5715" marB="0" anchor="ctr">
                    <a:solidFill>
                      <a:schemeClr val="accent1"/>
                    </a:solidFill>
                  </a:tcPr>
                </a:tc>
                <a:extLst>
                  <a:ext uri="{0D108BD9-81ED-4DB2-BD59-A6C34878D82A}">
                    <a16:rowId xmlns:a16="http://schemas.microsoft.com/office/drawing/2014/main" val="3106700953"/>
                  </a:ext>
                </a:extLst>
              </a:tr>
            </a:tbl>
          </a:graphicData>
        </a:graphic>
      </p:graphicFrame>
      <p:sp>
        <p:nvSpPr>
          <p:cNvPr id="3" name="Slide Number Placeholder 2"/>
          <p:cNvSpPr>
            <a:spLocks noGrp="1"/>
          </p:cNvSpPr>
          <p:nvPr>
            <p:ph type="sldNum" sz="quarter" idx="12"/>
          </p:nvPr>
        </p:nvSpPr>
        <p:spPr/>
        <p:txBody>
          <a:bodyPr/>
          <a:lstStyle/>
          <a:p>
            <a:fld id="{BFDCA1C4-9514-7B4F-976F-D92F7E296653}" type="slidenum">
              <a:rPr lang="fr-FR" smtClean="0"/>
              <a:pPr/>
              <a:t>101</a:t>
            </a:fld>
            <a:endParaRPr lang="fr-FR"/>
          </a:p>
        </p:txBody>
      </p:sp>
    </p:spTree>
    <p:extLst>
      <p:ext uri="{BB962C8B-B14F-4D97-AF65-F5344CB8AC3E}">
        <p14:creationId xmlns:p14="http://schemas.microsoft.com/office/powerpoint/2010/main" val="3788210137"/>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Distribution of the Risk</a:t>
            </a:r>
          </a:p>
        </p:txBody>
      </p:sp>
      <p:sp>
        <p:nvSpPr>
          <p:cNvPr id="4" name="Footer Placeholder 3"/>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8" name="Content Placeholder 2"/>
          <p:cNvSpPr txBox="1">
            <a:spLocks/>
          </p:cNvSpPr>
          <p:nvPr/>
        </p:nvSpPr>
        <p:spPr>
          <a:xfrm>
            <a:off x="323528" y="802403"/>
            <a:ext cx="3888432" cy="3680222"/>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dirty="0"/>
              <a:t>The risk pattern will take in consideration the impact profile (PERT distribution based on the most likely, minimum and maximum)</a:t>
            </a:r>
          </a:p>
          <a:p>
            <a:r>
              <a:rPr lang="en-GB" sz="1800" dirty="0"/>
              <a:t>The probability that the event happens based on the vulnerability of the event</a:t>
            </a:r>
          </a:p>
          <a:p>
            <a:r>
              <a:rPr lang="en-GB" sz="1800" dirty="0"/>
              <a:t>The relative weight of each family of risks (ex. Production risk for WP3 will have 200 times more weight than the risks on lack of scientific publications)</a:t>
            </a:r>
          </a:p>
          <a:p>
            <a:pPr marL="0" indent="0">
              <a:buNone/>
            </a:pPr>
            <a:r>
              <a:rPr lang="en-GB" sz="1800" dirty="0"/>
              <a:t> </a:t>
            </a:r>
          </a:p>
        </p:txBody>
      </p:sp>
      <p:pic>
        <p:nvPicPr>
          <p:cNvPr id="9" name="Picture 8"/>
          <p:cNvPicPr/>
          <p:nvPr/>
        </p:nvPicPr>
        <p:blipFill>
          <a:blip r:embed="rId2">
            <a:extLst>
              <a:ext uri="{28A0092B-C50C-407E-A947-70E740481C1C}">
                <a14:useLocalDpi xmlns:a14="http://schemas.microsoft.com/office/drawing/2010/main" val="0"/>
              </a:ext>
            </a:extLst>
          </a:blip>
          <a:srcRect/>
          <a:stretch>
            <a:fillRect/>
          </a:stretch>
        </p:blipFill>
        <p:spPr bwMode="auto">
          <a:xfrm>
            <a:off x="4286381" y="802403"/>
            <a:ext cx="4534091" cy="3964860"/>
          </a:xfrm>
          <a:prstGeom prst="rect">
            <a:avLst/>
          </a:prstGeom>
          <a:noFill/>
        </p:spPr>
      </p:pic>
      <p:sp>
        <p:nvSpPr>
          <p:cNvPr id="5" name="Slide Number Placeholder 4"/>
          <p:cNvSpPr>
            <a:spLocks noGrp="1"/>
          </p:cNvSpPr>
          <p:nvPr>
            <p:ph type="sldNum" sz="quarter" idx="12"/>
          </p:nvPr>
        </p:nvSpPr>
        <p:spPr/>
        <p:txBody>
          <a:bodyPr/>
          <a:lstStyle/>
          <a:p>
            <a:fld id="{BFDCA1C4-9514-7B4F-976F-D92F7E296653}" type="slidenum">
              <a:rPr lang="fr-FR" smtClean="0"/>
              <a:pPr/>
              <a:t>102</a:t>
            </a:fld>
            <a:endParaRPr lang="fr-FR"/>
          </a:p>
        </p:txBody>
      </p:sp>
    </p:spTree>
    <p:extLst>
      <p:ext uri="{BB962C8B-B14F-4D97-AF65-F5344CB8AC3E}">
        <p14:creationId xmlns:p14="http://schemas.microsoft.com/office/powerpoint/2010/main" val="2616198626"/>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Distribution of the Risk</a:t>
            </a:r>
          </a:p>
        </p:txBody>
      </p:sp>
      <p:sp>
        <p:nvSpPr>
          <p:cNvPr id="4" name="Footer Placeholder 3"/>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8" name="Content Placeholder 2"/>
          <p:cNvSpPr txBox="1">
            <a:spLocks/>
          </p:cNvSpPr>
          <p:nvPr/>
        </p:nvSpPr>
        <p:spPr>
          <a:xfrm>
            <a:off x="395536" y="914401"/>
            <a:ext cx="2304256" cy="3680222"/>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r>
              <a:rPr lang="en-GB" sz="1800" dirty="0"/>
              <a:t>Then all is normalized so that the final value is expressed in percentage of residual value. </a:t>
            </a:r>
          </a:p>
          <a:p>
            <a:pPr algn="just"/>
            <a:r>
              <a:rPr lang="en-GB" sz="1800" dirty="0"/>
              <a:t>There is a Monte Carlo simulation for each one of the risks and a global computation for all the risks together </a:t>
            </a:r>
          </a:p>
          <a:p>
            <a:pPr marL="0" indent="0">
              <a:buNone/>
            </a:pPr>
            <a:r>
              <a:rPr lang="en-GB" sz="1800" dirty="0"/>
              <a:t> </a:t>
            </a:r>
          </a:p>
        </p:txBody>
      </p:sp>
      <p:pic>
        <p:nvPicPr>
          <p:cNvPr id="9" name="Picture 8"/>
          <p:cNvPicPr/>
          <p:nvPr/>
        </p:nvPicPr>
        <p:blipFill>
          <a:blip r:embed="rId2">
            <a:extLst>
              <a:ext uri="{28A0092B-C50C-407E-A947-70E740481C1C}">
                <a14:useLocalDpi xmlns:a14="http://schemas.microsoft.com/office/drawing/2010/main" val="0"/>
              </a:ext>
            </a:extLst>
          </a:blip>
          <a:srcRect/>
          <a:stretch>
            <a:fillRect/>
          </a:stretch>
        </p:blipFill>
        <p:spPr bwMode="auto">
          <a:xfrm>
            <a:off x="2764930" y="678815"/>
            <a:ext cx="5767070" cy="3785870"/>
          </a:xfrm>
          <a:prstGeom prst="rect">
            <a:avLst/>
          </a:prstGeom>
          <a:noFill/>
        </p:spPr>
      </p:pic>
      <p:sp>
        <p:nvSpPr>
          <p:cNvPr id="5" name="Slide Number Placeholder 4"/>
          <p:cNvSpPr>
            <a:spLocks noGrp="1"/>
          </p:cNvSpPr>
          <p:nvPr>
            <p:ph type="sldNum" sz="quarter" idx="12"/>
          </p:nvPr>
        </p:nvSpPr>
        <p:spPr/>
        <p:txBody>
          <a:bodyPr/>
          <a:lstStyle/>
          <a:p>
            <a:fld id="{BFDCA1C4-9514-7B4F-976F-D92F7E296653}" type="slidenum">
              <a:rPr lang="fr-FR" smtClean="0"/>
              <a:pPr/>
              <a:t>103</a:t>
            </a:fld>
            <a:endParaRPr lang="fr-FR"/>
          </a:p>
        </p:txBody>
      </p:sp>
    </p:spTree>
    <p:extLst>
      <p:ext uri="{BB962C8B-B14F-4D97-AF65-F5344CB8AC3E}">
        <p14:creationId xmlns:p14="http://schemas.microsoft.com/office/powerpoint/2010/main" val="18132012"/>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Next step</a:t>
            </a:r>
          </a:p>
        </p:txBody>
      </p:sp>
      <p:sp>
        <p:nvSpPr>
          <p:cNvPr id="4" name="Footer Placeholder 3"/>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8" name="Content Placeholder 2"/>
          <p:cNvSpPr txBox="1">
            <a:spLocks/>
          </p:cNvSpPr>
          <p:nvPr/>
        </p:nvSpPr>
        <p:spPr>
          <a:xfrm>
            <a:off x="395536" y="1059582"/>
            <a:ext cx="8352928" cy="2760167"/>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B963C"/>
              </a:buClr>
            </a:pPr>
            <a:r>
              <a:rPr lang="en-GB" sz="1800" dirty="0">
                <a:solidFill>
                  <a:srgbClr val="5A5A5A"/>
                </a:solidFill>
                <a:latin typeface="Arial"/>
              </a:rPr>
              <a:t>The </a:t>
            </a:r>
            <a:r>
              <a:rPr lang="en-GB" sz="1800" dirty="0" err="1">
                <a:solidFill>
                  <a:srgbClr val="5A5A5A"/>
                </a:solidFill>
                <a:latin typeface="Arial"/>
              </a:rPr>
              <a:t>Montecarlo</a:t>
            </a:r>
            <a:r>
              <a:rPr lang="en-GB" sz="1800" dirty="0">
                <a:solidFill>
                  <a:srgbClr val="5A5A5A"/>
                </a:solidFill>
                <a:latin typeface="Arial"/>
              </a:rPr>
              <a:t> will be run </a:t>
            </a:r>
            <a:r>
              <a:rPr lang="en-GB" sz="1800" dirty="0">
                <a:solidFill>
                  <a:srgbClr val="5A5A5A"/>
                </a:solidFill>
              </a:rPr>
              <a:t>again in 2021 before </a:t>
            </a:r>
            <a:r>
              <a:rPr lang="en-GB" sz="1800" dirty="0">
                <a:solidFill>
                  <a:srgbClr val="5A5A5A"/>
                </a:solidFill>
                <a:latin typeface="Arial"/>
              </a:rPr>
              <a:t>the next cost and schedule review </a:t>
            </a:r>
          </a:p>
          <a:p>
            <a:pPr>
              <a:buClr>
                <a:srgbClr val="FB963C"/>
              </a:buClr>
            </a:pPr>
            <a:r>
              <a:rPr lang="en-GB" sz="1800" dirty="0">
                <a:solidFill>
                  <a:srgbClr val="5A5A5A"/>
                </a:solidFill>
                <a:latin typeface="Arial"/>
              </a:rPr>
              <a:t>As proposed, a few WPs will be identified to make an “adverse event” list. </a:t>
            </a:r>
          </a:p>
          <a:p>
            <a:pPr>
              <a:buClr>
                <a:srgbClr val="FB963C"/>
              </a:buClr>
            </a:pPr>
            <a:r>
              <a:rPr lang="en-GB" sz="1800" dirty="0">
                <a:solidFill>
                  <a:srgbClr val="5A5A5A"/>
                </a:solidFill>
                <a:latin typeface="Arial"/>
              </a:rPr>
              <a:t>For the Risks with the biggest Cost or Schedule impact a list of “what can go wrong” and the consequences will be done. This will allow the preparation of more detailed actions and will modulate the results of the </a:t>
            </a:r>
            <a:r>
              <a:rPr lang="en-GB" sz="1800" dirty="0" err="1">
                <a:solidFill>
                  <a:srgbClr val="5A5A5A"/>
                </a:solidFill>
                <a:latin typeface="Arial"/>
              </a:rPr>
              <a:t>Montecarlo</a:t>
            </a:r>
            <a:r>
              <a:rPr lang="en-GB" sz="1800" dirty="0">
                <a:solidFill>
                  <a:srgbClr val="5A5A5A"/>
                </a:solidFill>
                <a:latin typeface="Arial"/>
              </a:rPr>
              <a:t> analysis</a:t>
            </a:r>
          </a:p>
        </p:txBody>
      </p:sp>
      <p:sp>
        <p:nvSpPr>
          <p:cNvPr id="5" name="Slide Number Placeholder 4"/>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104</a:t>
            </a:fld>
            <a:endParaRPr lang="fr-FR">
              <a:solidFill>
                <a:srgbClr val="64BCD9"/>
              </a:solidFill>
              <a:latin typeface="Arial"/>
            </a:endParaRPr>
          </a:p>
        </p:txBody>
      </p:sp>
    </p:spTree>
    <p:extLst>
      <p:ext uri="{BB962C8B-B14F-4D97-AF65-F5344CB8AC3E}">
        <p14:creationId xmlns:p14="http://schemas.microsoft.com/office/powerpoint/2010/main" val="2409238271"/>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a:t>
            </a:r>
          </a:p>
        </p:txBody>
      </p:sp>
      <p:sp>
        <p:nvSpPr>
          <p:cNvPr id="4" name="Footer Placeholder 3"/>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105</a:t>
            </a:fld>
            <a:endParaRPr lang="fr-FR"/>
          </a:p>
        </p:txBody>
      </p:sp>
      <p:sp>
        <p:nvSpPr>
          <p:cNvPr id="7" name="Content Placeholder 6">
            <a:extLst>
              <a:ext uri="{FF2B5EF4-FFF2-40B4-BE49-F238E27FC236}">
                <a16:creationId xmlns:a16="http://schemas.microsoft.com/office/drawing/2014/main" id="{C217CB4A-D085-4EEF-8843-81CD9A72890B}"/>
              </a:ext>
            </a:extLst>
          </p:cNvPr>
          <p:cNvSpPr>
            <a:spLocks noGrp="1"/>
          </p:cNvSpPr>
          <p:nvPr>
            <p:ph idx="1"/>
          </p:nvPr>
        </p:nvSpPr>
        <p:spPr/>
        <p:txBody>
          <a:bodyPr/>
          <a:lstStyle/>
          <a:p>
            <a:pPr marL="385763" indent="-385763" algn="l">
              <a:buFont typeface="+mj-lt"/>
              <a:buAutoNum type="arabicPeriod"/>
            </a:pPr>
            <a:r>
              <a:rPr lang="en-US" b="1" dirty="0">
                <a:solidFill>
                  <a:schemeClr val="bg1">
                    <a:lumMod val="95000"/>
                  </a:schemeClr>
                </a:solidFill>
              </a:rPr>
              <a:t>Risk assessment. Main approach</a:t>
            </a:r>
          </a:p>
          <a:p>
            <a:pPr marL="385763" indent="-385763" algn="l">
              <a:buFont typeface="+mj-lt"/>
              <a:buAutoNum type="arabicPeriod"/>
            </a:pPr>
            <a:r>
              <a:rPr lang="en-US" b="1" dirty="0">
                <a:solidFill>
                  <a:schemeClr val="bg1">
                    <a:lumMod val="95000"/>
                  </a:schemeClr>
                </a:solidFill>
              </a:rPr>
              <a:t>Methodology</a:t>
            </a:r>
          </a:p>
          <a:p>
            <a:pPr marL="385763" indent="-385763" algn="l">
              <a:buFont typeface="+mj-lt"/>
              <a:buAutoNum type="arabicPeriod"/>
            </a:pPr>
            <a:r>
              <a:rPr lang="en-US" b="1" dirty="0">
                <a:solidFill>
                  <a:schemeClr val="bg1">
                    <a:lumMod val="95000"/>
                  </a:schemeClr>
                </a:solidFill>
              </a:rPr>
              <a:t>Risk Register – How </a:t>
            </a:r>
            <a:r>
              <a:rPr lang="en-US" b="1" dirty="0" smtClean="0">
                <a:solidFill>
                  <a:schemeClr val="bg1">
                    <a:lumMod val="95000"/>
                  </a:schemeClr>
                </a:solidFill>
              </a:rPr>
              <a:t>is it done</a:t>
            </a:r>
            <a:r>
              <a:rPr lang="en-US" b="1" dirty="0">
                <a:solidFill>
                  <a:schemeClr val="bg1">
                    <a:lumMod val="95000"/>
                  </a:schemeClr>
                </a:solidFill>
              </a:rPr>
              <a:t>?</a:t>
            </a:r>
          </a:p>
          <a:p>
            <a:pPr marL="385763" indent="-385763" algn="l">
              <a:buFont typeface="+mj-lt"/>
              <a:buAutoNum type="arabicPeriod"/>
            </a:pPr>
            <a:r>
              <a:rPr lang="en-US" b="1" dirty="0">
                <a:solidFill>
                  <a:schemeClr val="bg1">
                    <a:lumMod val="95000"/>
                  </a:schemeClr>
                </a:solidFill>
              </a:rPr>
              <a:t>Main Outcomes from last exercise</a:t>
            </a:r>
          </a:p>
          <a:p>
            <a:pPr marL="385763" indent="-385763" algn="l">
              <a:buFont typeface="+mj-lt"/>
              <a:buAutoNum type="arabicPeriod"/>
            </a:pPr>
            <a:r>
              <a:rPr lang="en-US" b="1" dirty="0"/>
              <a:t>Conclusions</a:t>
            </a:r>
          </a:p>
          <a:p>
            <a:pPr marL="385763" indent="-385763" algn="l">
              <a:buFont typeface="+mj-lt"/>
              <a:buAutoNum type="arabicPeriod"/>
            </a:pPr>
            <a:endParaRPr lang="en-US" dirty="0"/>
          </a:p>
        </p:txBody>
      </p:sp>
    </p:spTree>
    <p:extLst>
      <p:ext uri="{BB962C8B-B14F-4D97-AF65-F5344CB8AC3E}">
        <p14:creationId xmlns:p14="http://schemas.microsoft.com/office/powerpoint/2010/main" val="1163882519"/>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Main conclusions</a:t>
            </a:r>
          </a:p>
        </p:txBody>
      </p:sp>
      <p:sp>
        <p:nvSpPr>
          <p:cNvPr id="4" name="Footer Placeholder 3"/>
          <p:cNvSpPr>
            <a:spLocks noGrp="1"/>
          </p:cNvSpPr>
          <p:nvPr>
            <p:ph type="ftr" sz="quarter" idx="11"/>
          </p:nvPr>
        </p:nvSpPr>
        <p:spPr/>
        <p:txBody>
          <a:bodyPr/>
          <a:lstStyle/>
          <a:p>
            <a:r>
              <a:rPr lang="en-GB">
                <a:solidFill>
                  <a:srgbClr val="64BCD9"/>
                </a:solidFill>
                <a:latin typeface="Arial"/>
              </a:rPr>
              <a:t>H.Garcia Gavela, L. Quain Solis -  HL-LHC Procurement, Baseline Documentation, Quality &amp; Risk Office</a:t>
            </a:r>
          </a:p>
        </p:txBody>
      </p:sp>
      <p:sp>
        <p:nvSpPr>
          <p:cNvPr id="5" name="AutoShape 2" descr="RÃ©sultat de recherche d'images pour &quot;skyscraper&quot;"/>
          <p:cNvSpPr>
            <a:spLocks noChangeAspect="1" noChangeArrowheads="1"/>
          </p:cNvSpPr>
          <p:nvPr/>
        </p:nvSpPr>
        <p:spPr bwMode="auto">
          <a:xfrm>
            <a:off x="1259681" y="-108347"/>
            <a:ext cx="2356054" cy="235606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GB" sz="1350">
              <a:solidFill>
                <a:prstClr val="black"/>
              </a:solidFill>
              <a:latin typeface="Arial"/>
            </a:endParaRPr>
          </a:p>
        </p:txBody>
      </p:sp>
      <p:sp>
        <p:nvSpPr>
          <p:cNvPr id="9" name="Content Placeholder 2"/>
          <p:cNvSpPr txBox="1">
            <a:spLocks/>
          </p:cNvSpPr>
          <p:nvPr/>
        </p:nvSpPr>
        <p:spPr>
          <a:xfrm>
            <a:off x="395536" y="918347"/>
            <a:ext cx="8496943" cy="3741635"/>
          </a:xfrm>
          <a:prstGeom prst="rect">
            <a:avLst/>
          </a:prstGeom>
        </p:spPr>
        <p:txBody>
          <a:bodyPr vert="horz" lIns="0" tIns="0" rIns="0" bIns="0" rtlCol="0">
            <a:normAutofit fontScale="85000" lnSpcReduction="10000"/>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buClr>
                <a:srgbClr val="FB963C"/>
              </a:buClr>
            </a:pPr>
            <a:r>
              <a:rPr lang="en-GB" sz="1600" dirty="0">
                <a:solidFill>
                  <a:srgbClr val="5A5A5A"/>
                </a:solidFill>
                <a:latin typeface="Arial"/>
              </a:rPr>
              <a:t>Risk is very subjective and the values given by WPLs are linked to their risk appetite</a:t>
            </a:r>
          </a:p>
          <a:p>
            <a:pPr algn="just">
              <a:buClr>
                <a:srgbClr val="FB963C"/>
              </a:buClr>
            </a:pPr>
            <a:r>
              <a:rPr lang="en-GB" sz="1600" dirty="0">
                <a:solidFill>
                  <a:srgbClr val="5A5A5A"/>
                </a:solidFill>
                <a:latin typeface="Arial"/>
              </a:rPr>
              <a:t>With more than 50% of our budget already engaged and most of big procurements launched, our risk is every time less linked to the maturity level/pricing and more to production nonconformities, contract/collaboration management and non detected design problems.</a:t>
            </a:r>
          </a:p>
          <a:p>
            <a:pPr algn="just">
              <a:buClr>
                <a:srgbClr val="FB963C"/>
              </a:buClr>
            </a:pPr>
            <a:r>
              <a:rPr lang="en-GB" sz="1600" dirty="0">
                <a:solidFill>
                  <a:srgbClr val="5A5A5A"/>
                </a:solidFill>
                <a:latin typeface="Arial"/>
              </a:rPr>
              <a:t>If there are time delays those can create extra costs</a:t>
            </a:r>
          </a:p>
          <a:p>
            <a:pPr algn="just">
              <a:buClr>
                <a:srgbClr val="FB963C"/>
              </a:buClr>
            </a:pPr>
            <a:r>
              <a:rPr lang="en-GB" sz="1600" dirty="0">
                <a:solidFill>
                  <a:srgbClr val="5A5A5A"/>
                </a:solidFill>
                <a:latin typeface="Arial"/>
              </a:rPr>
              <a:t>We have not </a:t>
            </a:r>
            <a:r>
              <a:rPr lang="en-GB" sz="1600" dirty="0">
                <a:solidFill>
                  <a:srgbClr val="5A5A5A"/>
                </a:solidFill>
              </a:rPr>
              <a:t>added yet </a:t>
            </a:r>
            <a:r>
              <a:rPr lang="en-GB" sz="1600" dirty="0">
                <a:solidFill>
                  <a:srgbClr val="5A5A5A"/>
                </a:solidFill>
                <a:latin typeface="Arial"/>
              </a:rPr>
              <a:t>the result of analysing the impact of the worst adverse events</a:t>
            </a:r>
          </a:p>
          <a:p>
            <a:pPr algn="just">
              <a:buClr>
                <a:srgbClr val="FB963C"/>
              </a:buClr>
            </a:pPr>
            <a:r>
              <a:rPr lang="en-GB" sz="1600" dirty="0">
                <a:solidFill>
                  <a:srgbClr val="5A5A5A"/>
                </a:solidFill>
                <a:latin typeface="Arial"/>
              </a:rPr>
              <a:t>The perception of the risk from the collaborations is indirect and while they do not have “direct cost” (full in-kind contributions) impact they can have an strong indirect impact (retake the activities, procurement of components, rework if nonconformities, delay on other activities, transport, storage, …)</a:t>
            </a:r>
          </a:p>
          <a:p>
            <a:pPr algn="just">
              <a:buClr>
                <a:srgbClr val="FB963C"/>
              </a:buClr>
            </a:pPr>
            <a:r>
              <a:rPr lang="en-GB" sz="1600" dirty="0">
                <a:solidFill>
                  <a:srgbClr val="5A5A5A"/>
                </a:solidFill>
              </a:rPr>
              <a:t>The restructuring has caused some uncertainty and the need for adaptation but will hopefully be a temporary risk.</a:t>
            </a:r>
          </a:p>
          <a:p>
            <a:pPr algn="just">
              <a:buClr>
                <a:srgbClr val="FB963C"/>
              </a:buClr>
            </a:pPr>
            <a:r>
              <a:rPr lang="en-GB" sz="1600" dirty="0">
                <a:solidFill>
                  <a:srgbClr val="5A5A5A"/>
                </a:solidFill>
              </a:rPr>
              <a:t>The situation due to COVID has had important effects on a lot of  WPs, mainly complicating the monitoring of collaborations and production due to restricted travelling, as well as requiring adaptations to the work in-house.</a:t>
            </a:r>
          </a:p>
          <a:p>
            <a:pPr algn="just">
              <a:buClr>
                <a:srgbClr val="FB963C"/>
              </a:buClr>
            </a:pPr>
            <a:r>
              <a:rPr lang="en-GB" sz="1600" dirty="0">
                <a:solidFill>
                  <a:srgbClr val="5A5A5A"/>
                </a:solidFill>
              </a:rPr>
              <a:t>The Project has already put in place Mitigation Actions based on the risk assessment: Production of equipment in-house to mitigate Delays in industrial/collaborations production, extension of Collaboration agreements due to COVID-19, Feasibility studies before the Call for Tender, etc…</a:t>
            </a:r>
          </a:p>
          <a:p>
            <a:pPr algn="just">
              <a:buClr>
                <a:srgbClr val="FB963C"/>
              </a:buClr>
            </a:pPr>
            <a:endParaRPr lang="en-GB" sz="1600" dirty="0">
              <a:solidFill>
                <a:srgbClr val="5A5A5A"/>
              </a:solidFill>
              <a:highlight>
                <a:srgbClr val="FFFF00"/>
              </a:highlight>
              <a:latin typeface="Arial"/>
            </a:endParaRPr>
          </a:p>
        </p:txBody>
      </p:sp>
      <p:pic>
        <p:nvPicPr>
          <p:cNvPr id="10"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37000" y="73548"/>
            <a:ext cx="810000" cy="810000"/>
          </a:xfrm>
          <a:prstGeom prst="rect">
            <a:avLst/>
          </a:prstGeom>
        </p:spPr>
      </p:pic>
      <p:sp>
        <p:nvSpPr>
          <p:cNvPr id="3" name="Slide Number Placeholder 2">
            <a:extLst>
              <a:ext uri="{FF2B5EF4-FFF2-40B4-BE49-F238E27FC236}">
                <a16:creationId xmlns:a16="http://schemas.microsoft.com/office/drawing/2014/main" id="{78AC0F5A-43A4-49FF-844F-FF868FFCF09C}"/>
              </a:ext>
            </a:extLst>
          </p:cNvPr>
          <p:cNvSpPr>
            <a:spLocks noGrp="1"/>
          </p:cNvSpPr>
          <p:nvPr>
            <p:ph type="sldNum" sz="quarter" idx="12"/>
          </p:nvPr>
        </p:nvSpPr>
        <p:spPr/>
        <p:txBody>
          <a:bodyPr/>
          <a:lstStyle/>
          <a:p>
            <a:fld id="{BFDCA1C4-9514-7B4F-976F-D92F7E296653}" type="slidenum">
              <a:rPr lang="fr-FR" smtClean="0"/>
              <a:pPr/>
              <a:t>106</a:t>
            </a:fld>
            <a:endParaRPr lang="fr-FR"/>
          </a:p>
        </p:txBody>
      </p:sp>
    </p:spTree>
    <p:extLst>
      <p:ext uri="{BB962C8B-B14F-4D97-AF65-F5344CB8AC3E}">
        <p14:creationId xmlns:p14="http://schemas.microsoft.com/office/powerpoint/2010/main" val="3003824472"/>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25696" y="2283718"/>
            <a:ext cx="6892608" cy="1225800"/>
          </a:xfrm>
        </p:spPr>
        <p:txBody>
          <a:bodyPr/>
          <a:lstStyle/>
          <a:p>
            <a:r>
              <a:rPr lang="en-GB" dirty="0"/>
              <a:t>Many Thanks for your attention </a:t>
            </a:r>
            <a:br>
              <a:rPr lang="en-GB" dirty="0"/>
            </a:br>
            <a:r>
              <a:rPr lang="en-GB" dirty="0"/>
              <a:t>Any Question?</a:t>
            </a:r>
            <a:br>
              <a:rPr lang="en-GB" dirty="0"/>
            </a:br>
            <a:r>
              <a:rPr lang="en-GB" dirty="0"/>
              <a:t/>
            </a:r>
            <a:br>
              <a:rPr lang="en-GB" dirty="0"/>
            </a:br>
            <a:r>
              <a:rPr lang="en-GB" sz="1600" dirty="0"/>
              <a:t>Creating a risk-conscious culture within an organization is the first step to protect the organization against the risks consequences</a:t>
            </a:r>
            <a:endParaRPr lang="en-GB" dirty="0"/>
          </a:p>
        </p:txBody>
      </p:sp>
      <p:sp>
        <p:nvSpPr>
          <p:cNvPr id="3" name="Espace réservé du pied de page 2"/>
          <p:cNvSpPr>
            <a:spLocks noGrp="1"/>
          </p:cNvSpPr>
          <p:nvPr>
            <p:ph type="ftr" sz="quarter" idx="11"/>
          </p:nvPr>
        </p:nvSpPr>
        <p:spPr/>
        <p:txBody>
          <a:bodyPr/>
          <a:lstStyle/>
          <a:p>
            <a:r>
              <a:rPr lang="fr-FR" noProof="0"/>
              <a:t>H.Garcia Gavela, L. Quain Solis -  HL-LHC Procurement, Baseline Documentation, Quality &amp; Risk Office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107</a:t>
            </a:fld>
            <a:endParaRPr lang="fr-FR" dirty="0"/>
          </a:p>
        </p:txBody>
      </p:sp>
      <p:sp>
        <p:nvSpPr>
          <p:cNvPr id="4" name="Espace réservé du texte 3"/>
          <p:cNvSpPr>
            <a:spLocks noGrp="1"/>
          </p:cNvSpPr>
          <p:nvPr>
            <p:ph type="body" sz="quarter" idx="14"/>
          </p:nvPr>
        </p:nvSpPr>
        <p:spPr/>
        <p:txBody>
          <a:bodyPr/>
          <a:lstStyle/>
          <a:p>
            <a:pPr algn="l"/>
            <a:r>
              <a:rPr lang="en-GB" dirty="0"/>
              <a:t>Many Thanks to Isabel Bejar who has put in place the risk assessment in the Project and has been carrying-out and monitoring this non-negligible activity up to now.</a:t>
            </a:r>
          </a:p>
        </p:txBody>
      </p:sp>
      <p:pic>
        <p:nvPicPr>
          <p:cNvPr id="6" name="Image 5" descr="CERN-logo_outline.jpg"/>
          <p:cNvPicPr>
            <a:picLocks noChangeAspect="1"/>
          </p:cNvPicPr>
          <p:nvPr/>
        </p:nvPicPr>
        <p:blipFill>
          <a:blip r:embed="rId2"/>
          <a:stretch>
            <a:fillRect/>
          </a:stretch>
        </p:blipFill>
        <p:spPr>
          <a:xfrm>
            <a:off x="377190" y="4406900"/>
            <a:ext cx="613410" cy="603250"/>
          </a:xfrm>
          <a:prstGeom prst="rect">
            <a:avLst/>
          </a:prstGeom>
        </p:spPr>
      </p:pic>
      <p:pic>
        <p:nvPicPr>
          <p:cNvPr id="7" name="Picture 6">
            <a:extLst>
              <a:ext uri="{FF2B5EF4-FFF2-40B4-BE49-F238E27FC236}">
                <a16:creationId xmlns:a16="http://schemas.microsoft.com/office/drawing/2014/main" id="{2E739A81-F98F-4D9E-9E90-3A577AC42A2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0192" y="381102"/>
            <a:ext cx="1800000" cy="1200000"/>
          </a:xfrm>
          <a:prstGeom prst="rect">
            <a:avLst/>
          </a:prstGeom>
        </p:spPr>
      </p:pic>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a:t>Spare Slides</a:t>
            </a:r>
          </a:p>
        </p:txBody>
      </p:sp>
      <p:sp>
        <p:nvSpPr>
          <p:cNvPr id="3" name="Espace réservé du pied de page 2"/>
          <p:cNvSpPr>
            <a:spLocks noGrp="1"/>
          </p:cNvSpPr>
          <p:nvPr>
            <p:ph type="ftr" sz="quarter" idx="11"/>
          </p:nvPr>
        </p:nvSpPr>
        <p:spPr/>
        <p:txBody>
          <a:bodyPr/>
          <a:lstStyle/>
          <a:p>
            <a:r>
              <a:rPr lang="fr-FR" noProof="0"/>
              <a:t>H.Garcia Gavela, L. Quain Solis -  HL-LHC Procurement, Baseline Documentation, Quality &amp; Risk Office</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108</a:t>
            </a:fld>
            <a:endParaRPr lang="fr-FR" dirty="0"/>
          </a:p>
        </p:txBody>
      </p:sp>
      <p:pic>
        <p:nvPicPr>
          <p:cNvPr id="6" name="Image 5" descr="CERN-logo_outline.jpg"/>
          <p:cNvPicPr>
            <a:picLocks noChangeAspect="1"/>
          </p:cNvPicPr>
          <p:nvPr/>
        </p:nvPicPr>
        <p:blipFill>
          <a:blip r:embed="rId2"/>
          <a:stretch>
            <a:fillRect/>
          </a:stretch>
        </p:blipFill>
        <p:spPr>
          <a:xfrm>
            <a:off x="377190" y="4406900"/>
            <a:ext cx="613410" cy="603250"/>
          </a:xfrm>
          <a:prstGeom prst="rect">
            <a:avLst/>
          </a:prstGeom>
        </p:spPr>
      </p:pic>
    </p:spTree>
    <p:extLst>
      <p:ext uri="{BB962C8B-B14F-4D97-AF65-F5344CB8AC3E}">
        <p14:creationId xmlns:p14="http://schemas.microsoft.com/office/powerpoint/2010/main" val="1894559603"/>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8694" y="552079"/>
            <a:ext cx="5940000" cy="473640"/>
          </a:xfrm>
        </p:spPr>
        <p:txBody>
          <a:bodyPr/>
          <a:lstStyle/>
          <a:p>
            <a:r>
              <a:rPr lang="en-GB" dirty="0"/>
              <a:t>Rest of WPs</a:t>
            </a:r>
          </a:p>
        </p:txBody>
      </p:sp>
      <p:sp>
        <p:nvSpPr>
          <p:cNvPr id="3" name="Footer Placeholder 2"/>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109</a:t>
            </a:fld>
            <a:endParaRPr lang="fr-FR">
              <a:solidFill>
                <a:srgbClr val="64BCD9"/>
              </a:solidFill>
              <a:latin typeface="Arial"/>
            </a:endParaRPr>
          </a:p>
        </p:txBody>
      </p:sp>
    </p:spTree>
    <p:extLst>
      <p:ext uri="{BB962C8B-B14F-4D97-AF65-F5344CB8AC3E}">
        <p14:creationId xmlns:p14="http://schemas.microsoft.com/office/powerpoint/2010/main" val="8362679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Monitoring &amp; review and communication</a:t>
            </a:r>
          </a:p>
        </p:txBody>
      </p:sp>
      <p:sp>
        <p:nvSpPr>
          <p:cNvPr id="3" name="Content Placeholder 2"/>
          <p:cNvSpPr>
            <a:spLocks noGrp="1"/>
          </p:cNvSpPr>
          <p:nvPr>
            <p:ph idx="1"/>
          </p:nvPr>
        </p:nvSpPr>
        <p:spPr>
          <a:xfrm>
            <a:off x="395536" y="914401"/>
            <a:ext cx="8424936" cy="3680222"/>
          </a:xfrm>
        </p:spPr>
        <p:txBody>
          <a:bodyPr>
            <a:normAutofit fontScale="62500" lnSpcReduction="20000"/>
          </a:bodyPr>
          <a:lstStyle/>
          <a:p>
            <a:pPr algn="l"/>
            <a:r>
              <a:rPr lang="en-GB" sz="3400" dirty="0"/>
              <a:t>The risk assessment process will highlight context and other </a:t>
            </a:r>
            <a:r>
              <a:rPr lang="en-GB" sz="3400" b="1" dirty="0"/>
              <a:t>factors</a:t>
            </a:r>
            <a:r>
              <a:rPr lang="en-GB" sz="3400" dirty="0"/>
              <a:t> that might be expected </a:t>
            </a:r>
            <a:r>
              <a:rPr lang="en-GB" sz="3400" b="1" dirty="0"/>
              <a:t>to vary over time</a:t>
            </a:r>
            <a:r>
              <a:rPr lang="en-GB" sz="3400" dirty="0"/>
              <a:t> and which could change or invalidate the risk assessment. These </a:t>
            </a:r>
            <a:r>
              <a:rPr lang="en-GB" sz="3400" b="1" dirty="0"/>
              <a:t>factors</a:t>
            </a:r>
            <a:r>
              <a:rPr lang="en-GB" sz="3400" dirty="0"/>
              <a:t> should be specifically </a:t>
            </a:r>
            <a:r>
              <a:rPr lang="en-GB" sz="3400" b="1" dirty="0"/>
              <a:t>identified</a:t>
            </a:r>
            <a:r>
              <a:rPr lang="en-GB" sz="3400" dirty="0"/>
              <a:t> for on-going </a:t>
            </a:r>
            <a:r>
              <a:rPr lang="en-GB" sz="3400" b="1" dirty="0"/>
              <a:t>monitoring and review</a:t>
            </a:r>
            <a:r>
              <a:rPr lang="en-GB" sz="3400" dirty="0"/>
              <a:t>, so that the risk assessment can be updated when necessary.  </a:t>
            </a:r>
          </a:p>
          <a:p>
            <a:pPr algn="l"/>
            <a:endParaRPr lang="en-GB" sz="3400" dirty="0"/>
          </a:p>
          <a:p>
            <a:pPr algn="l"/>
            <a:r>
              <a:rPr lang="en-GB" sz="3400" b="1" dirty="0"/>
              <a:t>Data</a:t>
            </a:r>
            <a:r>
              <a:rPr lang="en-GB" sz="3400" dirty="0"/>
              <a:t> to be </a:t>
            </a:r>
            <a:r>
              <a:rPr lang="en-GB" sz="3400" b="1" dirty="0"/>
              <a:t>monitored</a:t>
            </a:r>
            <a:r>
              <a:rPr lang="en-GB" sz="3400" dirty="0"/>
              <a:t> in order to </a:t>
            </a:r>
            <a:r>
              <a:rPr lang="en-GB" sz="3400" b="1" dirty="0"/>
              <a:t>refine</a:t>
            </a:r>
            <a:r>
              <a:rPr lang="en-GB" sz="3400" dirty="0"/>
              <a:t> the </a:t>
            </a:r>
            <a:r>
              <a:rPr lang="en-GB" sz="3400" b="1" dirty="0"/>
              <a:t>risk assessment </a:t>
            </a:r>
            <a:r>
              <a:rPr lang="en-GB" sz="3400" dirty="0"/>
              <a:t>should also be identified and collected. </a:t>
            </a:r>
          </a:p>
          <a:p>
            <a:pPr algn="l"/>
            <a:endParaRPr lang="en-GB" sz="3400" dirty="0"/>
          </a:p>
          <a:p>
            <a:pPr algn="l"/>
            <a:r>
              <a:rPr lang="en-GB" sz="3400" dirty="0"/>
              <a:t>The </a:t>
            </a:r>
            <a:r>
              <a:rPr lang="en-GB" sz="3400" b="1" dirty="0"/>
              <a:t>effectiveness</a:t>
            </a:r>
            <a:r>
              <a:rPr lang="en-GB" sz="3400" dirty="0"/>
              <a:t> of controls should also be </a:t>
            </a:r>
            <a:r>
              <a:rPr lang="en-GB" sz="3400" b="1" dirty="0"/>
              <a:t>monitored</a:t>
            </a:r>
            <a:r>
              <a:rPr lang="en-GB" sz="3400" dirty="0"/>
              <a:t> and </a:t>
            </a:r>
            <a:r>
              <a:rPr lang="en-GB" sz="3400" b="1" dirty="0"/>
              <a:t>documented</a:t>
            </a:r>
            <a:r>
              <a:rPr lang="en-GB" sz="3400" dirty="0"/>
              <a:t> in order to provide data for use in risk analysis. Accountabilities for creation and reviewing the evidence and documentation should be defined.</a:t>
            </a:r>
            <a:r>
              <a:rPr lang="en-GB" dirty="0"/>
              <a:t> </a:t>
            </a:r>
          </a:p>
        </p:txBody>
      </p:sp>
      <p:sp>
        <p:nvSpPr>
          <p:cNvPr id="4" name="Footer Placeholder 3"/>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spTree>
    <p:extLst>
      <p:ext uri="{BB962C8B-B14F-4D97-AF65-F5344CB8AC3E}">
        <p14:creationId xmlns:p14="http://schemas.microsoft.com/office/powerpoint/2010/main" val="4237622118"/>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361E7-AF91-404A-A20F-FB58AF9937B5}"/>
              </a:ext>
            </a:extLst>
          </p:cNvPr>
          <p:cNvSpPr>
            <a:spLocks noGrp="1"/>
          </p:cNvSpPr>
          <p:nvPr>
            <p:ph type="title"/>
          </p:nvPr>
        </p:nvSpPr>
        <p:spPr/>
        <p:txBody>
          <a:bodyPr/>
          <a:lstStyle/>
          <a:p>
            <a:r>
              <a:rPr lang="en-US" dirty="0"/>
              <a:t>WP6A</a:t>
            </a:r>
            <a:endParaRPr lang="en-GB" dirty="0"/>
          </a:p>
        </p:txBody>
      </p:sp>
      <p:sp>
        <p:nvSpPr>
          <p:cNvPr id="3" name="Footer Placeholder 2">
            <a:extLst>
              <a:ext uri="{FF2B5EF4-FFF2-40B4-BE49-F238E27FC236}">
                <a16:creationId xmlns:a16="http://schemas.microsoft.com/office/drawing/2014/main" id="{FE2B99EF-AE00-4013-9DDC-B989ACF28EF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6CEC84F6-8E25-49D6-A5A3-12C61E21CC0E}"/>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110</a:t>
            </a:fld>
            <a:endParaRPr lang="fr-FR">
              <a:solidFill>
                <a:srgbClr val="64BCD9"/>
              </a:solidFill>
              <a:latin typeface="Arial"/>
            </a:endParaRPr>
          </a:p>
        </p:txBody>
      </p:sp>
      <p:pic>
        <p:nvPicPr>
          <p:cNvPr id="6" name="Picture 5">
            <a:extLst>
              <a:ext uri="{FF2B5EF4-FFF2-40B4-BE49-F238E27FC236}">
                <a16:creationId xmlns:a16="http://schemas.microsoft.com/office/drawing/2014/main" id="{748D90B4-CAE1-40EC-948C-9A97511F05D0}"/>
              </a:ext>
            </a:extLst>
          </p:cNvPr>
          <p:cNvPicPr>
            <a:picLocks noChangeAspect="1"/>
          </p:cNvPicPr>
          <p:nvPr/>
        </p:nvPicPr>
        <p:blipFill>
          <a:blip r:embed="rId2"/>
          <a:stretch>
            <a:fillRect/>
          </a:stretch>
        </p:blipFill>
        <p:spPr>
          <a:xfrm>
            <a:off x="2142000" y="1003630"/>
            <a:ext cx="4860000" cy="682397"/>
          </a:xfrm>
          <a:prstGeom prst="rect">
            <a:avLst/>
          </a:prstGeom>
        </p:spPr>
      </p:pic>
      <p:pic>
        <p:nvPicPr>
          <p:cNvPr id="8" name="Picture 7">
            <a:extLst>
              <a:ext uri="{FF2B5EF4-FFF2-40B4-BE49-F238E27FC236}">
                <a16:creationId xmlns:a16="http://schemas.microsoft.com/office/drawing/2014/main" id="{D5842F36-0877-4D61-BF0B-095DE2C09D1A}"/>
              </a:ext>
            </a:extLst>
          </p:cNvPr>
          <p:cNvPicPr>
            <a:picLocks noChangeAspect="1"/>
          </p:cNvPicPr>
          <p:nvPr/>
        </p:nvPicPr>
        <p:blipFill>
          <a:blip r:embed="rId3"/>
          <a:stretch>
            <a:fillRect/>
          </a:stretch>
        </p:blipFill>
        <p:spPr>
          <a:xfrm>
            <a:off x="2142000" y="1986271"/>
            <a:ext cx="4860000" cy="2507186"/>
          </a:xfrm>
          <a:prstGeom prst="rect">
            <a:avLst/>
          </a:prstGeom>
        </p:spPr>
      </p:pic>
    </p:spTree>
    <p:extLst>
      <p:ext uri="{BB962C8B-B14F-4D97-AF65-F5344CB8AC3E}">
        <p14:creationId xmlns:p14="http://schemas.microsoft.com/office/powerpoint/2010/main" val="2127993169"/>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03BA3-1D7F-4E25-99FC-75A8E7F0634E}"/>
              </a:ext>
            </a:extLst>
          </p:cNvPr>
          <p:cNvSpPr>
            <a:spLocks noGrp="1"/>
          </p:cNvSpPr>
          <p:nvPr>
            <p:ph type="title"/>
          </p:nvPr>
        </p:nvSpPr>
        <p:spPr/>
        <p:txBody>
          <a:bodyPr/>
          <a:lstStyle/>
          <a:p>
            <a:r>
              <a:rPr lang="en-US" dirty="0"/>
              <a:t>WP6A</a:t>
            </a:r>
            <a:endParaRPr lang="en-GB" dirty="0"/>
          </a:p>
        </p:txBody>
      </p:sp>
      <p:sp>
        <p:nvSpPr>
          <p:cNvPr id="3" name="Footer Placeholder 2">
            <a:extLst>
              <a:ext uri="{FF2B5EF4-FFF2-40B4-BE49-F238E27FC236}">
                <a16:creationId xmlns:a16="http://schemas.microsoft.com/office/drawing/2014/main" id="{34E89E8C-1B3D-46AE-BC81-540AB3AC9CA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96878836-EC93-4E9D-9395-D61FD98632DB}"/>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111</a:t>
            </a:fld>
            <a:endParaRPr lang="fr-FR">
              <a:solidFill>
                <a:srgbClr val="64BCD9"/>
              </a:solidFill>
              <a:latin typeface="Arial"/>
            </a:endParaRPr>
          </a:p>
        </p:txBody>
      </p:sp>
      <p:pic>
        <p:nvPicPr>
          <p:cNvPr id="5" name="Picture 4">
            <a:extLst>
              <a:ext uri="{FF2B5EF4-FFF2-40B4-BE49-F238E27FC236}">
                <a16:creationId xmlns:a16="http://schemas.microsoft.com/office/drawing/2014/main" id="{41482340-6B16-4BF9-A40B-3FC8BF04F6E0}"/>
              </a:ext>
            </a:extLst>
          </p:cNvPr>
          <p:cNvPicPr>
            <a:picLocks noChangeAspect="1"/>
          </p:cNvPicPr>
          <p:nvPr/>
        </p:nvPicPr>
        <p:blipFill>
          <a:blip r:embed="rId2"/>
          <a:stretch>
            <a:fillRect/>
          </a:stretch>
        </p:blipFill>
        <p:spPr>
          <a:xfrm>
            <a:off x="1638945" y="603438"/>
            <a:ext cx="5866111" cy="4258393"/>
          </a:xfrm>
          <a:prstGeom prst="rect">
            <a:avLst/>
          </a:prstGeom>
        </p:spPr>
      </p:pic>
    </p:spTree>
    <p:extLst>
      <p:ext uri="{BB962C8B-B14F-4D97-AF65-F5344CB8AC3E}">
        <p14:creationId xmlns:p14="http://schemas.microsoft.com/office/powerpoint/2010/main" val="2994997973"/>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5E0DD-9521-44C2-AB7D-73B64EB6D288}"/>
              </a:ext>
            </a:extLst>
          </p:cNvPr>
          <p:cNvSpPr>
            <a:spLocks noGrp="1"/>
          </p:cNvSpPr>
          <p:nvPr>
            <p:ph type="title"/>
          </p:nvPr>
        </p:nvSpPr>
        <p:spPr/>
        <p:txBody>
          <a:bodyPr/>
          <a:lstStyle/>
          <a:p>
            <a:r>
              <a:rPr lang="en-US" dirty="0"/>
              <a:t>WP6A</a:t>
            </a:r>
            <a:endParaRPr lang="en-GB" dirty="0"/>
          </a:p>
        </p:txBody>
      </p:sp>
      <p:sp>
        <p:nvSpPr>
          <p:cNvPr id="3" name="Footer Placeholder 2">
            <a:extLst>
              <a:ext uri="{FF2B5EF4-FFF2-40B4-BE49-F238E27FC236}">
                <a16:creationId xmlns:a16="http://schemas.microsoft.com/office/drawing/2014/main" id="{35AEA231-0ACA-4D31-8371-01554CAF4568}"/>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F57FB701-A862-4159-9965-50F7D78EDA16}"/>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112</a:t>
            </a:fld>
            <a:endParaRPr lang="fr-FR">
              <a:solidFill>
                <a:srgbClr val="64BCD9"/>
              </a:solidFill>
              <a:latin typeface="Arial"/>
            </a:endParaRPr>
          </a:p>
        </p:txBody>
      </p:sp>
      <p:pic>
        <p:nvPicPr>
          <p:cNvPr id="6" name="Picture 5">
            <a:extLst>
              <a:ext uri="{FF2B5EF4-FFF2-40B4-BE49-F238E27FC236}">
                <a16:creationId xmlns:a16="http://schemas.microsoft.com/office/drawing/2014/main" id="{EBF87CAC-6324-4198-B671-09B93109C691}"/>
              </a:ext>
            </a:extLst>
          </p:cNvPr>
          <p:cNvPicPr>
            <a:picLocks noChangeAspect="1"/>
          </p:cNvPicPr>
          <p:nvPr/>
        </p:nvPicPr>
        <p:blipFill>
          <a:blip r:embed="rId2"/>
          <a:stretch>
            <a:fillRect/>
          </a:stretch>
        </p:blipFill>
        <p:spPr>
          <a:xfrm>
            <a:off x="1681119" y="675000"/>
            <a:ext cx="5781763" cy="4197162"/>
          </a:xfrm>
          <a:prstGeom prst="rect">
            <a:avLst/>
          </a:prstGeom>
        </p:spPr>
      </p:pic>
    </p:spTree>
    <p:extLst>
      <p:ext uri="{BB962C8B-B14F-4D97-AF65-F5344CB8AC3E}">
        <p14:creationId xmlns:p14="http://schemas.microsoft.com/office/powerpoint/2010/main" val="635849547"/>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75D74-F64E-4C6A-AFF3-5C1A0BDE0F8A}"/>
              </a:ext>
            </a:extLst>
          </p:cNvPr>
          <p:cNvSpPr>
            <a:spLocks noGrp="1"/>
          </p:cNvSpPr>
          <p:nvPr>
            <p:ph type="title"/>
          </p:nvPr>
        </p:nvSpPr>
        <p:spPr/>
        <p:txBody>
          <a:bodyPr/>
          <a:lstStyle/>
          <a:p>
            <a:r>
              <a:rPr lang="en-US" dirty="0"/>
              <a:t>WP6A – MAIN ACTIONS</a:t>
            </a:r>
            <a:endParaRPr lang="en-GB" dirty="0"/>
          </a:p>
        </p:txBody>
      </p:sp>
      <p:sp>
        <p:nvSpPr>
          <p:cNvPr id="3" name="Footer Placeholder 2">
            <a:extLst>
              <a:ext uri="{FF2B5EF4-FFF2-40B4-BE49-F238E27FC236}">
                <a16:creationId xmlns:a16="http://schemas.microsoft.com/office/drawing/2014/main" id="{FA912EE9-1F2F-44BF-B1C1-879597277A64}"/>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8D107D3B-E39A-4191-85CF-6ECF1EEFAA68}"/>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113</a:t>
            </a:fld>
            <a:endParaRPr lang="fr-FR">
              <a:solidFill>
                <a:srgbClr val="64BCD9"/>
              </a:solidFill>
              <a:latin typeface="Arial"/>
            </a:endParaRPr>
          </a:p>
        </p:txBody>
      </p:sp>
      <p:graphicFrame>
        <p:nvGraphicFramePr>
          <p:cNvPr id="7" name="Table 6">
            <a:extLst>
              <a:ext uri="{FF2B5EF4-FFF2-40B4-BE49-F238E27FC236}">
                <a16:creationId xmlns:a16="http://schemas.microsoft.com/office/drawing/2014/main" id="{00DA104C-8AA9-4A65-B055-57756DF1E655}"/>
              </a:ext>
            </a:extLst>
          </p:cNvPr>
          <p:cNvGraphicFramePr>
            <a:graphicFrameLocks noGrp="1"/>
          </p:cNvGraphicFramePr>
          <p:nvPr/>
        </p:nvGraphicFramePr>
        <p:xfrm>
          <a:off x="1602685" y="1818556"/>
          <a:ext cx="5938631" cy="1860911"/>
        </p:xfrm>
        <a:graphic>
          <a:graphicData uri="http://schemas.openxmlformats.org/drawingml/2006/table">
            <a:tbl>
              <a:tblPr/>
              <a:tblGrid>
                <a:gridCol w="777292">
                  <a:extLst>
                    <a:ext uri="{9D8B030D-6E8A-4147-A177-3AD203B41FA5}">
                      <a16:colId xmlns:a16="http://schemas.microsoft.com/office/drawing/2014/main" val="2489075892"/>
                    </a:ext>
                  </a:extLst>
                </a:gridCol>
                <a:gridCol w="521372">
                  <a:extLst>
                    <a:ext uri="{9D8B030D-6E8A-4147-A177-3AD203B41FA5}">
                      <a16:colId xmlns:a16="http://schemas.microsoft.com/office/drawing/2014/main" val="3864197784"/>
                    </a:ext>
                  </a:extLst>
                </a:gridCol>
                <a:gridCol w="1779464">
                  <a:extLst>
                    <a:ext uri="{9D8B030D-6E8A-4147-A177-3AD203B41FA5}">
                      <a16:colId xmlns:a16="http://schemas.microsoft.com/office/drawing/2014/main" val="1010120088"/>
                    </a:ext>
                  </a:extLst>
                </a:gridCol>
                <a:gridCol w="2860503">
                  <a:extLst>
                    <a:ext uri="{9D8B030D-6E8A-4147-A177-3AD203B41FA5}">
                      <a16:colId xmlns:a16="http://schemas.microsoft.com/office/drawing/2014/main" val="2999673322"/>
                    </a:ext>
                  </a:extLst>
                </a:gridCol>
              </a:tblGrid>
              <a:tr h="269697">
                <a:tc>
                  <a:txBody>
                    <a:bodyPr/>
                    <a:lstStyle/>
                    <a:p>
                      <a:pPr algn="l" fontAlgn="b"/>
                      <a:r>
                        <a:rPr lang="en-GB" sz="1100" b="1" i="0" u="none" strike="noStrike">
                          <a:solidFill>
                            <a:srgbClr val="FFFFFF"/>
                          </a:solidFill>
                          <a:effectLst/>
                          <a:latin typeface="Calibri" panose="020F0502020204030204" pitchFamily="34" charset="0"/>
                        </a:rPr>
                        <a:t>IxV</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1100" b="1" i="0" u="none" strike="noStrike">
                          <a:solidFill>
                            <a:srgbClr val="FFFFFF"/>
                          </a:solidFill>
                          <a:effectLst/>
                          <a:latin typeface="Calibri" panose="020F0502020204030204" pitchFamily="34" charset="0"/>
                        </a:rPr>
                        <a:t>ID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1100" b="1" i="0" u="none" strike="noStrike">
                          <a:solidFill>
                            <a:srgbClr val="FFFFFF"/>
                          </a:solidFill>
                          <a:effectLst/>
                          <a:latin typeface="Calibri" panose="020F0502020204030204" pitchFamily="34" charset="0"/>
                        </a:rPr>
                        <a:t>Risk</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1100" b="1" i="0" u="none" strike="noStrike">
                          <a:solidFill>
                            <a:srgbClr val="FFFFFF"/>
                          </a:solidFill>
                          <a:effectLst/>
                          <a:latin typeface="Calibri" panose="020F0502020204030204" pitchFamily="34" charset="0"/>
                        </a:rPr>
                        <a:t>Actions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1830902478"/>
                  </a:ext>
                </a:extLst>
              </a:tr>
              <a:tr h="229243">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4</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16</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Knowledge and technology transfer</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Finalise the investigation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5789138"/>
                  </a:ext>
                </a:extLst>
              </a:tr>
              <a:tr h="377576">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Monitoring of collaborations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Maintain the actions and revaluate once the work with the Russian collaboration begins.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5438853"/>
                  </a:ext>
                </a:extLst>
              </a:tr>
              <a:tr h="377576">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7</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Interface of components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Work to be done on the integration of the link in the DD and tunnel</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1019902"/>
                  </a:ext>
                </a:extLst>
              </a:tr>
              <a:tr h="377576">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51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Dependency on external collaborations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Maintain close monitoring. Action escalated to WP1 to push for the start of manufacturing in Russia.</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3073834"/>
                  </a:ext>
                </a:extLst>
              </a:tr>
              <a:tr h="229243">
                <a:tc>
                  <a:txBody>
                    <a:bodyPr/>
                    <a:lstStyle/>
                    <a:p>
                      <a:pPr algn="l" fontAlgn="ctr"/>
                      <a:r>
                        <a:rPr lang="en-GB" sz="800" b="0" i="0" u="none" strike="noStrike">
                          <a:solidFill>
                            <a:srgbClr val="000000"/>
                          </a:solidFill>
                          <a:effectLst/>
                          <a:latin typeface="Calibri" panose="020F0502020204030204" pitchFamily="34" charset="0"/>
                        </a:rPr>
                        <a:t>From 1 to </a:t>
                      </a:r>
                      <a:r>
                        <a:rPr lang="en-GB" sz="800" b="1" i="0" u="none" strike="noStrike">
                          <a:solidFill>
                            <a:srgbClr val="000000"/>
                          </a:solidFill>
                          <a:effectLst/>
                          <a:latin typeface="Calibri" panose="020F0502020204030204" pitchFamily="34" charset="0"/>
                        </a:rPr>
                        <a:t>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50</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Collaborations enlargement</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Revaluate when the collaborations are defined.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158938"/>
                  </a:ext>
                </a:extLst>
              </a:tr>
            </a:tbl>
          </a:graphicData>
        </a:graphic>
      </p:graphicFrame>
    </p:spTree>
    <p:extLst>
      <p:ext uri="{BB962C8B-B14F-4D97-AF65-F5344CB8AC3E}">
        <p14:creationId xmlns:p14="http://schemas.microsoft.com/office/powerpoint/2010/main" val="2774713540"/>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361E7-AF91-404A-A20F-FB58AF9937B5}"/>
              </a:ext>
            </a:extLst>
          </p:cNvPr>
          <p:cNvSpPr>
            <a:spLocks noGrp="1"/>
          </p:cNvSpPr>
          <p:nvPr>
            <p:ph type="title"/>
          </p:nvPr>
        </p:nvSpPr>
        <p:spPr/>
        <p:txBody>
          <a:bodyPr/>
          <a:lstStyle/>
          <a:p>
            <a:r>
              <a:rPr lang="en-US" dirty="0"/>
              <a:t>WP6B</a:t>
            </a:r>
            <a:endParaRPr lang="en-GB" dirty="0"/>
          </a:p>
        </p:txBody>
      </p:sp>
      <p:sp>
        <p:nvSpPr>
          <p:cNvPr id="3" name="Footer Placeholder 2">
            <a:extLst>
              <a:ext uri="{FF2B5EF4-FFF2-40B4-BE49-F238E27FC236}">
                <a16:creationId xmlns:a16="http://schemas.microsoft.com/office/drawing/2014/main" id="{FE2B99EF-AE00-4013-9DDC-B989ACF28EF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6CEC84F6-8E25-49D6-A5A3-12C61E21CC0E}"/>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114</a:t>
            </a:fld>
            <a:endParaRPr lang="fr-FR">
              <a:solidFill>
                <a:srgbClr val="64BCD9"/>
              </a:solidFill>
              <a:latin typeface="Arial"/>
            </a:endParaRPr>
          </a:p>
        </p:txBody>
      </p:sp>
      <p:pic>
        <p:nvPicPr>
          <p:cNvPr id="5" name="Picture 4">
            <a:extLst>
              <a:ext uri="{FF2B5EF4-FFF2-40B4-BE49-F238E27FC236}">
                <a16:creationId xmlns:a16="http://schemas.microsoft.com/office/drawing/2014/main" id="{DE4C52FF-6222-4BE3-9D5A-14285642B48F}"/>
              </a:ext>
            </a:extLst>
          </p:cNvPr>
          <p:cNvPicPr>
            <a:picLocks noChangeAspect="1"/>
          </p:cNvPicPr>
          <p:nvPr/>
        </p:nvPicPr>
        <p:blipFill>
          <a:blip r:embed="rId2"/>
          <a:stretch>
            <a:fillRect/>
          </a:stretch>
        </p:blipFill>
        <p:spPr>
          <a:xfrm>
            <a:off x="2142000" y="984781"/>
            <a:ext cx="4859999" cy="682397"/>
          </a:xfrm>
          <a:prstGeom prst="rect">
            <a:avLst/>
          </a:prstGeom>
        </p:spPr>
      </p:pic>
      <p:pic>
        <p:nvPicPr>
          <p:cNvPr id="10" name="Picture 9">
            <a:extLst>
              <a:ext uri="{FF2B5EF4-FFF2-40B4-BE49-F238E27FC236}">
                <a16:creationId xmlns:a16="http://schemas.microsoft.com/office/drawing/2014/main" id="{865E1407-47A5-494C-9E96-E991F02DE96B}"/>
              </a:ext>
            </a:extLst>
          </p:cNvPr>
          <p:cNvPicPr>
            <a:picLocks noChangeAspect="1"/>
          </p:cNvPicPr>
          <p:nvPr/>
        </p:nvPicPr>
        <p:blipFill>
          <a:blip r:embed="rId3"/>
          <a:stretch>
            <a:fillRect/>
          </a:stretch>
        </p:blipFill>
        <p:spPr>
          <a:xfrm>
            <a:off x="2141999" y="1804220"/>
            <a:ext cx="4859999" cy="2826000"/>
          </a:xfrm>
          <a:prstGeom prst="rect">
            <a:avLst/>
          </a:prstGeom>
        </p:spPr>
      </p:pic>
    </p:spTree>
    <p:extLst>
      <p:ext uri="{BB962C8B-B14F-4D97-AF65-F5344CB8AC3E}">
        <p14:creationId xmlns:p14="http://schemas.microsoft.com/office/powerpoint/2010/main" val="3307893614"/>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03BA3-1D7F-4E25-99FC-75A8E7F0634E}"/>
              </a:ext>
            </a:extLst>
          </p:cNvPr>
          <p:cNvSpPr>
            <a:spLocks noGrp="1"/>
          </p:cNvSpPr>
          <p:nvPr>
            <p:ph type="title"/>
          </p:nvPr>
        </p:nvSpPr>
        <p:spPr/>
        <p:txBody>
          <a:bodyPr/>
          <a:lstStyle/>
          <a:p>
            <a:r>
              <a:rPr lang="en-US" dirty="0"/>
              <a:t>WP6B</a:t>
            </a:r>
            <a:endParaRPr lang="en-GB" dirty="0"/>
          </a:p>
        </p:txBody>
      </p:sp>
      <p:sp>
        <p:nvSpPr>
          <p:cNvPr id="3" name="Footer Placeholder 2">
            <a:extLst>
              <a:ext uri="{FF2B5EF4-FFF2-40B4-BE49-F238E27FC236}">
                <a16:creationId xmlns:a16="http://schemas.microsoft.com/office/drawing/2014/main" id="{34E89E8C-1B3D-46AE-BC81-540AB3AC9CA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96878836-EC93-4E9D-9395-D61FD98632DB}"/>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115</a:t>
            </a:fld>
            <a:endParaRPr lang="fr-FR">
              <a:solidFill>
                <a:srgbClr val="64BCD9"/>
              </a:solidFill>
              <a:latin typeface="Arial"/>
            </a:endParaRPr>
          </a:p>
        </p:txBody>
      </p:sp>
      <p:pic>
        <p:nvPicPr>
          <p:cNvPr id="8" name="Picture 7">
            <a:extLst>
              <a:ext uri="{FF2B5EF4-FFF2-40B4-BE49-F238E27FC236}">
                <a16:creationId xmlns:a16="http://schemas.microsoft.com/office/drawing/2014/main" id="{3992D52F-02AD-4154-ACAC-BE8AFB323E48}"/>
              </a:ext>
            </a:extLst>
          </p:cNvPr>
          <p:cNvPicPr>
            <a:picLocks noChangeAspect="1"/>
          </p:cNvPicPr>
          <p:nvPr/>
        </p:nvPicPr>
        <p:blipFill>
          <a:blip r:embed="rId2"/>
          <a:stretch>
            <a:fillRect/>
          </a:stretch>
        </p:blipFill>
        <p:spPr>
          <a:xfrm>
            <a:off x="1665210" y="611002"/>
            <a:ext cx="5813580" cy="4220259"/>
          </a:xfrm>
          <a:prstGeom prst="rect">
            <a:avLst/>
          </a:prstGeom>
        </p:spPr>
      </p:pic>
    </p:spTree>
    <p:extLst>
      <p:ext uri="{BB962C8B-B14F-4D97-AF65-F5344CB8AC3E}">
        <p14:creationId xmlns:p14="http://schemas.microsoft.com/office/powerpoint/2010/main" val="321400636"/>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5E0DD-9521-44C2-AB7D-73B64EB6D288}"/>
              </a:ext>
            </a:extLst>
          </p:cNvPr>
          <p:cNvSpPr>
            <a:spLocks noGrp="1"/>
          </p:cNvSpPr>
          <p:nvPr>
            <p:ph type="title"/>
          </p:nvPr>
        </p:nvSpPr>
        <p:spPr/>
        <p:txBody>
          <a:bodyPr/>
          <a:lstStyle/>
          <a:p>
            <a:r>
              <a:rPr lang="en-US" dirty="0"/>
              <a:t>WP6B</a:t>
            </a:r>
            <a:endParaRPr lang="en-GB" dirty="0"/>
          </a:p>
        </p:txBody>
      </p:sp>
      <p:sp>
        <p:nvSpPr>
          <p:cNvPr id="3" name="Footer Placeholder 2">
            <a:extLst>
              <a:ext uri="{FF2B5EF4-FFF2-40B4-BE49-F238E27FC236}">
                <a16:creationId xmlns:a16="http://schemas.microsoft.com/office/drawing/2014/main" id="{35AEA231-0ACA-4D31-8371-01554CAF4568}"/>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F57FB701-A862-4159-9965-50F7D78EDA16}"/>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116</a:t>
            </a:fld>
            <a:endParaRPr lang="fr-FR">
              <a:solidFill>
                <a:srgbClr val="64BCD9"/>
              </a:solidFill>
              <a:latin typeface="Arial"/>
            </a:endParaRPr>
          </a:p>
        </p:txBody>
      </p:sp>
      <p:pic>
        <p:nvPicPr>
          <p:cNvPr id="7" name="Picture 6">
            <a:extLst>
              <a:ext uri="{FF2B5EF4-FFF2-40B4-BE49-F238E27FC236}">
                <a16:creationId xmlns:a16="http://schemas.microsoft.com/office/drawing/2014/main" id="{77D93082-EE38-4434-857B-9C5B7ED2F1E4}"/>
              </a:ext>
            </a:extLst>
          </p:cNvPr>
          <p:cNvPicPr>
            <a:picLocks noChangeAspect="1"/>
          </p:cNvPicPr>
          <p:nvPr/>
        </p:nvPicPr>
        <p:blipFill rotWithShape="1">
          <a:blip r:embed="rId2"/>
          <a:srcRect l="962" t="5865" r="1330" b="3525"/>
          <a:stretch/>
        </p:blipFill>
        <p:spPr>
          <a:xfrm>
            <a:off x="1596395" y="675000"/>
            <a:ext cx="5951210" cy="4006331"/>
          </a:xfrm>
          <a:prstGeom prst="rect">
            <a:avLst/>
          </a:prstGeom>
        </p:spPr>
      </p:pic>
    </p:spTree>
    <p:extLst>
      <p:ext uri="{BB962C8B-B14F-4D97-AF65-F5344CB8AC3E}">
        <p14:creationId xmlns:p14="http://schemas.microsoft.com/office/powerpoint/2010/main" val="371162402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75D74-F64E-4C6A-AFF3-5C1A0BDE0F8A}"/>
              </a:ext>
            </a:extLst>
          </p:cNvPr>
          <p:cNvSpPr>
            <a:spLocks noGrp="1"/>
          </p:cNvSpPr>
          <p:nvPr>
            <p:ph type="title"/>
          </p:nvPr>
        </p:nvSpPr>
        <p:spPr/>
        <p:txBody>
          <a:bodyPr/>
          <a:lstStyle/>
          <a:p>
            <a:r>
              <a:rPr lang="en-US" dirty="0"/>
              <a:t>WP6B – MAIN ACTIONS</a:t>
            </a:r>
            <a:endParaRPr lang="en-GB" dirty="0"/>
          </a:p>
        </p:txBody>
      </p:sp>
      <p:sp>
        <p:nvSpPr>
          <p:cNvPr id="3" name="Footer Placeholder 2">
            <a:extLst>
              <a:ext uri="{FF2B5EF4-FFF2-40B4-BE49-F238E27FC236}">
                <a16:creationId xmlns:a16="http://schemas.microsoft.com/office/drawing/2014/main" id="{FA912EE9-1F2F-44BF-B1C1-879597277A64}"/>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8D107D3B-E39A-4191-85CF-6ECF1EEFAA68}"/>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117</a:t>
            </a:fld>
            <a:endParaRPr lang="fr-FR">
              <a:solidFill>
                <a:srgbClr val="64BCD9"/>
              </a:solidFill>
              <a:latin typeface="Arial"/>
            </a:endParaRPr>
          </a:p>
        </p:txBody>
      </p:sp>
      <p:graphicFrame>
        <p:nvGraphicFramePr>
          <p:cNvPr id="6" name="Table 5">
            <a:extLst>
              <a:ext uri="{FF2B5EF4-FFF2-40B4-BE49-F238E27FC236}">
                <a16:creationId xmlns:a16="http://schemas.microsoft.com/office/drawing/2014/main" id="{6DE9550B-88B8-4D14-A6FD-C4C03FD7AACA}"/>
              </a:ext>
            </a:extLst>
          </p:cNvPr>
          <p:cNvGraphicFramePr>
            <a:graphicFrameLocks noGrp="1"/>
          </p:cNvGraphicFramePr>
          <p:nvPr/>
        </p:nvGraphicFramePr>
        <p:xfrm>
          <a:off x="1631078" y="1007828"/>
          <a:ext cx="5881843" cy="3127847"/>
        </p:xfrm>
        <a:graphic>
          <a:graphicData uri="http://schemas.openxmlformats.org/drawingml/2006/table">
            <a:tbl>
              <a:tblPr/>
              <a:tblGrid>
                <a:gridCol w="769859">
                  <a:extLst>
                    <a:ext uri="{9D8B030D-6E8A-4147-A177-3AD203B41FA5}">
                      <a16:colId xmlns:a16="http://schemas.microsoft.com/office/drawing/2014/main" val="3963297289"/>
                    </a:ext>
                  </a:extLst>
                </a:gridCol>
                <a:gridCol w="418727">
                  <a:extLst>
                    <a:ext uri="{9D8B030D-6E8A-4147-A177-3AD203B41FA5}">
                      <a16:colId xmlns:a16="http://schemas.microsoft.com/office/drawing/2014/main" val="1429486231"/>
                    </a:ext>
                  </a:extLst>
                </a:gridCol>
                <a:gridCol w="1891483">
                  <a:extLst>
                    <a:ext uri="{9D8B030D-6E8A-4147-A177-3AD203B41FA5}">
                      <a16:colId xmlns:a16="http://schemas.microsoft.com/office/drawing/2014/main" val="180440"/>
                    </a:ext>
                  </a:extLst>
                </a:gridCol>
                <a:gridCol w="2801774">
                  <a:extLst>
                    <a:ext uri="{9D8B030D-6E8A-4147-A177-3AD203B41FA5}">
                      <a16:colId xmlns:a16="http://schemas.microsoft.com/office/drawing/2014/main" val="618276798"/>
                    </a:ext>
                  </a:extLst>
                </a:gridCol>
              </a:tblGrid>
              <a:tr h="218371">
                <a:tc>
                  <a:txBody>
                    <a:bodyPr/>
                    <a:lstStyle/>
                    <a:p>
                      <a:pPr algn="l" fontAlgn="b"/>
                      <a:r>
                        <a:rPr lang="en-GB" sz="800" b="1" i="0" u="none" strike="noStrike">
                          <a:solidFill>
                            <a:srgbClr val="FFFFFF"/>
                          </a:solidFill>
                          <a:effectLst/>
                          <a:latin typeface="Calibri" panose="020F0502020204030204" pitchFamily="34" charset="0"/>
                        </a:rPr>
                        <a:t>IxV</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800" b="1" i="0" u="none" strike="noStrike">
                          <a:solidFill>
                            <a:srgbClr val="FFFFFF"/>
                          </a:solidFill>
                          <a:effectLst/>
                          <a:latin typeface="Calibri" panose="020F0502020204030204" pitchFamily="34" charset="0"/>
                        </a:rPr>
                        <a:t>ID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800" b="1" i="0" u="none" strike="noStrike">
                          <a:solidFill>
                            <a:srgbClr val="FFFFFF"/>
                          </a:solidFill>
                          <a:effectLst/>
                          <a:latin typeface="Calibri" panose="020F0502020204030204" pitchFamily="34" charset="0"/>
                        </a:rPr>
                        <a:t>Risk</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800" b="1" i="0" u="none" strike="noStrike">
                          <a:solidFill>
                            <a:srgbClr val="FFFFFF"/>
                          </a:solidFill>
                          <a:effectLst/>
                          <a:latin typeface="Calibri" panose="020F0502020204030204" pitchFamily="34" charset="0"/>
                        </a:rPr>
                        <a:t>Actions</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501648622"/>
                  </a:ext>
                </a:extLst>
              </a:tr>
              <a:tr h="346825">
                <a:tc>
                  <a:txBody>
                    <a:bodyPr/>
                    <a:lstStyle/>
                    <a:p>
                      <a:pPr algn="ctr" fontAlgn="ctr"/>
                      <a:r>
                        <a:rPr lang="en-GB" sz="800" b="0" i="0" u="none" strike="noStrike">
                          <a:solidFill>
                            <a:srgbClr val="000000"/>
                          </a:solidFill>
                          <a:effectLst/>
                          <a:latin typeface="Calibri" panose="020F0502020204030204" pitchFamily="34" charset="0"/>
                        </a:rPr>
                        <a:t>From 12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7</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Interface of components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Action required at WP1 level to obtain answers and ease the approval process. Continue the Interface meetings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4132694"/>
                  </a:ext>
                </a:extLst>
              </a:tr>
              <a:tr h="346825">
                <a:tc>
                  <a:txBody>
                    <a:bodyPr/>
                    <a:lstStyle/>
                    <a:p>
                      <a:pPr algn="l" fontAlgn="ctr"/>
                      <a:r>
                        <a:rPr lang="en-GB" sz="800" b="0" i="0" u="none" strike="noStrike">
                          <a:solidFill>
                            <a:srgbClr val="000000"/>
                          </a:solidFill>
                          <a:effectLst/>
                          <a:latin typeface="Calibri" panose="020F0502020204030204" pitchFamily="34" charset="0"/>
                        </a:rPr>
                        <a:t>From 9 to</a:t>
                      </a:r>
                      <a:r>
                        <a:rPr lang="en-GB" sz="800" b="1" i="0" u="none" strike="noStrike">
                          <a:solidFill>
                            <a:srgbClr val="000000"/>
                          </a:solidFill>
                          <a:effectLst/>
                          <a:latin typeface="Calibri" panose="020F0502020204030204" pitchFamily="34" charset="0"/>
                        </a:rPr>
                        <a:t> 16</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47</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Project management</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A new staff has to be hired even though the new engineer will most likely not be able to help with project management</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58309247"/>
                  </a:ext>
                </a:extLst>
              </a:tr>
              <a:tr h="346825">
                <a:tc>
                  <a:txBody>
                    <a:bodyPr/>
                    <a:lstStyle/>
                    <a:p>
                      <a:pPr algn="l" fontAlgn="ctr"/>
                      <a:r>
                        <a:rPr lang="en-GB" sz="800" b="0" i="0" u="none" strike="noStrike">
                          <a:solidFill>
                            <a:srgbClr val="000000"/>
                          </a:solidFill>
                          <a:effectLst/>
                          <a:latin typeface="Calibri" panose="020F0502020204030204" pitchFamily="34" charset="0"/>
                        </a:rPr>
                        <a:t>From 9 to</a:t>
                      </a:r>
                      <a:r>
                        <a:rPr lang="en-GB" sz="800" b="1" i="0" u="none" strike="noStrike">
                          <a:solidFill>
                            <a:srgbClr val="000000"/>
                          </a:solidFill>
                          <a:effectLst/>
                          <a:latin typeface="Calibri" panose="020F0502020204030204" pitchFamily="34" charset="0"/>
                        </a:rPr>
                        <a:t> 16</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12</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Planning</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The new GL/DGL will have to rearrange the work to fill the gap in the short term.</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956438"/>
                  </a:ext>
                </a:extLst>
              </a:tr>
              <a:tr h="346825">
                <a:tc>
                  <a:txBody>
                    <a:bodyPr/>
                    <a:lstStyle/>
                    <a:p>
                      <a:pPr algn="l" fontAlgn="ctr"/>
                      <a:r>
                        <a:rPr lang="en-GB" sz="800" b="0" i="0" u="none" strike="noStrike">
                          <a:solidFill>
                            <a:srgbClr val="000000"/>
                          </a:solidFill>
                          <a:effectLst/>
                          <a:latin typeface="Calibri" panose="020F0502020204030204" pitchFamily="34" charset="0"/>
                        </a:rPr>
                        <a:t>From 4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27</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Change management</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The new GL/DGL will have to rearrange the work to fill the gap in the short term.</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90376205"/>
                  </a:ext>
                </a:extLst>
              </a:tr>
              <a:tr h="346825">
                <a:tc>
                  <a:txBody>
                    <a:bodyPr/>
                    <a:lstStyle/>
                    <a:p>
                      <a:pPr algn="l" fontAlgn="ctr"/>
                      <a:r>
                        <a:rPr lang="en-GB" sz="800" b="0" i="0" u="none" strike="noStrike">
                          <a:solidFill>
                            <a:srgbClr val="000000"/>
                          </a:solidFill>
                          <a:effectLst/>
                          <a:latin typeface="Calibri" panose="020F0502020204030204" pitchFamily="34" charset="0"/>
                        </a:rPr>
                        <a:t>From 6 to </a:t>
                      </a:r>
                      <a:r>
                        <a:rPr lang="en-GB" sz="800" b="1" i="0" u="none" strike="noStrike">
                          <a:solidFill>
                            <a:srgbClr val="000000"/>
                          </a:solidFill>
                          <a:effectLst/>
                          <a:latin typeface="Calibri" panose="020F0502020204030204" pitchFamily="34" charset="0"/>
                        </a:rPr>
                        <a:t>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28</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Delegation &amp; approval process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Request support from the Project Office to handle the approval process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0257350"/>
                  </a:ext>
                </a:extLst>
              </a:tr>
              <a:tr h="346825">
                <a:tc>
                  <a:txBody>
                    <a:bodyPr/>
                    <a:lstStyle/>
                    <a:p>
                      <a:pPr algn="l" fontAlgn="ctr"/>
                      <a:r>
                        <a:rPr lang="en-GB" sz="800" b="0" i="0" u="none" strike="noStrike">
                          <a:solidFill>
                            <a:srgbClr val="000000"/>
                          </a:solidFill>
                          <a:effectLst/>
                          <a:latin typeface="Calibri" panose="020F0502020204030204" pitchFamily="34" charset="0"/>
                        </a:rPr>
                        <a:t>From 6 to </a:t>
                      </a:r>
                      <a:r>
                        <a:rPr lang="en-GB" sz="800" b="1" i="0" u="none" strike="noStrike">
                          <a:solidFill>
                            <a:srgbClr val="000000"/>
                          </a:solidFill>
                          <a:effectLst/>
                          <a:latin typeface="Calibri" panose="020F0502020204030204" pitchFamily="34" charset="0"/>
                        </a:rPr>
                        <a:t>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30</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Recruitment/Talent pipeline</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Anticipate recruitment process to be able to relaunch the process if no candidates are found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2858211"/>
                  </a:ext>
                </a:extLst>
              </a:tr>
              <a:tr h="481701">
                <a:tc>
                  <a:txBody>
                    <a:bodyPr/>
                    <a:lstStyle/>
                    <a:p>
                      <a:pPr algn="l" fontAlgn="ctr"/>
                      <a:r>
                        <a:rPr lang="en-GB" sz="800" b="0" i="0" u="none" strike="noStrike">
                          <a:solidFill>
                            <a:srgbClr val="000000"/>
                          </a:solidFill>
                          <a:effectLst/>
                          <a:latin typeface="Calibri" panose="020F0502020204030204" pitchFamily="34" charset="0"/>
                        </a:rPr>
                        <a:t>From 4 to </a:t>
                      </a:r>
                      <a:r>
                        <a:rPr lang="en-GB" sz="800" b="1" i="0" u="none" strike="noStrike">
                          <a:solidFill>
                            <a:srgbClr val="000000"/>
                          </a:solidFill>
                          <a:effectLst/>
                          <a:latin typeface="Calibri" panose="020F0502020204030204" pitchFamily="34" charset="0"/>
                        </a:rPr>
                        <a:t>9</a:t>
                      </a:r>
                      <a:r>
                        <a:rPr lang="en-GB" sz="800" b="0" i="0" u="none" strike="noStrike">
                          <a:solidFill>
                            <a:srgbClr val="000000"/>
                          </a:solidFill>
                          <a:effectLst/>
                          <a:latin typeface="Calibri" panose="020F0502020204030204" pitchFamily="34" charset="0"/>
                        </a:rPr>
                        <a:t> </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36</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Pricing</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Improve industry/market knowledge and perhaps launch tendering early enough to allow retendering if the price is far from the budget allocated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18655751"/>
                  </a:ext>
                </a:extLst>
              </a:tr>
              <a:tr h="346825">
                <a:tc>
                  <a:txBody>
                    <a:bodyPr/>
                    <a:lstStyle/>
                    <a:p>
                      <a:pPr algn="l" fontAlgn="ctr"/>
                      <a:r>
                        <a:rPr lang="en-GB" sz="800" b="0" i="0" u="none" strike="noStrike">
                          <a:solidFill>
                            <a:srgbClr val="000000"/>
                          </a:solidFill>
                          <a:effectLst/>
                          <a:latin typeface="Calibri" panose="020F0502020204030204" pitchFamily="34" charset="0"/>
                        </a:rPr>
                        <a:t>From 6 to </a:t>
                      </a:r>
                      <a:r>
                        <a:rPr lang="en-GB" sz="800" b="1" i="0" u="none" strike="noStrike">
                          <a:solidFill>
                            <a:srgbClr val="000000"/>
                          </a:solidFill>
                          <a:effectLst/>
                          <a:latin typeface="Calibri" panose="020F0502020204030204" pitchFamily="34" charset="0"/>
                        </a:rPr>
                        <a:t>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46</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Changes of applicable laws and regulations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Action transferred to WP1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6187324"/>
                  </a:ext>
                </a:extLst>
              </a:tr>
            </a:tbl>
          </a:graphicData>
        </a:graphic>
      </p:graphicFrame>
    </p:spTree>
    <p:extLst>
      <p:ext uri="{BB962C8B-B14F-4D97-AF65-F5344CB8AC3E}">
        <p14:creationId xmlns:p14="http://schemas.microsoft.com/office/powerpoint/2010/main" val="1722562979"/>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361E7-AF91-404A-A20F-FB58AF9937B5}"/>
              </a:ext>
            </a:extLst>
          </p:cNvPr>
          <p:cNvSpPr>
            <a:spLocks noGrp="1"/>
          </p:cNvSpPr>
          <p:nvPr>
            <p:ph type="title"/>
          </p:nvPr>
        </p:nvSpPr>
        <p:spPr/>
        <p:txBody>
          <a:bodyPr/>
          <a:lstStyle/>
          <a:p>
            <a:r>
              <a:rPr lang="en-US" dirty="0"/>
              <a:t>WP7</a:t>
            </a:r>
            <a:endParaRPr lang="en-GB" dirty="0"/>
          </a:p>
        </p:txBody>
      </p:sp>
      <p:sp>
        <p:nvSpPr>
          <p:cNvPr id="3" name="Footer Placeholder 2">
            <a:extLst>
              <a:ext uri="{FF2B5EF4-FFF2-40B4-BE49-F238E27FC236}">
                <a16:creationId xmlns:a16="http://schemas.microsoft.com/office/drawing/2014/main" id="{FE2B99EF-AE00-4013-9DDC-B989ACF28EF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6CEC84F6-8E25-49D6-A5A3-12C61E21CC0E}"/>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118</a:t>
            </a:fld>
            <a:endParaRPr lang="fr-FR">
              <a:solidFill>
                <a:srgbClr val="64BCD9"/>
              </a:solidFill>
              <a:latin typeface="Arial"/>
            </a:endParaRPr>
          </a:p>
        </p:txBody>
      </p:sp>
      <p:pic>
        <p:nvPicPr>
          <p:cNvPr id="10" name="Picture 9">
            <a:extLst>
              <a:ext uri="{FF2B5EF4-FFF2-40B4-BE49-F238E27FC236}">
                <a16:creationId xmlns:a16="http://schemas.microsoft.com/office/drawing/2014/main" id="{854827AB-7E39-4F68-99A2-833BBE570241}"/>
              </a:ext>
            </a:extLst>
          </p:cNvPr>
          <p:cNvPicPr>
            <a:picLocks noChangeAspect="1"/>
          </p:cNvPicPr>
          <p:nvPr/>
        </p:nvPicPr>
        <p:blipFill>
          <a:blip r:embed="rId2"/>
          <a:stretch>
            <a:fillRect/>
          </a:stretch>
        </p:blipFill>
        <p:spPr>
          <a:xfrm>
            <a:off x="2249742" y="1081781"/>
            <a:ext cx="4860000" cy="690719"/>
          </a:xfrm>
          <a:prstGeom prst="rect">
            <a:avLst/>
          </a:prstGeom>
        </p:spPr>
      </p:pic>
      <p:pic>
        <p:nvPicPr>
          <p:cNvPr id="12" name="Picture 11">
            <a:extLst>
              <a:ext uri="{FF2B5EF4-FFF2-40B4-BE49-F238E27FC236}">
                <a16:creationId xmlns:a16="http://schemas.microsoft.com/office/drawing/2014/main" id="{6EB4AC69-BD5B-487C-8BA4-FA9BDC061F97}"/>
              </a:ext>
            </a:extLst>
          </p:cNvPr>
          <p:cNvPicPr>
            <a:picLocks noChangeAspect="1"/>
          </p:cNvPicPr>
          <p:nvPr/>
        </p:nvPicPr>
        <p:blipFill>
          <a:blip r:embed="rId3"/>
          <a:stretch>
            <a:fillRect/>
          </a:stretch>
        </p:blipFill>
        <p:spPr>
          <a:xfrm>
            <a:off x="2249743" y="1908121"/>
            <a:ext cx="4860000" cy="2512690"/>
          </a:xfrm>
          <a:prstGeom prst="rect">
            <a:avLst/>
          </a:prstGeom>
        </p:spPr>
      </p:pic>
    </p:spTree>
    <p:extLst>
      <p:ext uri="{BB962C8B-B14F-4D97-AF65-F5344CB8AC3E}">
        <p14:creationId xmlns:p14="http://schemas.microsoft.com/office/powerpoint/2010/main" val="1637295865"/>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03BA3-1D7F-4E25-99FC-75A8E7F0634E}"/>
              </a:ext>
            </a:extLst>
          </p:cNvPr>
          <p:cNvSpPr>
            <a:spLocks noGrp="1"/>
          </p:cNvSpPr>
          <p:nvPr>
            <p:ph type="title"/>
          </p:nvPr>
        </p:nvSpPr>
        <p:spPr/>
        <p:txBody>
          <a:bodyPr/>
          <a:lstStyle/>
          <a:p>
            <a:r>
              <a:rPr lang="en-US" dirty="0"/>
              <a:t>WP7</a:t>
            </a:r>
            <a:endParaRPr lang="en-GB" dirty="0"/>
          </a:p>
        </p:txBody>
      </p:sp>
      <p:sp>
        <p:nvSpPr>
          <p:cNvPr id="3" name="Footer Placeholder 2">
            <a:extLst>
              <a:ext uri="{FF2B5EF4-FFF2-40B4-BE49-F238E27FC236}">
                <a16:creationId xmlns:a16="http://schemas.microsoft.com/office/drawing/2014/main" id="{34E89E8C-1B3D-46AE-BC81-540AB3AC9CA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96878836-EC93-4E9D-9395-D61FD98632DB}"/>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119</a:t>
            </a:fld>
            <a:endParaRPr lang="fr-FR">
              <a:solidFill>
                <a:srgbClr val="64BCD9"/>
              </a:solidFill>
              <a:latin typeface="Arial"/>
            </a:endParaRPr>
          </a:p>
        </p:txBody>
      </p:sp>
      <p:pic>
        <p:nvPicPr>
          <p:cNvPr id="8" name="Picture 7">
            <a:extLst>
              <a:ext uri="{FF2B5EF4-FFF2-40B4-BE49-F238E27FC236}">
                <a16:creationId xmlns:a16="http://schemas.microsoft.com/office/drawing/2014/main" id="{4E6FE495-0265-4B67-BE29-FDD8C3A9ECDB}"/>
              </a:ext>
            </a:extLst>
          </p:cNvPr>
          <p:cNvPicPr>
            <a:picLocks noChangeAspect="1"/>
          </p:cNvPicPr>
          <p:nvPr/>
        </p:nvPicPr>
        <p:blipFill>
          <a:blip r:embed="rId2"/>
          <a:stretch>
            <a:fillRect/>
          </a:stretch>
        </p:blipFill>
        <p:spPr>
          <a:xfrm>
            <a:off x="1640660" y="592249"/>
            <a:ext cx="5862680" cy="4257766"/>
          </a:xfrm>
          <a:prstGeom prst="rect">
            <a:avLst/>
          </a:prstGeom>
        </p:spPr>
      </p:pic>
    </p:spTree>
    <p:extLst>
      <p:ext uri="{BB962C8B-B14F-4D97-AF65-F5344CB8AC3E}">
        <p14:creationId xmlns:p14="http://schemas.microsoft.com/office/powerpoint/2010/main" val="41824751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a:t>
            </a:r>
          </a:p>
        </p:txBody>
      </p:sp>
      <p:sp>
        <p:nvSpPr>
          <p:cNvPr id="4" name="Footer Placeholder 3"/>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sp>
        <p:nvSpPr>
          <p:cNvPr id="7" name="Content Placeholder 6">
            <a:extLst>
              <a:ext uri="{FF2B5EF4-FFF2-40B4-BE49-F238E27FC236}">
                <a16:creationId xmlns:a16="http://schemas.microsoft.com/office/drawing/2014/main" id="{C217CB4A-D085-4EEF-8843-81CD9A72890B}"/>
              </a:ext>
            </a:extLst>
          </p:cNvPr>
          <p:cNvSpPr>
            <a:spLocks noGrp="1"/>
          </p:cNvSpPr>
          <p:nvPr>
            <p:ph idx="1"/>
          </p:nvPr>
        </p:nvSpPr>
        <p:spPr/>
        <p:txBody>
          <a:bodyPr/>
          <a:lstStyle/>
          <a:p>
            <a:pPr marL="385763" indent="-385763" algn="l">
              <a:buFont typeface="+mj-lt"/>
              <a:buAutoNum type="arabicPeriod"/>
            </a:pPr>
            <a:r>
              <a:rPr lang="en-US" b="1" dirty="0">
                <a:solidFill>
                  <a:schemeClr val="bg1">
                    <a:lumMod val="95000"/>
                  </a:schemeClr>
                </a:solidFill>
              </a:rPr>
              <a:t>Risk assessment. Main approach</a:t>
            </a:r>
          </a:p>
          <a:p>
            <a:pPr marL="385763" indent="-385763" algn="l">
              <a:buFont typeface="+mj-lt"/>
              <a:buAutoNum type="arabicPeriod"/>
            </a:pPr>
            <a:r>
              <a:rPr lang="en-US" b="1" dirty="0"/>
              <a:t>Methodology</a:t>
            </a:r>
          </a:p>
          <a:p>
            <a:pPr marL="385763" indent="-385763" algn="l">
              <a:buFont typeface="+mj-lt"/>
              <a:buAutoNum type="arabicPeriod"/>
            </a:pPr>
            <a:r>
              <a:rPr lang="en-US" b="1" dirty="0">
                <a:solidFill>
                  <a:schemeClr val="bg1">
                    <a:lumMod val="95000"/>
                  </a:schemeClr>
                </a:solidFill>
              </a:rPr>
              <a:t>Risk Register – How </a:t>
            </a:r>
            <a:r>
              <a:rPr lang="en-US" b="1" dirty="0" smtClean="0">
                <a:solidFill>
                  <a:schemeClr val="bg1">
                    <a:lumMod val="95000"/>
                  </a:schemeClr>
                </a:solidFill>
              </a:rPr>
              <a:t>is it done</a:t>
            </a:r>
            <a:r>
              <a:rPr lang="en-US" b="1" dirty="0">
                <a:solidFill>
                  <a:schemeClr val="bg1">
                    <a:lumMod val="95000"/>
                  </a:schemeClr>
                </a:solidFill>
              </a:rPr>
              <a:t>?</a:t>
            </a:r>
          </a:p>
          <a:p>
            <a:pPr marL="385763" indent="-385763" algn="l">
              <a:buFont typeface="+mj-lt"/>
              <a:buAutoNum type="arabicPeriod"/>
            </a:pPr>
            <a:r>
              <a:rPr lang="en-US" b="1" dirty="0">
                <a:solidFill>
                  <a:schemeClr val="bg1">
                    <a:lumMod val="95000"/>
                  </a:schemeClr>
                </a:solidFill>
              </a:rPr>
              <a:t>Main Outcomes from last exercise</a:t>
            </a:r>
          </a:p>
          <a:p>
            <a:pPr marL="385763" indent="-385763" algn="l">
              <a:buFont typeface="+mj-lt"/>
              <a:buAutoNum type="arabicPeriod"/>
            </a:pPr>
            <a:r>
              <a:rPr lang="en-US" b="1" dirty="0">
                <a:solidFill>
                  <a:schemeClr val="bg1">
                    <a:lumMod val="95000"/>
                  </a:schemeClr>
                </a:solidFill>
              </a:rPr>
              <a:t>Conclusions</a:t>
            </a:r>
          </a:p>
          <a:p>
            <a:pPr marL="385763" indent="-385763" algn="l">
              <a:buFont typeface="+mj-lt"/>
              <a:buAutoNum type="arabicPeriod"/>
            </a:pPr>
            <a:endParaRPr lang="en-US" dirty="0"/>
          </a:p>
        </p:txBody>
      </p:sp>
    </p:spTree>
    <p:extLst>
      <p:ext uri="{BB962C8B-B14F-4D97-AF65-F5344CB8AC3E}">
        <p14:creationId xmlns:p14="http://schemas.microsoft.com/office/powerpoint/2010/main" val="1345327293"/>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5E0DD-9521-44C2-AB7D-73B64EB6D288}"/>
              </a:ext>
            </a:extLst>
          </p:cNvPr>
          <p:cNvSpPr>
            <a:spLocks noGrp="1"/>
          </p:cNvSpPr>
          <p:nvPr>
            <p:ph type="title"/>
          </p:nvPr>
        </p:nvSpPr>
        <p:spPr/>
        <p:txBody>
          <a:bodyPr/>
          <a:lstStyle/>
          <a:p>
            <a:r>
              <a:rPr lang="en-US" dirty="0"/>
              <a:t>WP7</a:t>
            </a:r>
            <a:endParaRPr lang="en-GB" dirty="0"/>
          </a:p>
        </p:txBody>
      </p:sp>
      <p:sp>
        <p:nvSpPr>
          <p:cNvPr id="3" name="Footer Placeholder 2">
            <a:extLst>
              <a:ext uri="{FF2B5EF4-FFF2-40B4-BE49-F238E27FC236}">
                <a16:creationId xmlns:a16="http://schemas.microsoft.com/office/drawing/2014/main" id="{35AEA231-0ACA-4D31-8371-01554CAF4568}"/>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F57FB701-A862-4159-9965-50F7D78EDA16}"/>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120</a:t>
            </a:fld>
            <a:endParaRPr lang="fr-FR">
              <a:solidFill>
                <a:srgbClr val="64BCD9"/>
              </a:solidFill>
              <a:latin typeface="Arial"/>
            </a:endParaRPr>
          </a:p>
        </p:txBody>
      </p:sp>
      <p:pic>
        <p:nvPicPr>
          <p:cNvPr id="7" name="Picture 6">
            <a:extLst>
              <a:ext uri="{FF2B5EF4-FFF2-40B4-BE49-F238E27FC236}">
                <a16:creationId xmlns:a16="http://schemas.microsoft.com/office/drawing/2014/main" id="{A4417763-EEDE-4F87-A331-3A86E9E11DF4}"/>
              </a:ext>
            </a:extLst>
          </p:cNvPr>
          <p:cNvPicPr>
            <a:picLocks noChangeAspect="1"/>
          </p:cNvPicPr>
          <p:nvPr/>
        </p:nvPicPr>
        <p:blipFill>
          <a:blip r:embed="rId2"/>
          <a:stretch>
            <a:fillRect/>
          </a:stretch>
        </p:blipFill>
        <p:spPr>
          <a:xfrm>
            <a:off x="1656265" y="604508"/>
            <a:ext cx="5831471" cy="4233246"/>
          </a:xfrm>
          <a:prstGeom prst="rect">
            <a:avLst/>
          </a:prstGeom>
        </p:spPr>
      </p:pic>
    </p:spTree>
    <p:extLst>
      <p:ext uri="{BB962C8B-B14F-4D97-AF65-F5344CB8AC3E}">
        <p14:creationId xmlns:p14="http://schemas.microsoft.com/office/powerpoint/2010/main" val="2596852116"/>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75D74-F64E-4C6A-AFF3-5C1A0BDE0F8A}"/>
              </a:ext>
            </a:extLst>
          </p:cNvPr>
          <p:cNvSpPr>
            <a:spLocks noGrp="1"/>
          </p:cNvSpPr>
          <p:nvPr>
            <p:ph type="title"/>
          </p:nvPr>
        </p:nvSpPr>
        <p:spPr/>
        <p:txBody>
          <a:bodyPr/>
          <a:lstStyle/>
          <a:p>
            <a:r>
              <a:rPr lang="en-US" dirty="0"/>
              <a:t>WP7 – MAIN ACTIONS</a:t>
            </a:r>
            <a:endParaRPr lang="en-GB" dirty="0"/>
          </a:p>
        </p:txBody>
      </p:sp>
      <p:sp>
        <p:nvSpPr>
          <p:cNvPr id="3" name="Footer Placeholder 2">
            <a:extLst>
              <a:ext uri="{FF2B5EF4-FFF2-40B4-BE49-F238E27FC236}">
                <a16:creationId xmlns:a16="http://schemas.microsoft.com/office/drawing/2014/main" id="{FA912EE9-1F2F-44BF-B1C1-879597277A64}"/>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8D107D3B-E39A-4191-85CF-6ECF1EEFAA68}"/>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121</a:t>
            </a:fld>
            <a:endParaRPr lang="fr-FR">
              <a:solidFill>
                <a:srgbClr val="64BCD9"/>
              </a:solidFill>
              <a:latin typeface="Arial"/>
            </a:endParaRPr>
          </a:p>
        </p:txBody>
      </p:sp>
      <p:graphicFrame>
        <p:nvGraphicFramePr>
          <p:cNvPr id="7" name="Table 6">
            <a:extLst>
              <a:ext uri="{FF2B5EF4-FFF2-40B4-BE49-F238E27FC236}">
                <a16:creationId xmlns:a16="http://schemas.microsoft.com/office/drawing/2014/main" id="{EC326354-700D-4EF5-9CF3-AE14529D417E}"/>
              </a:ext>
            </a:extLst>
          </p:cNvPr>
          <p:cNvGraphicFramePr>
            <a:graphicFrameLocks noGrp="1"/>
          </p:cNvGraphicFramePr>
          <p:nvPr/>
        </p:nvGraphicFramePr>
        <p:xfrm>
          <a:off x="1566904" y="2207017"/>
          <a:ext cx="6010193" cy="729466"/>
        </p:xfrm>
        <a:graphic>
          <a:graphicData uri="http://schemas.openxmlformats.org/drawingml/2006/table">
            <a:tbl>
              <a:tblPr/>
              <a:tblGrid>
                <a:gridCol w="786659">
                  <a:extLst>
                    <a:ext uri="{9D8B030D-6E8A-4147-A177-3AD203B41FA5}">
                      <a16:colId xmlns:a16="http://schemas.microsoft.com/office/drawing/2014/main" val="2592776640"/>
                    </a:ext>
                  </a:extLst>
                </a:gridCol>
                <a:gridCol w="488532">
                  <a:extLst>
                    <a:ext uri="{9D8B030D-6E8A-4147-A177-3AD203B41FA5}">
                      <a16:colId xmlns:a16="http://schemas.microsoft.com/office/drawing/2014/main" val="2718415699"/>
                    </a:ext>
                  </a:extLst>
                </a:gridCol>
                <a:gridCol w="1162878">
                  <a:extLst>
                    <a:ext uri="{9D8B030D-6E8A-4147-A177-3AD203B41FA5}">
                      <a16:colId xmlns:a16="http://schemas.microsoft.com/office/drawing/2014/main" val="1498049745"/>
                    </a:ext>
                  </a:extLst>
                </a:gridCol>
                <a:gridCol w="3572124">
                  <a:extLst>
                    <a:ext uri="{9D8B030D-6E8A-4147-A177-3AD203B41FA5}">
                      <a16:colId xmlns:a16="http://schemas.microsoft.com/office/drawing/2014/main" val="619546963"/>
                    </a:ext>
                  </a:extLst>
                </a:gridCol>
              </a:tblGrid>
              <a:tr h="236584">
                <a:tc>
                  <a:txBody>
                    <a:bodyPr/>
                    <a:lstStyle/>
                    <a:p>
                      <a:pPr algn="l" fontAlgn="b"/>
                      <a:r>
                        <a:rPr lang="en-GB" sz="900" b="1" i="0" u="none" strike="noStrike">
                          <a:solidFill>
                            <a:srgbClr val="FFFFFF"/>
                          </a:solidFill>
                          <a:effectLst/>
                          <a:latin typeface="Calibri" panose="020F0502020204030204" pitchFamily="34" charset="0"/>
                        </a:rPr>
                        <a:t>IxV</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900" b="1" i="0" u="none" strike="noStrike">
                          <a:solidFill>
                            <a:srgbClr val="FFFFFF"/>
                          </a:solidFill>
                          <a:effectLst/>
                          <a:latin typeface="Calibri" panose="020F0502020204030204" pitchFamily="34" charset="0"/>
                        </a:rPr>
                        <a:t>ID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900" b="1" i="0" u="none" strike="noStrike">
                          <a:solidFill>
                            <a:srgbClr val="FFFFFF"/>
                          </a:solidFill>
                          <a:effectLst/>
                          <a:latin typeface="Calibri" panose="020F0502020204030204" pitchFamily="34" charset="0"/>
                        </a:rPr>
                        <a:t>Risk</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900" b="1" i="0" u="none" strike="noStrike">
                          <a:solidFill>
                            <a:srgbClr val="FFFFFF"/>
                          </a:solidFill>
                          <a:effectLst/>
                          <a:latin typeface="Calibri" panose="020F0502020204030204" pitchFamily="34" charset="0"/>
                        </a:rPr>
                        <a:t>Actions</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1689042377"/>
                  </a:ext>
                </a:extLst>
              </a:tr>
              <a:tr h="492882">
                <a:tc>
                  <a:txBody>
                    <a:bodyPr/>
                    <a:lstStyle/>
                    <a:p>
                      <a:pPr algn="l" fontAlgn="ctr"/>
                      <a:r>
                        <a:rPr lang="en-GB" sz="800" b="0" i="0" u="none" strike="noStrike">
                          <a:solidFill>
                            <a:srgbClr val="000000"/>
                          </a:solidFill>
                          <a:effectLst/>
                          <a:latin typeface="Calibri" panose="020F0502020204030204" pitchFamily="34" charset="0"/>
                        </a:rPr>
                        <a:t>From 12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25</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Accounting processes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Finalise the EL cost assessment. The tenders for CLIQ and EE system pre-series production will further reduce the uncertainty of the unit price for the different systems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6742119"/>
                  </a:ext>
                </a:extLst>
              </a:tr>
            </a:tbl>
          </a:graphicData>
        </a:graphic>
      </p:graphicFrame>
    </p:spTree>
    <p:extLst>
      <p:ext uri="{BB962C8B-B14F-4D97-AF65-F5344CB8AC3E}">
        <p14:creationId xmlns:p14="http://schemas.microsoft.com/office/powerpoint/2010/main" val="2164001148"/>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361E7-AF91-404A-A20F-FB58AF9937B5}"/>
              </a:ext>
            </a:extLst>
          </p:cNvPr>
          <p:cNvSpPr>
            <a:spLocks noGrp="1"/>
          </p:cNvSpPr>
          <p:nvPr>
            <p:ph type="title"/>
          </p:nvPr>
        </p:nvSpPr>
        <p:spPr/>
        <p:txBody>
          <a:bodyPr/>
          <a:lstStyle/>
          <a:p>
            <a:r>
              <a:rPr lang="en-US" dirty="0"/>
              <a:t>WP11</a:t>
            </a:r>
            <a:endParaRPr lang="en-GB" dirty="0"/>
          </a:p>
        </p:txBody>
      </p:sp>
      <p:sp>
        <p:nvSpPr>
          <p:cNvPr id="3" name="Footer Placeholder 2">
            <a:extLst>
              <a:ext uri="{FF2B5EF4-FFF2-40B4-BE49-F238E27FC236}">
                <a16:creationId xmlns:a16="http://schemas.microsoft.com/office/drawing/2014/main" id="{FE2B99EF-AE00-4013-9DDC-B989ACF28EF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6CEC84F6-8E25-49D6-A5A3-12C61E21CC0E}"/>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122</a:t>
            </a:fld>
            <a:endParaRPr lang="fr-FR">
              <a:solidFill>
                <a:srgbClr val="64BCD9"/>
              </a:solidFill>
              <a:latin typeface="Arial"/>
            </a:endParaRPr>
          </a:p>
        </p:txBody>
      </p:sp>
      <p:pic>
        <p:nvPicPr>
          <p:cNvPr id="6" name="Picture 5">
            <a:extLst>
              <a:ext uri="{FF2B5EF4-FFF2-40B4-BE49-F238E27FC236}">
                <a16:creationId xmlns:a16="http://schemas.microsoft.com/office/drawing/2014/main" id="{E15C4B62-F472-45D1-A0EB-6840A95A8A54}"/>
              </a:ext>
            </a:extLst>
          </p:cNvPr>
          <p:cNvPicPr>
            <a:picLocks noChangeAspect="1"/>
          </p:cNvPicPr>
          <p:nvPr/>
        </p:nvPicPr>
        <p:blipFill>
          <a:blip r:embed="rId2"/>
          <a:stretch>
            <a:fillRect/>
          </a:stretch>
        </p:blipFill>
        <p:spPr>
          <a:xfrm>
            <a:off x="2142000" y="2300510"/>
            <a:ext cx="4860000" cy="2274785"/>
          </a:xfrm>
          <a:prstGeom prst="rect">
            <a:avLst/>
          </a:prstGeom>
        </p:spPr>
      </p:pic>
      <p:pic>
        <p:nvPicPr>
          <p:cNvPr id="7" name="Picture 6">
            <a:extLst>
              <a:ext uri="{FF2B5EF4-FFF2-40B4-BE49-F238E27FC236}">
                <a16:creationId xmlns:a16="http://schemas.microsoft.com/office/drawing/2014/main" id="{6F39E5D3-6AD1-4A69-BC32-A905F1FB8A79}"/>
              </a:ext>
            </a:extLst>
          </p:cNvPr>
          <p:cNvPicPr>
            <a:picLocks noChangeAspect="1"/>
          </p:cNvPicPr>
          <p:nvPr/>
        </p:nvPicPr>
        <p:blipFill>
          <a:blip r:embed="rId3"/>
          <a:stretch>
            <a:fillRect/>
          </a:stretch>
        </p:blipFill>
        <p:spPr>
          <a:xfrm>
            <a:off x="2142000" y="1458781"/>
            <a:ext cx="4860000" cy="649761"/>
          </a:xfrm>
          <a:prstGeom prst="rect">
            <a:avLst/>
          </a:prstGeom>
        </p:spPr>
      </p:pic>
      <p:pic>
        <p:nvPicPr>
          <p:cNvPr id="8" name="Picture 7">
            <a:extLst>
              <a:ext uri="{FF2B5EF4-FFF2-40B4-BE49-F238E27FC236}">
                <a16:creationId xmlns:a16="http://schemas.microsoft.com/office/drawing/2014/main" id="{B7D347B7-A7D2-41A4-95C7-EBEAE692B4D2}"/>
              </a:ext>
            </a:extLst>
          </p:cNvPr>
          <p:cNvPicPr>
            <a:picLocks noChangeAspect="1"/>
          </p:cNvPicPr>
          <p:nvPr/>
        </p:nvPicPr>
        <p:blipFill>
          <a:blip r:embed="rId4"/>
          <a:stretch>
            <a:fillRect/>
          </a:stretch>
        </p:blipFill>
        <p:spPr>
          <a:xfrm>
            <a:off x="6130456" y="1458781"/>
            <a:ext cx="871544" cy="371906"/>
          </a:xfrm>
          <a:prstGeom prst="rect">
            <a:avLst/>
          </a:prstGeom>
        </p:spPr>
      </p:pic>
      <p:pic>
        <p:nvPicPr>
          <p:cNvPr id="9" name="Picture 8">
            <a:extLst>
              <a:ext uri="{FF2B5EF4-FFF2-40B4-BE49-F238E27FC236}">
                <a16:creationId xmlns:a16="http://schemas.microsoft.com/office/drawing/2014/main" id="{A4A7743F-DA0E-48FC-8F51-211DE985142F}"/>
              </a:ext>
            </a:extLst>
          </p:cNvPr>
          <p:cNvPicPr>
            <a:picLocks noChangeAspect="1"/>
          </p:cNvPicPr>
          <p:nvPr/>
        </p:nvPicPr>
        <p:blipFill rotWithShape="1">
          <a:blip r:embed="rId5"/>
          <a:srcRect r="20925" b="50000"/>
          <a:stretch/>
        </p:blipFill>
        <p:spPr>
          <a:xfrm>
            <a:off x="5922151" y="3975906"/>
            <a:ext cx="293759" cy="171459"/>
          </a:xfrm>
          <a:prstGeom prst="rect">
            <a:avLst/>
          </a:prstGeom>
        </p:spPr>
      </p:pic>
      <p:sp>
        <p:nvSpPr>
          <p:cNvPr id="10" name="TextBox 9">
            <a:extLst>
              <a:ext uri="{FF2B5EF4-FFF2-40B4-BE49-F238E27FC236}">
                <a16:creationId xmlns:a16="http://schemas.microsoft.com/office/drawing/2014/main" id="{8BEDE57A-C1AD-49C4-8B4E-26598CBC5C57}"/>
              </a:ext>
            </a:extLst>
          </p:cNvPr>
          <p:cNvSpPr txBox="1"/>
          <p:nvPr/>
        </p:nvSpPr>
        <p:spPr>
          <a:xfrm>
            <a:off x="2142000" y="670300"/>
            <a:ext cx="4860000" cy="646331"/>
          </a:xfrm>
          <a:prstGeom prst="rect">
            <a:avLst/>
          </a:prstGeom>
          <a:noFill/>
        </p:spPr>
        <p:txBody>
          <a:bodyPr wrap="square">
            <a:spAutoFit/>
          </a:bodyPr>
          <a:lstStyle/>
          <a:p>
            <a:pPr marL="214313" indent="-214313">
              <a:buClr>
                <a:srgbClr val="FB963C"/>
              </a:buClr>
              <a:buFont typeface="Arial" panose="020B0604020202020204" pitchFamily="34" charset="0"/>
              <a:buChar char="•"/>
            </a:pPr>
            <a:r>
              <a:rPr lang="en-GB" sz="1200" dirty="0">
                <a:solidFill>
                  <a:srgbClr val="5A5A5A"/>
                </a:solidFill>
                <a:latin typeface="Arial"/>
              </a:rPr>
              <a:t>The risk exercise was not carried out with WP11 in 2020 as it was considered completed. The data shown hereafter corresponds to the previous exercise.</a:t>
            </a:r>
          </a:p>
        </p:txBody>
      </p:sp>
    </p:spTree>
    <p:extLst>
      <p:ext uri="{BB962C8B-B14F-4D97-AF65-F5344CB8AC3E}">
        <p14:creationId xmlns:p14="http://schemas.microsoft.com/office/powerpoint/2010/main" val="31828627"/>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03BA3-1D7F-4E25-99FC-75A8E7F0634E}"/>
              </a:ext>
            </a:extLst>
          </p:cNvPr>
          <p:cNvSpPr>
            <a:spLocks noGrp="1"/>
          </p:cNvSpPr>
          <p:nvPr>
            <p:ph type="title"/>
          </p:nvPr>
        </p:nvSpPr>
        <p:spPr/>
        <p:txBody>
          <a:bodyPr/>
          <a:lstStyle/>
          <a:p>
            <a:r>
              <a:rPr lang="en-US" dirty="0"/>
              <a:t>WP11</a:t>
            </a:r>
            <a:endParaRPr lang="en-GB" dirty="0"/>
          </a:p>
        </p:txBody>
      </p:sp>
      <p:sp>
        <p:nvSpPr>
          <p:cNvPr id="3" name="Footer Placeholder 2">
            <a:extLst>
              <a:ext uri="{FF2B5EF4-FFF2-40B4-BE49-F238E27FC236}">
                <a16:creationId xmlns:a16="http://schemas.microsoft.com/office/drawing/2014/main" id="{34E89E8C-1B3D-46AE-BC81-540AB3AC9CA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96878836-EC93-4E9D-9395-D61FD98632DB}"/>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123</a:t>
            </a:fld>
            <a:endParaRPr lang="fr-FR">
              <a:solidFill>
                <a:srgbClr val="64BCD9"/>
              </a:solidFill>
              <a:latin typeface="Arial"/>
            </a:endParaRPr>
          </a:p>
        </p:txBody>
      </p:sp>
      <p:pic>
        <p:nvPicPr>
          <p:cNvPr id="5" name="Picture 4">
            <a:extLst>
              <a:ext uri="{FF2B5EF4-FFF2-40B4-BE49-F238E27FC236}">
                <a16:creationId xmlns:a16="http://schemas.microsoft.com/office/drawing/2014/main" id="{DCD86734-59C2-4A62-8F06-C76C3881FEEF}"/>
              </a:ext>
            </a:extLst>
          </p:cNvPr>
          <p:cNvPicPr>
            <a:picLocks noChangeAspect="1"/>
          </p:cNvPicPr>
          <p:nvPr/>
        </p:nvPicPr>
        <p:blipFill>
          <a:blip r:embed="rId2"/>
          <a:stretch>
            <a:fillRect/>
          </a:stretch>
        </p:blipFill>
        <p:spPr>
          <a:xfrm>
            <a:off x="1143000" y="331211"/>
            <a:ext cx="6858000" cy="4481080"/>
          </a:xfrm>
          <a:prstGeom prst="rect">
            <a:avLst/>
          </a:prstGeom>
        </p:spPr>
      </p:pic>
    </p:spTree>
    <p:extLst>
      <p:ext uri="{BB962C8B-B14F-4D97-AF65-F5344CB8AC3E}">
        <p14:creationId xmlns:p14="http://schemas.microsoft.com/office/powerpoint/2010/main" val="1952328247"/>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5E0DD-9521-44C2-AB7D-73B64EB6D288}"/>
              </a:ext>
            </a:extLst>
          </p:cNvPr>
          <p:cNvSpPr>
            <a:spLocks noGrp="1"/>
          </p:cNvSpPr>
          <p:nvPr>
            <p:ph type="title"/>
          </p:nvPr>
        </p:nvSpPr>
        <p:spPr/>
        <p:txBody>
          <a:bodyPr/>
          <a:lstStyle/>
          <a:p>
            <a:r>
              <a:rPr lang="en-US" dirty="0"/>
              <a:t>WP11</a:t>
            </a:r>
            <a:endParaRPr lang="en-GB" dirty="0"/>
          </a:p>
        </p:txBody>
      </p:sp>
      <p:sp>
        <p:nvSpPr>
          <p:cNvPr id="3" name="Footer Placeholder 2">
            <a:extLst>
              <a:ext uri="{FF2B5EF4-FFF2-40B4-BE49-F238E27FC236}">
                <a16:creationId xmlns:a16="http://schemas.microsoft.com/office/drawing/2014/main" id="{35AEA231-0ACA-4D31-8371-01554CAF4568}"/>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F57FB701-A862-4159-9965-50F7D78EDA16}"/>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124</a:t>
            </a:fld>
            <a:endParaRPr lang="fr-FR">
              <a:solidFill>
                <a:srgbClr val="64BCD9"/>
              </a:solidFill>
              <a:latin typeface="Arial"/>
            </a:endParaRPr>
          </a:p>
        </p:txBody>
      </p:sp>
      <p:pic>
        <p:nvPicPr>
          <p:cNvPr id="5" name="Picture 4">
            <a:extLst>
              <a:ext uri="{FF2B5EF4-FFF2-40B4-BE49-F238E27FC236}">
                <a16:creationId xmlns:a16="http://schemas.microsoft.com/office/drawing/2014/main" id="{8BBA5048-2D9A-4BCA-9A72-A0B46CFC286D}"/>
              </a:ext>
            </a:extLst>
          </p:cNvPr>
          <p:cNvPicPr>
            <a:picLocks noChangeAspect="1"/>
          </p:cNvPicPr>
          <p:nvPr/>
        </p:nvPicPr>
        <p:blipFill>
          <a:blip r:embed="rId2"/>
          <a:stretch>
            <a:fillRect/>
          </a:stretch>
        </p:blipFill>
        <p:spPr>
          <a:xfrm>
            <a:off x="1143000" y="332129"/>
            <a:ext cx="6858000" cy="4479244"/>
          </a:xfrm>
          <a:prstGeom prst="rect">
            <a:avLst/>
          </a:prstGeom>
        </p:spPr>
      </p:pic>
    </p:spTree>
    <p:extLst>
      <p:ext uri="{BB962C8B-B14F-4D97-AF65-F5344CB8AC3E}">
        <p14:creationId xmlns:p14="http://schemas.microsoft.com/office/powerpoint/2010/main" val="986355536"/>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75D74-F64E-4C6A-AFF3-5C1A0BDE0F8A}"/>
              </a:ext>
            </a:extLst>
          </p:cNvPr>
          <p:cNvSpPr>
            <a:spLocks noGrp="1"/>
          </p:cNvSpPr>
          <p:nvPr>
            <p:ph type="title"/>
          </p:nvPr>
        </p:nvSpPr>
        <p:spPr/>
        <p:txBody>
          <a:bodyPr/>
          <a:lstStyle/>
          <a:p>
            <a:r>
              <a:rPr lang="en-US" dirty="0"/>
              <a:t>WP11 – MAIN ACTIONS</a:t>
            </a:r>
            <a:endParaRPr lang="en-GB" dirty="0"/>
          </a:p>
        </p:txBody>
      </p:sp>
      <p:sp>
        <p:nvSpPr>
          <p:cNvPr id="3" name="Footer Placeholder 2">
            <a:extLst>
              <a:ext uri="{FF2B5EF4-FFF2-40B4-BE49-F238E27FC236}">
                <a16:creationId xmlns:a16="http://schemas.microsoft.com/office/drawing/2014/main" id="{FA912EE9-1F2F-44BF-B1C1-879597277A64}"/>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8D107D3B-E39A-4191-85CF-6ECF1EEFAA68}"/>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125</a:t>
            </a:fld>
            <a:endParaRPr lang="fr-FR">
              <a:solidFill>
                <a:srgbClr val="64BCD9"/>
              </a:solidFill>
              <a:latin typeface="Arial"/>
            </a:endParaRPr>
          </a:p>
        </p:txBody>
      </p:sp>
      <p:graphicFrame>
        <p:nvGraphicFramePr>
          <p:cNvPr id="5" name="Table 4">
            <a:extLst>
              <a:ext uri="{FF2B5EF4-FFF2-40B4-BE49-F238E27FC236}">
                <a16:creationId xmlns:a16="http://schemas.microsoft.com/office/drawing/2014/main" id="{0CE60891-536D-4B0E-81EC-87209D11463F}"/>
              </a:ext>
            </a:extLst>
          </p:cNvPr>
          <p:cNvGraphicFramePr>
            <a:graphicFrameLocks noGrp="1"/>
          </p:cNvGraphicFramePr>
          <p:nvPr/>
        </p:nvGraphicFramePr>
        <p:xfrm>
          <a:off x="1420392" y="659760"/>
          <a:ext cx="6337962" cy="3811797"/>
        </p:xfrm>
        <a:graphic>
          <a:graphicData uri="http://schemas.openxmlformats.org/drawingml/2006/table">
            <a:tbl>
              <a:tblPr firstRow="1" firstCol="1" bandRow="1"/>
              <a:tblGrid>
                <a:gridCol w="817120">
                  <a:extLst>
                    <a:ext uri="{9D8B030D-6E8A-4147-A177-3AD203B41FA5}">
                      <a16:colId xmlns:a16="http://schemas.microsoft.com/office/drawing/2014/main" val="438992688"/>
                    </a:ext>
                  </a:extLst>
                </a:gridCol>
                <a:gridCol w="455327">
                  <a:extLst>
                    <a:ext uri="{9D8B030D-6E8A-4147-A177-3AD203B41FA5}">
                      <a16:colId xmlns:a16="http://schemas.microsoft.com/office/drawing/2014/main" val="2725851"/>
                    </a:ext>
                  </a:extLst>
                </a:gridCol>
                <a:gridCol w="1081402">
                  <a:extLst>
                    <a:ext uri="{9D8B030D-6E8A-4147-A177-3AD203B41FA5}">
                      <a16:colId xmlns:a16="http://schemas.microsoft.com/office/drawing/2014/main" val="1139905037"/>
                    </a:ext>
                  </a:extLst>
                </a:gridCol>
                <a:gridCol w="3984113">
                  <a:extLst>
                    <a:ext uri="{9D8B030D-6E8A-4147-A177-3AD203B41FA5}">
                      <a16:colId xmlns:a16="http://schemas.microsoft.com/office/drawing/2014/main" val="1572025465"/>
                    </a:ext>
                  </a:extLst>
                </a:gridCol>
              </a:tblGrid>
              <a:tr h="233406">
                <a:tc>
                  <a:txBody>
                    <a:bodyPr/>
                    <a:lstStyle/>
                    <a:p>
                      <a:pPr algn="l">
                        <a:spcAft>
                          <a:spcPts val="0"/>
                        </a:spcAft>
                      </a:pPr>
                      <a:r>
                        <a:rPr lang="en-GB" sz="800" b="1" u="sng" kern="140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IxV</a:t>
                      </a:r>
                      <a:endParaRPr lang="en-GB" sz="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DD5"/>
                    </a:solidFill>
                  </a:tcPr>
                </a:tc>
                <a:tc>
                  <a:txBody>
                    <a:bodyPr/>
                    <a:lstStyle/>
                    <a:p>
                      <a:pPr algn="just">
                        <a:spcAft>
                          <a:spcPts val="0"/>
                        </a:spcAft>
                      </a:pPr>
                      <a:r>
                        <a:rPr lang="en-GB" sz="800" b="1" kern="140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Risk ID</a:t>
                      </a:r>
                      <a:endParaRPr lang="en-GB" sz="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DD5"/>
                    </a:solidFill>
                  </a:tcPr>
                </a:tc>
                <a:tc>
                  <a:txBody>
                    <a:bodyPr/>
                    <a:lstStyle/>
                    <a:p>
                      <a:pPr algn="just">
                        <a:spcAft>
                          <a:spcPts val="0"/>
                        </a:spcAft>
                      </a:pPr>
                      <a:r>
                        <a:rPr lang="en-GB" sz="800" b="1" kern="140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Risk</a:t>
                      </a:r>
                      <a:endParaRPr lang="en-GB" sz="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DD5"/>
                    </a:solidFill>
                  </a:tcPr>
                </a:tc>
                <a:tc>
                  <a:txBody>
                    <a:bodyPr/>
                    <a:lstStyle/>
                    <a:p>
                      <a:pPr algn="just">
                        <a:spcAft>
                          <a:spcPts val="0"/>
                        </a:spcAft>
                      </a:pPr>
                      <a:r>
                        <a:rPr lang="en-GB" sz="800" b="1" kern="1400">
                          <a:solidFill>
                            <a:srgbClr val="FFFFFF"/>
                          </a:solidFill>
                          <a:effectLst/>
                          <a:latin typeface="Calibri" panose="020F0502020204030204" pitchFamily="34" charset="0"/>
                          <a:ea typeface="Times New Roman" panose="02020603050405020304" pitchFamily="18" charset="0"/>
                          <a:cs typeface="Times New Roman" panose="02020603050405020304" pitchFamily="18" charset="0"/>
                        </a:rPr>
                        <a:t>Actions</a:t>
                      </a:r>
                      <a:endParaRPr lang="en-GB" sz="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DD5"/>
                    </a:solidFill>
                  </a:tcPr>
                </a:tc>
                <a:extLst>
                  <a:ext uri="{0D108BD9-81ED-4DB2-BD59-A6C34878D82A}">
                    <a16:rowId xmlns:a16="http://schemas.microsoft.com/office/drawing/2014/main" val="2188133767"/>
                  </a:ext>
                </a:extLst>
              </a:tr>
              <a:tr h="502920">
                <a:tc>
                  <a:txBody>
                    <a:bodyPr/>
                    <a:lstStyle/>
                    <a:p>
                      <a:pPr algn="ctr">
                        <a:spcAft>
                          <a:spcPts val="0"/>
                        </a:spcAft>
                      </a:pPr>
                      <a:r>
                        <a:rPr lang="en-GB" sz="8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From 20 to </a:t>
                      </a:r>
                      <a:r>
                        <a:rPr lang="en-GB" sz="800" b="1"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20</a:t>
                      </a:r>
                      <a:endParaRPr lang="en-GB" sz="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8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a:t>
                      </a:r>
                      <a:endParaRPr lang="en-GB" sz="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8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Delivery</a:t>
                      </a:r>
                      <a:endParaRPr lang="en-GB" sz="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GB" sz="800" kern="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 production and installation schedule of the 11T dipole magnets for LS2 is under control, however with very little margin, hence it needs strict monitoring. In case of delays implying impossibility to install the magnets during LS2, these could be installed during an extended technical stop after LS2</a:t>
                      </a:r>
                      <a:endParaRPr lang="en-GB" sz="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927192"/>
                  </a:ext>
                </a:extLst>
              </a:tr>
              <a:tr h="479779">
                <a:tc>
                  <a:txBody>
                    <a:bodyPr/>
                    <a:lstStyle/>
                    <a:p>
                      <a:pPr algn="ctr">
                        <a:spcAft>
                          <a:spcPts val="0"/>
                        </a:spcAft>
                      </a:pPr>
                      <a:r>
                        <a:rPr lang="en-GB" sz="8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From 12 to </a:t>
                      </a:r>
                      <a:r>
                        <a:rPr lang="en-GB" sz="800" b="1"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a:t>
                      </a:r>
                      <a:endParaRPr lang="en-GB" sz="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8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39</a:t>
                      </a:r>
                      <a:endParaRPr lang="en-GB" sz="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8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Security management</a:t>
                      </a:r>
                      <a:endParaRPr lang="en-GB" sz="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800" kern="1400" dirty="0">
                          <a:effectLst/>
                          <a:latin typeface="Calibri" panose="020F0502020204030204" pitchFamily="34" charset="0"/>
                          <a:ea typeface="Times New Roman" panose="02020603050405020304" pitchFamily="18" charset="0"/>
                          <a:cs typeface="Times New Roman" panose="02020603050405020304" pitchFamily="18" charset="0"/>
                        </a:rPr>
                        <a:t>Actions are not required any more</a:t>
                      </a: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43275414"/>
                  </a:ext>
                </a:extLst>
              </a:tr>
              <a:tr h="667800">
                <a:tc>
                  <a:txBody>
                    <a:bodyPr/>
                    <a:lstStyle/>
                    <a:p>
                      <a:pPr algn="ctr">
                        <a:spcAft>
                          <a:spcPts val="0"/>
                        </a:spcAft>
                      </a:pPr>
                      <a:r>
                        <a:rPr lang="en-GB" sz="8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From 10 to </a:t>
                      </a:r>
                      <a:r>
                        <a:rPr lang="en-GB" sz="800" b="1"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a:t>
                      </a:r>
                      <a:endParaRPr lang="en-GB" sz="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8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53</a:t>
                      </a:r>
                      <a:endParaRPr lang="en-GB" sz="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8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Suppliers resilience and dependency</a:t>
                      </a:r>
                      <a:endParaRPr lang="en-GB" sz="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0955" indent="-180340" algn="l">
                        <a:spcAft>
                          <a:spcPts val="200"/>
                        </a:spcAft>
                      </a:pPr>
                      <a:r>
                        <a:rPr lang="en-GB" sz="800" kern="1400" dirty="0">
                          <a:effectLst/>
                          <a:latin typeface="Calibri" panose="020F0502020204030204" pitchFamily="34" charset="0"/>
                          <a:ea typeface="Times New Roman" panose="02020603050405020304" pitchFamily="18" charset="0"/>
                          <a:cs typeface="Times New Roman" panose="02020603050405020304" pitchFamily="18" charset="0"/>
                        </a:rPr>
                        <a:t>Actions are not required any more</a:t>
                      </a: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74635652"/>
                  </a:ext>
                </a:extLst>
              </a:tr>
              <a:tr h="628899">
                <a:tc>
                  <a:txBody>
                    <a:bodyPr/>
                    <a:lstStyle/>
                    <a:p>
                      <a:pPr algn="ctr">
                        <a:spcAft>
                          <a:spcPts val="0"/>
                        </a:spcAft>
                      </a:pPr>
                      <a:r>
                        <a:rPr lang="en-GB" sz="8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From 9 to </a:t>
                      </a:r>
                      <a:r>
                        <a:rPr lang="en-GB" sz="800" b="1"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a:t>
                      </a:r>
                      <a:endParaRPr lang="en-GB" sz="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8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37</a:t>
                      </a:r>
                      <a:endParaRPr lang="en-GB" sz="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8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Procurement</a:t>
                      </a:r>
                      <a:endParaRPr lang="en-GB" sz="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0955" indent="-180340" algn="l">
                        <a:spcAft>
                          <a:spcPts val="200"/>
                        </a:spcAft>
                      </a:pPr>
                      <a:r>
                        <a:rPr lang="en-GB" sz="800" kern="1400" dirty="0">
                          <a:effectLst/>
                          <a:latin typeface="Calibri" panose="020F0502020204030204" pitchFamily="34" charset="0"/>
                          <a:ea typeface="Times New Roman" panose="02020603050405020304" pitchFamily="18" charset="0"/>
                          <a:cs typeface="Times New Roman" panose="02020603050405020304" pitchFamily="18" charset="0"/>
                        </a:rPr>
                        <a:t>Actions are not required any more</a:t>
                      </a: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5986617"/>
                  </a:ext>
                </a:extLst>
              </a:tr>
              <a:tr h="544613">
                <a:tc>
                  <a:txBody>
                    <a:bodyPr/>
                    <a:lstStyle/>
                    <a:p>
                      <a:pPr algn="ctr">
                        <a:spcAft>
                          <a:spcPts val="0"/>
                        </a:spcAft>
                      </a:pPr>
                      <a:r>
                        <a:rPr lang="en-GB" sz="8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From 9 to </a:t>
                      </a:r>
                      <a:r>
                        <a:rPr lang="en-GB" sz="800" b="1"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a:t>
                      </a:r>
                      <a:endParaRPr lang="en-GB" sz="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8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47</a:t>
                      </a:r>
                      <a:endParaRPr lang="en-GB" sz="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8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Project management</a:t>
                      </a:r>
                      <a:endParaRPr lang="en-GB" sz="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0955" indent="-180340" algn="l">
                        <a:spcAft>
                          <a:spcPts val="200"/>
                        </a:spcAft>
                      </a:pPr>
                      <a:r>
                        <a:rPr lang="en-GB" sz="800" kern="1400" dirty="0">
                          <a:effectLst/>
                          <a:latin typeface="Calibri" panose="020F0502020204030204" pitchFamily="34" charset="0"/>
                          <a:ea typeface="Times New Roman" panose="02020603050405020304" pitchFamily="18" charset="0"/>
                          <a:cs typeface="Times New Roman" panose="02020603050405020304" pitchFamily="18" charset="0"/>
                        </a:rPr>
                        <a:t>Actions are not required any more</a:t>
                      </a: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0505103"/>
                  </a:ext>
                </a:extLst>
              </a:tr>
              <a:tr h="754380">
                <a:tc>
                  <a:txBody>
                    <a:bodyPr/>
                    <a:lstStyle/>
                    <a:p>
                      <a:pPr algn="ctr">
                        <a:spcAft>
                          <a:spcPts val="0"/>
                        </a:spcAft>
                      </a:pPr>
                      <a:r>
                        <a:rPr lang="en-GB" sz="8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From 12 to </a:t>
                      </a:r>
                      <a:r>
                        <a:rPr lang="en-GB" sz="800" b="1"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12</a:t>
                      </a:r>
                      <a:endParaRPr lang="en-GB" sz="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8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14</a:t>
                      </a:r>
                      <a:endParaRPr lang="en-GB" sz="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800" kern="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Production</a:t>
                      </a:r>
                      <a:endParaRPr lang="en-GB" sz="8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800" kern="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 production and installation schedule of the 11T dipole magnets for LS2 is under control, however with very little margin, hence it needs strict monitoring. In case of delays implying impossibility to install the magnets during LS2, these could be installed during an extended technical stop after LS2</a:t>
                      </a:r>
                      <a:endParaRPr lang="en-GB" sz="800" kern="14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spcAft>
                          <a:spcPts val="0"/>
                        </a:spcAft>
                      </a:pPr>
                      <a:r>
                        <a:rPr lang="en-GB" sz="800" kern="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Maintain strict control on the activities. </a:t>
                      </a:r>
                      <a:endParaRPr lang="en-GB" sz="800" kern="1400" dirty="0">
                        <a:effectLst/>
                        <a:latin typeface="Calibri" panose="020F0502020204030204" pitchFamily="34" charset="0"/>
                        <a:ea typeface="Times New Roman" panose="02020603050405020304" pitchFamily="18" charset="0"/>
                        <a:cs typeface="Times New Roman" panose="02020603050405020304" pitchFamily="18" charset="0"/>
                      </a:endParaRPr>
                    </a:p>
                    <a:p>
                      <a:pPr algn="l">
                        <a:spcAft>
                          <a:spcPts val="0"/>
                        </a:spcAft>
                      </a:pPr>
                      <a:r>
                        <a:rPr lang="en-GB" sz="800" kern="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The risk is mainly on the unknown.</a:t>
                      </a:r>
                      <a:endParaRPr lang="en-GB" sz="8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7506" marR="17506"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23900328"/>
                  </a:ext>
                </a:extLst>
              </a:tr>
            </a:tbl>
          </a:graphicData>
        </a:graphic>
      </p:graphicFrame>
    </p:spTree>
    <p:extLst>
      <p:ext uri="{BB962C8B-B14F-4D97-AF65-F5344CB8AC3E}">
        <p14:creationId xmlns:p14="http://schemas.microsoft.com/office/powerpoint/2010/main" val="3760759216"/>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361E7-AF91-404A-A20F-FB58AF9937B5}"/>
              </a:ext>
            </a:extLst>
          </p:cNvPr>
          <p:cNvSpPr>
            <a:spLocks noGrp="1"/>
          </p:cNvSpPr>
          <p:nvPr>
            <p:ph type="title"/>
          </p:nvPr>
        </p:nvSpPr>
        <p:spPr/>
        <p:txBody>
          <a:bodyPr/>
          <a:lstStyle/>
          <a:p>
            <a:r>
              <a:rPr lang="en-US" dirty="0"/>
              <a:t>WP12</a:t>
            </a:r>
            <a:endParaRPr lang="en-GB" dirty="0"/>
          </a:p>
        </p:txBody>
      </p:sp>
      <p:sp>
        <p:nvSpPr>
          <p:cNvPr id="3" name="Footer Placeholder 2">
            <a:extLst>
              <a:ext uri="{FF2B5EF4-FFF2-40B4-BE49-F238E27FC236}">
                <a16:creationId xmlns:a16="http://schemas.microsoft.com/office/drawing/2014/main" id="{FE2B99EF-AE00-4013-9DDC-B989ACF28EF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6CEC84F6-8E25-49D6-A5A3-12C61E21CC0E}"/>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126</a:t>
            </a:fld>
            <a:endParaRPr lang="fr-FR">
              <a:solidFill>
                <a:srgbClr val="64BCD9"/>
              </a:solidFill>
              <a:latin typeface="Arial"/>
            </a:endParaRPr>
          </a:p>
        </p:txBody>
      </p:sp>
      <p:pic>
        <p:nvPicPr>
          <p:cNvPr id="9" name="Picture 8">
            <a:extLst>
              <a:ext uri="{FF2B5EF4-FFF2-40B4-BE49-F238E27FC236}">
                <a16:creationId xmlns:a16="http://schemas.microsoft.com/office/drawing/2014/main" id="{0EE335E1-ED66-4461-879A-02405E7295D4}"/>
              </a:ext>
            </a:extLst>
          </p:cNvPr>
          <p:cNvPicPr>
            <a:picLocks noChangeAspect="1"/>
          </p:cNvPicPr>
          <p:nvPr/>
        </p:nvPicPr>
        <p:blipFill>
          <a:blip r:embed="rId2"/>
          <a:stretch>
            <a:fillRect/>
          </a:stretch>
        </p:blipFill>
        <p:spPr>
          <a:xfrm>
            <a:off x="2142000" y="1081780"/>
            <a:ext cx="4860000" cy="682397"/>
          </a:xfrm>
          <a:prstGeom prst="rect">
            <a:avLst/>
          </a:prstGeom>
        </p:spPr>
      </p:pic>
      <p:pic>
        <p:nvPicPr>
          <p:cNvPr id="10" name="Picture 9">
            <a:extLst>
              <a:ext uri="{FF2B5EF4-FFF2-40B4-BE49-F238E27FC236}">
                <a16:creationId xmlns:a16="http://schemas.microsoft.com/office/drawing/2014/main" id="{74F50C3C-5698-44AF-9EDD-FF5B836263E4}"/>
              </a:ext>
            </a:extLst>
          </p:cNvPr>
          <p:cNvPicPr>
            <a:picLocks noChangeAspect="1"/>
          </p:cNvPicPr>
          <p:nvPr/>
        </p:nvPicPr>
        <p:blipFill>
          <a:blip r:embed="rId3"/>
          <a:stretch>
            <a:fillRect/>
          </a:stretch>
        </p:blipFill>
        <p:spPr>
          <a:xfrm>
            <a:off x="2142000" y="1961878"/>
            <a:ext cx="4860000" cy="2512690"/>
          </a:xfrm>
          <a:prstGeom prst="rect">
            <a:avLst/>
          </a:prstGeom>
        </p:spPr>
      </p:pic>
    </p:spTree>
    <p:extLst>
      <p:ext uri="{BB962C8B-B14F-4D97-AF65-F5344CB8AC3E}">
        <p14:creationId xmlns:p14="http://schemas.microsoft.com/office/powerpoint/2010/main" val="692045815"/>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03BA3-1D7F-4E25-99FC-75A8E7F0634E}"/>
              </a:ext>
            </a:extLst>
          </p:cNvPr>
          <p:cNvSpPr>
            <a:spLocks noGrp="1"/>
          </p:cNvSpPr>
          <p:nvPr>
            <p:ph type="title"/>
          </p:nvPr>
        </p:nvSpPr>
        <p:spPr/>
        <p:txBody>
          <a:bodyPr/>
          <a:lstStyle/>
          <a:p>
            <a:r>
              <a:rPr lang="en-US" dirty="0"/>
              <a:t>WP12</a:t>
            </a:r>
            <a:endParaRPr lang="en-GB" dirty="0"/>
          </a:p>
        </p:txBody>
      </p:sp>
      <p:sp>
        <p:nvSpPr>
          <p:cNvPr id="3" name="Footer Placeholder 2">
            <a:extLst>
              <a:ext uri="{FF2B5EF4-FFF2-40B4-BE49-F238E27FC236}">
                <a16:creationId xmlns:a16="http://schemas.microsoft.com/office/drawing/2014/main" id="{34E89E8C-1B3D-46AE-BC81-540AB3AC9CA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96878836-EC93-4E9D-9395-D61FD98632DB}"/>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127</a:t>
            </a:fld>
            <a:endParaRPr lang="fr-FR">
              <a:solidFill>
                <a:srgbClr val="64BCD9"/>
              </a:solidFill>
              <a:latin typeface="Arial"/>
            </a:endParaRPr>
          </a:p>
        </p:txBody>
      </p:sp>
      <p:pic>
        <p:nvPicPr>
          <p:cNvPr id="5" name="Picture 4">
            <a:extLst>
              <a:ext uri="{FF2B5EF4-FFF2-40B4-BE49-F238E27FC236}">
                <a16:creationId xmlns:a16="http://schemas.microsoft.com/office/drawing/2014/main" id="{13DD9696-632B-40AE-9B71-2C075DA8A38B}"/>
              </a:ext>
            </a:extLst>
          </p:cNvPr>
          <p:cNvPicPr>
            <a:picLocks noChangeAspect="1"/>
          </p:cNvPicPr>
          <p:nvPr/>
        </p:nvPicPr>
        <p:blipFill>
          <a:blip r:embed="rId2"/>
          <a:stretch>
            <a:fillRect/>
          </a:stretch>
        </p:blipFill>
        <p:spPr>
          <a:xfrm>
            <a:off x="1631294" y="616659"/>
            <a:ext cx="5881412" cy="4267232"/>
          </a:xfrm>
          <a:prstGeom prst="rect">
            <a:avLst/>
          </a:prstGeom>
        </p:spPr>
      </p:pic>
    </p:spTree>
    <p:extLst>
      <p:ext uri="{BB962C8B-B14F-4D97-AF65-F5344CB8AC3E}">
        <p14:creationId xmlns:p14="http://schemas.microsoft.com/office/powerpoint/2010/main" val="2353719952"/>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5E0DD-9521-44C2-AB7D-73B64EB6D288}"/>
              </a:ext>
            </a:extLst>
          </p:cNvPr>
          <p:cNvSpPr>
            <a:spLocks noGrp="1"/>
          </p:cNvSpPr>
          <p:nvPr>
            <p:ph type="title"/>
          </p:nvPr>
        </p:nvSpPr>
        <p:spPr/>
        <p:txBody>
          <a:bodyPr/>
          <a:lstStyle/>
          <a:p>
            <a:r>
              <a:rPr lang="en-US" dirty="0"/>
              <a:t>WP12</a:t>
            </a:r>
            <a:endParaRPr lang="en-GB" dirty="0"/>
          </a:p>
        </p:txBody>
      </p:sp>
      <p:sp>
        <p:nvSpPr>
          <p:cNvPr id="3" name="Footer Placeholder 2">
            <a:extLst>
              <a:ext uri="{FF2B5EF4-FFF2-40B4-BE49-F238E27FC236}">
                <a16:creationId xmlns:a16="http://schemas.microsoft.com/office/drawing/2014/main" id="{35AEA231-0ACA-4D31-8371-01554CAF4568}"/>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F57FB701-A862-4159-9965-50F7D78EDA16}"/>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128</a:t>
            </a:fld>
            <a:endParaRPr lang="fr-FR">
              <a:solidFill>
                <a:srgbClr val="64BCD9"/>
              </a:solidFill>
              <a:latin typeface="Arial"/>
            </a:endParaRPr>
          </a:p>
        </p:txBody>
      </p:sp>
      <p:pic>
        <p:nvPicPr>
          <p:cNvPr id="6" name="Picture 5">
            <a:extLst>
              <a:ext uri="{FF2B5EF4-FFF2-40B4-BE49-F238E27FC236}">
                <a16:creationId xmlns:a16="http://schemas.microsoft.com/office/drawing/2014/main" id="{73E051BA-9210-4BC2-9B60-DF2B41F88430}"/>
              </a:ext>
            </a:extLst>
          </p:cNvPr>
          <p:cNvPicPr>
            <a:picLocks noChangeAspect="1"/>
          </p:cNvPicPr>
          <p:nvPr/>
        </p:nvPicPr>
        <p:blipFill>
          <a:blip r:embed="rId2"/>
          <a:stretch>
            <a:fillRect/>
          </a:stretch>
        </p:blipFill>
        <p:spPr>
          <a:xfrm>
            <a:off x="1611870" y="584621"/>
            <a:ext cx="5920260" cy="4297701"/>
          </a:xfrm>
          <a:prstGeom prst="rect">
            <a:avLst/>
          </a:prstGeom>
        </p:spPr>
      </p:pic>
    </p:spTree>
    <p:extLst>
      <p:ext uri="{BB962C8B-B14F-4D97-AF65-F5344CB8AC3E}">
        <p14:creationId xmlns:p14="http://schemas.microsoft.com/office/powerpoint/2010/main" val="534635806"/>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75D74-F64E-4C6A-AFF3-5C1A0BDE0F8A}"/>
              </a:ext>
            </a:extLst>
          </p:cNvPr>
          <p:cNvSpPr>
            <a:spLocks noGrp="1"/>
          </p:cNvSpPr>
          <p:nvPr>
            <p:ph type="title"/>
          </p:nvPr>
        </p:nvSpPr>
        <p:spPr/>
        <p:txBody>
          <a:bodyPr/>
          <a:lstStyle/>
          <a:p>
            <a:r>
              <a:rPr lang="en-US" dirty="0"/>
              <a:t>WP12 – MAIN ACTIONS</a:t>
            </a:r>
            <a:endParaRPr lang="en-GB" dirty="0"/>
          </a:p>
        </p:txBody>
      </p:sp>
      <p:sp>
        <p:nvSpPr>
          <p:cNvPr id="3" name="Footer Placeholder 2">
            <a:extLst>
              <a:ext uri="{FF2B5EF4-FFF2-40B4-BE49-F238E27FC236}">
                <a16:creationId xmlns:a16="http://schemas.microsoft.com/office/drawing/2014/main" id="{FA912EE9-1F2F-44BF-B1C1-879597277A64}"/>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8D107D3B-E39A-4191-85CF-6ECF1EEFAA68}"/>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129</a:t>
            </a:fld>
            <a:endParaRPr lang="fr-FR">
              <a:solidFill>
                <a:srgbClr val="64BCD9"/>
              </a:solidFill>
              <a:latin typeface="Arial"/>
            </a:endParaRPr>
          </a:p>
        </p:txBody>
      </p:sp>
      <p:graphicFrame>
        <p:nvGraphicFramePr>
          <p:cNvPr id="5" name="Table 4">
            <a:extLst>
              <a:ext uri="{FF2B5EF4-FFF2-40B4-BE49-F238E27FC236}">
                <a16:creationId xmlns:a16="http://schemas.microsoft.com/office/drawing/2014/main" id="{87A44021-A6AE-4C67-96DF-7A7002F2F1BA}"/>
              </a:ext>
            </a:extLst>
          </p:cNvPr>
          <p:cNvGraphicFramePr>
            <a:graphicFrameLocks noGrp="1"/>
          </p:cNvGraphicFramePr>
          <p:nvPr/>
        </p:nvGraphicFramePr>
        <p:xfrm>
          <a:off x="1448205" y="1394384"/>
          <a:ext cx="6247590" cy="2545317"/>
        </p:xfrm>
        <a:graphic>
          <a:graphicData uri="http://schemas.openxmlformats.org/drawingml/2006/table">
            <a:tbl>
              <a:tblPr/>
              <a:tblGrid>
                <a:gridCol w="817731">
                  <a:extLst>
                    <a:ext uri="{9D8B030D-6E8A-4147-A177-3AD203B41FA5}">
                      <a16:colId xmlns:a16="http://schemas.microsoft.com/office/drawing/2014/main" val="3132582274"/>
                    </a:ext>
                  </a:extLst>
                </a:gridCol>
                <a:gridCol w="381204">
                  <a:extLst>
                    <a:ext uri="{9D8B030D-6E8A-4147-A177-3AD203B41FA5}">
                      <a16:colId xmlns:a16="http://schemas.microsoft.com/office/drawing/2014/main" val="1343374423"/>
                    </a:ext>
                  </a:extLst>
                </a:gridCol>
                <a:gridCol w="1721796">
                  <a:extLst>
                    <a:ext uri="{9D8B030D-6E8A-4147-A177-3AD203B41FA5}">
                      <a16:colId xmlns:a16="http://schemas.microsoft.com/office/drawing/2014/main" val="2442754151"/>
                    </a:ext>
                  </a:extLst>
                </a:gridCol>
                <a:gridCol w="3326859">
                  <a:extLst>
                    <a:ext uri="{9D8B030D-6E8A-4147-A177-3AD203B41FA5}">
                      <a16:colId xmlns:a16="http://schemas.microsoft.com/office/drawing/2014/main" val="743332628"/>
                    </a:ext>
                  </a:extLst>
                </a:gridCol>
              </a:tblGrid>
              <a:tr h="297698">
                <a:tc>
                  <a:txBody>
                    <a:bodyPr/>
                    <a:lstStyle/>
                    <a:p>
                      <a:pPr algn="l" fontAlgn="b"/>
                      <a:r>
                        <a:rPr lang="en-GB" sz="1100" b="1" i="0" u="none" strike="noStrike">
                          <a:solidFill>
                            <a:srgbClr val="FFFFFF"/>
                          </a:solidFill>
                          <a:effectLst/>
                          <a:latin typeface="Calibri" panose="020F0502020204030204" pitchFamily="34" charset="0"/>
                        </a:rPr>
                        <a:t>IxV</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1100" b="1" i="0" u="none" strike="noStrike">
                          <a:solidFill>
                            <a:srgbClr val="FFFFFF"/>
                          </a:solidFill>
                          <a:effectLst/>
                          <a:latin typeface="Calibri" panose="020F0502020204030204" pitchFamily="34" charset="0"/>
                        </a:rPr>
                        <a:t>ID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1100" b="1" i="0" u="none" strike="noStrike">
                          <a:solidFill>
                            <a:srgbClr val="FFFFFF"/>
                          </a:solidFill>
                          <a:effectLst/>
                          <a:latin typeface="Calibri" panose="020F0502020204030204" pitchFamily="34" charset="0"/>
                        </a:rPr>
                        <a:t>Risk</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1100" b="1" i="0" u="none" strike="noStrike">
                          <a:solidFill>
                            <a:srgbClr val="FFFFFF"/>
                          </a:solidFill>
                          <a:effectLst/>
                          <a:latin typeface="Calibri" panose="020F0502020204030204" pitchFamily="34" charset="0"/>
                        </a:rPr>
                        <a:t>Actions</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805112384"/>
                  </a:ext>
                </a:extLst>
              </a:tr>
              <a:tr h="416777">
                <a:tc>
                  <a:txBody>
                    <a:bodyPr/>
                    <a:lstStyle/>
                    <a:p>
                      <a:pPr algn="l" fontAlgn="ctr"/>
                      <a:r>
                        <a:rPr lang="en-GB" sz="800" b="0" i="0" u="none" strike="noStrike">
                          <a:solidFill>
                            <a:srgbClr val="000000"/>
                          </a:solidFill>
                          <a:effectLst/>
                          <a:latin typeface="Calibri" panose="020F0502020204030204" pitchFamily="34" charset="0"/>
                        </a:rPr>
                        <a:t>From 16 to </a:t>
                      </a:r>
                      <a:r>
                        <a:rPr lang="en-GB" sz="800" b="1" i="0" u="none" strike="noStrike">
                          <a:solidFill>
                            <a:srgbClr val="000000"/>
                          </a:solidFill>
                          <a:effectLst/>
                          <a:latin typeface="Calibri" panose="020F0502020204030204" pitchFamily="34" charset="0"/>
                        </a:rPr>
                        <a:t>16</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53</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Suppliers resilience and dependency</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Relax the specification, anticipate the production of raw material. Moved to WP1. Concern transferred during last PSM.</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52446398"/>
                  </a:ext>
                </a:extLst>
              </a:tr>
              <a:tr h="416777">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6</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25</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Accounting processes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AL43 will be renewed and the new tender will be done only in 2 years. No more actions required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5269179"/>
                  </a:ext>
                </a:extLst>
              </a:tr>
              <a:tr h="744245">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6</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30</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Recruitment/Talent pipeline</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The needs in terms of personnel should be anticipated as much as possible to allow us to do the announcements to the Institutes with enough time. In parallel, training of CERN staff on specific HL-LHC competencies is going on when possible.</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1492623"/>
                  </a:ext>
                </a:extLst>
              </a:tr>
              <a:tr h="416777">
                <a:tc>
                  <a:txBody>
                    <a:bodyPr/>
                    <a:lstStyle/>
                    <a:p>
                      <a:pPr algn="l" fontAlgn="ctr"/>
                      <a:r>
                        <a:rPr lang="en-GB" sz="800" b="0" i="0" u="none" strike="noStrike">
                          <a:solidFill>
                            <a:srgbClr val="000000"/>
                          </a:solidFill>
                          <a:effectLst/>
                          <a:latin typeface="Calibri" panose="020F0502020204030204" pitchFamily="34" charset="0"/>
                        </a:rPr>
                        <a:t>From 1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50</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Collaborations enlargement</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Produce the thermal links at CERN and look for an alternative for the interconnect (around 400k CHF)</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9248556"/>
                  </a:ext>
                </a:extLst>
              </a:tr>
              <a:tr h="253043">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14</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Production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Find a producer or a plan B for the bellows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39269442"/>
                  </a:ext>
                </a:extLst>
              </a:tr>
            </a:tbl>
          </a:graphicData>
        </a:graphic>
      </p:graphicFrame>
    </p:spTree>
    <p:extLst>
      <p:ext uri="{BB962C8B-B14F-4D97-AF65-F5344CB8AC3E}">
        <p14:creationId xmlns:p14="http://schemas.microsoft.com/office/powerpoint/2010/main" val="11525746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Risks and Risks</a:t>
            </a: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0648" y="684859"/>
            <a:ext cx="2788703" cy="2088836"/>
          </a:xfrm>
        </p:spPr>
      </p:pic>
      <p:sp>
        <p:nvSpPr>
          <p:cNvPr id="4" name="Footer Placeholder 3"/>
          <p:cNvSpPr>
            <a:spLocks noGrp="1"/>
          </p:cNvSpPr>
          <p:nvPr>
            <p:ph type="ftr" sz="quarter" idx="11"/>
          </p:nvPr>
        </p:nvSpPr>
        <p:spPr/>
        <p:txBody>
          <a:bodyPr/>
          <a:lstStyle/>
          <a:p>
            <a:r>
              <a:rPr lang="en-GB" noProof="0" dirty="0" err="1"/>
              <a:t>H.Garcia</a:t>
            </a:r>
            <a:r>
              <a:rPr lang="en-GB" noProof="0" dirty="0"/>
              <a:t> Gavela, L. Quain Solis -  HL-LHC Procurement, Baseline Documentation, Quality &amp; Risk Office</a:t>
            </a:r>
          </a:p>
        </p:txBody>
      </p:sp>
      <p:sp>
        <p:nvSpPr>
          <p:cNvPr id="5" name="AutoShape 2" descr="RÃ©sultat de recherche d'images pour &quot;skyscraper&quot;"/>
          <p:cNvSpPr>
            <a:spLocks noChangeAspect="1" noChangeArrowheads="1"/>
          </p:cNvSpPr>
          <p:nvPr/>
        </p:nvSpPr>
        <p:spPr bwMode="auto">
          <a:xfrm>
            <a:off x="1259681" y="-108347"/>
            <a:ext cx="2356054" cy="235606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GB" sz="135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r="19819"/>
          <a:stretch/>
        </p:blipFill>
        <p:spPr>
          <a:xfrm>
            <a:off x="5076056" y="1939419"/>
            <a:ext cx="1747398" cy="2806705"/>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4324" y="2795039"/>
            <a:ext cx="2735027" cy="1712846"/>
          </a:xfrm>
          <a:prstGeom prst="rect">
            <a:avLst/>
          </a:prstGeom>
        </p:spPr>
      </p:pic>
      <p:sp>
        <p:nvSpPr>
          <p:cNvPr id="9" name="Content Placeholder 2"/>
          <p:cNvSpPr txBox="1">
            <a:spLocks/>
          </p:cNvSpPr>
          <p:nvPr/>
        </p:nvSpPr>
        <p:spPr>
          <a:xfrm>
            <a:off x="3491286" y="675000"/>
            <a:ext cx="5652714" cy="2152126"/>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2100" dirty="0"/>
              <a:t>Risk is very </a:t>
            </a:r>
            <a:r>
              <a:rPr lang="en-GB" sz="2100" b="1" dirty="0"/>
              <a:t>subjective</a:t>
            </a:r>
            <a:r>
              <a:rPr lang="en-GB" sz="2100" dirty="0"/>
              <a:t>. Whatever methodology we use will be subject to the “willingness” to take risks and to the subjective appreciation of the impact of the identified risks</a:t>
            </a:r>
          </a:p>
          <a:p>
            <a:endParaRPr lang="en-GB" sz="2100" dirty="0"/>
          </a:p>
        </p:txBody>
      </p:sp>
      <p:sp>
        <p:nvSpPr>
          <p:cNvPr id="3" name="Slide Number Placeholder 2">
            <a:extLst>
              <a:ext uri="{FF2B5EF4-FFF2-40B4-BE49-F238E27FC236}">
                <a16:creationId xmlns:a16="http://schemas.microsoft.com/office/drawing/2014/main" id="{366FC22D-0717-47F0-A30B-B369FA7A373A}"/>
              </a:ext>
            </a:extLst>
          </p:cNvPr>
          <p:cNvSpPr>
            <a:spLocks noGrp="1"/>
          </p:cNvSpPr>
          <p:nvPr>
            <p:ph type="sldNum" sz="quarter" idx="12"/>
          </p:nvPr>
        </p:nvSpPr>
        <p:spPr/>
        <p:txBody>
          <a:bodyPr/>
          <a:lstStyle/>
          <a:p>
            <a:fld id="{BFDCA1C4-9514-7B4F-976F-D92F7E296653}" type="slidenum">
              <a:rPr lang="fr-FR" smtClean="0"/>
              <a:pPr/>
              <a:t>13</a:t>
            </a:fld>
            <a:endParaRPr lang="fr-FR"/>
          </a:p>
        </p:txBody>
      </p:sp>
    </p:spTree>
    <p:extLst>
      <p:ext uri="{BB962C8B-B14F-4D97-AF65-F5344CB8AC3E}">
        <p14:creationId xmlns:p14="http://schemas.microsoft.com/office/powerpoint/2010/main" val="2772970356"/>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361E7-AF91-404A-A20F-FB58AF9937B5}"/>
              </a:ext>
            </a:extLst>
          </p:cNvPr>
          <p:cNvSpPr>
            <a:spLocks noGrp="1"/>
          </p:cNvSpPr>
          <p:nvPr>
            <p:ph type="title"/>
          </p:nvPr>
        </p:nvSpPr>
        <p:spPr/>
        <p:txBody>
          <a:bodyPr/>
          <a:lstStyle/>
          <a:p>
            <a:r>
              <a:rPr lang="en-US" dirty="0"/>
              <a:t>WP13</a:t>
            </a:r>
            <a:endParaRPr lang="en-GB" dirty="0"/>
          </a:p>
        </p:txBody>
      </p:sp>
      <p:sp>
        <p:nvSpPr>
          <p:cNvPr id="3" name="Footer Placeholder 2">
            <a:extLst>
              <a:ext uri="{FF2B5EF4-FFF2-40B4-BE49-F238E27FC236}">
                <a16:creationId xmlns:a16="http://schemas.microsoft.com/office/drawing/2014/main" id="{FE2B99EF-AE00-4013-9DDC-B989ACF28EF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6CEC84F6-8E25-49D6-A5A3-12C61E21CC0E}"/>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130</a:t>
            </a:fld>
            <a:endParaRPr lang="fr-FR">
              <a:solidFill>
                <a:srgbClr val="64BCD9"/>
              </a:solidFill>
              <a:latin typeface="Arial"/>
            </a:endParaRPr>
          </a:p>
        </p:txBody>
      </p:sp>
      <p:pic>
        <p:nvPicPr>
          <p:cNvPr id="9" name="Picture 8">
            <a:extLst>
              <a:ext uri="{FF2B5EF4-FFF2-40B4-BE49-F238E27FC236}">
                <a16:creationId xmlns:a16="http://schemas.microsoft.com/office/drawing/2014/main" id="{1D22D556-92F2-4C97-8EDF-99055C552B5B}"/>
              </a:ext>
            </a:extLst>
          </p:cNvPr>
          <p:cNvPicPr>
            <a:picLocks noChangeAspect="1"/>
          </p:cNvPicPr>
          <p:nvPr/>
        </p:nvPicPr>
        <p:blipFill>
          <a:blip r:embed="rId2"/>
          <a:stretch>
            <a:fillRect/>
          </a:stretch>
        </p:blipFill>
        <p:spPr>
          <a:xfrm>
            <a:off x="2190839" y="1081780"/>
            <a:ext cx="4918903" cy="690668"/>
          </a:xfrm>
          <a:prstGeom prst="rect">
            <a:avLst/>
          </a:prstGeom>
        </p:spPr>
      </p:pic>
      <p:pic>
        <p:nvPicPr>
          <p:cNvPr id="10" name="Picture 9">
            <a:extLst>
              <a:ext uri="{FF2B5EF4-FFF2-40B4-BE49-F238E27FC236}">
                <a16:creationId xmlns:a16="http://schemas.microsoft.com/office/drawing/2014/main" id="{F865FC27-B6FE-4429-821C-AFB2E3F3E3CE}"/>
              </a:ext>
            </a:extLst>
          </p:cNvPr>
          <p:cNvPicPr>
            <a:picLocks noChangeAspect="1"/>
          </p:cNvPicPr>
          <p:nvPr/>
        </p:nvPicPr>
        <p:blipFill>
          <a:blip r:embed="rId3"/>
          <a:stretch>
            <a:fillRect/>
          </a:stretch>
        </p:blipFill>
        <p:spPr>
          <a:xfrm>
            <a:off x="2190839" y="1991060"/>
            <a:ext cx="4918903" cy="2543144"/>
          </a:xfrm>
          <a:prstGeom prst="rect">
            <a:avLst/>
          </a:prstGeom>
        </p:spPr>
      </p:pic>
    </p:spTree>
    <p:extLst>
      <p:ext uri="{BB962C8B-B14F-4D97-AF65-F5344CB8AC3E}">
        <p14:creationId xmlns:p14="http://schemas.microsoft.com/office/powerpoint/2010/main" val="1349658385"/>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03BA3-1D7F-4E25-99FC-75A8E7F0634E}"/>
              </a:ext>
            </a:extLst>
          </p:cNvPr>
          <p:cNvSpPr>
            <a:spLocks noGrp="1"/>
          </p:cNvSpPr>
          <p:nvPr>
            <p:ph type="title"/>
          </p:nvPr>
        </p:nvSpPr>
        <p:spPr/>
        <p:txBody>
          <a:bodyPr/>
          <a:lstStyle/>
          <a:p>
            <a:r>
              <a:rPr lang="en-US" dirty="0"/>
              <a:t>WP13</a:t>
            </a:r>
            <a:endParaRPr lang="en-GB" dirty="0"/>
          </a:p>
        </p:txBody>
      </p:sp>
      <p:sp>
        <p:nvSpPr>
          <p:cNvPr id="3" name="Footer Placeholder 2">
            <a:extLst>
              <a:ext uri="{FF2B5EF4-FFF2-40B4-BE49-F238E27FC236}">
                <a16:creationId xmlns:a16="http://schemas.microsoft.com/office/drawing/2014/main" id="{34E89E8C-1B3D-46AE-BC81-540AB3AC9CA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96878836-EC93-4E9D-9395-D61FD98632DB}"/>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131</a:t>
            </a:fld>
            <a:endParaRPr lang="fr-FR">
              <a:solidFill>
                <a:srgbClr val="64BCD9"/>
              </a:solidFill>
              <a:latin typeface="Arial"/>
            </a:endParaRPr>
          </a:p>
        </p:txBody>
      </p:sp>
      <p:pic>
        <p:nvPicPr>
          <p:cNvPr id="6" name="Picture 5">
            <a:extLst>
              <a:ext uri="{FF2B5EF4-FFF2-40B4-BE49-F238E27FC236}">
                <a16:creationId xmlns:a16="http://schemas.microsoft.com/office/drawing/2014/main" id="{82C0C2B9-1A66-4368-9590-C647B590226F}"/>
              </a:ext>
            </a:extLst>
          </p:cNvPr>
          <p:cNvPicPr>
            <a:picLocks noChangeAspect="1"/>
          </p:cNvPicPr>
          <p:nvPr/>
        </p:nvPicPr>
        <p:blipFill>
          <a:blip r:embed="rId2"/>
          <a:stretch>
            <a:fillRect/>
          </a:stretch>
        </p:blipFill>
        <p:spPr>
          <a:xfrm>
            <a:off x="1569281" y="543011"/>
            <a:ext cx="6005439" cy="4357219"/>
          </a:xfrm>
          <a:prstGeom prst="rect">
            <a:avLst/>
          </a:prstGeom>
        </p:spPr>
      </p:pic>
    </p:spTree>
    <p:extLst>
      <p:ext uri="{BB962C8B-B14F-4D97-AF65-F5344CB8AC3E}">
        <p14:creationId xmlns:p14="http://schemas.microsoft.com/office/powerpoint/2010/main" val="2298825888"/>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5E0DD-9521-44C2-AB7D-73B64EB6D288}"/>
              </a:ext>
            </a:extLst>
          </p:cNvPr>
          <p:cNvSpPr>
            <a:spLocks noGrp="1"/>
          </p:cNvSpPr>
          <p:nvPr>
            <p:ph type="title"/>
          </p:nvPr>
        </p:nvSpPr>
        <p:spPr/>
        <p:txBody>
          <a:bodyPr/>
          <a:lstStyle/>
          <a:p>
            <a:r>
              <a:rPr lang="en-US" dirty="0"/>
              <a:t>WP13</a:t>
            </a:r>
            <a:endParaRPr lang="en-GB" dirty="0"/>
          </a:p>
        </p:txBody>
      </p:sp>
      <p:sp>
        <p:nvSpPr>
          <p:cNvPr id="3" name="Footer Placeholder 2">
            <a:extLst>
              <a:ext uri="{FF2B5EF4-FFF2-40B4-BE49-F238E27FC236}">
                <a16:creationId xmlns:a16="http://schemas.microsoft.com/office/drawing/2014/main" id="{35AEA231-0ACA-4D31-8371-01554CAF4568}"/>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F57FB701-A862-4159-9965-50F7D78EDA16}"/>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132</a:t>
            </a:fld>
            <a:endParaRPr lang="fr-FR">
              <a:solidFill>
                <a:srgbClr val="64BCD9"/>
              </a:solidFill>
              <a:latin typeface="Arial"/>
            </a:endParaRPr>
          </a:p>
        </p:txBody>
      </p:sp>
      <p:pic>
        <p:nvPicPr>
          <p:cNvPr id="7" name="Picture 6">
            <a:extLst>
              <a:ext uri="{FF2B5EF4-FFF2-40B4-BE49-F238E27FC236}">
                <a16:creationId xmlns:a16="http://schemas.microsoft.com/office/drawing/2014/main" id="{E5790896-AAF5-4A09-A9E5-59C76EC21370}"/>
              </a:ext>
            </a:extLst>
          </p:cNvPr>
          <p:cNvPicPr>
            <a:picLocks noChangeAspect="1"/>
          </p:cNvPicPr>
          <p:nvPr/>
        </p:nvPicPr>
        <p:blipFill>
          <a:blip r:embed="rId2"/>
          <a:stretch>
            <a:fillRect/>
          </a:stretch>
        </p:blipFill>
        <p:spPr>
          <a:xfrm>
            <a:off x="1690342" y="678623"/>
            <a:ext cx="5763317" cy="4183772"/>
          </a:xfrm>
          <a:prstGeom prst="rect">
            <a:avLst/>
          </a:prstGeom>
        </p:spPr>
      </p:pic>
    </p:spTree>
    <p:extLst>
      <p:ext uri="{BB962C8B-B14F-4D97-AF65-F5344CB8AC3E}">
        <p14:creationId xmlns:p14="http://schemas.microsoft.com/office/powerpoint/2010/main" val="2914848317"/>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75D74-F64E-4C6A-AFF3-5C1A0BDE0F8A}"/>
              </a:ext>
            </a:extLst>
          </p:cNvPr>
          <p:cNvSpPr>
            <a:spLocks noGrp="1"/>
          </p:cNvSpPr>
          <p:nvPr>
            <p:ph type="title"/>
          </p:nvPr>
        </p:nvSpPr>
        <p:spPr/>
        <p:txBody>
          <a:bodyPr/>
          <a:lstStyle/>
          <a:p>
            <a:r>
              <a:rPr lang="en-US" dirty="0"/>
              <a:t>WP13 – MAIN ACTIONS</a:t>
            </a:r>
            <a:endParaRPr lang="en-GB" dirty="0"/>
          </a:p>
        </p:txBody>
      </p:sp>
      <p:sp>
        <p:nvSpPr>
          <p:cNvPr id="3" name="Footer Placeholder 2">
            <a:extLst>
              <a:ext uri="{FF2B5EF4-FFF2-40B4-BE49-F238E27FC236}">
                <a16:creationId xmlns:a16="http://schemas.microsoft.com/office/drawing/2014/main" id="{FA912EE9-1F2F-44BF-B1C1-879597277A64}"/>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8D107D3B-E39A-4191-85CF-6ECF1EEFAA68}"/>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133</a:t>
            </a:fld>
            <a:endParaRPr lang="fr-FR">
              <a:solidFill>
                <a:srgbClr val="64BCD9"/>
              </a:solidFill>
              <a:latin typeface="Arial"/>
            </a:endParaRPr>
          </a:p>
        </p:txBody>
      </p:sp>
      <p:graphicFrame>
        <p:nvGraphicFramePr>
          <p:cNvPr id="7" name="Table 6">
            <a:extLst>
              <a:ext uri="{FF2B5EF4-FFF2-40B4-BE49-F238E27FC236}">
                <a16:creationId xmlns:a16="http://schemas.microsoft.com/office/drawing/2014/main" id="{342CB065-8EF6-4B7E-90F3-E342CCA0789B}"/>
              </a:ext>
            </a:extLst>
          </p:cNvPr>
          <p:cNvGraphicFramePr>
            <a:graphicFrameLocks noGrp="1"/>
          </p:cNvGraphicFramePr>
          <p:nvPr/>
        </p:nvGraphicFramePr>
        <p:xfrm>
          <a:off x="1365520" y="1063389"/>
          <a:ext cx="6412960" cy="3293888"/>
        </p:xfrm>
        <a:graphic>
          <a:graphicData uri="http://schemas.openxmlformats.org/drawingml/2006/table">
            <a:tbl>
              <a:tblPr/>
              <a:tblGrid>
                <a:gridCol w="839375">
                  <a:extLst>
                    <a:ext uri="{9D8B030D-6E8A-4147-A177-3AD203B41FA5}">
                      <a16:colId xmlns:a16="http://schemas.microsoft.com/office/drawing/2014/main" val="3552185364"/>
                    </a:ext>
                  </a:extLst>
                </a:gridCol>
                <a:gridCol w="408014">
                  <a:extLst>
                    <a:ext uri="{9D8B030D-6E8A-4147-A177-3AD203B41FA5}">
                      <a16:colId xmlns:a16="http://schemas.microsoft.com/office/drawing/2014/main" val="3439052271"/>
                    </a:ext>
                  </a:extLst>
                </a:gridCol>
                <a:gridCol w="1729510">
                  <a:extLst>
                    <a:ext uri="{9D8B030D-6E8A-4147-A177-3AD203B41FA5}">
                      <a16:colId xmlns:a16="http://schemas.microsoft.com/office/drawing/2014/main" val="1496130150"/>
                    </a:ext>
                  </a:extLst>
                </a:gridCol>
                <a:gridCol w="3436061">
                  <a:extLst>
                    <a:ext uri="{9D8B030D-6E8A-4147-A177-3AD203B41FA5}">
                      <a16:colId xmlns:a16="http://schemas.microsoft.com/office/drawing/2014/main" val="66831898"/>
                    </a:ext>
                  </a:extLst>
                </a:gridCol>
              </a:tblGrid>
              <a:tr h="240040">
                <a:tc>
                  <a:txBody>
                    <a:bodyPr/>
                    <a:lstStyle/>
                    <a:p>
                      <a:pPr algn="l" fontAlgn="b"/>
                      <a:r>
                        <a:rPr lang="en-GB" sz="900" b="1" i="0" u="none" strike="noStrike">
                          <a:solidFill>
                            <a:srgbClr val="FFFFFF"/>
                          </a:solidFill>
                          <a:effectLst/>
                          <a:latin typeface="Calibri" panose="020F0502020204030204" pitchFamily="34" charset="0"/>
                        </a:rPr>
                        <a:t>IxV</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900" b="1" i="0" u="none" strike="noStrike">
                          <a:solidFill>
                            <a:srgbClr val="FFFFFF"/>
                          </a:solidFill>
                          <a:effectLst/>
                          <a:latin typeface="Calibri" panose="020F0502020204030204" pitchFamily="34" charset="0"/>
                        </a:rPr>
                        <a:t>ID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900" b="1" i="0" u="none" strike="noStrike">
                          <a:solidFill>
                            <a:srgbClr val="FFFFFF"/>
                          </a:solidFill>
                          <a:effectLst/>
                          <a:latin typeface="Calibri" panose="020F0502020204030204" pitchFamily="34" charset="0"/>
                        </a:rPr>
                        <a:t>Risk</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900" b="1" i="0" u="none" strike="noStrike">
                          <a:solidFill>
                            <a:srgbClr val="FFFFFF"/>
                          </a:solidFill>
                          <a:effectLst/>
                          <a:latin typeface="Calibri" panose="020F0502020204030204" pitchFamily="34" charset="0"/>
                        </a:rPr>
                        <a:t>Actions</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3255986063"/>
                  </a:ext>
                </a:extLst>
              </a:tr>
              <a:tr h="520088">
                <a:tc>
                  <a:txBody>
                    <a:bodyPr/>
                    <a:lstStyle/>
                    <a:p>
                      <a:pPr algn="l" fontAlgn="ctr"/>
                      <a:r>
                        <a:rPr lang="en-GB" sz="800" b="0" i="0" u="none" strike="noStrike">
                          <a:solidFill>
                            <a:srgbClr val="000000"/>
                          </a:solidFill>
                          <a:effectLst/>
                          <a:latin typeface="Calibri" panose="020F0502020204030204" pitchFamily="34" charset="0"/>
                        </a:rPr>
                        <a:t>From 12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25</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Accounting processes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Main risk is associated with the cost of the final solution as there is uncertainty related to the cost forecast. There is a clear monitoring of the feasibility of the R&amp;D via prototypes and optimization of the cost of the prototypes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0115775"/>
                  </a:ext>
                </a:extLst>
              </a:tr>
              <a:tr h="373396">
                <a:tc>
                  <a:txBody>
                    <a:bodyPr/>
                    <a:lstStyle/>
                    <a:p>
                      <a:pPr algn="l" fontAlgn="ctr"/>
                      <a:r>
                        <a:rPr lang="en-GB" sz="800" b="0" i="0" u="none" strike="noStrike">
                          <a:solidFill>
                            <a:srgbClr val="000000"/>
                          </a:solidFill>
                          <a:effectLst/>
                          <a:latin typeface="Calibri" panose="020F0502020204030204" pitchFamily="34" charset="0"/>
                        </a:rPr>
                        <a:t>From 12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36</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Pricing</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Maintain and study in particular the “decabling” and “recabling” cost for old equipment that will remain operational for HL-LHC.</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1030215"/>
                  </a:ext>
                </a:extLst>
              </a:tr>
              <a:tr h="373396">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49</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Collaborations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Periodic meetings at high level to ensure that the commitment of the collaboration is maintained with Russia</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11302736"/>
                  </a:ext>
                </a:extLst>
              </a:tr>
              <a:tr h="373396">
                <a:tc>
                  <a:txBody>
                    <a:bodyPr/>
                    <a:lstStyle/>
                    <a:p>
                      <a:pPr algn="l" fontAlgn="ctr"/>
                      <a:r>
                        <a:rPr lang="en-GB" sz="800" b="0" i="0" u="none" strike="noStrike">
                          <a:solidFill>
                            <a:srgbClr val="000000"/>
                          </a:solidFill>
                          <a:effectLst/>
                          <a:latin typeface="Calibri" panose="020F0502020204030204" pitchFamily="34" charset="0"/>
                        </a:rPr>
                        <a:t>From 12 to </a:t>
                      </a:r>
                      <a:r>
                        <a:rPr lang="en-GB" sz="800" b="1" i="0" u="none" strike="noStrike">
                          <a:solidFill>
                            <a:srgbClr val="000000"/>
                          </a:solidFill>
                          <a:effectLst/>
                          <a:latin typeface="Calibri" panose="020F0502020204030204" pitchFamily="34" charset="0"/>
                        </a:rPr>
                        <a:t>12 </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53</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Suppliers resilience and dependency</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Continue for all equipment and maintain actions such as asking for prototypes to qualify alternative suppliers.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24105485"/>
                  </a:ext>
                </a:extLst>
              </a:tr>
              <a:tr h="226705">
                <a:tc>
                  <a:txBody>
                    <a:bodyPr/>
                    <a:lstStyle/>
                    <a:p>
                      <a:pPr algn="l" fontAlgn="ctr"/>
                      <a:r>
                        <a:rPr lang="en-GB" sz="800" b="0" i="0" u="none" strike="noStrike">
                          <a:solidFill>
                            <a:srgbClr val="000000"/>
                          </a:solidFill>
                          <a:effectLst/>
                          <a:latin typeface="Calibri" panose="020F0502020204030204" pitchFamily="34" charset="0"/>
                        </a:rPr>
                        <a:t>From 12 to </a:t>
                      </a:r>
                      <a:r>
                        <a:rPr lang="en-GB" sz="800" b="1" i="0" u="none" strike="noStrike">
                          <a:solidFill>
                            <a:srgbClr val="000000"/>
                          </a:solidFill>
                          <a:effectLst/>
                          <a:latin typeface="Calibri" panose="020F0502020204030204" pitchFamily="34" charset="0"/>
                        </a:rPr>
                        <a:t>12 </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54</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Technology diversification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See Risk 53 and 15</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56127695"/>
                  </a:ext>
                </a:extLst>
              </a:tr>
              <a:tr h="520088">
                <a:tc>
                  <a:txBody>
                    <a:bodyPr/>
                    <a:lstStyle/>
                    <a:p>
                      <a:pPr algn="l" fontAlgn="ctr"/>
                      <a:r>
                        <a:rPr lang="en-GB" sz="800" b="0" i="0" u="none" strike="noStrike">
                          <a:solidFill>
                            <a:srgbClr val="000000"/>
                          </a:solidFill>
                          <a:effectLst/>
                          <a:latin typeface="Calibri" panose="020F0502020204030204" pitchFamily="34" charset="0"/>
                        </a:rPr>
                        <a:t>From 9 to</a:t>
                      </a:r>
                      <a:r>
                        <a:rPr lang="en-GB" sz="800" b="1" i="0" u="none" strike="noStrike">
                          <a:solidFill>
                            <a:srgbClr val="000000"/>
                          </a:solidFill>
                          <a:effectLst/>
                          <a:latin typeface="Calibri" panose="020F0502020204030204" pitchFamily="34" charset="0"/>
                        </a:rPr>
                        <a:t> 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15</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R&amp;D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Maintain the action. There is the impression that with the maturity of the existing collaborations their risk has reduced. But the overall level is maintained due to the addition of the new Russian collaboration.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03901767"/>
                  </a:ext>
                </a:extLst>
              </a:tr>
              <a:tr h="666779">
                <a:tc>
                  <a:txBody>
                    <a:bodyPr/>
                    <a:lstStyle/>
                    <a:p>
                      <a:pPr algn="l" fontAlgn="ctr"/>
                      <a:r>
                        <a:rPr lang="en-GB" sz="800" b="0" i="0" u="none" strike="noStrike">
                          <a:solidFill>
                            <a:srgbClr val="000000"/>
                          </a:solidFill>
                          <a:effectLst/>
                          <a:latin typeface="Calibri" panose="020F0502020204030204" pitchFamily="34" charset="0"/>
                        </a:rPr>
                        <a:t>From 12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14</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Production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Early qualification of suppliers for critical components. Investigation of alternative technologies for critical components. Collaboration with European industry to widen the choice of companies available to manufacture critical components.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62654137"/>
                  </a:ext>
                </a:extLst>
              </a:tr>
            </a:tbl>
          </a:graphicData>
        </a:graphic>
      </p:graphicFrame>
    </p:spTree>
    <p:extLst>
      <p:ext uri="{BB962C8B-B14F-4D97-AF65-F5344CB8AC3E}">
        <p14:creationId xmlns:p14="http://schemas.microsoft.com/office/powerpoint/2010/main" val="2412802463"/>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361E7-AF91-404A-A20F-FB58AF9937B5}"/>
              </a:ext>
            </a:extLst>
          </p:cNvPr>
          <p:cNvSpPr>
            <a:spLocks noGrp="1"/>
          </p:cNvSpPr>
          <p:nvPr>
            <p:ph type="title"/>
          </p:nvPr>
        </p:nvSpPr>
        <p:spPr/>
        <p:txBody>
          <a:bodyPr/>
          <a:lstStyle/>
          <a:p>
            <a:r>
              <a:rPr lang="en-US" dirty="0"/>
              <a:t>WP14</a:t>
            </a:r>
            <a:endParaRPr lang="en-GB" dirty="0"/>
          </a:p>
        </p:txBody>
      </p:sp>
      <p:sp>
        <p:nvSpPr>
          <p:cNvPr id="3" name="Footer Placeholder 2">
            <a:extLst>
              <a:ext uri="{FF2B5EF4-FFF2-40B4-BE49-F238E27FC236}">
                <a16:creationId xmlns:a16="http://schemas.microsoft.com/office/drawing/2014/main" id="{FE2B99EF-AE00-4013-9DDC-B989ACF28EF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6CEC84F6-8E25-49D6-A5A3-12C61E21CC0E}"/>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134</a:t>
            </a:fld>
            <a:endParaRPr lang="fr-FR">
              <a:solidFill>
                <a:srgbClr val="64BCD9"/>
              </a:solidFill>
              <a:latin typeface="Arial"/>
            </a:endParaRPr>
          </a:p>
        </p:txBody>
      </p:sp>
      <p:pic>
        <p:nvPicPr>
          <p:cNvPr id="5" name="Picture 4">
            <a:extLst>
              <a:ext uri="{FF2B5EF4-FFF2-40B4-BE49-F238E27FC236}">
                <a16:creationId xmlns:a16="http://schemas.microsoft.com/office/drawing/2014/main" id="{4F23C192-2F18-4356-9C9F-EF40DA9EB482}"/>
              </a:ext>
            </a:extLst>
          </p:cNvPr>
          <p:cNvPicPr>
            <a:picLocks noChangeAspect="1"/>
          </p:cNvPicPr>
          <p:nvPr/>
        </p:nvPicPr>
        <p:blipFill>
          <a:blip r:embed="rId2"/>
          <a:stretch>
            <a:fillRect/>
          </a:stretch>
        </p:blipFill>
        <p:spPr>
          <a:xfrm>
            <a:off x="2142000" y="1165643"/>
            <a:ext cx="4860000" cy="682397"/>
          </a:xfrm>
          <a:prstGeom prst="rect">
            <a:avLst/>
          </a:prstGeom>
        </p:spPr>
      </p:pic>
      <p:pic>
        <p:nvPicPr>
          <p:cNvPr id="10" name="Picture 9">
            <a:extLst>
              <a:ext uri="{FF2B5EF4-FFF2-40B4-BE49-F238E27FC236}">
                <a16:creationId xmlns:a16="http://schemas.microsoft.com/office/drawing/2014/main" id="{DF3E6E38-5A8C-4279-BD91-384B1D557C4E}"/>
              </a:ext>
            </a:extLst>
          </p:cNvPr>
          <p:cNvPicPr>
            <a:picLocks noChangeAspect="1"/>
          </p:cNvPicPr>
          <p:nvPr/>
        </p:nvPicPr>
        <p:blipFill>
          <a:blip r:embed="rId3"/>
          <a:stretch>
            <a:fillRect/>
          </a:stretch>
        </p:blipFill>
        <p:spPr>
          <a:xfrm>
            <a:off x="2142000" y="2027540"/>
            <a:ext cx="4860000" cy="2512690"/>
          </a:xfrm>
          <a:prstGeom prst="rect">
            <a:avLst/>
          </a:prstGeom>
        </p:spPr>
      </p:pic>
    </p:spTree>
    <p:extLst>
      <p:ext uri="{BB962C8B-B14F-4D97-AF65-F5344CB8AC3E}">
        <p14:creationId xmlns:p14="http://schemas.microsoft.com/office/powerpoint/2010/main" val="3967443156"/>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03BA3-1D7F-4E25-99FC-75A8E7F0634E}"/>
              </a:ext>
            </a:extLst>
          </p:cNvPr>
          <p:cNvSpPr>
            <a:spLocks noGrp="1"/>
          </p:cNvSpPr>
          <p:nvPr>
            <p:ph type="title"/>
          </p:nvPr>
        </p:nvSpPr>
        <p:spPr/>
        <p:txBody>
          <a:bodyPr/>
          <a:lstStyle/>
          <a:p>
            <a:r>
              <a:rPr lang="en-US" dirty="0"/>
              <a:t>WP14</a:t>
            </a:r>
            <a:endParaRPr lang="en-GB" dirty="0"/>
          </a:p>
        </p:txBody>
      </p:sp>
      <p:sp>
        <p:nvSpPr>
          <p:cNvPr id="3" name="Footer Placeholder 2">
            <a:extLst>
              <a:ext uri="{FF2B5EF4-FFF2-40B4-BE49-F238E27FC236}">
                <a16:creationId xmlns:a16="http://schemas.microsoft.com/office/drawing/2014/main" id="{34E89E8C-1B3D-46AE-BC81-540AB3AC9CA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96878836-EC93-4E9D-9395-D61FD98632DB}"/>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135</a:t>
            </a:fld>
            <a:endParaRPr lang="fr-FR">
              <a:solidFill>
                <a:srgbClr val="64BCD9"/>
              </a:solidFill>
              <a:latin typeface="Arial"/>
            </a:endParaRPr>
          </a:p>
        </p:txBody>
      </p:sp>
      <p:pic>
        <p:nvPicPr>
          <p:cNvPr id="7" name="Picture 6">
            <a:extLst>
              <a:ext uri="{FF2B5EF4-FFF2-40B4-BE49-F238E27FC236}">
                <a16:creationId xmlns:a16="http://schemas.microsoft.com/office/drawing/2014/main" id="{A5AC604B-C7F2-41E6-BB6C-F1EA30691693}"/>
              </a:ext>
            </a:extLst>
          </p:cNvPr>
          <p:cNvPicPr>
            <a:picLocks noChangeAspect="1"/>
          </p:cNvPicPr>
          <p:nvPr/>
        </p:nvPicPr>
        <p:blipFill>
          <a:blip r:embed="rId2"/>
          <a:stretch>
            <a:fillRect/>
          </a:stretch>
        </p:blipFill>
        <p:spPr>
          <a:xfrm>
            <a:off x="1689068" y="675001"/>
            <a:ext cx="5765865" cy="4186343"/>
          </a:xfrm>
          <a:prstGeom prst="rect">
            <a:avLst/>
          </a:prstGeom>
        </p:spPr>
      </p:pic>
    </p:spTree>
    <p:extLst>
      <p:ext uri="{BB962C8B-B14F-4D97-AF65-F5344CB8AC3E}">
        <p14:creationId xmlns:p14="http://schemas.microsoft.com/office/powerpoint/2010/main" val="827258904"/>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5E0DD-9521-44C2-AB7D-73B64EB6D288}"/>
              </a:ext>
            </a:extLst>
          </p:cNvPr>
          <p:cNvSpPr>
            <a:spLocks noGrp="1"/>
          </p:cNvSpPr>
          <p:nvPr>
            <p:ph type="title"/>
          </p:nvPr>
        </p:nvSpPr>
        <p:spPr/>
        <p:txBody>
          <a:bodyPr/>
          <a:lstStyle/>
          <a:p>
            <a:r>
              <a:rPr lang="en-US" dirty="0"/>
              <a:t>WP14</a:t>
            </a:r>
            <a:endParaRPr lang="en-GB" dirty="0"/>
          </a:p>
        </p:txBody>
      </p:sp>
      <p:sp>
        <p:nvSpPr>
          <p:cNvPr id="3" name="Footer Placeholder 2">
            <a:extLst>
              <a:ext uri="{FF2B5EF4-FFF2-40B4-BE49-F238E27FC236}">
                <a16:creationId xmlns:a16="http://schemas.microsoft.com/office/drawing/2014/main" id="{35AEA231-0ACA-4D31-8371-01554CAF4568}"/>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F57FB701-A862-4159-9965-50F7D78EDA16}"/>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136</a:t>
            </a:fld>
            <a:endParaRPr lang="fr-FR">
              <a:solidFill>
                <a:srgbClr val="64BCD9"/>
              </a:solidFill>
              <a:latin typeface="Arial"/>
            </a:endParaRPr>
          </a:p>
        </p:txBody>
      </p:sp>
      <p:pic>
        <p:nvPicPr>
          <p:cNvPr id="6" name="Picture 5">
            <a:extLst>
              <a:ext uri="{FF2B5EF4-FFF2-40B4-BE49-F238E27FC236}">
                <a16:creationId xmlns:a16="http://schemas.microsoft.com/office/drawing/2014/main" id="{D28C6ED6-61AF-4A37-B5FA-BD738ADB8F85}"/>
              </a:ext>
            </a:extLst>
          </p:cNvPr>
          <p:cNvPicPr>
            <a:picLocks noChangeAspect="1"/>
          </p:cNvPicPr>
          <p:nvPr/>
        </p:nvPicPr>
        <p:blipFill>
          <a:blip r:embed="rId2"/>
          <a:stretch>
            <a:fillRect/>
          </a:stretch>
        </p:blipFill>
        <p:spPr>
          <a:xfrm>
            <a:off x="1715305" y="675000"/>
            <a:ext cx="5713391" cy="4152641"/>
          </a:xfrm>
          <a:prstGeom prst="rect">
            <a:avLst/>
          </a:prstGeom>
        </p:spPr>
      </p:pic>
    </p:spTree>
    <p:extLst>
      <p:ext uri="{BB962C8B-B14F-4D97-AF65-F5344CB8AC3E}">
        <p14:creationId xmlns:p14="http://schemas.microsoft.com/office/powerpoint/2010/main" val="2066829290"/>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75D74-F64E-4C6A-AFF3-5C1A0BDE0F8A}"/>
              </a:ext>
            </a:extLst>
          </p:cNvPr>
          <p:cNvSpPr>
            <a:spLocks noGrp="1"/>
          </p:cNvSpPr>
          <p:nvPr>
            <p:ph type="title"/>
          </p:nvPr>
        </p:nvSpPr>
        <p:spPr/>
        <p:txBody>
          <a:bodyPr/>
          <a:lstStyle/>
          <a:p>
            <a:r>
              <a:rPr lang="en-US" dirty="0"/>
              <a:t>WP14 – MAIN ACTIONS</a:t>
            </a:r>
            <a:endParaRPr lang="en-GB" dirty="0"/>
          </a:p>
        </p:txBody>
      </p:sp>
      <p:sp>
        <p:nvSpPr>
          <p:cNvPr id="3" name="Footer Placeholder 2">
            <a:extLst>
              <a:ext uri="{FF2B5EF4-FFF2-40B4-BE49-F238E27FC236}">
                <a16:creationId xmlns:a16="http://schemas.microsoft.com/office/drawing/2014/main" id="{FA912EE9-1F2F-44BF-B1C1-879597277A64}"/>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8D107D3B-E39A-4191-85CF-6ECF1EEFAA68}"/>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137</a:t>
            </a:fld>
            <a:endParaRPr lang="fr-FR">
              <a:solidFill>
                <a:srgbClr val="64BCD9"/>
              </a:solidFill>
              <a:latin typeface="Arial"/>
            </a:endParaRPr>
          </a:p>
        </p:txBody>
      </p:sp>
      <p:graphicFrame>
        <p:nvGraphicFramePr>
          <p:cNvPr id="6" name="Table 5">
            <a:extLst>
              <a:ext uri="{FF2B5EF4-FFF2-40B4-BE49-F238E27FC236}">
                <a16:creationId xmlns:a16="http://schemas.microsoft.com/office/drawing/2014/main" id="{22D53462-5C3C-4750-9531-A1E6F47BDF6D}"/>
              </a:ext>
            </a:extLst>
          </p:cNvPr>
          <p:cNvGraphicFramePr>
            <a:graphicFrameLocks noGrp="1"/>
          </p:cNvGraphicFramePr>
          <p:nvPr/>
        </p:nvGraphicFramePr>
        <p:xfrm>
          <a:off x="1358098" y="1789295"/>
          <a:ext cx="6421177" cy="1564912"/>
        </p:xfrm>
        <a:graphic>
          <a:graphicData uri="http://schemas.openxmlformats.org/drawingml/2006/table">
            <a:tbl>
              <a:tblPr/>
              <a:tblGrid>
                <a:gridCol w="840452">
                  <a:extLst>
                    <a:ext uri="{9D8B030D-6E8A-4147-A177-3AD203B41FA5}">
                      <a16:colId xmlns:a16="http://schemas.microsoft.com/office/drawing/2014/main" val="3725286672"/>
                    </a:ext>
                  </a:extLst>
                </a:gridCol>
                <a:gridCol w="431479">
                  <a:extLst>
                    <a:ext uri="{9D8B030D-6E8A-4147-A177-3AD203B41FA5}">
                      <a16:colId xmlns:a16="http://schemas.microsoft.com/office/drawing/2014/main" val="1981349874"/>
                    </a:ext>
                  </a:extLst>
                </a:gridCol>
                <a:gridCol w="1400289">
                  <a:extLst>
                    <a:ext uri="{9D8B030D-6E8A-4147-A177-3AD203B41FA5}">
                      <a16:colId xmlns:a16="http://schemas.microsoft.com/office/drawing/2014/main" val="3031570346"/>
                    </a:ext>
                  </a:extLst>
                </a:gridCol>
                <a:gridCol w="3748957">
                  <a:extLst>
                    <a:ext uri="{9D8B030D-6E8A-4147-A177-3AD203B41FA5}">
                      <a16:colId xmlns:a16="http://schemas.microsoft.com/office/drawing/2014/main" val="1873806461"/>
                    </a:ext>
                  </a:extLst>
                </a:gridCol>
              </a:tblGrid>
              <a:tr h="272159">
                <a:tc>
                  <a:txBody>
                    <a:bodyPr/>
                    <a:lstStyle/>
                    <a:p>
                      <a:pPr algn="l" fontAlgn="b"/>
                      <a:r>
                        <a:rPr lang="en-GB" sz="1100" b="1" i="0" u="none" strike="noStrike">
                          <a:solidFill>
                            <a:srgbClr val="FFFFFF"/>
                          </a:solidFill>
                          <a:effectLst/>
                          <a:latin typeface="Calibri" panose="020F0502020204030204" pitchFamily="34" charset="0"/>
                        </a:rPr>
                        <a:t>IxV</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1100" b="1" i="0" u="none" strike="noStrike">
                          <a:solidFill>
                            <a:srgbClr val="FFFFFF"/>
                          </a:solidFill>
                          <a:effectLst/>
                          <a:latin typeface="Calibri" panose="020F0502020204030204" pitchFamily="34" charset="0"/>
                        </a:rPr>
                        <a:t>ID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1100" b="1" i="0" u="none" strike="noStrike">
                          <a:solidFill>
                            <a:srgbClr val="FFFFFF"/>
                          </a:solidFill>
                          <a:effectLst/>
                          <a:latin typeface="Calibri" panose="020F0502020204030204" pitchFamily="34" charset="0"/>
                        </a:rPr>
                        <a:t>Risk</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1100" b="1" i="0" u="none" strike="noStrike">
                          <a:solidFill>
                            <a:srgbClr val="FFFFFF"/>
                          </a:solidFill>
                          <a:effectLst/>
                          <a:latin typeface="Calibri" panose="020F0502020204030204" pitchFamily="34" charset="0"/>
                        </a:rPr>
                        <a:t>Actions</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554701361"/>
                  </a:ext>
                </a:extLst>
              </a:tr>
              <a:tr h="530709">
                <a:tc>
                  <a:txBody>
                    <a:bodyPr/>
                    <a:lstStyle/>
                    <a:p>
                      <a:pPr algn="l" fontAlgn="ctr"/>
                      <a:r>
                        <a:rPr lang="en-GB" sz="800" b="0" i="0" u="none" strike="noStrike">
                          <a:solidFill>
                            <a:srgbClr val="000000"/>
                          </a:solidFill>
                          <a:effectLst/>
                          <a:latin typeface="Calibri" panose="020F0502020204030204" pitchFamily="34" charset="0"/>
                        </a:rPr>
                        <a:t>From 6 to </a:t>
                      </a:r>
                      <a:r>
                        <a:rPr lang="en-GB" sz="800" b="1" i="0" u="none" strike="noStrike">
                          <a:solidFill>
                            <a:srgbClr val="000000"/>
                          </a:solidFill>
                          <a:effectLst/>
                          <a:latin typeface="Calibri" panose="020F0502020204030204" pitchFamily="34" charset="0"/>
                        </a:rPr>
                        <a:t>9</a:t>
                      </a:r>
                      <a:r>
                        <a:rPr lang="en-GB" sz="800" b="0" i="0" u="none" strike="noStrike">
                          <a:solidFill>
                            <a:srgbClr val="000000"/>
                          </a:solidFill>
                          <a:effectLst/>
                          <a:latin typeface="Calibri" panose="020F0502020204030204" pitchFamily="34" charset="0"/>
                        </a:rPr>
                        <a:t> </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53</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Suppliers resilience and dependency</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Investigate a potential second supplier for the MKI ceramic chamber as the production of the present supplier has an anomalous number of nonconformities, none in spec and only 16 over 22 were accepted with a potential concession.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7081215"/>
                  </a:ext>
                </a:extLst>
              </a:tr>
              <a:tr h="381022">
                <a:tc>
                  <a:txBody>
                    <a:bodyPr/>
                    <a:lstStyle/>
                    <a:p>
                      <a:pPr algn="l" fontAlgn="ctr"/>
                      <a:r>
                        <a:rPr lang="en-GB" sz="800" b="0" i="0" u="none" strike="noStrike">
                          <a:solidFill>
                            <a:srgbClr val="000000"/>
                          </a:solidFill>
                          <a:effectLst/>
                          <a:latin typeface="Calibri" panose="020F0502020204030204" pitchFamily="34" charset="0"/>
                        </a:rPr>
                        <a:t>From 6 to </a:t>
                      </a:r>
                      <a:r>
                        <a:rPr lang="en-GB" sz="800" b="1" i="0" u="none" strike="noStrike">
                          <a:solidFill>
                            <a:srgbClr val="000000"/>
                          </a:solidFill>
                          <a:effectLst/>
                          <a:latin typeface="Calibri" panose="020F0502020204030204" pitchFamily="34" charset="0"/>
                        </a:rPr>
                        <a:t>9</a:t>
                      </a:r>
                      <a:r>
                        <a:rPr lang="en-GB" sz="800" b="0" i="0" u="none" strike="noStrike">
                          <a:solidFill>
                            <a:srgbClr val="000000"/>
                          </a:solidFill>
                          <a:effectLst/>
                          <a:latin typeface="Calibri" panose="020F0502020204030204" pitchFamily="34" charset="0"/>
                        </a:rPr>
                        <a:t> </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49</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Collaborations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This action is moved to WP1 as the collaborations have to be “activated” so that not only the contact person, but the teams are defined in Russia</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6454572"/>
                  </a:ext>
                </a:extLst>
              </a:tr>
              <a:tr h="381022">
                <a:tc>
                  <a:txBody>
                    <a:bodyPr/>
                    <a:lstStyle/>
                    <a:p>
                      <a:pPr algn="l" fontAlgn="ctr"/>
                      <a:r>
                        <a:rPr lang="en-GB" sz="800" b="0" i="0" u="none" strike="noStrike">
                          <a:solidFill>
                            <a:srgbClr val="000000"/>
                          </a:solidFill>
                          <a:effectLst/>
                          <a:latin typeface="Calibri" panose="020F0502020204030204" pitchFamily="34" charset="0"/>
                        </a:rPr>
                        <a:t>From 6 to </a:t>
                      </a:r>
                      <a:r>
                        <a:rPr lang="en-GB" sz="800" b="1" i="0" u="none" strike="noStrike">
                          <a:solidFill>
                            <a:srgbClr val="000000"/>
                          </a:solidFill>
                          <a:effectLst/>
                          <a:latin typeface="Calibri" panose="020F0502020204030204" pitchFamily="34" charset="0"/>
                        </a:rPr>
                        <a:t>8</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25</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Accounting processes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No real action required yet but monitoring on the final estimate of the cost of the dump during 2021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26735845"/>
                  </a:ext>
                </a:extLst>
              </a:tr>
            </a:tbl>
          </a:graphicData>
        </a:graphic>
      </p:graphicFrame>
    </p:spTree>
    <p:extLst>
      <p:ext uri="{BB962C8B-B14F-4D97-AF65-F5344CB8AC3E}">
        <p14:creationId xmlns:p14="http://schemas.microsoft.com/office/powerpoint/2010/main" val="2261657860"/>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361E7-AF91-404A-A20F-FB58AF9937B5}"/>
              </a:ext>
            </a:extLst>
          </p:cNvPr>
          <p:cNvSpPr>
            <a:spLocks noGrp="1"/>
          </p:cNvSpPr>
          <p:nvPr>
            <p:ph type="title"/>
          </p:nvPr>
        </p:nvSpPr>
        <p:spPr/>
        <p:txBody>
          <a:bodyPr/>
          <a:lstStyle/>
          <a:p>
            <a:r>
              <a:rPr lang="en-US" dirty="0"/>
              <a:t>WP15</a:t>
            </a:r>
            <a:endParaRPr lang="en-GB" dirty="0"/>
          </a:p>
        </p:txBody>
      </p:sp>
      <p:sp>
        <p:nvSpPr>
          <p:cNvPr id="3" name="Footer Placeholder 2">
            <a:extLst>
              <a:ext uri="{FF2B5EF4-FFF2-40B4-BE49-F238E27FC236}">
                <a16:creationId xmlns:a16="http://schemas.microsoft.com/office/drawing/2014/main" id="{FE2B99EF-AE00-4013-9DDC-B989ACF28EF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6CEC84F6-8E25-49D6-A5A3-12C61E21CC0E}"/>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138</a:t>
            </a:fld>
            <a:endParaRPr lang="fr-FR">
              <a:solidFill>
                <a:srgbClr val="64BCD9"/>
              </a:solidFill>
              <a:latin typeface="Arial"/>
            </a:endParaRPr>
          </a:p>
        </p:txBody>
      </p:sp>
      <p:pic>
        <p:nvPicPr>
          <p:cNvPr id="9" name="Picture 8">
            <a:extLst>
              <a:ext uri="{FF2B5EF4-FFF2-40B4-BE49-F238E27FC236}">
                <a16:creationId xmlns:a16="http://schemas.microsoft.com/office/drawing/2014/main" id="{BE367E1E-6B6D-4BD8-9713-611229453336}"/>
              </a:ext>
            </a:extLst>
          </p:cNvPr>
          <p:cNvPicPr>
            <a:picLocks noChangeAspect="1"/>
          </p:cNvPicPr>
          <p:nvPr/>
        </p:nvPicPr>
        <p:blipFill>
          <a:blip r:embed="rId2"/>
          <a:stretch>
            <a:fillRect/>
          </a:stretch>
        </p:blipFill>
        <p:spPr>
          <a:xfrm>
            <a:off x="2142000" y="898890"/>
            <a:ext cx="4860000" cy="682397"/>
          </a:xfrm>
          <a:prstGeom prst="rect">
            <a:avLst/>
          </a:prstGeom>
        </p:spPr>
      </p:pic>
      <p:pic>
        <p:nvPicPr>
          <p:cNvPr id="10" name="Picture 9">
            <a:extLst>
              <a:ext uri="{FF2B5EF4-FFF2-40B4-BE49-F238E27FC236}">
                <a16:creationId xmlns:a16="http://schemas.microsoft.com/office/drawing/2014/main" id="{49BE4068-AF51-4502-88C2-9333EB519B34}"/>
              </a:ext>
            </a:extLst>
          </p:cNvPr>
          <p:cNvPicPr>
            <a:picLocks noChangeAspect="1"/>
          </p:cNvPicPr>
          <p:nvPr/>
        </p:nvPicPr>
        <p:blipFill>
          <a:blip r:embed="rId3"/>
          <a:stretch>
            <a:fillRect/>
          </a:stretch>
        </p:blipFill>
        <p:spPr>
          <a:xfrm>
            <a:off x="2142000" y="1805176"/>
            <a:ext cx="4860000" cy="2826000"/>
          </a:xfrm>
          <a:prstGeom prst="rect">
            <a:avLst/>
          </a:prstGeom>
        </p:spPr>
      </p:pic>
    </p:spTree>
    <p:extLst>
      <p:ext uri="{BB962C8B-B14F-4D97-AF65-F5344CB8AC3E}">
        <p14:creationId xmlns:p14="http://schemas.microsoft.com/office/powerpoint/2010/main" val="2014946835"/>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03BA3-1D7F-4E25-99FC-75A8E7F0634E}"/>
              </a:ext>
            </a:extLst>
          </p:cNvPr>
          <p:cNvSpPr>
            <a:spLocks noGrp="1"/>
          </p:cNvSpPr>
          <p:nvPr>
            <p:ph type="title"/>
          </p:nvPr>
        </p:nvSpPr>
        <p:spPr/>
        <p:txBody>
          <a:bodyPr/>
          <a:lstStyle/>
          <a:p>
            <a:r>
              <a:rPr lang="en-US" dirty="0"/>
              <a:t>WP15</a:t>
            </a:r>
            <a:endParaRPr lang="en-GB" dirty="0"/>
          </a:p>
        </p:txBody>
      </p:sp>
      <p:sp>
        <p:nvSpPr>
          <p:cNvPr id="3" name="Footer Placeholder 2">
            <a:extLst>
              <a:ext uri="{FF2B5EF4-FFF2-40B4-BE49-F238E27FC236}">
                <a16:creationId xmlns:a16="http://schemas.microsoft.com/office/drawing/2014/main" id="{34E89E8C-1B3D-46AE-BC81-540AB3AC9CA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96878836-EC93-4E9D-9395-D61FD98632DB}"/>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139</a:t>
            </a:fld>
            <a:endParaRPr lang="fr-FR">
              <a:solidFill>
                <a:srgbClr val="64BCD9"/>
              </a:solidFill>
              <a:latin typeface="Arial"/>
            </a:endParaRPr>
          </a:p>
        </p:txBody>
      </p:sp>
      <p:pic>
        <p:nvPicPr>
          <p:cNvPr id="6" name="Picture 5">
            <a:extLst>
              <a:ext uri="{FF2B5EF4-FFF2-40B4-BE49-F238E27FC236}">
                <a16:creationId xmlns:a16="http://schemas.microsoft.com/office/drawing/2014/main" id="{686F0818-6625-4E43-9864-F0496186491C}"/>
              </a:ext>
            </a:extLst>
          </p:cNvPr>
          <p:cNvPicPr>
            <a:picLocks noChangeAspect="1"/>
          </p:cNvPicPr>
          <p:nvPr/>
        </p:nvPicPr>
        <p:blipFill>
          <a:blip r:embed="rId2"/>
          <a:stretch>
            <a:fillRect/>
          </a:stretch>
        </p:blipFill>
        <p:spPr>
          <a:xfrm>
            <a:off x="1647266" y="675000"/>
            <a:ext cx="5849468" cy="4244055"/>
          </a:xfrm>
          <a:prstGeom prst="rect">
            <a:avLst/>
          </a:prstGeom>
        </p:spPr>
      </p:pic>
    </p:spTree>
    <p:extLst>
      <p:ext uri="{BB962C8B-B14F-4D97-AF65-F5344CB8AC3E}">
        <p14:creationId xmlns:p14="http://schemas.microsoft.com/office/powerpoint/2010/main" val="20858297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Methodology used </a:t>
            </a:r>
          </a:p>
        </p:txBody>
      </p:sp>
      <p:sp>
        <p:nvSpPr>
          <p:cNvPr id="4" name="Footer Placeholder 3"/>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sp>
        <p:nvSpPr>
          <p:cNvPr id="8" name="Content Placeholder 2">
            <a:extLst>
              <a:ext uri="{FF2B5EF4-FFF2-40B4-BE49-F238E27FC236}">
                <a16:creationId xmlns:a16="http://schemas.microsoft.com/office/drawing/2014/main" id="{D0731DE2-E9C9-4607-A6E8-BB5B23FC6B26}"/>
              </a:ext>
            </a:extLst>
          </p:cNvPr>
          <p:cNvSpPr>
            <a:spLocks noGrp="1"/>
          </p:cNvSpPr>
          <p:nvPr>
            <p:ph idx="1"/>
          </p:nvPr>
        </p:nvSpPr>
        <p:spPr>
          <a:xfrm>
            <a:off x="478328" y="627534"/>
            <a:ext cx="8414152" cy="4081463"/>
          </a:xfrm>
        </p:spPr>
        <p:txBody>
          <a:bodyPr>
            <a:normAutofit fontScale="92500" lnSpcReduction="10000"/>
          </a:bodyPr>
          <a:lstStyle/>
          <a:p>
            <a:pPr algn="l"/>
            <a:r>
              <a:rPr lang="en-GB" sz="1800" dirty="0"/>
              <a:t>Since 2017 we have used the </a:t>
            </a:r>
            <a:r>
              <a:rPr lang="en-GB" sz="1800" b="1" dirty="0"/>
              <a:t>methodology</a:t>
            </a:r>
            <a:r>
              <a:rPr lang="en-GB" sz="1800" dirty="0"/>
              <a:t> implemented in </a:t>
            </a:r>
            <a:r>
              <a:rPr lang="en-GB" sz="1800" b="1" dirty="0"/>
              <a:t>2012</a:t>
            </a:r>
            <a:r>
              <a:rPr lang="en-GB" sz="1800" dirty="0"/>
              <a:t> for </a:t>
            </a:r>
            <a:r>
              <a:rPr lang="en-GB" sz="1800" b="1" dirty="0"/>
              <a:t>CERN</a:t>
            </a:r>
            <a:r>
              <a:rPr lang="en-GB" sz="1800" dirty="0"/>
              <a:t> as an action requested by the Council to the DG to be integrated within the Auditing System.</a:t>
            </a:r>
          </a:p>
          <a:p>
            <a:pPr algn="l"/>
            <a:r>
              <a:rPr lang="en-GB" sz="1800" dirty="0"/>
              <a:t>This implementation was supported by ‘</a:t>
            </a:r>
            <a:r>
              <a:rPr lang="en-GB" sz="1800" b="1" dirty="0"/>
              <a:t>Deloitte</a:t>
            </a:r>
            <a:r>
              <a:rPr lang="en-GB" sz="1800" dirty="0"/>
              <a:t>’ to implement at CERN a </a:t>
            </a:r>
            <a:r>
              <a:rPr lang="en-GB" sz="1800" b="1" dirty="0"/>
              <a:t>Risk management system adapted to our “Special nature”</a:t>
            </a:r>
            <a:r>
              <a:rPr lang="en-GB" sz="1800" dirty="0"/>
              <a:t>. </a:t>
            </a:r>
          </a:p>
          <a:p>
            <a:pPr algn="l"/>
            <a:r>
              <a:rPr lang="en-GB" sz="1800" dirty="0"/>
              <a:t>From the more than 50 known methodologies </a:t>
            </a:r>
            <a:r>
              <a:rPr lang="en-GB" sz="1800" b="1" dirty="0"/>
              <a:t>was selected </a:t>
            </a:r>
            <a:r>
              <a:rPr lang="en-GB" sz="1800" dirty="0"/>
              <a:t>the “</a:t>
            </a:r>
            <a:r>
              <a:rPr lang="en-GB" sz="1800" b="1" dirty="0"/>
              <a:t>Risk intelligence map</a:t>
            </a:r>
            <a:r>
              <a:rPr lang="en-GB" sz="1800" dirty="0"/>
              <a:t>” with </a:t>
            </a:r>
            <a:r>
              <a:rPr lang="en-GB" sz="1800" b="1" dirty="0"/>
              <a:t>Brainstorming sessions</a:t>
            </a:r>
            <a:r>
              <a:rPr lang="en-GB" sz="1800" dirty="0"/>
              <a:t>.</a:t>
            </a:r>
          </a:p>
          <a:p>
            <a:pPr algn="l"/>
            <a:r>
              <a:rPr lang="en-GB" sz="1800" dirty="0"/>
              <a:t>For HL-LHC, the same exercise is repeated within the WPs </a:t>
            </a:r>
            <a:br>
              <a:rPr lang="en-GB" sz="1800" dirty="0"/>
            </a:br>
            <a:r>
              <a:rPr lang="en-GB" sz="1800" dirty="0"/>
              <a:t>(See </a:t>
            </a:r>
            <a:r>
              <a:rPr lang="en-GB" sz="1800" dirty="0">
                <a:hlinkClick r:id="rId2"/>
              </a:rPr>
              <a:t>EDMS 1518363 </a:t>
            </a:r>
            <a:r>
              <a:rPr lang="en-GB" sz="1800" dirty="0"/>
              <a:t>with the full procedure)</a:t>
            </a:r>
          </a:p>
          <a:p>
            <a:pPr lvl="1" algn="just"/>
            <a:r>
              <a:rPr lang="en-GB" sz="1600" dirty="0"/>
              <a:t>From the Risk intelligence map, the HL-LHC management selects those that are applicable to the HL-LHC Project for further assessment</a:t>
            </a:r>
          </a:p>
          <a:p>
            <a:pPr lvl="1" algn="l"/>
            <a:r>
              <a:rPr lang="en-GB" sz="1600" dirty="0"/>
              <a:t>The WPLs asses the impact and the vulnerability following a pre-agreed matrix</a:t>
            </a:r>
          </a:p>
          <a:p>
            <a:pPr lvl="1" algn="l"/>
            <a:r>
              <a:rPr lang="en-GB" sz="1600" dirty="0"/>
              <a:t>The results are fine tuned (discussion between WPL and HL management for clarifications and /or major discrepancies</a:t>
            </a:r>
          </a:p>
          <a:p>
            <a:pPr lvl="1" algn="l"/>
            <a:r>
              <a:rPr lang="en-GB" sz="1600" dirty="0"/>
              <a:t>The top risks are then identified and action plans are established</a:t>
            </a:r>
          </a:p>
          <a:p>
            <a:pPr lvl="1" algn="l"/>
            <a:r>
              <a:rPr lang="en-GB" sz="1600" dirty="0"/>
              <a:t>The risks and the actions are re-evaluated every year</a:t>
            </a:r>
          </a:p>
          <a:p>
            <a:pPr algn="l"/>
            <a:endParaRPr lang="en-GB" sz="1800" dirty="0"/>
          </a:p>
        </p:txBody>
      </p:sp>
    </p:spTree>
    <p:extLst>
      <p:ext uri="{BB962C8B-B14F-4D97-AF65-F5344CB8AC3E}">
        <p14:creationId xmlns:p14="http://schemas.microsoft.com/office/powerpoint/2010/main" val="481601075"/>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5E0DD-9521-44C2-AB7D-73B64EB6D288}"/>
              </a:ext>
            </a:extLst>
          </p:cNvPr>
          <p:cNvSpPr>
            <a:spLocks noGrp="1"/>
          </p:cNvSpPr>
          <p:nvPr>
            <p:ph type="title"/>
          </p:nvPr>
        </p:nvSpPr>
        <p:spPr/>
        <p:txBody>
          <a:bodyPr/>
          <a:lstStyle/>
          <a:p>
            <a:r>
              <a:rPr lang="en-US" dirty="0"/>
              <a:t>WP15</a:t>
            </a:r>
            <a:endParaRPr lang="en-GB" dirty="0"/>
          </a:p>
        </p:txBody>
      </p:sp>
      <p:sp>
        <p:nvSpPr>
          <p:cNvPr id="3" name="Footer Placeholder 2">
            <a:extLst>
              <a:ext uri="{FF2B5EF4-FFF2-40B4-BE49-F238E27FC236}">
                <a16:creationId xmlns:a16="http://schemas.microsoft.com/office/drawing/2014/main" id="{35AEA231-0ACA-4D31-8371-01554CAF4568}"/>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F57FB701-A862-4159-9965-50F7D78EDA16}"/>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140</a:t>
            </a:fld>
            <a:endParaRPr lang="fr-FR">
              <a:solidFill>
                <a:srgbClr val="64BCD9"/>
              </a:solidFill>
              <a:latin typeface="Arial"/>
            </a:endParaRPr>
          </a:p>
        </p:txBody>
      </p:sp>
      <p:pic>
        <p:nvPicPr>
          <p:cNvPr id="6" name="Picture 5">
            <a:extLst>
              <a:ext uri="{FF2B5EF4-FFF2-40B4-BE49-F238E27FC236}">
                <a16:creationId xmlns:a16="http://schemas.microsoft.com/office/drawing/2014/main" id="{19D3910D-73BF-4025-A564-C30F2ED32AB4}"/>
              </a:ext>
            </a:extLst>
          </p:cNvPr>
          <p:cNvPicPr>
            <a:picLocks noChangeAspect="1"/>
          </p:cNvPicPr>
          <p:nvPr/>
        </p:nvPicPr>
        <p:blipFill>
          <a:blip r:embed="rId2"/>
          <a:stretch>
            <a:fillRect/>
          </a:stretch>
        </p:blipFill>
        <p:spPr>
          <a:xfrm>
            <a:off x="1656265" y="604508"/>
            <a:ext cx="5831471" cy="4233246"/>
          </a:xfrm>
          <a:prstGeom prst="rect">
            <a:avLst/>
          </a:prstGeom>
        </p:spPr>
      </p:pic>
    </p:spTree>
    <p:extLst>
      <p:ext uri="{BB962C8B-B14F-4D97-AF65-F5344CB8AC3E}">
        <p14:creationId xmlns:p14="http://schemas.microsoft.com/office/powerpoint/2010/main" val="1937359084"/>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75D74-F64E-4C6A-AFF3-5C1A0BDE0F8A}"/>
              </a:ext>
            </a:extLst>
          </p:cNvPr>
          <p:cNvSpPr>
            <a:spLocks noGrp="1"/>
          </p:cNvSpPr>
          <p:nvPr>
            <p:ph type="title"/>
          </p:nvPr>
        </p:nvSpPr>
        <p:spPr/>
        <p:txBody>
          <a:bodyPr/>
          <a:lstStyle/>
          <a:p>
            <a:r>
              <a:rPr lang="en-US" dirty="0"/>
              <a:t>WP15 – MAIN ACTIONS</a:t>
            </a:r>
            <a:endParaRPr lang="en-GB" dirty="0"/>
          </a:p>
        </p:txBody>
      </p:sp>
      <p:sp>
        <p:nvSpPr>
          <p:cNvPr id="3" name="Footer Placeholder 2">
            <a:extLst>
              <a:ext uri="{FF2B5EF4-FFF2-40B4-BE49-F238E27FC236}">
                <a16:creationId xmlns:a16="http://schemas.microsoft.com/office/drawing/2014/main" id="{FA912EE9-1F2F-44BF-B1C1-879597277A64}"/>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8D107D3B-E39A-4191-85CF-6ECF1EEFAA68}"/>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141</a:t>
            </a:fld>
            <a:endParaRPr lang="fr-FR">
              <a:solidFill>
                <a:srgbClr val="64BCD9"/>
              </a:solidFill>
              <a:latin typeface="Arial"/>
            </a:endParaRPr>
          </a:p>
        </p:txBody>
      </p:sp>
      <p:graphicFrame>
        <p:nvGraphicFramePr>
          <p:cNvPr id="6" name="Table 5">
            <a:extLst>
              <a:ext uri="{FF2B5EF4-FFF2-40B4-BE49-F238E27FC236}">
                <a16:creationId xmlns:a16="http://schemas.microsoft.com/office/drawing/2014/main" id="{8E8F6351-EC64-4AD4-9190-6D29F65080F5}"/>
              </a:ext>
            </a:extLst>
          </p:cNvPr>
          <p:cNvGraphicFramePr>
            <a:graphicFrameLocks noGrp="1"/>
          </p:cNvGraphicFramePr>
          <p:nvPr/>
        </p:nvGraphicFramePr>
        <p:xfrm>
          <a:off x="1712344" y="675000"/>
          <a:ext cx="5719314" cy="3987840"/>
        </p:xfrm>
        <a:graphic>
          <a:graphicData uri="http://schemas.openxmlformats.org/drawingml/2006/table">
            <a:tbl>
              <a:tblPr/>
              <a:tblGrid>
                <a:gridCol w="748586">
                  <a:extLst>
                    <a:ext uri="{9D8B030D-6E8A-4147-A177-3AD203B41FA5}">
                      <a16:colId xmlns:a16="http://schemas.microsoft.com/office/drawing/2014/main" val="920081440"/>
                    </a:ext>
                  </a:extLst>
                </a:gridCol>
                <a:gridCol w="313250">
                  <a:extLst>
                    <a:ext uri="{9D8B030D-6E8A-4147-A177-3AD203B41FA5}">
                      <a16:colId xmlns:a16="http://schemas.microsoft.com/office/drawing/2014/main" val="2946875311"/>
                    </a:ext>
                  </a:extLst>
                </a:gridCol>
                <a:gridCol w="1908314">
                  <a:extLst>
                    <a:ext uri="{9D8B030D-6E8A-4147-A177-3AD203B41FA5}">
                      <a16:colId xmlns:a16="http://schemas.microsoft.com/office/drawing/2014/main" val="53408897"/>
                    </a:ext>
                  </a:extLst>
                </a:gridCol>
                <a:gridCol w="2749164">
                  <a:extLst>
                    <a:ext uri="{9D8B030D-6E8A-4147-A177-3AD203B41FA5}">
                      <a16:colId xmlns:a16="http://schemas.microsoft.com/office/drawing/2014/main" val="3312074723"/>
                    </a:ext>
                  </a:extLst>
                </a:gridCol>
              </a:tblGrid>
              <a:tr h="202974">
                <a:tc>
                  <a:txBody>
                    <a:bodyPr/>
                    <a:lstStyle/>
                    <a:p>
                      <a:pPr algn="l" fontAlgn="b"/>
                      <a:r>
                        <a:rPr lang="en-GB" sz="800" b="1" i="0" u="none" strike="noStrike">
                          <a:solidFill>
                            <a:srgbClr val="FFFFFF"/>
                          </a:solidFill>
                          <a:effectLst/>
                          <a:latin typeface="Calibri" panose="020F0502020204030204" pitchFamily="34" charset="0"/>
                        </a:rPr>
                        <a:t>IxV</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800" b="1" i="0" u="none" strike="noStrike">
                          <a:solidFill>
                            <a:srgbClr val="FFFFFF"/>
                          </a:solidFill>
                          <a:effectLst/>
                          <a:latin typeface="Calibri" panose="020F0502020204030204" pitchFamily="34" charset="0"/>
                        </a:rPr>
                        <a:t>ID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800" b="1" i="0" u="none" strike="noStrike">
                          <a:solidFill>
                            <a:srgbClr val="FFFFFF"/>
                          </a:solidFill>
                          <a:effectLst/>
                          <a:latin typeface="Calibri" panose="020F0502020204030204" pitchFamily="34" charset="0"/>
                        </a:rPr>
                        <a:t>Risk</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800" b="1" i="0" u="none" strike="noStrike">
                          <a:solidFill>
                            <a:srgbClr val="FFFFFF"/>
                          </a:solidFill>
                          <a:effectLst/>
                          <a:latin typeface="Calibri" panose="020F0502020204030204" pitchFamily="34" charset="0"/>
                        </a:rPr>
                        <a:t>Actions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1823254164"/>
                  </a:ext>
                </a:extLst>
              </a:tr>
              <a:tr h="447737">
                <a:tc>
                  <a:txBody>
                    <a:bodyPr/>
                    <a:lstStyle/>
                    <a:p>
                      <a:pPr algn="ctr" fontAlgn="ctr"/>
                      <a:r>
                        <a:rPr lang="en-GB" sz="800" b="0" i="0" u="none" strike="noStrike">
                          <a:solidFill>
                            <a:srgbClr val="000000"/>
                          </a:solidFill>
                          <a:effectLst/>
                          <a:latin typeface="Calibri" panose="020F0502020204030204" pitchFamily="34" charset="0"/>
                        </a:rPr>
                        <a:t>From 12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32</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Information &amp; Comm Tech (ICT) architecture</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800" b="0" i="0" u="none" strike="noStrike">
                          <a:solidFill>
                            <a:srgbClr val="000000"/>
                          </a:solidFill>
                          <a:effectLst/>
                          <a:latin typeface="Calibri" panose="020F0502020204030204" pitchFamily="34" charset="0"/>
                        </a:rPr>
                        <a:t>Follow up: Request to have a representative in the CAEC to give the project input in the replacement of CATIA and smart team and on the impact of the migration.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1344178"/>
                  </a:ext>
                </a:extLst>
              </a:tr>
              <a:tr h="197004">
                <a:tc>
                  <a:txBody>
                    <a:bodyPr/>
                    <a:lstStyle/>
                    <a:p>
                      <a:pPr algn="ctr" fontAlgn="ctr"/>
                      <a:r>
                        <a:rPr lang="en-GB" sz="800" b="0" i="0" u="none" strike="noStrike">
                          <a:solidFill>
                            <a:srgbClr val="000000"/>
                          </a:solidFill>
                          <a:effectLst/>
                          <a:latin typeface="Calibri" panose="020F0502020204030204" pitchFamily="34" charset="0"/>
                        </a:rPr>
                        <a:t>From 12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33</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Technology Licensing</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800" b="0" i="0" u="none" strike="noStrike">
                          <a:solidFill>
                            <a:srgbClr val="000000"/>
                          </a:solidFill>
                          <a:effectLst/>
                          <a:latin typeface="Calibri" panose="020F0502020204030204" pitchFamily="34" charset="0"/>
                        </a:rPr>
                        <a:t>Same as for risk 32.</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4369998"/>
                  </a:ext>
                </a:extLst>
              </a:tr>
              <a:tr h="197004">
                <a:tc>
                  <a:txBody>
                    <a:bodyPr/>
                    <a:lstStyle/>
                    <a:p>
                      <a:pPr algn="l" fontAlgn="ctr"/>
                      <a:r>
                        <a:rPr lang="en-GB" sz="800" b="0" i="0" u="none" strike="noStrike">
                          <a:solidFill>
                            <a:srgbClr val="000000"/>
                          </a:solidFill>
                          <a:effectLst/>
                          <a:latin typeface="Calibri" panose="020F0502020204030204" pitchFamily="34" charset="0"/>
                        </a:rPr>
                        <a:t>From 12 to </a:t>
                      </a:r>
                      <a:r>
                        <a:rPr lang="en-GB" sz="800" b="1" i="0" u="none" strike="noStrike">
                          <a:solidFill>
                            <a:srgbClr val="000000"/>
                          </a:solidFill>
                          <a:effectLst/>
                          <a:latin typeface="Calibri" panose="020F0502020204030204" pitchFamily="34" charset="0"/>
                        </a:rPr>
                        <a:t>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7</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Interface of components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Finalize the integration study for the new baseline components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36441788"/>
                  </a:ext>
                </a:extLst>
              </a:tr>
              <a:tr h="202974">
                <a:tc>
                  <a:txBody>
                    <a:bodyPr/>
                    <a:lstStyle/>
                    <a:p>
                      <a:pPr algn="l" fontAlgn="ctr"/>
                      <a:r>
                        <a:rPr lang="en-GB" sz="800" b="0" i="0" u="none" strike="noStrike">
                          <a:solidFill>
                            <a:srgbClr val="000000"/>
                          </a:solidFill>
                          <a:effectLst/>
                          <a:latin typeface="Calibri" panose="020F0502020204030204" pitchFamily="34" charset="0"/>
                        </a:rPr>
                        <a:t>From 10 to </a:t>
                      </a:r>
                      <a:r>
                        <a:rPr lang="en-GB" sz="800" b="1" i="0" u="none" strike="noStrike">
                          <a:solidFill>
                            <a:srgbClr val="000000"/>
                          </a:solidFill>
                          <a:effectLst/>
                          <a:latin typeface="Calibri" panose="020F0502020204030204" pitchFamily="34" charset="0"/>
                        </a:rPr>
                        <a:t>10</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45</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Waste reduction and elimination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WP1 should address a Project on waste disposal</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04036336"/>
                  </a:ext>
                </a:extLst>
              </a:tr>
              <a:tr h="447737">
                <a:tc>
                  <a:txBody>
                    <a:bodyPr/>
                    <a:lstStyle/>
                    <a:p>
                      <a:pPr algn="l" fontAlgn="ctr"/>
                      <a:r>
                        <a:rPr lang="en-GB" sz="800" b="0" i="0" u="none" strike="noStrike">
                          <a:solidFill>
                            <a:srgbClr val="000000"/>
                          </a:solidFill>
                          <a:effectLst/>
                          <a:latin typeface="Calibri" panose="020F0502020204030204" pitchFamily="34" charset="0"/>
                        </a:rPr>
                        <a:t>From 12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15</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R&amp;D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Finalise the validation of the alignment table and perform transfer to Fermilab. Place the contract to Titans supplier. Start technical discussions with Serbia.</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0479530"/>
                  </a:ext>
                </a:extLst>
              </a:tr>
              <a:tr h="197004">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30</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Recruitment/Talent pipeline</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Escalated to WP1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50963358"/>
                  </a:ext>
                </a:extLst>
              </a:tr>
              <a:tr h="197004">
                <a:tc>
                  <a:txBody>
                    <a:bodyPr/>
                    <a:lstStyle/>
                    <a:p>
                      <a:pPr algn="l" fontAlgn="ctr"/>
                      <a:r>
                        <a:rPr lang="en-GB" sz="800" b="0" i="0" u="none" strike="noStrike">
                          <a:solidFill>
                            <a:srgbClr val="000000"/>
                          </a:solidFill>
                          <a:effectLst/>
                          <a:latin typeface="Calibri" panose="020F0502020204030204" pitchFamily="34" charset="0"/>
                        </a:rPr>
                        <a:t>From 6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18</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Reporting</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Escalated to WP1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44670397"/>
                  </a:ext>
                </a:extLst>
              </a:tr>
              <a:tr h="197004">
                <a:tc>
                  <a:txBody>
                    <a:bodyPr/>
                    <a:lstStyle/>
                    <a:p>
                      <a:pPr algn="l" fontAlgn="ctr"/>
                      <a:r>
                        <a:rPr lang="en-GB" sz="800" b="0" i="0" u="none" strike="noStrike">
                          <a:solidFill>
                            <a:srgbClr val="000000"/>
                          </a:solidFill>
                          <a:effectLst/>
                          <a:latin typeface="Calibri" panose="020F0502020204030204" pitchFamily="34" charset="0"/>
                        </a:rPr>
                        <a:t>From 4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19</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Leadership </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Escalated to WP1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0816519"/>
                  </a:ext>
                </a:extLst>
              </a:tr>
              <a:tr h="197004">
                <a:tc>
                  <a:txBody>
                    <a:bodyPr/>
                    <a:lstStyle/>
                    <a:p>
                      <a:pPr algn="l" fontAlgn="ctr"/>
                      <a:r>
                        <a:rPr lang="en-GB" sz="800" b="0" i="0" u="none" strike="noStrike">
                          <a:solidFill>
                            <a:srgbClr val="000000"/>
                          </a:solidFill>
                          <a:effectLst/>
                          <a:latin typeface="Calibri" panose="020F0502020204030204" pitchFamily="34" charset="0"/>
                        </a:rPr>
                        <a:t>From 4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20</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Recognition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Escalated to WP1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048582"/>
                  </a:ext>
                </a:extLst>
              </a:tr>
              <a:tr h="197004">
                <a:tc>
                  <a:txBody>
                    <a:bodyPr/>
                    <a:lstStyle/>
                    <a:p>
                      <a:pPr algn="l" fontAlgn="ctr"/>
                      <a:r>
                        <a:rPr lang="en-GB" sz="800" b="0" i="0" u="none" strike="noStrike">
                          <a:solidFill>
                            <a:srgbClr val="000000"/>
                          </a:solidFill>
                          <a:effectLst/>
                          <a:latin typeface="Calibri" panose="020F0502020204030204" pitchFamily="34" charset="0"/>
                        </a:rPr>
                        <a:t>From 6 to </a:t>
                      </a:r>
                      <a:r>
                        <a:rPr lang="en-GB" sz="800" b="1" i="0" u="none" strike="noStrike">
                          <a:solidFill>
                            <a:srgbClr val="000000"/>
                          </a:solidFill>
                          <a:effectLst/>
                          <a:latin typeface="Calibri" panose="020F0502020204030204" pitchFamily="34" charset="0"/>
                        </a:rPr>
                        <a:t>16</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Structure</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Escalated to WP1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29300663"/>
                  </a:ext>
                </a:extLst>
              </a:tr>
              <a:tr h="322370">
                <a:tc>
                  <a:txBody>
                    <a:bodyPr/>
                    <a:lstStyle/>
                    <a:p>
                      <a:pPr algn="l" fontAlgn="ctr"/>
                      <a:r>
                        <a:rPr lang="en-GB" sz="800" b="0" i="0" u="none" strike="noStrike">
                          <a:solidFill>
                            <a:srgbClr val="000000"/>
                          </a:solidFill>
                          <a:effectLst/>
                          <a:latin typeface="Calibri" panose="020F0502020204030204" pitchFamily="34" charset="0"/>
                        </a:rPr>
                        <a:t>From 8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46</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Changes of applicable laws and regulations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Push group to complete evaluation of the compression of the planning and monitor COVID situation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13917403"/>
                  </a:ext>
                </a:extLst>
              </a:tr>
              <a:tr h="197004">
                <a:tc>
                  <a:txBody>
                    <a:bodyPr/>
                    <a:lstStyle/>
                    <a:p>
                      <a:pPr algn="l" fontAlgn="ctr"/>
                      <a:r>
                        <a:rPr lang="en-GB" sz="800" b="0" i="0" u="none" strike="noStrike">
                          <a:solidFill>
                            <a:srgbClr val="000000"/>
                          </a:solidFill>
                          <a:effectLst/>
                          <a:latin typeface="Calibri" panose="020F0502020204030204" pitchFamily="34" charset="0"/>
                        </a:rPr>
                        <a:t>From 2 to </a:t>
                      </a:r>
                      <a:r>
                        <a:rPr lang="en-GB" sz="800" b="1" i="0" u="none" strike="noStrike">
                          <a:solidFill>
                            <a:srgbClr val="000000"/>
                          </a:solidFill>
                          <a:effectLst/>
                          <a:latin typeface="Calibri" panose="020F0502020204030204" pitchFamily="34" charset="0"/>
                        </a:rPr>
                        <a:t>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49</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Collaborations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Launch technical discussions with the Serbian collaboration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2358792"/>
                  </a:ext>
                </a:extLst>
              </a:tr>
              <a:tr h="197004">
                <a:tc>
                  <a:txBody>
                    <a:bodyPr/>
                    <a:lstStyle/>
                    <a:p>
                      <a:pPr algn="l" fontAlgn="ctr"/>
                      <a:r>
                        <a:rPr lang="en-GB" sz="800" b="0" i="0" u="none" strike="noStrike">
                          <a:solidFill>
                            <a:srgbClr val="000000"/>
                          </a:solidFill>
                          <a:effectLst/>
                          <a:latin typeface="Calibri" panose="020F0502020204030204" pitchFamily="34" charset="0"/>
                        </a:rPr>
                        <a:t>From 6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28</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Delegation &amp; approval process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Refer to risk 21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0525577"/>
                  </a:ext>
                </a:extLst>
              </a:tr>
              <a:tr h="197004">
                <a:tc>
                  <a:txBody>
                    <a:bodyPr/>
                    <a:lstStyle/>
                    <a:p>
                      <a:pPr algn="l" fontAlgn="ctr"/>
                      <a:r>
                        <a:rPr lang="en-GB" sz="800" b="0" i="0" u="none" strike="noStrike">
                          <a:solidFill>
                            <a:srgbClr val="000000"/>
                          </a:solidFill>
                          <a:effectLst/>
                          <a:latin typeface="Calibri" panose="020F0502020204030204" pitchFamily="34" charset="0"/>
                        </a:rPr>
                        <a:t>From 6 to </a:t>
                      </a:r>
                      <a:r>
                        <a:rPr lang="en-GB" sz="800" b="1" i="0" u="none" strike="noStrike">
                          <a:solidFill>
                            <a:srgbClr val="000000"/>
                          </a:solidFill>
                          <a:effectLst/>
                          <a:latin typeface="Calibri" panose="020F0502020204030204" pitchFamily="34" charset="0"/>
                        </a:rPr>
                        <a:t>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36</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Pricing</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Reaction will depend on the results of the IT</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6714967"/>
                  </a:ext>
                </a:extLst>
              </a:tr>
              <a:tr h="197004">
                <a:tc>
                  <a:txBody>
                    <a:bodyPr/>
                    <a:lstStyle/>
                    <a:p>
                      <a:pPr algn="l" fontAlgn="ctr"/>
                      <a:r>
                        <a:rPr lang="en-GB" sz="800" b="0" i="0" u="none" strike="noStrike">
                          <a:solidFill>
                            <a:srgbClr val="000000"/>
                          </a:solidFill>
                          <a:effectLst/>
                          <a:latin typeface="Calibri" panose="020F0502020204030204" pitchFamily="34" charset="0"/>
                        </a:rPr>
                        <a:t>From 1 to </a:t>
                      </a:r>
                      <a:r>
                        <a:rPr lang="en-GB" sz="800" b="1" i="0" u="none" strike="noStrike">
                          <a:solidFill>
                            <a:srgbClr val="000000"/>
                          </a:solidFill>
                          <a:effectLst/>
                          <a:latin typeface="Calibri" panose="020F0502020204030204" pitchFamily="34" charset="0"/>
                        </a:rPr>
                        <a:t>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Monitoring of collaborations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See Risk 49</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4090705"/>
                  </a:ext>
                </a:extLst>
              </a:tr>
              <a:tr h="197004">
                <a:tc>
                  <a:txBody>
                    <a:bodyPr/>
                    <a:lstStyle/>
                    <a:p>
                      <a:pPr algn="l" fontAlgn="ctr"/>
                      <a:r>
                        <a:rPr lang="en-GB" sz="800" b="0" i="0" u="none" strike="noStrike">
                          <a:solidFill>
                            <a:srgbClr val="000000"/>
                          </a:solidFill>
                          <a:effectLst/>
                          <a:latin typeface="Calibri" panose="020F0502020204030204" pitchFamily="34" charset="0"/>
                        </a:rPr>
                        <a:t>From 1 to </a:t>
                      </a:r>
                      <a:r>
                        <a:rPr lang="en-GB" sz="800" b="1" i="0" u="none" strike="noStrike">
                          <a:solidFill>
                            <a:srgbClr val="000000"/>
                          </a:solidFill>
                          <a:effectLst/>
                          <a:latin typeface="Calibri" panose="020F0502020204030204" pitchFamily="34" charset="0"/>
                        </a:rPr>
                        <a:t>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Knowledge transfer</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See Risk 49</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49071919"/>
                  </a:ext>
                </a:extLst>
              </a:tr>
            </a:tbl>
          </a:graphicData>
        </a:graphic>
      </p:graphicFrame>
    </p:spTree>
    <p:extLst>
      <p:ext uri="{BB962C8B-B14F-4D97-AF65-F5344CB8AC3E}">
        <p14:creationId xmlns:p14="http://schemas.microsoft.com/office/powerpoint/2010/main" val="313787681"/>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361E7-AF91-404A-A20F-FB58AF9937B5}"/>
              </a:ext>
            </a:extLst>
          </p:cNvPr>
          <p:cNvSpPr>
            <a:spLocks noGrp="1"/>
          </p:cNvSpPr>
          <p:nvPr>
            <p:ph type="title"/>
          </p:nvPr>
        </p:nvSpPr>
        <p:spPr/>
        <p:txBody>
          <a:bodyPr/>
          <a:lstStyle/>
          <a:p>
            <a:r>
              <a:rPr lang="en-US" dirty="0"/>
              <a:t>WP16</a:t>
            </a:r>
            <a:endParaRPr lang="en-GB" dirty="0"/>
          </a:p>
        </p:txBody>
      </p:sp>
      <p:sp>
        <p:nvSpPr>
          <p:cNvPr id="3" name="Footer Placeholder 2">
            <a:extLst>
              <a:ext uri="{FF2B5EF4-FFF2-40B4-BE49-F238E27FC236}">
                <a16:creationId xmlns:a16="http://schemas.microsoft.com/office/drawing/2014/main" id="{FE2B99EF-AE00-4013-9DDC-B989ACF28EF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6CEC84F6-8E25-49D6-A5A3-12C61E21CC0E}"/>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142</a:t>
            </a:fld>
            <a:endParaRPr lang="fr-FR">
              <a:solidFill>
                <a:srgbClr val="64BCD9"/>
              </a:solidFill>
              <a:latin typeface="Arial"/>
            </a:endParaRPr>
          </a:p>
        </p:txBody>
      </p:sp>
      <p:pic>
        <p:nvPicPr>
          <p:cNvPr id="8" name="Picture 7">
            <a:extLst>
              <a:ext uri="{FF2B5EF4-FFF2-40B4-BE49-F238E27FC236}">
                <a16:creationId xmlns:a16="http://schemas.microsoft.com/office/drawing/2014/main" id="{94B888E3-2725-4388-ACC3-5D05C5E87F6F}"/>
              </a:ext>
            </a:extLst>
          </p:cNvPr>
          <p:cNvPicPr>
            <a:picLocks noChangeAspect="1"/>
          </p:cNvPicPr>
          <p:nvPr/>
        </p:nvPicPr>
        <p:blipFill>
          <a:blip r:embed="rId2"/>
          <a:stretch>
            <a:fillRect/>
          </a:stretch>
        </p:blipFill>
        <p:spPr>
          <a:xfrm>
            <a:off x="2249741" y="931746"/>
            <a:ext cx="4859999" cy="682397"/>
          </a:xfrm>
          <a:prstGeom prst="rect">
            <a:avLst/>
          </a:prstGeom>
        </p:spPr>
      </p:pic>
      <p:pic>
        <p:nvPicPr>
          <p:cNvPr id="11" name="Picture 10">
            <a:extLst>
              <a:ext uri="{FF2B5EF4-FFF2-40B4-BE49-F238E27FC236}">
                <a16:creationId xmlns:a16="http://schemas.microsoft.com/office/drawing/2014/main" id="{15AB2A72-D74C-48F1-BCE5-C876C2461BFD}"/>
              </a:ext>
            </a:extLst>
          </p:cNvPr>
          <p:cNvPicPr>
            <a:picLocks noChangeAspect="1"/>
          </p:cNvPicPr>
          <p:nvPr/>
        </p:nvPicPr>
        <p:blipFill>
          <a:blip r:embed="rId3"/>
          <a:stretch>
            <a:fillRect/>
          </a:stretch>
        </p:blipFill>
        <p:spPr>
          <a:xfrm>
            <a:off x="2249741" y="1816979"/>
            <a:ext cx="4859999" cy="2512689"/>
          </a:xfrm>
          <a:prstGeom prst="rect">
            <a:avLst/>
          </a:prstGeom>
        </p:spPr>
      </p:pic>
    </p:spTree>
    <p:extLst>
      <p:ext uri="{BB962C8B-B14F-4D97-AF65-F5344CB8AC3E}">
        <p14:creationId xmlns:p14="http://schemas.microsoft.com/office/powerpoint/2010/main" val="3342050845"/>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03BA3-1D7F-4E25-99FC-75A8E7F0634E}"/>
              </a:ext>
            </a:extLst>
          </p:cNvPr>
          <p:cNvSpPr>
            <a:spLocks noGrp="1"/>
          </p:cNvSpPr>
          <p:nvPr>
            <p:ph type="title"/>
          </p:nvPr>
        </p:nvSpPr>
        <p:spPr/>
        <p:txBody>
          <a:bodyPr/>
          <a:lstStyle/>
          <a:p>
            <a:r>
              <a:rPr lang="en-US" dirty="0"/>
              <a:t>WP16</a:t>
            </a:r>
            <a:endParaRPr lang="en-GB" dirty="0"/>
          </a:p>
        </p:txBody>
      </p:sp>
      <p:sp>
        <p:nvSpPr>
          <p:cNvPr id="3" name="Footer Placeholder 2">
            <a:extLst>
              <a:ext uri="{FF2B5EF4-FFF2-40B4-BE49-F238E27FC236}">
                <a16:creationId xmlns:a16="http://schemas.microsoft.com/office/drawing/2014/main" id="{34E89E8C-1B3D-46AE-BC81-540AB3AC9CA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96878836-EC93-4E9D-9395-D61FD98632DB}"/>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143</a:t>
            </a:fld>
            <a:endParaRPr lang="fr-FR">
              <a:solidFill>
                <a:srgbClr val="64BCD9"/>
              </a:solidFill>
              <a:latin typeface="Arial"/>
            </a:endParaRPr>
          </a:p>
        </p:txBody>
      </p:sp>
      <p:pic>
        <p:nvPicPr>
          <p:cNvPr id="6" name="Picture 5">
            <a:extLst>
              <a:ext uri="{FF2B5EF4-FFF2-40B4-BE49-F238E27FC236}">
                <a16:creationId xmlns:a16="http://schemas.microsoft.com/office/drawing/2014/main" id="{C61591DD-4442-45FD-BB00-FC405CFB192B}"/>
              </a:ext>
            </a:extLst>
          </p:cNvPr>
          <p:cNvPicPr>
            <a:picLocks noChangeAspect="1"/>
          </p:cNvPicPr>
          <p:nvPr/>
        </p:nvPicPr>
        <p:blipFill>
          <a:blip r:embed="rId2"/>
          <a:stretch>
            <a:fillRect/>
          </a:stretch>
        </p:blipFill>
        <p:spPr>
          <a:xfrm>
            <a:off x="1688439" y="675001"/>
            <a:ext cx="5767123" cy="4189478"/>
          </a:xfrm>
          <a:prstGeom prst="rect">
            <a:avLst/>
          </a:prstGeom>
        </p:spPr>
      </p:pic>
    </p:spTree>
    <p:extLst>
      <p:ext uri="{BB962C8B-B14F-4D97-AF65-F5344CB8AC3E}">
        <p14:creationId xmlns:p14="http://schemas.microsoft.com/office/powerpoint/2010/main" val="1562428305"/>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5E0DD-9521-44C2-AB7D-73B64EB6D288}"/>
              </a:ext>
            </a:extLst>
          </p:cNvPr>
          <p:cNvSpPr>
            <a:spLocks noGrp="1"/>
          </p:cNvSpPr>
          <p:nvPr>
            <p:ph type="title"/>
          </p:nvPr>
        </p:nvSpPr>
        <p:spPr/>
        <p:txBody>
          <a:bodyPr/>
          <a:lstStyle/>
          <a:p>
            <a:r>
              <a:rPr lang="en-US" dirty="0"/>
              <a:t>WP16</a:t>
            </a:r>
            <a:endParaRPr lang="en-GB" dirty="0"/>
          </a:p>
        </p:txBody>
      </p:sp>
      <p:sp>
        <p:nvSpPr>
          <p:cNvPr id="3" name="Footer Placeholder 2">
            <a:extLst>
              <a:ext uri="{FF2B5EF4-FFF2-40B4-BE49-F238E27FC236}">
                <a16:creationId xmlns:a16="http://schemas.microsoft.com/office/drawing/2014/main" id="{35AEA231-0ACA-4D31-8371-01554CAF4568}"/>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F57FB701-A862-4159-9965-50F7D78EDA16}"/>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144</a:t>
            </a:fld>
            <a:endParaRPr lang="fr-FR">
              <a:solidFill>
                <a:srgbClr val="64BCD9"/>
              </a:solidFill>
              <a:latin typeface="Arial"/>
            </a:endParaRPr>
          </a:p>
        </p:txBody>
      </p:sp>
      <p:pic>
        <p:nvPicPr>
          <p:cNvPr id="6" name="Picture 5">
            <a:extLst>
              <a:ext uri="{FF2B5EF4-FFF2-40B4-BE49-F238E27FC236}">
                <a16:creationId xmlns:a16="http://schemas.microsoft.com/office/drawing/2014/main" id="{EBBD4B07-7A2B-4866-BB23-4E03704ABD99}"/>
              </a:ext>
            </a:extLst>
          </p:cNvPr>
          <p:cNvPicPr>
            <a:picLocks noChangeAspect="1"/>
          </p:cNvPicPr>
          <p:nvPr/>
        </p:nvPicPr>
        <p:blipFill>
          <a:blip r:embed="rId2"/>
          <a:stretch>
            <a:fillRect/>
          </a:stretch>
        </p:blipFill>
        <p:spPr>
          <a:xfrm>
            <a:off x="1645369" y="595105"/>
            <a:ext cx="5853262" cy="4252053"/>
          </a:xfrm>
          <a:prstGeom prst="rect">
            <a:avLst/>
          </a:prstGeom>
        </p:spPr>
      </p:pic>
    </p:spTree>
    <p:extLst>
      <p:ext uri="{BB962C8B-B14F-4D97-AF65-F5344CB8AC3E}">
        <p14:creationId xmlns:p14="http://schemas.microsoft.com/office/powerpoint/2010/main" val="263577975"/>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75D74-F64E-4C6A-AFF3-5C1A0BDE0F8A}"/>
              </a:ext>
            </a:extLst>
          </p:cNvPr>
          <p:cNvSpPr>
            <a:spLocks noGrp="1"/>
          </p:cNvSpPr>
          <p:nvPr>
            <p:ph type="title"/>
          </p:nvPr>
        </p:nvSpPr>
        <p:spPr/>
        <p:txBody>
          <a:bodyPr/>
          <a:lstStyle/>
          <a:p>
            <a:r>
              <a:rPr lang="en-US" dirty="0"/>
              <a:t>WP16 – MAIN ACTIONS</a:t>
            </a:r>
            <a:endParaRPr lang="en-GB" dirty="0"/>
          </a:p>
        </p:txBody>
      </p:sp>
      <p:sp>
        <p:nvSpPr>
          <p:cNvPr id="3" name="Footer Placeholder 2">
            <a:extLst>
              <a:ext uri="{FF2B5EF4-FFF2-40B4-BE49-F238E27FC236}">
                <a16:creationId xmlns:a16="http://schemas.microsoft.com/office/drawing/2014/main" id="{FA912EE9-1F2F-44BF-B1C1-879597277A64}"/>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8D107D3B-E39A-4191-85CF-6ECF1EEFAA68}"/>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145</a:t>
            </a:fld>
            <a:endParaRPr lang="fr-FR">
              <a:solidFill>
                <a:srgbClr val="64BCD9"/>
              </a:solidFill>
              <a:latin typeface="Arial"/>
            </a:endParaRPr>
          </a:p>
        </p:txBody>
      </p:sp>
      <p:graphicFrame>
        <p:nvGraphicFramePr>
          <p:cNvPr id="6" name="Table 5">
            <a:extLst>
              <a:ext uri="{FF2B5EF4-FFF2-40B4-BE49-F238E27FC236}">
                <a16:creationId xmlns:a16="http://schemas.microsoft.com/office/drawing/2014/main" id="{F3D773B6-7E77-49F9-B2B1-0E473A72E8F8}"/>
              </a:ext>
            </a:extLst>
          </p:cNvPr>
          <p:cNvGraphicFramePr>
            <a:graphicFrameLocks noGrp="1"/>
          </p:cNvGraphicFramePr>
          <p:nvPr/>
        </p:nvGraphicFramePr>
        <p:xfrm>
          <a:off x="1476028" y="838407"/>
          <a:ext cx="6191944" cy="3801178"/>
        </p:xfrm>
        <a:graphic>
          <a:graphicData uri="http://schemas.openxmlformats.org/drawingml/2006/table">
            <a:tbl>
              <a:tblPr/>
              <a:tblGrid>
                <a:gridCol w="810448">
                  <a:extLst>
                    <a:ext uri="{9D8B030D-6E8A-4147-A177-3AD203B41FA5}">
                      <a16:colId xmlns:a16="http://schemas.microsoft.com/office/drawing/2014/main" val="471167352"/>
                    </a:ext>
                  </a:extLst>
                </a:gridCol>
                <a:gridCol w="360248">
                  <a:extLst>
                    <a:ext uri="{9D8B030D-6E8A-4147-A177-3AD203B41FA5}">
                      <a16:colId xmlns:a16="http://schemas.microsoft.com/office/drawing/2014/main" val="2276951768"/>
                    </a:ext>
                  </a:extLst>
                </a:gridCol>
                <a:gridCol w="2099144">
                  <a:extLst>
                    <a:ext uri="{9D8B030D-6E8A-4147-A177-3AD203B41FA5}">
                      <a16:colId xmlns:a16="http://schemas.microsoft.com/office/drawing/2014/main" val="1082274421"/>
                    </a:ext>
                  </a:extLst>
                </a:gridCol>
                <a:gridCol w="2922104">
                  <a:extLst>
                    <a:ext uri="{9D8B030D-6E8A-4147-A177-3AD203B41FA5}">
                      <a16:colId xmlns:a16="http://schemas.microsoft.com/office/drawing/2014/main" val="1019776237"/>
                    </a:ext>
                  </a:extLst>
                </a:gridCol>
              </a:tblGrid>
              <a:tr h="251734">
                <a:tc>
                  <a:txBody>
                    <a:bodyPr/>
                    <a:lstStyle/>
                    <a:p>
                      <a:pPr algn="l" fontAlgn="b"/>
                      <a:r>
                        <a:rPr lang="en-GB" sz="1100" b="1" i="0" u="none" strike="noStrike">
                          <a:solidFill>
                            <a:srgbClr val="FFFFFF"/>
                          </a:solidFill>
                          <a:effectLst/>
                          <a:latin typeface="Calibri" panose="020F0502020204030204" pitchFamily="34" charset="0"/>
                        </a:rPr>
                        <a:t>IxV</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1100" b="1" i="0" u="none" strike="noStrike">
                          <a:solidFill>
                            <a:srgbClr val="FFFFFF"/>
                          </a:solidFill>
                          <a:effectLst/>
                          <a:latin typeface="Calibri" panose="020F0502020204030204" pitchFamily="34" charset="0"/>
                        </a:rPr>
                        <a:t>ID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1100" b="1" i="0" u="none" strike="noStrike">
                          <a:solidFill>
                            <a:srgbClr val="FFFFFF"/>
                          </a:solidFill>
                          <a:effectLst/>
                          <a:latin typeface="Calibri" panose="020F0502020204030204" pitchFamily="34" charset="0"/>
                        </a:rPr>
                        <a:t>Risk</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1100" b="1" i="0" u="none" strike="noStrike">
                          <a:solidFill>
                            <a:srgbClr val="FFFFFF"/>
                          </a:solidFill>
                          <a:effectLst/>
                          <a:latin typeface="Calibri" panose="020F0502020204030204" pitchFamily="34" charset="0"/>
                        </a:rPr>
                        <a:t>Actions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3375576075"/>
                  </a:ext>
                </a:extLst>
              </a:tr>
              <a:tr h="226560">
                <a:tc>
                  <a:txBody>
                    <a:bodyPr/>
                    <a:lstStyle/>
                    <a:p>
                      <a:pPr algn="l" fontAlgn="ctr"/>
                      <a:r>
                        <a:rPr lang="en-GB" sz="900" b="0" i="0" u="none" strike="noStrike">
                          <a:solidFill>
                            <a:srgbClr val="000000"/>
                          </a:solidFill>
                          <a:effectLst/>
                          <a:latin typeface="Calibri" panose="020F0502020204030204" pitchFamily="34" charset="0"/>
                        </a:rPr>
                        <a:t>From 9 to </a:t>
                      </a:r>
                      <a:r>
                        <a:rPr lang="en-GB" sz="900" b="1" i="0" u="none" strike="noStrike">
                          <a:solidFill>
                            <a:srgbClr val="000000"/>
                          </a:solidFill>
                          <a:effectLst/>
                          <a:latin typeface="Calibri" panose="020F0502020204030204" pitchFamily="34" charset="0"/>
                        </a:rPr>
                        <a:t>9</a:t>
                      </a:r>
                      <a:endParaRPr lang="en-GB" sz="9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a:solidFill>
                            <a:srgbClr val="000000"/>
                          </a:solidFill>
                          <a:effectLst/>
                          <a:latin typeface="Calibri" panose="020F0502020204030204" pitchFamily="34" charset="0"/>
                        </a:rPr>
                        <a:t>7</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900" b="0" i="0" u="none" strike="noStrike">
                          <a:solidFill>
                            <a:srgbClr val="000000"/>
                          </a:solidFill>
                          <a:effectLst/>
                          <a:latin typeface="Calibri" panose="020F0502020204030204" pitchFamily="34" charset="0"/>
                        </a:rPr>
                        <a:t>Interface of components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900" b="0" i="0" u="none" strike="noStrike">
                          <a:solidFill>
                            <a:srgbClr val="000000"/>
                          </a:solidFill>
                          <a:effectLst/>
                          <a:latin typeface="Calibri" panose="020F0502020204030204" pitchFamily="34" charset="0"/>
                        </a:rPr>
                        <a:t>The work of integration will be finalised during 2021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6030179"/>
                  </a:ext>
                </a:extLst>
              </a:tr>
              <a:tr h="1283842">
                <a:tc>
                  <a:txBody>
                    <a:bodyPr/>
                    <a:lstStyle/>
                    <a:p>
                      <a:pPr algn="l" fontAlgn="ctr"/>
                      <a:r>
                        <a:rPr lang="en-GB" sz="900" b="0" i="0" u="none" strike="noStrike">
                          <a:solidFill>
                            <a:srgbClr val="000000"/>
                          </a:solidFill>
                          <a:effectLst/>
                          <a:latin typeface="Calibri" panose="020F0502020204030204" pitchFamily="34" charset="0"/>
                        </a:rPr>
                        <a:t>From 9 to </a:t>
                      </a:r>
                      <a:r>
                        <a:rPr lang="en-GB" sz="900" b="1" i="0" u="none" strike="noStrike">
                          <a:solidFill>
                            <a:srgbClr val="000000"/>
                          </a:solidFill>
                          <a:effectLst/>
                          <a:latin typeface="Calibri" panose="020F0502020204030204" pitchFamily="34" charset="0"/>
                        </a:rPr>
                        <a:t>16</a:t>
                      </a:r>
                      <a:endParaRPr lang="en-GB" sz="9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a:solidFill>
                            <a:srgbClr val="000000"/>
                          </a:solidFill>
                          <a:effectLst/>
                          <a:latin typeface="Calibri" panose="020F0502020204030204" pitchFamily="34" charset="0"/>
                        </a:rPr>
                        <a:t>11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900" b="0" i="0" u="none" strike="noStrike">
                          <a:solidFill>
                            <a:srgbClr val="000000"/>
                          </a:solidFill>
                          <a:effectLst/>
                          <a:latin typeface="Calibri" panose="020F0502020204030204" pitchFamily="34" charset="0"/>
                        </a:rPr>
                        <a:t>Operation &amp; Maintenance</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900" b="0" i="0" u="none" strike="noStrike">
                          <a:solidFill>
                            <a:srgbClr val="000000"/>
                          </a:solidFill>
                          <a:effectLst/>
                          <a:latin typeface="Calibri" panose="020F0502020204030204" pitchFamily="34" charset="0"/>
                        </a:rPr>
                        <a:t>An agreement at DH level is needed to find a solution for the lack of a -full time- operator, which may imply more than one person in order to work in shifts and be able to accommodate the full IT String operation in 2023 as requested by the project. See also action for the control room that will have to be adapted to the new COVID measures and also requiring improvements for sanitary conditions (ventilation)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9504315"/>
                  </a:ext>
                </a:extLst>
              </a:tr>
              <a:tr h="226560">
                <a:tc>
                  <a:txBody>
                    <a:bodyPr/>
                    <a:lstStyle/>
                    <a:p>
                      <a:pPr algn="l" fontAlgn="ctr"/>
                      <a:r>
                        <a:rPr lang="en-GB" sz="900" b="0" i="0" u="none" strike="noStrike">
                          <a:solidFill>
                            <a:srgbClr val="000000"/>
                          </a:solidFill>
                          <a:effectLst/>
                          <a:latin typeface="Calibri" panose="020F0502020204030204" pitchFamily="34" charset="0"/>
                        </a:rPr>
                        <a:t>From 9 to </a:t>
                      </a:r>
                      <a:r>
                        <a:rPr lang="en-GB" sz="900" b="1" i="0" u="none" strike="noStrike">
                          <a:solidFill>
                            <a:srgbClr val="000000"/>
                          </a:solidFill>
                          <a:effectLst/>
                          <a:latin typeface="Calibri" panose="020F0502020204030204" pitchFamily="34" charset="0"/>
                        </a:rPr>
                        <a:t>9</a:t>
                      </a:r>
                      <a:endParaRPr lang="en-GB" sz="9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a:solidFill>
                            <a:srgbClr val="000000"/>
                          </a:solidFill>
                          <a:effectLst/>
                          <a:latin typeface="Calibri" panose="020F0502020204030204" pitchFamily="34" charset="0"/>
                        </a:rPr>
                        <a:t>14</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900" b="0" i="0" u="none" strike="noStrike">
                          <a:solidFill>
                            <a:srgbClr val="000000"/>
                          </a:solidFill>
                          <a:effectLst/>
                          <a:latin typeface="Calibri" panose="020F0502020204030204" pitchFamily="34" charset="0"/>
                        </a:rPr>
                        <a:t>Production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900" b="0" i="0" u="none" strike="noStrike">
                          <a:solidFill>
                            <a:srgbClr val="000000"/>
                          </a:solidFill>
                          <a:effectLst/>
                          <a:latin typeface="Calibri" panose="020F0502020204030204" pitchFamily="34" charset="0"/>
                        </a:rPr>
                        <a:t>Continue monitoring the arrival of the components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5512252"/>
                  </a:ext>
                </a:extLst>
              </a:tr>
              <a:tr h="679681">
                <a:tc>
                  <a:txBody>
                    <a:bodyPr/>
                    <a:lstStyle/>
                    <a:p>
                      <a:pPr algn="l" fontAlgn="ctr"/>
                      <a:r>
                        <a:rPr lang="en-GB" sz="900" b="0" i="0" u="none" strike="noStrike">
                          <a:solidFill>
                            <a:srgbClr val="000000"/>
                          </a:solidFill>
                          <a:effectLst/>
                          <a:latin typeface="Calibri" panose="020F0502020204030204" pitchFamily="34" charset="0"/>
                        </a:rPr>
                        <a:t>From 9 to </a:t>
                      </a:r>
                      <a:r>
                        <a:rPr lang="en-GB" sz="900" b="1" i="0" u="none" strike="noStrike">
                          <a:solidFill>
                            <a:srgbClr val="000000"/>
                          </a:solidFill>
                          <a:effectLst/>
                          <a:latin typeface="Calibri" panose="020F0502020204030204" pitchFamily="34" charset="0"/>
                        </a:rPr>
                        <a:t>16</a:t>
                      </a:r>
                      <a:endParaRPr lang="en-GB" sz="9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a:solidFill>
                            <a:srgbClr val="000000"/>
                          </a:solidFill>
                          <a:effectLst/>
                          <a:latin typeface="Calibri" panose="020F0502020204030204" pitchFamily="34" charset="0"/>
                        </a:rPr>
                        <a:t>25</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900" b="0" i="0" u="none" strike="noStrike">
                          <a:solidFill>
                            <a:srgbClr val="000000"/>
                          </a:solidFill>
                          <a:effectLst/>
                          <a:latin typeface="Calibri" panose="020F0502020204030204" pitchFamily="34" charset="0"/>
                        </a:rPr>
                        <a:t>Accounting processes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900" b="0" i="0" u="none" strike="noStrike">
                          <a:solidFill>
                            <a:srgbClr val="000000"/>
                          </a:solidFill>
                          <a:effectLst/>
                          <a:latin typeface="Calibri" panose="020F0502020204030204" pitchFamily="34" charset="0"/>
                        </a:rPr>
                        <a:t>This year the action is maintained as we need to obtain the final cost linked to the final design. Aspects such as the handling and the interfaces have cost that have not been accounted for.</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8597301"/>
                  </a:ext>
                </a:extLst>
              </a:tr>
              <a:tr h="528641">
                <a:tc>
                  <a:txBody>
                    <a:bodyPr/>
                    <a:lstStyle/>
                    <a:p>
                      <a:pPr algn="l" fontAlgn="ctr"/>
                      <a:r>
                        <a:rPr lang="en-GB" sz="900" b="0" i="0" u="none" strike="noStrike">
                          <a:solidFill>
                            <a:srgbClr val="000000"/>
                          </a:solidFill>
                          <a:effectLst/>
                          <a:latin typeface="Calibri" panose="020F0502020204030204" pitchFamily="34" charset="0"/>
                        </a:rPr>
                        <a:t>From 6 to </a:t>
                      </a:r>
                      <a:r>
                        <a:rPr lang="en-GB" sz="900" b="1" i="0" u="none" strike="noStrike">
                          <a:solidFill>
                            <a:srgbClr val="000000"/>
                          </a:solidFill>
                          <a:effectLst/>
                          <a:latin typeface="Calibri" panose="020F0502020204030204" pitchFamily="34" charset="0"/>
                        </a:rPr>
                        <a:t>9</a:t>
                      </a:r>
                      <a:endParaRPr lang="en-GB" sz="9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a:solidFill>
                            <a:srgbClr val="000000"/>
                          </a:solidFill>
                          <a:effectLst/>
                          <a:latin typeface="Calibri" panose="020F0502020204030204" pitchFamily="34" charset="0"/>
                        </a:rPr>
                        <a:t>6</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900" b="0" i="0" u="none" strike="noStrike">
                          <a:solidFill>
                            <a:srgbClr val="000000"/>
                          </a:solidFill>
                          <a:effectLst/>
                          <a:latin typeface="Calibri" panose="020F0502020204030204" pitchFamily="34" charset="0"/>
                        </a:rPr>
                        <a:t>Installation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900" b="0" i="0" u="none" strike="noStrike">
                          <a:solidFill>
                            <a:srgbClr val="000000"/>
                          </a:solidFill>
                          <a:effectLst/>
                          <a:latin typeface="Calibri" panose="020F0502020204030204" pitchFamily="34" charset="0"/>
                        </a:rPr>
                        <a:t>A person for the installation was foreseen but now it is an external position that will not have the required experience. Action is required from WP1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6881652"/>
                  </a:ext>
                </a:extLst>
              </a:tr>
              <a:tr h="226560">
                <a:tc>
                  <a:txBody>
                    <a:bodyPr/>
                    <a:lstStyle/>
                    <a:p>
                      <a:pPr algn="l" fontAlgn="ctr"/>
                      <a:r>
                        <a:rPr lang="en-GB" sz="900" b="0" i="0" u="none" strike="noStrike">
                          <a:solidFill>
                            <a:srgbClr val="000000"/>
                          </a:solidFill>
                          <a:effectLst/>
                          <a:latin typeface="Calibri" panose="020F0502020204030204" pitchFamily="34" charset="0"/>
                        </a:rPr>
                        <a:t>From 1 to </a:t>
                      </a:r>
                      <a:r>
                        <a:rPr lang="en-GB" sz="900" b="1" i="0" u="none" strike="noStrike">
                          <a:solidFill>
                            <a:srgbClr val="000000"/>
                          </a:solidFill>
                          <a:effectLst/>
                          <a:latin typeface="Calibri" panose="020F0502020204030204" pitchFamily="34" charset="0"/>
                        </a:rPr>
                        <a:t>12</a:t>
                      </a:r>
                      <a:endParaRPr lang="en-GB" sz="9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a:solidFill>
                            <a:srgbClr val="000000"/>
                          </a:solidFill>
                          <a:effectLst/>
                          <a:latin typeface="Calibri" panose="020F0502020204030204" pitchFamily="34" charset="0"/>
                        </a:rPr>
                        <a:t>46</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900" b="0" i="0" u="none" strike="noStrike">
                          <a:solidFill>
                            <a:srgbClr val="000000"/>
                          </a:solidFill>
                          <a:effectLst/>
                          <a:latin typeface="Calibri" panose="020F0502020204030204" pitchFamily="34" charset="0"/>
                        </a:rPr>
                        <a:t>Changes of applicable laws and regulations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900" b="0" i="0" u="none" strike="noStrike">
                          <a:solidFill>
                            <a:srgbClr val="000000"/>
                          </a:solidFill>
                          <a:effectLst/>
                          <a:latin typeface="Calibri" panose="020F0502020204030204" pitchFamily="34" charset="0"/>
                        </a:rPr>
                        <a:t>Review once the final cost of the modifications is known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16595169"/>
                  </a:ext>
                </a:extLst>
              </a:tr>
              <a:tr h="377600">
                <a:tc>
                  <a:txBody>
                    <a:bodyPr/>
                    <a:lstStyle/>
                    <a:p>
                      <a:pPr algn="l" fontAlgn="ctr"/>
                      <a:r>
                        <a:rPr lang="en-GB" sz="900" b="0" i="0" u="none" strike="noStrike">
                          <a:solidFill>
                            <a:srgbClr val="000000"/>
                          </a:solidFill>
                          <a:effectLst/>
                          <a:latin typeface="Calibri" panose="020F0502020204030204" pitchFamily="34" charset="0"/>
                        </a:rPr>
                        <a:t>From 1 to </a:t>
                      </a:r>
                      <a:r>
                        <a:rPr lang="en-GB" sz="900" b="1" i="0" u="none" strike="noStrike">
                          <a:solidFill>
                            <a:srgbClr val="000000"/>
                          </a:solidFill>
                          <a:effectLst/>
                          <a:latin typeface="Calibri" panose="020F0502020204030204" pitchFamily="34" charset="0"/>
                        </a:rPr>
                        <a:t>16</a:t>
                      </a:r>
                      <a:endParaRPr lang="en-GB" sz="9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900" b="0" i="0" u="none" strike="noStrike">
                          <a:solidFill>
                            <a:srgbClr val="000000"/>
                          </a:solidFill>
                          <a:effectLst/>
                          <a:latin typeface="Calibri" panose="020F0502020204030204" pitchFamily="34" charset="0"/>
                        </a:rPr>
                        <a:t>50</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900" b="0" i="0" u="none" strike="noStrike">
                          <a:solidFill>
                            <a:srgbClr val="000000"/>
                          </a:solidFill>
                          <a:effectLst/>
                          <a:latin typeface="Calibri" panose="020F0502020204030204" pitchFamily="34" charset="0"/>
                        </a:rPr>
                        <a:t>Collaborations enlargement</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900" b="0" i="0" u="none" strike="noStrike" dirty="0">
                          <a:solidFill>
                            <a:srgbClr val="000000"/>
                          </a:solidFill>
                          <a:effectLst/>
                          <a:latin typeface="Calibri" panose="020F0502020204030204" pitchFamily="34" charset="0"/>
                        </a:rPr>
                        <a:t>Study the advantages and disadvantages of the Pakistani collaboration carefully before taking the decision.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8168365"/>
                  </a:ext>
                </a:extLst>
              </a:tr>
            </a:tbl>
          </a:graphicData>
        </a:graphic>
      </p:graphicFrame>
    </p:spTree>
    <p:extLst>
      <p:ext uri="{BB962C8B-B14F-4D97-AF65-F5344CB8AC3E}">
        <p14:creationId xmlns:p14="http://schemas.microsoft.com/office/powerpoint/2010/main" val="947312651"/>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361E7-AF91-404A-A20F-FB58AF9937B5}"/>
              </a:ext>
            </a:extLst>
          </p:cNvPr>
          <p:cNvSpPr>
            <a:spLocks noGrp="1"/>
          </p:cNvSpPr>
          <p:nvPr>
            <p:ph type="title"/>
          </p:nvPr>
        </p:nvSpPr>
        <p:spPr/>
        <p:txBody>
          <a:bodyPr/>
          <a:lstStyle/>
          <a:p>
            <a:r>
              <a:rPr lang="en-US" dirty="0"/>
              <a:t>WP18</a:t>
            </a:r>
            <a:endParaRPr lang="en-GB" dirty="0"/>
          </a:p>
        </p:txBody>
      </p:sp>
      <p:sp>
        <p:nvSpPr>
          <p:cNvPr id="3" name="Footer Placeholder 2">
            <a:extLst>
              <a:ext uri="{FF2B5EF4-FFF2-40B4-BE49-F238E27FC236}">
                <a16:creationId xmlns:a16="http://schemas.microsoft.com/office/drawing/2014/main" id="{FE2B99EF-AE00-4013-9DDC-B989ACF28EF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6CEC84F6-8E25-49D6-A5A3-12C61E21CC0E}"/>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146</a:t>
            </a:fld>
            <a:endParaRPr lang="fr-FR">
              <a:solidFill>
                <a:srgbClr val="64BCD9"/>
              </a:solidFill>
              <a:latin typeface="Arial"/>
            </a:endParaRPr>
          </a:p>
        </p:txBody>
      </p:sp>
      <p:pic>
        <p:nvPicPr>
          <p:cNvPr id="5" name="Picture 4">
            <a:extLst>
              <a:ext uri="{FF2B5EF4-FFF2-40B4-BE49-F238E27FC236}">
                <a16:creationId xmlns:a16="http://schemas.microsoft.com/office/drawing/2014/main" id="{D1002152-22F7-4B6A-963E-76839B8C15DF}"/>
              </a:ext>
            </a:extLst>
          </p:cNvPr>
          <p:cNvPicPr>
            <a:picLocks noChangeAspect="1"/>
          </p:cNvPicPr>
          <p:nvPr/>
        </p:nvPicPr>
        <p:blipFill>
          <a:blip r:embed="rId2"/>
          <a:stretch>
            <a:fillRect/>
          </a:stretch>
        </p:blipFill>
        <p:spPr>
          <a:xfrm>
            <a:off x="2249742" y="1060451"/>
            <a:ext cx="4860000" cy="682397"/>
          </a:xfrm>
          <a:prstGeom prst="rect">
            <a:avLst/>
          </a:prstGeom>
        </p:spPr>
      </p:pic>
      <p:pic>
        <p:nvPicPr>
          <p:cNvPr id="10" name="Picture 9">
            <a:extLst>
              <a:ext uri="{FF2B5EF4-FFF2-40B4-BE49-F238E27FC236}">
                <a16:creationId xmlns:a16="http://schemas.microsoft.com/office/drawing/2014/main" id="{B7EECEEA-9CA4-45AC-9DC4-C95D2E70798E}"/>
              </a:ext>
            </a:extLst>
          </p:cNvPr>
          <p:cNvPicPr>
            <a:picLocks noChangeAspect="1"/>
          </p:cNvPicPr>
          <p:nvPr/>
        </p:nvPicPr>
        <p:blipFill>
          <a:blip r:embed="rId3"/>
          <a:stretch>
            <a:fillRect/>
          </a:stretch>
        </p:blipFill>
        <p:spPr>
          <a:xfrm>
            <a:off x="2249742" y="1929451"/>
            <a:ext cx="4860000" cy="2512690"/>
          </a:xfrm>
          <a:prstGeom prst="rect">
            <a:avLst/>
          </a:prstGeom>
        </p:spPr>
      </p:pic>
    </p:spTree>
    <p:extLst>
      <p:ext uri="{BB962C8B-B14F-4D97-AF65-F5344CB8AC3E}">
        <p14:creationId xmlns:p14="http://schemas.microsoft.com/office/powerpoint/2010/main" val="1701561082"/>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03BA3-1D7F-4E25-99FC-75A8E7F0634E}"/>
              </a:ext>
            </a:extLst>
          </p:cNvPr>
          <p:cNvSpPr>
            <a:spLocks noGrp="1"/>
          </p:cNvSpPr>
          <p:nvPr>
            <p:ph type="title"/>
          </p:nvPr>
        </p:nvSpPr>
        <p:spPr/>
        <p:txBody>
          <a:bodyPr/>
          <a:lstStyle/>
          <a:p>
            <a:r>
              <a:rPr lang="en-US" dirty="0"/>
              <a:t>WP18</a:t>
            </a:r>
            <a:endParaRPr lang="en-GB" dirty="0"/>
          </a:p>
        </p:txBody>
      </p:sp>
      <p:sp>
        <p:nvSpPr>
          <p:cNvPr id="3" name="Footer Placeholder 2">
            <a:extLst>
              <a:ext uri="{FF2B5EF4-FFF2-40B4-BE49-F238E27FC236}">
                <a16:creationId xmlns:a16="http://schemas.microsoft.com/office/drawing/2014/main" id="{34E89E8C-1B3D-46AE-BC81-540AB3AC9CA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96878836-EC93-4E9D-9395-D61FD98632DB}"/>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147</a:t>
            </a:fld>
            <a:endParaRPr lang="fr-FR">
              <a:solidFill>
                <a:srgbClr val="64BCD9"/>
              </a:solidFill>
              <a:latin typeface="Arial"/>
            </a:endParaRPr>
          </a:p>
        </p:txBody>
      </p:sp>
      <p:pic>
        <p:nvPicPr>
          <p:cNvPr id="6" name="Picture 5">
            <a:extLst>
              <a:ext uri="{FF2B5EF4-FFF2-40B4-BE49-F238E27FC236}">
                <a16:creationId xmlns:a16="http://schemas.microsoft.com/office/drawing/2014/main" id="{2FD8B00F-2EC6-4C39-9651-040F24DBA065}"/>
              </a:ext>
            </a:extLst>
          </p:cNvPr>
          <p:cNvPicPr>
            <a:picLocks noChangeAspect="1"/>
          </p:cNvPicPr>
          <p:nvPr/>
        </p:nvPicPr>
        <p:blipFill>
          <a:blip r:embed="rId2"/>
          <a:stretch>
            <a:fillRect/>
          </a:stretch>
        </p:blipFill>
        <p:spPr>
          <a:xfrm>
            <a:off x="1617902" y="529378"/>
            <a:ext cx="5908196" cy="4286663"/>
          </a:xfrm>
          <a:prstGeom prst="rect">
            <a:avLst/>
          </a:prstGeom>
        </p:spPr>
      </p:pic>
    </p:spTree>
    <p:extLst>
      <p:ext uri="{BB962C8B-B14F-4D97-AF65-F5344CB8AC3E}">
        <p14:creationId xmlns:p14="http://schemas.microsoft.com/office/powerpoint/2010/main" val="905617681"/>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5E0DD-9521-44C2-AB7D-73B64EB6D288}"/>
              </a:ext>
            </a:extLst>
          </p:cNvPr>
          <p:cNvSpPr>
            <a:spLocks noGrp="1"/>
          </p:cNvSpPr>
          <p:nvPr>
            <p:ph type="title"/>
          </p:nvPr>
        </p:nvSpPr>
        <p:spPr/>
        <p:txBody>
          <a:bodyPr/>
          <a:lstStyle/>
          <a:p>
            <a:r>
              <a:rPr lang="en-US" dirty="0"/>
              <a:t>WP18</a:t>
            </a:r>
            <a:endParaRPr lang="en-GB" dirty="0"/>
          </a:p>
        </p:txBody>
      </p:sp>
      <p:sp>
        <p:nvSpPr>
          <p:cNvPr id="3" name="Footer Placeholder 2">
            <a:extLst>
              <a:ext uri="{FF2B5EF4-FFF2-40B4-BE49-F238E27FC236}">
                <a16:creationId xmlns:a16="http://schemas.microsoft.com/office/drawing/2014/main" id="{35AEA231-0ACA-4D31-8371-01554CAF4568}"/>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F57FB701-A862-4159-9965-50F7D78EDA16}"/>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148</a:t>
            </a:fld>
            <a:endParaRPr lang="fr-FR">
              <a:solidFill>
                <a:srgbClr val="64BCD9"/>
              </a:solidFill>
              <a:latin typeface="Arial"/>
            </a:endParaRPr>
          </a:p>
        </p:txBody>
      </p:sp>
      <p:pic>
        <p:nvPicPr>
          <p:cNvPr id="6" name="Picture 5">
            <a:extLst>
              <a:ext uri="{FF2B5EF4-FFF2-40B4-BE49-F238E27FC236}">
                <a16:creationId xmlns:a16="http://schemas.microsoft.com/office/drawing/2014/main" id="{5326E873-0501-4C7E-8B23-94B8B77C031E}"/>
              </a:ext>
            </a:extLst>
          </p:cNvPr>
          <p:cNvPicPr>
            <a:picLocks noChangeAspect="1"/>
          </p:cNvPicPr>
          <p:nvPr/>
        </p:nvPicPr>
        <p:blipFill>
          <a:blip r:embed="rId2"/>
          <a:stretch>
            <a:fillRect/>
          </a:stretch>
        </p:blipFill>
        <p:spPr>
          <a:xfrm>
            <a:off x="1750201" y="677675"/>
            <a:ext cx="5819543" cy="4224588"/>
          </a:xfrm>
          <a:prstGeom prst="rect">
            <a:avLst/>
          </a:prstGeom>
        </p:spPr>
      </p:pic>
    </p:spTree>
    <p:extLst>
      <p:ext uri="{BB962C8B-B14F-4D97-AF65-F5344CB8AC3E}">
        <p14:creationId xmlns:p14="http://schemas.microsoft.com/office/powerpoint/2010/main" val="3324042636"/>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75D74-F64E-4C6A-AFF3-5C1A0BDE0F8A}"/>
              </a:ext>
            </a:extLst>
          </p:cNvPr>
          <p:cNvSpPr>
            <a:spLocks noGrp="1"/>
          </p:cNvSpPr>
          <p:nvPr>
            <p:ph type="title"/>
          </p:nvPr>
        </p:nvSpPr>
        <p:spPr/>
        <p:txBody>
          <a:bodyPr/>
          <a:lstStyle/>
          <a:p>
            <a:r>
              <a:rPr lang="en-US" dirty="0"/>
              <a:t>WP18 – MAIN ACTIONS</a:t>
            </a:r>
            <a:endParaRPr lang="en-GB" dirty="0"/>
          </a:p>
        </p:txBody>
      </p:sp>
      <p:sp>
        <p:nvSpPr>
          <p:cNvPr id="3" name="Footer Placeholder 2">
            <a:extLst>
              <a:ext uri="{FF2B5EF4-FFF2-40B4-BE49-F238E27FC236}">
                <a16:creationId xmlns:a16="http://schemas.microsoft.com/office/drawing/2014/main" id="{FA912EE9-1F2F-44BF-B1C1-879597277A64}"/>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8D107D3B-E39A-4191-85CF-6ECF1EEFAA68}"/>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149</a:t>
            </a:fld>
            <a:endParaRPr lang="fr-FR">
              <a:solidFill>
                <a:srgbClr val="64BCD9"/>
              </a:solidFill>
              <a:latin typeface="Arial"/>
            </a:endParaRPr>
          </a:p>
        </p:txBody>
      </p:sp>
      <p:graphicFrame>
        <p:nvGraphicFramePr>
          <p:cNvPr id="5" name="Table 4">
            <a:extLst>
              <a:ext uri="{FF2B5EF4-FFF2-40B4-BE49-F238E27FC236}">
                <a16:creationId xmlns:a16="http://schemas.microsoft.com/office/drawing/2014/main" id="{BDA72961-0B84-4A98-A418-45FD25DCD0C9}"/>
              </a:ext>
            </a:extLst>
          </p:cNvPr>
          <p:cNvGraphicFramePr>
            <a:graphicFrameLocks noGrp="1"/>
          </p:cNvGraphicFramePr>
          <p:nvPr/>
        </p:nvGraphicFramePr>
        <p:xfrm>
          <a:off x="2171701" y="2378154"/>
          <a:ext cx="4800599" cy="448628"/>
        </p:xfrm>
        <a:graphic>
          <a:graphicData uri="http://schemas.openxmlformats.org/drawingml/2006/table">
            <a:tbl>
              <a:tblPr/>
              <a:tblGrid>
                <a:gridCol w="628338">
                  <a:extLst>
                    <a:ext uri="{9D8B030D-6E8A-4147-A177-3AD203B41FA5}">
                      <a16:colId xmlns:a16="http://schemas.microsoft.com/office/drawing/2014/main" val="502590813"/>
                    </a:ext>
                  </a:extLst>
                </a:gridCol>
                <a:gridCol w="396386">
                  <a:extLst>
                    <a:ext uri="{9D8B030D-6E8A-4147-A177-3AD203B41FA5}">
                      <a16:colId xmlns:a16="http://schemas.microsoft.com/office/drawing/2014/main" val="278999154"/>
                    </a:ext>
                  </a:extLst>
                </a:gridCol>
                <a:gridCol w="1097280">
                  <a:extLst>
                    <a:ext uri="{9D8B030D-6E8A-4147-A177-3AD203B41FA5}">
                      <a16:colId xmlns:a16="http://schemas.microsoft.com/office/drawing/2014/main" val="208943501"/>
                    </a:ext>
                  </a:extLst>
                </a:gridCol>
                <a:gridCol w="2678595">
                  <a:extLst>
                    <a:ext uri="{9D8B030D-6E8A-4147-A177-3AD203B41FA5}">
                      <a16:colId xmlns:a16="http://schemas.microsoft.com/office/drawing/2014/main" val="221112856"/>
                    </a:ext>
                  </a:extLst>
                </a:gridCol>
              </a:tblGrid>
              <a:tr h="205740">
                <a:tc>
                  <a:txBody>
                    <a:bodyPr/>
                    <a:lstStyle/>
                    <a:p>
                      <a:pPr algn="l" fontAlgn="b"/>
                      <a:r>
                        <a:rPr lang="en-GB" sz="900" b="1" i="0" u="none" strike="noStrike" dirty="0" err="1">
                          <a:solidFill>
                            <a:srgbClr val="FFFFFF"/>
                          </a:solidFill>
                          <a:effectLst/>
                          <a:latin typeface="Calibri" panose="020F0502020204030204" pitchFamily="34" charset="0"/>
                        </a:rPr>
                        <a:t>IxV</a:t>
                      </a:r>
                      <a:r>
                        <a:rPr lang="en-GB" sz="900" b="1" i="0" u="none" strike="noStrike" dirty="0">
                          <a:solidFill>
                            <a:srgbClr val="FFFFFF"/>
                          </a:solidFill>
                          <a:effectLst/>
                          <a:latin typeface="Calibri" panose="020F0502020204030204" pitchFamily="34" charset="0"/>
                        </a:rPr>
                        <a:t>&lt;</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900" b="1" i="0" u="none" strike="noStrike">
                          <a:solidFill>
                            <a:srgbClr val="FFFFFF"/>
                          </a:solidFill>
                          <a:effectLst/>
                          <a:latin typeface="Calibri" panose="020F0502020204030204" pitchFamily="34" charset="0"/>
                        </a:rPr>
                        <a:t>ID</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900" b="1" i="0" u="none" strike="noStrike">
                          <a:solidFill>
                            <a:srgbClr val="FFFFFF"/>
                          </a:solidFill>
                          <a:effectLst/>
                          <a:latin typeface="Calibri" panose="020F0502020204030204" pitchFamily="34" charset="0"/>
                        </a:rPr>
                        <a:t>Risk</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900" b="1" i="0" u="none" strike="noStrike">
                          <a:solidFill>
                            <a:srgbClr val="FFFFFF"/>
                          </a:solidFill>
                          <a:effectLst/>
                          <a:latin typeface="Calibri" panose="020F0502020204030204" pitchFamily="34" charset="0"/>
                        </a:rPr>
                        <a:t>Actions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3455140155"/>
                  </a:ext>
                </a:extLst>
              </a:tr>
              <a:tr h="242888">
                <a:tc>
                  <a:txBody>
                    <a:bodyPr/>
                    <a:lstStyle/>
                    <a:p>
                      <a:pPr algn="l" fontAlgn="ctr"/>
                      <a:r>
                        <a:rPr lang="en-GB" sz="800" b="0" i="0" u="none" strike="noStrike">
                          <a:solidFill>
                            <a:srgbClr val="000000"/>
                          </a:solidFill>
                          <a:effectLst/>
                          <a:latin typeface="Calibri" panose="020F0502020204030204" pitchFamily="34" charset="0"/>
                        </a:rPr>
                        <a:t>From 1 to </a:t>
                      </a:r>
                      <a:r>
                        <a:rPr lang="en-GB" sz="800" b="1" i="0" u="none" strike="noStrike">
                          <a:solidFill>
                            <a:srgbClr val="000000"/>
                          </a:solidFill>
                          <a:effectLst/>
                          <a:latin typeface="Calibri" panose="020F0502020204030204" pitchFamily="34" charset="0"/>
                        </a:rPr>
                        <a:t>4</a:t>
                      </a:r>
                      <a:endParaRPr lang="en-GB" sz="800" b="0" i="0" u="none" strike="noStrike">
                        <a:solidFill>
                          <a:srgbClr val="000000"/>
                        </a:solidFill>
                        <a:effectLst/>
                        <a:latin typeface="Calibri" panose="020F0502020204030204" pitchFamily="34" charset="0"/>
                      </a:endParaRP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47</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Project management</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Update the planning</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4682789"/>
                  </a:ext>
                </a:extLst>
              </a:tr>
            </a:tbl>
          </a:graphicData>
        </a:graphic>
      </p:graphicFrame>
    </p:spTree>
    <p:extLst>
      <p:ext uri="{BB962C8B-B14F-4D97-AF65-F5344CB8AC3E}">
        <p14:creationId xmlns:p14="http://schemas.microsoft.com/office/powerpoint/2010/main" val="25215008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Risk Intelligence map</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22327357"/>
              </p:ext>
            </p:extLst>
          </p:nvPr>
        </p:nvGraphicFramePr>
        <p:xfrm>
          <a:off x="1631665" y="1200019"/>
          <a:ext cx="5880670" cy="3307560"/>
        </p:xfrm>
        <a:graphic>
          <a:graphicData uri="http://schemas.openxmlformats.org/drawingml/2006/table">
            <a:tbl>
              <a:tblPr>
                <a:tableStyleId>{BC89EF96-8CEA-46FF-86C4-4CE0E7609802}</a:tableStyleId>
              </a:tblPr>
              <a:tblGrid>
                <a:gridCol w="2173304">
                  <a:extLst>
                    <a:ext uri="{9D8B030D-6E8A-4147-A177-3AD203B41FA5}">
                      <a16:colId xmlns:a16="http://schemas.microsoft.com/office/drawing/2014/main" val="20000"/>
                    </a:ext>
                  </a:extLst>
                </a:gridCol>
                <a:gridCol w="3707366">
                  <a:extLst>
                    <a:ext uri="{9D8B030D-6E8A-4147-A177-3AD203B41FA5}">
                      <a16:colId xmlns:a16="http://schemas.microsoft.com/office/drawing/2014/main" val="20001"/>
                    </a:ext>
                  </a:extLst>
                </a:gridCol>
              </a:tblGrid>
              <a:tr h="212884">
                <a:tc rowSpan="2">
                  <a:txBody>
                    <a:bodyPr/>
                    <a:lstStyle/>
                    <a:p>
                      <a:pPr algn="ctr" fontAlgn="ctr"/>
                      <a:r>
                        <a:rPr lang="en-GB" sz="1400" u="none" strike="noStrike" dirty="0">
                          <a:effectLst/>
                        </a:rPr>
                        <a:t>Governance</a:t>
                      </a:r>
                      <a:endParaRPr lang="en-GB" sz="1400" b="1" i="0" u="none" strike="noStrike" dirty="0">
                        <a:solidFill>
                          <a:schemeClr val="bg1"/>
                        </a:solidFill>
                        <a:effectLst/>
                        <a:latin typeface="Calibri"/>
                      </a:endParaRPr>
                    </a:p>
                  </a:txBody>
                  <a:tcPr marL="7144" marR="7144" marT="7144" marB="0" anchor="ctr"/>
                </a:tc>
                <a:tc>
                  <a:txBody>
                    <a:bodyPr/>
                    <a:lstStyle/>
                    <a:p>
                      <a:pPr algn="l" fontAlgn="ctr"/>
                      <a:r>
                        <a:rPr lang="en-GB" sz="1400" u="none" strike="noStrike" dirty="0">
                          <a:effectLst/>
                        </a:rPr>
                        <a:t>  Corporate </a:t>
                      </a:r>
                      <a:endParaRPr lang="en-GB" sz="1400" b="1" i="0" u="none" strike="noStrike" dirty="0">
                        <a:solidFill>
                          <a:schemeClr val="bg1"/>
                        </a:solidFill>
                        <a:effectLst/>
                        <a:latin typeface="Calibri"/>
                      </a:endParaRPr>
                    </a:p>
                  </a:txBody>
                  <a:tcPr marL="7144" marR="7144" marT="7144" marB="0" anchor="ctr"/>
                </a:tc>
                <a:extLst>
                  <a:ext uri="{0D108BD9-81ED-4DB2-BD59-A6C34878D82A}">
                    <a16:rowId xmlns:a16="http://schemas.microsoft.com/office/drawing/2014/main" val="10000"/>
                  </a:ext>
                </a:extLst>
              </a:tr>
              <a:tr h="212884">
                <a:tc vMerge="1">
                  <a:txBody>
                    <a:bodyPr/>
                    <a:lstStyle/>
                    <a:p>
                      <a:endParaRPr lang="en-GB"/>
                    </a:p>
                  </a:txBody>
                  <a:tcPr/>
                </a:tc>
                <a:tc>
                  <a:txBody>
                    <a:bodyPr/>
                    <a:lstStyle/>
                    <a:p>
                      <a:pPr algn="l" fontAlgn="ctr"/>
                      <a:r>
                        <a:rPr lang="en-GB" sz="1400" u="none" strike="noStrike" dirty="0">
                          <a:effectLst/>
                        </a:rPr>
                        <a:t>  Ethics &amp; Compliance</a:t>
                      </a:r>
                      <a:endParaRPr lang="en-GB" sz="1400" b="1" i="0" u="none" strike="noStrike" dirty="0">
                        <a:solidFill>
                          <a:schemeClr val="bg1"/>
                        </a:solidFill>
                        <a:effectLst/>
                        <a:latin typeface="Calibri"/>
                      </a:endParaRPr>
                    </a:p>
                  </a:txBody>
                  <a:tcPr marL="7144" marR="7144" marT="7144" marB="0" anchor="ctr"/>
                </a:tc>
                <a:extLst>
                  <a:ext uri="{0D108BD9-81ED-4DB2-BD59-A6C34878D82A}">
                    <a16:rowId xmlns:a16="http://schemas.microsoft.com/office/drawing/2014/main" val="10001"/>
                  </a:ext>
                </a:extLst>
              </a:tr>
              <a:tr h="212884">
                <a:tc rowSpan="4">
                  <a:txBody>
                    <a:bodyPr/>
                    <a:lstStyle/>
                    <a:p>
                      <a:pPr algn="ctr" fontAlgn="ctr"/>
                      <a:r>
                        <a:rPr lang="en-GB" sz="1400" u="none" strike="noStrike" dirty="0">
                          <a:effectLst/>
                        </a:rPr>
                        <a:t>Strategy and Planning</a:t>
                      </a:r>
                      <a:endParaRPr lang="en-GB" sz="1400" b="1" i="0" u="none" strike="noStrike" dirty="0">
                        <a:solidFill>
                          <a:schemeClr val="bg1"/>
                        </a:solidFill>
                        <a:effectLst/>
                        <a:latin typeface="Calibri"/>
                      </a:endParaRPr>
                    </a:p>
                  </a:txBody>
                  <a:tcPr marL="7144" marR="7144" marT="7144" marB="0" anchor="ctr"/>
                </a:tc>
                <a:tc>
                  <a:txBody>
                    <a:bodyPr/>
                    <a:lstStyle/>
                    <a:p>
                      <a:pPr algn="l" fontAlgn="ctr"/>
                      <a:r>
                        <a:rPr lang="en-GB" sz="1400" u="none" strike="noStrike" dirty="0">
                          <a:effectLst/>
                        </a:rPr>
                        <a:t>  Corporate Responsibility &amp; Sustainability </a:t>
                      </a:r>
                      <a:r>
                        <a:rPr lang="en-GB" sz="1400" u="none" strike="noStrike" baseline="0" dirty="0">
                          <a:effectLst/>
                        </a:rPr>
                        <a:t>          </a:t>
                      </a:r>
                      <a:endParaRPr lang="en-GB" sz="1400" b="1" i="0" u="none" strike="noStrike" dirty="0">
                        <a:solidFill>
                          <a:schemeClr val="bg1"/>
                        </a:solidFill>
                        <a:effectLst/>
                        <a:latin typeface="Calibri"/>
                      </a:endParaRPr>
                    </a:p>
                  </a:txBody>
                  <a:tcPr marL="7144" marR="7144" marT="7144" marB="0" anchor="ctr"/>
                </a:tc>
                <a:extLst>
                  <a:ext uri="{0D108BD9-81ED-4DB2-BD59-A6C34878D82A}">
                    <a16:rowId xmlns:a16="http://schemas.microsoft.com/office/drawing/2014/main" val="10002"/>
                  </a:ext>
                </a:extLst>
              </a:tr>
              <a:tr h="212884">
                <a:tc vMerge="1">
                  <a:txBody>
                    <a:bodyPr/>
                    <a:lstStyle/>
                    <a:p>
                      <a:endParaRPr lang="en-GB"/>
                    </a:p>
                  </a:txBody>
                  <a:tcPr/>
                </a:tc>
                <a:tc>
                  <a:txBody>
                    <a:bodyPr/>
                    <a:lstStyle/>
                    <a:p>
                      <a:pPr algn="l" fontAlgn="ctr"/>
                      <a:r>
                        <a:rPr lang="en-GB" sz="1400" u="none" strike="noStrike" dirty="0">
                          <a:effectLst/>
                        </a:rPr>
                        <a:t>  Strategy</a:t>
                      </a:r>
                      <a:endParaRPr lang="en-GB" sz="1400" b="1" i="0" u="none" strike="noStrike" dirty="0">
                        <a:solidFill>
                          <a:schemeClr val="bg1"/>
                        </a:solidFill>
                        <a:effectLst/>
                        <a:latin typeface="Calibri"/>
                      </a:endParaRPr>
                    </a:p>
                  </a:txBody>
                  <a:tcPr marL="7144" marR="7144" marT="7144" marB="0" anchor="ctr"/>
                </a:tc>
                <a:extLst>
                  <a:ext uri="{0D108BD9-81ED-4DB2-BD59-A6C34878D82A}">
                    <a16:rowId xmlns:a16="http://schemas.microsoft.com/office/drawing/2014/main" val="10003"/>
                  </a:ext>
                </a:extLst>
              </a:tr>
              <a:tr h="212884">
                <a:tc vMerge="1">
                  <a:txBody>
                    <a:bodyPr/>
                    <a:lstStyle/>
                    <a:p>
                      <a:endParaRPr lang="en-GB"/>
                    </a:p>
                  </a:txBody>
                  <a:tcPr/>
                </a:tc>
                <a:tc>
                  <a:txBody>
                    <a:bodyPr/>
                    <a:lstStyle/>
                    <a:p>
                      <a:pPr algn="l" fontAlgn="ctr"/>
                      <a:r>
                        <a:rPr lang="en-GB" sz="1400" u="none" strike="noStrike" dirty="0">
                          <a:effectLst/>
                        </a:rPr>
                        <a:t>  Planning</a:t>
                      </a:r>
                      <a:endParaRPr lang="en-GB" sz="1400" b="1" i="0" u="none" strike="noStrike" dirty="0">
                        <a:solidFill>
                          <a:schemeClr val="bg1"/>
                        </a:solidFill>
                        <a:effectLst/>
                        <a:latin typeface="Calibri"/>
                      </a:endParaRPr>
                    </a:p>
                  </a:txBody>
                  <a:tcPr marL="7144" marR="7144" marT="7144" marB="0" anchor="ctr"/>
                </a:tc>
                <a:extLst>
                  <a:ext uri="{0D108BD9-81ED-4DB2-BD59-A6C34878D82A}">
                    <a16:rowId xmlns:a16="http://schemas.microsoft.com/office/drawing/2014/main" val="10004"/>
                  </a:ext>
                </a:extLst>
              </a:tr>
              <a:tr h="212884">
                <a:tc vMerge="1">
                  <a:txBody>
                    <a:bodyPr/>
                    <a:lstStyle/>
                    <a:p>
                      <a:endParaRPr lang="en-GB"/>
                    </a:p>
                  </a:txBody>
                  <a:tcPr/>
                </a:tc>
                <a:tc>
                  <a:txBody>
                    <a:bodyPr/>
                    <a:lstStyle/>
                    <a:p>
                      <a:pPr algn="l" fontAlgn="ctr"/>
                      <a:r>
                        <a:rPr lang="en-GB" sz="1400" u="none" strike="noStrike" dirty="0">
                          <a:effectLst/>
                        </a:rPr>
                        <a:t>  External Factors</a:t>
                      </a:r>
                      <a:endParaRPr lang="en-GB" sz="1400" b="1" i="0" u="none" strike="noStrike" dirty="0">
                        <a:solidFill>
                          <a:schemeClr val="bg1"/>
                        </a:solidFill>
                        <a:effectLst/>
                        <a:latin typeface="Calibri"/>
                      </a:endParaRPr>
                    </a:p>
                  </a:txBody>
                  <a:tcPr marL="7144" marR="7144" marT="7144" marB="0" anchor="ctr"/>
                </a:tc>
                <a:extLst>
                  <a:ext uri="{0D108BD9-81ED-4DB2-BD59-A6C34878D82A}">
                    <a16:rowId xmlns:a16="http://schemas.microsoft.com/office/drawing/2014/main" val="10005"/>
                  </a:ext>
                </a:extLst>
              </a:tr>
              <a:tr h="212884">
                <a:tc rowSpan="3">
                  <a:txBody>
                    <a:bodyPr/>
                    <a:lstStyle/>
                    <a:p>
                      <a:pPr algn="ctr" fontAlgn="ctr"/>
                      <a:r>
                        <a:rPr lang="en-GB" sz="1400" u="none" strike="noStrike" dirty="0">
                          <a:effectLst/>
                        </a:rPr>
                        <a:t>Delivering on mission</a:t>
                      </a:r>
                      <a:endParaRPr lang="en-GB" sz="1400" b="1" i="0" u="none" strike="noStrike" dirty="0">
                        <a:solidFill>
                          <a:schemeClr val="bg1"/>
                        </a:solidFill>
                        <a:effectLst/>
                        <a:latin typeface="Calibri"/>
                      </a:endParaRPr>
                    </a:p>
                  </a:txBody>
                  <a:tcPr marL="7144" marR="7144" marT="7144" marB="0" anchor="ctr"/>
                </a:tc>
                <a:tc>
                  <a:txBody>
                    <a:bodyPr/>
                    <a:lstStyle/>
                    <a:p>
                      <a:pPr algn="l" fontAlgn="ctr"/>
                      <a:r>
                        <a:rPr lang="en-GB" sz="1400" u="none" strike="noStrike" dirty="0">
                          <a:effectLst/>
                        </a:rPr>
                        <a:t>  Hosting of Scientific Collaborations</a:t>
                      </a:r>
                      <a:endParaRPr lang="en-GB" sz="1400" b="1" i="0" u="none" strike="noStrike" dirty="0">
                        <a:solidFill>
                          <a:schemeClr val="bg1"/>
                        </a:solidFill>
                        <a:effectLst/>
                        <a:latin typeface="Calibri"/>
                      </a:endParaRPr>
                    </a:p>
                  </a:txBody>
                  <a:tcPr marL="7144" marR="7144" marT="7144" marB="0" anchor="ctr"/>
                </a:tc>
                <a:extLst>
                  <a:ext uri="{0D108BD9-81ED-4DB2-BD59-A6C34878D82A}">
                    <a16:rowId xmlns:a16="http://schemas.microsoft.com/office/drawing/2014/main" val="10006"/>
                  </a:ext>
                </a:extLst>
              </a:tr>
              <a:tr h="212884">
                <a:tc vMerge="1">
                  <a:txBody>
                    <a:bodyPr/>
                    <a:lstStyle/>
                    <a:p>
                      <a:endParaRPr lang="en-GB"/>
                    </a:p>
                  </a:txBody>
                  <a:tcPr/>
                </a:tc>
                <a:tc>
                  <a:txBody>
                    <a:bodyPr/>
                    <a:lstStyle/>
                    <a:p>
                      <a:pPr algn="l" fontAlgn="ctr"/>
                      <a:r>
                        <a:rPr lang="en-GB" sz="1400" u="none" strike="noStrike" dirty="0">
                          <a:effectLst/>
                        </a:rPr>
                        <a:t>  Knowledge transfer and training</a:t>
                      </a:r>
                      <a:endParaRPr lang="en-GB" sz="1400" b="1" i="0" u="none" strike="noStrike" dirty="0">
                        <a:solidFill>
                          <a:schemeClr val="bg1"/>
                        </a:solidFill>
                        <a:effectLst/>
                        <a:latin typeface="Calibri"/>
                      </a:endParaRPr>
                    </a:p>
                  </a:txBody>
                  <a:tcPr marL="7144" marR="7144" marT="7144" marB="0" anchor="ctr"/>
                </a:tc>
                <a:extLst>
                  <a:ext uri="{0D108BD9-81ED-4DB2-BD59-A6C34878D82A}">
                    <a16:rowId xmlns:a16="http://schemas.microsoft.com/office/drawing/2014/main" val="10007"/>
                  </a:ext>
                </a:extLst>
              </a:tr>
              <a:tr h="212884">
                <a:tc vMerge="1">
                  <a:txBody>
                    <a:bodyPr/>
                    <a:lstStyle/>
                    <a:p>
                      <a:endParaRPr lang="en-GB"/>
                    </a:p>
                  </a:txBody>
                  <a:tcPr/>
                </a:tc>
                <a:tc>
                  <a:txBody>
                    <a:bodyPr/>
                    <a:lstStyle/>
                    <a:p>
                      <a:pPr algn="l" fontAlgn="ctr"/>
                      <a:r>
                        <a:rPr lang="en-GB" sz="1400" u="none" strike="noStrike" dirty="0">
                          <a:effectLst/>
                        </a:rPr>
                        <a:t>  Research tools</a:t>
                      </a:r>
                      <a:endParaRPr lang="en-GB" sz="1400" b="1" i="0" u="none" strike="noStrike" dirty="0">
                        <a:solidFill>
                          <a:schemeClr val="bg1"/>
                        </a:solidFill>
                        <a:effectLst/>
                        <a:latin typeface="Calibri"/>
                      </a:endParaRPr>
                    </a:p>
                  </a:txBody>
                  <a:tcPr marL="7144" marR="7144" marT="7144" marB="0" anchor="ctr"/>
                </a:tc>
                <a:extLst>
                  <a:ext uri="{0D108BD9-81ED-4DB2-BD59-A6C34878D82A}">
                    <a16:rowId xmlns:a16="http://schemas.microsoft.com/office/drawing/2014/main" val="10008"/>
                  </a:ext>
                </a:extLst>
              </a:tr>
              <a:tr h="212884">
                <a:tc rowSpan="6">
                  <a:txBody>
                    <a:bodyPr/>
                    <a:lstStyle/>
                    <a:p>
                      <a:pPr algn="ctr" fontAlgn="ctr"/>
                      <a:r>
                        <a:rPr lang="en-GB" sz="1400" u="none" strike="noStrike" dirty="0">
                          <a:effectLst/>
                        </a:rPr>
                        <a:t>Operations/Infrastructure</a:t>
                      </a:r>
                      <a:endParaRPr lang="en-GB" sz="1400" b="1" i="0" u="none" strike="noStrike" dirty="0">
                        <a:solidFill>
                          <a:schemeClr val="bg1"/>
                        </a:solidFill>
                        <a:effectLst/>
                        <a:latin typeface="Calibri"/>
                      </a:endParaRPr>
                    </a:p>
                  </a:txBody>
                  <a:tcPr marL="7144" marR="7144" marT="7144" marB="0" anchor="ctr"/>
                </a:tc>
                <a:tc>
                  <a:txBody>
                    <a:bodyPr/>
                    <a:lstStyle/>
                    <a:p>
                      <a:pPr algn="l" fontAlgn="ctr"/>
                      <a:r>
                        <a:rPr lang="en-GB" sz="1400" u="none" strike="noStrike" dirty="0">
                          <a:effectLst/>
                        </a:rPr>
                        <a:t>  Infrastructure support</a:t>
                      </a:r>
                      <a:endParaRPr lang="en-GB" sz="1400" b="1" i="0" u="none" strike="noStrike" dirty="0">
                        <a:solidFill>
                          <a:schemeClr val="bg1"/>
                        </a:solidFill>
                        <a:effectLst/>
                        <a:latin typeface="Calibri"/>
                      </a:endParaRPr>
                    </a:p>
                  </a:txBody>
                  <a:tcPr marL="7144" marR="7144" marT="7144" marB="0" anchor="ctr"/>
                </a:tc>
                <a:extLst>
                  <a:ext uri="{0D108BD9-81ED-4DB2-BD59-A6C34878D82A}">
                    <a16:rowId xmlns:a16="http://schemas.microsoft.com/office/drawing/2014/main" val="10009"/>
                  </a:ext>
                </a:extLst>
              </a:tr>
              <a:tr h="212884">
                <a:tc vMerge="1">
                  <a:txBody>
                    <a:bodyPr/>
                    <a:lstStyle/>
                    <a:p>
                      <a:endParaRPr lang="en-GB"/>
                    </a:p>
                  </a:txBody>
                  <a:tcPr/>
                </a:tc>
                <a:tc>
                  <a:txBody>
                    <a:bodyPr/>
                    <a:lstStyle/>
                    <a:p>
                      <a:pPr algn="l" fontAlgn="ctr"/>
                      <a:r>
                        <a:rPr lang="en-GB" sz="1400" u="none" strike="noStrike" dirty="0">
                          <a:effectLst/>
                        </a:rPr>
                        <a:t>  Corporate Image</a:t>
                      </a:r>
                      <a:endParaRPr lang="en-GB" sz="1400" b="1" i="0" u="none" strike="noStrike" dirty="0">
                        <a:solidFill>
                          <a:schemeClr val="bg1"/>
                        </a:solidFill>
                        <a:effectLst/>
                        <a:latin typeface="Calibri"/>
                      </a:endParaRPr>
                    </a:p>
                  </a:txBody>
                  <a:tcPr marL="7144" marR="7144" marT="7144" marB="0" anchor="ctr"/>
                </a:tc>
                <a:extLst>
                  <a:ext uri="{0D108BD9-81ED-4DB2-BD59-A6C34878D82A}">
                    <a16:rowId xmlns:a16="http://schemas.microsoft.com/office/drawing/2014/main" val="10010"/>
                  </a:ext>
                </a:extLst>
              </a:tr>
              <a:tr h="212884">
                <a:tc vMerge="1">
                  <a:txBody>
                    <a:bodyPr/>
                    <a:lstStyle/>
                    <a:p>
                      <a:endParaRPr lang="en-GB"/>
                    </a:p>
                  </a:txBody>
                  <a:tcPr/>
                </a:tc>
                <a:tc>
                  <a:txBody>
                    <a:bodyPr/>
                    <a:lstStyle/>
                    <a:p>
                      <a:pPr algn="l" fontAlgn="ctr"/>
                      <a:r>
                        <a:rPr lang="en-GB" sz="1400" u="none" strike="noStrike" dirty="0">
                          <a:effectLst/>
                        </a:rPr>
                        <a:t>  Finance</a:t>
                      </a:r>
                      <a:endParaRPr lang="en-GB" sz="1400" b="1" i="0" u="none" strike="noStrike" dirty="0">
                        <a:solidFill>
                          <a:schemeClr val="bg1"/>
                        </a:solidFill>
                        <a:effectLst/>
                        <a:latin typeface="Calibri"/>
                      </a:endParaRPr>
                    </a:p>
                  </a:txBody>
                  <a:tcPr marL="7144" marR="7144" marT="7144" marB="0" anchor="ctr"/>
                </a:tc>
                <a:extLst>
                  <a:ext uri="{0D108BD9-81ED-4DB2-BD59-A6C34878D82A}">
                    <a16:rowId xmlns:a16="http://schemas.microsoft.com/office/drawing/2014/main" val="10011"/>
                  </a:ext>
                </a:extLst>
              </a:tr>
              <a:tr h="212884">
                <a:tc vMerge="1">
                  <a:txBody>
                    <a:bodyPr/>
                    <a:lstStyle/>
                    <a:p>
                      <a:endParaRPr lang="en-GB"/>
                    </a:p>
                  </a:txBody>
                  <a:tcPr/>
                </a:tc>
                <a:tc>
                  <a:txBody>
                    <a:bodyPr/>
                    <a:lstStyle/>
                    <a:p>
                      <a:pPr algn="l" fontAlgn="ctr"/>
                      <a:r>
                        <a:rPr lang="en-GB" sz="1400" u="none" strike="noStrike" dirty="0">
                          <a:effectLst/>
                        </a:rPr>
                        <a:t>  Human Resources</a:t>
                      </a:r>
                      <a:endParaRPr lang="en-GB" sz="1400" b="1" i="0" u="none" strike="noStrike" dirty="0">
                        <a:solidFill>
                          <a:schemeClr val="bg1"/>
                        </a:solidFill>
                        <a:effectLst/>
                        <a:latin typeface="Calibri"/>
                      </a:endParaRPr>
                    </a:p>
                  </a:txBody>
                  <a:tcPr marL="7144" marR="7144" marT="7144" marB="0" anchor="ctr"/>
                </a:tc>
                <a:extLst>
                  <a:ext uri="{0D108BD9-81ED-4DB2-BD59-A6C34878D82A}">
                    <a16:rowId xmlns:a16="http://schemas.microsoft.com/office/drawing/2014/main" val="10012"/>
                  </a:ext>
                </a:extLst>
              </a:tr>
              <a:tr h="212884">
                <a:tc vMerge="1">
                  <a:txBody>
                    <a:bodyPr/>
                    <a:lstStyle/>
                    <a:p>
                      <a:endParaRPr lang="en-GB"/>
                    </a:p>
                  </a:txBody>
                  <a:tcPr/>
                </a:tc>
                <a:tc>
                  <a:txBody>
                    <a:bodyPr/>
                    <a:lstStyle/>
                    <a:p>
                      <a:pPr algn="l" fontAlgn="ctr"/>
                      <a:r>
                        <a:rPr lang="en-GB" sz="1400" u="none" strike="noStrike" dirty="0">
                          <a:effectLst/>
                        </a:rPr>
                        <a:t>  Information Technology</a:t>
                      </a:r>
                      <a:endParaRPr lang="en-GB" sz="1400" b="1" i="0" u="none" strike="noStrike" dirty="0">
                        <a:solidFill>
                          <a:schemeClr val="bg1"/>
                        </a:solidFill>
                        <a:effectLst/>
                        <a:latin typeface="Calibri"/>
                      </a:endParaRPr>
                    </a:p>
                  </a:txBody>
                  <a:tcPr marL="7144" marR="7144" marT="7144" marB="0" anchor="ctr"/>
                </a:tc>
                <a:extLst>
                  <a:ext uri="{0D108BD9-81ED-4DB2-BD59-A6C34878D82A}">
                    <a16:rowId xmlns:a16="http://schemas.microsoft.com/office/drawing/2014/main" val="10013"/>
                  </a:ext>
                </a:extLst>
              </a:tr>
              <a:tr h="212884">
                <a:tc vMerge="1">
                  <a:txBody>
                    <a:bodyPr/>
                    <a:lstStyle/>
                    <a:p>
                      <a:endParaRPr lang="en-GB"/>
                    </a:p>
                  </a:txBody>
                  <a:tcPr/>
                </a:tc>
                <a:tc>
                  <a:txBody>
                    <a:bodyPr/>
                    <a:lstStyle/>
                    <a:p>
                      <a:pPr algn="l" fontAlgn="ctr"/>
                      <a:r>
                        <a:rPr lang="en-GB" sz="1400" u="none" strike="noStrike" dirty="0">
                          <a:effectLst/>
                        </a:rPr>
                        <a:t>  Legal</a:t>
                      </a:r>
                      <a:endParaRPr lang="en-GB" sz="1400" b="1" i="0" u="none" strike="noStrike" dirty="0">
                        <a:solidFill>
                          <a:schemeClr val="bg1"/>
                        </a:solidFill>
                        <a:effectLst/>
                        <a:latin typeface="Calibri"/>
                      </a:endParaRPr>
                    </a:p>
                  </a:txBody>
                  <a:tcPr marL="7144" marR="7144" marT="7144" marB="0" anchor="ctr"/>
                </a:tc>
                <a:extLst>
                  <a:ext uri="{0D108BD9-81ED-4DB2-BD59-A6C34878D82A}">
                    <a16:rowId xmlns:a16="http://schemas.microsoft.com/office/drawing/2014/main" val="10014"/>
                  </a:ext>
                </a:extLst>
              </a:tr>
            </a:tbl>
          </a:graphicData>
        </a:graphic>
      </p:graphicFrame>
      <p:sp>
        <p:nvSpPr>
          <p:cNvPr id="5" name="TextBox 4"/>
          <p:cNvSpPr txBox="1"/>
          <p:nvPr/>
        </p:nvSpPr>
        <p:spPr>
          <a:xfrm>
            <a:off x="612000" y="830687"/>
            <a:ext cx="8434800" cy="369332"/>
          </a:xfrm>
          <a:prstGeom prst="rect">
            <a:avLst/>
          </a:prstGeom>
          <a:noFill/>
        </p:spPr>
        <p:txBody>
          <a:bodyPr wrap="square" rtlCol="0">
            <a:spAutoFit/>
          </a:bodyPr>
          <a:lstStyle/>
          <a:p>
            <a:pPr>
              <a:spcBef>
                <a:spcPct val="20000"/>
              </a:spcBef>
              <a:buClr>
                <a:schemeClr val="accent6"/>
              </a:buClr>
            </a:pPr>
            <a:r>
              <a:rPr lang="en-US" dirty="0">
                <a:solidFill>
                  <a:schemeClr val="accent5"/>
                </a:solidFill>
              </a:rPr>
              <a:t>Standardized business catalog to inventory most critical risks </a:t>
            </a:r>
            <a:endParaRPr lang="en-GB" dirty="0">
              <a:solidFill>
                <a:schemeClr val="accent5"/>
              </a:solidFill>
            </a:endParaRPr>
          </a:p>
        </p:txBody>
      </p:sp>
      <p:sp>
        <p:nvSpPr>
          <p:cNvPr id="3" name="Footer Placeholder 2">
            <a:extLst>
              <a:ext uri="{FF2B5EF4-FFF2-40B4-BE49-F238E27FC236}">
                <a16:creationId xmlns:a16="http://schemas.microsoft.com/office/drawing/2014/main" id="{CDD4055A-76A0-417F-AF30-24A5ED96B61D}"/>
              </a:ext>
            </a:extLst>
          </p:cNvPr>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6" name="Slide Number Placeholder 5">
            <a:extLst>
              <a:ext uri="{FF2B5EF4-FFF2-40B4-BE49-F238E27FC236}">
                <a16:creationId xmlns:a16="http://schemas.microsoft.com/office/drawing/2014/main" id="{1D74D180-DF7C-41BD-86EF-B8DFC026C870}"/>
              </a:ext>
            </a:extLst>
          </p:cNvPr>
          <p:cNvSpPr>
            <a:spLocks noGrp="1"/>
          </p:cNvSpPr>
          <p:nvPr>
            <p:ph type="sldNum" sz="quarter" idx="12"/>
          </p:nvPr>
        </p:nvSpPr>
        <p:spPr/>
        <p:txBody>
          <a:bodyPr/>
          <a:lstStyle/>
          <a:p>
            <a:fld id="{BFDCA1C4-9514-7B4F-976F-D92F7E296653}" type="slidenum">
              <a:rPr lang="fr-FR" smtClean="0"/>
              <a:pPr/>
              <a:t>15</a:t>
            </a:fld>
            <a:endParaRPr lang="fr-FR"/>
          </a:p>
        </p:txBody>
      </p:sp>
    </p:spTree>
    <p:extLst>
      <p:ext uri="{BB962C8B-B14F-4D97-AF65-F5344CB8AC3E}">
        <p14:creationId xmlns:p14="http://schemas.microsoft.com/office/powerpoint/2010/main" val="666390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Risk Intelligence map</a:t>
            </a:r>
            <a:endParaRPr lang="en-GB" dirty="0"/>
          </a:p>
        </p:txBody>
      </p:sp>
      <p:grpSp>
        <p:nvGrpSpPr>
          <p:cNvPr id="3" name="Group 2"/>
          <p:cNvGrpSpPr/>
          <p:nvPr/>
        </p:nvGrpSpPr>
        <p:grpSpPr>
          <a:xfrm>
            <a:off x="386936" y="-939310"/>
            <a:ext cx="4329079" cy="4231139"/>
            <a:chOff x="366858" y="1184527"/>
            <a:chExt cx="5410200" cy="5243208"/>
          </a:xfrm>
        </p:grpSpPr>
        <p:sp>
          <p:nvSpPr>
            <p:cNvPr id="10" name="Pie 9"/>
            <p:cNvSpPr/>
            <p:nvPr/>
          </p:nvSpPr>
          <p:spPr>
            <a:xfrm rot="19283072">
              <a:off x="366858" y="1184527"/>
              <a:ext cx="5410200" cy="5243208"/>
            </a:xfrm>
            <a:prstGeom prst="pie">
              <a:avLst>
                <a:gd name="adj1" fmla="val 12371364"/>
                <a:gd name="adj2" fmla="val 13736504"/>
              </a:avLst>
            </a:prstGeom>
            <a:solidFill>
              <a:srgbClr val="66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tx1"/>
                </a:solidFill>
              </a:endParaRPr>
            </a:p>
          </p:txBody>
        </p:sp>
        <p:sp>
          <p:nvSpPr>
            <p:cNvPr id="11" name="TextBox 10"/>
            <p:cNvSpPr txBox="1"/>
            <p:nvPr/>
          </p:nvSpPr>
          <p:spPr>
            <a:xfrm>
              <a:off x="451110" y="3621464"/>
              <a:ext cx="2439129" cy="400109"/>
            </a:xfrm>
            <a:prstGeom prst="rect">
              <a:avLst/>
            </a:prstGeom>
            <a:noFill/>
          </p:spPr>
          <p:txBody>
            <a:bodyPr wrap="none" rtlCol="0">
              <a:spAutoFit/>
            </a:bodyPr>
            <a:lstStyle/>
            <a:p>
              <a:r>
                <a:rPr lang="en-US" sz="1350" dirty="0">
                  <a:solidFill>
                    <a:schemeClr val="bg1"/>
                  </a:solidFill>
                </a:rPr>
                <a:t>Risk Intelligence map</a:t>
              </a:r>
              <a:endParaRPr lang="en-GB" sz="1350" dirty="0">
                <a:solidFill>
                  <a:schemeClr val="bg1"/>
                </a:solidFill>
              </a:endParaRPr>
            </a:p>
          </p:txBody>
        </p:sp>
      </p:grpSp>
      <p:sp>
        <p:nvSpPr>
          <p:cNvPr id="5" name="Content Placeholder 4"/>
          <p:cNvSpPr>
            <a:spLocks noGrp="1"/>
          </p:cNvSpPr>
          <p:nvPr>
            <p:ph idx="1"/>
          </p:nvPr>
        </p:nvSpPr>
        <p:spPr>
          <a:xfrm>
            <a:off x="2771800" y="708194"/>
            <a:ext cx="6192688" cy="1520657"/>
          </a:xfrm>
        </p:spPr>
        <p:txBody>
          <a:bodyPr>
            <a:normAutofit fontScale="62500" lnSpcReduction="20000"/>
          </a:bodyPr>
          <a:lstStyle/>
          <a:p>
            <a:pPr algn="l"/>
            <a:r>
              <a:rPr lang="en-US" dirty="0"/>
              <a:t>Adapted to our Organization</a:t>
            </a:r>
          </a:p>
          <a:p>
            <a:pPr algn="l"/>
            <a:r>
              <a:rPr lang="en-US" dirty="0"/>
              <a:t>Every area that could create value also carries the potential for risk</a:t>
            </a:r>
          </a:p>
          <a:p>
            <a:pPr algn="l"/>
            <a:r>
              <a:rPr lang="en-US" dirty="0"/>
              <a:t>For every area of activity, we should understand the threats and the opportunities, where we are weak and where we are strong </a:t>
            </a:r>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228851"/>
            <a:ext cx="6655279" cy="2707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ooter Placeholder 3">
            <a:extLst>
              <a:ext uri="{FF2B5EF4-FFF2-40B4-BE49-F238E27FC236}">
                <a16:creationId xmlns:a16="http://schemas.microsoft.com/office/drawing/2014/main" id="{5A51B0BD-CA06-479F-8A87-3E4F9F8C8098}"/>
              </a:ext>
            </a:extLst>
          </p:cNvPr>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6" name="Slide Number Placeholder 5">
            <a:extLst>
              <a:ext uri="{FF2B5EF4-FFF2-40B4-BE49-F238E27FC236}">
                <a16:creationId xmlns:a16="http://schemas.microsoft.com/office/drawing/2014/main" id="{5E680340-534C-424A-AF9F-6F5F777E71D1}"/>
              </a:ext>
            </a:extLst>
          </p:cNvPr>
          <p:cNvSpPr>
            <a:spLocks noGrp="1"/>
          </p:cNvSpPr>
          <p:nvPr>
            <p:ph type="sldNum" sz="quarter" idx="12"/>
          </p:nvPr>
        </p:nvSpPr>
        <p:spPr/>
        <p:txBody>
          <a:bodyPr/>
          <a:lstStyle/>
          <a:p>
            <a:fld id="{BFDCA1C4-9514-7B4F-976F-D92F7E296653}" type="slidenum">
              <a:rPr lang="fr-FR" smtClean="0"/>
              <a:pPr/>
              <a:t>16</a:t>
            </a:fld>
            <a:endParaRPr lang="fr-FR"/>
          </a:p>
        </p:txBody>
      </p:sp>
    </p:spTree>
    <p:extLst>
      <p:ext uri="{BB962C8B-B14F-4D97-AF65-F5344CB8AC3E}">
        <p14:creationId xmlns:p14="http://schemas.microsoft.com/office/powerpoint/2010/main" val="25506459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Assessing the Risk</a:t>
            </a:r>
            <a:endParaRPr lang="en-GB" dirty="0"/>
          </a:p>
        </p:txBody>
      </p:sp>
      <p:grpSp>
        <p:nvGrpSpPr>
          <p:cNvPr id="3" name="Group 2"/>
          <p:cNvGrpSpPr/>
          <p:nvPr/>
        </p:nvGrpSpPr>
        <p:grpSpPr>
          <a:xfrm>
            <a:off x="427957" y="-974069"/>
            <a:ext cx="4057650" cy="3932406"/>
            <a:chOff x="421551" y="1138180"/>
            <a:chExt cx="5410200" cy="5243208"/>
          </a:xfrm>
        </p:grpSpPr>
        <p:sp>
          <p:nvSpPr>
            <p:cNvPr id="10" name="Pie 9"/>
            <p:cNvSpPr/>
            <p:nvPr/>
          </p:nvSpPr>
          <p:spPr>
            <a:xfrm rot="19283072">
              <a:off x="421551" y="1138180"/>
              <a:ext cx="5410200" cy="5243208"/>
            </a:xfrm>
            <a:prstGeom prst="pie">
              <a:avLst>
                <a:gd name="adj1" fmla="val 12371364"/>
                <a:gd name="adj2" fmla="val 13736504"/>
              </a:avLst>
            </a:prstGeom>
            <a:solidFill>
              <a:srgbClr val="66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tx1"/>
                </a:solidFill>
              </a:endParaRPr>
            </a:p>
          </p:txBody>
        </p:sp>
        <p:sp>
          <p:nvSpPr>
            <p:cNvPr id="11" name="TextBox 10"/>
            <p:cNvSpPr txBox="1"/>
            <p:nvPr/>
          </p:nvSpPr>
          <p:spPr>
            <a:xfrm>
              <a:off x="505803" y="3575118"/>
              <a:ext cx="1438856" cy="400109"/>
            </a:xfrm>
            <a:prstGeom prst="rect">
              <a:avLst/>
            </a:prstGeom>
            <a:noFill/>
          </p:spPr>
          <p:txBody>
            <a:bodyPr wrap="none" rtlCol="0">
              <a:spAutoFit/>
            </a:bodyPr>
            <a:lstStyle/>
            <a:p>
              <a:r>
                <a:rPr lang="en-US" sz="1350" dirty="0">
                  <a:solidFill>
                    <a:schemeClr val="bg1"/>
                  </a:solidFill>
                </a:rPr>
                <a:t>Risk impact</a:t>
              </a:r>
              <a:endParaRPr lang="en-GB" sz="1350" dirty="0">
                <a:solidFill>
                  <a:schemeClr val="bg1"/>
                </a:solidFill>
              </a:endParaRPr>
            </a:p>
          </p:txBody>
        </p:sp>
      </p:grpSp>
      <p:sp>
        <p:nvSpPr>
          <p:cNvPr id="5" name="Content Placeholder 4"/>
          <p:cNvSpPr>
            <a:spLocks noGrp="1"/>
          </p:cNvSpPr>
          <p:nvPr>
            <p:ph idx="1"/>
          </p:nvPr>
        </p:nvSpPr>
        <p:spPr>
          <a:xfrm>
            <a:off x="2555776" y="708193"/>
            <a:ext cx="6491024" cy="1234908"/>
          </a:xfrm>
        </p:spPr>
        <p:txBody>
          <a:bodyPr>
            <a:normAutofit fontScale="62500" lnSpcReduction="20000"/>
          </a:bodyPr>
          <a:lstStyle/>
          <a:p>
            <a:pPr marL="0" indent="0" algn="just"/>
            <a:r>
              <a:rPr lang="en-US" dirty="0"/>
              <a:t>  There are several things that can go “wrong” </a:t>
            </a:r>
          </a:p>
          <a:p>
            <a:pPr marL="0" indent="0" algn="just"/>
            <a:r>
              <a:rPr lang="en-US" dirty="0"/>
              <a:t>  Danger can come from inside (Weakness) or from outside (Threats)</a:t>
            </a:r>
          </a:p>
          <a:p>
            <a:pPr marL="0" indent="0" algn="just"/>
            <a:r>
              <a:rPr lang="en-US" dirty="0"/>
              <a:t>  It can affect directly or indirectly </a:t>
            </a:r>
            <a:r>
              <a:rPr lang="en-GB" dirty="0"/>
              <a:t>the achievement of our objectives</a:t>
            </a:r>
          </a:p>
        </p:txBody>
      </p:sp>
      <p:pic>
        <p:nvPicPr>
          <p:cNvPr id="4" name="Picture 3">
            <a:extLst>
              <a:ext uri="{FF2B5EF4-FFF2-40B4-BE49-F238E27FC236}">
                <a16:creationId xmlns:a16="http://schemas.microsoft.com/office/drawing/2014/main" id="{D70F7222-1AFE-4511-A6F0-8870C37A735A}"/>
              </a:ext>
            </a:extLst>
          </p:cNvPr>
          <p:cNvPicPr>
            <a:picLocks noChangeAspect="1"/>
          </p:cNvPicPr>
          <p:nvPr/>
        </p:nvPicPr>
        <p:blipFill>
          <a:blip r:embed="rId2"/>
          <a:stretch>
            <a:fillRect/>
          </a:stretch>
        </p:blipFill>
        <p:spPr>
          <a:xfrm>
            <a:off x="1144247" y="1904539"/>
            <a:ext cx="6858000" cy="2815814"/>
          </a:xfrm>
          <a:prstGeom prst="rect">
            <a:avLst/>
          </a:prstGeom>
        </p:spPr>
      </p:pic>
      <p:sp>
        <p:nvSpPr>
          <p:cNvPr id="6" name="Footer Placeholder 5">
            <a:extLst>
              <a:ext uri="{FF2B5EF4-FFF2-40B4-BE49-F238E27FC236}">
                <a16:creationId xmlns:a16="http://schemas.microsoft.com/office/drawing/2014/main" id="{9847366E-7DAF-49E5-9D92-D93691CAA018}"/>
              </a:ext>
            </a:extLst>
          </p:cNvPr>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7" name="Slide Number Placeholder 6">
            <a:extLst>
              <a:ext uri="{FF2B5EF4-FFF2-40B4-BE49-F238E27FC236}">
                <a16:creationId xmlns:a16="http://schemas.microsoft.com/office/drawing/2014/main" id="{E8DDC9A7-7236-49A8-90BB-710F56FE7D8E}"/>
              </a:ext>
            </a:extLst>
          </p:cNvPr>
          <p:cNvSpPr>
            <a:spLocks noGrp="1"/>
          </p:cNvSpPr>
          <p:nvPr>
            <p:ph type="sldNum" sz="quarter" idx="12"/>
          </p:nvPr>
        </p:nvSpPr>
        <p:spPr/>
        <p:txBody>
          <a:bodyPr/>
          <a:lstStyle/>
          <a:p>
            <a:fld id="{BFDCA1C4-9514-7B4F-976F-D92F7E296653}" type="slidenum">
              <a:rPr lang="fr-FR" smtClean="0"/>
              <a:pPr/>
              <a:t>17</a:t>
            </a:fld>
            <a:endParaRPr lang="fr-FR"/>
          </a:p>
        </p:txBody>
      </p:sp>
    </p:spTree>
    <p:extLst>
      <p:ext uri="{BB962C8B-B14F-4D97-AF65-F5344CB8AC3E}">
        <p14:creationId xmlns:p14="http://schemas.microsoft.com/office/powerpoint/2010/main" val="24580454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Assessing the Risk</a:t>
            </a:r>
            <a:endParaRPr lang="en-GB" dirty="0"/>
          </a:p>
        </p:txBody>
      </p:sp>
      <p:grpSp>
        <p:nvGrpSpPr>
          <p:cNvPr id="3" name="Group 2"/>
          <p:cNvGrpSpPr/>
          <p:nvPr/>
        </p:nvGrpSpPr>
        <p:grpSpPr>
          <a:xfrm>
            <a:off x="463904" y="-939308"/>
            <a:ext cx="4057650" cy="3932406"/>
            <a:chOff x="469481" y="1184528"/>
            <a:chExt cx="5410200" cy="5243208"/>
          </a:xfrm>
        </p:grpSpPr>
        <p:sp>
          <p:nvSpPr>
            <p:cNvPr id="10" name="Pie 9"/>
            <p:cNvSpPr/>
            <p:nvPr/>
          </p:nvSpPr>
          <p:spPr>
            <a:xfrm rot="19283072">
              <a:off x="469481" y="1184528"/>
              <a:ext cx="5410200" cy="5243208"/>
            </a:xfrm>
            <a:prstGeom prst="pie">
              <a:avLst>
                <a:gd name="adj1" fmla="val 12371364"/>
                <a:gd name="adj2" fmla="val 13736504"/>
              </a:avLst>
            </a:prstGeom>
            <a:solidFill>
              <a:srgbClr val="66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chemeClr val="tx1"/>
                </a:solidFill>
              </a:endParaRPr>
            </a:p>
          </p:txBody>
        </p:sp>
        <p:sp>
          <p:nvSpPr>
            <p:cNvPr id="11" name="TextBox 10"/>
            <p:cNvSpPr txBox="1"/>
            <p:nvPr/>
          </p:nvSpPr>
          <p:spPr>
            <a:xfrm>
              <a:off x="553733" y="3621466"/>
              <a:ext cx="1977464" cy="400109"/>
            </a:xfrm>
            <a:prstGeom prst="rect">
              <a:avLst/>
            </a:prstGeom>
            <a:noFill/>
          </p:spPr>
          <p:txBody>
            <a:bodyPr wrap="none" rtlCol="0">
              <a:spAutoFit/>
            </a:bodyPr>
            <a:lstStyle/>
            <a:p>
              <a:r>
                <a:rPr lang="en-US" sz="1350" dirty="0">
                  <a:solidFill>
                    <a:schemeClr val="bg1"/>
                  </a:solidFill>
                </a:rPr>
                <a:t>Risk vulnerability</a:t>
              </a:r>
              <a:endParaRPr lang="en-GB" sz="1350" dirty="0">
                <a:solidFill>
                  <a:schemeClr val="bg1"/>
                </a:solidFill>
              </a:endParaRPr>
            </a:p>
          </p:txBody>
        </p:sp>
      </p:grpSp>
      <p:sp>
        <p:nvSpPr>
          <p:cNvPr id="5" name="Content Placeholder 4"/>
          <p:cNvSpPr>
            <a:spLocks noGrp="1"/>
          </p:cNvSpPr>
          <p:nvPr>
            <p:ph idx="1"/>
          </p:nvPr>
        </p:nvSpPr>
        <p:spPr>
          <a:xfrm>
            <a:off x="2627784" y="708194"/>
            <a:ext cx="6419016" cy="1431509"/>
          </a:xfrm>
        </p:spPr>
        <p:txBody>
          <a:bodyPr>
            <a:normAutofit fontScale="77500" lnSpcReduction="20000"/>
          </a:bodyPr>
          <a:lstStyle/>
          <a:p>
            <a:pPr marL="0" indent="0" algn="just"/>
            <a:r>
              <a:rPr lang="en-US" dirty="0"/>
              <a:t> The same adverse event can affect us very differently if we have bust our resilience capacity</a:t>
            </a:r>
          </a:p>
          <a:p>
            <a:pPr marL="0" indent="0" algn="just"/>
            <a:r>
              <a:rPr lang="en-US" dirty="0"/>
              <a:t> Do we have the right persons, control systems, or the experience to deal with this scenario …?  </a:t>
            </a:r>
            <a:endParaRPr lang="en-GB" dirty="0"/>
          </a:p>
        </p:txBody>
      </p:sp>
      <p:pic>
        <p:nvPicPr>
          <p:cNvPr id="4" name="Picture 3">
            <a:extLst>
              <a:ext uri="{FF2B5EF4-FFF2-40B4-BE49-F238E27FC236}">
                <a16:creationId xmlns:a16="http://schemas.microsoft.com/office/drawing/2014/main" id="{0ABFAF29-3471-4F5F-9DF4-B15F888DED8B}"/>
              </a:ext>
            </a:extLst>
          </p:cNvPr>
          <p:cNvPicPr>
            <a:picLocks noChangeAspect="1"/>
          </p:cNvPicPr>
          <p:nvPr/>
        </p:nvPicPr>
        <p:blipFill>
          <a:blip r:embed="rId2"/>
          <a:stretch>
            <a:fillRect/>
          </a:stretch>
        </p:blipFill>
        <p:spPr>
          <a:xfrm>
            <a:off x="1143000" y="1920279"/>
            <a:ext cx="6858000" cy="3059653"/>
          </a:xfrm>
          <a:prstGeom prst="rect">
            <a:avLst/>
          </a:prstGeom>
        </p:spPr>
      </p:pic>
      <p:sp>
        <p:nvSpPr>
          <p:cNvPr id="6" name="Footer Placeholder 5">
            <a:extLst>
              <a:ext uri="{FF2B5EF4-FFF2-40B4-BE49-F238E27FC236}">
                <a16:creationId xmlns:a16="http://schemas.microsoft.com/office/drawing/2014/main" id="{6873E3FB-72DE-450C-9A6F-27F4A3E504A7}"/>
              </a:ext>
            </a:extLst>
          </p:cNvPr>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7" name="Slide Number Placeholder 6">
            <a:extLst>
              <a:ext uri="{FF2B5EF4-FFF2-40B4-BE49-F238E27FC236}">
                <a16:creationId xmlns:a16="http://schemas.microsoft.com/office/drawing/2014/main" id="{5EF2E2BA-3C9D-4AC5-8F73-314927EDFA47}"/>
              </a:ext>
            </a:extLst>
          </p:cNvPr>
          <p:cNvSpPr>
            <a:spLocks noGrp="1"/>
          </p:cNvSpPr>
          <p:nvPr>
            <p:ph type="sldNum" sz="quarter" idx="12"/>
          </p:nvPr>
        </p:nvSpPr>
        <p:spPr/>
        <p:txBody>
          <a:bodyPr/>
          <a:lstStyle/>
          <a:p>
            <a:fld id="{BFDCA1C4-9514-7B4F-976F-D92F7E296653}" type="slidenum">
              <a:rPr lang="fr-FR" smtClean="0"/>
              <a:pPr/>
              <a:t>18</a:t>
            </a:fld>
            <a:endParaRPr lang="fr-FR"/>
          </a:p>
        </p:txBody>
      </p:sp>
    </p:spTree>
    <p:extLst>
      <p:ext uri="{BB962C8B-B14F-4D97-AF65-F5344CB8AC3E}">
        <p14:creationId xmlns:p14="http://schemas.microsoft.com/office/powerpoint/2010/main" val="12096114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a:t>
            </a:r>
          </a:p>
        </p:txBody>
      </p:sp>
      <p:sp>
        <p:nvSpPr>
          <p:cNvPr id="4" name="Footer Placeholder 3"/>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19</a:t>
            </a:fld>
            <a:endParaRPr lang="fr-FR"/>
          </a:p>
        </p:txBody>
      </p:sp>
      <p:sp>
        <p:nvSpPr>
          <p:cNvPr id="7" name="Content Placeholder 6">
            <a:extLst>
              <a:ext uri="{FF2B5EF4-FFF2-40B4-BE49-F238E27FC236}">
                <a16:creationId xmlns:a16="http://schemas.microsoft.com/office/drawing/2014/main" id="{C217CB4A-D085-4EEF-8843-81CD9A72890B}"/>
              </a:ext>
            </a:extLst>
          </p:cNvPr>
          <p:cNvSpPr>
            <a:spLocks noGrp="1"/>
          </p:cNvSpPr>
          <p:nvPr>
            <p:ph idx="1"/>
          </p:nvPr>
        </p:nvSpPr>
        <p:spPr>
          <a:xfrm>
            <a:off x="323528" y="914401"/>
            <a:ext cx="8208472" cy="3680222"/>
          </a:xfrm>
        </p:spPr>
        <p:txBody>
          <a:bodyPr/>
          <a:lstStyle/>
          <a:p>
            <a:pPr marL="385763" indent="-385763" algn="l">
              <a:buFont typeface="+mj-lt"/>
              <a:buAutoNum type="arabicPeriod"/>
            </a:pPr>
            <a:r>
              <a:rPr lang="en-US" b="1" dirty="0">
                <a:solidFill>
                  <a:schemeClr val="bg1">
                    <a:lumMod val="95000"/>
                  </a:schemeClr>
                </a:solidFill>
              </a:rPr>
              <a:t>Risk assessment. Main approach</a:t>
            </a:r>
          </a:p>
          <a:p>
            <a:pPr marL="385763" indent="-385763" algn="l">
              <a:buFont typeface="+mj-lt"/>
              <a:buAutoNum type="arabicPeriod"/>
            </a:pPr>
            <a:r>
              <a:rPr lang="en-US" b="1" dirty="0">
                <a:solidFill>
                  <a:schemeClr val="bg1">
                    <a:lumMod val="95000"/>
                  </a:schemeClr>
                </a:solidFill>
              </a:rPr>
              <a:t>Methodology</a:t>
            </a:r>
          </a:p>
          <a:p>
            <a:pPr marL="385763" indent="-385763" algn="l">
              <a:buFont typeface="+mj-lt"/>
              <a:buAutoNum type="arabicPeriod"/>
            </a:pPr>
            <a:r>
              <a:rPr lang="en-US" b="1" dirty="0"/>
              <a:t>Risk Register – How </a:t>
            </a:r>
            <a:r>
              <a:rPr lang="en-US" b="1" dirty="0" smtClean="0"/>
              <a:t>is it done</a:t>
            </a:r>
            <a:r>
              <a:rPr lang="en-US" b="1" dirty="0"/>
              <a:t>?</a:t>
            </a:r>
          </a:p>
          <a:p>
            <a:pPr marL="385763" indent="-385763" algn="l">
              <a:buFont typeface="+mj-lt"/>
              <a:buAutoNum type="arabicPeriod"/>
            </a:pPr>
            <a:r>
              <a:rPr lang="en-US" b="1" dirty="0">
                <a:solidFill>
                  <a:schemeClr val="bg1">
                    <a:lumMod val="95000"/>
                  </a:schemeClr>
                </a:solidFill>
              </a:rPr>
              <a:t>Main Outcomes from last exercise</a:t>
            </a:r>
          </a:p>
          <a:p>
            <a:pPr marL="385763" indent="-385763" algn="l">
              <a:buFont typeface="+mj-lt"/>
              <a:buAutoNum type="arabicPeriod"/>
            </a:pPr>
            <a:r>
              <a:rPr lang="en-US" b="1" dirty="0">
                <a:solidFill>
                  <a:schemeClr val="bg1">
                    <a:lumMod val="95000"/>
                  </a:schemeClr>
                </a:solidFill>
              </a:rPr>
              <a:t>Conclusions</a:t>
            </a:r>
          </a:p>
          <a:p>
            <a:pPr marL="385763" indent="-385763" algn="l">
              <a:buFont typeface="+mj-lt"/>
              <a:buAutoNum type="arabicPeriod"/>
            </a:pPr>
            <a:endParaRPr lang="en-US" dirty="0"/>
          </a:p>
        </p:txBody>
      </p:sp>
    </p:spTree>
    <p:extLst>
      <p:ext uri="{BB962C8B-B14F-4D97-AF65-F5344CB8AC3E}">
        <p14:creationId xmlns:p14="http://schemas.microsoft.com/office/powerpoint/2010/main" val="14576956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a:t>
            </a:r>
          </a:p>
        </p:txBody>
      </p:sp>
      <p:sp>
        <p:nvSpPr>
          <p:cNvPr id="4" name="Footer Placeholder 3"/>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sp>
        <p:nvSpPr>
          <p:cNvPr id="7" name="Content Placeholder 6">
            <a:extLst>
              <a:ext uri="{FF2B5EF4-FFF2-40B4-BE49-F238E27FC236}">
                <a16:creationId xmlns:a16="http://schemas.microsoft.com/office/drawing/2014/main" id="{C217CB4A-D085-4EEF-8843-81CD9A72890B}"/>
              </a:ext>
            </a:extLst>
          </p:cNvPr>
          <p:cNvSpPr>
            <a:spLocks noGrp="1"/>
          </p:cNvSpPr>
          <p:nvPr>
            <p:ph idx="1"/>
          </p:nvPr>
        </p:nvSpPr>
        <p:spPr/>
        <p:txBody>
          <a:bodyPr/>
          <a:lstStyle/>
          <a:p>
            <a:pPr marL="385763" indent="-385763" algn="l">
              <a:buFont typeface="+mj-lt"/>
              <a:buAutoNum type="arabicPeriod"/>
            </a:pPr>
            <a:r>
              <a:rPr lang="en-US" b="1" dirty="0"/>
              <a:t>Risk assessment. Main approach</a:t>
            </a:r>
          </a:p>
          <a:p>
            <a:pPr marL="385763" indent="-385763" algn="l">
              <a:buFont typeface="+mj-lt"/>
              <a:buAutoNum type="arabicPeriod"/>
            </a:pPr>
            <a:r>
              <a:rPr lang="en-US" b="1" dirty="0"/>
              <a:t>Methodology</a:t>
            </a:r>
          </a:p>
          <a:p>
            <a:pPr marL="385763" indent="-385763" algn="l">
              <a:buFont typeface="+mj-lt"/>
              <a:buAutoNum type="arabicPeriod"/>
            </a:pPr>
            <a:r>
              <a:rPr lang="en-US" b="1" dirty="0"/>
              <a:t>Risk Register – How </a:t>
            </a:r>
            <a:r>
              <a:rPr lang="en-US" b="1" dirty="0" smtClean="0"/>
              <a:t>is it done</a:t>
            </a:r>
            <a:r>
              <a:rPr lang="en-US" b="1" dirty="0"/>
              <a:t>?</a:t>
            </a:r>
          </a:p>
          <a:p>
            <a:pPr marL="385763" indent="-385763" algn="l">
              <a:buFont typeface="+mj-lt"/>
              <a:buAutoNum type="arabicPeriod"/>
            </a:pPr>
            <a:r>
              <a:rPr lang="en-US" b="1" dirty="0"/>
              <a:t>Main Outcomes from last exercise</a:t>
            </a:r>
          </a:p>
          <a:p>
            <a:pPr marL="385763" indent="-385763" algn="l">
              <a:buFont typeface="+mj-lt"/>
              <a:buAutoNum type="arabicPeriod"/>
            </a:pPr>
            <a:r>
              <a:rPr lang="en-US" b="1" dirty="0"/>
              <a:t>Conclusions</a:t>
            </a:r>
          </a:p>
          <a:p>
            <a:pPr marL="385763" indent="-385763" algn="l">
              <a:buFont typeface="+mj-lt"/>
              <a:buAutoNum type="arabicPeriod"/>
            </a:pPr>
            <a:endParaRPr lang="en-US" dirty="0"/>
          </a:p>
        </p:txBody>
      </p:sp>
    </p:spTree>
    <p:extLst>
      <p:ext uri="{BB962C8B-B14F-4D97-AF65-F5344CB8AC3E}">
        <p14:creationId xmlns:p14="http://schemas.microsoft.com/office/powerpoint/2010/main" val="28611876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C1718-E354-442D-BF93-E96CF2EF9A83}"/>
              </a:ext>
            </a:extLst>
          </p:cNvPr>
          <p:cNvSpPr>
            <a:spLocks noGrp="1"/>
          </p:cNvSpPr>
          <p:nvPr>
            <p:ph type="title"/>
          </p:nvPr>
        </p:nvSpPr>
        <p:spPr/>
        <p:txBody>
          <a:bodyPr/>
          <a:lstStyle/>
          <a:p>
            <a:r>
              <a:rPr lang="en-GB" dirty="0"/>
              <a:t>Meetings</a:t>
            </a:r>
          </a:p>
        </p:txBody>
      </p:sp>
      <p:sp>
        <p:nvSpPr>
          <p:cNvPr id="3" name="Footer Placeholder 2">
            <a:extLst>
              <a:ext uri="{FF2B5EF4-FFF2-40B4-BE49-F238E27FC236}">
                <a16:creationId xmlns:a16="http://schemas.microsoft.com/office/drawing/2014/main" id="{5919CE79-4ADE-4746-93E1-F056D9484164}"/>
              </a:ext>
            </a:extLst>
          </p:cNvPr>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703A4564-0B67-4909-B5B9-68E1C58BCB58}"/>
              </a:ext>
            </a:extLst>
          </p:cNvPr>
          <p:cNvSpPr>
            <a:spLocks noGrp="1"/>
          </p:cNvSpPr>
          <p:nvPr>
            <p:ph type="sldNum" sz="quarter" idx="12"/>
          </p:nvPr>
        </p:nvSpPr>
        <p:spPr/>
        <p:txBody>
          <a:bodyPr/>
          <a:lstStyle/>
          <a:p>
            <a:fld id="{BFDCA1C4-9514-7B4F-976F-D92F7E296653}" type="slidenum">
              <a:rPr lang="fr-FR" smtClean="0"/>
              <a:pPr/>
              <a:t>20</a:t>
            </a:fld>
            <a:endParaRPr lang="fr-FR"/>
          </a:p>
        </p:txBody>
      </p:sp>
      <p:sp>
        <p:nvSpPr>
          <p:cNvPr id="5" name="TextBox 4">
            <a:extLst>
              <a:ext uri="{FF2B5EF4-FFF2-40B4-BE49-F238E27FC236}">
                <a16:creationId xmlns:a16="http://schemas.microsoft.com/office/drawing/2014/main" id="{17A16BE7-A887-4B52-8906-3E945A765228}"/>
              </a:ext>
            </a:extLst>
          </p:cNvPr>
          <p:cNvSpPr txBox="1"/>
          <p:nvPr/>
        </p:nvSpPr>
        <p:spPr>
          <a:xfrm>
            <a:off x="346166" y="608686"/>
            <a:ext cx="8601890" cy="3139321"/>
          </a:xfrm>
          <a:prstGeom prst="rect">
            <a:avLst/>
          </a:prstGeom>
          <a:noFill/>
        </p:spPr>
        <p:txBody>
          <a:bodyPr wrap="square" rtlCol="0">
            <a:spAutoFit/>
          </a:bodyPr>
          <a:lstStyle/>
          <a:p>
            <a:r>
              <a:rPr lang="en-GB" dirty="0">
                <a:solidFill>
                  <a:schemeClr val="accent5"/>
                </a:solidFill>
              </a:rPr>
              <a:t>Once a year, a discussion takes place with the members of the HL-LHC Project Office and individually with each Work-package leader to:</a:t>
            </a:r>
          </a:p>
          <a:p>
            <a:pPr marL="214313" indent="-214313">
              <a:lnSpc>
                <a:spcPct val="150000"/>
              </a:lnSpc>
              <a:buClr>
                <a:schemeClr val="accent6"/>
              </a:buClr>
              <a:buFont typeface="Arial" panose="020B0604020202020204" pitchFamily="34" charset="0"/>
              <a:buChar char="•"/>
            </a:pPr>
            <a:r>
              <a:rPr lang="en-GB" dirty="0">
                <a:solidFill>
                  <a:schemeClr val="accent5"/>
                </a:solidFill>
              </a:rPr>
              <a:t>Evaluate the action plan discussed during the previous exercise.</a:t>
            </a:r>
          </a:p>
          <a:p>
            <a:pPr marL="214313" indent="-214313">
              <a:lnSpc>
                <a:spcPct val="150000"/>
              </a:lnSpc>
              <a:buClr>
                <a:schemeClr val="accent6"/>
              </a:buClr>
              <a:buFont typeface="Arial" panose="020B0604020202020204" pitchFamily="34" charset="0"/>
              <a:buChar char="•"/>
            </a:pPr>
            <a:r>
              <a:rPr lang="en-GB" dirty="0">
                <a:solidFill>
                  <a:schemeClr val="accent5"/>
                </a:solidFill>
              </a:rPr>
              <a:t>Reassess the </a:t>
            </a:r>
            <a:r>
              <a:rPr lang="en-GB" b="1" dirty="0">
                <a:solidFill>
                  <a:schemeClr val="bg2"/>
                </a:solidFill>
              </a:rPr>
              <a:t>Impact</a:t>
            </a:r>
            <a:r>
              <a:rPr lang="en-GB" dirty="0">
                <a:solidFill>
                  <a:schemeClr val="accent5"/>
                </a:solidFill>
              </a:rPr>
              <a:t> of the entries of the risk register considering the situation in the future.</a:t>
            </a:r>
          </a:p>
          <a:p>
            <a:pPr marL="214313" indent="-214313">
              <a:lnSpc>
                <a:spcPct val="150000"/>
              </a:lnSpc>
              <a:buClr>
                <a:schemeClr val="accent6"/>
              </a:buClr>
              <a:buFont typeface="Arial" panose="020B0604020202020204" pitchFamily="34" charset="0"/>
              <a:buChar char="•"/>
            </a:pPr>
            <a:r>
              <a:rPr lang="en-GB" dirty="0">
                <a:solidFill>
                  <a:schemeClr val="accent5"/>
                </a:solidFill>
              </a:rPr>
              <a:t>Revise the </a:t>
            </a:r>
            <a:r>
              <a:rPr lang="en-GB" b="1" dirty="0">
                <a:solidFill>
                  <a:schemeClr val="bg2"/>
                </a:solidFill>
              </a:rPr>
              <a:t>Vulnerability</a:t>
            </a:r>
            <a:r>
              <a:rPr lang="en-GB" dirty="0">
                <a:solidFill>
                  <a:schemeClr val="accent5"/>
                </a:solidFill>
              </a:rPr>
              <a:t> to each risk based on the resilience achieved.</a:t>
            </a:r>
          </a:p>
          <a:p>
            <a:pPr marL="214313" indent="-214313">
              <a:lnSpc>
                <a:spcPct val="150000"/>
              </a:lnSpc>
              <a:buClr>
                <a:schemeClr val="accent6"/>
              </a:buClr>
              <a:buFont typeface="Arial" panose="020B0604020202020204" pitchFamily="34" charset="0"/>
              <a:buChar char="•"/>
            </a:pPr>
            <a:r>
              <a:rPr lang="en-GB" dirty="0">
                <a:solidFill>
                  <a:schemeClr val="accent5"/>
                </a:solidFill>
              </a:rPr>
              <a:t>Establish an updated </a:t>
            </a:r>
            <a:r>
              <a:rPr lang="en-GB" b="1" dirty="0">
                <a:solidFill>
                  <a:schemeClr val="bg2"/>
                </a:solidFill>
              </a:rPr>
              <a:t>Action Plan</a:t>
            </a:r>
            <a:r>
              <a:rPr lang="en-GB" dirty="0">
                <a:solidFill>
                  <a:schemeClr val="accent5"/>
                </a:solidFill>
              </a:rPr>
              <a:t>.</a:t>
            </a:r>
          </a:p>
          <a:p>
            <a:pPr marL="214313" indent="-214313">
              <a:lnSpc>
                <a:spcPct val="150000"/>
              </a:lnSpc>
              <a:buClr>
                <a:schemeClr val="accent6"/>
              </a:buClr>
              <a:buFont typeface="Arial" panose="020B0604020202020204" pitchFamily="34" charset="0"/>
              <a:buChar char="•"/>
            </a:pPr>
            <a:r>
              <a:rPr lang="en-GB" dirty="0">
                <a:solidFill>
                  <a:schemeClr val="accent5"/>
                </a:solidFill>
              </a:rPr>
              <a:t>Evaluate if any adverse events originated from previously non-identified risks.</a:t>
            </a:r>
          </a:p>
        </p:txBody>
      </p:sp>
      <p:sp>
        <p:nvSpPr>
          <p:cNvPr id="6" name="TextBox 5">
            <a:extLst>
              <a:ext uri="{FF2B5EF4-FFF2-40B4-BE49-F238E27FC236}">
                <a16:creationId xmlns:a16="http://schemas.microsoft.com/office/drawing/2014/main" id="{69EFE9D3-72E5-4A55-BEED-605E536CC5D7}"/>
              </a:ext>
            </a:extLst>
          </p:cNvPr>
          <p:cNvSpPr txBox="1"/>
          <p:nvPr/>
        </p:nvSpPr>
        <p:spPr>
          <a:xfrm>
            <a:off x="539552" y="3931629"/>
            <a:ext cx="2329732" cy="507831"/>
          </a:xfrm>
          <a:prstGeom prst="rect">
            <a:avLst/>
          </a:prstGeom>
          <a:ln w="28575">
            <a:solidFill>
              <a:schemeClr val="bg2"/>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350" dirty="0">
                <a:solidFill>
                  <a:schemeClr val="accent5"/>
                </a:solidFill>
              </a:rPr>
              <a:t>Meeting</a:t>
            </a:r>
          </a:p>
          <a:p>
            <a:pPr algn="ctr"/>
            <a:r>
              <a:rPr lang="en-GB" sz="1350" dirty="0">
                <a:solidFill>
                  <a:schemeClr val="accent5"/>
                </a:solidFill>
              </a:rPr>
              <a:t>HL-LHC Risk Officer + WPL</a:t>
            </a:r>
          </a:p>
        </p:txBody>
      </p:sp>
      <p:sp>
        <p:nvSpPr>
          <p:cNvPr id="7" name="TextBox 6">
            <a:extLst>
              <a:ext uri="{FF2B5EF4-FFF2-40B4-BE49-F238E27FC236}">
                <a16:creationId xmlns:a16="http://schemas.microsoft.com/office/drawing/2014/main" id="{5C40ACD9-16F2-4FCD-A75E-298F7DEF7FEB}"/>
              </a:ext>
            </a:extLst>
          </p:cNvPr>
          <p:cNvSpPr txBox="1"/>
          <p:nvPr/>
        </p:nvSpPr>
        <p:spPr>
          <a:xfrm>
            <a:off x="3554341" y="3931629"/>
            <a:ext cx="1890422" cy="715581"/>
          </a:xfrm>
          <a:prstGeom prst="rect">
            <a:avLst/>
          </a:prstGeom>
          <a:noFill/>
          <a:ln w="28575">
            <a:solidFill>
              <a:schemeClr val="bg2"/>
            </a:solidFill>
          </a:ln>
        </p:spPr>
        <p:txBody>
          <a:bodyPr wrap="square" rtlCol="0">
            <a:spAutoFit/>
          </a:bodyPr>
          <a:lstStyle/>
          <a:p>
            <a:pPr algn="ctr"/>
            <a:r>
              <a:rPr lang="en-GB" sz="1350" dirty="0">
                <a:solidFill>
                  <a:schemeClr val="accent5"/>
                </a:solidFill>
              </a:rPr>
              <a:t>Approval of the reports</a:t>
            </a:r>
          </a:p>
          <a:p>
            <a:pPr algn="ctr"/>
            <a:r>
              <a:rPr lang="en-GB" sz="1350" dirty="0">
                <a:solidFill>
                  <a:schemeClr val="accent5"/>
                </a:solidFill>
              </a:rPr>
              <a:t>WPL</a:t>
            </a:r>
          </a:p>
        </p:txBody>
      </p:sp>
      <p:sp>
        <p:nvSpPr>
          <p:cNvPr id="8" name="TextBox 7">
            <a:extLst>
              <a:ext uri="{FF2B5EF4-FFF2-40B4-BE49-F238E27FC236}">
                <a16:creationId xmlns:a16="http://schemas.microsoft.com/office/drawing/2014/main" id="{3238DE6A-B541-4006-B74C-CFA51888EA0E}"/>
              </a:ext>
            </a:extLst>
          </p:cNvPr>
          <p:cNvSpPr txBox="1"/>
          <p:nvPr/>
        </p:nvSpPr>
        <p:spPr>
          <a:xfrm>
            <a:off x="6129820" y="3723878"/>
            <a:ext cx="2329732" cy="923330"/>
          </a:xfrm>
          <a:prstGeom prst="rect">
            <a:avLst/>
          </a:prstGeom>
          <a:noFill/>
          <a:ln w="28575">
            <a:solidFill>
              <a:schemeClr val="bg2"/>
            </a:solidFill>
          </a:ln>
        </p:spPr>
        <p:txBody>
          <a:bodyPr wrap="square" rtlCol="0">
            <a:spAutoFit/>
          </a:bodyPr>
          <a:lstStyle/>
          <a:p>
            <a:pPr algn="ctr"/>
            <a:r>
              <a:rPr lang="en-GB" sz="1350" dirty="0">
                <a:solidFill>
                  <a:schemeClr val="accent5"/>
                </a:solidFill>
              </a:rPr>
              <a:t>Validation and discussion of the reports and the actions</a:t>
            </a:r>
          </a:p>
          <a:p>
            <a:pPr algn="ctr"/>
            <a:r>
              <a:rPr lang="en-GB" sz="1350" dirty="0">
                <a:solidFill>
                  <a:schemeClr val="accent5"/>
                </a:solidFill>
              </a:rPr>
              <a:t>WPL + HL-LHC Project Leader</a:t>
            </a:r>
          </a:p>
        </p:txBody>
      </p:sp>
      <p:sp>
        <p:nvSpPr>
          <p:cNvPr id="10" name="Arrow: Right 9">
            <a:extLst>
              <a:ext uri="{FF2B5EF4-FFF2-40B4-BE49-F238E27FC236}">
                <a16:creationId xmlns:a16="http://schemas.microsoft.com/office/drawing/2014/main" id="{42718406-811E-416C-9556-0A7D97465142}"/>
              </a:ext>
            </a:extLst>
          </p:cNvPr>
          <p:cNvSpPr/>
          <p:nvPr/>
        </p:nvSpPr>
        <p:spPr>
          <a:xfrm>
            <a:off x="2968926" y="4052970"/>
            <a:ext cx="489005" cy="242063"/>
          </a:xfrm>
          <a:prstGeom prst="rightArrow">
            <a:avLst/>
          </a:pr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1" name="Arrow: Right 10">
            <a:extLst>
              <a:ext uri="{FF2B5EF4-FFF2-40B4-BE49-F238E27FC236}">
                <a16:creationId xmlns:a16="http://schemas.microsoft.com/office/drawing/2014/main" id="{61C24410-2A3D-42BC-A40E-43C0312B846C}"/>
              </a:ext>
            </a:extLst>
          </p:cNvPr>
          <p:cNvSpPr/>
          <p:nvPr/>
        </p:nvSpPr>
        <p:spPr>
          <a:xfrm>
            <a:off x="5541173" y="4052970"/>
            <a:ext cx="489005" cy="242063"/>
          </a:xfrm>
          <a:prstGeom prst="rightArrow">
            <a:avLst/>
          </a:pr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5803423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C1718-E354-442D-BF93-E96CF2EF9A83}"/>
              </a:ext>
            </a:extLst>
          </p:cNvPr>
          <p:cNvSpPr>
            <a:spLocks noGrp="1"/>
          </p:cNvSpPr>
          <p:nvPr>
            <p:ph type="title"/>
          </p:nvPr>
        </p:nvSpPr>
        <p:spPr/>
        <p:txBody>
          <a:bodyPr/>
          <a:lstStyle/>
          <a:p>
            <a:r>
              <a:rPr lang="en-GB" dirty="0"/>
              <a:t>Vulnerability matrix</a:t>
            </a:r>
          </a:p>
        </p:txBody>
      </p:sp>
      <p:sp>
        <p:nvSpPr>
          <p:cNvPr id="3" name="Footer Placeholder 2">
            <a:extLst>
              <a:ext uri="{FF2B5EF4-FFF2-40B4-BE49-F238E27FC236}">
                <a16:creationId xmlns:a16="http://schemas.microsoft.com/office/drawing/2014/main" id="{5919CE79-4ADE-4746-93E1-F056D9484164}"/>
              </a:ext>
            </a:extLst>
          </p:cNvPr>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703A4564-0B67-4909-B5B9-68E1C58BCB58}"/>
              </a:ext>
            </a:extLst>
          </p:cNvPr>
          <p:cNvSpPr>
            <a:spLocks noGrp="1"/>
          </p:cNvSpPr>
          <p:nvPr>
            <p:ph type="sldNum" sz="quarter" idx="12"/>
          </p:nvPr>
        </p:nvSpPr>
        <p:spPr/>
        <p:txBody>
          <a:bodyPr/>
          <a:lstStyle/>
          <a:p>
            <a:fld id="{BFDCA1C4-9514-7B4F-976F-D92F7E296653}" type="slidenum">
              <a:rPr lang="fr-FR" smtClean="0"/>
              <a:pPr/>
              <a:t>21</a:t>
            </a:fld>
            <a:endParaRPr lang="fr-FR"/>
          </a:p>
        </p:txBody>
      </p:sp>
      <p:graphicFrame>
        <p:nvGraphicFramePr>
          <p:cNvPr id="12" name="Table 11">
            <a:extLst>
              <a:ext uri="{FF2B5EF4-FFF2-40B4-BE49-F238E27FC236}">
                <a16:creationId xmlns:a16="http://schemas.microsoft.com/office/drawing/2014/main" id="{A8C11450-AADB-4E5A-8978-65AEA91B3B17}"/>
              </a:ext>
            </a:extLst>
          </p:cNvPr>
          <p:cNvGraphicFramePr>
            <a:graphicFrameLocks noGrp="1"/>
          </p:cNvGraphicFramePr>
          <p:nvPr/>
        </p:nvGraphicFramePr>
        <p:xfrm>
          <a:off x="628649" y="1053066"/>
          <a:ext cx="7886703" cy="3488531"/>
        </p:xfrm>
        <a:graphic>
          <a:graphicData uri="http://schemas.openxmlformats.org/drawingml/2006/table">
            <a:tbl>
              <a:tblPr/>
              <a:tblGrid>
                <a:gridCol w="1084541">
                  <a:extLst>
                    <a:ext uri="{9D8B030D-6E8A-4147-A177-3AD203B41FA5}">
                      <a16:colId xmlns:a16="http://schemas.microsoft.com/office/drawing/2014/main" val="2977640500"/>
                    </a:ext>
                  </a:extLst>
                </a:gridCol>
                <a:gridCol w="665946">
                  <a:extLst>
                    <a:ext uri="{9D8B030D-6E8A-4147-A177-3AD203B41FA5}">
                      <a16:colId xmlns:a16="http://schemas.microsoft.com/office/drawing/2014/main" val="1108555359"/>
                    </a:ext>
                  </a:extLst>
                </a:gridCol>
                <a:gridCol w="1534054">
                  <a:extLst>
                    <a:ext uri="{9D8B030D-6E8A-4147-A177-3AD203B41FA5}">
                      <a16:colId xmlns:a16="http://schemas.microsoft.com/office/drawing/2014/main" val="2209398378"/>
                    </a:ext>
                  </a:extLst>
                </a:gridCol>
                <a:gridCol w="1534054">
                  <a:extLst>
                    <a:ext uri="{9D8B030D-6E8A-4147-A177-3AD203B41FA5}">
                      <a16:colId xmlns:a16="http://schemas.microsoft.com/office/drawing/2014/main" val="1369343604"/>
                    </a:ext>
                  </a:extLst>
                </a:gridCol>
                <a:gridCol w="1534054">
                  <a:extLst>
                    <a:ext uri="{9D8B030D-6E8A-4147-A177-3AD203B41FA5}">
                      <a16:colId xmlns:a16="http://schemas.microsoft.com/office/drawing/2014/main" val="927109426"/>
                    </a:ext>
                  </a:extLst>
                </a:gridCol>
                <a:gridCol w="1534054">
                  <a:extLst>
                    <a:ext uri="{9D8B030D-6E8A-4147-A177-3AD203B41FA5}">
                      <a16:colId xmlns:a16="http://schemas.microsoft.com/office/drawing/2014/main" val="2271493706"/>
                    </a:ext>
                  </a:extLst>
                </a:gridCol>
              </a:tblGrid>
              <a:tr h="707231">
                <a:tc>
                  <a:txBody>
                    <a:bodyPr/>
                    <a:lstStyle/>
                    <a:p>
                      <a:pPr algn="ctr" fontAlgn="ctr"/>
                      <a:r>
                        <a:rPr lang="en-GB" sz="900" b="1" i="0" u="none" strike="noStrike">
                          <a:solidFill>
                            <a:srgbClr val="FFFFFF"/>
                          </a:solidFill>
                          <a:effectLst/>
                          <a:latin typeface="Calibri" panose="020F0502020204030204" pitchFamily="34" charset="0"/>
                        </a:rPr>
                        <a:t>Vulnerability assessment</a:t>
                      </a:r>
                    </a:p>
                  </a:txBody>
                  <a:tcPr marL="34290" marR="34290" marT="34290" marB="34290" anchor="ctr">
                    <a:lnL>
                      <a:noFill/>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4F81BD"/>
                    </a:solidFill>
                  </a:tcPr>
                </a:tc>
                <a:tc>
                  <a:txBody>
                    <a:bodyPr/>
                    <a:lstStyle/>
                    <a:p>
                      <a:pPr algn="ctr" fontAlgn="ctr"/>
                      <a:r>
                        <a:rPr lang="en-GB" sz="900" b="1" i="0" u="none" strike="noStrike">
                          <a:solidFill>
                            <a:srgbClr val="FFFFFF"/>
                          </a:solidFill>
                          <a:effectLst/>
                          <a:latin typeface="Calibri" panose="020F0502020204030204" pitchFamily="34" charset="0"/>
                        </a:rPr>
                        <a:t>Assessment scale</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4F81BD"/>
                    </a:solidFill>
                  </a:tcPr>
                </a:tc>
                <a:tc>
                  <a:txBody>
                    <a:bodyPr/>
                    <a:lstStyle/>
                    <a:p>
                      <a:pPr algn="ctr" fontAlgn="ctr"/>
                      <a:r>
                        <a:rPr lang="en-GB" sz="900" b="1" i="0" u="none" strike="noStrike">
                          <a:solidFill>
                            <a:srgbClr val="FFFFFF"/>
                          </a:solidFill>
                          <a:effectLst/>
                          <a:latin typeface="Calibri" panose="020F0502020204030204" pitchFamily="34" charset="0"/>
                        </a:rPr>
                        <a:t>INTERNAL CONTROL    Assurance</a:t>
                      </a:r>
                      <a:br>
                        <a:rPr lang="en-GB" sz="900" b="1" i="0" u="none" strike="noStrike">
                          <a:solidFill>
                            <a:srgbClr val="FFFFFF"/>
                          </a:solidFill>
                          <a:effectLst/>
                          <a:latin typeface="Calibri" panose="020F0502020204030204" pitchFamily="34" charset="0"/>
                        </a:rPr>
                      </a:br>
                      <a:r>
                        <a:rPr lang="en-GB" sz="900" b="1" i="0" u="none" strike="noStrike">
                          <a:solidFill>
                            <a:srgbClr val="FFFFFF"/>
                          </a:solidFill>
                          <a:effectLst/>
                          <a:latin typeface="Calibri" panose="020F0502020204030204" pitchFamily="34" charset="0"/>
                        </a:rPr>
                        <a:t>Risk mitigation process</a:t>
                      </a:r>
                      <a:br>
                        <a:rPr lang="en-GB" sz="900" b="1" i="0" u="none" strike="noStrike">
                          <a:solidFill>
                            <a:srgbClr val="FFFFFF"/>
                          </a:solidFill>
                          <a:effectLst/>
                          <a:latin typeface="Calibri" panose="020F0502020204030204" pitchFamily="34" charset="0"/>
                        </a:rPr>
                      </a:br>
                      <a:r>
                        <a:rPr lang="en-GB" sz="900" b="1" i="0" u="none" strike="noStrike">
                          <a:solidFill>
                            <a:srgbClr val="FFFFFF"/>
                          </a:solidFill>
                          <a:effectLst/>
                          <a:latin typeface="Calibri" panose="020F0502020204030204" pitchFamily="34" charset="0"/>
                        </a:rPr>
                        <a:t>Information system</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4F81BD"/>
                    </a:solidFill>
                  </a:tcPr>
                </a:tc>
                <a:tc>
                  <a:txBody>
                    <a:bodyPr/>
                    <a:lstStyle/>
                    <a:p>
                      <a:pPr algn="ctr" fontAlgn="ctr"/>
                      <a:r>
                        <a:rPr lang="en-GB" sz="900" b="1" i="0" u="none" strike="noStrike">
                          <a:solidFill>
                            <a:srgbClr val="FFFFFF"/>
                          </a:solidFill>
                          <a:effectLst/>
                          <a:latin typeface="Calibri" panose="020F0502020204030204" pitchFamily="34" charset="0"/>
                        </a:rPr>
                        <a:t>PREVIOUS RISK EXPERIENCE</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4F81BD"/>
                    </a:solidFill>
                  </a:tcPr>
                </a:tc>
                <a:tc>
                  <a:txBody>
                    <a:bodyPr/>
                    <a:lstStyle/>
                    <a:p>
                      <a:pPr algn="l" fontAlgn="ctr"/>
                      <a:r>
                        <a:rPr lang="en-GB" sz="900" b="1" i="0" u="none" strike="noStrike">
                          <a:solidFill>
                            <a:srgbClr val="FFFFFF"/>
                          </a:solidFill>
                          <a:effectLst/>
                          <a:latin typeface="Calibri" panose="020F0502020204030204" pitchFamily="34" charset="0"/>
                        </a:rPr>
                        <a:t>CAPABILITY                       People</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4F81BD"/>
                    </a:solidFill>
                  </a:tcPr>
                </a:tc>
                <a:tc>
                  <a:txBody>
                    <a:bodyPr/>
                    <a:lstStyle/>
                    <a:p>
                      <a:pPr algn="ctr" fontAlgn="ctr"/>
                      <a:r>
                        <a:rPr lang="en-GB" sz="900" b="1" i="0" u="none" strike="noStrike">
                          <a:solidFill>
                            <a:srgbClr val="FFFFFF"/>
                          </a:solidFill>
                          <a:effectLst/>
                          <a:latin typeface="Calibri" panose="020F0502020204030204" pitchFamily="34" charset="0"/>
                        </a:rPr>
                        <a:t>RATE OF CHANGE        Expansion or Contraction (business, people, process, systems)</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4F81BD"/>
                    </a:solidFill>
                  </a:tcPr>
                </a:tc>
                <a:extLst>
                  <a:ext uri="{0D108BD9-81ED-4DB2-BD59-A6C34878D82A}">
                    <a16:rowId xmlns:a16="http://schemas.microsoft.com/office/drawing/2014/main" val="2208139100"/>
                  </a:ext>
                </a:extLst>
              </a:tr>
              <a:tr h="640080">
                <a:tc>
                  <a:txBody>
                    <a:bodyPr/>
                    <a:lstStyle/>
                    <a:p>
                      <a:pPr algn="ctr" fontAlgn="ctr"/>
                      <a:r>
                        <a:rPr lang="en-GB" sz="800" b="0" i="0" u="none" strike="noStrike">
                          <a:solidFill>
                            <a:srgbClr val="000000"/>
                          </a:solidFill>
                          <a:effectLst/>
                          <a:latin typeface="Calibri" panose="020F0502020204030204" pitchFamily="34" charset="0"/>
                        </a:rPr>
                        <a:t>Severe vulnerability </a:t>
                      </a:r>
                    </a:p>
                  </a:txBody>
                  <a:tcPr marL="34290" marR="34290" marT="34290" marB="3429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5</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0" i="0" u="none" strike="noStrike" dirty="0">
                          <a:solidFill>
                            <a:srgbClr val="000000"/>
                          </a:solidFill>
                          <a:effectLst/>
                          <a:latin typeface="Calibri" panose="020F0502020204030204" pitchFamily="34" charset="0"/>
                        </a:rPr>
                        <a:t>Absence of control</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VERY HIGH recent previous adverse experience</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No staff in the organization to manage the risk or VERY LIMITED competency  </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Risk is managed by or directly impacts people, processes, systems or businesses that have experienced a VERY HIGH rate of change over the last 6 months</a:t>
                      </a:r>
                    </a:p>
                  </a:txBody>
                  <a:tcPr marL="34290" marR="34290" marT="34290" marB="3429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extLst>
                  <a:ext uri="{0D108BD9-81ED-4DB2-BD59-A6C34878D82A}">
                    <a16:rowId xmlns:a16="http://schemas.microsoft.com/office/drawing/2014/main" val="1081707834"/>
                  </a:ext>
                </a:extLst>
              </a:tr>
              <a:tr h="411480">
                <a:tc>
                  <a:txBody>
                    <a:bodyPr/>
                    <a:lstStyle/>
                    <a:p>
                      <a:pPr algn="ctr" fontAlgn="ctr"/>
                      <a:r>
                        <a:rPr lang="en-GB" sz="800" b="0" i="0" u="none" strike="noStrike">
                          <a:solidFill>
                            <a:srgbClr val="000000"/>
                          </a:solidFill>
                          <a:effectLst/>
                          <a:latin typeface="Calibri" panose="020F0502020204030204" pitchFamily="34" charset="0"/>
                        </a:rPr>
                        <a:t>High vulnerability </a:t>
                      </a:r>
                    </a:p>
                  </a:txBody>
                  <a:tcPr marL="34290" marR="34290" marT="34290" marB="3429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r>
                        <a:rPr lang="en-GB" sz="800" b="0" i="0" u="none" strike="noStrike">
                          <a:solidFill>
                            <a:srgbClr val="000000"/>
                          </a:solidFill>
                          <a:effectLst/>
                          <a:latin typeface="Calibri" panose="020F0502020204030204" pitchFamily="34" charset="0"/>
                        </a:rPr>
                        <a:t>4</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r>
                        <a:rPr lang="en-GB" sz="800" b="0" i="0" u="none" strike="noStrike">
                          <a:solidFill>
                            <a:srgbClr val="000000"/>
                          </a:solidFill>
                          <a:effectLst/>
                          <a:latin typeface="Calibri" panose="020F0502020204030204" pitchFamily="34" charset="0"/>
                        </a:rPr>
                        <a:t>Lack of control</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r>
                        <a:rPr lang="en-GB" sz="800" b="0" i="0" u="none" strike="noStrike">
                          <a:solidFill>
                            <a:srgbClr val="000000"/>
                          </a:solidFill>
                          <a:effectLst/>
                          <a:latin typeface="Calibri" panose="020F0502020204030204" pitchFamily="34" charset="0"/>
                        </a:rPr>
                        <a:t>HIGH recent previous adverse experience</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r>
                        <a:rPr lang="en-GB" sz="800" b="0" i="0" u="none" strike="noStrike">
                          <a:solidFill>
                            <a:srgbClr val="000000"/>
                          </a:solidFill>
                          <a:effectLst/>
                          <a:latin typeface="Calibri" panose="020F0502020204030204" pitchFamily="34" charset="0"/>
                        </a:rPr>
                        <a:t>A limited # of staff or staff has LIMITED competency to manage the risk</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extLst>
                  <a:ext uri="{0D108BD9-81ED-4DB2-BD59-A6C34878D82A}">
                    <a16:rowId xmlns:a16="http://schemas.microsoft.com/office/drawing/2014/main" val="414043774"/>
                  </a:ext>
                </a:extLst>
              </a:tr>
              <a:tr h="640080">
                <a:tc>
                  <a:txBody>
                    <a:bodyPr/>
                    <a:lstStyle/>
                    <a:p>
                      <a:pPr algn="ctr" fontAlgn="ctr"/>
                      <a:r>
                        <a:rPr lang="en-GB" sz="800" b="0" i="0" u="none" strike="noStrike">
                          <a:solidFill>
                            <a:srgbClr val="000000"/>
                          </a:solidFill>
                          <a:effectLst/>
                          <a:latin typeface="Calibri" panose="020F0502020204030204" pitchFamily="34" charset="0"/>
                        </a:rPr>
                        <a:t>Moderate vulnerability</a:t>
                      </a:r>
                    </a:p>
                  </a:txBody>
                  <a:tcPr marL="34290" marR="34290" marT="34290" marB="3429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3</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Inadequate control</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MEDIUM recent previous adverse experience</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A limited # of staff or staff has MODERATE competency</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Risk is managed by or directly impacts people, processes, systems or businesses that have experienced a MODERATE rate of change over the last 6 months</a:t>
                      </a:r>
                    </a:p>
                  </a:txBody>
                  <a:tcPr marL="34290" marR="34290" marT="34290" marB="3429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extLst>
                  <a:ext uri="{0D108BD9-81ED-4DB2-BD59-A6C34878D82A}">
                    <a16:rowId xmlns:a16="http://schemas.microsoft.com/office/drawing/2014/main" val="3264773108"/>
                  </a:ext>
                </a:extLst>
              </a:tr>
              <a:tr h="297180">
                <a:tc>
                  <a:txBody>
                    <a:bodyPr/>
                    <a:lstStyle/>
                    <a:p>
                      <a:pPr algn="ctr" fontAlgn="ctr"/>
                      <a:r>
                        <a:rPr lang="en-GB" sz="800" b="0" i="0" u="none" strike="noStrike">
                          <a:solidFill>
                            <a:srgbClr val="000000"/>
                          </a:solidFill>
                          <a:effectLst/>
                          <a:latin typeface="Calibri" panose="020F0502020204030204" pitchFamily="34" charset="0"/>
                        </a:rPr>
                        <a:t>Mild vulnerability</a:t>
                      </a:r>
                    </a:p>
                  </a:txBody>
                  <a:tcPr marL="34290" marR="34290" marT="34290" marB="3429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r>
                        <a:rPr lang="en-GB" sz="800" b="0" i="0" u="none" strike="noStrike">
                          <a:solidFill>
                            <a:srgbClr val="000000"/>
                          </a:solidFill>
                          <a:effectLst/>
                          <a:latin typeface="Calibri" panose="020F0502020204030204" pitchFamily="34" charset="0"/>
                        </a:rPr>
                        <a:t>2</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r>
                        <a:rPr lang="en-GB" sz="800" b="0" i="0" u="none" strike="noStrike">
                          <a:solidFill>
                            <a:srgbClr val="000000"/>
                          </a:solidFill>
                          <a:effectLst/>
                          <a:latin typeface="Calibri" panose="020F0502020204030204" pitchFamily="34" charset="0"/>
                        </a:rPr>
                        <a:t>Control adequate with risk</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r>
                        <a:rPr lang="en-GB" sz="800" b="0" i="0" u="none" strike="noStrike">
                          <a:solidFill>
                            <a:srgbClr val="000000"/>
                          </a:solidFill>
                          <a:effectLst/>
                          <a:latin typeface="Calibri" panose="020F0502020204030204" pitchFamily="34" charset="0"/>
                        </a:rPr>
                        <a:t> LOW recent previous adverse experience</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r>
                        <a:rPr lang="en-GB" sz="800" b="0" i="0" u="none" strike="noStrike">
                          <a:solidFill>
                            <a:srgbClr val="000000"/>
                          </a:solidFill>
                          <a:effectLst/>
                          <a:latin typeface="Calibri" panose="020F0502020204030204" pitchFamily="34" charset="0"/>
                        </a:rPr>
                        <a:t>Sufficient staff and has HIGH competency</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extLst>
                  <a:ext uri="{0D108BD9-81ED-4DB2-BD59-A6C34878D82A}">
                    <a16:rowId xmlns:a16="http://schemas.microsoft.com/office/drawing/2014/main" val="1027014524"/>
                  </a:ext>
                </a:extLst>
              </a:tr>
              <a:tr h="640080">
                <a:tc>
                  <a:txBody>
                    <a:bodyPr/>
                    <a:lstStyle/>
                    <a:p>
                      <a:pPr algn="ctr" fontAlgn="ctr"/>
                      <a:r>
                        <a:rPr lang="en-GB" sz="800" b="0" i="0" u="none" strike="noStrike">
                          <a:solidFill>
                            <a:srgbClr val="000000"/>
                          </a:solidFill>
                          <a:effectLst/>
                          <a:latin typeface="Calibri" panose="020F0502020204030204" pitchFamily="34" charset="0"/>
                        </a:rPr>
                        <a:t>No evidence of vulnerability </a:t>
                      </a:r>
                    </a:p>
                  </a:txBody>
                  <a:tcPr marL="34290" marR="34290" marT="34290" marB="3429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1</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State-of-the-art control</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VERY LOW recent previous adverse experience</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All staff has HIGH competency (“right people, right place, right time”)</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ctr" fontAlgn="ctr"/>
                      <a:r>
                        <a:rPr lang="en-GB" sz="800" b="0" i="0" u="none" strike="noStrike" dirty="0">
                          <a:solidFill>
                            <a:srgbClr val="000000"/>
                          </a:solidFill>
                          <a:effectLst/>
                          <a:latin typeface="Calibri" panose="020F0502020204030204" pitchFamily="34" charset="0"/>
                        </a:rPr>
                        <a:t>Risk is managed by or directly impacts people, processes, systems or businesses that have experienced a VERY LOW rate of change over the last 6 months</a:t>
                      </a:r>
                    </a:p>
                  </a:txBody>
                  <a:tcPr marL="34290" marR="34290" marT="34290" marB="3429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a:noFill/>
                    </a:lnB>
                    <a:solidFill>
                      <a:srgbClr val="B8CCE4"/>
                    </a:solidFill>
                  </a:tcPr>
                </a:tc>
                <a:extLst>
                  <a:ext uri="{0D108BD9-81ED-4DB2-BD59-A6C34878D82A}">
                    <a16:rowId xmlns:a16="http://schemas.microsoft.com/office/drawing/2014/main" val="2487103071"/>
                  </a:ext>
                </a:extLst>
              </a:tr>
            </a:tbl>
          </a:graphicData>
        </a:graphic>
      </p:graphicFrame>
    </p:spTree>
    <p:extLst>
      <p:ext uri="{BB962C8B-B14F-4D97-AF65-F5344CB8AC3E}">
        <p14:creationId xmlns:p14="http://schemas.microsoft.com/office/powerpoint/2010/main" val="19638082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C1718-E354-442D-BF93-E96CF2EF9A83}"/>
              </a:ext>
            </a:extLst>
          </p:cNvPr>
          <p:cNvSpPr>
            <a:spLocks noGrp="1"/>
          </p:cNvSpPr>
          <p:nvPr>
            <p:ph type="title"/>
          </p:nvPr>
        </p:nvSpPr>
        <p:spPr/>
        <p:txBody>
          <a:bodyPr/>
          <a:lstStyle/>
          <a:p>
            <a:r>
              <a:rPr lang="en-GB" dirty="0"/>
              <a:t>Impact matrix</a:t>
            </a:r>
          </a:p>
        </p:txBody>
      </p:sp>
      <p:sp>
        <p:nvSpPr>
          <p:cNvPr id="3" name="Footer Placeholder 2">
            <a:extLst>
              <a:ext uri="{FF2B5EF4-FFF2-40B4-BE49-F238E27FC236}">
                <a16:creationId xmlns:a16="http://schemas.microsoft.com/office/drawing/2014/main" id="{5919CE79-4ADE-4746-93E1-F056D9484164}"/>
              </a:ext>
            </a:extLst>
          </p:cNvPr>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703A4564-0B67-4909-B5B9-68E1C58BCB58}"/>
              </a:ext>
            </a:extLst>
          </p:cNvPr>
          <p:cNvSpPr>
            <a:spLocks noGrp="1"/>
          </p:cNvSpPr>
          <p:nvPr>
            <p:ph type="sldNum" sz="quarter" idx="12"/>
          </p:nvPr>
        </p:nvSpPr>
        <p:spPr/>
        <p:txBody>
          <a:bodyPr/>
          <a:lstStyle/>
          <a:p>
            <a:fld id="{BFDCA1C4-9514-7B4F-976F-D92F7E296653}" type="slidenum">
              <a:rPr lang="fr-FR" smtClean="0"/>
              <a:pPr/>
              <a:t>22</a:t>
            </a:fld>
            <a:endParaRPr lang="fr-FR"/>
          </a:p>
        </p:txBody>
      </p:sp>
      <p:graphicFrame>
        <p:nvGraphicFramePr>
          <p:cNvPr id="5" name="Table 4">
            <a:extLst>
              <a:ext uri="{FF2B5EF4-FFF2-40B4-BE49-F238E27FC236}">
                <a16:creationId xmlns:a16="http://schemas.microsoft.com/office/drawing/2014/main" id="{9CD0D48C-6F4D-4C9C-967E-E5126D2C404F}"/>
              </a:ext>
            </a:extLst>
          </p:cNvPr>
          <p:cNvGraphicFramePr>
            <a:graphicFrameLocks noGrp="1"/>
          </p:cNvGraphicFramePr>
          <p:nvPr/>
        </p:nvGraphicFramePr>
        <p:xfrm>
          <a:off x="632742" y="754380"/>
          <a:ext cx="7899260" cy="3954780"/>
        </p:xfrm>
        <a:graphic>
          <a:graphicData uri="http://schemas.openxmlformats.org/drawingml/2006/table">
            <a:tbl>
              <a:tblPr/>
              <a:tblGrid>
                <a:gridCol w="655370">
                  <a:extLst>
                    <a:ext uri="{9D8B030D-6E8A-4147-A177-3AD203B41FA5}">
                      <a16:colId xmlns:a16="http://schemas.microsoft.com/office/drawing/2014/main" val="1508640165"/>
                    </a:ext>
                  </a:extLst>
                </a:gridCol>
                <a:gridCol w="598426">
                  <a:extLst>
                    <a:ext uri="{9D8B030D-6E8A-4147-A177-3AD203B41FA5}">
                      <a16:colId xmlns:a16="http://schemas.microsoft.com/office/drawing/2014/main" val="1680136309"/>
                    </a:ext>
                  </a:extLst>
                </a:gridCol>
                <a:gridCol w="779138">
                  <a:extLst>
                    <a:ext uri="{9D8B030D-6E8A-4147-A177-3AD203B41FA5}">
                      <a16:colId xmlns:a16="http://schemas.microsoft.com/office/drawing/2014/main" val="1402961477"/>
                    </a:ext>
                  </a:extLst>
                </a:gridCol>
                <a:gridCol w="1085353">
                  <a:extLst>
                    <a:ext uri="{9D8B030D-6E8A-4147-A177-3AD203B41FA5}">
                      <a16:colId xmlns:a16="http://schemas.microsoft.com/office/drawing/2014/main" val="2724595790"/>
                    </a:ext>
                  </a:extLst>
                </a:gridCol>
                <a:gridCol w="989938">
                  <a:extLst>
                    <a:ext uri="{9D8B030D-6E8A-4147-A177-3AD203B41FA5}">
                      <a16:colId xmlns:a16="http://schemas.microsoft.com/office/drawing/2014/main" val="2931991327"/>
                    </a:ext>
                  </a:extLst>
                </a:gridCol>
                <a:gridCol w="1121134">
                  <a:extLst>
                    <a:ext uri="{9D8B030D-6E8A-4147-A177-3AD203B41FA5}">
                      <a16:colId xmlns:a16="http://schemas.microsoft.com/office/drawing/2014/main" val="1550091364"/>
                    </a:ext>
                  </a:extLst>
                </a:gridCol>
                <a:gridCol w="1264490">
                  <a:extLst>
                    <a:ext uri="{9D8B030D-6E8A-4147-A177-3AD203B41FA5}">
                      <a16:colId xmlns:a16="http://schemas.microsoft.com/office/drawing/2014/main" val="170883518"/>
                    </a:ext>
                  </a:extLst>
                </a:gridCol>
                <a:gridCol w="1405411">
                  <a:extLst>
                    <a:ext uri="{9D8B030D-6E8A-4147-A177-3AD203B41FA5}">
                      <a16:colId xmlns:a16="http://schemas.microsoft.com/office/drawing/2014/main" val="838473697"/>
                    </a:ext>
                  </a:extLst>
                </a:gridCol>
              </a:tblGrid>
              <a:tr h="320040">
                <a:tc>
                  <a:txBody>
                    <a:bodyPr/>
                    <a:lstStyle/>
                    <a:p>
                      <a:pPr algn="ctr" fontAlgn="ctr"/>
                      <a:r>
                        <a:rPr lang="en-GB" sz="800" b="1" i="0" u="none" strike="noStrike">
                          <a:solidFill>
                            <a:srgbClr val="000000"/>
                          </a:solidFill>
                          <a:effectLst/>
                          <a:latin typeface="Calibri" panose="020F0502020204030204" pitchFamily="34" charset="0"/>
                        </a:rPr>
                        <a:t>Impact assessment</a:t>
                      </a:r>
                    </a:p>
                  </a:txBody>
                  <a:tcPr marL="34290" marR="34290" marT="34290" marB="34290" anchor="ctr">
                    <a:lnL>
                      <a:noFill/>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4F81BD"/>
                    </a:solidFill>
                  </a:tcPr>
                </a:tc>
                <a:tc>
                  <a:txBody>
                    <a:bodyPr/>
                    <a:lstStyle/>
                    <a:p>
                      <a:pPr algn="ctr" fontAlgn="ctr"/>
                      <a:r>
                        <a:rPr lang="en-GB" sz="800" b="1" i="0" u="none" strike="noStrike">
                          <a:solidFill>
                            <a:srgbClr val="000000"/>
                          </a:solidFill>
                          <a:effectLst/>
                          <a:latin typeface="Calibri" panose="020F0502020204030204" pitchFamily="34" charset="0"/>
                        </a:rPr>
                        <a:t>Assessment scale</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4F81BD"/>
                    </a:solidFill>
                  </a:tcPr>
                </a:tc>
                <a:tc>
                  <a:txBody>
                    <a:bodyPr/>
                    <a:lstStyle/>
                    <a:p>
                      <a:pPr algn="ctr" fontAlgn="ctr"/>
                      <a:r>
                        <a:rPr lang="en-GB" sz="800" b="1" i="0" u="none" strike="noStrike">
                          <a:solidFill>
                            <a:srgbClr val="000000"/>
                          </a:solidFill>
                          <a:effectLst/>
                          <a:latin typeface="Calibri" panose="020F0502020204030204" pitchFamily="34" charset="0"/>
                        </a:rPr>
                        <a:t>Financial loss</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4F81BD"/>
                    </a:solidFill>
                  </a:tcPr>
                </a:tc>
                <a:tc>
                  <a:txBody>
                    <a:bodyPr/>
                    <a:lstStyle/>
                    <a:p>
                      <a:pPr algn="ctr" fontAlgn="ctr"/>
                      <a:r>
                        <a:rPr lang="en-GB" sz="800" b="1" i="0" u="none" strike="noStrike">
                          <a:solidFill>
                            <a:srgbClr val="000000"/>
                          </a:solidFill>
                          <a:effectLst/>
                          <a:latin typeface="Calibri" panose="020F0502020204030204" pitchFamily="34" charset="0"/>
                        </a:rPr>
                        <a:t>Reputation</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4F81BD"/>
                    </a:solidFill>
                  </a:tcPr>
                </a:tc>
                <a:tc>
                  <a:txBody>
                    <a:bodyPr/>
                    <a:lstStyle/>
                    <a:p>
                      <a:pPr algn="ctr" fontAlgn="ctr"/>
                      <a:r>
                        <a:rPr lang="en-GB" sz="800" b="1" i="0" u="none" strike="noStrike" dirty="0">
                          <a:solidFill>
                            <a:srgbClr val="000000"/>
                          </a:solidFill>
                          <a:effectLst/>
                          <a:latin typeface="Calibri" panose="020F0502020204030204" pitchFamily="34" charset="0"/>
                        </a:rPr>
                        <a:t>Legal/ Regulatory</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4F81BD"/>
                    </a:solidFill>
                  </a:tcPr>
                </a:tc>
                <a:tc>
                  <a:txBody>
                    <a:bodyPr/>
                    <a:lstStyle/>
                    <a:p>
                      <a:pPr algn="ctr" fontAlgn="ctr"/>
                      <a:r>
                        <a:rPr lang="en-GB" sz="800" b="1" i="0" u="none" strike="noStrike" dirty="0">
                          <a:solidFill>
                            <a:srgbClr val="000000"/>
                          </a:solidFill>
                          <a:effectLst/>
                          <a:latin typeface="Calibri" panose="020F0502020204030204" pitchFamily="34" charset="0"/>
                        </a:rPr>
                        <a:t>Safety </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4F81BD"/>
                    </a:solidFill>
                  </a:tcPr>
                </a:tc>
                <a:tc>
                  <a:txBody>
                    <a:bodyPr/>
                    <a:lstStyle/>
                    <a:p>
                      <a:pPr algn="ctr" fontAlgn="ctr"/>
                      <a:r>
                        <a:rPr lang="en-GB" sz="800" b="1" i="0" u="none" strike="noStrike">
                          <a:solidFill>
                            <a:srgbClr val="000000"/>
                          </a:solidFill>
                          <a:effectLst/>
                          <a:latin typeface="Calibri" panose="020F0502020204030204" pitchFamily="34" charset="0"/>
                        </a:rPr>
                        <a:t>Environmental</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a:noFill/>
                    </a:lnT>
                    <a:lnB w="6350" cap="flat" cmpd="sng" algn="ctr">
                      <a:solidFill>
                        <a:srgbClr val="FFFFFF"/>
                      </a:solidFill>
                      <a:prstDash val="solid"/>
                      <a:round/>
                      <a:headEnd type="none" w="med" len="med"/>
                      <a:tailEnd type="none" w="med" len="med"/>
                    </a:lnB>
                    <a:solidFill>
                      <a:srgbClr val="4F81BD"/>
                    </a:solidFill>
                  </a:tcPr>
                </a:tc>
                <a:tc>
                  <a:txBody>
                    <a:bodyPr/>
                    <a:lstStyle/>
                    <a:p>
                      <a:pPr algn="ctr" fontAlgn="ctr"/>
                      <a:r>
                        <a:rPr lang="en-GB" sz="800" b="1" i="0" u="none" strike="noStrike">
                          <a:solidFill>
                            <a:srgbClr val="000000"/>
                          </a:solidFill>
                          <a:effectLst/>
                          <a:latin typeface="Calibri" panose="020F0502020204030204" pitchFamily="34" charset="0"/>
                        </a:rPr>
                        <a:t>Alignment with Business Objectives</a:t>
                      </a:r>
                    </a:p>
                  </a:txBody>
                  <a:tcPr marL="34290" marR="34290" marT="34290" marB="34290" anchor="ctr">
                    <a:lnL w="6350" cap="flat" cmpd="sng" algn="ctr">
                      <a:solidFill>
                        <a:srgbClr val="FFFFFF"/>
                      </a:solidFill>
                      <a:prstDash val="solid"/>
                      <a:round/>
                      <a:headEnd type="none" w="med" len="med"/>
                      <a:tailEnd type="none" w="med" len="med"/>
                    </a:lnL>
                    <a:lnR>
                      <a:noFill/>
                    </a:lnR>
                    <a:lnT>
                      <a:noFill/>
                    </a:lnT>
                    <a:lnB w="6350" cap="flat" cmpd="sng" algn="ctr">
                      <a:solidFill>
                        <a:srgbClr val="FFFFFF"/>
                      </a:solidFill>
                      <a:prstDash val="solid"/>
                      <a:round/>
                      <a:headEnd type="none" w="med" len="med"/>
                      <a:tailEnd type="none" w="med" len="med"/>
                    </a:lnB>
                    <a:solidFill>
                      <a:srgbClr val="4F81BD"/>
                    </a:solidFill>
                  </a:tcPr>
                </a:tc>
                <a:extLst>
                  <a:ext uri="{0D108BD9-81ED-4DB2-BD59-A6C34878D82A}">
                    <a16:rowId xmlns:a16="http://schemas.microsoft.com/office/drawing/2014/main" val="1409707636"/>
                  </a:ext>
                </a:extLst>
              </a:tr>
              <a:tr h="525780">
                <a:tc>
                  <a:txBody>
                    <a:bodyPr/>
                    <a:lstStyle/>
                    <a:p>
                      <a:pPr algn="ctr" fontAlgn="ctr"/>
                      <a:r>
                        <a:rPr lang="en-GB" sz="800" b="0" i="0" u="none" strike="noStrike" dirty="0">
                          <a:solidFill>
                            <a:srgbClr val="000000"/>
                          </a:solidFill>
                          <a:effectLst/>
                          <a:latin typeface="Calibri" panose="020F0502020204030204" pitchFamily="34" charset="0"/>
                        </a:rPr>
                        <a:t>Catastrophic / Extreme</a:t>
                      </a:r>
                    </a:p>
                  </a:txBody>
                  <a:tcPr marL="34290" marR="34290" marT="34290" marB="3429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1" i="0" u="none" strike="noStrike">
                          <a:solidFill>
                            <a:srgbClr val="000000"/>
                          </a:solidFill>
                          <a:effectLst/>
                          <a:latin typeface="Calibri" panose="020F0502020204030204" pitchFamily="34" charset="0"/>
                        </a:rPr>
                        <a:t>5</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0" i="0" u="none" strike="noStrike" dirty="0">
                          <a:solidFill>
                            <a:srgbClr val="000000"/>
                          </a:solidFill>
                          <a:effectLst/>
                          <a:latin typeface="Calibri" panose="020F0502020204030204" pitchFamily="34" charset="0"/>
                        </a:rPr>
                        <a:t>Greater than 1 MCHF</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Large media (or scientific media) coverage - International coverage </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Any State action</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Several losses of life or permanent disability or multiple fatalities</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Persistent environmental damage or sever nuisance extending over a large area</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Occurrence of the risk will significantly deter the achievement of all of the entity's business objectives</a:t>
                      </a:r>
                    </a:p>
                  </a:txBody>
                  <a:tcPr marL="34290" marR="34290" marT="34290" marB="3429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extLst>
                  <a:ext uri="{0D108BD9-81ED-4DB2-BD59-A6C34878D82A}">
                    <a16:rowId xmlns:a16="http://schemas.microsoft.com/office/drawing/2014/main" val="308331283"/>
                  </a:ext>
                </a:extLst>
              </a:tr>
              <a:tr h="525780">
                <a:tc>
                  <a:txBody>
                    <a:bodyPr/>
                    <a:lstStyle/>
                    <a:p>
                      <a:pPr algn="ctr" fontAlgn="ctr"/>
                      <a:r>
                        <a:rPr lang="en-GB" sz="800" b="0" i="0" u="none" strike="noStrike">
                          <a:solidFill>
                            <a:srgbClr val="000000"/>
                          </a:solidFill>
                          <a:effectLst/>
                          <a:latin typeface="Calibri" panose="020F0502020204030204" pitchFamily="34" charset="0"/>
                        </a:rPr>
                        <a:t>Major</a:t>
                      </a:r>
                    </a:p>
                  </a:txBody>
                  <a:tcPr marL="34290" marR="34290" marT="34290" marB="3429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r>
                        <a:rPr lang="en-GB" sz="800" b="1" i="0" u="none" strike="noStrike">
                          <a:solidFill>
                            <a:srgbClr val="000000"/>
                          </a:solidFill>
                          <a:effectLst/>
                          <a:latin typeface="Calibri" panose="020F0502020204030204" pitchFamily="34" charset="0"/>
                        </a:rPr>
                        <a:t>4</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r>
                        <a:rPr lang="en-GB" sz="800" b="0" i="0" u="none" strike="noStrike" dirty="0">
                          <a:solidFill>
                            <a:srgbClr val="000000"/>
                          </a:solidFill>
                          <a:effectLst/>
                          <a:latin typeface="Calibri" panose="020F0502020204030204" pitchFamily="34" charset="0"/>
                        </a:rPr>
                        <a:t>Up to 1 MCHF </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r>
                        <a:rPr lang="en-GB" sz="800" b="0" i="0" u="none" strike="noStrike">
                          <a:solidFill>
                            <a:srgbClr val="000000"/>
                          </a:solidFill>
                          <a:effectLst/>
                          <a:latin typeface="Calibri" panose="020F0502020204030204" pitchFamily="34" charset="0"/>
                        </a:rPr>
                        <a:t>Host MS press coverage - Scientific media - Escalating community activism</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r>
                        <a:rPr lang="en-GB" sz="800" b="0" i="0" u="none" strike="noStrike">
                          <a:solidFill>
                            <a:srgbClr val="000000"/>
                          </a:solidFill>
                          <a:effectLst/>
                          <a:latin typeface="Calibri" panose="020F0502020204030204" pitchFamily="34" charset="0"/>
                        </a:rPr>
                        <a:t>Any  State scrutiny or Local action</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r>
                        <a:rPr lang="en-GB" sz="800" b="0" i="0" u="none" strike="noStrike">
                          <a:solidFill>
                            <a:srgbClr val="000000"/>
                          </a:solidFill>
                          <a:effectLst/>
                          <a:latin typeface="Calibri" panose="020F0502020204030204" pitchFamily="34" charset="0"/>
                        </a:rPr>
                        <a:t>Single loss of life or permanent disability or multiple fatalities</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r>
                        <a:rPr lang="en-GB" sz="800" b="0" i="0" u="none" strike="noStrike">
                          <a:solidFill>
                            <a:srgbClr val="000000"/>
                          </a:solidFill>
                          <a:effectLst/>
                          <a:latin typeface="Calibri" panose="020F0502020204030204" pitchFamily="34" charset="0"/>
                        </a:rPr>
                        <a:t>Significant nuisance or environmental damage over a large area</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r>
                        <a:rPr lang="en-GB" sz="800" b="0" i="0" u="none" strike="noStrike">
                          <a:solidFill>
                            <a:srgbClr val="000000"/>
                          </a:solidFill>
                          <a:effectLst/>
                          <a:latin typeface="Calibri" panose="020F0502020204030204" pitchFamily="34" charset="0"/>
                        </a:rPr>
                        <a:t>Occurrence of the risk will significantly hamper the achievement of the entity's business objectives</a:t>
                      </a:r>
                    </a:p>
                  </a:txBody>
                  <a:tcPr marL="34290" marR="34290" marT="34290" marB="3429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extLst>
                  <a:ext uri="{0D108BD9-81ED-4DB2-BD59-A6C34878D82A}">
                    <a16:rowId xmlns:a16="http://schemas.microsoft.com/office/drawing/2014/main" val="3400052467"/>
                  </a:ext>
                </a:extLst>
              </a:tr>
              <a:tr h="754380">
                <a:tc>
                  <a:txBody>
                    <a:bodyPr/>
                    <a:lstStyle/>
                    <a:p>
                      <a:pPr algn="ctr" fontAlgn="ctr"/>
                      <a:r>
                        <a:rPr lang="en-GB" sz="800" b="0" i="0" u="none" strike="noStrike" dirty="0">
                          <a:solidFill>
                            <a:srgbClr val="000000"/>
                          </a:solidFill>
                          <a:effectLst/>
                          <a:latin typeface="Calibri" panose="020F0502020204030204" pitchFamily="34" charset="0"/>
                        </a:rPr>
                        <a:t>Moderate</a:t>
                      </a:r>
                    </a:p>
                  </a:txBody>
                  <a:tcPr marL="34290" marR="34290" marT="34290" marB="3429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1" i="0" u="none" strike="noStrike">
                          <a:solidFill>
                            <a:srgbClr val="000000"/>
                          </a:solidFill>
                          <a:effectLst/>
                          <a:latin typeface="Calibri" panose="020F0502020204030204" pitchFamily="34" charset="0"/>
                        </a:rPr>
                        <a:t>3</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Up to 100 KCHF</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Local press coverage - Neighbourhood reputation (public, suppliers, etc.)</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Any Local scrutiny</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Extensive injury including permanent partial disability and occupational illness</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Significant nuisance or environmental damage within the fenced perimeter or limited nuisance or environmental damage outside the fenced perimeter</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Occurrence of the risk will have some adverse effect on the achievement of the entity's business objectives</a:t>
                      </a:r>
                    </a:p>
                  </a:txBody>
                  <a:tcPr marL="34290" marR="34290" marT="34290" marB="3429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B8CCE4"/>
                    </a:solidFill>
                  </a:tcPr>
                </a:tc>
                <a:extLst>
                  <a:ext uri="{0D108BD9-81ED-4DB2-BD59-A6C34878D82A}">
                    <a16:rowId xmlns:a16="http://schemas.microsoft.com/office/drawing/2014/main" val="4245377295"/>
                  </a:ext>
                </a:extLst>
              </a:tr>
              <a:tr h="640080">
                <a:tc>
                  <a:txBody>
                    <a:bodyPr/>
                    <a:lstStyle/>
                    <a:p>
                      <a:pPr algn="ctr" fontAlgn="ctr"/>
                      <a:r>
                        <a:rPr lang="en-GB" sz="800" b="0" i="0" u="none" strike="noStrike">
                          <a:solidFill>
                            <a:srgbClr val="000000"/>
                          </a:solidFill>
                          <a:effectLst/>
                          <a:latin typeface="Calibri" panose="020F0502020204030204" pitchFamily="34" charset="0"/>
                        </a:rPr>
                        <a:t>Minor</a:t>
                      </a:r>
                    </a:p>
                  </a:txBody>
                  <a:tcPr marL="34290" marR="34290" marT="34290" marB="3429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r>
                        <a:rPr lang="en-GB" sz="800" b="1" i="0" u="none" strike="noStrike">
                          <a:solidFill>
                            <a:srgbClr val="000000"/>
                          </a:solidFill>
                          <a:effectLst/>
                          <a:latin typeface="Calibri" panose="020F0502020204030204" pitchFamily="34" charset="0"/>
                        </a:rPr>
                        <a:t>2</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r>
                        <a:rPr lang="en-GB" sz="800" b="0" i="0" u="none" strike="noStrike">
                          <a:solidFill>
                            <a:srgbClr val="000000"/>
                          </a:solidFill>
                          <a:effectLst/>
                          <a:latin typeface="Calibri" panose="020F0502020204030204" pitchFamily="34" charset="0"/>
                        </a:rPr>
                        <a:t>Up to 10 KCHF</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r>
                        <a:rPr lang="en-GB" sz="800" b="0" i="0" u="none" strike="noStrike">
                          <a:solidFill>
                            <a:srgbClr val="000000"/>
                          </a:solidFill>
                          <a:effectLst/>
                          <a:latin typeface="Calibri" panose="020F0502020204030204" pitchFamily="34" charset="0"/>
                        </a:rPr>
                        <a:t>No one has heard of the occurrence of risk outside CERN;  Problem dealt with at CERN's management level. </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r>
                        <a:rPr lang="en-GB" sz="800" b="0" i="0" u="none" strike="noStrike">
                          <a:solidFill>
                            <a:srgbClr val="000000"/>
                          </a:solidFill>
                          <a:effectLst/>
                          <a:latin typeface="Calibri" panose="020F0502020204030204" pitchFamily="34" charset="0"/>
                        </a:rPr>
                        <a:t>Minor reversible injury or health effects requiring medical attention but not causing permanent disability.</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r>
                        <a:rPr lang="en-GB" sz="800" b="0" i="0" u="none" strike="noStrike">
                          <a:solidFill>
                            <a:srgbClr val="000000"/>
                          </a:solidFill>
                          <a:effectLst/>
                          <a:latin typeface="Calibri" panose="020F0502020204030204" pitchFamily="34" charset="0"/>
                        </a:rPr>
                        <a:t>Sufficiently large contamination or discharge to damage the environment but within the fence and without lasting effect</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tc>
                  <a:txBody>
                    <a:bodyPr/>
                    <a:lstStyle/>
                    <a:p>
                      <a:pPr algn="ctr" fontAlgn="ctr"/>
                      <a:r>
                        <a:rPr lang="en-GB" sz="800" b="0" i="0" u="none" strike="noStrike">
                          <a:solidFill>
                            <a:srgbClr val="000000"/>
                          </a:solidFill>
                          <a:effectLst/>
                          <a:latin typeface="Calibri" panose="020F0502020204030204" pitchFamily="34" charset="0"/>
                        </a:rPr>
                        <a:t>Occurrence of the risk will have minimal impact on the achievement of the entity's business objectives</a:t>
                      </a:r>
                    </a:p>
                  </a:txBody>
                  <a:tcPr marL="34290" marR="34290" marT="34290" marB="3429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solidFill>
                      <a:srgbClr val="DCE6F1"/>
                    </a:solidFill>
                  </a:tcPr>
                </a:tc>
                <a:extLst>
                  <a:ext uri="{0D108BD9-81ED-4DB2-BD59-A6C34878D82A}">
                    <a16:rowId xmlns:a16="http://schemas.microsoft.com/office/drawing/2014/main" val="1247398337"/>
                  </a:ext>
                </a:extLst>
              </a:tr>
              <a:tr h="868680">
                <a:tc>
                  <a:txBody>
                    <a:bodyPr/>
                    <a:lstStyle/>
                    <a:p>
                      <a:pPr algn="ctr" fontAlgn="ctr"/>
                      <a:r>
                        <a:rPr lang="en-GB" sz="800" b="0" i="0" u="none" strike="noStrike">
                          <a:solidFill>
                            <a:srgbClr val="000000"/>
                          </a:solidFill>
                          <a:effectLst/>
                          <a:latin typeface="Calibri" panose="020F0502020204030204" pitchFamily="34" charset="0"/>
                        </a:rPr>
                        <a:t>Negligible</a:t>
                      </a:r>
                    </a:p>
                  </a:txBody>
                  <a:tcPr marL="34290" marR="34290" marT="34290" marB="34290" anchor="ctr">
                    <a:lnL>
                      <a:noFill/>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ctr" fontAlgn="ctr"/>
                      <a:r>
                        <a:rPr lang="en-GB" sz="800" b="1" i="0" u="none" strike="noStrike">
                          <a:solidFill>
                            <a:srgbClr val="000000"/>
                          </a:solidFill>
                          <a:effectLst/>
                          <a:latin typeface="Calibri" panose="020F0502020204030204" pitchFamily="34" charset="0"/>
                        </a:rPr>
                        <a:t>1</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Up to 1 KCHF</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No one has heard of the occurrence of the risk outside he department who owned the risk; problem dealt at department management level</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ctr" fontAlgn="ct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No injury or damage to health, or slight injury or health effects not causing disability </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ctr" fontAlgn="ctr"/>
                      <a:r>
                        <a:rPr lang="en-GB" sz="800" b="0" i="0" u="none" strike="noStrike">
                          <a:solidFill>
                            <a:srgbClr val="000000"/>
                          </a:solidFill>
                          <a:effectLst/>
                          <a:latin typeface="Calibri" panose="020F0502020204030204" pitchFamily="34" charset="0"/>
                        </a:rPr>
                        <a:t>No significant environmental damage or slight reversible environmental damage within the fence and recoverable</a:t>
                      </a:r>
                    </a:p>
                  </a:txBody>
                  <a:tcPr marL="34290" marR="34290" marT="34290" marB="34290"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a:noFill/>
                    </a:lnB>
                    <a:solidFill>
                      <a:srgbClr val="B8CCE4"/>
                    </a:solidFill>
                  </a:tcPr>
                </a:tc>
                <a:tc>
                  <a:txBody>
                    <a:bodyPr/>
                    <a:lstStyle/>
                    <a:p>
                      <a:pPr algn="ctr" fontAlgn="ctr"/>
                      <a:r>
                        <a:rPr lang="en-GB" sz="800" b="0" i="0" u="none" strike="noStrike" dirty="0">
                          <a:solidFill>
                            <a:srgbClr val="000000"/>
                          </a:solidFill>
                          <a:effectLst/>
                          <a:latin typeface="Calibri" panose="020F0502020204030204" pitchFamily="34" charset="0"/>
                        </a:rPr>
                        <a:t>Occurrence of the risk will have very little or no impact on the achievement of  the entity's business objectives</a:t>
                      </a:r>
                    </a:p>
                  </a:txBody>
                  <a:tcPr marL="34290" marR="34290" marT="34290" marB="34290" anchor="ctr">
                    <a:lnL w="6350" cap="flat" cmpd="sng" algn="ctr">
                      <a:solidFill>
                        <a:srgbClr val="FFFFFF"/>
                      </a:solidFill>
                      <a:prstDash val="solid"/>
                      <a:round/>
                      <a:headEnd type="none" w="med" len="med"/>
                      <a:tailEnd type="none" w="med" len="med"/>
                    </a:lnL>
                    <a:lnR>
                      <a:noFill/>
                    </a:lnR>
                    <a:lnT w="6350" cap="flat" cmpd="sng" algn="ctr">
                      <a:solidFill>
                        <a:srgbClr val="FFFFFF"/>
                      </a:solidFill>
                      <a:prstDash val="solid"/>
                      <a:round/>
                      <a:headEnd type="none" w="med" len="med"/>
                      <a:tailEnd type="none" w="med" len="med"/>
                    </a:lnT>
                    <a:lnB>
                      <a:noFill/>
                    </a:lnB>
                    <a:solidFill>
                      <a:srgbClr val="B8CCE4"/>
                    </a:solidFill>
                  </a:tcPr>
                </a:tc>
                <a:extLst>
                  <a:ext uri="{0D108BD9-81ED-4DB2-BD59-A6C34878D82A}">
                    <a16:rowId xmlns:a16="http://schemas.microsoft.com/office/drawing/2014/main" val="940215372"/>
                  </a:ext>
                </a:extLst>
              </a:tr>
            </a:tbl>
          </a:graphicData>
        </a:graphic>
      </p:graphicFrame>
    </p:spTree>
    <p:extLst>
      <p:ext uri="{BB962C8B-B14F-4D97-AF65-F5344CB8AC3E}">
        <p14:creationId xmlns:p14="http://schemas.microsoft.com/office/powerpoint/2010/main" val="17283263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MARCI</a:t>
            </a:r>
          </a:p>
        </p:txBody>
      </p:sp>
      <p:sp>
        <p:nvSpPr>
          <p:cNvPr id="4" name="Footer Placeholder 3"/>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7" name="Content Placeholder 4"/>
          <p:cNvSpPr txBox="1">
            <a:spLocks/>
          </p:cNvSpPr>
          <p:nvPr/>
        </p:nvSpPr>
        <p:spPr>
          <a:xfrm>
            <a:off x="539552" y="675001"/>
            <a:ext cx="8352928" cy="1431509"/>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r>
              <a:rPr lang="en-GB" sz="1600" dirty="0"/>
              <a:t> Only the Risks with the highest impact and vulnerability require an action. A </a:t>
            </a:r>
            <a:r>
              <a:rPr lang="en-GB" sz="1600" b="1" dirty="0"/>
              <a:t>MARCI</a:t>
            </a:r>
            <a:r>
              <a:rPr lang="en-GB" sz="1600" dirty="0"/>
              <a:t> (</a:t>
            </a:r>
            <a:r>
              <a:rPr lang="en-GB" sz="1600" b="1" dirty="0"/>
              <a:t>Mitigate, Assure, Redeploy, and Cumulative Impact</a:t>
            </a:r>
            <a:r>
              <a:rPr lang="en-GB" sz="1600" dirty="0"/>
              <a:t>) chart has been used to define the risk requiring treatment strategy (</a:t>
            </a:r>
            <a:r>
              <a:rPr lang="en-GB" sz="1600" b="1" dirty="0"/>
              <a:t>I*V ≥ 9</a:t>
            </a:r>
            <a:r>
              <a:rPr lang="en-GB" sz="1600" dirty="0"/>
              <a:t>). </a:t>
            </a:r>
          </a:p>
        </p:txBody>
      </p:sp>
      <p:sp>
        <p:nvSpPr>
          <p:cNvPr id="3" name="Slide Number Placeholder 2">
            <a:extLst>
              <a:ext uri="{FF2B5EF4-FFF2-40B4-BE49-F238E27FC236}">
                <a16:creationId xmlns:a16="http://schemas.microsoft.com/office/drawing/2014/main" id="{EBC10B2B-E7CE-4035-B640-15C1B325D4E6}"/>
              </a:ext>
            </a:extLst>
          </p:cNvPr>
          <p:cNvSpPr>
            <a:spLocks noGrp="1"/>
          </p:cNvSpPr>
          <p:nvPr>
            <p:ph type="sldNum" sz="quarter" idx="12"/>
          </p:nvPr>
        </p:nvSpPr>
        <p:spPr/>
        <p:txBody>
          <a:bodyPr/>
          <a:lstStyle/>
          <a:p>
            <a:fld id="{BFDCA1C4-9514-7B4F-976F-D92F7E296653}" type="slidenum">
              <a:rPr lang="fr-FR" smtClean="0"/>
              <a:pPr/>
              <a:t>23</a:t>
            </a:fld>
            <a:endParaRPr lang="fr-FR"/>
          </a:p>
        </p:txBody>
      </p:sp>
      <p:pic>
        <p:nvPicPr>
          <p:cNvPr id="8" name="Picture 7">
            <a:extLst>
              <a:ext uri="{FF2B5EF4-FFF2-40B4-BE49-F238E27FC236}">
                <a16:creationId xmlns:a16="http://schemas.microsoft.com/office/drawing/2014/main" id="{67183089-10CC-44A6-8C5D-96B2B9FEE24E}"/>
              </a:ext>
            </a:extLst>
          </p:cNvPr>
          <p:cNvPicPr/>
          <p:nvPr/>
        </p:nvPicPr>
        <p:blipFill rotWithShape="1">
          <a:blip r:embed="rId2">
            <a:extLst>
              <a:ext uri="{28A0092B-C50C-407E-A947-70E740481C1C}">
                <a14:useLocalDpi xmlns:a14="http://schemas.microsoft.com/office/drawing/2010/main" val="0"/>
              </a:ext>
            </a:extLst>
          </a:blip>
          <a:srcRect t="7037" r="21521" b="12878"/>
          <a:stretch/>
        </p:blipFill>
        <p:spPr bwMode="auto">
          <a:xfrm>
            <a:off x="2843808" y="1513789"/>
            <a:ext cx="3223260" cy="292925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1432435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Action plan</a:t>
            </a:r>
          </a:p>
        </p:txBody>
      </p:sp>
      <p:sp>
        <p:nvSpPr>
          <p:cNvPr id="4" name="Footer Placeholder 3"/>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7" name="Content Placeholder 4"/>
          <p:cNvSpPr txBox="1">
            <a:spLocks/>
          </p:cNvSpPr>
          <p:nvPr/>
        </p:nvSpPr>
        <p:spPr>
          <a:xfrm>
            <a:off x="539552" y="675001"/>
            <a:ext cx="8352928" cy="1431509"/>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r>
              <a:rPr lang="en-US" sz="1600" dirty="0"/>
              <a:t> Every action under “Risk mitigation” (I*V ≥ 9) has an Action Plan</a:t>
            </a:r>
          </a:p>
          <a:p>
            <a:pPr marL="0" indent="0"/>
            <a:r>
              <a:rPr lang="en-US" sz="1600" dirty="0"/>
              <a:t> Actions are revised by the Project Management together with the WPLs and monitored   periodically. </a:t>
            </a:r>
          </a:p>
          <a:p>
            <a:pPr marL="0" indent="0"/>
            <a:r>
              <a:rPr lang="en-US" sz="1600" dirty="0"/>
              <a:t> Summary of updated actions for the year 2021: </a:t>
            </a:r>
            <a:r>
              <a:rPr lang="en-US" sz="1600" dirty="0">
                <a:hlinkClick r:id="rId2"/>
              </a:rPr>
              <a:t> EDMS 2471805</a:t>
            </a:r>
            <a:endParaRPr lang="en-US" sz="1600" dirty="0"/>
          </a:p>
          <a:p>
            <a:pPr marL="0" indent="0"/>
            <a:endParaRPr lang="en-GB" sz="1600" dirty="0"/>
          </a:p>
        </p:txBody>
      </p:sp>
      <p:graphicFrame>
        <p:nvGraphicFramePr>
          <p:cNvPr id="10" name="Table 9">
            <a:extLst>
              <a:ext uri="{FF2B5EF4-FFF2-40B4-BE49-F238E27FC236}">
                <a16:creationId xmlns:a16="http://schemas.microsoft.com/office/drawing/2014/main" id="{2B842F6F-910A-4D31-A7F7-58A60993F49C}"/>
              </a:ext>
            </a:extLst>
          </p:cNvPr>
          <p:cNvGraphicFramePr>
            <a:graphicFrameLocks noGrp="1"/>
          </p:cNvGraphicFramePr>
          <p:nvPr>
            <p:extLst>
              <p:ext uri="{D42A27DB-BD31-4B8C-83A1-F6EECF244321}">
                <p14:modId xmlns:p14="http://schemas.microsoft.com/office/powerpoint/2010/main" val="451115698"/>
              </p:ext>
            </p:extLst>
          </p:nvPr>
        </p:nvGraphicFramePr>
        <p:xfrm>
          <a:off x="1258499" y="1837257"/>
          <a:ext cx="6481854" cy="2819469"/>
        </p:xfrm>
        <a:graphic>
          <a:graphicData uri="http://schemas.openxmlformats.org/drawingml/2006/table">
            <a:tbl>
              <a:tblPr/>
              <a:tblGrid>
                <a:gridCol w="442161">
                  <a:extLst>
                    <a:ext uri="{9D8B030D-6E8A-4147-A177-3AD203B41FA5}">
                      <a16:colId xmlns:a16="http://schemas.microsoft.com/office/drawing/2014/main" val="441747476"/>
                    </a:ext>
                  </a:extLst>
                </a:gridCol>
                <a:gridCol w="503149">
                  <a:extLst>
                    <a:ext uri="{9D8B030D-6E8A-4147-A177-3AD203B41FA5}">
                      <a16:colId xmlns:a16="http://schemas.microsoft.com/office/drawing/2014/main" val="2793422820"/>
                    </a:ext>
                  </a:extLst>
                </a:gridCol>
                <a:gridCol w="442161">
                  <a:extLst>
                    <a:ext uri="{9D8B030D-6E8A-4147-A177-3AD203B41FA5}">
                      <a16:colId xmlns:a16="http://schemas.microsoft.com/office/drawing/2014/main" val="3551039189"/>
                    </a:ext>
                  </a:extLst>
                </a:gridCol>
                <a:gridCol w="1366507">
                  <a:extLst>
                    <a:ext uri="{9D8B030D-6E8A-4147-A177-3AD203B41FA5}">
                      <a16:colId xmlns:a16="http://schemas.microsoft.com/office/drawing/2014/main" val="1922750413"/>
                    </a:ext>
                  </a:extLst>
                </a:gridCol>
                <a:gridCol w="1532317">
                  <a:extLst>
                    <a:ext uri="{9D8B030D-6E8A-4147-A177-3AD203B41FA5}">
                      <a16:colId xmlns:a16="http://schemas.microsoft.com/office/drawing/2014/main" val="3314656109"/>
                    </a:ext>
                  </a:extLst>
                </a:gridCol>
                <a:gridCol w="2195559">
                  <a:extLst>
                    <a:ext uri="{9D8B030D-6E8A-4147-A177-3AD203B41FA5}">
                      <a16:colId xmlns:a16="http://schemas.microsoft.com/office/drawing/2014/main" val="1009060186"/>
                    </a:ext>
                  </a:extLst>
                </a:gridCol>
              </a:tblGrid>
              <a:tr h="176087">
                <a:tc>
                  <a:txBody>
                    <a:bodyPr/>
                    <a:lstStyle/>
                    <a:p>
                      <a:pPr algn="l" fontAlgn="b"/>
                      <a:r>
                        <a:rPr lang="en-GB" sz="800" b="1" i="0" u="none" strike="noStrike">
                          <a:solidFill>
                            <a:srgbClr val="FFFFFF"/>
                          </a:solidFill>
                          <a:effectLst/>
                          <a:latin typeface="Calibri" panose="020F0502020204030204" pitchFamily="34" charset="0"/>
                        </a:rPr>
                        <a:t>WP</a:t>
                      </a:r>
                    </a:p>
                  </a:txBody>
                  <a:tcPr marL="34290" marR="34290" marT="34290" marB="3429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472C4"/>
                    </a:solidFill>
                  </a:tcPr>
                </a:tc>
                <a:tc>
                  <a:txBody>
                    <a:bodyPr/>
                    <a:lstStyle/>
                    <a:p>
                      <a:pPr algn="l" fontAlgn="b"/>
                      <a:r>
                        <a:rPr lang="en-GB" sz="800" b="1" i="0" u="none" strike="noStrike">
                          <a:solidFill>
                            <a:srgbClr val="FFFFFF"/>
                          </a:solidFill>
                          <a:effectLst/>
                          <a:latin typeface="Calibri" panose="020F0502020204030204" pitchFamily="34" charset="0"/>
                        </a:rPr>
                        <a:t>IxV</a:t>
                      </a:r>
                    </a:p>
                  </a:txBody>
                  <a:tcPr marL="34290" marR="34290" marT="34290" marB="3429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472C4"/>
                    </a:solidFill>
                  </a:tcPr>
                </a:tc>
                <a:tc>
                  <a:txBody>
                    <a:bodyPr/>
                    <a:lstStyle/>
                    <a:p>
                      <a:pPr algn="ctr" fontAlgn="ctr"/>
                      <a:r>
                        <a:rPr lang="en-GB" sz="800" b="1" i="0" u="none" strike="noStrike">
                          <a:solidFill>
                            <a:srgbClr val="FFFFFF"/>
                          </a:solidFill>
                          <a:effectLst/>
                          <a:latin typeface="Calibri" panose="020F0502020204030204" pitchFamily="34" charset="0"/>
                        </a:rPr>
                        <a:t>ID</a:t>
                      </a: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472C4"/>
                    </a:solidFill>
                  </a:tcPr>
                </a:tc>
                <a:tc>
                  <a:txBody>
                    <a:bodyPr/>
                    <a:lstStyle/>
                    <a:p>
                      <a:pPr algn="l" fontAlgn="b"/>
                      <a:r>
                        <a:rPr lang="en-GB" sz="800" b="1" i="0" u="none" strike="noStrike">
                          <a:solidFill>
                            <a:srgbClr val="FFFFFF"/>
                          </a:solidFill>
                          <a:effectLst/>
                          <a:latin typeface="Calibri" panose="020F0502020204030204" pitchFamily="34" charset="0"/>
                        </a:rPr>
                        <a:t>Risk</a:t>
                      </a:r>
                    </a:p>
                  </a:txBody>
                  <a:tcPr marL="34290" marR="34290" marT="34290" marB="3429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472C4"/>
                    </a:solidFill>
                  </a:tcPr>
                </a:tc>
                <a:tc>
                  <a:txBody>
                    <a:bodyPr/>
                    <a:lstStyle/>
                    <a:p>
                      <a:pPr algn="l" fontAlgn="b"/>
                      <a:r>
                        <a:rPr lang="en-GB" sz="800" b="1" i="0" u="none" strike="noStrike" dirty="0">
                          <a:solidFill>
                            <a:srgbClr val="FFFFFF"/>
                          </a:solidFill>
                          <a:effectLst/>
                          <a:latin typeface="Calibri" panose="020F0502020204030204" pitchFamily="34" charset="0"/>
                        </a:rPr>
                        <a:t>Actions</a:t>
                      </a:r>
                    </a:p>
                  </a:txBody>
                  <a:tcPr marL="34290" marR="34290" marT="34290" marB="3429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472C4"/>
                    </a:solidFill>
                  </a:tcPr>
                </a:tc>
                <a:tc>
                  <a:txBody>
                    <a:bodyPr/>
                    <a:lstStyle/>
                    <a:p>
                      <a:pPr algn="l" fontAlgn="b"/>
                      <a:r>
                        <a:rPr lang="en-GB" sz="800" b="1" i="0" u="none" strike="noStrike">
                          <a:solidFill>
                            <a:srgbClr val="FFFFFF"/>
                          </a:solidFill>
                          <a:effectLst/>
                          <a:latin typeface="Calibri" panose="020F0502020204030204" pitchFamily="34" charset="0"/>
                        </a:rPr>
                        <a:t>Comments</a:t>
                      </a:r>
                    </a:p>
                  </a:txBody>
                  <a:tcPr marL="34290" marR="34290" marT="34290" marB="3429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472C4"/>
                    </a:solidFill>
                  </a:tcPr>
                </a:tc>
                <a:extLst>
                  <a:ext uri="{0D108BD9-81ED-4DB2-BD59-A6C34878D82A}">
                    <a16:rowId xmlns:a16="http://schemas.microsoft.com/office/drawing/2014/main" val="2931344278"/>
                  </a:ext>
                </a:extLst>
              </a:tr>
              <a:tr h="613426">
                <a:tc>
                  <a:txBody>
                    <a:bodyPr/>
                    <a:lstStyle/>
                    <a:p>
                      <a:pPr algn="l" fontAlgn="ctr"/>
                      <a:r>
                        <a:rPr lang="en-GB" sz="800" b="0" i="0" u="none" strike="noStrike">
                          <a:solidFill>
                            <a:srgbClr val="000000"/>
                          </a:solidFill>
                          <a:effectLst/>
                          <a:latin typeface="Calibri" panose="020F0502020204030204" pitchFamily="34" charset="0"/>
                        </a:rPr>
                        <a:t>WP2</a:t>
                      </a: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p>
                      <a:pPr algn="l" fontAlgn="ctr"/>
                      <a:r>
                        <a:rPr lang="en-GB" sz="700" b="0" i="0" u="none" strike="noStrike">
                          <a:solidFill>
                            <a:srgbClr val="000000"/>
                          </a:solidFill>
                          <a:effectLst/>
                          <a:latin typeface="Calibri" panose="020F0502020204030204" pitchFamily="34" charset="0"/>
                        </a:rPr>
                        <a:t>From 9 to </a:t>
                      </a:r>
                      <a:r>
                        <a:rPr lang="en-GB" sz="700" b="1" i="0" u="none" strike="noStrike">
                          <a:solidFill>
                            <a:srgbClr val="000000"/>
                          </a:solidFill>
                          <a:effectLst/>
                          <a:latin typeface="Calibri" panose="020F0502020204030204" pitchFamily="34" charset="0"/>
                        </a:rPr>
                        <a:t>9 </a:t>
                      </a:r>
                      <a:endParaRPr lang="en-GB" sz="700" b="0" i="0" u="none" strike="noStrike">
                        <a:solidFill>
                          <a:srgbClr val="000000"/>
                        </a:solidFill>
                        <a:effectLst/>
                        <a:latin typeface="Calibri" panose="020F0502020204030204" pitchFamily="34" charset="0"/>
                      </a:endParaRP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700" b="0" i="0" u="none" strike="noStrike">
                          <a:solidFill>
                            <a:srgbClr val="000000"/>
                          </a:solidFill>
                          <a:effectLst/>
                          <a:latin typeface="Calibri" panose="020F0502020204030204" pitchFamily="34" charset="0"/>
                        </a:rPr>
                        <a:t>47</a:t>
                      </a: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GB" sz="700" b="0" i="0" u="none" strike="noStrike">
                          <a:solidFill>
                            <a:srgbClr val="000000"/>
                          </a:solidFill>
                          <a:effectLst/>
                          <a:latin typeface="Calibri" panose="020F0502020204030204" pitchFamily="34" charset="0"/>
                        </a:rPr>
                        <a:t>Project management</a:t>
                      </a: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GB" sz="700" b="0" i="0" u="none" strike="noStrike">
                          <a:solidFill>
                            <a:srgbClr val="000000"/>
                          </a:solidFill>
                          <a:effectLst/>
                          <a:latin typeface="Calibri" panose="020F0502020204030204" pitchFamily="34" charset="0"/>
                        </a:rPr>
                        <a:t>Review of WP1 of all the potential options still open so that we can "close" them or give a deadline before the end of the year.</a:t>
                      </a: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GB" sz="700" b="0" i="0" u="none" strike="noStrike">
                          <a:solidFill>
                            <a:srgbClr val="000000"/>
                          </a:solidFill>
                          <a:effectLst/>
                          <a:latin typeface="Calibri" panose="020F0502020204030204" pitchFamily="34" charset="0"/>
                        </a:rPr>
                        <a:t>Not all the options are decided yet. It will be revaluated next year</a:t>
                      </a: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99409839"/>
                  </a:ext>
                </a:extLst>
              </a:tr>
              <a:tr h="613426">
                <a:tc>
                  <a:txBody>
                    <a:bodyPr/>
                    <a:lstStyle/>
                    <a:p>
                      <a:pPr algn="l" fontAlgn="ctr"/>
                      <a:r>
                        <a:rPr lang="en-GB" sz="800" b="0" i="0" u="none" strike="noStrike">
                          <a:solidFill>
                            <a:srgbClr val="000000"/>
                          </a:solidFill>
                          <a:effectLst/>
                          <a:latin typeface="Calibri" panose="020F0502020204030204" pitchFamily="34" charset="0"/>
                        </a:rPr>
                        <a:t>WP2</a:t>
                      </a: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p>
                      <a:pPr algn="l" fontAlgn="ctr"/>
                      <a:r>
                        <a:rPr lang="en-GB" sz="700" b="0" i="0" u="none" strike="noStrike">
                          <a:solidFill>
                            <a:srgbClr val="000000"/>
                          </a:solidFill>
                          <a:effectLst/>
                          <a:latin typeface="Calibri" panose="020F0502020204030204" pitchFamily="34" charset="0"/>
                        </a:rPr>
                        <a:t>From 9 to </a:t>
                      </a:r>
                      <a:r>
                        <a:rPr lang="en-GB" sz="700" b="1" i="0" u="none" strike="noStrike">
                          <a:solidFill>
                            <a:srgbClr val="000000"/>
                          </a:solidFill>
                          <a:effectLst/>
                          <a:latin typeface="Calibri" panose="020F0502020204030204" pitchFamily="34" charset="0"/>
                        </a:rPr>
                        <a:t>9</a:t>
                      </a:r>
                      <a:endParaRPr lang="en-GB" sz="700" b="0" i="0" u="none" strike="noStrike">
                        <a:solidFill>
                          <a:srgbClr val="000000"/>
                        </a:solidFill>
                        <a:effectLst/>
                        <a:latin typeface="Calibri" panose="020F0502020204030204" pitchFamily="34" charset="0"/>
                      </a:endParaRP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700" b="0" i="0" u="none" strike="noStrike">
                          <a:solidFill>
                            <a:srgbClr val="000000"/>
                          </a:solidFill>
                          <a:effectLst/>
                          <a:latin typeface="Calibri" panose="020F0502020204030204" pitchFamily="34" charset="0"/>
                        </a:rPr>
                        <a:t>54</a:t>
                      </a: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GB" sz="700" b="0" i="0" u="none" strike="noStrike">
                          <a:solidFill>
                            <a:srgbClr val="000000"/>
                          </a:solidFill>
                          <a:effectLst/>
                          <a:latin typeface="Calibri" panose="020F0502020204030204" pitchFamily="34" charset="0"/>
                        </a:rPr>
                        <a:t>Technology diversification</a:t>
                      </a: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GB" sz="700" b="0" i="0" u="none" strike="noStrike">
                          <a:solidFill>
                            <a:srgbClr val="000000"/>
                          </a:solidFill>
                          <a:effectLst/>
                          <a:latin typeface="Calibri" panose="020F0502020204030204" pitchFamily="34" charset="0"/>
                        </a:rPr>
                        <a:t>See Risk 47</a:t>
                      </a: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GB" sz="700" b="0" i="0" u="none" strike="noStrike">
                          <a:solidFill>
                            <a:srgbClr val="000000"/>
                          </a:solidFill>
                          <a:effectLst/>
                          <a:latin typeface="Calibri" panose="020F0502020204030204" pitchFamily="34" charset="0"/>
                        </a:rPr>
                        <a:t>Still open options </a:t>
                      </a: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69185117"/>
                  </a:ext>
                </a:extLst>
              </a:tr>
              <a:tr h="788691">
                <a:tc>
                  <a:txBody>
                    <a:bodyPr/>
                    <a:lstStyle/>
                    <a:p>
                      <a:pPr algn="l" fontAlgn="ctr"/>
                      <a:r>
                        <a:rPr lang="en-GB" sz="800" b="0" i="0" u="none" strike="noStrike">
                          <a:solidFill>
                            <a:srgbClr val="000000"/>
                          </a:solidFill>
                          <a:effectLst/>
                          <a:latin typeface="Calibri" panose="020F0502020204030204" pitchFamily="34" charset="0"/>
                        </a:rPr>
                        <a:t>WP2</a:t>
                      </a: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p>
                      <a:pPr algn="l" fontAlgn="ctr"/>
                      <a:r>
                        <a:rPr lang="en-GB" sz="700" b="0" i="0" u="none" strike="noStrike">
                          <a:solidFill>
                            <a:srgbClr val="000000"/>
                          </a:solidFill>
                          <a:effectLst/>
                          <a:latin typeface="Calibri" panose="020F0502020204030204" pitchFamily="34" charset="0"/>
                        </a:rPr>
                        <a:t>From 4 to </a:t>
                      </a:r>
                      <a:r>
                        <a:rPr lang="en-GB" sz="700" b="1" i="0" u="none" strike="noStrike">
                          <a:solidFill>
                            <a:srgbClr val="000000"/>
                          </a:solidFill>
                          <a:effectLst/>
                          <a:latin typeface="Calibri" panose="020F0502020204030204" pitchFamily="34" charset="0"/>
                        </a:rPr>
                        <a:t>9</a:t>
                      </a:r>
                      <a:endParaRPr lang="en-GB" sz="700" b="0" i="0" u="none" strike="noStrike">
                        <a:solidFill>
                          <a:srgbClr val="000000"/>
                        </a:solidFill>
                        <a:effectLst/>
                        <a:latin typeface="Calibri" panose="020F0502020204030204" pitchFamily="34" charset="0"/>
                      </a:endParaRP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700" b="0" i="0" u="none" strike="noStrike">
                          <a:solidFill>
                            <a:srgbClr val="000000"/>
                          </a:solidFill>
                          <a:effectLst/>
                          <a:latin typeface="Calibri" panose="020F0502020204030204" pitchFamily="34" charset="0"/>
                        </a:rPr>
                        <a:t>28</a:t>
                      </a: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GB" sz="700" b="0" i="0" u="none" strike="noStrike">
                          <a:solidFill>
                            <a:srgbClr val="000000"/>
                          </a:solidFill>
                          <a:effectLst/>
                          <a:latin typeface="Calibri" panose="020F0502020204030204" pitchFamily="34" charset="0"/>
                        </a:rPr>
                        <a:t>Delegation &amp; approval process</a:t>
                      </a: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GB" sz="700" b="0" i="0" u="none" strike="noStrike" dirty="0">
                          <a:solidFill>
                            <a:srgbClr val="000000"/>
                          </a:solidFill>
                          <a:effectLst/>
                          <a:latin typeface="Calibri" panose="020F0502020204030204" pitchFamily="34" charset="0"/>
                        </a:rPr>
                        <a:t>Explore some automatic control tools</a:t>
                      </a: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GB" sz="700" b="0" i="0" u="none" strike="noStrike">
                          <a:solidFill>
                            <a:srgbClr val="000000"/>
                          </a:solidFill>
                          <a:effectLst/>
                          <a:latin typeface="Calibri" panose="020F0502020204030204" pitchFamily="34" charset="0"/>
                        </a:rPr>
                        <a:t>The number of documents/drawings for approval is so high that there is the risk that one of the documents is not commented or not commented on time and there is also the factor of overloading and therefore delaying the process (time). </a:t>
                      </a: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27450775"/>
                  </a:ext>
                </a:extLst>
              </a:tr>
              <a:tr h="613426">
                <a:tc>
                  <a:txBody>
                    <a:bodyPr/>
                    <a:lstStyle/>
                    <a:p>
                      <a:pPr algn="l" fontAlgn="ctr"/>
                      <a:r>
                        <a:rPr lang="en-GB" sz="800" b="0" i="0" u="none" strike="noStrike">
                          <a:solidFill>
                            <a:srgbClr val="000000"/>
                          </a:solidFill>
                          <a:effectLst/>
                          <a:latin typeface="Calibri" panose="020F0502020204030204" pitchFamily="34" charset="0"/>
                        </a:rPr>
                        <a:t>WP3</a:t>
                      </a: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EA9DB"/>
                    </a:solidFill>
                  </a:tcPr>
                </a:tc>
                <a:tc>
                  <a:txBody>
                    <a:bodyPr/>
                    <a:lstStyle/>
                    <a:p>
                      <a:pPr algn="l" fontAlgn="ctr"/>
                      <a:r>
                        <a:rPr lang="en-GB" sz="700" b="0" i="0" u="none" strike="noStrike">
                          <a:solidFill>
                            <a:srgbClr val="000000"/>
                          </a:solidFill>
                          <a:effectLst/>
                          <a:latin typeface="Calibri" panose="020F0502020204030204" pitchFamily="34" charset="0"/>
                        </a:rPr>
                        <a:t>From 16 to </a:t>
                      </a:r>
                      <a:r>
                        <a:rPr lang="en-GB" sz="700" b="1" i="0" u="none" strike="noStrike">
                          <a:solidFill>
                            <a:srgbClr val="000000"/>
                          </a:solidFill>
                          <a:effectLst/>
                          <a:latin typeface="Calibri" panose="020F0502020204030204" pitchFamily="34" charset="0"/>
                        </a:rPr>
                        <a:t>9</a:t>
                      </a:r>
                      <a:endParaRPr lang="en-GB" sz="700" b="0" i="0" u="none" strike="noStrike">
                        <a:solidFill>
                          <a:srgbClr val="000000"/>
                        </a:solidFill>
                        <a:effectLst/>
                        <a:latin typeface="Calibri" panose="020F0502020204030204" pitchFamily="34" charset="0"/>
                      </a:endParaRP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GB" sz="700" b="0" i="0" u="none" strike="noStrike">
                          <a:solidFill>
                            <a:srgbClr val="000000"/>
                          </a:solidFill>
                          <a:effectLst/>
                          <a:latin typeface="Calibri" panose="020F0502020204030204" pitchFamily="34" charset="0"/>
                        </a:rPr>
                        <a:t>5</a:t>
                      </a: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GB" sz="700" b="0" i="0" u="none" strike="noStrike">
                          <a:solidFill>
                            <a:srgbClr val="000000"/>
                          </a:solidFill>
                          <a:effectLst/>
                          <a:latin typeface="Calibri" panose="020F0502020204030204" pitchFamily="34" charset="0"/>
                        </a:rPr>
                        <a:t>Delivery</a:t>
                      </a: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GB" sz="700" b="0" i="0" u="none" strike="noStrike">
                          <a:solidFill>
                            <a:srgbClr val="000000"/>
                          </a:solidFill>
                          <a:effectLst/>
                          <a:latin typeface="Calibri" panose="020F0502020204030204" pitchFamily="34" charset="0"/>
                        </a:rPr>
                        <a:t>Monitoring of the schedule including those of the collaborations</a:t>
                      </a: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GB" sz="700" b="0" i="0" u="none" strike="noStrike" dirty="0">
                          <a:solidFill>
                            <a:srgbClr val="000000"/>
                          </a:solidFill>
                          <a:effectLst/>
                          <a:latin typeface="Calibri" panose="020F0502020204030204" pitchFamily="34" charset="0"/>
                        </a:rPr>
                        <a:t>AUP accepted to have a version of their schedule without contingency for failures.  It has been demonstrated that we can have coil manufacturing at the nominal speed.</a:t>
                      </a:r>
                    </a:p>
                  </a:txBody>
                  <a:tcPr marL="34290" marR="34290" marT="34290" marB="3429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37074231"/>
                  </a:ext>
                </a:extLst>
              </a:tr>
            </a:tbl>
          </a:graphicData>
        </a:graphic>
      </p:graphicFrame>
      <p:sp>
        <p:nvSpPr>
          <p:cNvPr id="3" name="Slide Number Placeholder 2">
            <a:extLst>
              <a:ext uri="{FF2B5EF4-FFF2-40B4-BE49-F238E27FC236}">
                <a16:creationId xmlns:a16="http://schemas.microsoft.com/office/drawing/2014/main" id="{EBC10B2B-E7CE-4035-B640-15C1B325D4E6}"/>
              </a:ext>
            </a:extLst>
          </p:cNvPr>
          <p:cNvSpPr>
            <a:spLocks noGrp="1"/>
          </p:cNvSpPr>
          <p:nvPr>
            <p:ph type="sldNum" sz="quarter" idx="12"/>
          </p:nvPr>
        </p:nvSpPr>
        <p:spPr/>
        <p:txBody>
          <a:bodyPr/>
          <a:lstStyle/>
          <a:p>
            <a:fld id="{BFDCA1C4-9514-7B4F-976F-D92F7E296653}" type="slidenum">
              <a:rPr lang="fr-FR" smtClean="0"/>
              <a:pPr/>
              <a:t>24</a:t>
            </a:fld>
            <a:endParaRPr lang="fr-FR"/>
          </a:p>
        </p:txBody>
      </p:sp>
    </p:spTree>
    <p:extLst>
      <p:ext uri="{BB962C8B-B14F-4D97-AF65-F5344CB8AC3E}">
        <p14:creationId xmlns:p14="http://schemas.microsoft.com/office/powerpoint/2010/main" val="14773739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a:t>
            </a:r>
          </a:p>
        </p:txBody>
      </p:sp>
      <p:sp>
        <p:nvSpPr>
          <p:cNvPr id="4" name="Footer Placeholder 3"/>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25</a:t>
            </a:fld>
            <a:endParaRPr lang="fr-FR"/>
          </a:p>
        </p:txBody>
      </p:sp>
      <p:sp>
        <p:nvSpPr>
          <p:cNvPr id="7" name="Content Placeholder 6">
            <a:extLst>
              <a:ext uri="{FF2B5EF4-FFF2-40B4-BE49-F238E27FC236}">
                <a16:creationId xmlns:a16="http://schemas.microsoft.com/office/drawing/2014/main" id="{C217CB4A-D085-4EEF-8843-81CD9A72890B}"/>
              </a:ext>
            </a:extLst>
          </p:cNvPr>
          <p:cNvSpPr>
            <a:spLocks noGrp="1"/>
          </p:cNvSpPr>
          <p:nvPr>
            <p:ph idx="1"/>
          </p:nvPr>
        </p:nvSpPr>
        <p:spPr/>
        <p:txBody>
          <a:bodyPr/>
          <a:lstStyle/>
          <a:p>
            <a:pPr marL="385763" indent="-385763" algn="l">
              <a:buFont typeface="+mj-lt"/>
              <a:buAutoNum type="arabicPeriod"/>
            </a:pPr>
            <a:r>
              <a:rPr lang="en-US" b="1" dirty="0">
                <a:solidFill>
                  <a:schemeClr val="bg1">
                    <a:lumMod val="95000"/>
                  </a:schemeClr>
                </a:solidFill>
              </a:rPr>
              <a:t>Risk assessment. Main approach</a:t>
            </a:r>
          </a:p>
          <a:p>
            <a:pPr marL="385763" indent="-385763" algn="l">
              <a:buFont typeface="+mj-lt"/>
              <a:buAutoNum type="arabicPeriod"/>
            </a:pPr>
            <a:r>
              <a:rPr lang="en-US" b="1" dirty="0">
                <a:solidFill>
                  <a:schemeClr val="bg1">
                    <a:lumMod val="95000"/>
                  </a:schemeClr>
                </a:solidFill>
              </a:rPr>
              <a:t>Methodology</a:t>
            </a:r>
          </a:p>
          <a:p>
            <a:pPr marL="385763" indent="-385763" algn="l">
              <a:buFont typeface="+mj-lt"/>
              <a:buAutoNum type="arabicPeriod"/>
            </a:pPr>
            <a:r>
              <a:rPr lang="en-US" b="1" dirty="0">
                <a:solidFill>
                  <a:schemeClr val="bg1">
                    <a:lumMod val="95000"/>
                  </a:schemeClr>
                </a:solidFill>
              </a:rPr>
              <a:t>Risk Register – How </a:t>
            </a:r>
            <a:r>
              <a:rPr lang="en-US" b="1" dirty="0" smtClean="0">
                <a:solidFill>
                  <a:schemeClr val="bg1">
                    <a:lumMod val="95000"/>
                  </a:schemeClr>
                </a:solidFill>
              </a:rPr>
              <a:t>is it done</a:t>
            </a:r>
            <a:r>
              <a:rPr lang="en-US" b="1" dirty="0">
                <a:solidFill>
                  <a:schemeClr val="bg1">
                    <a:lumMod val="95000"/>
                  </a:schemeClr>
                </a:solidFill>
              </a:rPr>
              <a:t>?</a:t>
            </a:r>
          </a:p>
          <a:p>
            <a:pPr marL="385763" indent="-385763" algn="l">
              <a:buFont typeface="+mj-lt"/>
              <a:buAutoNum type="arabicPeriod"/>
            </a:pPr>
            <a:r>
              <a:rPr lang="en-US" b="1" dirty="0"/>
              <a:t>Main Outcomes from last exercise</a:t>
            </a:r>
          </a:p>
          <a:p>
            <a:pPr marL="385763" indent="-385763" algn="l">
              <a:buFont typeface="+mj-lt"/>
              <a:buAutoNum type="arabicPeriod"/>
            </a:pPr>
            <a:r>
              <a:rPr lang="en-US" b="1" dirty="0">
                <a:solidFill>
                  <a:schemeClr val="bg1">
                    <a:lumMod val="95000"/>
                  </a:schemeClr>
                </a:solidFill>
              </a:rPr>
              <a:t>Conclusions</a:t>
            </a:r>
          </a:p>
          <a:p>
            <a:pPr marL="385763" indent="-385763" algn="l">
              <a:buFont typeface="+mj-lt"/>
              <a:buAutoNum type="arabicPeriod"/>
            </a:pPr>
            <a:endParaRPr lang="en-US" dirty="0"/>
          </a:p>
        </p:txBody>
      </p:sp>
    </p:spTree>
    <p:extLst>
      <p:ext uri="{BB962C8B-B14F-4D97-AF65-F5344CB8AC3E}">
        <p14:creationId xmlns:p14="http://schemas.microsoft.com/office/powerpoint/2010/main" val="35701630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B8B343-32B5-4B3B-8E34-F9B4A622C4AC}"/>
              </a:ext>
            </a:extLst>
          </p:cNvPr>
          <p:cNvSpPr>
            <a:spLocks noGrp="1"/>
          </p:cNvSpPr>
          <p:nvPr>
            <p:ph type="title"/>
          </p:nvPr>
        </p:nvSpPr>
        <p:spPr/>
        <p:txBody>
          <a:bodyPr/>
          <a:lstStyle/>
          <a:p>
            <a:r>
              <a:rPr lang="en-US" dirty="0"/>
              <a:t>Outputs</a:t>
            </a:r>
            <a:endParaRPr lang="en-GB" dirty="0"/>
          </a:p>
        </p:txBody>
      </p:sp>
      <p:sp>
        <p:nvSpPr>
          <p:cNvPr id="3" name="Footer Placeholder 2">
            <a:extLst>
              <a:ext uri="{FF2B5EF4-FFF2-40B4-BE49-F238E27FC236}">
                <a16:creationId xmlns:a16="http://schemas.microsoft.com/office/drawing/2014/main" id="{E33DD9C3-459E-4937-9FDB-32978B3B57C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endParaRPr lang="en-GB" dirty="0">
              <a:solidFill>
                <a:srgbClr val="64BCD9"/>
              </a:solidFill>
              <a:latin typeface="Arial"/>
            </a:endParaRPr>
          </a:p>
        </p:txBody>
      </p:sp>
      <p:sp>
        <p:nvSpPr>
          <p:cNvPr id="4" name="Slide Number Placeholder 3">
            <a:extLst>
              <a:ext uri="{FF2B5EF4-FFF2-40B4-BE49-F238E27FC236}">
                <a16:creationId xmlns:a16="http://schemas.microsoft.com/office/drawing/2014/main" id="{D1E92C9A-B501-4264-AEEE-A854604E8A1F}"/>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26</a:t>
            </a:fld>
            <a:endParaRPr lang="fr-FR">
              <a:solidFill>
                <a:srgbClr val="64BCD9"/>
              </a:solidFill>
              <a:latin typeface="Arial"/>
            </a:endParaRPr>
          </a:p>
        </p:txBody>
      </p:sp>
      <p:pic>
        <p:nvPicPr>
          <p:cNvPr id="6" name="Picture 5" descr="A screenshot of a cell phone&#10;&#10;Description automatically generated">
            <a:extLst>
              <a:ext uri="{FF2B5EF4-FFF2-40B4-BE49-F238E27FC236}">
                <a16:creationId xmlns:a16="http://schemas.microsoft.com/office/drawing/2014/main" id="{D90F3704-BC53-434C-AE49-19651D3C8673}"/>
              </a:ext>
            </a:extLst>
          </p:cNvPr>
          <p:cNvPicPr>
            <a:picLocks noChangeAspect="1"/>
          </p:cNvPicPr>
          <p:nvPr/>
        </p:nvPicPr>
        <p:blipFill>
          <a:blip r:embed="rId2"/>
          <a:stretch>
            <a:fillRect/>
          </a:stretch>
        </p:blipFill>
        <p:spPr>
          <a:xfrm>
            <a:off x="171774" y="623341"/>
            <a:ext cx="5552354" cy="3964633"/>
          </a:xfrm>
          <a:prstGeom prst="rect">
            <a:avLst/>
          </a:prstGeom>
        </p:spPr>
      </p:pic>
      <p:pic>
        <p:nvPicPr>
          <p:cNvPr id="7" name="Picture 6">
            <a:extLst>
              <a:ext uri="{FF2B5EF4-FFF2-40B4-BE49-F238E27FC236}">
                <a16:creationId xmlns:a16="http://schemas.microsoft.com/office/drawing/2014/main" id="{2E180C5D-D8DB-4365-AA7F-D99237F25C81}"/>
              </a:ext>
            </a:extLst>
          </p:cNvPr>
          <p:cNvPicPr>
            <a:picLocks noChangeAspect="1"/>
          </p:cNvPicPr>
          <p:nvPr/>
        </p:nvPicPr>
        <p:blipFill>
          <a:blip r:embed="rId3"/>
          <a:stretch>
            <a:fillRect/>
          </a:stretch>
        </p:blipFill>
        <p:spPr>
          <a:xfrm>
            <a:off x="6084168" y="623341"/>
            <a:ext cx="2801516" cy="3964661"/>
          </a:xfrm>
          <a:prstGeom prst="rect">
            <a:avLst/>
          </a:prstGeom>
        </p:spPr>
      </p:pic>
      <p:sp>
        <p:nvSpPr>
          <p:cNvPr id="5" name="TextBox 4"/>
          <p:cNvSpPr txBox="1"/>
          <p:nvPr/>
        </p:nvSpPr>
        <p:spPr>
          <a:xfrm>
            <a:off x="3939231" y="4587369"/>
            <a:ext cx="1784897" cy="307777"/>
          </a:xfrm>
          <a:prstGeom prst="rect">
            <a:avLst/>
          </a:prstGeom>
          <a:noFill/>
        </p:spPr>
        <p:txBody>
          <a:bodyPr wrap="square" rtlCol="0">
            <a:spAutoFit/>
          </a:bodyPr>
          <a:lstStyle/>
          <a:p>
            <a:r>
              <a:rPr lang="en-GB" sz="1400" dirty="0">
                <a:hlinkClick r:id="rId4"/>
              </a:rPr>
              <a:t>EDMS 0000212513</a:t>
            </a:r>
            <a:r>
              <a:rPr lang="en-GB" sz="1400" dirty="0"/>
              <a:t> </a:t>
            </a:r>
          </a:p>
        </p:txBody>
      </p:sp>
    </p:spTree>
    <p:extLst>
      <p:ext uri="{BB962C8B-B14F-4D97-AF65-F5344CB8AC3E}">
        <p14:creationId xmlns:p14="http://schemas.microsoft.com/office/powerpoint/2010/main" val="31038828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07B751-381C-4992-A41B-8044D0DE6926}"/>
              </a:ext>
            </a:extLst>
          </p:cNvPr>
          <p:cNvSpPr>
            <a:spLocks noGrp="1"/>
          </p:cNvSpPr>
          <p:nvPr>
            <p:ph type="title"/>
          </p:nvPr>
        </p:nvSpPr>
        <p:spPr/>
        <p:txBody>
          <a:bodyPr/>
          <a:lstStyle/>
          <a:p>
            <a:r>
              <a:rPr lang="en-US" dirty="0"/>
              <a:t>Evolution</a:t>
            </a:r>
            <a:endParaRPr lang="en-GB" dirty="0"/>
          </a:p>
        </p:txBody>
      </p:sp>
      <p:sp>
        <p:nvSpPr>
          <p:cNvPr id="3" name="Footer Placeholder 2">
            <a:extLst>
              <a:ext uri="{FF2B5EF4-FFF2-40B4-BE49-F238E27FC236}">
                <a16:creationId xmlns:a16="http://schemas.microsoft.com/office/drawing/2014/main" id="{A1CD9DEE-0FD6-4592-9D70-82060F970A51}"/>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44F26B32-C2C3-4D39-9EA3-8D5681B918DD}"/>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27</a:t>
            </a:fld>
            <a:endParaRPr lang="fr-FR">
              <a:solidFill>
                <a:srgbClr val="64BCD9"/>
              </a:solidFill>
              <a:latin typeface="Arial"/>
            </a:endParaRPr>
          </a:p>
        </p:txBody>
      </p:sp>
      <p:sp>
        <p:nvSpPr>
          <p:cNvPr id="6" name="Content Placeholder 4">
            <a:extLst>
              <a:ext uri="{FF2B5EF4-FFF2-40B4-BE49-F238E27FC236}">
                <a16:creationId xmlns:a16="http://schemas.microsoft.com/office/drawing/2014/main" id="{6B0A9074-6FD0-49B9-AEA6-4A744EAFE4B7}"/>
              </a:ext>
            </a:extLst>
          </p:cNvPr>
          <p:cNvSpPr txBox="1">
            <a:spLocks/>
          </p:cNvSpPr>
          <p:nvPr/>
        </p:nvSpPr>
        <p:spPr>
          <a:xfrm>
            <a:off x="1958503" y="4336654"/>
            <a:ext cx="7088297" cy="652374"/>
          </a:xfrm>
          <a:prstGeom prst="rect">
            <a:avLst/>
          </a:prstGeom>
        </p:spPr>
        <p:txBody>
          <a:bodyPr>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Clr>
                <a:srgbClr val="FB963C"/>
              </a:buClr>
              <a:buNone/>
            </a:pPr>
            <a:r>
              <a:rPr lang="en-GB" sz="2000" dirty="0">
                <a:solidFill>
                  <a:srgbClr val="5A5A5A"/>
                </a:solidFill>
                <a:latin typeface="Arial"/>
              </a:rPr>
              <a:t>Domains where the V* I has increased and decreased</a:t>
            </a:r>
            <a:endParaRPr lang="en-US" sz="2000" dirty="0">
              <a:solidFill>
                <a:srgbClr val="5A5A5A"/>
              </a:solidFill>
              <a:latin typeface="Arial"/>
            </a:endParaRPr>
          </a:p>
          <a:p>
            <a:pPr marL="0" indent="0" algn="ctr">
              <a:buClr>
                <a:srgbClr val="FB963C"/>
              </a:buClr>
              <a:buNone/>
            </a:pPr>
            <a:endParaRPr lang="en-US" sz="2000" dirty="0">
              <a:solidFill>
                <a:srgbClr val="5A5A5A"/>
              </a:solidFill>
              <a:latin typeface="Arial"/>
            </a:endParaRPr>
          </a:p>
        </p:txBody>
      </p:sp>
      <p:pic>
        <p:nvPicPr>
          <p:cNvPr id="7" name="Picture 6">
            <a:extLst>
              <a:ext uri="{FF2B5EF4-FFF2-40B4-BE49-F238E27FC236}">
                <a16:creationId xmlns:a16="http://schemas.microsoft.com/office/drawing/2014/main" id="{5FD26446-F8DE-4878-B103-3DB6B1E4D05C}"/>
              </a:ext>
            </a:extLst>
          </p:cNvPr>
          <p:cNvPicPr>
            <a:picLocks noChangeAspect="1"/>
          </p:cNvPicPr>
          <p:nvPr/>
        </p:nvPicPr>
        <p:blipFill rotWithShape="1">
          <a:blip r:embed="rId2"/>
          <a:srcRect t="-2" r="31301" b="621"/>
          <a:stretch/>
        </p:blipFill>
        <p:spPr>
          <a:xfrm>
            <a:off x="1043608" y="643544"/>
            <a:ext cx="2397115" cy="3693110"/>
          </a:xfrm>
          <a:prstGeom prst="rect">
            <a:avLst/>
          </a:prstGeom>
        </p:spPr>
      </p:pic>
      <p:pic>
        <p:nvPicPr>
          <p:cNvPr id="9" name="Picture 8">
            <a:extLst>
              <a:ext uri="{FF2B5EF4-FFF2-40B4-BE49-F238E27FC236}">
                <a16:creationId xmlns:a16="http://schemas.microsoft.com/office/drawing/2014/main" id="{EAD49646-911A-4536-862A-23A36FD4C5E6}"/>
              </a:ext>
            </a:extLst>
          </p:cNvPr>
          <p:cNvPicPr>
            <a:picLocks noChangeAspect="1"/>
          </p:cNvPicPr>
          <p:nvPr/>
        </p:nvPicPr>
        <p:blipFill rotWithShape="1">
          <a:blip r:embed="rId3"/>
          <a:srcRect l="-1" r="32437"/>
          <a:stretch/>
        </p:blipFill>
        <p:spPr>
          <a:xfrm>
            <a:off x="5037279" y="649207"/>
            <a:ext cx="3467980" cy="3741335"/>
          </a:xfrm>
          <a:prstGeom prst="rect">
            <a:avLst/>
          </a:prstGeom>
        </p:spPr>
      </p:pic>
      <p:sp>
        <p:nvSpPr>
          <p:cNvPr id="5" name="TextBox 4">
            <a:extLst>
              <a:ext uri="{FF2B5EF4-FFF2-40B4-BE49-F238E27FC236}">
                <a16:creationId xmlns:a16="http://schemas.microsoft.com/office/drawing/2014/main" id="{D0EFDF1B-3EAC-4EF0-98E5-3440034D6A96}"/>
              </a:ext>
            </a:extLst>
          </p:cNvPr>
          <p:cNvSpPr txBox="1"/>
          <p:nvPr/>
        </p:nvSpPr>
        <p:spPr>
          <a:xfrm rot="16200000">
            <a:off x="110447" y="2160634"/>
            <a:ext cx="1419309" cy="369332"/>
          </a:xfrm>
          <a:prstGeom prst="rect">
            <a:avLst/>
          </a:prstGeom>
          <a:noFill/>
        </p:spPr>
        <p:txBody>
          <a:bodyPr wrap="square" rtlCol="0">
            <a:spAutoFit/>
          </a:bodyPr>
          <a:lstStyle/>
          <a:p>
            <a:r>
              <a:rPr lang="en-US" dirty="0">
                <a:solidFill>
                  <a:schemeClr val="accent5"/>
                </a:solidFill>
              </a:rPr>
              <a:t>Increased</a:t>
            </a:r>
          </a:p>
        </p:txBody>
      </p:sp>
      <p:sp>
        <p:nvSpPr>
          <p:cNvPr id="10" name="TextBox 9">
            <a:extLst>
              <a:ext uri="{FF2B5EF4-FFF2-40B4-BE49-F238E27FC236}">
                <a16:creationId xmlns:a16="http://schemas.microsoft.com/office/drawing/2014/main" id="{10A941D3-7A6F-4E36-9318-EE516154908E}"/>
              </a:ext>
            </a:extLst>
          </p:cNvPr>
          <p:cNvSpPr txBox="1"/>
          <p:nvPr/>
        </p:nvSpPr>
        <p:spPr>
          <a:xfrm rot="16200000">
            <a:off x="4116218" y="2160634"/>
            <a:ext cx="1419309" cy="369332"/>
          </a:xfrm>
          <a:prstGeom prst="rect">
            <a:avLst/>
          </a:prstGeom>
          <a:noFill/>
        </p:spPr>
        <p:txBody>
          <a:bodyPr wrap="square" rtlCol="0">
            <a:spAutoFit/>
          </a:bodyPr>
          <a:lstStyle/>
          <a:p>
            <a:r>
              <a:rPr lang="en-US" dirty="0">
                <a:solidFill>
                  <a:schemeClr val="accent5"/>
                </a:solidFill>
              </a:rPr>
              <a:t>Decreased</a:t>
            </a:r>
          </a:p>
        </p:txBody>
      </p:sp>
    </p:spTree>
    <p:extLst>
      <p:ext uri="{BB962C8B-B14F-4D97-AF65-F5344CB8AC3E}">
        <p14:creationId xmlns:p14="http://schemas.microsoft.com/office/powerpoint/2010/main" val="21860987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715A49-268D-4174-AD63-2B7B192BA684}"/>
              </a:ext>
            </a:extLst>
          </p:cNvPr>
          <p:cNvSpPr>
            <a:spLocks noGrp="1"/>
          </p:cNvSpPr>
          <p:nvPr>
            <p:ph type="title"/>
          </p:nvPr>
        </p:nvSpPr>
        <p:spPr/>
        <p:txBody>
          <a:bodyPr/>
          <a:lstStyle/>
          <a:p>
            <a:r>
              <a:rPr lang="en-US" dirty="0"/>
              <a:t>Effect of the actions</a:t>
            </a:r>
            <a:endParaRPr lang="en-GB" dirty="0"/>
          </a:p>
        </p:txBody>
      </p:sp>
      <p:sp>
        <p:nvSpPr>
          <p:cNvPr id="3" name="Footer Placeholder 2">
            <a:extLst>
              <a:ext uri="{FF2B5EF4-FFF2-40B4-BE49-F238E27FC236}">
                <a16:creationId xmlns:a16="http://schemas.microsoft.com/office/drawing/2014/main" id="{E92270B5-C278-45AB-B363-8F7242DCF593}"/>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FED1C018-E649-4D11-AF2B-D18ECD547FB0}"/>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28</a:t>
            </a:fld>
            <a:endParaRPr lang="fr-FR">
              <a:solidFill>
                <a:srgbClr val="64BCD9"/>
              </a:solidFill>
              <a:latin typeface="Arial"/>
            </a:endParaRPr>
          </a:p>
        </p:txBody>
      </p:sp>
      <p:pic>
        <p:nvPicPr>
          <p:cNvPr id="7" name="Picture 6">
            <a:extLst>
              <a:ext uri="{FF2B5EF4-FFF2-40B4-BE49-F238E27FC236}">
                <a16:creationId xmlns:a16="http://schemas.microsoft.com/office/drawing/2014/main" id="{9D36964C-3834-43FB-A44F-B3B1002651C9}"/>
              </a:ext>
            </a:extLst>
          </p:cNvPr>
          <p:cNvPicPr>
            <a:picLocks noChangeAspect="1"/>
          </p:cNvPicPr>
          <p:nvPr/>
        </p:nvPicPr>
        <p:blipFill>
          <a:blip r:embed="rId2"/>
          <a:stretch>
            <a:fillRect/>
          </a:stretch>
        </p:blipFill>
        <p:spPr>
          <a:xfrm>
            <a:off x="2232000" y="675000"/>
            <a:ext cx="4680000" cy="4102857"/>
          </a:xfrm>
          <a:prstGeom prst="rect">
            <a:avLst/>
          </a:prstGeom>
        </p:spPr>
      </p:pic>
    </p:spTree>
    <p:extLst>
      <p:ext uri="{BB962C8B-B14F-4D97-AF65-F5344CB8AC3E}">
        <p14:creationId xmlns:p14="http://schemas.microsoft.com/office/powerpoint/2010/main" val="295297635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FDA3F-7476-435F-824A-76A3980343A4}"/>
              </a:ext>
            </a:extLst>
          </p:cNvPr>
          <p:cNvSpPr>
            <a:spLocks noGrp="1"/>
          </p:cNvSpPr>
          <p:nvPr>
            <p:ph type="title"/>
          </p:nvPr>
        </p:nvSpPr>
        <p:spPr/>
        <p:txBody>
          <a:bodyPr/>
          <a:lstStyle/>
          <a:p>
            <a:r>
              <a:rPr lang="en-US" dirty="0"/>
              <a:t>Evolution average I*V</a:t>
            </a:r>
            <a:endParaRPr lang="en-GB" dirty="0"/>
          </a:p>
        </p:txBody>
      </p:sp>
      <p:sp>
        <p:nvSpPr>
          <p:cNvPr id="3" name="Footer Placeholder 2">
            <a:extLst>
              <a:ext uri="{FF2B5EF4-FFF2-40B4-BE49-F238E27FC236}">
                <a16:creationId xmlns:a16="http://schemas.microsoft.com/office/drawing/2014/main" id="{4D4E542E-71F2-49CB-ADBF-CDB101403602}"/>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endParaRPr lang="en-GB" dirty="0">
              <a:solidFill>
                <a:srgbClr val="64BCD9"/>
              </a:solidFill>
              <a:latin typeface="Arial"/>
            </a:endParaRPr>
          </a:p>
        </p:txBody>
      </p:sp>
      <p:sp>
        <p:nvSpPr>
          <p:cNvPr id="4" name="Slide Number Placeholder 3">
            <a:extLst>
              <a:ext uri="{FF2B5EF4-FFF2-40B4-BE49-F238E27FC236}">
                <a16:creationId xmlns:a16="http://schemas.microsoft.com/office/drawing/2014/main" id="{A63991B4-5258-479B-BB4D-E80F9A468565}"/>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29</a:t>
            </a:fld>
            <a:endParaRPr lang="fr-FR">
              <a:solidFill>
                <a:srgbClr val="64BCD9"/>
              </a:solidFill>
              <a:latin typeface="Arial"/>
            </a:endParaRPr>
          </a:p>
        </p:txBody>
      </p:sp>
      <p:pic>
        <p:nvPicPr>
          <p:cNvPr id="6" name="Picture 5">
            <a:extLst>
              <a:ext uri="{FF2B5EF4-FFF2-40B4-BE49-F238E27FC236}">
                <a16:creationId xmlns:a16="http://schemas.microsoft.com/office/drawing/2014/main" id="{B99E22F2-1F80-43F4-AB6C-606BC584A7F7}"/>
              </a:ext>
            </a:extLst>
          </p:cNvPr>
          <p:cNvPicPr>
            <a:picLocks noChangeAspect="1"/>
          </p:cNvPicPr>
          <p:nvPr/>
        </p:nvPicPr>
        <p:blipFill>
          <a:blip r:embed="rId2"/>
          <a:stretch>
            <a:fillRect/>
          </a:stretch>
        </p:blipFill>
        <p:spPr>
          <a:xfrm>
            <a:off x="1403649" y="613309"/>
            <a:ext cx="6480720" cy="4239842"/>
          </a:xfrm>
          <a:prstGeom prst="rect">
            <a:avLst/>
          </a:prstGeom>
        </p:spPr>
      </p:pic>
    </p:spTree>
    <p:extLst>
      <p:ext uri="{BB962C8B-B14F-4D97-AF65-F5344CB8AC3E}">
        <p14:creationId xmlns:p14="http://schemas.microsoft.com/office/powerpoint/2010/main" val="3291315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Outline</a:t>
            </a:r>
          </a:p>
        </p:txBody>
      </p:sp>
      <p:sp>
        <p:nvSpPr>
          <p:cNvPr id="4" name="Footer Placeholder 3"/>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sp>
        <p:nvSpPr>
          <p:cNvPr id="7" name="Content Placeholder 6">
            <a:extLst>
              <a:ext uri="{FF2B5EF4-FFF2-40B4-BE49-F238E27FC236}">
                <a16:creationId xmlns:a16="http://schemas.microsoft.com/office/drawing/2014/main" id="{C217CB4A-D085-4EEF-8843-81CD9A72890B}"/>
              </a:ext>
            </a:extLst>
          </p:cNvPr>
          <p:cNvSpPr>
            <a:spLocks noGrp="1"/>
          </p:cNvSpPr>
          <p:nvPr>
            <p:ph idx="1"/>
          </p:nvPr>
        </p:nvSpPr>
        <p:spPr/>
        <p:txBody>
          <a:bodyPr/>
          <a:lstStyle/>
          <a:p>
            <a:pPr marL="385763" indent="-385763" algn="l">
              <a:buFont typeface="+mj-lt"/>
              <a:buAutoNum type="arabicPeriod"/>
            </a:pPr>
            <a:r>
              <a:rPr lang="en-US" b="1" dirty="0"/>
              <a:t>Risk assessment. Main approach</a:t>
            </a:r>
          </a:p>
          <a:p>
            <a:pPr marL="385763" indent="-385763" algn="l">
              <a:buFont typeface="+mj-lt"/>
              <a:buAutoNum type="arabicPeriod"/>
            </a:pPr>
            <a:r>
              <a:rPr lang="en-US" b="1" dirty="0">
                <a:solidFill>
                  <a:schemeClr val="bg1">
                    <a:lumMod val="95000"/>
                  </a:schemeClr>
                </a:solidFill>
              </a:rPr>
              <a:t>Methodology</a:t>
            </a:r>
          </a:p>
          <a:p>
            <a:pPr marL="385763" indent="-385763" algn="l">
              <a:buFont typeface="+mj-lt"/>
              <a:buAutoNum type="arabicPeriod"/>
            </a:pPr>
            <a:r>
              <a:rPr lang="en-US" b="1" dirty="0">
                <a:solidFill>
                  <a:schemeClr val="bg1">
                    <a:lumMod val="95000"/>
                  </a:schemeClr>
                </a:solidFill>
              </a:rPr>
              <a:t>Risk Register – How </a:t>
            </a:r>
            <a:r>
              <a:rPr lang="en-US" b="1" dirty="0" smtClean="0">
                <a:solidFill>
                  <a:schemeClr val="bg1">
                    <a:lumMod val="95000"/>
                  </a:schemeClr>
                </a:solidFill>
              </a:rPr>
              <a:t>is it done</a:t>
            </a:r>
            <a:r>
              <a:rPr lang="en-US" b="1" dirty="0">
                <a:solidFill>
                  <a:schemeClr val="bg1">
                    <a:lumMod val="95000"/>
                  </a:schemeClr>
                </a:solidFill>
              </a:rPr>
              <a:t>?</a:t>
            </a:r>
          </a:p>
          <a:p>
            <a:pPr marL="385763" indent="-385763" algn="l">
              <a:buFont typeface="+mj-lt"/>
              <a:buAutoNum type="arabicPeriod"/>
            </a:pPr>
            <a:r>
              <a:rPr lang="en-US" b="1" dirty="0">
                <a:solidFill>
                  <a:schemeClr val="bg1">
                    <a:lumMod val="95000"/>
                  </a:schemeClr>
                </a:solidFill>
              </a:rPr>
              <a:t>Main Outcomes from last exercise</a:t>
            </a:r>
          </a:p>
          <a:p>
            <a:pPr marL="385763" indent="-385763" algn="l">
              <a:buFont typeface="+mj-lt"/>
              <a:buAutoNum type="arabicPeriod"/>
            </a:pPr>
            <a:r>
              <a:rPr lang="en-US" b="1" dirty="0">
                <a:solidFill>
                  <a:schemeClr val="bg1">
                    <a:lumMod val="95000"/>
                  </a:schemeClr>
                </a:solidFill>
              </a:rPr>
              <a:t>Conclusions</a:t>
            </a:r>
          </a:p>
          <a:p>
            <a:pPr marL="385763" indent="-385763" algn="l">
              <a:buFont typeface="+mj-lt"/>
              <a:buAutoNum type="arabicPeriod"/>
            </a:pPr>
            <a:endParaRPr lang="en-US" dirty="0"/>
          </a:p>
        </p:txBody>
      </p:sp>
    </p:spTree>
    <p:extLst>
      <p:ext uri="{BB962C8B-B14F-4D97-AF65-F5344CB8AC3E}">
        <p14:creationId xmlns:p14="http://schemas.microsoft.com/office/powerpoint/2010/main" val="2234804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7092" y="2031750"/>
            <a:ext cx="5940000" cy="540000"/>
          </a:xfrm>
        </p:spPr>
        <p:txBody>
          <a:bodyPr/>
          <a:lstStyle/>
          <a:p>
            <a:r>
              <a:rPr lang="en-GB" dirty="0"/>
              <a:t>GLOBAL VALUES</a:t>
            </a:r>
            <a:br>
              <a:rPr lang="en-GB" dirty="0"/>
            </a:br>
            <a:r>
              <a:rPr lang="en-GB" dirty="0"/>
              <a:t/>
            </a:r>
            <a:br>
              <a:rPr lang="en-GB" dirty="0"/>
            </a:br>
            <a:r>
              <a:rPr lang="en-GB" dirty="0"/>
              <a:t>SINCE 2017</a:t>
            </a:r>
          </a:p>
        </p:txBody>
      </p:sp>
      <p:sp>
        <p:nvSpPr>
          <p:cNvPr id="3" name="Footer Placeholder 2"/>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30</a:t>
            </a:fld>
            <a:endParaRPr lang="fr-FR">
              <a:solidFill>
                <a:srgbClr val="64BCD9"/>
              </a:solidFill>
              <a:latin typeface="Arial"/>
            </a:endParaRPr>
          </a:p>
        </p:txBody>
      </p:sp>
    </p:spTree>
    <p:extLst>
      <p:ext uri="{BB962C8B-B14F-4D97-AF65-F5344CB8AC3E}">
        <p14:creationId xmlns:p14="http://schemas.microsoft.com/office/powerpoint/2010/main" val="223695551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86F9B-7254-4FAB-823A-030D0552B11E}"/>
              </a:ext>
            </a:extLst>
          </p:cNvPr>
          <p:cNvSpPr>
            <a:spLocks noGrp="1"/>
          </p:cNvSpPr>
          <p:nvPr>
            <p:ph type="title"/>
          </p:nvPr>
        </p:nvSpPr>
        <p:spPr/>
        <p:txBody>
          <a:bodyPr/>
          <a:lstStyle/>
          <a:p>
            <a:r>
              <a:rPr lang="en-US" dirty="0"/>
              <a:t>Evolution of the </a:t>
            </a:r>
            <a:r>
              <a:rPr lang="en-US" dirty="0" err="1"/>
              <a:t>IxV</a:t>
            </a:r>
            <a:endParaRPr lang="en-GB" dirty="0"/>
          </a:p>
        </p:txBody>
      </p:sp>
      <p:sp>
        <p:nvSpPr>
          <p:cNvPr id="3" name="Footer Placeholder 2">
            <a:extLst>
              <a:ext uri="{FF2B5EF4-FFF2-40B4-BE49-F238E27FC236}">
                <a16:creationId xmlns:a16="http://schemas.microsoft.com/office/drawing/2014/main" id="{FF4E90FA-7F7B-4568-AB9B-A2291D4DA48B}"/>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AC563784-AAF3-4467-9D2B-66733D7A6572}"/>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31</a:t>
            </a:fld>
            <a:endParaRPr lang="fr-FR">
              <a:solidFill>
                <a:srgbClr val="64BCD9"/>
              </a:solidFill>
              <a:latin typeface="Arial"/>
            </a:endParaRPr>
          </a:p>
        </p:txBody>
      </p:sp>
      <p:pic>
        <p:nvPicPr>
          <p:cNvPr id="6" name="Picture 5"/>
          <p:cNvPicPr>
            <a:picLocks noChangeAspect="1"/>
          </p:cNvPicPr>
          <p:nvPr/>
        </p:nvPicPr>
        <p:blipFill>
          <a:blip r:embed="rId2"/>
          <a:stretch>
            <a:fillRect/>
          </a:stretch>
        </p:blipFill>
        <p:spPr>
          <a:xfrm>
            <a:off x="2530491" y="675000"/>
            <a:ext cx="3920490" cy="902970"/>
          </a:xfrm>
          <a:prstGeom prst="rect">
            <a:avLst/>
          </a:prstGeom>
        </p:spPr>
      </p:pic>
      <p:pic>
        <p:nvPicPr>
          <p:cNvPr id="5" name="Picture 4"/>
          <p:cNvPicPr>
            <a:picLocks noChangeAspect="1"/>
          </p:cNvPicPr>
          <p:nvPr/>
        </p:nvPicPr>
        <p:blipFill>
          <a:blip r:embed="rId3"/>
          <a:stretch>
            <a:fillRect/>
          </a:stretch>
        </p:blipFill>
        <p:spPr>
          <a:xfrm>
            <a:off x="2224197" y="1577970"/>
            <a:ext cx="4554084" cy="3295788"/>
          </a:xfrm>
          <a:prstGeom prst="rect">
            <a:avLst/>
          </a:prstGeom>
        </p:spPr>
      </p:pic>
    </p:spTree>
    <p:extLst>
      <p:ext uri="{BB962C8B-B14F-4D97-AF65-F5344CB8AC3E}">
        <p14:creationId xmlns:p14="http://schemas.microsoft.com/office/powerpoint/2010/main" val="283446648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E8ADB-4A4D-42A1-AEE0-C225AE12BD97}"/>
              </a:ext>
            </a:extLst>
          </p:cNvPr>
          <p:cNvSpPr>
            <a:spLocks noGrp="1"/>
          </p:cNvSpPr>
          <p:nvPr>
            <p:ph type="title"/>
          </p:nvPr>
        </p:nvSpPr>
        <p:spPr/>
        <p:txBody>
          <a:bodyPr/>
          <a:lstStyle/>
          <a:p>
            <a:r>
              <a:rPr lang="en-US" dirty="0"/>
              <a:t>MARCI - GLOBAL</a:t>
            </a:r>
            <a:endParaRPr lang="en-GB" dirty="0"/>
          </a:p>
        </p:txBody>
      </p:sp>
      <p:sp>
        <p:nvSpPr>
          <p:cNvPr id="3" name="Footer Placeholder 2">
            <a:extLst>
              <a:ext uri="{FF2B5EF4-FFF2-40B4-BE49-F238E27FC236}">
                <a16:creationId xmlns:a16="http://schemas.microsoft.com/office/drawing/2014/main" id="{4EB29098-FEF9-472A-8980-C0CD6F40B8B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endParaRPr lang="en-GB" dirty="0">
              <a:solidFill>
                <a:srgbClr val="64BCD9"/>
              </a:solidFill>
              <a:latin typeface="Arial"/>
            </a:endParaRPr>
          </a:p>
        </p:txBody>
      </p:sp>
      <p:sp>
        <p:nvSpPr>
          <p:cNvPr id="4" name="Slide Number Placeholder 3">
            <a:extLst>
              <a:ext uri="{FF2B5EF4-FFF2-40B4-BE49-F238E27FC236}">
                <a16:creationId xmlns:a16="http://schemas.microsoft.com/office/drawing/2014/main" id="{F5736069-240A-48BC-8DF7-67543A62FC44}"/>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32</a:t>
            </a:fld>
            <a:endParaRPr lang="fr-FR">
              <a:solidFill>
                <a:srgbClr val="64BCD9"/>
              </a:solidFill>
              <a:latin typeface="Arial"/>
            </a:endParaRPr>
          </a:p>
        </p:txBody>
      </p:sp>
      <p:sp>
        <p:nvSpPr>
          <p:cNvPr id="9" name="TextBox 8">
            <a:extLst>
              <a:ext uri="{FF2B5EF4-FFF2-40B4-BE49-F238E27FC236}">
                <a16:creationId xmlns:a16="http://schemas.microsoft.com/office/drawing/2014/main" id="{913A963A-CCE1-4275-A0AE-A7999C70F0CD}"/>
              </a:ext>
            </a:extLst>
          </p:cNvPr>
          <p:cNvSpPr txBox="1"/>
          <p:nvPr/>
        </p:nvSpPr>
        <p:spPr>
          <a:xfrm>
            <a:off x="3726429" y="1162925"/>
            <a:ext cx="3402378" cy="323165"/>
          </a:xfrm>
          <a:prstGeom prst="rect">
            <a:avLst/>
          </a:prstGeom>
          <a:noFill/>
        </p:spPr>
        <p:txBody>
          <a:bodyPr wrap="square" rtlCol="0">
            <a:spAutoFit/>
          </a:bodyPr>
          <a:lstStyle/>
          <a:p>
            <a:pPr defTabSz="342900"/>
            <a:r>
              <a:rPr lang="en-US" sz="1500" b="1" dirty="0">
                <a:solidFill>
                  <a:prstClr val="black"/>
                </a:solidFill>
                <a:latin typeface="Arial"/>
              </a:rPr>
              <a:t>2020						2019</a:t>
            </a:r>
            <a:endParaRPr lang="en-GB" sz="1500" b="1" dirty="0">
              <a:solidFill>
                <a:prstClr val="black"/>
              </a:solidFill>
              <a:latin typeface="Arial"/>
            </a:endParaRPr>
          </a:p>
        </p:txBody>
      </p:sp>
      <p:sp>
        <p:nvSpPr>
          <p:cNvPr id="10" name="Content Placeholder 2">
            <a:extLst>
              <a:ext uri="{FF2B5EF4-FFF2-40B4-BE49-F238E27FC236}">
                <a16:creationId xmlns:a16="http://schemas.microsoft.com/office/drawing/2014/main" id="{49FB88A5-15B0-48DD-92CB-B6FA9755FFEA}"/>
              </a:ext>
            </a:extLst>
          </p:cNvPr>
          <p:cNvSpPr txBox="1">
            <a:spLocks/>
          </p:cNvSpPr>
          <p:nvPr/>
        </p:nvSpPr>
        <p:spPr>
          <a:xfrm>
            <a:off x="1439652" y="3867894"/>
            <a:ext cx="6232736" cy="221011"/>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B963C"/>
              </a:buClr>
            </a:pPr>
            <a:r>
              <a:rPr lang="en-GB" sz="1350" dirty="0">
                <a:solidFill>
                  <a:srgbClr val="5A5A5A"/>
                </a:solidFill>
                <a:latin typeface="Arial"/>
              </a:rPr>
              <a:t>The average I*V has evolved from 3.59 in 2019 to 3.92 in 2020 in the WPs</a:t>
            </a:r>
          </a:p>
          <a:p>
            <a:pPr>
              <a:buClr>
                <a:srgbClr val="FB963C"/>
              </a:buClr>
            </a:pPr>
            <a:r>
              <a:rPr lang="en-GB" sz="1350" dirty="0">
                <a:solidFill>
                  <a:srgbClr val="5A5A5A"/>
                </a:solidFill>
                <a:latin typeface="Arial"/>
              </a:rPr>
              <a:t>WP1 accounts for 18% of the actions and its I*V has also evolved negatively, from 6.89 to 7.47</a:t>
            </a:r>
          </a:p>
        </p:txBody>
      </p:sp>
      <p:pic>
        <p:nvPicPr>
          <p:cNvPr id="11" name="Picture 10"/>
          <p:cNvPicPr/>
          <p:nvPr/>
        </p:nvPicPr>
        <p:blipFill>
          <a:blip r:embed="rId2">
            <a:extLst>
              <a:ext uri="{28A0092B-C50C-407E-A947-70E740481C1C}">
                <a14:useLocalDpi xmlns:a14="http://schemas.microsoft.com/office/drawing/2010/main" val="0"/>
              </a:ext>
            </a:extLst>
          </a:blip>
          <a:srcRect/>
          <a:stretch>
            <a:fillRect/>
          </a:stretch>
        </p:blipFill>
        <p:spPr bwMode="auto">
          <a:xfrm>
            <a:off x="2704513" y="1486090"/>
            <a:ext cx="2723105" cy="2243355"/>
          </a:xfrm>
          <a:prstGeom prst="rect">
            <a:avLst/>
          </a:prstGeom>
          <a:noFill/>
        </p:spPr>
      </p:pic>
      <p:pic>
        <p:nvPicPr>
          <p:cNvPr id="12" name="Picture 1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18500" y="1486090"/>
            <a:ext cx="2471319" cy="2243355"/>
          </a:xfrm>
          <a:prstGeom prst="rect">
            <a:avLst/>
          </a:prstGeom>
          <a:noFill/>
        </p:spPr>
      </p:pic>
      <p:pic>
        <p:nvPicPr>
          <p:cNvPr id="13" name="Picture 12"/>
          <p:cNvPicPr>
            <a:picLocks noChangeAspect="1"/>
          </p:cNvPicPr>
          <p:nvPr/>
        </p:nvPicPr>
        <p:blipFill>
          <a:blip r:embed="rId4"/>
          <a:stretch>
            <a:fillRect/>
          </a:stretch>
        </p:blipFill>
        <p:spPr>
          <a:xfrm>
            <a:off x="1549330" y="605776"/>
            <a:ext cx="1010546" cy="3192894"/>
          </a:xfrm>
          <a:prstGeom prst="rect">
            <a:avLst/>
          </a:prstGeom>
        </p:spPr>
      </p:pic>
    </p:spTree>
    <p:extLst>
      <p:ext uri="{BB962C8B-B14F-4D97-AF65-F5344CB8AC3E}">
        <p14:creationId xmlns:p14="http://schemas.microsoft.com/office/powerpoint/2010/main" val="39413350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CE7FD9-2835-48DE-AB9D-730BF6C4EB0E}"/>
              </a:ext>
            </a:extLst>
          </p:cNvPr>
          <p:cNvSpPr>
            <a:spLocks noGrp="1"/>
          </p:cNvSpPr>
          <p:nvPr>
            <p:ph type="title"/>
          </p:nvPr>
        </p:nvSpPr>
        <p:spPr/>
        <p:txBody>
          <a:bodyPr/>
          <a:lstStyle/>
          <a:p>
            <a:r>
              <a:rPr lang="en-US" dirty="0"/>
              <a:t>Risk Movements</a:t>
            </a:r>
            <a:endParaRPr lang="en-GB" dirty="0"/>
          </a:p>
        </p:txBody>
      </p:sp>
      <p:sp>
        <p:nvSpPr>
          <p:cNvPr id="3" name="Footer Placeholder 2">
            <a:extLst>
              <a:ext uri="{FF2B5EF4-FFF2-40B4-BE49-F238E27FC236}">
                <a16:creationId xmlns:a16="http://schemas.microsoft.com/office/drawing/2014/main" id="{43A82E40-02D3-43C3-B04D-618D6F6CA34F}"/>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93665205-DA4A-4766-ACA2-794177A9EA5E}"/>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33</a:t>
            </a:fld>
            <a:endParaRPr lang="fr-FR">
              <a:solidFill>
                <a:srgbClr val="64BCD9"/>
              </a:solidFill>
              <a:latin typeface="Arial"/>
            </a:endParaRPr>
          </a:p>
        </p:txBody>
      </p:sp>
      <p:pic>
        <p:nvPicPr>
          <p:cNvPr id="10" name="Picture 9"/>
          <p:cNvPicPr>
            <a:picLocks noChangeAspect="1"/>
          </p:cNvPicPr>
          <p:nvPr/>
        </p:nvPicPr>
        <p:blipFill>
          <a:blip r:embed="rId2"/>
          <a:stretch>
            <a:fillRect/>
          </a:stretch>
        </p:blipFill>
        <p:spPr>
          <a:xfrm>
            <a:off x="2420055" y="3851350"/>
            <a:ext cx="4126230" cy="920115"/>
          </a:xfrm>
          <a:prstGeom prst="rect">
            <a:avLst/>
          </a:prstGeom>
        </p:spPr>
      </p:pic>
      <p:pic>
        <p:nvPicPr>
          <p:cNvPr id="12" name="Picture 11"/>
          <p:cNvPicPr>
            <a:picLocks noChangeAspect="1"/>
          </p:cNvPicPr>
          <p:nvPr/>
        </p:nvPicPr>
        <p:blipFill>
          <a:blip r:embed="rId3"/>
          <a:stretch>
            <a:fillRect/>
          </a:stretch>
        </p:blipFill>
        <p:spPr>
          <a:xfrm>
            <a:off x="2699010" y="569067"/>
            <a:ext cx="3741191" cy="3282283"/>
          </a:xfrm>
          <a:prstGeom prst="rect">
            <a:avLst/>
          </a:prstGeom>
        </p:spPr>
      </p:pic>
    </p:spTree>
    <p:extLst>
      <p:ext uri="{BB962C8B-B14F-4D97-AF65-F5344CB8AC3E}">
        <p14:creationId xmlns:p14="http://schemas.microsoft.com/office/powerpoint/2010/main" val="375450754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05A87-BCAC-404B-8F32-DF2D179EA351}"/>
              </a:ext>
            </a:extLst>
          </p:cNvPr>
          <p:cNvSpPr>
            <a:spLocks noGrp="1"/>
          </p:cNvSpPr>
          <p:nvPr>
            <p:ph type="title"/>
          </p:nvPr>
        </p:nvSpPr>
        <p:spPr/>
        <p:txBody>
          <a:bodyPr/>
          <a:lstStyle/>
          <a:p>
            <a:r>
              <a:rPr lang="en-US" dirty="0"/>
              <a:t>“IN” AND “OUT” - OUT</a:t>
            </a:r>
            <a:endParaRPr lang="en-GB" dirty="0"/>
          </a:p>
        </p:txBody>
      </p:sp>
      <p:sp>
        <p:nvSpPr>
          <p:cNvPr id="3" name="Footer Placeholder 2">
            <a:extLst>
              <a:ext uri="{FF2B5EF4-FFF2-40B4-BE49-F238E27FC236}">
                <a16:creationId xmlns:a16="http://schemas.microsoft.com/office/drawing/2014/main" id="{2564A3AA-C4BC-4709-AA77-14AD64B452C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AA3B0C18-2607-4C54-B28D-6E3EAED469F2}"/>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34</a:t>
            </a:fld>
            <a:endParaRPr lang="fr-FR">
              <a:solidFill>
                <a:srgbClr val="64BCD9"/>
              </a:solidFill>
              <a:latin typeface="Arial"/>
            </a:endParaRPr>
          </a:p>
        </p:txBody>
      </p:sp>
      <p:pic>
        <p:nvPicPr>
          <p:cNvPr id="10" name="Picture 9"/>
          <p:cNvPicPr>
            <a:picLocks noChangeAspect="1"/>
          </p:cNvPicPr>
          <p:nvPr/>
        </p:nvPicPr>
        <p:blipFill>
          <a:blip r:embed="rId2"/>
          <a:stretch>
            <a:fillRect/>
          </a:stretch>
        </p:blipFill>
        <p:spPr>
          <a:xfrm>
            <a:off x="1458550" y="675001"/>
            <a:ext cx="6226901" cy="4168280"/>
          </a:xfrm>
          <a:prstGeom prst="rect">
            <a:avLst/>
          </a:prstGeom>
        </p:spPr>
      </p:pic>
    </p:spTree>
    <p:extLst>
      <p:ext uri="{BB962C8B-B14F-4D97-AF65-F5344CB8AC3E}">
        <p14:creationId xmlns:p14="http://schemas.microsoft.com/office/powerpoint/2010/main" val="414740653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05A87-BCAC-404B-8F32-DF2D179EA351}"/>
              </a:ext>
            </a:extLst>
          </p:cNvPr>
          <p:cNvSpPr>
            <a:spLocks noGrp="1"/>
          </p:cNvSpPr>
          <p:nvPr>
            <p:ph type="title"/>
          </p:nvPr>
        </p:nvSpPr>
        <p:spPr/>
        <p:txBody>
          <a:bodyPr/>
          <a:lstStyle/>
          <a:p>
            <a:r>
              <a:rPr lang="en-US" dirty="0"/>
              <a:t>“IN” AND “OUT” - </a:t>
            </a:r>
            <a:r>
              <a:rPr lang="en-US" dirty="0">
                <a:solidFill>
                  <a:srgbClr val="FF0000"/>
                </a:solidFill>
              </a:rPr>
              <a:t>IN</a:t>
            </a:r>
            <a:endParaRPr lang="en-GB" dirty="0">
              <a:solidFill>
                <a:srgbClr val="FF0000"/>
              </a:solidFill>
            </a:endParaRPr>
          </a:p>
        </p:txBody>
      </p:sp>
      <p:sp>
        <p:nvSpPr>
          <p:cNvPr id="3" name="Footer Placeholder 2">
            <a:extLst>
              <a:ext uri="{FF2B5EF4-FFF2-40B4-BE49-F238E27FC236}">
                <a16:creationId xmlns:a16="http://schemas.microsoft.com/office/drawing/2014/main" id="{2564A3AA-C4BC-4709-AA77-14AD64B452C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endParaRPr lang="en-GB" dirty="0">
              <a:solidFill>
                <a:srgbClr val="64BCD9"/>
              </a:solidFill>
              <a:latin typeface="Arial"/>
            </a:endParaRPr>
          </a:p>
        </p:txBody>
      </p:sp>
      <p:sp>
        <p:nvSpPr>
          <p:cNvPr id="4" name="Slide Number Placeholder 3">
            <a:extLst>
              <a:ext uri="{FF2B5EF4-FFF2-40B4-BE49-F238E27FC236}">
                <a16:creationId xmlns:a16="http://schemas.microsoft.com/office/drawing/2014/main" id="{AA3B0C18-2607-4C54-B28D-6E3EAED469F2}"/>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35</a:t>
            </a:fld>
            <a:endParaRPr lang="fr-FR">
              <a:solidFill>
                <a:srgbClr val="64BCD9"/>
              </a:solidFill>
              <a:latin typeface="Arial"/>
            </a:endParaRPr>
          </a:p>
        </p:txBody>
      </p:sp>
      <p:pic>
        <p:nvPicPr>
          <p:cNvPr id="5" name="Picture 4"/>
          <p:cNvPicPr>
            <a:picLocks noChangeAspect="1"/>
          </p:cNvPicPr>
          <p:nvPr/>
        </p:nvPicPr>
        <p:blipFill>
          <a:blip r:embed="rId2"/>
          <a:stretch>
            <a:fillRect/>
          </a:stretch>
        </p:blipFill>
        <p:spPr>
          <a:xfrm>
            <a:off x="2541920" y="581297"/>
            <a:ext cx="4044987" cy="4504644"/>
          </a:xfrm>
          <a:prstGeom prst="rect">
            <a:avLst/>
          </a:prstGeom>
        </p:spPr>
      </p:pic>
    </p:spTree>
    <p:extLst>
      <p:ext uri="{BB962C8B-B14F-4D97-AF65-F5344CB8AC3E}">
        <p14:creationId xmlns:p14="http://schemas.microsoft.com/office/powerpoint/2010/main" val="31036387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D6B62-09AA-4FA8-A6C8-649B8053D12C}"/>
              </a:ext>
            </a:extLst>
          </p:cNvPr>
          <p:cNvSpPr>
            <a:spLocks noGrp="1"/>
          </p:cNvSpPr>
          <p:nvPr>
            <p:ph type="title"/>
          </p:nvPr>
        </p:nvSpPr>
        <p:spPr/>
        <p:txBody>
          <a:bodyPr/>
          <a:lstStyle/>
          <a:p>
            <a:r>
              <a:rPr lang="en-US" dirty="0">
                <a:solidFill>
                  <a:srgbClr val="FF0000"/>
                </a:solidFill>
              </a:rPr>
              <a:t>TOP BURNING</a:t>
            </a:r>
            <a:endParaRPr lang="en-GB" dirty="0">
              <a:solidFill>
                <a:srgbClr val="FF0000"/>
              </a:solidFill>
            </a:endParaRPr>
          </a:p>
        </p:txBody>
      </p:sp>
      <p:sp>
        <p:nvSpPr>
          <p:cNvPr id="3" name="Footer Placeholder 2">
            <a:extLst>
              <a:ext uri="{FF2B5EF4-FFF2-40B4-BE49-F238E27FC236}">
                <a16:creationId xmlns:a16="http://schemas.microsoft.com/office/drawing/2014/main" id="{A05AA13F-81C8-43F6-969E-1B32E6BE2FC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0C4CFE83-F84E-4C2D-867D-D2C9BD5DA807}"/>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36</a:t>
            </a:fld>
            <a:endParaRPr lang="fr-FR">
              <a:solidFill>
                <a:srgbClr val="64BCD9"/>
              </a:solidFill>
              <a:latin typeface="Arial"/>
            </a:endParaRPr>
          </a:p>
        </p:txBody>
      </p:sp>
      <p:pic>
        <p:nvPicPr>
          <p:cNvPr id="8" name="Picture 7"/>
          <p:cNvPicPr>
            <a:picLocks noChangeAspect="1"/>
          </p:cNvPicPr>
          <p:nvPr/>
        </p:nvPicPr>
        <p:blipFill rotWithShape="1">
          <a:blip r:embed="rId2"/>
          <a:srcRect b="94882"/>
          <a:stretch/>
        </p:blipFill>
        <p:spPr>
          <a:xfrm>
            <a:off x="4572000" y="1047290"/>
            <a:ext cx="4140872" cy="315302"/>
          </a:xfrm>
          <a:prstGeom prst="rect">
            <a:avLst/>
          </a:prstGeom>
        </p:spPr>
      </p:pic>
      <p:pic>
        <p:nvPicPr>
          <p:cNvPr id="9" name="Picture 8"/>
          <p:cNvPicPr>
            <a:picLocks noChangeAspect="1"/>
          </p:cNvPicPr>
          <p:nvPr/>
        </p:nvPicPr>
        <p:blipFill rotWithShape="1">
          <a:blip r:embed="rId2"/>
          <a:srcRect t="53509"/>
          <a:stretch/>
        </p:blipFill>
        <p:spPr>
          <a:xfrm>
            <a:off x="4572000" y="1362592"/>
            <a:ext cx="4125038" cy="2853809"/>
          </a:xfrm>
          <a:prstGeom prst="rect">
            <a:avLst/>
          </a:prstGeom>
        </p:spPr>
      </p:pic>
      <p:pic>
        <p:nvPicPr>
          <p:cNvPr id="10" name="Picture 9"/>
          <p:cNvPicPr>
            <a:picLocks noChangeAspect="1"/>
          </p:cNvPicPr>
          <p:nvPr/>
        </p:nvPicPr>
        <p:blipFill rotWithShape="1">
          <a:blip r:embed="rId2"/>
          <a:srcRect t="-1" b="46358"/>
          <a:stretch/>
        </p:blipFill>
        <p:spPr>
          <a:xfrm>
            <a:off x="317500" y="1047290"/>
            <a:ext cx="4140872" cy="3305453"/>
          </a:xfrm>
          <a:prstGeom prst="rect">
            <a:avLst/>
          </a:prstGeom>
        </p:spPr>
      </p:pic>
    </p:spTree>
    <p:extLst>
      <p:ext uri="{BB962C8B-B14F-4D97-AF65-F5344CB8AC3E}">
        <p14:creationId xmlns:p14="http://schemas.microsoft.com/office/powerpoint/2010/main" val="88283215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8E507-0E11-4739-863D-9479C26FCB21}"/>
              </a:ext>
            </a:extLst>
          </p:cNvPr>
          <p:cNvSpPr>
            <a:spLocks noGrp="1"/>
          </p:cNvSpPr>
          <p:nvPr>
            <p:ph type="title"/>
          </p:nvPr>
        </p:nvSpPr>
        <p:spPr/>
        <p:txBody>
          <a:bodyPr/>
          <a:lstStyle/>
          <a:p>
            <a:r>
              <a:rPr lang="en-US" dirty="0"/>
              <a:t>TOP DECREASE</a:t>
            </a:r>
            <a:endParaRPr lang="en-GB" dirty="0"/>
          </a:p>
        </p:txBody>
      </p:sp>
      <p:sp>
        <p:nvSpPr>
          <p:cNvPr id="3" name="Footer Placeholder 2">
            <a:extLst>
              <a:ext uri="{FF2B5EF4-FFF2-40B4-BE49-F238E27FC236}">
                <a16:creationId xmlns:a16="http://schemas.microsoft.com/office/drawing/2014/main" id="{047C5676-267D-491B-A0BF-834A4097EC8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1A92623D-5064-4A35-9CA1-03DE68535FCF}"/>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37</a:t>
            </a:fld>
            <a:endParaRPr lang="fr-FR">
              <a:solidFill>
                <a:srgbClr val="64BCD9"/>
              </a:solidFill>
              <a:latin typeface="Arial"/>
            </a:endParaRPr>
          </a:p>
        </p:txBody>
      </p:sp>
      <p:pic>
        <p:nvPicPr>
          <p:cNvPr id="11" name="Picture 10"/>
          <p:cNvPicPr>
            <a:picLocks noChangeAspect="1"/>
          </p:cNvPicPr>
          <p:nvPr/>
        </p:nvPicPr>
        <p:blipFill rotWithShape="1">
          <a:blip r:embed="rId2"/>
          <a:srcRect b="50379"/>
          <a:stretch/>
        </p:blipFill>
        <p:spPr>
          <a:xfrm>
            <a:off x="747003" y="675000"/>
            <a:ext cx="3683617" cy="3562445"/>
          </a:xfrm>
          <a:prstGeom prst="rect">
            <a:avLst/>
          </a:prstGeom>
        </p:spPr>
      </p:pic>
      <p:pic>
        <p:nvPicPr>
          <p:cNvPr id="16" name="Picture 15"/>
          <p:cNvPicPr>
            <a:picLocks noChangeAspect="1"/>
          </p:cNvPicPr>
          <p:nvPr/>
        </p:nvPicPr>
        <p:blipFill rotWithShape="1">
          <a:blip r:embed="rId3"/>
          <a:srcRect t="49345"/>
          <a:stretch/>
        </p:blipFill>
        <p:spPr>
          <a:xfrm>
            <a:off x="4639501" y="675000"/>
            <a:ext cx="3683617" cy="3636748"/>
          </a:xfrm>
          <a:prstGeom prst="rect">
            <a:avLst/>
          </a:prstGeom>
        </p:spPr>
      </p:pic>
    </p:spTree>
    <p:extLst>
      <p:ext uri="{BB962C8B-B14F-4D97-AF65-F5344CB8AC3E}">
        <p14:creationId xmlns:p14="http://schemas.microsoft.com/office/powerpoint/2010/main" val="6265262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a:srcRect t="51841" b="-1"/>
          <a:stretch/>
        </p:blipFill>
        <p:spPr>
          <a:xfrm>
            <a:off x="4642916" y="628650"/>
            <a:ext cx="3191186" cy="4012391"/>
          </a:xfrm>
          <a:prstGeom prst="rect">
            <a:avLst/>
          </a:prstGeom>
        </p:spPr>
      </p:pic>
      <p:sp>
        <p:nvSpPr>
          <p:cNvPr id="2" name="Title 1">
            <a:extLst>
              <a:ext uri="{FF2B5EF4-FFF2-40B4-BE49-F238E27FC236}">
                <a16:creationId xmlns:a16="http://schemas.microsoft.com/office/drawing/2014/main" id="{9898E507-0E11-4739-863D-9479C26FCB21}"/>
              </a:ext>
            </a:extLst>
          </p:cNvPr>
          <p:cNvSpPr>
            <a:spLocks noGrp="1"/>
          </p:cNvSpPr>
          <p:nvPr>
            <p:ph type="title"/>
          </p:nvPr>
        </p:nvSpPr>
        <p:spPr/>
        <p:txBody>
          <a:bodyPr/>
          <a:lstStyle/>
          <a:p>
            <a:r>
              <a:rPr lang="en-US" dirty="0">
                <a:solidFill>
                  <a:srgbClr val="FF0000"/>
                </a:solidFill>
              </a:rPr>
              <a:t>TOP INCREASE</a:t>
            </a:r>
            <a:endParaRPr lang="en-GB" dirty="0">
              <a:solidFill>
                <a:srgbClr val="FF0000"/>
              </a:solidFill>
            </a:endParaRPr>
          </a:p>
        </p:txBody>
      </p:sp>
      <p:sp>
        <p:nvSpPr>
          <p:cNvPr id="3" name="Footer Placeholder 2">
            <a:extLst>
              <a:ext uri="{FF2B5EF4-FFF2-40B4-BE49-F238E27FC236}">
                <a16:creationId xmlns:a16="http://schemas.microsoft.com/office/drawing/2014/main" id="{047C5676-267D-491B-A0BF-834A4097EC8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1A92623D-5064-4A35-9CA1-03DE68535FCF}"/>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38</a:t>
            </a:fld>
            <a:endParaRPr lang="fr-FR">
              <a:solidFill>
                <a:srgbClr val="64BCD9"/>
              </a:solidFill>
              <a:latin typeface="Arial"/>
            </a:endParaRPr>
          </a:p>
        </p:txBody>
      </p:sp>
      <p:sp>
        <p:nvSpPr>
          <p:cNvPr id="6" name="Rectangle 5">
            <a:extLst>
              <a:ext uri="{FF2B5EF4-FFF2-40B4-BE49-F238E27FC236}">
                <a16:creationId xmlns:a16="http://schemas.microsoft.com/office/drawing/2014/main" id="{A920DD50-1428-4E76-B0CA-F147C3F6EC66}"/>
              </a:ext>
            </a:extLst>
          </p:cNvPr>
          <p:cNvSpPr/>
          <p:nvPr/>
        </p:nvSpPr>
        <p:spPr>
          <a:xfrm>
            <a:off x="4642915" y="3870961"/>
            <a:ext cx="3191186" cy="457430"/>
          </a:xfrm>
          <a:prstGeom prst="rect">
            <a:avLst/>
          </a:prstGeom>
          <a:noFill/>
          <a:ln w="38100">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GB" sz="1350">
              <a:solidFill>
                <a:prstClr val="white"/>
              </a:solidFill>
              <a:latin typeface="Arial"/>
            </a:endParaRPr>
          </a:p>
        </p:txBody>
      </p:sp>
      <p:pic>
        <p:nvPicPr>
          <p:cNvPr id="12" name="Picture 11"/>
          <p:cNvPicPr>
            <a:picLocks noChangeAspect="1"/>
          </p:cNvPicPr>
          <p:nvPr/>
        </p:nvPicPr>
        <p:blipFill rotWithShape="1">
          <a:blip r:embed="rId3"/>
          <a:srcRect b="51216"/>
          <a:stretch/>
        </p:blipFill>
        <p:spPr>
          <a:xfrm>
            <a:off x="1130590" y="628875"/>
            <a:ext cx="3191186" cy="4064330"/>
          </a:xfrm>
          <a:prstGeom prst="rect">
            <a:avLst/>
          </a:prstGeom>
        </p:spPr>
      </p:pic>
      <p:sp>
        <p:nvSpPr>
          <p:cNvPr id="11" name="Rectangle 10">
            <a:extLst>
              <a:ext uri="{FF2B5EF4-FFF2-40B4-BE49-F238E27FC236}">
                <a16:creationId xmlns:a16="http://schemas.microsoft.com/office/drawing/2014/main" id="{FA8AFE1D-9FD6-437E-9455-F03905EB0AFC}"/>
              </a:ext>
            </a:extLst>
          </p:cNvPr>
          <p:cNvSpPr/>
          <p:nvPr/>
        </p:nvSpPr>
        <p:spPr>
          <a:xfrm>
            <a:off x="4642915" y="2726722"/>
            <a:ext cx="3191186" cy="252698"/>
          </a:xfrm>
          <a:prstGeom prst="rect">
            <a:avLst/>
          </a:prstGeom>
          <a:noFill/>
          <a:ln w="38100">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GB" sz="1350">
              <a:solidFill>
                <a:prstClr val="white"/>
              </a:solidFill>
              <a:latin typeface="Arial"/>
            </a:endParaRPr>
          </a:p>
        </p:txBody>
      </p:sp>
      <p:sp>
        <p:nvSpPr>
          <p:cNvPr id="10" name="Rectangle 9">
            <a:extLst>
              <a:ext uri="{FF2B5EF4-FFF2-40B4-BE49-F238E27FC236}">
                <a16:creationId xmlns:a16="http://schemas.microsoft.com/office/drawing/2014/main" id="{5E979227-3E7C-4CD8-8FFF-B26F8096AF5F}"/>
              </a:ext>
            </a:extLst>
          </p:cNvPr>
          <p:cNvSpPr/>
          <p:nvPr/>
        </p:nvSpPr>
        <p:spPr>
          <a:xfrm>
            <a:off x="4642915" y="3423084"/>
            <a:ext cx="3191186" cy="143077"/>
          </a:xfrm>
          <a:prstGeom prst="rect">
            <a:avLst/>
          </a:prstGeom>
          <a:noFill/>
          <a:ln w="38100">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GB" sz="1350">
              <a:solidFill>
                <a:prstClr val="white"/>
              </a:solidFill>
              <a:latin typeface="Arial"/>
            </a:endParaRPr>
          </a:p>
        </p:txBody>
      </p:sp>
    </p:spTree>
    <p:extLst>
      <p:ext uri="{BB962C8B-B14F-4D97-AF65-F5344CB8AC3E}">
        <p14:creationId xmlns:p14="http://schemas.microsoft.com/office/powerpoint/2010/main" val="239845183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5127BA-5A0F-455F-9697-E24CD0D6242C}"/>
              </a:ext>
            </a:extLst>
          </p:cNvPr>
          <p:cNvSpPr>
            <a:spLocks noGrp="1"/>
          </p:cNvSpPr>
          <p:nvPr>
            <p:ph type="title"/>
          </p:nvPr>
        </p:nvSpPr>
        <p:spPr/>
        <p:txBody>
          <a:bodyPr/>
          <a:lstStyle/>
          <a:p>
            <a:r>
              <a:rPr lang="en-US" dirty="0"/>
              <a:t>Delivery on mission &amp; Governance</a:t>
            </a:r>
            <a:endParaRPr lang="en-GB" dirty="0"/>
          </a:p>
        </p:txBody>
      </p:sp>
      <p:sp>
        <p:nvSpPr>
          <p:cNvPr id="3" name="Footer Placeholder 2">
            <a:extLst>
              <a:ext uri="{FF2B5EF4-FFF2-40B4-BE49-F238E27FC236}">
                <a16:creationId xmlns:a16="http://schemas.microsoft.com/office/drawing/2014/main" id="{237DE7D9-4A33-459E-B996-AA00420688F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D03F3F4D-0357-4421-BA38-96A6E8CE9F23}"/>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39</a:t>
            </a:fld>
            <a:endParaRPr lang="fr-FR">
              <a:solidFill>
                <a:srgbClr val="64BCD9"/>
              </a:solidFill>
              <a:latin typeface="Arial"/>
            </a:endParaRPr>
          </a:p>
        </p:txBody>
      </p:sp>
      <p:pic>
        <p:nvPicPr>
          <p:cNvPr id="5" name="Picture 4"/>
          <p:cNvPicPr>
            <a:picLocks noChangeAspect="1"/>
          </p:cNvPicPr>
          <p:nvPr/>
        </p:nvPicPr>
        <p:blipFill>
          <a:blip r:embed="rId2"/>
          <a:stretch>
            <a:fillRect/>
          </a:stretch>
        </p:blipFill>
        <p:spPr>
          <a:xfrm>
            <a:off x="1452330" y="675000"/>
            <a:ext cx="6239341" cy="4075005"/>
          </a:xfrm>
          <a:prstGeom prst="rect">
            <a:avLst/>
          </a:prstGeom>
        </p:spPr>
      </p:pic>
    </p:spTree>
    <p:extLst>
      <p:ext uri="{BB962C8B-B14F-4D97-AF65-F5344CB8AC3E}">
        <p14:creationId xmlns:p14="http://schemas.microsoft.com/office/powerpoint/2010/main" val="4980145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Frame</a:t>
            </a:r>
          </a:p>
        </p:txBody>
      </p:sp>
      <p:sp>
        <p:nvSpPr>
          <p:cNvPr id="3" name="Content Placeholder 2"/>
          <p:cNvSpPr>
            <a:spLocks noGrp="1"/>
          </p:cNvSpPr>
          <p:nvPr>
            <p:ph idx="1"/>
          </p:nvPr>
        </p:nvSpPr>
        <p:spPr>
          <a:xfrm>
            <a:off x="539552" y="731641"/>
            <a:ext cx="8208912" cy="3680222"/>
          </a:xfrm>
        </p:spPr>
        <p:txBody>
          <a:bodyPr>
            <a:normAutofit fontScale="92500" lnSpcReduction="10000"/>
          </a:bodyPr>
          <a:lstStyle/>
          <a:p>
            <a:pPr marL="0" indent="0" algn="just">
              <a:buNone/>
            </a:pPr>
            <a:r>
              <a:rPr lang="en-GB" sz="2000" b="1" dirty="0"/>
              <a:t>Risks</a:t>
            </a:r>
            <a:r>
              <a:rPr lang="en-GB" sz="2000" dirty="0"/>
              <a:t> affecting organizations can have </a:t>
            </a:r>
            <a:r>
              <a:rPr lang="en-GB" sz="2000" b="1" dirty="0"/>
              <a:t>consequences</a:t>
            </a:r>
            <a:r>
              <a:rPr lang="en-GB" sz="2000" dirty="0"/>
              <a:t> in terms of </a:t>
            </a:r>
            <a:r>
              <a:rPr lang="en-GB" sz="2000" b="1" dirty="0"/>
              <a:t>economic performance </a:t>
            </a:r>
            <a:r>
              <a:rPr lang="en-GB" sz="2000" dirty="0"/>
              <a:t>and </a:t>
            </a:r>
            <a:r>
              <a:rPr lang="en-GB" sz="2000" b="1" dirty="0"/>
              <a:t>professional reputation</a:t>
            </a:r>
            <a:r>
              <a:rPr lang="en-GB" sz="2000" dirty="0"/>
              <a:t>. </a:t>
            </a:r>
          </a:p>
          <a:p>
            <a:pPr marL="0" indent="0" algn="just">
              <a:buNone/>
            </a:pPr>
            <a:r>
              <a:rPr lang="en-GB" sz="2000" b="1" dirty="0"/>
              <a:t>Managing</a:t>
            </a:r>
            <a:r>
              <a:rPr lang="en-GB" sz="2000" dirty="0"/>
              <a:t> </a:t>
            </a:r>
            <a:r>
              <a:rPr lang="en-GB" sz="2000" b="1" dirty="0"/>
              <a:t>risk</a:t>
            </a:r>
            <a:r>
              <a:rPr lang="en-GB" sz="2000" dirty="0"/>
              <a:t> effectively helps organizations to perform well in an </a:t>
            </a:r>
            <a:r>
              <a:rPr lang="en-GB" sz="2000" b="1" dirty="0"/>
              <a:t>environment</a:t>
            </a:r>
            <a:r>
              <a:rPr lang="en-GB" sz="2000" dirty="0"/>
              <a:t> full of </a:t>
            </a:r>
            <a:r>
              <a:rPr lang="en-GB" sz="2000" b="1" dirty="0"/>
              <a:t>uncertainties</a:t>
            </a:r>
            <a:r>
              <a:rPr lang="en-GB" sz="2000" dirty="0"/>
              <a:t>.</a:t>
            </a:r>
          </a:p>
          <a:p>
            <a:pPr marL="0" indent="0" algn="just">
              <a:buNone/>
            </a:pPr>
            <a:r>
              <a:rPr lang="en-GB" sz="2000" dirty="0"/>
              <a:t>The standards used worldwide are:</a:t>
            </a:r>
          </a:p>
          <a:p>
            <a:pPr algn="just"/>
            <a:r>
              <a:rPr lang="en-GB" sz="2000" b="1" dirty="0"/>
              <a:t>ISO 31000:2018 </a:t>
            </a:r>
            <a:r>
              <a:rPr lang="en-GB" sz="2000" i="1" dirty="0"/>
              <a:t>Risk management – Principles and guidelines</a:t>
            </a:r>
            <a:r>
              <a:rPr lang="en-GB" sz="2000" dirty="0"/>
              <a:t>, provides principles, framework and a process for managing risk. It can be used by any organization regardless of its size, activity or sector.</a:t>
            </a:r>
          </a:p>
          <a:p>
            <a:pPr algn="just"/>
            <a:r>
              <a:rPr lang="en-GB" sz="2000" b="1" dirty="0"/>
              <a:t>ISO Guide 73:2009</a:t>
            </a:r>
            <a:r>
              <a:rPr lang="en-GB" sz="2000" dirty="0"/>
              <a:t>, </a:t>
            </a:r>
            <a:r>
              <a:rPr lang="en-GB" sz="2000" i="1" dirty="0"/>
              <a:t>Risk management - Vocabulary</a:t>
            </a:r>
            <a:r>
              <a:rPr lang="en-GB" sz="2000" dirty="0"/>
              <a:t> complements </a:t>
            </a:r>
            <a:br>
              <a:rPr lang="en-GB" sz="2000" dirty="0"/>
            </a:br>
            <a:r>
              <a:rPr lang="en-GB" sz="2000" dirty="0"/>
              <a:t>ISO 31000 by providing a collection of terms and definitions relating to the management of risk.</a:t>
            </a:r>
          </a:p>
          <a:p>
            <a:pPr algn="just"/>
            <a:r>
              <a:rPr lang="en-GB" sz="2000" b="1" dirty="0"/>
              <a:t>IEC 31010:2019</a:t>
            </a:r>
            <a:r>
              <a:rPr lang="en-GB" sz="2000" dirty="0"/>
              <a:t>,</a:t>
            </a:r>
            <a:r>
              <a:rPr lang="en-GB" sz="2000" i="1" dirty="0"/>
              <a:t> Risk management – Risk assessment techniques</a:t>
            </a:r>
            <a:r>
              <a:rPr lang="en-GB" sz="2000" dirty="0"/>
              <a:t> focuses on risk assessment. </a:t>
            </a:r>
            <a:endParaRPr lang="en-GB" sz="1000" dirty="0"/>
          </a:p>
        </p:txBody>
      </p:sp>
      <p:sp>
        <p:nvSpPr>
          <p:cNvPr id="4" name="Footer Placeholder 3"/>
          <p:cNvSpPr>
            <a:spLocks noGrp="1"/>
          </p:cNvSpPr>
          <p:nvPr>
            <p:ph type="ftr" sz="quarter" idx="11"/>
          </p:nvPr>
        </p:nvSpPr>
        <p:spPr/>
        <p:txBody>
          <a:bodyPr/>
          <a:lstStyle/>
          <a:p>
            <a:r>
              <a:rPr lang="en-GB" noProof="0"/>
              <a:t>H.Garcia Gavela, L. Quain Solis -  HL-LHC Procurement, Baseline Documentation, Quality &amp; Risk Office</a:t>
            </a:r>
            <a:endParaRPr lang="en-GB" noProof="0" dirty="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spTree>
    <p:extLst>
      <p:ext uri="{BB962C8B-B14F-4D97-AF65-F5344CB8AC3E}">
        <p14:creationId xmlns:p14="http://schemas.microsoft.com/office/powerpoint/2010/main" val="35377613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9213F3-4768-423B-8037-2A398695425F}"/>
              </a:ext>
            </a:extLst>
          </p:cNvPr>
          <p:cNvSpPr>
            <a:spLocks noGrp="1"/>
          </p:cNvSpPr>
          <p:nvPr>
            <p:ph type="title"/>
          </p:nvPr>
        </p:nvSpPr>
        <p:spPr/>
        <p:txBody>
          <a:bodyPr/>
          <a:lstStyle/>
          <a:p>
            <a:r>
              <a:rPr lang="en-US" dirty="0"/>
              <a:t>Operations/Infrastructure</a:t>
            </a:r>
            <a:endParaRPr lang="en-GB" dirty="0"/>
          </a:p>
        </p:txBody>
      </p:sp>
      <p:sp>
        <p:nvSpPr>
          <p:cNvPr id="3" name="Footer Placeholder 2">
            <a:extLst>
              <a:ext uri="{FF2B5EF4-FFF2-40B4-BE49-F238E27FC236}">
                <a16:creationId xmlns:a16="http://schemas.microsoft.com/office/drawing/2014/main" id="{A838D7B7-1E79-4440-A119-E83D693A2663}"/>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7C2E4D82-AA5F-43EC-B4BF-FFBDF1EFD2B3}"/>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40</a:t>
            </a:fld>
            <a:endParaRPr lang="fr-FR">
              <a:solidFill>
                <a:srgbClr val="64BCD9"/>
              </a:solidFill>
              <a:latin typeface="Arial"/>
            </a:endParaRPr>
          </a:p>
        </p:txBody>
      </p:sp>
      <p:pic>
        <p:nvPicPr>
          <p:cNvPr id="5" name="Picture 4"/>
          <p:cNvPicPr>
            <a:picLocks noChangeAspect="1"/>
          </p:cNvPicPr>
          <p:nvPr/>
        </p:nvPicPr>
        <p:blipFill>
          <a:blip r:embed="rId2"/>
          <a:stretch>
            <a:fillRect/>
          </a:stretch>
        </p:blipFill>
        <p:spPr>
          <a:xfrm>
            <a:off x="1376694" y="634231"/>
            <a:ext cx="6390613" cy="4173803"/>
          </a:xfrm>
          <a:prstGeom prst="rect">
            <a:avLst/>
          </a:prstGeom>
        </p:spPr>
      </p:pic>
    </p:spTree>
    <p:extLst>
      <p:ext uri="{BB962C8B-B14F-4D97-AF65-F5344CB8AC3E}">
        <p14:creationId xmlns:p14="http://schemas.microsoft.com/office/powerpoint/2010/main" val="34017996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9213F3-4768-423B-8037-2A398695425F}"/>
              </a:ext>
            </a:extLst>
          </p:cNvPr>
          <p:cNvSpPr>
            <a:spLocks noGrp="1"/>
          </p:cNvSpPr>
          <p:nvPr>
            <p:ph type="title"/>
          </p:nvPr>
        </p:nvSpPr>
        <p:spPr/>
        <p:txBody>
          <a:bodyPr/>
          <a:lstStyle/>
          <a:p>
            <a:r>
              <a:rPr lang="en-US" dirty="0"/>
              <a:t>Strategy and Planning</a:t>
            </a:r>
            <a:endParaRPr lang="en-GB" dirty="0"/>
          </a:p>
        </p:txBody>
      </p:sp>
      <p:sp>
        <p:nvSpPr>
          <p:cNvPr id="3" name="Footer Placeholder 2">
            <a:extLst>
              <a:ext uri="{FF2B5EF4-FFF2-40B4-BE49-F238E27FC236}">
                <a16:creationId xmlns:a16="http://schemas.microsoft.com/office/drawing/2014/main" id="{A838D7B7-1E79-4440-A119-E83D693A2663}"/>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7C2E4D82-AA5F-43EC-B4BF-FFBDF1EFD2B3}"/>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41</a:t>
            </a:fld>
            <a:endParaRPr lang="fr-FR">
              <a:solidFill>
                <a:srgbClr val="64BCD9"/>
              </a:solidFill>
              <a:latin typeface="Arial"/>
            </a:endParaRPr>
          </a:p>
        </p:txBody>
      </p:sp>
      <p:pic>
        <p:nvPicPr>
          <p:cNvPr id="5" name="Picture 4"/>
          <p:cNvPicPr>
            <a:picLocks noChangeAspect="1"/>
          </p:cNvPicPr>
          <p:nvPr/>
        </p:nvPicPr>
        <p:blipFill>
          <a:blip r:embed="rId2"/>
          <a:stretch>
            <a:fillRect/>
          </a:stretch>
        </p:blipFill>
        <p:spPr>
          <a:xfrm>
            <a:off x="1389290" y="642457"/>
            <a:ext cx="6365420" cy="4157350"/>
          </a:xfrm>
          <a:prstGeom prst="rect">
            <a:avLst/>
          </a:prstGeom>
        </p:spPr>
      </p:pic>
    </p:spTree>
    <p:extLst>
      <p:ext uri="{BB962C8B-B14F-4D97-AF65-F5344CB8AC3E}">
        <p14:creationId xmlns:p14="http://schemas.microsoft.com/office/powerpoint/2010/main" val="91713850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27634-CCAC-450D-8091-AA26F49C3875}"/>
              </a:ext>
            </a:extLst>
          </p:cNvPr>
          <p:cNvSpPr>
            <a:spLocks noGrp="1"/>
          </p:cNvSpPr>
          <p:nvPr>
            <p:ph type="title"/>
          </p:nvPr>
        </p:nvSpPr>
        <p:spPr/>
        <p:txBody>
          <a:bodyPr/>
          <a:lstStyle/>
          <a:p>
            <a:r>
              <a:rPr lang="en-US" dirty="0"/>
              <a:t>Our Top Ten WP2-18 and WP1</a:t>
            </a:r>
            <a:endParaRPr lang="en-GB" dirty="0"/>
          </a:p>
        </p:txBody>
      </p:sp>
      <p:sp>
        <p:nvSpPr>
          <p:cNvPr id="3" name="Footer Placeholder 2">
            <a:extLst>
              <a:ext uri="{FF2B5EF4-FFF2-40B4-BE49-F238E27FC236}">
                <a16:creationId xmlns:a16="http://schemas.microsoft.com/office/drawing/2014/main" id="{0F62123F-4AC8-4C67-AA5F-002C86C9AD97}"/>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048EE870-9151-4696-A360-D235B5EA7E4A}"/>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42</a:t>
            </a:fld>
            <a:endParaRPr lang="fr-FR">
              <a:solidFill>
                <a:srgbClr val="64BCD9"/>
              </a:solidFill>
              <a:latin typeface="Arial"/>
            </a:endParaRPr>
          </a:p>
        </p:txBody>
      </p:sp>
      <p:graphicFrame>
        <p:nvGraphicFramePr>
          <p:cNvPr id="6" name="Table 5">
            <a:extLst>
              <a:ext uri="{FF2B5EF4-FFF2-40B4-BE49-F238E27FC236}">
                <a16:creationId xmlns:a16="http://schemas.microsoft.com/office/drawing/2014/main" id="{8DE45817-3DCC-4B26-9A76-9C9A1D60E406}"/>
              </a:ext>
            </a:extLst>
          </p:cNvPr>
          <p:cNvGraphicFramePr>
            <a:graphicFrameLocks noGrp="1"/>
          </p:cNvGraphicFramePr>
          <p:nvPr/>
        </p:nvGraphicFramePr>
        <p:xfrm>
          <a:off x="1388523" y="1530697"/>
          <a:ext cx="3053272" cy="2761506"/>
        </p:xfrm>
        <a:graphic>
          <a:graphicData uri="http://schemas.openxmlformats.org/drawingml/2006/table">
            <a:tbl>
              <a:tblPr/>
              <a:tblGrid>
                <a:gridCol w="3053272">
                  <a:extLst>
                    <a:ext uri="{9D8B030D-6E8A-4147-A177-3AD203B41FA5}">
                      <a16:colId xmlns:a16="http://schemas.microsoft.com/office/drawing/2014/main" val="3174965077"/>
                    </a:ext>
                  </a:extLst>
                </a:gridCol>
              </a:tblGrid>
              <a:tr h="265559">
                <a:tc>
                  <a:txBody>
                    <a:bodyPr/>
                    <a:lstStyle/>
                    <a:p>
                      <a:pPr algn="ctr" fontAlgn="ctr"/>
                      <a:r>
                        <a:rPr lang="en-GB" sz="1200" b="0" i="0" u="none" strike="noStrike" dirty="0">
                          <a:solidFill>
                            <a:srgbClr val="000000"/>
                          </a:solidFill>
                          <a:effectLst/>
                          <a:latin typeface="+mj-lt"/>
                        </a:rPr>
                        <a:t>Interface of components</a:t>
                      </a:r>
                    </a:p>
                  </a:txBody>
                  <a:tcPr marL="5715" marR="5715" marT="571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586135536"/>
                  </a:ext>
                </a:extLst>
              </a:tr>
              <a:tr h="265559">
                <a:tc>
                  <a:txBody>
                    <a:bodyPr/>
                    <a:lstStyle/>
                    <a:p>
                      <a:pPr algn="ctr" fontAlgn="ctr"/>
                      <a:r>
                        <a:rPr lang="en-GB" sz="1200" b="0" i="0" u="none" strike="noStrike" dirty="0">
                          <a:solidFill>
                            <a:srgbClr val="000000"/>
                          </a:solidFill>
                          <a:effectLst/>
                          <a:latin typeface="+mj-lt"/>
                        </a:rPr>
                        <a:t>Product Design/ Quality</a:t>
                      </a:r>
                    </a:p>
                  </a:txBody>
                  <a:tcPr marL="5715" marR="5715" marT="571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981010289"/>
                  </a:ext>
                </a:extLst>
              </a:tr>
              <a:tr h="265559">
                <a:tc>
                  <a:txBody>
                    <a:bodyPr/>
                    <a:lstStyle/>
                    <a:p>
                      <a:pPr algn="ctr" fontAlgn="ctr"/>
                      <a:r>
                        <a:rPr lang="en-GB" sz="1200" b="0" i="0" u="none" strike="noStrike" dirty="0">
                          <a:solidFill>
                            <a:srgbClr val="000000"/>
                          </a:solidFill>
                          <a:effectLst/>
                          <a:latin typeface="+mj-lt"/>
                        </a:rPr>
                        <a:t>Production</a:t>
                      </a:r>
                    </a:p>
                  </a:txBody>
                  <a:tcPr marL="5715" marR="5715" marT="571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232968839"/>
                  </a:ext>
                </a:extLst>
              </a:tr>
              <a:tr h="265559">
                <a:tc>
                  <a:txBody>
                    <a:bodyPr/>
                    <a:lstStyle/>
                    <a:p>
                      <a:pPr algn="ctr" fontAlgn="ctr"/>
                      <a:r>
                        <a:rPr lang="en-GB" sz="1200" b="1" i="0" u="none" strike="noStrike" dirty="0">
                          <a:solidFill>
                            <a:srgbClr val="000000"/>
                          </a:solidFill>
                          <a:effectLst/>
                          <a:latin typeface="+mj-lt"/>
                        </a:rPr>
                        <a:t>Accounting processes</a:t>
                      </a:r>
                    </a:p>
                  </a:txBody>
                  <a:tcPr marL="5715" marR="5715" marT="571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095700742"/>
                  </a:ext>
                </a:extLst>
              </a:tr>
              <a:tr h="265559">
                <a:tc>
                  <a:txBody>
                    <a:bodyPr/>
                    <a:lstStyle/>
                    <a:p>
                      <a:pPr algn="ctr" fontAlgn="ctr"/>
                      <a:r>
                        <a:rPr lang="en-GB" sz="1200" b="1" i="0" u="none" strike="noStrike" dirty="0">
                          <a:solidFill>
                            <a:srgbClr val="000000"/>
                          </a:solidFill>
                          <a:effectLst/>
                          <a:latin typeface="+mj-lt"/>
                        </a:rPr>
                        <a:t>Recruitment/Talent pipeline</a:t>
                      </a:r>
                    </a:p>
                  </a:txBody>
                  <a:tcPr marL="5715" marR="5715" marT="571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98432531"/>
                  </a:ext>
                </a:extLst>
              </a:tr>
              <a:tr h="265559">
                <a:tc>
                  <a:txBody>
                    <a:bodyPr/>
                    <a:lstStyle/>
                    <a:p>
                      <a:pPr algn="ctr" fontAlgn="ctr"/>
                      <a:r>
                        <a:rPr lang="en-GB" sz="1200" b="0" i="0" u="none" strike="noStrike" dirty="0">
                          <a:solidFill>
                            <a:srgbClr val="000000"/>
                          </a:solidFill>
                          <a:effectLst/>
                          <a:latin typeface="+mj-lt"/>
                        </a:rPr>
                        <a:t>Pricing</a:t>
                      </a:r>
                    </a:p>
                  </a:txBody>
                  <a:tcPr marL="5715" marR="5715" marT="571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4008894697"/>
                  </a:ext>
                </a:extLst>
              </a:tr>
              <a:tr h="371475">
                <a:tc>
                  <a:txBody>
                    <a:bodyPr/>
                    <a:lstStyle/>
                    <a:p>
                      <a:pPr algn="ctr" fontAlgn="ctr"/>
                      <a:r>
                        <a:rPr lang="en-GB" sz="1200" b="1" i="0" u="none" strike="noStrike" dirty="0">
                          <a:solidFill>
                            <a:srgbClr val="000000"/>
                          </a:solidFill>
                          <a:effectLst/>
                          <a:latin typeface="+mj-lt"/>
                        </a:rPr>
                        <a:t>Changes of applicable laws and regulations</a:t>
                      </a:r>
                    </a:p>
                  </a:txBody>
                  <a:tcPr marL="5715" marR="5715" marT="571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467490550"/>
                  </a:ext>
                </a:extLst>
              </a:tr>
              <a:tr h="265559">
                <a:tc>
                  <a:txBody>
                    <a:bodyPr/>
                    <a:lstStyle/>
                    <a:p>
                      <a:pPr algn="ctr" fontAlgn="ctr"/>
                      <a:r>
                        <a:rPr lang="en-GB" sz="1200" b="1" i="0" u="none" strike="noStrike" dirty="0">
                          <a:solidFill>
                            <a:srgbClr val="000000"/>
                          </a:solidFill>
                          <a:effectLst/>
                          <a:latin typeface="+mj-lt"/>
                        </a:rPr>
                        <a:t>Project management</a:t>
                      </a:r>
                    </a:p>
                  </a:txBody>
                  <a:tcPr marL="5715" marR="5715" marT="571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507670252"/>
                  </a:ext>
                </a:extLst>
              </a:tr>
              <a:tr h="265559">
                <a:tc>
                  <a:txBody>
                    <a:bodyPr/>
                    <a:lstStyle/>
                    <a:p>
                      <a:pPr algn="ctr" fontAlgn="ctr"/>
                      <a:r>
                        <a:rPr lang="en-GB" sz="1200" b="0" i="0" u="none" strike="noStrike" dirty="0">
                          <a:solidFill>
                            <a:srgbClr val="000000"/>
                          </a:solidFill>
                          <a:effectLst/>
                          <a:latin typeface="+mj-lt"/>
                        </a:rPr>
                        <a:t>Collaborations</a:t>
                      </a:r>
                    </a:p>
                  </a:txBody>
                  <a:tcPr marL="5715" marR="5715" marT="571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59055273"/>
                  </a:ext>
                </a:extLst>
              </a:tr>
              <a:tr h="265559">
                <a:tc>
                  <a:txBody>
                    <a:bodyPr/>
                    <a:lstStyle/>
                    <a:p>
                      <a:pPr algn="ctr" fontAlgn="ctr"/>
                      <a:r>
                        <a:rPr lang="en-GB" sz="1200" b="1" i="0" u="none" strike="noStrike" dirty="0">
                          <a:solidFill>
                            <a:srgbClr val="000000"/>
                          </a:solidFill>
                          <a:effectLst/>
                          <a:latin typeface="+mj-lt"/>
                        </a:rPr>
                        <a:t>Suppliers resilience and dependency</a:t>
                      </a:r>
                    </a:p>
                  </a:txBody>
                  <a:tcPr marL="5715" marR="5715" marT="571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64685696"/>
                  </a:ext>
                </a:extLst>
              </a:tr>
            </a:tbl>
          </a:graphicData>
        </a:graphic>
      </p:graphicFrame>
      <p:graphicFrame>
        <p:nvGraphicFramePr>
          <p:cNvPr id="8" name="Table 7">
            <a:extLst>
              <a:ext uri="{FF2B5EF4-FFF2-40B4-BE49-F238E27FC236}">
                <a16:creationId xmlns:a16="http://schemas.microsoft.com/office/drawing/2014/main" id="{249DCED6-4223-48FE-8B17-0374FE2865CA}"/>
              </a:ext>
            </a:extLst>
          </p:cNvPr>
          <p:cNvGraphicFramePr>
            <a:graphicFrameLocks noGrp="1"/>
          </p:cNvGraphicFramePr>
          <p:nvPr/>
        </p:nvGraphicFramePr>
        <p:xfrm>
          <a:off x="4572000" y="1530697"/>
          <a:ext cx="3530724" cy="2655590"/>
        </p:xfrm>
        <a:graphic>
          <a:graphicData uri="http://schemas.openxmlformats.org/drawingml/2006/table">
            <a:tbl>
              <a:tblPr/>
              <a:tblGrid>
                <a:gridCol w="3530724">
                  <a:extLst>
                    <a:ext uri="{9D8B030D-6E8A-4147-A177-3AD203B41FA5}">
                      <a16:colId xmlns:a16="http://schemas.microsoft.com/office/drawing/2014/main" val="3174965077"/>
                    </a:ext>
                  </a:extLst>
                </a:gridCol>
              </a:tblGrid>
              <a:tr h="265559">
                <a:tc>
                  <a:txBody>
                    <a:bodyPr/>
                    <a:lstStyle/>
                    <a:p>
                      <a:pPr algn="ctr" fontAlgn="ctr"/>
                      <a:r>
                        <a:rPr lang="en-GB" sz="1200" b="1" i="0" u="none" strike="noStrike" dirty="0">
                          <a:solidFill>
                            <a:srgbClr val="000000"/>
                          </a:solidFill>
                          <a:effectLst/>
                          <a:latin typeface="+mj-lt"/>
                        </a:rPr>
                        <a:t>Delivery</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586135536"/>
                  </a:ext>
                </a:extLst>
              </a:tr>
              <a:tr h="265559">
                <a:tc>
                  <a:txBody>
                    <a:bodyPr/>
                    <a:lstStyle/>
                    <a:p>
                      <a:pPr algn="ctr" fontAlgn="ctr"/>
                      <a:r>
                        <a:rPr lang="en-GB" sz="1200" b="0" i="0" u="none" strike="noStrike" dirty="0">
                          <a:solidFill>
                            <a:srgbClr val="000000"/>
                          </a:solidFill>
                          <a:effectLst/>
                          <a:latin typeface="+mj-lt"/>
                        </a:rPr>
                        <a:t>Expectations from Member States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981010289"/>
                  </a:ext>
                </a:extLst>
              </a:tr>
              <a:tr h="265559">
                <a:tc>
                  <a:txBody>
                    <a:bodyPr/>
                    <a:lstStyle/>
                    <a:p>
                      <a:pPr algn="ctr" fontAlgn="ctr"/>
                      <a:r>
                        <a:rPr lang="en-GB" sz="1200" b="0" i="0" u="none" strike="noStrike" dirty="0">
                          <a:solidFill>
                            <a:srgbClr val="000000"/>
                          </a:solidFill>
                          <a:effectLst/>
                          <a:latin typeface="+mj-lt"/>
                        </a:rPr>
                        <a:t>Recruitment/Talent pipeline</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232968839"/>
                  </a:ext>
                </a:extLst>
              </a:tr>
              <a:tr h="265559">
                <a:tc>
                  <a:txBody>
                    <a:bodyPr/>
                    <a:lstStyle/>
                    <a:p>
                      <a:pPr algn="ctr" fontAlgn="ctr"/>
                      <a:r>
                        <a:rPr lang="en-GB" sz="1200" b="0" i="0" u="none" strike="noStrike" dirty="0">
                          <a:solidFill>
                            <a:srgbClr val="000000"/>
                          </a:solidFill>
                          <a:effectLst/>
                          <a:latin typeface="+mj-lt"/>
                        </a:rPr>
                        <a:t>Changes of applicable laws and regulations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3095700742"/>
                  </a:ext>
                </a:extLst>
              </a:tr>
              <a:tr h="265559">
                <a:tc>
                  <a:txBody>
                    <a:bodyPr/>
                    <a:lstStyle/>
                    <a:p>
                      <a:pPr algn="ctr" fontAlgn="ctr"/>
                      <a:r>
                        <a:rPr lang="en-GB" sz="1200" b="0" i="0" u="none" strike="noStrike" dirty="0">
                          <a:solidFill>
                            <a:srgbClr val="000000"/>
                          </a:solidFill>
                          <a:effectLst/>
                          <a:latin typeface="+mj-lt"/>
                        </a:rPr>
                        <a:t>Hazards/Catastrophic Loss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198432531"/>
                  </a:ext>
                </a:extLst>
              </a:tr>
              <a:tr h="265559">
                <a:tc>
                  <a:txBody>
                    <a:bodyPr/>
                    <a:lstStyle/>
                    <a:p>
                      <a:pPr algn="ctr" fontAlgn="ctr"/>
                      <a:r>
                        <a:rPr lang="en-GB" sz="1200" b="1" i="0" u="none" strike="noStrike" dirty="0">
                          <a:solidFill>
                            <a:srgbClr val="000000"/>
                          </a:solidFill>
                          <a:effectLst/>
                          <a:latin typeface="+mj-lt"/>
                        </a:rPr>
                        <a:t>Macro-economic in-kind</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4008894697"/>
                  </a:ext>
                </a:extLst>
              </a:tr>
              <a:tr h="265559">
                <a:tc>
                  <a:txBody>
                    <a:bodyPr/>
                    <a:lstStyle/>
                    <a:p>
                      <a:pPr algn="ctr" fontAlgn="ctr"/>
                      <a:r>
                        <a:rPr lang="en-GB" sz="1200" b="0" i="0" u="none" strike="noStrike" dirty="0">
                          <a:solidFill>
                            <a:srgbClr val="000000"/>
                          </a:solidFill>
                          <a:effectLst/>
                          <a:latin typeface="+mj-lt"/>
                        </a:rPr>
                        <a:t>Project management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467490550"/>
                  </a:ext>
                </a:extLst>
              </a:tr>
              <a:tr h="265559">
                <a:tc>
                  <a:txBody>
                    <a:bodyPr/>
                    <a:lstStyle/>
                    <a:p>
                      <a:pPr algn="ctr" fontAlgn="ctr"/>
                      <a:r>
                        <a:rPr lang="en-GB" sz="1200" b="1" i="0" u="none" strike="noStrike" dirty="0">
                          <a:solidFill>
                            <a:srgbClr val="000000"/>
                          </a:solidFill>
                          <a:effectLst/>
                          <a:latin typeface="+mj-lt"/>
                        </a:rPr>
                        <a:t>Dependency on external collaborations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507670252"/>
                  </a:ext>
                </a:extLst>
              </a:tr>
              <a:tr h="265559">
                <a:tc>
                  <a:txBody>
                    <a:bodyPr/>
                    <a:lstStyle/>
                    <a:p>
                      <a:pPr algn="ctr" fontAlgn="ctr"/>
                      <a:r>
                        <a:rPr lang="en-GB" sz="1200" b="0" i="0" u="none" strike="noStrike" dirty="0">
                          <a:solidFill>
                            <a:srgbClr val="000000"/>
                          </a:solidFill>
                          <a:effectLst/>
                          <a:latin typeface="+mj-lt"/>
                        </a:rPr>
                        <a:t>Suppliers resilience and dependency</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tcPr>
                </a:tc>
                <a:extLst>
                  <a:ext uri="{0D108BD9-81ED-4DB2-BD59-A6C34878D82A}">
                    <a16:rowId xmlns:a16="http://schemas.microsoft.com/office/drawing/2014/main" val="259055273"/>
                  </a:ext>
                </a:extLst>
              </a:tr>
              <a:tr h="265559">
                <a:tc>
                  <a:txBody>
                    <a:bodyPr/>
                    <a:lstStyle/>
                    <a:p>
                      <a:pPr algn="ctr" fontAlgn="ctr"/>
                      <a:r>
                        <a:rPr lang="en-GB" sz="1200" b="0" i="0" u="none" strike="noStrike" dirty="0">
                          <a:solidFill>
                            <a:srgbClr val="000000"/>
                          </a:solidFill>
                          <a:effectLst/>
                          <a:latin typeface="+mj-lt"/>
                        </a:rPr>
                        <a:t>Technology diversification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64685696"/>
                  </a:ext>
                </a:extLst>
              </a:tr>
            </a:tbl>
          </a:graphicData>
        </a:graphic>
      </p:graphicFrame>
      <p:sp>
        <p:nvSpPr>
          <p:cNvPr id="5" name="TextBox 4">
            <a:extLst>
              <a:ext uri="{FF2B5EF4-FFF2-40B4-BE49-F238E27FC236}">
                <a16:creationId xmlns:a16="http://schemas.microsoft.com/office/drawing/2014/main" id="{5E6D6816-C4C1-432A-9397-B6C7F54D8AD7}"/>
              </a:ext>
            </a:extLst>
          </p:cNvPr>
          <p:cNvSpPr txBox="1"/>
          <p:nvPr/>
        </p:nvSpPr>
        <p:spPr>
          <a:xfrm>
            <a:off x="2645432" y="1128374"/>
            <a:ext cx="918456" cy="1246495"/>
          </a:xfrm>
          <a:prstGeom prst="rect">
            <a:avLst/>
          </a:prstGeom>
          <a:noFill/>
        </p:spPr>
        <p:txBody>
          <a:bodyPr wrap="square" rtlCol="0">
            <a:spAutoFit/>
          </a:bodyPr>
          <a:lstStyle/>
          <a:p>
            <a:r>
              <a:rPr lang="en-GB" sz="1500" b="1" dirty="0">
                <a:solidFill>
                  <a:schemeClr val="accent5"/>
                </a:solidFill>
              </a:rPr>
              <a:t>WP2-18			      	</a:t>
            </a:r>
          </a:p>
        </p:txBody>
      </p:sp>
      <p:sp>
        <p:nvSpPr>
          <p:cNvPr id="9" name="TextBox 8">
            <a:extLst>
              <a:ext uri="{FF2B5EF4-FFF2-40B4-BE49-F238E27FC236}">
                <a16:creationId xmlns:a16="http://schemas.microsoft.com/office/drawing/2014/main" id="{995B80F9-08D2-4E6F-8E5D-B11BB267D8F4}"/>
              </a:ext>
            </a:extLst>
          </p:cNvPr>
          <p:cNvSpPr txBox="1"/>
          <p:nvPr/>
        </p:nvSpPr>
        <p:spPr>
          <a:xfrm>
            <a:off x="6013326" y="1128373"/>
            <a:ext cx="648072" cy="1015663"/>
          </a:xfrm>
          <a:prstGeom prst="rect">
            <a:avLst/>
          </a:prstGeom>
          <a:noFill/>
        </p:spPr>
        <p:txBody>
          <a:bodyPr wrap="square" rtlCol="0">
            <a:spAutoFit/>
          </a:bodyPr>
          <a:lstStyle/>
          <a:p>
            <a:r>
              <a:rPr lang="en-GB" sz="1500" b="1" dirty="0">
                <a:solidFill>
                  <a:schemeClr val="accent5"/>
                </a:solidFill>
              </a:rPr>
              <a:t>WP1			      	</a:t>
            </a:r>
          </a:p>
        </p:txBody>
      </p:sp>
    </p:spTree>
    <p:extLst>
      <p:ext uri="{BB962C8B-B14F-4D97-AF65-F5344CB8AC3E}">
        <p14:creationId xmlns:p14="http://schemas.microsoft.com/office/powerpoint/2010/main" val="416927148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1420" y="2301750"/>
            <a:ext cx="5940000" cy="540000"/>
          </a:xfrm>
        </p:spPr>
        <p:txBody>
          <a:bodyPr/>
          <a:lstStyle/>
          <a:p>
            <a:r>
              <a:rPr lang="en-GB" dirty="0"/>
              <a:t>TOP RISKS</a:t>
            </a:r>
          </a:p>
        </p:txBody>
      </p:sp>
      <p:sp>
        <p:nvSpPr>
          <p:cNvPr id="3" name="Footer Placeholder 2"/>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43</a:t>
            </a:fld>
            <a:endParaRPr lang="fr-FR">
              <a:solidFill>
                <a:srgbClr val="64BCD9"/>
              </a:solidFill>
              <a:latin typeface="Arial"/>
            </a:endParaRPr>
          </a:p>
        </p:txBody>
      </p:sp>
    </p:spTree>
    <p:extLst>
      <p:ext uri="{BB962C8B-B14F-4D97-AF65-F5344CB8AC3E}">
        <p14:creationId xmlns:p14="http://schemas.microsoft.com/office/powerpoint/2010/main" val="395712882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FCDD8-10E5-4014-A786-DAA674743F01}"/>
              </a:ext>
            </a:extLst>
          </p:cNvPr>
          <p:cNvSpPr>
            <a:spLocks noGrp="1"/>
          </p:cNvSpPr>
          <p:nvPr>
            <p:ph type="title"/>
          </p:nvPr>
        </p:nvSpPr>
        <p:spPr/>
        <p:txBody>
          <a:bodyPr/>
          <a:lstStyle/>
          <a:p>
            <a:r>
              <a:rPr lang="en-US" dirty="0"/>
              <a:t>MARCI – TOP RISKS </a:t>
            </a:r>
            <a:br>
              <a:rPr lang="en-US" dirty="0"/>
            </a:br>
            <a:r>
              <a:rPr lang="en-US" dirty="0"/>
              <a:t>DELIVERY ON MISSION</a:t>
            </a:r>
            <a:endParaRPr lang="en-GB" dirty="0"/>
          </a:p>
        </p:txBody>
      </p:sp>
      <p:sp>
        <p:nvSpPr>
          <p:cNvPr id="3" name="Footer Placeholder 2">
            <a:extLst>
              <a:ext uri="{FF2B5EF4-FFF2-40B4-BE49-F238E27FC236}">
                <a16:creationId xmlns:a16="http://schemas.microsoft.com/office/drawing/2014/main" id="{9331D390-7B4E-4C45-AA35-8F30979C864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5BCD29AE-7D24-455C-88E5-0169287D8AF1}"/>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44</a:t>
            </a:fld>
            <a:endParaRPr lang="fr-FR">
              <a:solidFill>
                <a:srgbClr val="64BCD9"/>
              </a:solidFill>
              <a:latin typeface="Arial"/>
            </a:endParaRPr>
          </a:p>
        </p:txBody>
      </p:sp>
      <p:sp>
        <p:nvSpPr>
          <p:cNvPr id="7" name="Content Placeholder 2">
            <a:extLst>
              <a:ext uri="{FF2B5EF4-FFF2-40B4-BE49-F238E27FC236}">
                <a16:creationId xmlns:a16="http://schemas.microsoft.com/office/drawing/2014/main" id="{C1F88E37-8B34-4AFB-BFD8-1DB62E83427F}"/>
              </a:ext>
            </a:extLst>
          </p:cNvPr>
          <p:cNvSpPr txBox="1">
            <a:spLocks/>
          </p:cNvSpPr>
          <p:nvPr/>
        </p:nvSpPr>
        <p:spPr>
          <a:xfrm>
            <a:off x="4950042" y="1383619"/>
            <a:ext cx="2722346" cy="2705287"/>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B963C"/>
              </a:buClr>
            </a:pPr>
            <a:r>
              <a:rPr lang="en-GB" sz="1350" dirty="0">
                <a:solidFill>
                  <a:srgbClr val="5A5A5A"/>
                </a:solidFill>
                <a:latin typeface="Arial"/>
              </a:rPr>
              <a:t>Increasing feeling of need to have efficient ways to monitor the collaborations</a:t>
            </a:r>
          </a:p>
          <a:p>
            <a:pPr>
              <a:buClr>
                <a:srgbClr val="FB963C"/>
              </a:buClr>
            </a:pPr>
            <a:r>
              <a:rPr lang="en-GB" sz="1350" dirty="0">
                <a:solidFill>
                  <a:srgbClr val="5A5A5A"/>
                </a:solidFill>
                <a:latin typeface="Arial"/>
              </a:rPr>
              <a:t>Awareness of the need of a good knowledge transfer before starting work on a collaboration</a:t>
            </a:r>
          </a:p>
          <a:p>
            <a:pPr>
              <a:buClr>
                <a:srgbClr val="FB963C"/>
              </a:buClr>
            </a:pPr>
            <a:r>
              <a:rPr lang="en-GB" sz="1350" dirty="0">
                <a:solidFill>
                  <a:srgbClr val="5A5A5A"/>
                </a:solidFill>
                <a:latin typeface="Arial"/>
              </a:rPr>
              <a:t>Concerns about the scientific value to attract collaborations</a:t>
            </a:r>
          </a:p>
        </p:txBody>
      </p:sp>
      <p:pic>
        <p:nvPicPr>
          <p:cNvPr id="5" name="Picture 4">
            <a:extLst>
              <a:ext uri="{FF2B5EF4-FFF2-40B4-BE49-F238E27FC236}">
                <a16:creationId xmlns:a16="http://schemas.microsoft.com/office/drawing/2014/main" id="{9C54FEFC-4C6F-494C-9B2B-51701424987D}"/>
              </a:ext>
            </a:extLst>
          </p:cNvPr>
          <p:cNvPicPr>
            <a:picLocks noChangeAspect="1"/>
          </p:cNvPicPr>
          <p:nvPr/>
        </p:nvPicPr>
        <p:blipFill>
          <a:blip r:embed="rId2"/>
          <a:stretch>
            <a:fillRect/>
          </a:stretch>
        </p:blipFill>
        <p:spPr>
          <a:xfrm>
            <a:off x="1555887" y="898599"/>
            <a:ext cx="3316276" cy="3373453"/>
          </a:xfrm>
          <a:prstGeom prst="rect">
            <a:avLst/>
          </a:prstGeom>
        </p:spPr>
      </p:pic>
      <p:sp>
        <p:nvSpPr>
          <p:cNvPr id="8" name="Rectangle 7">
            <a:extLst>
              <a:ext uri="{FF2B5EF4-FFF2-40B4-BE49-F238E27FC236}">
                <a16:creationId xmlns:a16="http://schemas.microsoft.com/office/drawing/2014/main" id="{5F4FF344-323A-48EA-B319-EB126AF8FFA0}"/>
              </a:ext>
            </a:extLst>
          </p:cNvPr>
          <p:cNvSpPr/>
          <p:nvPr/>
        </p:nvSpPr>
        <p:spPr>
          <a:xfrm>
            <a:off x="3011556" y="1300039"/>
            <a:ext cx="1097281" cy="110920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GB" sz="825"/>
          </a:p>
        </p:txBody>
      </p:sp>
    </p:spTree>
    <p:extLst>
      <p:ext uri="{BB962C8B-B14F-4D97-AF65-F5344CB8AC3E}">
        <p14:creationId xmlns:p14="http://schemas.microsoft.com/office/powerpoint/2010/main" val="369100906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FCDD8-10E5-4014-A786-DAA674743F01}"/>
              </a:ext>
            </a:extLst>
          </p:cNvPr>
          <p:cNvSpPr>
            <a:spLocks noGrp="1"/>
          </p:cNvSpPr>
          <p:nvPr>
            <p:ph type="title"/>
          </p:nvPr>
        </p:nvSpPr>
        <p:spPr/>
        <p:txBody>
          <a:bodyPr/>
          <a:lstStyle/>
          <a:p>
            <a:r>
              <a:rPr lang="en-US" dirty="0"/>
              <a:t>MARCI – TOP RISKS</a:t>
            </a:r>
            <a:br>
              <a:rPr lang="en-US" dirty="0"/>
            </a:br>
            <a:r>
              <a:rPr lang="en-US" dirty="0"/>
              <a:t>DELIVERY ON MISSION</a:t>
            </a:r>
            <a:endParaRPr lang="en-GB" dirty="0"/>
          </a:p>
        </p:txBody>
      </p:sp>
      <p:sp>
        <p:nvSpPr>
          <p:cNvPr id="3" name="Footer Placeholder 2">
            <a:extLst>
              <a:ext uri="{FF2B5EF4-FFF2-40B4-BE49-F238E27FC236}">
                <a16:creationId xmlns:a16="http://schemas.microsoft.com/office/drawing/2014/main" id="{9331D390-7B4E-4C45-AA35-8F30979C864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5BCD29AE-7D24-455C-88E5-0169287D8AF1}"/>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45</a:t>
            </a:fld>
            <a:endParaRPr lang="fr-FR">
              <a:solidFill>
                <a:srgbClr val="64BCD9"/>
              </a:solidFill>
              <a:latin typeface="Arial"/>
            </a:endParaRPr>
          </a:p>
        </p:txBody>
      </p:sp>
      <p:sp>
        <p:nvSpPr>
          <p:cNvPr id="6" name="Content Placeholder 2">
            <a:extLst>
              <a:ext uri="{FF2B5EF4-FFF2-40B4-BE49-F238E27FC236}">
                <a16:creationId xmlns:a16="http://schemas.microsoft.com/office/drawing/2014/main" id="{E6D15652-152C-4FDC-A4F4-7BF07DF655CC}"/>
              </a:ext>
            </a:extLst>
          </p:cNvPr>
          <p:cNvSpPr txBox="1">
            <a:spLocks/>
          </p:cNvSpPr>
          <p:nvPr/>
        </p:nvSpPr>
        <p:spPr>
          <a:xfrm>
            <a:off x="4950042" y="1383619"/>
            <a:ext cx="2722346" cy="2705287"/>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B963C"/>
              </a:buClr>
            </a:pPr>
            <a:r>
              <a:rPr lang="en-GB" sz="1350" dirty="0">
                <a:solidFill>
                  <a:srgbClr val="5A5A5A"/>
                </a:solidFill>
                <a:latin typeface="Arial"/>
              </a:rPr>
              <a:t>The extra year in the schedule caused several WPs to revaluate the Delivery risk decreasing the impact</a:t>
            </a:r>
          </a:p>
          <a:p>
            <a:pPr>
              <a:buClr>
                <a:srgbClr val="FB963C"/>
              </a:buClr>
            </a:pPr>
            <a:r>
              <a:rPr lang="en-GB" sz="1350" dirty="0">
                <a:solidFill>
                  <a:srgbClr val="5A5A5A"/>
                </a:solidFill>
                <a:latin typeface="Arial"/>
              </a:rPr>
              <a:t>Although there was important progress in the integration work, the remaining work has impeded the reduction of the Interface of components risk </a:t>
            </a:r>
          </a:p>
        </p:txBody>
      </p:sp>
      <p:pic>
        <p:nvPicPr>
          <p:cNvPr id="8" name="Picture 7">
            <a:extLst>
              <a:ext uri="{FF2B5EF4-FFF2-40B4-BE49-F238E27FC236}">
                <a16:creationId xmlns:a16="http://schemas.microsoft.com/office/drawing/2014/main" id="{88AA154E-EA86-4275-A4FB-3F4E7F18864E}"/>
              </a:ext>
            </a:extLst>
          </p:cNvPr>
          <p:cNvPicPr>
            <a:picLocks noChangeAspect="1"/>
          </p:cNvPicPr>
          <p:nvPr/>
        </p:nvPicPr>
        <p:blipFill>
          <a:blip r:embed="rId2"/>
          <a:stretch>
            <a:fillRect/>
          </a:stretch>
        </p:blipFill>
        <p:spPr>
          <a:xfrm>
            <a:off x="1400728" y="1004117"/>
            <a:ext cx="3549314" cy="3683178"/>
          </a:xfrm>
          <a:prstGeom prst="rect">
            <a:avLst/>
          </a:prstGeom>
        </p:spPr>
      </p:pic>
      <p:sp>
        <p:nvSpPr>
          <p:cNvPr id="9" name="Rectangle 8">
            <a:extLst>
              <a:ext uri="{FF2B5EF4-FFF2-40B4-BE49-F238E27FC236}">
                <a16:creationId xmlns:a16="http://schemas.microsoft.com/office/drawing/2014/main" id="{993F327B-A924-4DCA-B99C-8702A5F19E33}"/>
              </a:ext>
            </a:extLst>
          </p:cNvPr>
          <p:cNvSpPr/>
          <p:nvPr/>
        </p:nvSpPr>
        <p:spPr>
          <a:xfrm>
            <a:off x="3017683" y="1383619"/>
            <a:ext cx="1176276" cy="118813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GB" sz="825"/>
          </a:p>
        </p:txBody>
      </p:sp>
    </p:spTree>
    <p:extLst>
      <p:ext uri="{BB962C8B-B14F-4D97-AF65-F5344CB8AC3E}">
        <p14:creationId xmlns:p14="http://schemas.microsoft.com/office/powerpoint/2010/main" val="399715758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FDED535-635B-4B2B-91B9-A800766C6DDB}"/>
              </a:ext>
            </a:extLst>
          </p:cNvPr>
          <p:cNvPicPr>
            <a:picLocks noChangeAspect="1"/>
          </p:cNvPicPr>
          <p:nvPr/>
        </p:nvPicPr>
        <p:blipFill>
          <a:blip r:embed="rId2"/>
          <a:stretch>
            <a:fillRect/>
          </a:stretch>
        </p:blipFill>
        <p:spPr>
          <a:xfrm>
            <a:off x="1282147" y="933357"/>
            <a:ext cx="3667895" cy="3671847"/>
          </a:xfrm>
          <a:prstGeom prst="rect">
            <a:avLst/>
          </a:prstGeom>
        </p:spPr>
      </p:pic>
      <p:sp>
        <p:nvSpPr>
          <p:cNvPr id="2" name="Title 1">
            <a:extLst>
              <a:ext uri="{FF2B5EF4-FFF2-40B4-BE49-F238E27FC236}">
                <a16:creationId xmlns:a16="http://schemas.microsoft.com/office/drawing/2014/main" id="{E8CFCDD8-10E5-4014-A786-DAA674743F01}"/>
              </a:ext>
            </a:extLst>
          </p:cNvPr>
          <p:cNvSpPr>
            <a:spLocks noGrp="1"/>
          </p:cNvSpPr>
          <p:nvPr>
            <p:ph type="title"/>
          </p:nvPr>
        </p:nvSpPr>
        <p:spPr/>
        <p:txBody>
          <a:bodyPr/>
          <a:lstStyle/>
          <a:p>
            <a:r>
              <a:rPr lang="en-US" dirty="0"/>
              <a:t>MARCI – TOP RISKS</a:t>
            </a:r>
            <a:br>
              <a:rPr lang="en-US" dirty="0"/>
            </a:br>
            <a:r>
              <a:rPr lang="en-US" dirty="0"/>
              <a:t>DELIVERY ON MISSION</a:t>
            </a:r>
            <a:endParaRPr lang="en-GB" dirty="0"/>
          </a:p>
        </p:txBody>
      </p:sp>
      <p:sp>
        <p:nvSpPr>
          <p:cNvPr id="3" name="Footer Placeholder 2">
            <a:extLst>
              <a:ext uri="{FF2B5EF4-FFF2-40B4-BE49-F238E27FC236}">
                <a16:creationId xmlns:a16="http://schemas.microsoft.com/office/drawing/2014/main" id="{9331D390-7B4E-4C45-AA35-8F30979C864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5BCD29AE-7D24-455C-88E5-0169287D8AF1}"/>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46</a:t>
            </a:fld>
            <a:endParaRPr lang="fr-FR">
              <a:solidFill>
                <a:srgbClr val="64BCD9"/>
              </a:solidFill>
              <a:latin typeface="Arial"/>
            </a:endParaRPr>
          </a:p>
        </p:txBody>
      </p:sp>
      <p:sp>
        <p:nvSpPr>
          <p:cNvPr id="6" name="Content Placeholder 2">
            <a:extLst>
              <a:ext uri="{FF2B5EF4-FFF2-40B4-BE49-F238E27FC236}">
                <a16:creationId xmlns:a16="http://schemas.microsoft.com/office/drawing/2014/main" id="{05065DCF-58A9-4FC5-8131-63B5CF272315}"/>
              </a:ext>
            </a:extLst>
          </p:cNvPr>
          <p:cNvSpPr txBox="1">
            <a:spLocks/>
          </p:cNvSpPr>
          <p:nvPr/>
        </p:nvSpPr>
        <p:spPr>
          <a:xfrm>
            <a:off x="4950042" y="1383619"/>
            <a:ext cx="2722346" cy="2705287"/>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B963C"/>
              </a:buClr>
            </a:pPr>
            <a:r>
              <a:rPr lang="en-GB" sz="1350" dirty="0">
                <a:solidFill>
                  <a:srgbClr val="5A5A5A"/>
                </a:solidFill>
                <a:latin typeface="Arial"/>
              </a:rPr>
              <a:t>Operation and maintenance comes back as the extra year implies that several infrastructures will have to be operated during one extra year</a:t>
            </a:r>
          </a:p>
          <a:p>
            <a:pPr>
              <a:buClr>
                <a:srgbClr val="FB963C"/>
              </a:buClr>
            </a:pPr>
            <a:r>
              <a:rPr lang="en-GB" sz="1350" dirty="0">
                <a:solidFill>
                  <a:srgbClr val="5A5A5A"/>
                </a:solidFill>
                <a:latin typeface="Arial"/>
              </a:rPr>
              <a:t>Product Design/quality decreases for those that have finished the LS2 production. Vulnerability has increased for those that  have found that some design choices </a:t>
            </a:r>
            <a:r>
              <a:rPr lang="en-GB" sz="1350" dirty="0">
                <a:solidFill>
                  <a:srgbClr val="5A5A5A"/>
                </a:solidFill>
              </a:rPr>
              <a:t>make the production</a:t>
            </a:r>
            <a:r>
              <a:rPr lang="en-GB" sz="1350" dirty="0">
                <a:solidFill>
                  <a:srgbClr val="5A5A5A"/>
                </a:solidFill>
                <a:latin typeface="Arial"/>
              </a:rPr>
              <a:t> more difficult</a:t>
            </a:r>
          </a:p>
        </p:txBody>
      </p:sp>
      <p:sp>
        <p:nvSpPr>
          <p:cNvPr id="9" name="Rectangle 8">
            <a:extLst>
              <a:ext uri="{FF2B5EF4-FFF2-40B4-BE49-F238E27FC236}">
                <a16:creationId xmlns:a16="http://schemas.microsoft.com/office/drawing/2014/main" id="{C6D63BDC-1330-49F9-95B1-857A3B7195F3}"/>
              </a:ext>
            </a:extLst>
          </p:cNvPr>
          <p:cNvSpPr/>
          <p:nvPr/>
        </p:nvSpPr>
        <p:spPr>
          <a:xfrm>
            <a:off x="2974306" y="1300039"/>
            <a:ext cx="1176276" cy="12165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GB" sz="825"/>
          </a:p>
        </p:txBody>
      </p:sp>
    </p:spTree>
    <p:extLst>
      <p:ext uri="{BB962C8B-B14F-4D97-AF65-F5344CB8AC3E}">
        <p14:creationId xmlns:p14="http://schemas.microsoft.com/office/powerpoint/2010/main" val="124228373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FCDD8-10E5-4014-A786-DAA674743F01}"/>
              </a:ext>
            </a:extLst>
          </p:cNvPr>
          <p:cNvSpPr>
            <a:spLocks noGrp="1"/>
          </p:cNvSpPr>
          <p:nvPr>
            <p:ph type="title"/>
          </p:nvPr>
        </p:nvSpPr>
        <p:spPr/>
        <p:txBody>
          <a:bodyPr/>
          <a:lstStyle/>
          <a:p>
            <a:r>
              <a:rPr lang="en-US" dirty="0"/>
              <a:t>MARCI – TOP RISKS</a:t>
            </a:r>
            <a:br>
              <a:rPr lang="en-US" dirty="0"/>
            </a:br>
            <a:r>
              <a:rPr lang="en-US" dirty="0"/>
              <a:t>DELIVERY ON MISSION</a:t>
            </a:r>
            <a:endParaRPr lang="en-GB" dirty="0"/>
          </a:p>
        </p:txBody>
      </p:sp>
      <p:sp>
        <p:nvSpPr>
          <p:cNvPr id="3" name="Footer Placeholder 2">
            <a:extLst>
              <a:ext uri="{FF2B5EF4-FFF2-40B4-BE49-F238E27FC236}">
                <a16:creationId xmlns:a16="http://schemas.microsoft.com/office/drawing/2014/main" id="{9331D390-7B4E-4C45-AA35-8F30979C864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5BCD29AE-7D24-455C-88E5-0169287D8AF1}"/>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47</a:t>
            </a:fld>
            <a:endParaRPr lang="fr-FR">
              <a:solidFill>
                <a:srgbClr val="64BCD9"/>
              </a:solidFill>
              <a:latin typeface="Arial"/>
            </a:endParaRPr>
          </a:p>
        </p:txBody>
      </p:sp>
      <p:sp>
        <p:nvSpPr>
          <p:cNvPr id="8" name="Content Placeholder 2">
            <a:extLst>
              <a:ext uri="{FF2B5EF4-FFF2-40B4-BE49-F238E27FC236}">
                <a16:creationId xmlns:a16="http://schemas.microsoft.com/office/drawing/2014/main" id="{6507B03B-FDE9-42CE-89E2-560F6E852A9C}"/>
              </a:ext>
            </a:extLst>
          </p:cNvPr>
          <p:cNvSpPr txBox="1">
            <a:spLocks/>
          </p:cNvSpPr>
          <p:nvPr/>
        </p:nvSpPr>
        <p:spPr>
          <a:xfrm>
            <a:off x="4950042" y="1383619"/>
            <a:ext cx="2722346" cy="2705287"/>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B963C"/>
              </a:buClr>
            </a:pPr>
            <a:r>
              <a:rPr lang="en-GB" sz="1400" dirty="0">
                <a:solidFill>
                  <a:srgbClr val="5A5A5A"/>
                </a:solidFill>
              </a:rPr>
              <a:t>Mixed feelings on Production. While being always in our top ten risks values it is frequently under evaluated before start production</a:t>
            </a:r>
          </a:p>
          <a:p>
            <a:pPr>
              <a:buClr>
                <a:srgbClr val="FB963C"/>
              </a:buClr>
            </a:pPr>
            <a:r>
              <a:rPr lang="en-GB" sz="1400" dirty="0">
                <a:solidFill>
                  <a:srgbClr val="5A5A5A"/>
                </a:solidFill>
              </a:rPr>
              <a:t>The Production risk has remained stable throughout the WPs</a:t>
            </a:r>
          </a:p>
          <a:p>
            <a:pPr>
              <a:buClr>
                <a:srgbClr val="FB963C"/>
              </a:buClr>
            </a:pPr>
            <a:r>
              <a:rPr lang="en-GB" sz="1400" dirty="0">
                <a:solidFill>
                  <a:srgbClr val="5A5A5A"/>
                </a:solidFill>
              </a:rPr>
              <a:t>R&amp;D has decreased for most WPs as this phase is now completed </a:t>
            </a:r>
          </a:p>
        </p:txBody>
      </p:sp>
      <p:pic>
        <p:nvPicPr>
          <p:cNvPr id="6" name="Picture 5">
            <a:extLst>
              <a:ext uri="{FF2B5EF4-FFF2-40B4-BE49-F238E27FC236}">
                <a16:creationId xmlns:a16="http://schemas.microsoft.com/office/drawing/2014/main" id="{E3BDAFD7-EC4D-4078-A338-8342D7C48F70}"/>
              </a:ext>
            </a:extLst>
          </p:cNvPr>
          <p:cNvPicPr>
            <a:picLocks noChangeAspect="1"/>
          </p:cNvPicPr>
          <p:nvPr/>
        </p:nvPicPr>
        <p:blipFill>
          <a:blip r:embed="rId2"/>
          <a:stretch>
            <a:fillRect/>
          </a:stretch>
        </p:blipFill>
        <p:spPr>
          <a:xfrm>
            <a:off x="1274825" y="895711"/>
            <a:ext cx="3621486" cy="3650840"/>
          </a:xfrm>
          <a:prstGeom prst="rect">
            <a:avLst/>
          </a:prstGeom>
        </p:spPr>
      </p:pic>
    </p:spTree>
    <p:extLst>
      <p:ext uri="{BB962C8B-B14F-4D97-AF65-F5344CB8AC3E}">
        <p14:creationId xmlns:p14="http://schemas.microsoft.com/office/powerpoint/2010/main" val="180900644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FCDD8-10E5-4014-A786-DAA674743F01}"/>
              </a:ext>
            </a:extLst>
          </p:cNvPr>
          <p:cNvSpPr>
            <a:spLocks noGrp="1"/>
          </p:cNvSpPr>
          <p:nvPr>
            <p:ph type="title"/>
          </p:nvPr>
        </p:nvSpPr>
        <p:spPr>
          <a:xfrm>
            <a:off x="1602000" y="135000"/>
            <a:ext cx="5940000" cy="708558"/>
          </a:xfrm>
        </p:spPr>
        <p:txBody>
          <a:bodyPr/>
          <a:lstStyle/>
          <a:p>
            <a:r>
              <a:rPr lang="en-US" dirty="0"/>
              <a:t>MARCI – TOP RISKS</a:t>
            </a:r>
            <a:br>
              <a:rPr lang="en-US" dirty="0"/>
            </a:br>
            <a:r>
              <a:rPr lang="en-US" dirty="0"/>
              <a:t>GOVERNANCE</a:t>
            </a:r>
            <a:endParaRPr lang="en-GB" dirty="0"/>
          </a:p>
        </p:txBody>
      </p:sp>
      <p:sp>
        <p:nvSpPr>
          <p:cNvPr id="3" name="Footer Placeholder 2">
            <a:extLst>
              <a:ext uri="{FF2B5EF4-FFF2-40B4-BE49-F238E27FC236}">
                <a16:creationId xmlns:a16="http://schemas.microsoft.com/office/drawing/2014/main" id="{9331D390-7B4E-4C45-AA35-8F30979C864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5BCD29AE-7D24-455C-88E5-0169287D8AF1}"/>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48</a:t>
            </a:fld>
            <a:endParaRPr lang="fr-FR">
              <a:solidFill>
                <a:srgbClr val="64BCD9"/>
              </a:solidFill>
              <a:latin typeface="Arial"/>
            </a:endParaRPr>
          </a:p>
        </p:txBody>
      </p:sp>
      <p:sp>
        <p:nvSpPr>
          <p:cNvPr id="6" name="Content Placeholder 2">
            <a:extLst>
              <a:ext uri="{FF2B5EF4-FFF2-40B4-BE49-F238E27FC236}">
                <a16:creationId xmlns:a16="http://schemas.microsoft.com/office/drawing/2014/main" id="{F77540B8-68F4-4BA2-93DB-C8844711AD5C}"/>
              </a:ext>
            </a:extLst>
          </p:cNvPr>
          <p:cNvSpPr txBox="1">
            <a:spLocks/>
          </p:cNvSpPr>
          <p:nvPr/>
        </p:nvSpPr>
        <p:spPr>
          <a:xfrm>
            <a:off x="4950042" y="1383619"/>
            <a:ext cx="2722346" cy="2705287"/>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B963C"/>
              </a:buClr>
            </a:pPr>
            <a:r>
              <a:rPr lang="en-GB" sz="1400" dirty="0">
                <a:solidFill>
                  <a:srgbClr val="5A5A5A"/>
                </a:solidFill>
              </a:rPr>
              <a:t>Increase in risks related to Structure and Recognition due to the reorganisation of groups and project structure that took place</a:t>
            </a:r>
          </a:p>
          <a:p>
            <a:pPr>
              <a:buClr>
                <a:srgbClr val="FB963C"/>
              </a:buClr>
            </a:pPr>
            <a:r>
              <a:rPr lang="en-GB" sz="1400" dirty="0">
                <a:solidFill>
                  <a:srgbClr val="5A5A5A"/>
                </a:solidFill>
              </a:rPr>
              <a:t>General decrease of all risks linked to leadership. Possible effect of the maturity of the project</a:t>
            </a:r>
          </a:p>
        </p:txBody>
      </p:sp>
      <p:pic>
        <p:nvPicPr>
          <p:cNvPr id="7" name="Picture 6">
            <a:extLst>
              <a:ext uri="{FF2B5EF4-FFF2-40B4-BE49-F238E27FC236}">
                <a16:creationId xmlns:a16="http://schemas.microsoft.com/office/drawing/2014/main" id="{73631426-AD07-4E11-8067-AAFF3A8DED2E}"/>
              </a:ext>
            </a:extLst>
          </p:cNvPr>
          <p:cNvPicPr>
            <a:picLocks noChangeAspect="1"/>
          </p:cNvPicPr>
          <p:nvPr/>
        </p:nvPicPr>
        <p:blipFill>
          <a:blip r:embed="rId2"/>
          <a:stretch>
            <a:fillRect/>
          </a:stretch>
        </p:blipFill>
        <p:spPr>
          <a:xfrm>
            <a:off x="1292908" y="911538"/>
            <a:ext cx="3657134" cy="3795065"/>
          </a:xfrm>
          <a:prstGeom prst="rect">
            <a:avLst/>
          </a:prstGeom>
        </p:spPr>
      </p:pic>
      <p:sp>
        <p:nvSpPr>
          <p:cNvPr id="8" name="Rectangle 7">
            <a:extLst>
              <a:ext uri="{FF2B5EF4-FFF2-40B4-BE49-F238E27FC236}">
                <a16:creationId xmlns:a16="http://schemas.microsoft.com/office/drawing/2014/main" id="{3A95E027-0C0C-4EEE-B62B-CA4728AB179D}"/>
              </a:ext>
            </a:extLst>
          </p:cNvPr>
          <p:cNvSpPr/>
          <p:nvPr/>
        </p:nvSpPr>
        <p:spPr>
          <a:xfrm>
            <a:off x="2962379" y="1294075"/>
            <a:ext cx="1176276" cy="12776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lang="en-GB" sz="825"/>
          </a:p>
        </p:txBody>
      </p:sp>
    </p:spTree>
    <p:extLst>
      <p:ext uri="{BB962C8B-B14F-4D97-AF65-F5344CB8AC3E}">
        <p14:creationId xmlns:p14="http://schemas.microsoft.com/office/powerpoint/2010/main" val="220112060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FCDD8-10E5-4014-A786-DAA674743F01}"/>
              </a:ext>
            </a:extLst>
          </p:cNvPr>
          <p:cNvSpPr>
            <a:spLocks noGrp="1"/>
          </p:cNvSpPr>
          <p:nvPr>
            <p:ph type="title"/>
          </p:nvPr>
        </p:nvSpPr>
        <p:spPr/>
        <p:txBody>
          <a:bodyPr/>
          <a:lstStyle/>
          <a:p>
            <a:r>
              <a:rPr lang="en-US" dirty="0"/>
              <a:t>MARCI – TOP RISKS</a:t>
            </a:r>
            <a:br>
              <a:rPr lang="en-US" dirty="0"/>
            </a:br>
            <a:r>
              <a:rPr lang="en-US" dirty="0"/>
              <a:t>STRATEGY AND PLANNING</a:t>
            </a:r>
            <a:endParaRPr lang="en-GB" dirty="0"/>
          </a:p>
        </p:txBody>
      </p:sp>
      <p:sp>
        <p:nvSpPr>
          <p:cNvPr id="3" name="Footer Placeholder 2">
            <a:extLst>
              <a:ext uri="{FF2B5EF4-FFF2-40B4-BE49-F238E27FC236}">
                <a16:creationId xmlns:a16="http://schemas.microsoft.com/office/drawing/2014/main" id="{9331D390-7B4E-4C45-AA35-8F30979C864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5BCD29AE-7D24-455C-88E5-0169287D8AF1}"/>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49</a:t>
            </a:fld>
            <a:endParaRPr lang="fr-FR">
              <a:solidFill>
                <a:srgbClr val="64BCD9"/>
              </a:solidFill>
              <a:latin typeface="Arial"/>
            </a:endParaRPr>
          </a:p>
        </p:txBody>
      </p:sp>
      <p:sp>
        <p:nvSpPr>
          <p:cNvPr id="7" name="Content Placeholder 2">
            <a:extLst>
              <a:ext uri="{FF2B5EF4-FFF2-40B4-BE49-F238E27FC236}">
                <a16:creationId xmlns:a16="http://schemas.microsoft.com/office/drawing/2014/main" id="{B4DFFF5B-18DF-45D3-9244-CD8BAC843D59}"/>
              </a:ext>
            </a:extLst>
          </p:cNvPr>
          <p:cNvSpPr txBox="1">
            <a:spLocks/>
          </p:cNvSpPr>
          <p:nvPr/>
        </p:nvSpPr>
        <p:spPr>
          <a:xfrm>
            <a:off x="4950042" y="945603"/>
            <a:ext cx="3078342" cy="3821660"/>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B963C"/>
              </a:buClr>
            </a:pPr>
            <a:r>
              <a:rPr lang="en-GB" sz="1400" dirty="0">
                <a:solidFill>
                  <a:srgbClr val="5A5A5A"/>
                </a:solidFill>
              </a:rPr>
              <a:t>Noticeable increase in the risk Changes of applicable laws and regulations caused by the new restrictions caused by COVID</a:t>
            </a:r>
          </a:p>
          <a:p>
            <a:pPr>
              <a:buClr>
                <a:srgbClr val="FB963C"/>
              </a:buClr>
            </a:pPr>
            <a:r>
              <a:rPr lang="en-GB" sz="1400" dirty="0">
                <a:solidFill>
                  <a:srgbClr val="5A5A5A"/>
                </a:solidFill>
              </a:rPr>
              <a:t>Increase in Waste reduction and elimination risk after an adverse event</a:t>
            </a:r>
          </a:p>
          <a:p>
            <a:pPr>
              <a:buClr>
                <a:srgbClr val="FB963C"/>
              </a:buClr>
            </a:pPr>
            <a:r>
              <a:rPr lang="en-GB" sz="1400" dirty="0">
                <a:solidFill>
                  <a:srgbClr val="5A5A5A"/>
                </a:solidFill>
              </a:rPr>
              <a:t>Still risks linked to cooling systems and noise, important for the Relation with neighbouring communities risk</a:t>
            </a:r>
          </a:p>
          <a:p>
            <a:pPr>
              <a:buClr>
                <a:srgbClr val="FB963C"/>
              </a:buClr>
            </a:pPr>
            <a:r>
              <a:rPr lang="en-GB" sz="1350" dirty="0">
                <a:solidFill>
                  <a:srgbClr val="5A5A5A"/>
                </a:solidFill>
                <a:latin typeface="Arial"/>
              </a:rPr>
              <a:t>There is a global awareness of the need of an organized plan for the elimination /reconditioning of components dismantled during LS3</a:t>
            </a:r>
          </a:p>
        </p:txBody>
      </p:sp>
      <p:pic>
        <p:nvPicPr>
          <p:cNvPr id="8" name="Picture 7"/>
          <p:cNvPicPr>
            <a:picLocks noChangeAspect="1"/>
          </p:cNvPicPr>
          <p:nvPr/>
        </p:nvPicPr>
        <p:blipFill>
          <a:blip r:embed="rId2"/>
          <a:stretch>
            <a:fillRect/>
          </a:stretch>
        </p:blipFill>
        <p:spPr>
          <a:xfrm>
            <a:off x="1403648" y="858744"/>
            <a:ext cx="3325306" cy="3875436"/>
          </a:xfrm>
          <a:prstGeom prst="rect">
            <a:avLst/>
          </a:prstGeom>
        </p:spPr>
      </p:pic>
    </p:spTree>
    <p:extLst>
      <p:ext uri="{BB962C8B-B14F-4D97-AF65-F5344CB8AC3E}">
        <p14:creationId xmlns:p14="http://schemas.microsoft.com/office/powerpoint/2010/main" val="34428686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a:t>
            </a:r>
          </a:p>
        </p:txBody>
      </p:sp>
      <p:sp>
        <p:nvSpPr>
          <p:cNvPr id="3" name="Content Placeholder 2"/>
          <p:cNvSpPr>
            <a:spLocks noGrp="1"/>
          </p:cNvSpPr>
          <p:nvPr>
            <p:ph idx="1"/>
          </p:nvPr>
        </p:nvSpPr>
        <p:spPr>
          <a:xfrm>
            <a:off x="612000" y="731639"/>
            <a:ext cx="7992448" cy="3680222"/>
          </a:xfrm>
        </p:spPr>
        <p:txBody>
          <a:bodyPr/>
          <a:lstStyle/>
          <a:p>
            <a:pPr marL="0" indent="0" algn="l">
              <a:buNone/>
            </a:pPr>
            <a:r>
              <a:rPr lang="en-GB" sz="2400" dirty="0"/>
              <a:t>Risk assessment attempts to answer the following </a:t>
            </a:r>
            <a:r>
              <a:rPr lang="en-GB" sz="2400" b="1" dirty="0"/>
              <a:t>fundamental questions</a:t>
            </a:r>
            <a:r>
              <a:rPr lang="en-GB" sz="2400" dirty="0"/>
              <a:t>: </a:t>
            </a:r>
          </a:p>
          <a:p>
            <a:pPr algn="l"/>
            <a:r>
              <a:rPr lang="en-GB" sz="2000" dirty="0"/>
              <a:t>What can happen and why (by risk identification)? </a:t>
            </a:r>
          </a:p>
          <a:p>
            <a:pPr algn="l"/>
            <a:r>
              <a:rPr lang="en-GB" sz="2000" dirty="0"/>
              <a:t>What are the consequences? </a:t>
            </a:r>
          </a:p>
          <a:p>
            <a:pPr algn="l"/>
            <a:r>
              <a:rPr lang="en-GB" sz="2000" dirty="0"/>
              <a:t>What is the probability of their future occurrence? </a:t>
            </a:r>
          </a:p>
          <a:p>
            <a:pPr algn="l"/>
            <a:r>
              <a:rPr lang="en-GB" sz="2000" dirty="0"/>
              <a:t>Are there any factors that mitigate the consequence of the risk or that reduce the probability of the risk to </a:t>
            </a:r>
            <a:r>
              <a:rPr lang="en-GB" sz="2000" dirty="0" err="1"/>
              <a:t>occurr</a:t>
            </a:r>
            <a:r>
              <a:rPr lang="en-GB" sz="2000" dirty="0"/>
              <a:t>? </a:t>
            </a:r>
          </a:p>
          <a:p>
            <a:pPr marL="0" indent="0" algn="l">
              <a:buNone/>
            </a:pPr>
            <a:endParaRPr lang="en-GB" sz="1800" dirty="0"/>
          </a:p>
        </p:txBody>
      </p:sp>
      <p:sp>
        <p:nvSpPr>
          <p:cNvPr id="4" name="Footer Placeholder 3"/>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pic>
        <p:nvPicPr>
          <p:cNvPr id="6" name="Content Placeholder 5">
            <a:extLst>
              <a:ext uri="{FF2B5EF4-FFF2-40B4-BE49-F238E27FC236}">
                <a16:creationId xmlns:a16="http://schemas.microsoft.com/office/drawing/2014/main" id="{5932F33C-37ED-4F40-8F79-24AFE74A64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97660" y="3363838"/>
            <a:ext cx="1350000" cy="1350000"/>
          </a:xfrm>
          <a:prstGeom prst="rect">
            <a:avLst/>
          </a:prstGeom>
        </p:spPr>
      </p:pic>
    </p:spTree>
    <p:extLst>
      <p:ext uri="{BB962C8B-B14F-4D97-AF65-F5344CB8AC3E}">
        <p14:creationId xmlns:p14="http://schemas.microsoft.com/office/powerpoint/2010/main" val="4659529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FCDD8-10E5-4014-A786-DAA674743F01}"/>
              </a:ext>
            </a:extLst>
          </p:cNvPr>
          <p:cNvSpPr>
            <a:spLocks noGrp="1"/>
          </p:cNvSpPr>
          <p:nvPr>
            <p:ph type="title"/>
          </p:nvPr>
        </p:nvSpPr>
        <p:spPr/>
        <p:txBody>
          <a:bodyPr/>
          <a:lstStyle/>
          <a:p>
            <a:r>
              <a:rPr lang="en-US" dirty="0"/>
              <a:t>MARCI – TOP RISKS</a:t>
            </a:r>
            <a:br>
              <a:rPr lang="en-US" dirty="0"/>
            </a:br>
            <a:r>
              <a:rPr lang="en-US" dirty="0"/>
              <a:t>STRATEGY AND PLANNING</a:t>
            </a:r>
            <a:endParaRPr lang="en-GB" dirty="0"/>
          </a:p>
        </p:txBody>
      </p:sp>
      <p:sp>
        <p:nvSpPr>
          <p:cNvPr id="3" name="Footer Placeholder 2">
            <a:extLst>
              <a:ext uri="{FF2B5EF4-FFF2-40B4-BE49-F238E27FC236}">
                <a16:creationId xmlns:a16="http://schemas.microsoft.com/office/drawing/2014/main" id="{9331D390-7B4E-4C45-AA35-8F30979C864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5BCD29AE-7D24-455C-88E5-0169287D8AF1}"/>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50</a:t>
            </a:fld>
            <a:endParaRPr lang="fr-FR">
              <a:solidFill>
                <a:srgbClr val="64BCD9"/>
              </a:solidFill>
              <a:latin typeface="Arial"/>
            </a:endParaRPr>
          </a:p>
        </p:txBody>
      </p:sp>
      <p:sp>
        <p:nvSpPr>
          <p:cNvPr id="7" name="Content Placeholder 2">
            <a:extLst>
              <a:ext uri="{FF2B5EF4-FFF2-40B4-BE49-F238E27FC236}">
                <a16:creationId xmlns:a16="http://schemas.microsoft.com/office/drawing/2014/main" id="{26DBF183-3EC7-4672-A077-B8114E1EE9F8}"/>
              </a:ext>
            </a:extLst>
          </p:cNvPr>
          <p:cNvSpPr txBox="1">
            <a:spLocks/>
          </p:cNvSpPr>
          <p:nvPr/>
        </p:nvSpPr>
        <p:spPr>
          <a:xfrm>
            <a:off x="4950042" y="1383619"/>
            <a:ext cx="2722346" cy="3060339"/>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B963C"/>
              </a:buClr>
            </a:pPr>
            <a:r>
              <a:rPr lang="en-GB" sz="1350" dirty="0">
                <a:solidFill>
                  <a:srgbClr val="5A5A5A"/>
                </a:solidFill>
                <a:latin typeface="Arial"/>
              </a:rPr>
              <a:t>Project management continues being on average in the top ten this year. For some WPs the impact has decreased because their management team has been reinforced but in general there is fear that the resources may not be sufficient to manage the new collaborations</a:t>
            </a:r>
          </a:p>
          <a:p>
            <a:pPr>
              <a:buClr>
                <a:srgbClr val="FB963C"/>
              </a:buClr>
            </a:pPr>
            <a:r>
              <a:rPr lang="en-GB" sz="1350" dirty="0">
                <a:solidFill>
                  <a:srgbClr val="5A5A5A"/>
                </a:solidFill>
                <a:latin typeface="Arial"/>
              </a:rPr>
              <a:t>The risk on technology diversification are strongly linked to the ones of R&amp;D, which only remain for certain WPs.</a:t>
            </a:r>
          </a:p>
        </p:txBody>
      </p:sp>
      <p:pic>
        <p:nvPicPr>
          <p:cNvPr id="5" name="Picture 4"/>
          <p:cNvPicPr>
            <a:picLocks noChangeAspect="1"/>
          </p:cNvPicPr>
          <p:nvPr/>
        </p:nvPicPr>
        <p:blipFill>
          <a:blip r:embed="rId2"/>
          <a:stretch>
            <a:fillRect/>
          </a:stretch>
        </p:blipFill>
        <p:spPr>
          <a:xfrm>
            <a:off x="1079417" y="954242"/>
            <a:ext cx="3870625" cy="3564040"/>
          </a:xfrm>
          <a:prstGeom prst="rect">
            <a:avLst/>
          </a:prstGeom>
        </p:spPr>
      </p:pic>
    </p:spTree>
    <p:extLst>
      <p:ext uri="{BB962C8B-B14F-4D97-AF65-F5344CB8AC3E}">
        <p14:creationId xmlns:p14="http://schemas.microsoft.com/office/powerpoint/2010/main" val="165023690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FCDD8-10E5-4014-A786-DAA674743F01}"/>
              </a:ext>
            </a:extLst>
          </p:cNvPr>
          <p:cNvSpPr>
            <a:spLocks noGrp="1"/>
          </p:cNvSpPr>
          <p:nvPr>
            <p:ph type="title"/>
          </p:nvPr>
        </p:nvSpPr>
        <p:spPr/>
        <p:txBody>
          <a:bodyPr/>
          <a:lstStyle/>
          <a:p>
            <a:r>
              <a:rPr lang="en-US" dirty="0"/>
              <a:t>MARCI – TOP RISKS </a:t>
            </a:r>
            <a:br>
              <a:rPr lang="en-US" dirty="0"/>
            </a:br>
            <a:r>
              <a:rPr lang="en-US" dirty="0"/>
              <a:t>STRATEGY AND PLANNING</a:t>
            </a:r>
            <a:endParaRPr lang="en-GB" dirty="0"/>
          </a:p>
        </p:txBody>
      </p:sp>
      <p:sp>
        <p:nvSpPr>
          <p:cNvPr id="3" name="Footer Placeholder 2">
            <a:extLst>
              <a:ext uri="{FF2B5EF4-FFF2-40B4-BE49-F238E27FC236}">
                <a16:creationId xmlns:a16="http://schemas.microsoft.com/office/drawing/2014/main" id="{9331D390-7B4E-4C45-AA35-8F30979C864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5BCD29AE-7D24-455C-88E5-0169287D8AF1}"/>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51</a:t>
            </a:fld>
            <a:endParaRPr lang="fr-FR">
              <a:solidFill>
                <a:srgbClr val="64BCD9"/>
              </a:solidFill>
              <a:latin typeface="Arial"/>
            </a:endParaRPr>
          </a:p>
        </p:txBody>
      </p:sp>
      <p:sp>
        <p:nvSpPr>
          <p:cNvPr id="6" name="Content Placeholder 2">
            <a:extLst>
              <a:ext uri="{FF2B5EF4-FFF2-40B4-BE49-F238E27FC236}">
                <a16:creationId xmlns:a16="http://schemas.microsoft.com/office/drawing/2014/main" id="{99AA661F-40E2-4DF9-83A4-04460127902C}"/>
              </a:ext>
            </a:extLst>
          </p:cNvPr>
          <p:cNvSpPr txBox="1">
            <a:spLocks/>
          </p:cNvSpPr>
          <p:nvPr/>
        </p:nvSpPr>
        <p:spPr>
          <a:xfrm>
            <a:off x="4950042" y="1383619"/>
            <a:ext cx="2722346" cy="2705287"/>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B963C"/>
              </a:buClr>
            </a:pPr>
            <a:r>
              <a:rPr lang="en-US" sz="1350" dirty="0">
                <a:solidFill>
                  <a:srgbClr val="5A5A5A"/>
                </a:solidFill>
                <a:latin typeface="Arial"/>
              </a:rPr>
              <a:t>T</a:t>
            </a:r>
            <a:r>
              <a:rPr lang="en-GB" sz="1350" dirty="0">
                <a:solidFill>
                  <a:srgbClr val="5A5A5A"/>
                </a:solidFill>
                <a:latin typeface="Arial"/>
              </a:rPr>
              <a:t>he Collaborations and Collaborations enlargement risks have increased significantly due to the new collaborations and those that have not been signed yet</a:t>
            </a:r>
          </a:p>
          <a:p>
            <a:pPr>
              <a:buClr>
                <a:srgbClr val="FB963C"/>
              </a:buClr>
            </a:pPr>
            <a:r>
              <a:rPr lang="en-GB" sz="1350" dirty="0">
                <a:solidFill>
                  <a:srgbClr val="5A5A5A"/>
                </a:solidFill>
                <a:latin typeface="Arial"/>
              </a:rPr>
              <a:t>There is an increased awareness of our vulnerability to single suppliers as the Suppliers resilience and dependence remains stable in the top risks</a:t>
            </a:r>
          </a:p>
          <a:p>
            <a:pPr>
              <a:buClr>
                <a:srgbClr val="FB963C"/>
              </a:buClr>
            </a:pPr>
            <a:r>
              <a:rPr lang="en-GB" sz="1350" dirty="0">
                <a:solidFill>
                  <a:srgbClr val="5A5A5A"/>
                </a:solidFill>
                <a:latin typeface="Arial"/>
              </a:rPr>
              <a:t>Dependency on external collaborations increases due to the Russian collaboration</a:t>
            </a:r>
          </a:p>
        </p:txBody>
      </p:sp>
      <p:pic>
        <p:nvPicPr>
          <p:cNvPr id="7" name="Picture 6"/>
          <p:cNvPicPr>
            <a:picLocks noChangeAspect="1"/>
          </p:cNvPicPr>
          <p:nvPr/>
        </p:nvPicPr>
        <p:blipFill>
          <a:blip r:embed="rId2"/>
          <a:stretch>
            <a:fillRect/>
          </a:stretch>
        </p:blipFill>
        <p:spPr>
          <a:xfrm>
            <a:off x="1198877" y="915566"/>
            <a:ext cx="3744416" cy="3707342"/>
          </a:xfrm>
          <a:prstGeom prst="rect">
            <a:avLst/>
          </a:prstGeom>
        </p:spPr>
      </p:pic>
    </p:spTree>
    <p:extLst>
      <p:ext uri="{BB962C8B-B14F-4D97-AF65-F5344CB8AC3E}">
        <p14:creationId xmlns:p14="http://schemas.microsoft.com/office/powerpoint/2010/main" val="259600568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FCDD8-10E5-4014-A786-DAA674743F01}"/>
              </a:ext>
            </a:extLst>
          </p:cNvPr>
          <p:cNvSpPr>
            <a:spLocks noGrp="1"/>
          </p:cNvSpPr>
          <p:nvPr>
            <p:ph type="title"/>
          </p:nvPr>
        </p:nvSpPr>
        <p:spPr/>
        <p:txBody>
          <a:bodyPr/>
          <a:lstStyle/>
          <a:p>
            <a:r>
              <a:rPr lang="en-US" dirty="0"/>
              <a:t>MARCI – TOP RISKS</a:t>
            </a:r>
            <a:br>
              <a:rPr lang="en-US" dirty="0"/>
            </a:br>
            <a:r>
              <a:rPr lang="en-US" dirty="0"/>
              <a:t>OPERATIONS/INFRASTRUCTURE</a:t>
            </a:r>
            <a:endParaRPr lang="en-GB" dirty="0"/>
          </a:p>
        </p:txBody>
      </p:sp>
      <p:sp>
        <p:nvSpPr>
          <p:cNvPr id="3" name="Footer Placeholder 2">
            <a:extLst>
              <a:ext uri="{FF2B5EF4-FFF2-40B4-BE49-F238E27FC236}">
                <a16:creationId xmlns:a16="http://schemas.microsoft.com/office/drawing/2014/main" id="{9331D390-7B4E-4C45-AA35-8F30979C864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5BCD29AE-7D24-455C-88E5-0169287D8AF1}"/>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52</a:t>
            </a:fld>
            <a:endParaRPr lang="fr-FR">
              <a:solidFill>
                <a:srgbClr val="64BCD9"/>
              </a:solidFill>
              <a:latin typeface="Arial"/>
            </a:endParaRPr>
          </a:p>
        </p:txBody>
      </p:sp>
      <p:sp>
        <p:nvSpPr>
          <p:cNvPr id="6" name="Content Placeholder 2">
            <a:extLst>
              <a:ext uri="{FF2B5EF4-FFF2-40B4-BE49-F238E27FC236}">
                <a16:creationId xmlns:a16="http://schemas.microsoft.com/office/drawing/2014/main" id="{C7E0368A-23E6-486E-9AF4-D0D272FFD51E}"/>
              </a:ext>
            </a:extLst>
          </p:cNvPr>
          <p:cNvSpPr txBox="1">
            <a:spLocks/>
          </p:cNvSpPr>
          <p:nvPr/>
        </p:nvSpPr>
        <p:spPr>
          <a:xfrm>
            <a:off x="4950042" y="1383619"/>
            <a:ext cx="2722346" cy="2705287"/>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B963C"/>
              </a:buClr>
            </a:pPr>
            <a:r>
              <a:rPr lang="en-GB" sz="1350" dirty="0">
                <a:solidFill>
                  <a:srgbClr val="5A5A5A"/>
                </a:solidFill>
                <a:latin typeface="Arial"/>
              </a:rPr>
              <a:t>Accounting processes has been historically our top risk. Some of the increased values are due to the last </a:t>
            </a:r>
            <a:r>
              <a:rPr lang="en-GB" sz="1350" dirty="0" err="1">
                <a:solidFill>
                  <a:srgbClr val="5A5A5A"/>
                </a:solidFill>
                <a:latin typeface="Arial"/>
              </a:rPr>
              <a:t>rebaselining</a:t>
            </a:r>
            <a:r>
              <a:rPr lang="en-GB" sz="1350" dirty="0">
                <a:solidFill>
                  <a:srgbClr val="5A5A5A"/>
                </a:solidFill>
                <a:latin typeface="Arial"/>
              </a:rPr>
              <a:t> exercise</a:t>
            </a:r>
          </a:p>
          <a:p>
            <a:pPr>
              <a:buClr>
                <a:srgbClr val="FB963C"/>
              </a:buClr>
            </a:pPr>
            <a:r>
              <a:rPr lang="en-GB" sz="1350" dirty="0">
                <a:solidFill>
                  <a:srgbClr val="5A5A5A"/>
                </a:solidFill>
                <a:latin typeface="Arial"/>
              </a:rPr>
              <a:t>In general the WPs feel more comfortable with the budget allocated for each one of their deliverables</a:t>
            </a:r>
          </a:p>
          <a:p>
            <a:pPr>
              <a:buClr>
                <a:srgbClr val="FB963C"/>
              </a:buClr>
            </a:pPr>
            <a:r>
              <a:rPr lang="en-GB" sz="1350" dirty="0">
                <a:solidFill>
                  <a:srgbClr val="5A5A5A"/>
                </a:solidFill>
                <a:latin typeface="Arial"/>
              </a:rPr>
              <a:t>The impression is that they feel more vulnerable on the MPA budget than on the material budget</a:t>
            </a:r>
          </a:p>
          <a:p>
            <a:pPr marL="0" indent="0">
              <a:buClr>
                <a:srgbClr val="FB963C"/>
              </a:buClr>
              <a:buNone/>
            </a:pPr>
            <a:endParaRPr lang="en-GB" sz="1350" dirty="0">
              <a:solidFill>
                <a:srgbClr val="5A5A5A"/>
              </a:solidFill>
              <a:latin typeface="Arial"/>
            </a:endParaRPr>
          </a:p>
        </p:txBody>
      </p:sp>
      <p:pic>
        <p:nvPicPr>
          <p:cNvPr id="7" name="Picture 6"/>
          <p:cNvPicPr>
            <a:picLocks noChangeAspect="1"/>
          </p:cNvPicPr>
          <p:nvPr/>
        </p:nvPicPr>
        <p:blipFill>
          <a:blip r:embed="rId2"/>
          <a:stretch>
            <a:fillRect/>
          </a:stretch>
        </p:blipFill>
        <p:spPr>
          <a:xfrm>
            <a:off x="896774" y="867425"/>
            <a:ext cx="4063822" cy="3648541"/>
          </a:xfrm>
          <a:prstGeom prst="rect">
            <a:avLst/>
          </a:prstGeom>
        </p:spPr>
      </p:pic>
    </p:spTree>
    <p:extLst>
      <p:ext uri="{BB962C8B-B14F-4D97-AF65-F5344CB8AC3E}">
        <p14:creationId xmlns:p14="http://schemas.microsoft.com/office/powerpoint/2010/main" val="8682927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FCDD8-10E5-4014-A786-DAA674743F01}"/>
              </a:ext>
            </a:extLst>
          </p:cNvPr>
          <p:cNvSpPr>
            <a:spLocks noGrp="1"/>
          </p:cNvSpPr>
          <p:nvPr>
            <p:ph type="title"/>
          </p:nvPr>
        </p:nvSpPr>
        <p:spPr/>
        <p:txBody>
          <a:bodyPr/>
          <a:lstStyle/>
          <a:p>
            <a:r>
              <a:rPr lang="en-US" dirty="0"/>
              <a:t>MARCI – TOP RISKS</a:t>
            </a:r>
            <a:br>
              <a:rPr lang="en-US" dirty="0"/>
            </a:br>
            <a:r>
              <a:rPr lang="en-US" dirty="0"/>
              <a:t>OPERATIONS/INFRASTRUCTURE</a:t>
            </a:r>
            <a:endParaRPr lang="en-GB" dirty="0"/>
          </a:p>
        </p:txBody>
      </p:sp>
      <p:sp>
        <p:nvSpPr>
          <p:cNvPr id="3" name="Footer Placeholder 2">
            <a:extLst>
              <a:ext uri="{FF2B5EF4-FFF2-40B4-BE49-F238E27FC236}">
                <a16:creationId xmlns:a16="http://schemas.microsoft.com/office/drawing/2014/main" id="{9331D390-7B4E-4C45-AA35-8F30979C864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5BCD29AE-7D24-455C-88E5-0169287D8AF1}"/>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53</a:t>
            </a:fld>
            <a:endParaRPr lang="fr-FR">
              <a:solidFill>
                <a:srgbClr val="64BCD9"/>
              </a:solidFill>
              <a:latin typeface="Arial"/>
            </a:endParaRPr>
          </a:p>
        </p:txBody>
      </p:sp>
      <p:sp>
        <p:nvSpPr>
          <p:cNvPr id="7" name="Content Placeholder 2">
            <a:extLst>
              <a:ext uri="{FF2B5EF4-FFF2-40B4-BE49-F238E27FC236}">
                <a16:creationId xmlns:a16="http://schemas.microsoft.com/office/drawing/2014/main" id="{EF9962A5-32E9-4EB0-B99C-D4BDCC7C4E20}"/>
              </a:ext>
            </a:extLst>
          </p:cNvPr>
          <p:cNvSpPr txBox="1">
            <a:spLocks/>
          </p:cNvSpPr>
          <p:nvPr/>
        </p:nvSpPr>
        <p:spPr>
          <a:xfrm>
            <a:off x="4950042" y="1383619"/>
            <a:ext cx="2722346" cy="3185993"/>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B963C"/>
              </a:buClr>
            </a:pPr>
            <a:r>
              <a:rPr lang="en-GB" sz="1350" dirty="0">
                <a:solidFill>
                  <a:srgbClr val="5A5A5A"/>
                </a:solidFill>
              </a:rPr>
              <a:t>The restructuring that took place has increased the Change management risk</a:t>
            </a:r>
          </a:p>
          <a:p>
            <a:pPr>
              <a:buClr>
                <a:srgbClr val="FB963C"/>
              </a:buClr>
            </a:pPr>
            <a:r>
              <a:rPr lang="en-GB" sz="1350" dirty="0">
                <a:solidFill>
                  <a:srgbClr val="5A5A5A"/>
                </a:solidFill>
                <a:latin typeface="Arial"/>
              </a:rPr>
              <a:t>Recruitment/Talent pipeline continues in the top 5 and increasing with the foreseen end of the PJAS program</a:t>
            </a:r>
          </a:p>
          <a:p>
            <a:pPr>
              <a:buClr>
                <a:srgbClr val="FB963C"/>
              </a:buClr>
            </a:pPr>
            <a:r>
              <a:rPr lang="en-GB" sz="1350" dirty="0">
                <a:solidFill>
                  <a:srgbClr val="5A5A5A"/>
                </a:solidFill>
                <a:latin typeface="Arial"/>
              </a:rPr>
              <a:t>Performance management and recognition has grown along the years, a factor to be monitored</a:t>
            </a:r>
          </a:p>
          <a:p>
            <a:pPr>
              <a:buClr>
                <a:srgbClr val="FB963C"/>
              </a:buClr>
            </a:pPr>
            <a:r>
              <a:rPr lang="en-GB" sz="1350" dirty="0">
                <a:solidFill>
                  <a:srgbClr val="5A5A5A"/>
                </a:solidFill>
                <a:latin typeface="Arial"/>
              </a:rPr>
              <a:t>The Delegation &amp; approval process risk has increased due to the workload that it puts on the WPs</a:t>
            </a:r>
          </a:p>
          <a:p>
            <a:pPr>
              <a:buClr>
                <a:srgbClr val="FB963C"/>
              </a:buClr>
            </a:pPr>
            <a:endParaRPr lang="en-GB" sz="1350" dirty="0">
              <a:solidFill>
                <a:srgbClr val="5A5A5A"/>
              </a:solidFill>
              <a:latin typeface="Arial"/>
            </a:endParaRPr>
          </a:p>
        </p:txBody>
      </p:sp>
      <p:pic>
        <p:nvPicPr>
          <p:cNvPr id="5" name="Picture 4"/>
          <p:cNvPicPr>
            <a:picLocks noChangeAspect="1"/>
          </p:cNvPicPr>
          <p:nvPr/>
        </p:nvPicPr>
        <p:blipFill>
          <a:blip r:embed="rId2"/>
          <a:stretch>
            <a:fillRect/>
          </a:stretch>
        </p:blipFill>
        <p:spPr>
          <a:xfrm>
            <a:off x="1115617" y="1046852"/>
            <a:ext cx="3698024" cy="3397106"/>
          </a:xfrm>
          <a:prstGeom prst="rect">
            <a:avLst/>
          </a:prstGeom>
        </p:spPr>
      </p:pic>
    </p:spTree>
    <p:extLst>
      <p:ext uri="{BB962C8B-B14F-4D97-AF65-F5344CB8AC3E}">
        <p14:creationId xmlns:p14="http://schemas.microsoft.com/office/powerpoint/2010/main" val="203704144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FCDD8-10E5-4014-A786-DAA674743F01}"/>
              </a:ext>
            </a:extLst>
          </p:cNvPr>
          <p:cNvSpPr>
            <a:spLocks noGrp="1"/>
          </p:cNvSpPr>
          <p:nvPr>
            <p:ph type="title"/>
          </p:nvPr>
        </p:nvSpPr>
        <p:spPr/>
        <p:txBody>
          <a:bodyPr/>
          <a:lstStyle/>
          <a:p>
            <a:r>
              <a:rPr lang="en-US" dirty="0"/>
              <a:t>MARCI – TOP RISKS</a:t>
            </a:r>
            <a:br>
              <a:rPr lang="en-US" dirty="0"/>
            </a:br>
            <a:r>
              <a:rPr lang="en-US" dirty="0"/>
              <a:t>OPERATIONS/INFRASTRUCTURE</a:t>
            </a:r>
            <a:endParaRPr lang="en-GB" dirty="0"/>
          </a:p>
        </p:txBody>
      </p:sp>
      <p:sp>
        <p:nvSpPr>
          <p:cNvPr id="3" name="Footer Placeholder 2">
            <a:extLst>
              <a:ext uri="{FF2B5EF4-FFF2-40B4-BE49-F238E27FC236}">
                <a16:creationId xmlns:a16="http://schemas.microsoft.com/office/drawing/2014/main" id="{9331D390-7B4E-4C45-AA35-8F30979C864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5BCD29AE-7D24-455C-88E5-0169287D8AF1}"/>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54</a:t>
            </a:fld>
            <a:endParaRPr lang="fr-FR">
              <a:solidFill>
                <a:srgbClr val="64BCD9"/>
              </a:solidFill>
              <a:latin typeface="Arial"/>
            </a:endParaRPr>
          </a:p>
        </p:txBody>
      </p:sp>
      <p:sp>
        <p:nvSpPr>
          <p:cNvPr id="7" name="Content Placeholder 2">
            <a:extLst>
              <a:ext uri="{FF2B5EF4-FFF2-40B4-BE49-F238E27FC236}">
                <a16:creationId xmlns:a16="http://schemas.microsoft.com/office/drawing/2014/main" id="{C965AD6B-9598-4F2A-A162-9072BA49A57E}"/>
              </a:ext>
            </a:extLst>
          </p:cNvPr>
          <p:cNvSpPr txBox="1">
            <a:spLocks/>
          </p:cNvSpPr>
          <p:nvPr/>
        </p:nvSpPr>
        <p:spPr>
          <a:xfrm>
            <a:off x="4950042" y="1383619"/>
            <a:ext cx="2722346" cy="2705287"/>
          </a:xfrm>
          <a:prstGeom prst="rect">
            <a:avLst/>
          </a:prstGeom>
        </p:spPr>
        <p:txBody>
          <a:bodyPr vert="horz" lIns="0" tIns="0" rIns="0" bIns="0" rtlCol="0">
            <a:no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B963C"/>
              </a:buClr>
            </a:pPr>
            <a:r>
              <a:rPr lang="en-GB" sz="1350" dirty="0">
                <a:solidFill>
                  <a:srgbClr val="5A5A5A"/>
                </a:solidFill>
                <a:latin typeface="Arial"/>
              </a:rPr>
              <a:t>Pricing is increasing for WPs that are approaching new big tenders. It is one risk that is systematically under evaluated</a:t>
            </a:r>
          </a:p>
          <a:p>
            <a:pPr>
              <a:buClr>
                <a:srgbClr val="FB963C"/>
              </a:buClr>
            </a:pPr>
            <a:r>
              <a:rPr lang="en-GB" sz="1350" dirty="0">
                <a:solidFill>
                  <a:srgbClr val="5A5A5A"/>
                </a:solidFill>
                <a:latin typeface="Arial"/>
              </a:rPr>
              <a:t>ITC risks, linked to SmartTeam, </a:t>
            </a:r>
            <a:r>
              <a:rPr lang="en-GB" sz="1350" dirty="0" err="1">
                <a:solidFill>
                  <a:srgbClr val="5A5A5A"/>
                </a:solidFill>
                <a:latin typeface="Arial"/>
              </a:rPr>
              <a:t>Fluka</a:t>
            </a:r>
            <a:r>
              <a:rPr lang="en-GB" sz="1350" dirty="0">
                <a:solidFill>
                  <a:srgbClr val="5A5A5A"/>
                </a:solidFill>
                <a:latin typeface="Arial"/>
              </a:rPr>
              <a:t> and MALT, have decreased as there is less uncertainty.</a:t>
            </a:r>
          </a:p>
        </p:txBody>
      </p:sp>
      <p:pic>
        <p:nvPicPr>
          <p:cNvPr id="5" name="Picture 4"/>
          <p:cNvPicPr>
            <a:picLocks noChangeAspect="1"/>
          </p:cNvPicPr>
          <p:nvPr/>
        </p:nvPicPr>
        <p:blipFill>
          <a:blip r:embed="rId2"/>
          <a:stretch>
            <a:fillRect/>
          </a:stretch>
        </p:blipFill>
        <p:spPr>
          <a:xfrm>
            <a:off x="1043608" y="941983"/>
            <a:ext cx="3906434" cy="3588557"/>
          </a:xfrm>
          <a:prstGeom prst="rect">
            <a:avLst/>
          </a:prstGeom>
        </p:spPr>
      </p:pic>
    </p:spTree>
    <p:extLst>
      <p:ext uri="{BB962C8B-B14F-4D97-AF65-F5344CB8AC3E}">
        <p14:creationId xmlns:p14="http://schemas.microsoft.com/office/powerpoint/2010/main" val="220687086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7411C4-6EC2-4562-9677-5CF967532520}"/>
              </a:ext>
            </a:extLst>
          </p:cNvPr>
          <p:cNvSpPr>
            <a:spLocks noGrp="1"/>
          </p:cNvSpPr>
          <p:nvPr>
            <p:ph type="title"/>
          </p:nvPr>
        </p:nvSpPr>
        <p:spPr/>
        <p:txBody>
          <a:bodyPr/>
          <a:lstStyle/>
          <a:p>
            <a:r>
              <a:rPr lang="en-US" dirty="0"/>
              <a:t>How has the perception of pandemic risk changed?</a:t>
            </a:r>
            <a:endParaRPr lang="en-GB" dirty="0"/>
          </a:p>
        </p:txBody>
      </p:sp>
      <p:sp>
        <p:nvSpPr>
          <p:cNvPr id="3" name="Footer Placeholder 2">
            <a:extLst>
              <a:ext uri="{FF2B5EF4-FFF2-40B4-BE49-F238E27FC236}">
                <a16:creationId xmlns:a16="http://schemas.microsoft.com/office/drawing/2014/main" id="{6B1D7C44-534B-486A-AF37-5BEB6E455745}"/>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AE03599E-26AD-47F4-8E78-731F57088F6D}"/>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55</a:t>
            </a:fld>
            <a:endParaRPr lang="fr-FR">
              <a:solidFill>
                <a:srgbClr val="64BCD9"/>
              </a:solidFill>
              <a:latin typeface="Arial"/>
            </a:endParaRPr>
          </a:p>
        </p:txBody>
      </p:sp>
      <p:pic>
        <p:nvPicPr>
          <p:cNvPr id="12" name="Picture 11">
            <a:extLst>
              <a:ext uri="{FF2B5EF4-FFF2-40B4-BE49-F238E27FC236}">
                <a16:creationId xmlns:a16="http://schemas.microsoft.com/office/drawing/2014/main" id="{858052B6-71FE-4ACC-AADE-2ECBC3F61532}"/>
              </a:ext>
            </a:extLst>
          </p:cNvPr>
          <p:cNvPicPr>
            <a:picLocks noChangeAspect="1"/>
          </p:cNvPicPr>
          <p:nvPr/>
        </p:nvPicPr>
        <p:blipFill>
          <a:blip r:embed="rId2"/>
          <a:stretch>
            <a:fillRect/>
          </a:stretch>
        </p:blipFill>
        <p:spPr>
          <a:xfrm>
            <a:off x="5218501" y="2372695"/>
            <a:ext cx="3057086" cy="398110"/>
          </a:xfrm>
          <a:prstGeom prst="rect">
            <a:avLst/>
          </a:prstGeom>
        </p:spPr>
      </p:pic>
      <p:pic>
        <p:nvPicPr>
          <p:cNvPr id="14" name="Picture 13">
            <a:extLst>
              <a:ext uri="{FF2B5EF4-FFF2-40B4-BE49-F238E27FC236}">
                <a16:creationId xmlns:a16="http://schemas.microsoft.com/office/drawing/2014/main" id="{509CF304-6E4B-4340-8025-FF8A0E2A55B6}"/>
              </a:ext>
            </a:extLst>
          </p:cNvPr>
          <p:cNvPicPr>
            <a:picLocks noChangeAspect="1"/>
          </p:cNvPicPr>
          <p:nvPr/>
        </p:nvPicPr>
        <p:blipFill>
          <a:blip r:embed="rId3"/>
          <a:stretch>
            <a:fillRect/>
          </a:stretch>
        </p:blipFill>
        <p:spPr>
          <a:xfrm>
            <a:off x="2085458" y="2372695"/>
            <a:ext cx="3057086" cy="398110"/>
          </a:xfrm>
          <a:prstGeom prst="rect">
            <a:avLst/>
          </a:prstGeom>
        </p:spPr>
      </p:pic>
      <p:pic>
        <p:nvPicPr>
          <p:cNvPr id="15" name="Picture 14">
            <a:extLst>
              <a:ext uri="{FF2B5EF4-FFF2-40B4-BE49-F238E27FC236}">
                <a16:creationId xmlns:a16="http://schemas.microsoft.com/office/drawing/2014/main" id="{8A78CE46-2066-4157-99D6-B8585239846B}"/>
              </a:ext>
            </a:extLst>
          </p:cNvPr>
          <p:cNvPicPr>
            <a:picLocks noChangeAspect="1"/>
          </p:cNvPicPr>
          <p:nvPr/>
        </p:nvPicPr>
        <p:blipFill rotWithShape="1">
          <a:blip r:embed="rId4"/>
          <a:srcRect t="1" r="95645" b="-6416"/>
          <a:stretch/>
        </p:blipFill>
        <p:spPr>
          <a:xfrm>
            <a:off x="1361456" y="973795"/>
            <a:ext cx="1026114" cy="540000"/>
          </a:xfrm>
          <a:prstGeom prst="rect">
            <a:avLst/>
          </a:prstGeom>
        </p:spPr>
      </p:pic>
      <p:pic>
        <p:nvPicPr>
          <p:cNvPr id="9" name="Picture 8">
            <a:extLst>
              <a:ext uri="{FF2B5EF4-FFF2-40B4-BE49-F238E27FC236}">
                <a16:creationId xmlns:a16="http://schemas.microsoft.com/office/drawing/2014/main" id="{C6EE076D-1525-413C-91A8-A70C7CD1AEE9}"/>
              </a:ext>
            </a:extLst>
          </p:cNvPr>
          <p:cNvPicPr>
            <a:picLocks noChangeAspect="1"/>
          </p:cNvPicPr>
          <p:nvPr/>
        </p:nvPicPr>
        <p:blipFill rotWithShape="1">
          <a:blip r:embed="rId4"/>
          <a:srcRect l="11495" t="-1" r="64962" b="-22056"/>
          <a:stretch/>
        </p:blipFill>
        <p:spPr>
          <a:xfrm>
            <a:off x="2367658" y="996176"/>
            <a:ext cx="5320258" cy="594000"/>
          </a:xfrm>
          <a:prstGeom prst="rect">
            <a:avLst/>
          </a:prstGeom>
        </p:spPr>
      </p:pic>
      <p:sp>
        <p:nvSpPr>
          <p:cNvPr id="16" name="TextBox 15">
            <a:extLst>
              <a:ext uri="{FF2B5EF4-FFF2-40B4-BE49-F238E27FC236}">
                <a16:creationId xmlns:a16="http://schemas.microsoft.com/office/drawing/2014/main" id="{5007FCFB-1CBA-4935-8C19-96CADB094CA7}"/>
              </a:ext>
            </a:extLst>
          </p:cNvPr>
          <p:cNvSpPr txBox="1"/>
          <p:nvPr/>
        </p:nvSpPr>
        <p:spPr>
          <a:xfrm flipH="1">
            <a:off x="1159809" y="2454684"/>
            <a:ext cx="688869" cy="1962076"/>
          </a:xfrm>
          <a:prstGeom prst="rect">
            <a:avLst/>
          </a:prstGeom>
          <a:noFill/>
        </p:spPr>
        <p:txBody>
          <a:bodyPr wrap="square" rtlCol="0">
            <a:spAutoFit/>
          </a:bodyPr>
          <a:lstStyle/>
          <a:p>
            <a:pPr defTabSz="342900"/>
            <a:r>
              <a:rPr lang="en-US" sz="1350" dirty="0">
                <a:solidFill>
                  <a:prstClr val="black"/>
                </a:solidFill>
                <a:latin typeface="Arial"/>
              </a:rPr>
              <a:t>2019</a:t>
            </a:r>
          </a:p>
          <a:p>
            <a:pPr defTabSz="342900"/>
            <a:endParaRPr lang="en-US" sz="1350" dirty="0">
              <a:solidFill>
                <a:prstClr val="black"/>
              </a:solidFill>
              <a:latin typeface="Arial"/>
            </a:endParaRPr>
          </a:p>
          <a:p>
            <a:pPr defTabSz="342900"/>
            <a:endParaRPr lang="en-US" sz="1350" dirty="0">
              <a:solidFill>
                <a:prstClr val="black"/>
              </a:solidFill>
              <a:latin typeface="Arial"/>
            </a:endParaRPr>
          </a:p>
          <a:p>
            <a:pPr defTabSz="342900"/>
            <a:endParaRPr lang="en-US" sz="1350" dirty="0">
              <a:solidFill>
                <a:prstClr val="black"/>
              </a:solidFill>
              <a:latin typeface="Arial"/>
            </a:endParaRPr>
          </a:p>
          <a:p>
            <a:pPr defTabSz="342900"/>
            <a:endParaRPr lang="en-US" sz="1350" dirty="0">
              <a:solidFill>
                <a:prstClr val="black"/>
              </a:solidFill>
              <a:latin typeface="Arial"/>
            </a:endParaRPr>
          </a:p>
          <a:p>
            <a:pPr defTabSz="342900"/>
            <a:endParaRPr lang="en-US" sz="1350" dirty="0">
              <a:solidFill>
                <a:prstClr val="black"/>
              </a:solidFill>
              <a:latin typeface="Arial"/>
            </a:endParaRPr>
          </a:p>
          <a:p>
            <a:pPr defTabSz="342900"/>
            <a:endParaRPr lang="en-US" sz="1350" dirty="0">
              <a:solidFill>
                <a:prstClr val="black"/>
              </a:solidFill>
              <a:latin typeface="Arial"/>
            </a:endParaRPr>
          </a:p>
          <a:p>
            <a:pPr defTabSz="342900"/>
            <a:r>
              <a:rPr lang="en-US" sz="1350" dirty="0">
                <a:solidFill>
                  <a:prstClr val="black"/>
                </a:solidFill>
                <a:latin typeface="Arial"/>
              </a:rPr>
              <a:t>2020</a:t>
            </a:r>
          </a:p>
          <a:p>
            <a:pPr defTabSz="342900"/>
            <a:endParaRPr lang="en-GB" sz="1350" dirty="0">
              <a:solidFill>
                <a:prstClr val="black"/>
              </a:solidFill>
              <a:latin typeface="Arial"/>
            </a:endParaRPr>
          </a:p>
        </p:txBody>
      </p:sp>
      <p:sp>
        <p:nvSpPr>
          <p:cNvPr id="17" name="Oval 16">
            <a:extLst>
              <a:ext uri="{FF2B5EF4-FFF2-40B4-BE49-F238E27FC236}">
                <a16:creationId xmlns:a16="http://schemas.microsoft.com/office/drawing/2014/main" id="{F30D001B-DC99-44C6-A724-38FF52959C99}"/>
              </a:ext>
            </a:extLst>
          </p:cNvPr>
          <p:cNvSpPr/>
          <p:nvPr/>
        </p:nvSpPr>
        <p:spPr>
          <a:xfrm>
            <a:off x="6433863" y="935371"/>
            <a:ext cx="1254053" cy="430135"/>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342900"/>
            <a:endParaRPr lang="en-GB" sz="1350">
              <a:solidFill>
                <a:prstClr val="white"/>
              </a:solidFill>
              <a:latin typeface="Arial"/>
            </a:endParaRPr>
          </a:p>
        </p:txBody>
      </p:sp>
      <p:sp>
        <p:nvSpPr>
          <p:cNvPr id="13" name="TextBox 12">
            <a:extLst>
              <a:ext uri="{FF2B5EF4-FFF2-40B4-BE49-F238E27FC236}">
                <a16:creationId xmlns:a16="http://schemas.microsoft.com/office/drawing/2014/main" id="{1C3522AA-732D-483A-B7D1-7B86E99161B6}"/>
              </a:ext>
            </a:extLst>
          </p:cNvPr>
          <p:cNvSpPr txBox="1"/>
          <p:nvPr/>
        </p:nvSpPr>
        <p:spPr>
          <a:xfrm flipH="1">
            <a:off x="2191219" y="1912264"/>
            <a:ext cx="4597568" cy="507831"/>
          </a:xfrm>
          <a:prstGeom prst="rect">
            <a:avLst/>
          </a:prstGeom>
          <a:noFill/>
        </p:spPr>
        <p:txBody>
          <a:bodyPr wrap="square" rtlCol="0">
            <a:spAutoFit/>
          </a:bodyPr>
          <a:lstStyle/>
          <a:p>
            <a:pPr defTabSz="342900"/>
            <a:r>
              <a:rPr lang="en-US" sz="1350" dirty="0">
                <a:solidFill>
                  <a:prstClr val="black"/>
                </a:solidFill>
                <a:latin typeface="Arial"/>
              </a:rPr>
              <a:t>Impact								Vulnerability</a:t>
            </a:r>
          </a:p>
          <a:p>
            <a:pPr defTabSz="342900"/>
            <a:endParaRPr lang="en-GB" sz="1350" dirty="0">
              <a:solidFill>
                <a:prstClr val="black"/>
              </a:solidFill>
              <a:latin typeface="Arial"/>
            </a:endParaRPr>
          </a:p>
        </p:txBody>
      </p:sp>
      <p:pic>
        <p:nvPicPr>
          <p:cNvPr id="7" name="Picture 6">
            <a:extLst>
              <a:ext uri="{FF2B5EF4-FFF2-40B4-BE49-F238E27FC236}">
                <a16:creationId xmlns:a16="http://schemas.microsoft.com/office/drawing/2014/main" id="{2663D567-5BFE-45C7-994D-68FF8FCE2068}"/>
              </a:ext>
            </a:extLst>
          </p:cNvPr>
          <p:cNvPicPr>
            <a:picLocks noChangeAspect="1"/>
          </p:cNvPicPr>
          <p:nvPr/>
        </p:nvPicPr>
        <p:blipFill>
          <a:blip r:embed="rId5"/>
          <a:stretch>
            <a:fillRect/>
          </a:stretch>
        </p:blipFill>
        <p:spPr>
          <a:xfrm>
            <a:off x="2085458" y="3747698"/>
            <a:ext cx="2947718" cy="447648"/>
          </a:xfrm>
          <a:prstGeom prst="rect">
            <a:avLst/>
          </a:prstGeom>
        </p:spPr>
      </p:pic>
      <p:pic>
        <p:nvPicPr>
          <p:cNvPr id="10" name="Picture 9">
            <a:extLst>
              <a:ext uri="{FF2B5EF4-FFF2-40B4-BE49-F238E27FC236}">
                <a16:creationId xmlns:a16="http://schemas.microsoft.com/office/drawing/2014/main" id="{F0AC6ED2-7ECE-4D4D-93B3-40AA4CAA6CC9}"/>
              </a:ext>
            </a:extLst>
          </p:cNvPr>
          <p:cNvPicPr>
            <a:picLocks noChangeAspect="1"/>
          </p:cNvPicPr>
          <p:nvPr/>
        </p:nvPicPr>
        <p:blipFill>
          <a:blip r:embed="rId6"/>
          <a:stretch>
            <a:fillRect/>
          </a:stretch>
        </p:blipFill>
        <p:spPr>
          <a:xfrm>
            <a:off x="5218500" y="3747698"/>
            <a:ext cx="2719673" cy="447648"/>
          </a:xfrm>
          <a:prstGeom prst="rect">
            <a:avLst/>
          </a:prstGeom>
        </p:spPr>
      </p:pic>
      <p:sp>
        <p:nvSpPr>
          <p:cNvPr id="19" name="Arrow: Down 18">
            <a:extLst>
              <a:ext uri="{FF2B5EF4-FFF2-40B4-BE49-F238E27FC236}">
                <a16:creationId xmlns:a16="http://schemas.microsoft.com/office/drawing/2014/main" id="{EC1931D7-699F-45FE-9932-67602C8317D2}"/>
              </a:ext>
            </a:extLst>
          </p:cNvPr>
          <p:cNvSpPr/>
          <p:nvPr/>
        </p:nvSpPr>
        <p:spPr>
          <a:xfrm>
            <a:off x="3357439" y="2951922"/>
            <a:ext cx="322028" cy="596348"/>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0" name="Arrow: Down 19">
            <a:extLst>
              <a:ext uri="{FF2B5EF4-FFF2-40B4-BE49-F238E27FC236}">
                <a16:creationId xmlns:a16="http://schemas.microsoft.com/office/drawing/2014/main" id="{DC1B2E23-0F29-4F45-BB81-B1F18ABB98A7}"/>
              </a:ext>
            </a:extLst>
          </p:cNvPr>
          <p:cNvSpPr/>
          <p:nvPr/>
        </p:nvSpPr>
        <p:spPr>
          <a:xfrm>
            <a:off x="6417322" y="2951922"/>
            <a:ext cx="322028" cy="596348"/>
          </a:xfrm>
          <a:prstGeom prst="downArrow">
            <a:avLst/>
          </a:pr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49825414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2000" y="1923678"/>
            <a:ext cx="5940000" cy="540000"/>
          </a:xfrm>
        </p:spPr>
        <p:txBody>
          <a:bodyPr/>
          <a:lstStyle/>
          <a:p>
            <a:r>
              <a:rPr lang="en-GB" dirty="0"/>
              <a:t>Present status by WP</a:t>
            </a:r>
            <a:br>
              <a:rPr lang="en-GB" dirty="0"/>
            </a:br>
            <a:r>
              <a:rPr lang="en-GB" dirty="0"/>
              <a:t/>
            </a:r>
            <a:br>
              <a:rPr lang="en-GB" dirty="0"/>
            </a:br>
            <a:r>
              <a:rPr lang="en-GB" dirty="0"/>
              <a:t>Evolution risks, vulnerability and impact </a:t>
            </a:r>
            <a:br>
              <a:rPr lang="en-GB" dirty="0"/>
            </a:br>
            <a:r>
              <a:rPr lang="en-GB" dirty="0"/>
              <a:t/>
            </a:r>
            <a:br>
              <a:rPr lang="en-GB" dirty="0"/>
            </a:br>
            <a:r>
              <a:rPr lang="en-GB" dirty="0"/>
              <a:t>Main actions</a:t>
            </a:r>
            <a:br>
              <a:rPr lang="en-GB" dirty="0"/>
            </a:br>
            <a:endParaRPr lang="en-GB" dirty="0"/>
          </a:p>
        </p:txBody>
      </p:sp>
      <p:sp>
        <p:nvSpPr>
          <p:cNvPr id="3" name="Footer Placeholder 2"/>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56</a:t>
            </a:fld>
            <a:endParaRPr lang="fr-FR">
              <a:solidFill>
                <a:srgbClr val="64BCD9"/>
              </a:solidFill>
              <a:latin typeface="Arial"/>
            </a:endParaRPr>
          </a:p>
        </p:txBody>
      </p:sp>
    </p:spTree>
    <p:extLst>
      <p:ext uri="{BB962C8B-B14F-4D97-AF65-F5344CB8AC3E}">
        <p14:creationId xmlns:p14="http://schemas.microsoft.com/office/powerpoint/2010/main" val="248597115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361E7-AF91-404A-A20F-FB58AF9937B5}"/>
              </a:ext>
            </a:extLst>
          </p:cNvPr>
          <p:cNvSpPr>
            <a:spLocks noGrp="1"/>
          </p:cNvSpPr>
          <p:nvPr>
            <p:ph type="title"/>
          </p:nvPr>
        </p:nvSpPr>
        <p:spPr/>
        <p:txBody>
          <a:bodyPr/>
          <a:lstStyle/>
          <a:p>
            <a:r>
              <a:rPr lang="en-US" dirty="0"/>
              <a:t>WP1</a:t>
            </a:r>
            <a:endParaRPr lang="en-GB" dirty="0"/>
          </a:p>
        </p:txBody>
      </p:sp>
      <p:sp>
        <p:nvSpPr>
          <p:cNvPr id="3" name="Footer Placeholder 2">
            <a:extLst>
              <a:ext uri="{FF2B5EF4-FFF2-40B4-BE49-F238E27FC236}">
                <a16:creationId xmlns:a16="http://schemas.microsoft.com/office/drawing/2014/main" id="{FE2B99EF-AE00-4013-9DDC-B989ACF28EF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6CEC84F6-8E25-49D6-A5A3-12C61E21CC0E}"/>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57</a:t>
            </a:fld>
            <a:endParaRPr lang="fr-FR">
              <a:solidFill>
                <a:srgbClr val="64BCD9"/>
              </a:solidFill>
              <a:latin typeface="Arial"/>
            </a:endParaRPr>
          </a:p>
        </p:txBody>
      </p:sp>
      <p:pic>
        <p:nvPicPr>
          <p:cNvPr id="11" name="Picture 10"/>
          <p:cNvPicPr>
            <a:picLocks noChangeAspect="1"/>
          </p:cNvPicPr>
          <p:nvPr/>
        </p:nvPicPr>
        <p:blipFill>
          <a:blip r:embed="rId2"/>
          <a:stretch>
            <a:fillRect/>
          </a:stretch>
        </p:blipFill>
        <p:spPr>
          <a:xfrm>
            <a:off x="2266951" y="1031296"/>
            <a:ext cx="4590000" cy="637847"/>
          </a:xfrm>
          <a:prstGeom prst="rect">
            <a:avLst/>
          </a:prstGeom>
        </p:spPr>
      </p:pic>
      <p:pic>
        <p:nvPicPr>
          <p:cNvPr id="12" name="Picture 11"/>
          <p:cNvPicPr>
            <a:picLocks noChangeAspect="1"/>
          </p:cNvPicPr>
          <p:nvPr/>
        </p:nvPicPr>
        <p:blipFill>
          <a:blip r:embed="rId3"/>
          <a:stretch>
            <a:fillRect/>
          </a:stretch>
        </p:blipFill>
        <p:spPr>
          <a:xfrm>
            <a:off x="2266951" y="1841558"/>
            <a:ext cx="4590000" cy="2552780"/>
          </a:xfrm>
          <a:prstGeom prst="rect">
            <a:avLst/>
          </a:prstGeom>
        </p:spPr>
      </p:pic>
    </p:spTree>
    <p:extLst>
      <p:ext uri="{BB962C8B-B14F-4D97-AF65-F5344CB8AC3E}">
        <p14:creationId xmlns:p14="http://schemas.microsoft.com/office/powerpoint/2010/main" val="398255486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03BA3-1D7F-4E25-99FC-75A8E7F0634E}"/>
              </a:ext>
            </a:extLst>
          </p:cNvPr>
          <p:cNvSpPr>
            <a:spLocks noGrp="1"/>
          </p:cNvSpPr>
          <p:nvPr>
            <p:ph type="title"/>
          </p:nvPr>
        </p:nvSpPr>
        <p:spPr/>
        <p:txBody>
          <a:bodyPr/>
          <a:lstStyle/>
          <a:p>
            <a:r>
              <a:rPr lang="en-US" dirty="0"/>
              <a:t>WP1</a:t>
            </a:r>
            <a:endParaRPr lang="en-GB" dirty="0"/>
          </a:p>
        </p:txBody>
      </p:sp>
      <p:sp>
        <p:nvSpPr>
          <p:cNvPr id="3" name="Footer Placeholder 2">
            <a:extLst>
              <a:ext uri="{FF2B5EF4-FFF2-40B4-BE49-F238E27FC236}">
                <a16:creationId xmlns:a16="http://schemas.microsoft.com/office/drawing/2014/main" id="{34E89E8C-1B3D-46AE-BC81-540AB3AC9CA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96878836-EC93-4E9D-9395-D61FD98632DB}"/>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58</a:t>
            </a:fld>
            <a:endParaRPr lang="fr-FR">
              <a:solidFill>
                <a:srgbClr val="64BCD9"/>
              </a:solidFill>
              <a:latin typeface="Arial"/>
            </a:endParaRPr>
          </a:p>
        </p:txBody>
      </p:sp>
      <p:pic>
        <p:nvPicPr>
          <p:cNvPr id="6" name="Picture 5"/>
          <p:cNvPicPr>
            <a:picLocks noChangeAspect="1"/>
          </p:cNvPicPr>
          <p:nvPr/>
        </p:nvPicPr>
        <p:blipFill>
          <a:blip r:embed="rId2"/>
          <a:stretch>
            <a:fillRect/>
          </a:stretch>
        </p:blipFill>
        <p:spPr>
          <a:xfrm>
            <a:off x="1264142" y="585328"/>
            <a:ext cx="6615415" cy="4320625"/>
          </a:xfrm>
          <a:prstGeom prst="rect">
            <a:avLst/>
          </a:prstGeom>
        </p:spPr>
      </p:pic>
    </p:spTree>
    <p:extLst>
      <p:ext uri="{BB962C8B-B14F-4D97-AF65-F5344CB8AC3E}">
        <p14:creationId xmlns:p14="http://schemas.microsoft.com/office/powerpoint/2010/main" val="334564911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5E0DD-9521-44C2-AB7D-73B64EB6D288}"/>
              </a:ext>
            </a:extLst>
          </p:cNvPr>
          <p:cNvSpPr>
            <a:spLocks noGrp="1"/>
          </p:cNvSpPr>
          <p:nvPr>
            <p:ph type="title"/>
          </p:nvPr>
        </p:nvSpPr>
        <p:spPr/>
        <p:txBody>
          <a:bodyPr/>
          <a:lstStyle/>
          <a:p>
            <a:r>
              <a:rPr lang="en-US" dirty="0"/>
              <a:t>WP1</a:t>
            </a:r>
            <a:endParaRPr lang="en-GB" dirty="0"/>
          </a:p>
        </p:txBody>
      </p:sp>
      <p:sp>
        <p:nvSpPr>
          <p:cNvPr id="3" name="Footer Placeholder 2">
            <a:extLst>
              <a:ext uri="{FF2B5EF4-FFF2-40B4-BE49-F238E27FC236}">
                <a16:creationId xmlns:a16="http://schemas.microsoft.com/office/drawing/2014/main" id="{35AEA231-0ACA-4D31-8371-01554CAF4568}"/>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F57FB701-A862-4159-9965-50F7D78EDA16}"/>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59</a:t>
            </a:fld>
            <a:endParaRPr lang="fr-FR">
              <a:solidFill>
                <a:srgbClr val="64BCD9"/>
              </a:solidFill>
              <a:latin typeface="Arial"/>
            </a:endParaRPr>
          </a:p>
        </p:txBody>
      </p:sp>
      <p:pic>
        <p:nvPicPr>
          <p:cNvPr id="5" name="Picture 4"/>
          <p:cNvPicPr>
            <a:picLocks noChangeAspect="1"/>
          </p:cNvPicPr>
          <p:nvPr/>
        </p:nvPicPr>
        <p:blipFill>
          <a:blip r:embed="rId2"/>
          <a:stretch>
            <a:fillRect/>
          </a:stretch>
        </p:blipFill>
        <p:spPr>
          <a:xfrm>
            <a:off x="1371297" y="623309"/>
            <a:ext cx="6560023" cy="4284447"/>
          </a:xfrm>
          <a:prstGeom prst="rect">
            <a:avLst/>
          </a:prstGeom>
        </p:spPr>
      </p:pic>
    </p:spTree>
    <p:extLst>
      <p:ext uri="{BB962C8B-B14F-4D97-AF65-F5344CB8AC3E}">
        <p14:creationId xmlns:p14="http://schemas.microsoft.com/office/powerpoint/2010/main" val="36673899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Why?</a:t>
            </a:r>
          </a:p>
        </p:txBody>
      </p:sp>
      <p:sp>
        <p:nvSpPr>
          <p:cNvPr id="3" name="Content Placeholder 2"/>
          <p:cNvSpPr>
            <a:spLocks noGrp="1"/>
          </p:cNvSpPr>
          <p:nvPr>
            <p:ph idx="1"/>
          </p:nvPr>
        </p:nvSpPr>
        <p:spPr>
          <a:xfrm>
            <a:off x="467544" y="794700"/>
            <a:ext cx="8219256" cy="3852863"/>
          </a:xfrm>
        </p:spPr>
        <p:txBody>
          <a:bodyPr>
            <a:normAutofit fontScale="55000" lnSpcReduction="20000"/>
          </a:bodyPr>
          <a:lstStyle/>
          <a:p>
            <a:pPr marL="0" indent="0" algn="l">
              <a:buNone/>
            </a:pPr>
            <a:r>
              <a:rPr lang="en-GB" sz="3800" dirty="0"/>
              <a:t>The </a:t>
            </a:r>
            <a:r>
              <a:rPr lang="en-GB" sz="3800" b="1" dirty="0"/>
              <a:t>purpose</a:t>
            </a:r>
            <a:r>
              <a:rPr lang="en-GB" sz="3800" dirty="0"/>
              <a:t> of risk assessment is to provide </a:t>
            </a:r>
            <a:r>
              <a:rPr lang="en-GB" sz="3800" b="1" dirty="0"/>
              <a:t>evidence-based</a:t>
            </a:r>
            <a:r>
              <a:rPr lang="en-GB" sz="3800" dirty="0"/>
              <a:t> </a:t>
            </a:r>
            <a:r>
              <a:rPr lang="en-GB" sz="3800" b="1" dirty="0"/>
              <a:t>information</a:t>
            </a:r>
            <a:r>
              <a:rPr lang="en-GB" sz="3800" dirty="0"/>
              <a:t> and </a:t>
            </a:r>
            <a:r>
              <a:rPr lang="en-GB" sz="3800" b="1" dirty="0"/>
              <a:t>analysis</a:t>
            </a:r>
            <a:r>
              <a:rPr lang="en-GB" sz="3800" dirty="0"/>
              <a:t> to make </a:t>
            </a:r>
            <a:r>
              <a:rPr lang="en-GB" sz="3800" b="1" dirty="0"/>
              <a:t>informed decisions </a:t>
            </a:r>
            <a:r>
              <a:rPr lang="en-GB" sz="3800" dirty="0"/>
              <a:t>on how to treat particular risks and how to </a:t>
            </a:r>
            <a:r>
              <a:rPr lang="en-GB" sz="3800" b="1" dirty="0"/>
              <a:t>select between options</a:t>
            </a:r>
            <a:r>
              <a:rPr lang="en-GB" sz="3800" dirty="0"/>
              <a:t>. Some of the principal benefits of performing risk assessment include: </a:t>
            </a:r>
          </a:p>
          <a:p>
            <a:pPr marL="0" indent="0" algn="l">
              <a:buNone/>
            </a:pPr>
            <a:endParaRPr lang="en-GB" dirty="0"/>
          </a:p>
          <a:p>
            <a:pPr algn="l"/>
            <a:r>
              <a:rPr lang="en-GB" sz="3300" dirty="0"/>
              <a:t>Understanding the risk and its potential impact upon objectives; </a:t>
            </a:r>
          </a:p>
          <a:p>
            <a:pPr algn="l"/>
            <a:r>
              <a:rPr lang="en-GB" sz="3300" dirty="0"/>
              <a:t>Providing information for decision makers; </a:t>
            </a:r>
          </a:p>
          <a:p>
            <a:pPr algn="l"/>
            <a:r>
              <a:rPr lang="en-GB" sz="3300" dirty="0"/>
              <a:t>Contributing to the understanding of risks, in order to assist in their treatment options; </a:t>
            </a:r>
          </a:p>
          <a:p>
            <a:pPr algn="l"/>
            <a:r>
              <a:rPr lang="en-GB" sz="3300" dirty="0"/>
              <a:t>Identifying the important contributors to risks; </a:t>
            </a:r>
          </a:p>
          <a:p>
            <a:pPr algn="l"/>
            <a:r>
              <a:rPr lang="en-GB" sz="3300" dirty="0"/>
              <a:t>Comparing risks in alternative systems, technologies or approaches; </a:t>
            </a:r>
          </a:p>
          <a:p>
            <a:pPr algn="l"/>
            <a:r>
              <a:rPr lang="en-GB" sz="3300" dirty="0"/>
              <a:t>Assisting with establishing priorities; </a:t>
            </a:r>
          </a:p>
          <a:p>
            <a:pPr algn="l"/>
            <a:r>
              <a:rPr lang="en-GB" sz="3300" dirty="0"/>
              <a:t>Contributing towards incident prevention based upon post-incident investigation; </a:t>
            </a:r>
          </a:p>
        </p:txBody>
      </p:sp>
      <p:sp>
        <p:nvSpPr>
          <p:cNvPr id="4" name="Footer Placeholder 3"/>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294823270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75D74-F64E-4C6A-AFF3-5C1A0BDE0F8A}"/>
              </a:ext>
            </a:extLst>
          </p:cNvPr>
          <p:cNvSpPr>
            <a:spLocks noGrp="1"/>
          </p:cNvSpPr>
          <p:nvPr>
            <p:ph type="title"/>
          </p:nvPr>
        </p:nvSpPr>
        <p:spPr/>
        <p:txBody>
          <a:bodyPr/>
          <a:lstStyle/>
          <a:p>
            <a:r>
              <a:rPr lang="en-US" dirty="0"/>
              <a:t>WP1 – MAIN ACTIONS</a:t>
            </a:r>
            <a:endParaRPr lang="en-GB" dirty="0"/>
          </a:p>
        </p:txBody>
      </p:sp>
      <p:sp>
        <p:nvSpPr>
          <p:cNvPr id="3" name="Footer Placeholder 2">
            <a:extLst>
              <a:ext uri="{FF2B5EF4-FFF2-40B4-BE49-F238E27FC236}">
                <a16:creationId xmlns:a16="http://schemas.microsoft.com/office/drawing/2014/main" id="{FA912EE9-1F2F-44BF-B1C1-879597277A64}"/>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8D107D3B-E39A-4191-85CF-6ECF1EEFAA68}"/>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60</a:t>
            </a:fld>
            <a:endParaRPr lang="fr-FR">
              <a:solidFill>
                <a:srgbClr val="64BCD9"/>
              </a:solidFill>
              <a:latin typeface="Arial"/>
            </a:endParaRPr>
          </a:p>
        </p:txBody>
      </p:sp>
      <p:graphicFrame>
        <p:nvGraphicFramePr>
          <p:cNvPr id="7" name="Table 6"/>
          <p:cNvGraphicFramePr>
            <a:graphicFrameLocks noGrp="1"/>
          </p:cNvGraphicFramePr>
          <p:nvPr/>
        </p:nvGraphicFramePr>
        <p:xfrm>
          <a:off x="708660" y="613088"/>
          <a:ext cx="7978141" cy="4290060"/>
        </p:xfrm>
        <a:graphic>
          <a:graphicData uri="http://schemas.openxmlformats.org/drawingml/2006/table">
            <a:tbl>
              <a:tblPr>
                <a:solidFill>
                  <a:schemeClr val="bg1"/>
                </a:solidFill>
              </a:tblPr>
              <a:tblGrid>
                <a:gridCol w="620078">
                  <a:extLst>
                    <a:ext uri="{9D8B030D-6E8A-4147-A177-3AD203B41FA5}">
                      <a16:colId xmlns:a16="http://schemas.microsoft.com/office/drawing/2014/main" val="3733861108"/>
                    </a:ext>
                  </a:extLst>
                </a:gridCol>
                <a:gridCol w="157163">
                  <a:extLst>
                    <a:ext uri="{9D8B030D-6E8A-4147-A177-3AD203B41FA5}">
                      <a16:colId xmlns:a16="http://schemas.microsoft.com/office/drawing/2014/main" val="2190036965"/>
                    </a:ext>
                  </a:extLst>
                </a:gridCol>
                <a:gridCol w="1193006">
                  <a:extLst>
                    <a:ext uri="{9D8B030D-6E8A-4147-A177-3AD203B41FA5}">
                      <a16:colId xmlns:a16="http://schemas.microsoft.com/office/drawing/2014/main" val="3520240355"/>
                    </a:ext>
                  </a:extLst>
                </a:gridCol>
                <a:gridCol w="6007894">
                  <a:extLst>
                    <a:ext uri="{9D8B030D-6E8A-4147-A177-3AD203B41FA5}">
                      <a16:colId xmlns:a16="http://schemas.microsoft.com/office/drawing/2014/main" val="439929392"/>
                    </a:ext>
                  </a:extLst>
                </a:gridCol>
              </a:tblGrid>
              <a:tr h="171450">
                <a:tc>
                  <a:txBody>
                    <a:bodyPr/>
                    <a:lstStyle/>
                    <a:p>
                      <a:pPr algn="l" fontAlgn="b"/>
                      <a:r>
                        <a:rPr lang="en-GB" sz="700" b="1" i="0" u="none" strike="noStrike" dirty="0" err="1">
                          <a:solidFill>
                            <a:srgbClr val="FFFFFF"/>
                          </a:solidFill>
                          <a:effectLst/>
                          <a:latin typeface="Calibri" panose="020F0502020204030204" pitchFamily="34" charset="0"/>
                        </a:rPr>
                        <a:t>IxV</a:t>
                      </a:r>
                      <a:endParaRPr lang="en-GB" sz="700" b="1" i="0" u="none" strike="noStrike" dirty="0">
                        <a:solidFill>
                          <a:srgbClr val="FFFFFF"/>
                        </a:solidFill>
                        <a:effectLst/>
                        <a:latin typeface="Calibri" panose="020F0502020204030204" pitchFamily="34" charset="0"/>
                      </a:endParaRPr>
                    </a:p>
                  </a:txBody>
                  <a:tcPr marL="34290" marR="34290" marT="34290" marB="3429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4472C4"/>
                    </a:solidFill>
                  </a:tcPr>
                </a:tc>
                <a:tc>
                  <a:txBody>
                    <a:bodyPr/>
                    <a:lstStyle/>
                    <a:p>
                      <a:pPr algn="ctr" fontAlgn="ctr"/>
                      <a:r>
                        <a:rPr lang="en-GB" sz="700" b="1" i="0" u="none" strike="noStrike">
                          <a:solidFill>
                            <a:srgbClr val="FFFFFF"/>
                          </a:solidFill>
                          <a:effectLst/>
                          <a:latin typeface="Calibri" panose="020F0502020204030204" pitchFamily="34" charset="0"/>
                        </a:rPr>
                        <a:t>ID</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4472C4"/>
                    </a:solidFill>
                  </a:tcPr>
                </a:tc>
                <a:tc>
                  <a:txBody>
                    <a:bodyPr/>
                    <a:lstStyle/>
                    <a:p>
                      <a:pPr algn="l" fontAlgn="b"/>
                      <a:r>
                        <a:rPr lang="en-GB" sz="700" b="1" i="0" u="none" strike="noStrike">
                          <a:solidFill>
                            <a:srgbClr val="FFFFFF"/>
                          </a:solidFill>
                          <a:effectLst/>
                          <a:latin typeface="Calibri" panose="020F0502020204030204" pitchFamily="34" charset="0"/>
                        </a:rPr>
                        <a:t>Risk</a:t>
                      </a:r>
                    </a:p>
                  </a:txBody>
                  <a:tcPr marL="34290" marR="34290" marT="34290" marB="3429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4472C4"/>
                    </a:solidFill>
                  </a:tcPr>
                </a:tc>
                <a:tc>
                  <a:txBody>
                    <a:bodyPr/>
                    <a:lstStyle/>
                    <a:p>
                      <a:pPr algn="l" fontAlgn="b"/>
                      <a:r>
                        <a:rPr lang="en-GB" sz="700" b="1" i="0" u="none" strike="noStrike">
                          <a:solidFill>
                            <a:srgbClr val="FFFFFF"/>
                          </a:solidFill>
                          <a:effectLst/>
                          <a:latin typeface="Calibri" panose="020F0502020204030204" pitchFamily="34" charset="0"/>
                        </a:rPr>
                        <a:t>Actions</a:t>
                      </a:r>
                    </a:p>
                  </a:txBody>
                  <a:tcPr marL="34290" marR="34290" marT="34290" marB="3429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4472C4"/>
                    </a:solidFill>
                  </a:tcPr>
                </a:tc>
                <a:extLst>
                  <a:ext uri="{0D108BD9-81ED-4DB2-BD59-A6C34878D82A}">
                    <a16:rowId xmlns:a16="http://schemas.microsoft.com/office/drawing/2014/main" val="32170506"/>
                  </a:ext>
                </a:extLst>
              </a:tr>
              <a:tr h="434340">
                <a:tc>
                  <a:txBody>
                    <a:bodyPr/>
                    <a:lstStyle/>
                    <a:p>
                      <a:pPr algn="l" fontAlgn="ctr"/>
                      <a:r>
                        <a:rPr lang="en-GB" sz="600" b="0" i="0" u="none" strike="noStrike">
                          <a:solidFill>
                            <a:srgbClr val="000000"/>
                          </a:solidFill>
                          <a:effectLst/>
                          <a:latin typeface="Calibri" panose="020F0502020204030204" pitchFamily="34" charset="0"/>
                        </a:rPr>
                        <a:t>From 15.6 to </a:t>
                      </a:r>
                      <a:r>
                        <a:rPr lang="en-GB" sz="600" b="1" i="0" u="none" strike="noStrike">
                          <a:solidFill>
                            <a:srgbClr val="000000"/>
                          </a:solidFill>
                          <a:effectLst/>
                          <a:latin typeface="Calibri" panose="020F0502020204030204" pitchFamily="34" charset="0"/>
                        </a:rPr>
                        <a:t>14.5</a:t>
                      </a:r>
                      <a:r>
                        <a:rPr lang="en-GB" sz="600" b="0" i="0" u="none" strike="noStrike">
                          <a:solidFill>
                            <a:srgbClr val="000000"/>
                          </a:solidFill>
                          <a:effectLst/>
                          <a:latin typeface="Calibri" panose="020F0502020204030204" pitchFamily="34" charset="0"/>
                        </a:rPr>
                        <a:t> </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Calibri" panose="020F0502020204030204" pitchFamily="34" charset="0"/>
                        </a:rPr>
                        <a:t>5</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Delivery</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The late delivery of components from the collaborations and the industry is considered a major risk. A great effort will be made to synchronize the arrival of both of them. In particular those for the IT string.  </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Elaborate a planning that allows to identify the real margins that exist for the components (not only procurement but also production).  Refine the installation schedule to be inside the 2.5-year window</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00106766"/>
                  </a:ext>
                </a:extLst>
              </a:tr>
              <a:tr h="251460">
                <a:tc>
                  <a:txBody>
                    <a:bodyPr/>
                    <a:lstStyle/>
                    <a:p>
                      <a:pPr algn="l" fontAlgn="ctr"/>
                      <a:r>
                        <a:rPr lang="en-GB" sz="600" b="0" i="0" u="none" strike="noStrike">
                          <a:solidFill>
                            <a:srgbClr val="000000"/>
                          </a:solidFill>
                          <a:effectLst/>
                          <a:latin typeface="Calibri" panose="020F0502020204030204" pitchFamily="34" charset="0"/>
                        </a:rPr>
                        <a:t>From 14.7 to </a:t>
                      </a:r>
                      <a:r>
                        <a:rPr lang="en-GB" sz="600" b="1" i="0" u="none" strike="noStrike">
                          <a:solidFill>
                            <a:srgbClr val="000000"/>
                          </a:solidFill>
                          <a:effectLst/>
                          <a:latin typeface="Calibri" panose="020F0502020204030204" pitchFamily="34" charset="0"/>
                        </a:rPr>
                        <a:t>15.5</a:t>
                      </a:r>
                      <a:r>
                        <a:rPr lang="en-GB" sz="600" b="0" i="0" u="none" strike="noStrike">
                          <a:solidFill>
                            <a:srgbClr val="000000"/>
                          </a:solidFill>
                          <a:effectLst/>
                          <a:latin typeface="Calibri" panose="020F0502020204030204" pitchFamily="34" charset="0"/>
                        </a:rPr>
                        <a:t> </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Calibri" panose="020F0502020204030204" pitchFamily="34" charset="0"/>
                        </a:rPr>
                        <a:t>81</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Dependency on external collaborations</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Continue the close contact with the collaborators. The biggest risk comes from the uncertainty of the Russian collaboration and that Japan may not continue contributing</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7575244"/>
                  </a:ext>
                </a:extLst>
              </a:tr>
              <a:tr h="160020">
                <a:tc>
                  <a:txBody>
                    <a:bodyPr/>
                    <a:lstStyle/>
                    <a:p>
                      <a:pPr algn="l" fontAlgn="ctr"/>
                      <a:r>
                        <a:rPr lang="en-GB" sz="600" b="0" i="0" u="none" strike="noStrike">
                          <a:solidFill>
                            <a:srgbClr val="000000"/>
                          </a:solidFill>
                          <a:effectLst/>
                          <a:latin typeface="Calibri" panose="020F0502020204030204" pitchFamily="34" charset="0"/>
                        </a:rPr>
                        <a:t>From 11.8 to </a:t>
                      </a:r>
                      <a:r>
                        <a:rPr lang="en-GB" sz="600" b="1" i="0" u="none" strike="noStrike">
                          <a:solidFill>
                            <a:srgbClr val="000000"/>
                          </a:solidFill>
                          <a:effectLst/>
                          <a:latin typeface="Calibri" panose="020F0502020204030204" pitchFamily="34" charset="0"/>
                        </a:rPr>
                        <a:t>13.1</a:t>
                      </a:r>
                      <a:r>
                        <a:rPr lang="en-GB" sz="600" b="0" i="0" u="none" strike="noStrike">
                          <a:solidFill>
                            <a:srgbClr val="000000"/>
                          </a:solidFill>
                          <a:effectLst/>
                          <a:latin typeface="Calibri" panose="020F0502020204030204" pitchFamily="34" charset="0"/>
                        </a:rPr>
                        <a:t> </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Calibri" panose="020F0502020204030204" pitchFamily="34" charset="0"/>
                        </a:rPr>
                        <a:t>40</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Recruitment/Talent pipeline</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Discuss with the new management which is the preferred solution (not cost neutral)</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0286496"/>
                  </a:ext>
                </a:extLst>
              </a:tr>
              <a:tr h="342900">
                <a:tc>
                  <a:txBody>
                    <a:bodyPr/>
                    <a:lstStyle/>
                    <a:p>
                      <a:pPr algn="l" fontAlgn="ctr"/>
                      <a:r>
                        <a:rPr lang="en-GB" sz="600" b="0" i="0" u="none" strike="noStrike">
                          <a:solidFill>
                            <a:srgbClr val="000000"/>
                          </a:solidFill>
                          <a:effectLst/>
                          <a:latin typeface="Calibri" panose="020F0502020204030204" pitchFamily="34" charset="0"/>
                        </a:rPr>
                        <a:t>From10.4 to </a:t>
                      </a:r>
                      <a:r>
                        <a:rPr lang="en-GB" sz="600" b="1" i="0" u="none" strike="noStrike">
                          <a:solidFill>
                            <a:srgbClr val="000000"/>
                          </a:solidFill>
                          <a:effectLst/>
                          <a:latin typeface="Calibri" panose="020F0502020204030204" pitchFamily="34" charset="0"/>
                        </a:rPr>
                        <a:t>13.1</a:t>
                      </a:r>
                      <a:r>
                        <a:rPr lang="en-GB" sz="600" b="0" i="0" u="none" strike="noStrike">
                          <a:solidFill>
                            <a:srgbClr val="000000"/>
                          </a:solidFill>
                          <a:effectLst/>
                          <a:latin typeface="Calibri" panose="020F0502020204030204" pitchFamily="34" charset="0"/>
                        </a:rPr>
                        <a:t> </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Calibri" panose="020F0502020204030204" pitchFamily="34" charset="0"/>
                        </a:rPr>
                        <a:t>84</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Suppliers resilience and dependence</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Keep going with the actions (early procurement, payment for prototypes, identify second suppliers …).</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Continue having internal capability to produce the components in case of the failure of the contractors.</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Discussion with the Sector about how to maintain the interest from the industry for some technologies/materials. Consider a central support from CERN and not from the project.</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06150924"/>
                  </a:ext>
                </a:extLst>
              </a:tr>
              <a:tr h="434340">
                <a:tc>
                  <a:txBody>
                    <a:bodyPr/>
                    <a:lstStyle/>
                    <a:p>
                      <a:pPr algn="l" fontAlgn="ctr"/>
                      <a:r>
                        <a:rPr lang="en-GB" sz="600" b="0" i="0" u="none" strike="noStrike">
                          <a:solidFill>
                            <a:srgbClr val="000000"/>
                          </a:solidFill>
                          <a:effectLst/>
                          <a:latin typeface="Calibri" panose="020F0502020204030204" pitchFamily="34" charset="0"/>
                        </a:rPr>
                        <a:t>From 9.8 to </a:t>
                      </a:r>
                      <a:r>
                        <a:rPr lang="en-GB" sz="600" b="1" i="0" u="none" strike="noStrike">
                          <a:solidFill>
                            <a:srgbClr val="000000"/>
                          </a:solidFill>
                          <a:effectLst/>
                          <a:latin typeface="Calibri" panose="020F0502020204030204" pitchFamily="34" charset="0"/>
                        </a:rPr>
                        <a:t>10.0</a:t>
                      </a:r>
                      <a:r>
                        <a:rPr lang="en-GB" sz="600" b="0" i="0" u="none" strike="noStrike">
                          <a:solidFill>
                            <a:srgbClr val="000000"/>
                          </a:solidFill>
                          <a:effectLst/>
                          <a:latin typeface="Calibri" panose="020F0502020204030204" pitchFamily="34" charset="0"/>
                        </a:rPr>
                        <a:t> </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Calibri" panose="020F0502020204030204" pitchFamily="34" charset="0"/>
                        </a:rPr>
                        <a:t>7</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Interface of components</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Keep the pressure on the creation of the ECRs (Technical ECRs to be discussed in the TCC, managerial aspects to be discussed on the PSM). </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Issue Conceptual specifications for new Baseline components including discussions of WPs/Groups. </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Ensure that the WPs are coordinated before the preparation of ECRs.  </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Complete the interface specifications of all WPs</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8306236"/>
                  </a:ext>
                </a:extLst>
              </a:tr>
              <a:tr h="160020">
                <a:tc>
                  <a:txBody>
                    <a:bodyPr/>
                    <a:lstStyle/>
                    <a:p>
                      <a:pPr algn="l" fontAlgn="ctr"/>
                      <a:r>
                        <a:rPr lang="en-GB" sz="600" b="0" i="0" u="none" strike="noStrike">
                          <a:solidFill>
                            <a:srgbClr val="000000"/>
                          </a:solidFill>
                          <a:effectLst/>
                          <a:latin typeface="Calibri" panose="020F0502020204030204" pitchFamily="34" charset="0"/>
                        </a:rPr>
                        <a:t>From 9 to</a:t>
                      </a:r>
                      <a:r>
                        <a:rPr lang="en-GB" sz="600" b="1" i="0" u="none" strike="noStrike">
                          <a:solidFill>
                            <a:srgbClr val="000000"/>
                          </a:solidFill>
                          <a:effectLst/>
                          <a:latin typeface="Calibri" panose="020F0502020204030204" pitchFamily="34" charset="0"/>
                        </a:rPr>
                        <a:t> 8.6 </a:t>
                      </a:r>
                      <a:endParaRPr lang="en-GB" sz="6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Calibri" panose="020F0502020204030204" pitchFamily="34" charset="0"/>
                        </a:rPr>
                        <a:t>49</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Procurement</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Keep an eye on the new structure.</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7692235"/>
                  </a:ext>
                </a:extLst>
              </a:tr>
              <a:tr h="251460">
                <a:tc>
                  <a:txBody>
                    <a:bodyPr/>
                    <a:lstStyle/>
                    <a:p>
                      <a:pPr algn="l" fontAlgn="ctr"/>
                      <a:r>
                        <a:rPr lang="en-GB" sz="600" b="0" i="0" u="none" strike="noStrike">
                          <a:solidFill>
                            <a:srgbClr val="000000"/>
                          </a:solidFill>
                          <a:effectLst/>
                          <a:latin typeface="Calibri" panose="020F0502020204030204" pitchFamily="34" charset="0"/>
                        </a:rPr>
                        <a:t>From 10.0 to </a:t>
                      </a:r>
                      <a:r>
                        <a:rPr lang="en-GB" sz="600" b="1" i="0" u="none" strike="noStrike">
                          <a:solidFill>
                            <a:srgbClr val="000000"/>
                          </a:solidFill>
                          <a:effectLst/>
                          <a:latin typeface="Calibri" panose="020F0502020204030204" pitchFamily="34" charset="0"/>
                        </a:rPr>
                        <a:t>10.1</a:t>
                      </a:r>
                      <a:r>
                        <a:rPr lang="en-GB" sz="600" b="0" i="0" u="none" strike="noStrike">
                          <a:solidFill>
                            <a:srgbClr val="000000"/>
                          </a:solidFill>
                          <a:effectLst/>
                          <a:latin typeface="Calibri" panose="020F0502020204030204" pitchFamily="34" charset="0"/>
                        </a:rPr>
                        <a:t> </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Calibri" panose="020F0502020204030204" pitchFamily="34" charset="0"/>
                        </a:rPr>
                        <a:t>69</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Macro-economic conditions</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This risk is out of the control of the project. A preparedness action has been set: The action is to continue to report to the executive committee in a clear and transparent manner  and to ask to be informed if a delay may affect the schedule and resources of the machine.</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05256252"/>
                  </a:ext>
                </a:extLst>
              </a:tr>
              <a:tr h="160020">
                <a:tc>
                  <a:txBody>
                    <a:bodyPr/>
                    <a:lstStyle/>
                    <a:p>
                      <a:pPr algn="l" fontAlgn="ctr"/>
                      <a:r>
                        <a:rPr lang="en-GB" sz="600" b="0" i="0" u="none" strike="noStrike">
                          <a:solidFill>
                            <a:srgbClr val="000000"/>
                          </a:solidFill>
                          <a:effectLst/>
                          <a:latin typeface="Calibri" panose="020F0502020204030204" pitchFamily="34" charset="0"/>
                        </a:rPr>
                        <a:t>From 10.3 to </a:t>
                      </a:r>
                      <a:r>
                        <a:rPr lang="en-GB" sz="600" b="1" i="0" u="none" strike="noStrike">
                          <a:solidFill>
                            <a:srgbClr val="000000"/>
                          </a:solidFill>
                          <a:effectLst/>
                          <a:latin typeface="Calibri" panose="020F0502020204030204" pitchFamily="34" charset="0"/>
                        </a:rPr>
                        <a:t>11.4</a:t>
                      </a:r>
                      <a:r>
                        <a:rPr lang="en-GB" sz="600" b="0" i="0" u="none" strike="noStrike">
                          <a:solidFill>
                            <a:srgbClr val="000000"/>
                          </a:solidFill>
                          <a:effectLst/>
                          <a:latin typeface="Calibri" panose="020F0502020204030204" pitchFamily="34" charset="0"/>
                        </a:rPr>
                        <a:t> </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Calibri" panose="020F0502020204030204" pitchFamily="34" charset="0"/>
                        </a:rPr>
                        <a:t>21</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Expectations from Member States</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Clear reporting of the risks of the collaborations and of having contracts with companies that are not fully qualified but from poorly returned countries</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7497449"/>
                  </a:ext>
                </a:extLst>
              </a:tr>
              <a:tr h="160020">
                <a:tc>
                  <a:txBody>
                    <a:bodyPr/>
                    <a:lstStyle/>
                    <a:p>
                      <a:pPr algn="l" fontAlgn="ctr"/>
                      <a:r>
                        <a:rPr lang="en-GB" sz="600" b="0" i="0" u="none" strike="noStrike">
                          <a:solidFill>
                            <a:srgbClr val="000000"/>
                          </a:solidFill>
                          <a:effectLst/>
                          <a:latin typeface="Calibri" panose="020F0502020204030204" pitchFamily="34" charset="0"/>
                        </a:rPr>
                        <a:t>From 9.3 to </a:t>
                      </a:r>
                      <a:r>
                        <a:rPr lang="en-GB" sz="600" b="1" i="0" u="none" strike="noStrike">
                          <a:solidFill>
                            <a:srgbClr val="000000"/>
                          </a:solidFill>
                          <a:effectLst/>
                          <a:latin typeface="Calibri" panose="020F0502020204030204" pitchFamily="34" charset="0"/>
                        </a:rPr>
                        <a:t>10.1</a:t>
                      </a:r>
                      <a:r>
                        <a:rPr lang="en-GB" sz="600" b="0" i="0" u="none" strike="noStrike">
                          <a:solidFill>
                            <a:srgbClr val="000000"/>
                          </a:solidFill>
                          <a:effectLst/>
                          <a:latin typeface="Calibri" panose="020F0502020204030204" pitchFamily="34" charset="0"/>
                        </a:rPr>
                        <a:t> </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Calibri" panose="020F0502020204030204" pitchFamily="34" charset="0"/>
                        </a:rPr>
                        <a:t>25</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Structure</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Ensure that close contact is maintained with the new management. </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22687156"/>
                  </a:ext>
                </a:extLst>
              </a:tr>
              <a:tr h="251460">
                <a:tc>
                  <a:txBody>
                    <a:bodyPr/>
                    <a:lstStyle/>
                    <a:p>
                      <a:pPr algn="l" fontAlgn="ctr"/>
                      <a:r>
                        <a:rPr lang="en-GB" sz="600" b="0" i="0" u="none" strike="noStrike">
                          <a:solidFill>
                            <a:srgbClr val="000000"/>
                          </a:solidFill>
                          <a:effectLst/>
                          <a:latin typeface="Calibri" panose="020F0502020204030204" pitchFamily="34" charset="0"/>
                        </a:rPr>
                        <a:t>From 10.3 to </a:t>
                      </a:r>
                      <a:r>
                        <a:rPr lang="en-GB" sz="600" b="1" i="0" u="none" strike="noStrike">
                          <a:solidFill>
                            <a:srgbClr val="000000"/>
                          </a:solidFill>
                          <a:effectLst/>
                          <a:latin typeface="Calibri" panose="020F0502020204030204" pitchFamily="34" charset="0"/>
                        </a:rPr>
                        <a:t>10.1</a:t>
                      </a:r>
                      <a:r>
                        <a:rPr lang="en-GB" sz="600" b="0" i="0" u="none" strike="noStrike">
                          <a:solidFill>
                            <a:srgbClr val="000000"/>
                          </a:solidFill>
                          <a:effectLst/>
                          <a:latin typeface="Calibri" panose="020F0502020204030204" pitchFamily="34" charset="0"/>
                        </a:rPr>
                        <a:t> </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Calibri" panose="020F0502020204030204" pitchFamily="34" charset="0"/>
                        </a:rPr>
                        <a:t>13</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dirty="0">
                          <a:solidFill>
                            <a:srgbClr val="000000"/>
                          </a:solidFill>
                          <a:effectLst/>
                          <a:latin typeface="Calibri" panose="020F0502020204030204" pitchFamily="34" charset="0"/>
                        </a:rPr>
                        <a:t>Production</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dirty="0">
                          <a:solidFill>
                            <a:srgbClr val="000000"/>
                          </a:solidFill>
                          <a:effectLst/>
                          <a:latin typeface="Calibri" panose="020F0502020204030204" pitchFamily="34" charset="0"/>
                        </a:rPr>
                        <a:t>Reinforce PRRs and MRs (including interfaces with other WPs). </a:t>
                      </a:r>
                      <a:br>
                        <a:rPr lang="en-GB" sz="600" b="0" i="0" u="none" strike="noStrike" dirty="0">
                          <a:solidFill>
                            <a:srgbClr val="000000"/>
                          </a:solidFill>
                          <a:effectLst/>
                          <a:latin typeface="Calibri" panose="020F0502020204030204" pitchFamily="34" charset="0"/>
                        </a:rPr>
                      </a:br>
                      <a:r>
                        <a:rPr lang="en-GB" sz="600" b="0" i="0" u="none" strike="noStrike" dirty="0">
                          <a:solidFill>
                            <a:srgbClr val="000000"/>
                          </a:solidFill>
                          <a:effectLst/>
                          <a:latin typeface="Calibri" panose="020F0502020204030204" pitchFamily="34" charset="0"/>
                        </a:rPr>
                        <a:t>Distribute the plan of PRRs and MRs to the GLs.</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6398680"/>
                  </a:ext>
                </a:extLst>
              </a:tr>
              <a:tr h="251460">
                <a:tc>
                  <a:txBody>
                    <a:bodyPr/>
                    <a:lstStyle/>
                    <a:p>
                      <a:pPr algn="l" fontAlgn="ctr"/>
                      <a:r>
                        <a:rPr lang="en-GB" sz="600" b="0" i="0" u="none" strike="noStrike">
                          <a:solidFill>
                            <a:srgbClr val="000000"/>
                          </a:solidFill>
                          <a:effectLst/>
                          <a:latin typeface="Calibri" panose="020F0502020204030204" pitchFamily="34" charset="0"/>
                        </a:rPr>
                        <a:t>From 9.8 to </a:t>
                      </a:r>
                      <a:r>
                        <a:rPr lang="en-GB" sz="600" b="1" i="0" u="none" strike="noStrike">
                          <a:solidFill>
                            <a:srgbClr val="000000"/>
                          </a:solidFill>
                          <a:effectLst/>
                          <a:latin typeface="Calibri" panose="020F0502020204030204" pitchFamily="34" charset="0"/>
                        </a:rPr>
                        <a:t>13.3</a:t>
                      </a:r>
                      <a:r>
                        <a:rPr lang="en-GB" sz="600" b="0" i="0" u="none" strike="noStrike">
                          <a:solidFill>
                            <a:srgbClr val="000000"/>
                          </a:solidFill>
                          <a:effectLst/>
                          <a:latin typeface="Calibri" panose="020F0502020204030204" pitchFamily="34" charset="0"/>
                        </a:rPr>
                        <a:t> </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Calibri" panose="020F0502020204030204" pitchFamily="34" charset="0"/>
                        </a:rPr>
                        <a:t>85</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Technology diversification</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Ensure correct documentation on the technological choices, in particular for the technologies for which we do not have an alternative.</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Decision on the production of the MQXFB .</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2839099"/>
                  </a:ext>
                </a:extLst>
              </a:tr>
              <a:tr h="251460">
                <a:tc>
                  <a:txBody>
                    <a:bodyPr/>
                    <a:lstStyle/>
                    <a:p>
                      <a:pPr algn="l" fontAlgn="ctr"/>
                      <a:r>
                        <a:rPr lang="en-GB" sz="600" b="0" i="0" u="none" strike="noStrike">
                          <a:solidFill>
                            <a:srgbClr val="000000"/>
                          </a:solidFill>
                          <a:effectLst/>
                          <a:latin typeface="Calibri" panose="020F0502020204030204" pitchFamily="34" charset="0"/>
                        </a:rPr>
                        <a:t>From 9.3 to </a:t>
                      </a:r>
                      <a:r>
                        <a:rPr lang="en-GB" sz="600" b="1" i="0" u="none" strike="noStrike">
                          <a:solidFill>
                            <a:srgbClr val="000000"/>
                          </a:solidFill>
                          <a:effectLst/>
                          <a:latin typeface="Calibri" panose="020F0502020204030204" pitchFamily="34" charset="0"/>
                        </a:rPr>
                        <a:t>10.1</a:t>
                      </a:r>
                      <a:r>
                        <a:rPr lang="en-GB" sz="600" b="0" i="0" u="none" strike="noStrike">
                          <a:solidFill>
                            <a:srgbClr val="000000"/>
                          </a:solidFill>
                          <a:effectLst/>
                          <a:latin typeface="Calibri" panose="020F0502020204030204" pitchFamily="34" charset="0"/>
                        </a:rPr>
                        <a:t> </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Calibri" panose="020F0502020204030204" pitchFamily="34" charset="0"/>
                        </a:rPr>
                        <a:t>38</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Delegation &amp; approval process</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Rediscuss with GLs and WPs the delegation of authority for those WPs with new interfaces.</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Clarify the role of the HSE link and operational safety coordinator.</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73643060"/>
                  </a:ext>
                </a:extLst>
              </a:tr>
              <a:tr h="251460">
                <a:tc>
                  <a:txBody>
                    <a:bodyPr/>
                    <a:lstStyle/>
                    <a:p>
                      <a:pPr algn="l" fontAlgn="ctr"/>
                      <a:r>
                        <a:rPr lang="en-GB" sz="600" b="0" i="0" u="none" strike="noStrike">
                          <a:solidFill>
                            <a:srgbClr val="000000"/>
                          </a:solidFill>
                          <a:effectLst/>
                          <a:latin typeface="Calibri" panose="020F0502020204030204" pitchFamily="34" charset="0"/>
                        </a:rPr>
                        <a:t>From 10.0 to</a:t>
                      </a:r>
                      <a:r>
                        <a:rPr lang="en-GB" sz="600" b="1" i="0" u="none" strike="noStrike">
                          <a:solidFill>
                            <a:srgbClr val="000000"/>
                          </a:solidFill>
                          <a:effectLst/>
                          <a:latin typeface="Calibri" panose="020F0502020204030204" pitchFamily="34" charset="0"/>
                        </a:rPr>
                        <a:t> 9 </a:t>
                      </a:r>
                      <a:endParaRPr lang="en-GB" sz="6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Calibri" panose="020F0502020204030204" pitchFamily="34" charset="0"/>
                        </a:rPr>
                        <a:t>44</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Technology Licensing</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Follow up of the implementation of ARAS (replacement of SmarTeam). </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Evaluate potential changes in the software for financing reporting (EVM).</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99500402"/>
                  </a:ext>
                </a:extLst>
              </a:tr>
              <a:tr h="342900">
                <a:tc>
                  <a:txBody>
                    <a:bodyPr/>
                    <a:lstStyle/>
                    <a:p>
                      <a:pPr algn="l" fontAlgn="ctr"/>
                      <a:r>
                        <a:rPr lang="en-GB" sz="600" b="0" i="0" u="none" strike="noStrike">
                          <a:solidFill>
                            <a:srgbClr val="000000"/>
                          </a:solidFill>
                          <a:effectLst/>
                          <a:latin typeface="Calibri" panose="020F0502020204030204" pitchFamily="34" charset="0"/>
                        </a:rPr>
                        <a:t>From 9.9 to </a:t>
                      </a:r>
                      <a:r>
                        <a:rPr lang="en-GB" sz="600" b="1" i="0" u="none" strike="noStrike">
                          <a:solidFill>
                            <a:srgbClr val="000000"/>
                          </a:solidFill>
                          <a:effectLst/>
                          <a:latin typeface="Calibri" panose="020F0502020204030204" pitchFamily="34" charset="0"/>
                        </a:rPr>
                        <a:t>10.4</a:t>
                      </a:r>
                      <a:r>
                        <a:rPr lang="en-GB" sz="600" b="0" i="0" u="none" strike="noStrike">
                          <a:solidFill>
                            <a:srgbClr val="000000"/>
                          </a:solidFill>
                          <a:effectLst/>
                          <a:latin typeface="Calibri" panose="020F0502020204030204" pitchFamily="34" charset="0"/>
                        </a:rPr>
                        <a:t> </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Calibri" panose="020F0502020204030204" pitchFamily="34" charset="0"/>
                        </a:rPr>
                        <a:t>6</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Installation</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The lessons learnt from LS2 shall be integrated.</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Identify installation contact points for all the components added to the Baseline and complete the list of people responsible for installation.</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Continue with the installation studies.</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1188980"/>
                  </a:ext>
                </a:extLst>
              </a:tr>
              <a:tr h="251460">
                <a:tc>
                  <a:txBody>
                    <a:bodyPr/>
                    <a:lstStyle/>
                    <a:p>
                      <a:pPr algn="l" fontAlgn="ctr"/>
                      <a:r>
                        <a:rPr lang="en-GB" sz="600" b="0" i="0" u="none" strike="noStrike">
                          <a:solidFill>
                            <a:srgbClr val="000000"/>
                          </a:solidFill>
                          <a:effectLst/>
                          <a:latin typeface="Calibri" panose="020F0502020204030204" pitchFamily="34" charset="0"/>
                        </a:rPr>
                        <a:t>From 9.7 to </a:t>
                      </a:r>
                      <a:r>
                        <a:rPr lang="en-GB" sz="600" b="1" i="0" u="none" strike="noStrike">
                          <a:solidFill>
                            <a:srgbClr val="000000"/>
                          </a:solidFill>
                          <a:effectLst/>
                          <a:latin typeface="Calibri" panose="020F0502020204030204" pitchFamily="34" charset="0"/>
                        </a:rPr>
                        <a:t>9.3 </a:t>
                      </a:r>
                      <a:endParaRPr lang="en-GB" sz="6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Calibri" panose="020F0502020204030204" pitchFamily="34" charset="0"/>
                        </a:rPr>
                        <a:t>41</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Training and Development</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Continue the training of the companies in the usage of MTF and EDMS.</a:t>
                      </a:r>
                      <a:br>
                        <a:rPr lang="en-GB" sz="600" b="0" i="0" u="none" strike="noStrike">
                          <a:solidFill>
                            <a:srgbClr val="000000"/>
                          </a:solidFill>
                          <a:effectLst/>
                          <a:latin typeface="Calibri" panose="020F0502020204030204" pitchFamily="34" charset="0"/>
                        </a:rPr>
                      </a:br>
                      <a:r>
                        <a:rPr lang="en-GB" sz="600" b="0" i="0" u="none" strike="noStrike">
                          <a:solidFill>
                            <a:srgbClr val="000000"/>
                          </a:solidFill>
                          <a:effectLst/>
                          <a:latin typeface="Calibri" panose="020F0502020204030204" pitchFamily="34" charset="0"/>
                        </a:rPr>
                        <a:t>Continue the training on EVM.</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2462435"/>
                  </a:ext>
                </a:extLst>
              </a:tr>
              <a:tr h="160020">
                <a:tc>
                  <a:txBody>
                    <a:bodyPr/>
                    <a:lstStyle/>
                    <a:p>
                      <a:pPr algn="l" fontAlgn="ctr"/>
                      <a:r>
                        <a:rPr lang="en-GB" sz="600" b="0" i="0" u="none" strike="noStrike">
                          <a:solidFill>
                            <a:srgbClr val="000000"/>
                          </a:solidFill>
                          <a:effectLst/>
                          <a:latin typeface="Calibri" panose="020F0502020204030204" pitchFamily="34" charset="0"/>
                        </a:rPr>
                        <a:t>From 9.5 to </a:t>
                      </a:r>
                      <a:r>
                        <a:rPr lang="en-GB" sz="600" b="1" i="0" u="none" strike="noStrike">
                          <a:solidFill>
                            <a:srgbClr val="000000"/>
                          </a:solidFill>
                          <a:effectLst/>
                          <a:latin typeface="Calibri" panose="020F0502020204030204" pitchFamily="34" charset="0"/>
                        </a:rPr>
                        <a:t>13.6 </a:t>
                      </a:r>
                      <a:endParaRPr lang="en-GB" sz="6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600" b="0" i="0" u="none" strike="noStrike">
                          <a:solidFill>
                            <a:srgbClr val="000000"/>
                          </a:solidFill>
                          <a:effectLst/>
                          <a:latin typeface="Calibri" panose="020F0502020204030204" pitchFamily="34" charset="0"/>
                        </a:rPr>
                        <a:t>74</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a:solidFill>
                            <a:srgbClr val="000000"/>
                          </a:solidFill>
                          <a:effectLst/>
                          <a:latin typeface="Calibri" panose="020F0502020204030204" pitchFamily="34" charset="0"/>
                        </a:rPr>
                        <a:t>Project management</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600" b="0" i="0" u="none" strike="noStrike" dirty="0">
                          <a:solidFill>
                            <a:srgbClr val="000000"/>
                          </a:solidFill>
                          <a:effectLst/>
                          <a:latin typeface="Calibri" panose="020F0502020204030204" pitchFamily="34" charset="0"/>
                        </a:rPr>
                        <a:t>Identification of resources needed during 2021 for discussion with new management.</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02822139"/>
                  </a:ext>
                </a:extLst>
              </a:tr>
            </a:tbl>
          </a:graphicData>
        </a:graphic>
      </p:graphicFrame>
    </p:spTree>
    <p:extLst>
      <p:ext uri="{BB962C8B-B14F-4D97-AF65-F5344CB8AC3E}">
        <p14:creationId xmlns:p14="http://schemas.microsoft.com/office/powerpoint/2010/main" val="13540424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75D74-F64E-4C6A-AFF3-5C1A0BDE0F8A}"/>
              </a:ext>
            </a:extLst>
          </p:cNvPr>
          <p:cNvSpPr>
            <a:spLocks noGrp="1"/>
          </p:cNvSpPr>
          <p:nvPr>
            <p:ph type="title"/>
          </p:nvPr>
        </p:nvSpPr>
        <p:spPr/>
        <p:txBody>
          <a:bodyPr/>
          <a:lstStyle/>
          <a:p>
            <a:r>
              <a:rPr lang="en-US" dirty="0"/>
              <a:t>WP1 – MAIN NEW ACTIONS</a:t>
            </a:r>
            <a:endParaRPr lang="en-GB" dirty="0"/>
          </a:p>
        </p:txBody>
      </p:sp>
      <p:sp>
        <p:nvSpPr>
          <p:cNvPr id="3" name="Footer Placeholder 2">
            <a:extLst>
              <a:ext uri="{FF2B5EF4-FFF2-40B4-BE49-F238E27FC236}">
                <a16:creationId xmlns:a16="http://schemas.microsoft.com/office/drawing/2014/main" id="{FA912EE9-1F2F-44BF-B1C1-879597277A64}"/>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8D107D3B-E39A-4191-85CF-6ECF1EEFAA68}"/>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61</a:t>
            </a:fld>
            <a:endParaRPr lang="fr-FR">
              <a:solidFill>
                <a:srgbClr val="64BCD9"/>
              </a:solidFill>
              <a:latin typeface="Arial"/>
            </a:endParaRPr>
          </a:p>
        </p:txBody>
      </p:sp>
      <p:graphicFrame>
        <p:nvGraphicFramePr>
          <p:cNvPr id="7" name="Table 6"/>
          <p:cNvGraphicFramePr>
            <a:graphicFrameLocks noGrp="1"/>
          </p:cNvGraphicFramePr>
          <p:nvPr/>
        </p:nvGraphicFramePr>
        <p:xfrm>
          <a:off x="1888368" y="735580"/>
          <a:ext cx="5367265" cy="3903522"/>
        </p:xfrm>
        <a:graphic>
          <a:graphicData uri="http://schemas.openxmlformats.org/drawingml/2006/table">
            <a:tbl>
              <a:tblPr/>
              <a:tblGrid>
                <a:gridCol w="589968">
                  <a:extLst>
                    <a:ext uri="{9D8B030D-6E8A-4147-A177-3AD203B41FA5}">
                      <a16:colId xmlns:a16="http://schemas.microsoft.com/office/drawing/2014/main" val="3325514846"/>
                    </a:ext>
                  </a:extLst>
                </a:gridCol>
                <a:gridCol w="352541">
                  <a:extLst>
                    <a:ext uri="{9D8B030D-6E8A-4147-A177-3AD203B41FA5}">
                      <a16:colId xmlns:a16="http://schemas.microsoft.com/office/drawing/2014/main" val="764581800"/>
                    </a:ext>
                  </a:extLst>
                </a:gridCol>
                <a:gridCol w="1280661">
                  <a:extLst>
                    <a:ext uri="{9D8B030D-6E8A-4147-A177-3AD203B41FA5}">
                      <a16:colId xmlns:a16="http://schemas.microsoft.com/office/drawing/2014/main" val="4243539833"/>
                    </a:ext>
                  </a:extLst>
                </a:gridCol>
                <a:gridCol w="3144095">
                  <a:extLst>
                    <a:ext uri="{9D8B030D-6E8A-4147-A177-3AD203B41FA5}">
                      <a16:colId xmlns:a16="http://schemas.microsoft.com/office/drawing/2014/main" val="55773605"/>
                    </a:ext>
                  </a:extLst>
                </a:gridCol>
              </a:tblGrid>
              <a:tr h="371918">
                <a:tc>
                  <a:txBody>
                    <a:bodyPr/>
                    <a:lstStyle/>
                    <a:p>
                      <a:pPr algn="l" fontAlgn="b"/>
                      <a:r>
                        <a:rPr lang="en-GB" sz="800" b="1" i="0" u="none" strike="noStrike" dirty="0" err="1">
                          <a:solidFill>
                            <a:srgbClr val="FFFFFF"/>
                          </a:solidFill>
                          <a:effectLst/>
                          <a:latin typeface="Calibri" panose="020F0502020204030204" pitchFamily="34" charset="0"/>
                        </a:rPr>
                        <a:t>IxV</a:t>
                      </a:r>
                      <a:endParaRPr lang="en-GB" sz="800" b="1" i="0" u="none" strike="noStrike" dirty="0">
                        <a:solidFill>
                          <a:srgbClr val="FFFFFF"/>
                        </a:solidFill>
                        <a:effectLst/>
                        <a:latin typeface="Calibri" panose="020F0502020204030204" pitchFamily="34" charset="0"/>
                      </a:endParaRP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4472C4"/>
                    </a:solidFill>
                  </a:tcPr>
                </a:tc>
                <a:tc>
                  <a:txBody>
                    <a:bodyPr/>
                    <a:lstStyle/>
                    <a:p>
                      <a:pPr algn="ctr" fontAlgn="ctr"/>
                      <a:r>
                        <a:rPr lang="en-GB" sz="800" b="1" i="0" u="none" strike="noStrike">
                          <a:solidFill>
                            <a:srgbClr val="FFFFFF"/>
                          </a:solidFill>
                          <a:effectLst/>
                          <a:latin typeface="Calibri" panose="020F0502020204030204" pitchFamily="34" charset="0"/>
                        </a:rPr>
                        <a:t>ID</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4472C4"/>
                    </a:solidFill>
                  </a:tcPr>
                </a:tc>
                <a:tc>
                  <a:txBody>
                    <a:bodyPr/>
                    <a:lstStyle/>
                    <a:p>
                      <a:pPr algn="l" fontAlgn="b"/>
                      <a:r>
                        <a:rPr lang="en-GB" sz="800" b="1" i="0" u="none" strike="noStrike">
                          <a:solidFill>
                            <a:srgbClr val="FFFFFF"/>
                          </a:solidFill>
                          <a:effectLst/>
                          <a:latin typeface="Calibri" panose="020F0502020204030204" pitchFamily="34" charset="0"/>
                        </a:rPr>
                        <a:t>Risk</a:t>
                      </a:r>
                    </a:p>
                  </a:txBody>
                  <a:tcPr marL="34290" marR="34290" marT="34290" marB="3429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4472C4"/>
                    </a:solidFill>
                  </a:tcPr>
                </a:tc>
                <a:tc>
                  <a:txBody>
                    <a:bodyPr/>
                    <a:lstStyle/>
                    <a:p>
                      <a:pPr algn="l" fontAlgn="b"/>
                      <a:r>
                        <a:rPr lang="en-GB" sz="800" b="1" i="0" u="none" strike="noStrike" dirty="0">
                          <a:solidFill>
                            <a:srgbClr val="FFFFFF"/>
                          </a:solidFill>
                          <a:effectLst/>
                          <a:latin typeface="Calibri" panose="020F0502020204030204" pitchFamily="34" charset="0"/>
                        </a:rPr>
                        <a:t>Actions</a:t>
                      </a:r>
                    </a:p>
                  </a:txBody>
                  <a:tcPr marL="34290" marR="34290" marT="34290" marB="3429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4472C4"/>
                    </a:solidFill>
                  </a:tcPr>
                </a:tc>
                <a:extLst>
                  <a:ext uri="{0D108BD9-81ED-4DB2-BD59-A6C34878D82A}">
                    <a16:rowId xmlns:a16="http://schemas.microsoft.com/office/drawing/2014/main" val="826694240"/>
                  </a:ext>
                </a:extLst>
              </a:tr>
              <a:tr h="548640">
                <a:tc>
                  <a:txBody>
                    <a:bodyPr/>
                    <a:lstStyle/>
                    <a:p>
                      <a:pPr algn="l" fontAlgn="ctr"/>
                      <a:r>
                        <a:rPr lang="en-GB" sz="800" b="0" i="0" u="none" strike="noStrike" dirty="0">
                          <a:solidFill>
                            <a:srgbClr val="000000"/>
                          </a:solidFill>
                          <a:effectLst/>
                          <a:latin typeface="Calibri" panose="020F0502020204030204" pitchFamily="34" charset="0"/>
                        </a:rPr>
                        <a:t>From 8.9 to </a:t>
                      </a:r>
                      <a:r>
                        <a:rPr lang="en-GB" sz="800" b="1" i="0" u="none" strike="noStrike" dirty="0">
                          <a:solidFill>
                            <a:srgbClr val="000000"/>
                          </a:solidFill>
                          <a:effectLst/>
                          <a:latin typeface="Calibri" panose="020F0502020204030204" pitchFamily="34" charset="0"/>
                        </a:rPr>
                        <a:t>11.3</a:t>
                      </a:r>
                      <a:r>
                        <a:rPr lang="en-GB" sz="800" b="0" i="0" u="none" strike="noStrike" dirty="0">
                          <a:solidFill>
                            <a:srgbClr val="000000"/>
                          </a:solidFill>
                          <a:effectLst/>
                          <a:latin typeface="Calibri" panose="020F0502020204030204" pitchFamily="34" charset="0"/>
                        </a:rPr>
                        <a:t> </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83</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Strategy for outsourcing</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Once more suggest GLs to reinforce contract supervision. Every contract should have two people following it and one has to be a Staff. Use the PSM to discuss this need with the GLs. Reinforce the message to the new management.</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52947849"/>
                  </a:ext>
                </a:extLst>
              </a:tr>
              <a:tr h="371918">
                <a:tc>
                  <a:txBody>
                    <a:bodyPr/>
                    <a:lstStyle/>
                    <a:p>
                      <a:pPr algn="l" fontAlgn="ctr"/>
                      <a:r>
                        <a:rPr lang="en-GB" sz="800" b="0" i="0" u="none" strike="noStrike">
                          <a:solidFill>
                            <a:srgbClr val="000000"/>
                          </a:solidFill>
                          <a:effectLst/>
                          <a:latin typeface="Calibri" panose="020F0502020204030204" pitchFamily="34" charset="0"/>
                        </a:rPr>
                        <a:t>From 8.4 to </a:t>
                      </a:r>
                      <a:r>
                        <a:rPr lang="en-GB" sz="800" b="1" i="0" u="none" strike="noStrike">
                          <a:solidFill>
                            <a:srgbClr val="000000"/>
                          </a:solidFill>
                          <a:effectLst/>
                          <a:latin typeface="Calibri" panose="020F0502020204030204" pitchFamily="34" charset="0"/>
                        </a:rPr>
                        <a:t>15.4</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68</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Macro-economic in-kind</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Under the responsibility of CERN management.</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96607880"/>
                  </a:ext>
                </a:extLst>
              </a:tr>
              <a:tr h="371918">
                <a:tc>
                  <a:txBody>
                    <a:bodyPr/>
                    <a:lstStyle/>
                    <a:p>
                      <a:pPr algn="l" fontAlgn="ctr"/>
                      <a:r>
                        <a:rPr lang="en-GB" sz="800" b="0" i="0" u="none" strike="noStrike">
                          <a:solidFill>
                            <a:srgbClr val="000000"/>
                          </a:solidFill>
                          <a:effectLst/>
                          <a:latin typeface="Calibri" panose="020F0502020204030204" pitchFamily="34" charset="0"/>
                        </a:rPr>
                        <a:t>From 5.9 to </a:t>
                      </a:r>
                      <a:r>
                        <a:rPr lang="en-GB" sz="800" b="1" i="0" u="none" strike="noStrike">
                          <a:solidFill>
                            <a:srgbClr val="000000"/>
                          </a:solidFill>
                          <a:effectLst/>
                          <a:latin typeface="Calibri" panose="020F0502020204030204" pitchFamily="34" charset="0"/>
                        </a:rPr>
                        <a:t>13.4</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66</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Hazards/Catastrophic Loss</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Global actions come from CERN management. </a:t>
                      </a:r>
                      <a:br>
                        <a:rPr lang="en-GB" sz="800" b="0" i="0" u="none" strike="noStrike">
                          <a:solidFill>
                            <a:srgbClr val="000000"/>
                          </a:solidFill>
                          <a:effectLst/>
                          <a:latin typeface="Calibri" panose="020F0502020204030204" pitchFamily="34" charset="0"/>
                        </a:rPr>
                      </a:br>
                      <a:r>
                        <a:rPr lang="en-GB" sz="800" b="0" i="0" u="none" strike="noStrike">
                          <a:solidFill>
                            <a:srgbClr val="000000"/>
                          </a:solidFill>
                          <a:effectLst/>
                          <a:latin typeface="Calibri" panose="020F0502020204030204" pitchFamily="34" charset="0"/>
                        </a:rPr>
                        <a:t>Maintain actions for COVID as established for the 1st wave.</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37892660"/>
                  </a:ext>
                </a:extLst>
              </a:tr>
              <a:tr h="371918">
                <a:tc>
                  <a:txBody>
                    <a:bodyPr/>
                    <a:lstStyle/>
                    <a:p>
                      <a:pPr algn="l" fontAlgn="ctr"/>
                      <a:r>
                        <a:rPr lang="en-GB" sz="800" b="0" i="0" u="none" strike="noStrike">
                          <a:solidFill>
                            <a:srgbClr val="000000"/>
                          </a:solidFill>
                          <a:effectLst/>
                          <a:latin typeface="Calibri" panose="020F0502020204030204" pitchFamily="34" charset="0"/>
                        </a:rPr>
                        <a:t>From 7 to </a:t>
                      </a:r>
                      <a:r>
                        <a:rPr lang="en-GB" sz="800" b="1" i="0" u="none" strike="noStrike">
                          <a:solidFill>
                            <a:srgbClr val="000000"/>
                          </a:solidFill>
                          <a:effectLst/>
                          <a:latin typeface="Calibri" panose="020F0502020204030204" pitchFamily="34" charset="0"/>
                        </a:rPr>
                        <a:t>13.1</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64</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Changes of applicable laws and regulations</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Maintain actions for COVID as established for the 1st wave (visits to the companies through video, …).</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451991"/>
                  </a:ext>
                </a:extLst>
              </a:tr>
              <a:tr h="371918">
                <a:tc>
                  <a:txBody>
                    <a:bodyPr/>
                    <a:lstStyle/>
                    <a:p>
                      <a:pPr algn="l" fontAlgn="ctr"/>
                      <a:r>
                        <a:rPr lang="en-GB" sz="800" b="0" i="0" u="none" strike="noStrike">
                          <a:solidFill>
                            <a:srgbClr val="000000"/>
                          </a:solidFill>
                          <a:effectLst/>
                          <a:latin typeface="Calibri" panose="020F0502020204030204" pitchFamily="34" charset="0"/>
                        </a:rPr>
                        <a:t>From 7.4 to </a:t>
                      </a:r>
                      <a:r>
                        <a:rPr lang="en-GB" sz="800" b="1" i="0" u="none" strike="noStrike">
                          <a:solidFill>
                            <a:srgbClr val="000000"/>
                          </a:solidFill>
                          <a:effectLst/>
                          <a:latin typeface="Calibri" panose="020F0502020204030204" pitchFamily="34" charset="0"/>
                        </a:rPr>
                        <a:t>9.8</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26</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Breaches of ethics and compliance</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Keep close contract with the top management for the plan to replace the PJAS.</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302416"/>
                  </a:ext>
                </a:extLst>
              </a:tr>
              <a:tr h="371918">
                <a:tc>
                  <a:txBody>
                    <a:bodyPr/>
                    <a:lstStyle/>
                    <a:p>
                      <a:pPr algn="l" fontAlgn="ctr"/>
                      <a:r>
                        <a:rPr lang="en-GB" sz="800" b="0" i="0" u="none" strike="noStrike">
                          <a:solidFill>
                            <a:srgbClr val="000000"/>
                          </a:solidFill>
                          <a:effectLst/>
                          <a:latin typeface="Calibri" panose="020F0502020204030204" pitchFamily="34" charset="0"/>
                        </a:rPr>
                        <a:t>From 8.3 to </a:t>
                      </a:r>
                      <a:r>
                        <a:rPr lang="en-GB" sz="800" b="1" i="0" u="none" strike="noStrike">
                          <a:solidFill>
                            <a:srgbClr val="000000"/>
                          </a:solidFill>
                          <a:effectLst/>
                          <a:latin typeface="Calibri" panose="020F0502020204030204" pitchFamily="34" charset="0"/>
                        </a:rPr>
                        <a:t>9.4</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19</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Reporting</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Agree the structure of the project office and of the project in general in relation with the structure of the sector (including committees).</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30371679"/>
                  </a:ext>
                </a:extLst>
              </a:tr>
              <a:tr h="371918">
                <a:tc>
                  <a:txBody>
                    <a:bodyPr/>
                    <a:lstStyle/>
                    <a:p>
                      <a:pPr algn="l" fontAlgn="ctr"/>
                      <a:r>
                        <a:rPr lang="en-GB" sz="800" b="0" i="0" u="none" strike="noStrike">
                          <a:solidFill>
                            <a:srgbClr val="000000"/>
                          </a:solidFill>
                          <a:effectLst/>
                          <a:latin typeface="Calibri" panose="020F0502020204030204" pitchFamily="34" charset="0"/>
                        </a:rPr>
                        <a:t>From 8.8 to</a:t>
                      </a:r>
                      <a:r>
                        <a:rPr lang="en-GB" sz="800" b="1" i="0" u="none" strike="noStrike">
                          <a:solidFill>
                            <a:srgbClr val="000000"/>
                          </a:solidFill>
                          <a:effectLst/>
                          <a:latin typeface="Calibri" panose="020F0502020204030204" pitchFamily="34" charset="0"/>
                        </a:rPr>
                        <a:t> 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73</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Performance monitoring</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Increase the number of check points in the schedule (granularity in EVM included).</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7546647"/>
                  </a:ext>
                </a:extLst>
              </a:tr>
              <a:tr h="371918">
                <a:tc>
                  <a:txBody>
                    <a:bodyPr/>
                    <a:lstStyle/>
                    <a:p>
                      <a:pPr algn="l" fontAlgn="ctr"/>
                      <a:r>
                        <a:rPr lang="en-GB" sz="800" b="0" i="0" u="none" strike="noStrike">
                          <a:solidFill>
                            <a:srgbClr val="000000"/>
                          </a:solidFill>
                          <a:effectLst/>
                          <a:latin typeface="Calibri" panose="020F0502020204030204" pitchFamily="34" charset="0"/>
                        </a:rPr>
                        <a:t>From 8 to </a:t>
                      </a:r>
                      <a:r>
                        <a:rPr lang="en-GB" sz="800" b="1" i="0" u="none" strike="noStrike">
                          <a:solidFill>
                            <a:srgbClr val="000000"/>
                          </a:solidFill>
                          <a:effectLst/>
                          <a:latin typeface="Calibri" panose="020F0502020204030204" pitchFamily="34" charset="0"/>
                        </a:rPr>
                        <a:t>8.9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Monitoring of collaborations</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Maintain the present reporting. </a:t>
                      </a:r>
                      <a:br>
                        <a:rPr lang="en-GB" sz="800" b="0" i="0" u="none" strike="noStrike" dirty="0">
                          <a:solidFill>
                            <a:srgbClr val="000000"/>
                          </a:solidFill>
                          <a:effectLst/>
                          <a:latin typeface="Calibri" panose="020F0502020204030204" pitchFamily="34" charset="0"/>
                        </a:rPr>
                      </a:br>
                      <a:r>
                        <a:rPr lang="en-GB" sz="800" b="0" i="0" u="none" strike="noStrike" dirty="0">
                          <a:solidFill>
                            <a:srgbClr val="000000"/>
                          </a:solidFill>
                          <a:effectLst/>
                          <a:latin typeface="Calibri" panose="020F0502020204030204" pitchFamily="34" charset="0"/>
                        </a:rPr>
                        <a:t>Ensure that there is a “</a:t>
                      </a:r>
                      <a:r>
                        <a:rPr lang="en-GB" sz="800" b="0" i="0" u="none" strike="noStrike" dirty="0" err="1">
                          <a:solidFill>
                            <a:srgbClr val="000000"/>
                          </a:solidFill>
                          <a:effectLst/>
                          <a:latin typeface="Calibri" panose="020F0502020204030204" pitchFamily="34" charset="0"/>
                        </a:rPr>
                        <a:t>presential</a:t>
                      </a:r>
                      <a:r>
                        <a:rPr lang="en-GB" sz="800" b="0" i="0" u="none" strike="noStrike" dirty="0">
                          <a:solidFill>
                            <a:srgbClr val="000000"/>
                          </a:solidFill>
                          <a:effectLst/>
                          <a:latin typeface="Calibri" panose="020F0502020204030204" pitchFamily="34" charset="0"/>
                        </a:rPr>
                        <a:t>” annual meeting in 2021.</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71187839"/>
                  </a:ext>
                </a:extLst>
              </a:tr>
              <a:tr h="371918">
                <a:tc>
                  <a:txBody>
                    <a:bodyPr/>
                    <a:lstStyle/>
                    <a:p>
                      <a:pPr algn="l" fontAlgn="ctr"/>
                      <a:r>
                        <a:rPr lang="en-GB" sz="800" b="0" i="0" u="none" strike="noStrike">
                          <a:solidFill>
                            <a:srgbClr val="000000"/>
                          </a:solidFill>
                          <a:effectLst/>
                          <a:latin typeface="Calibri" panose="020F0502020204030204" pitchFamily="34" charset="0"/>
                        </a:rPr>
                        <a:t>From 8.4 to </a:t>
                      </a:r>
                      <a:r>
                        <a:rPr lang="en-GB" sz="800" b="1" i="0" u="none" strike="noStrike">
                          <a:solidFill>
                            <a:srgbClr val="000000"/>
                          </a:solidFill>
                          <a:effectLst/>
                          <a:latin typeface="Calibri" panose="020F0502020204030204" pitchFamily="34" charset="0"/>
                        </a:rPr>
                        <a:t>8.9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35</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Funding (rates)</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We have no way to compensate in case it is needed (no contingency).</a:t>
                      </a:r>
                    </a:p>
                  </a:txBody>
                  <a:tcPr marL="34290" marR="34290" marT="34290" marB="3429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53070853"/>
                  </a:ext>
                </a:extLst>
              </a:tr>
            </a:tbl>
          </a:graphicData>
        </a:graphic>
      </p:graphicFrame>
    </p:spTree>
    <p:extLst>
      <p:ext uri="{BB962C8B-B14F-4D97-AF65-F5344CB8AC3E}">
        <p14:creationId xmlns:p14="http://schemas.microsoft.com/office/powerpoint/2010/main" val="220044158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2000" y="2067694"/>
            <a:ext cx="5940000" cy="431896"/>
          </a:xfrm>
        </p:spPr>
        <p:txBody>
          <a:bodyPr/>
          <a:lstStyle/>
          <a:p>
            <a:r>
              <a:rPr lang="en-GB" dirty="0"/>
              <a:t>WP3 and WP4 – Mature WPs with well established Collaborations and in full production mode</a:t>
            </a:r>
          </a:p>
        </p:txBody>
      </p:sp>
      <p:sp>
        <p:nvSpPr>
          <p:cNvPr id="3" name="Footer Placeholder 2"/>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62</a:t>
            </a:fld>
            <a:endParaRPr lang="fr-FR">
              <a:solidFill>
                <a:srgbClr val="64BCD9"/>
              </a:solidFill>
              <a:latin typeface="Arial"/>
            </a:endParaRPr>
          </a:p>
        </p:txBody>
      </p:sp>
      <p:sp>
        <p:nvSpPr>
          <p:cNvPr id="5" name="TextBox 4"/>
          <p:cNvSpPr txBox="1"/>
          <p:nvPr/>
        </p:nvSpPr>
        <p:spPr>
          <a:xfrm>
            <a:off x="755576" y="3281577"/>
            <a:ext cx="7632848" cy="923330"/>
          </a:xfrm>
          <a:prstGeom prst="rect">
            <a:avLst/>
          </a:prstGeom>
          <a:noFill/>
        </p:spPr>
        <p:txBody>
          <a:bodyPr wrap="square" rtlCol="0">
            <a:spAutoFit/>
          </a:bodyPr>
          <a:lstStyle/>
          <a:p>
            <a:r>
              <a:rPr lang="en-GB" dirty="0"/>
              <a:t>Main risks: Monitoring of the very large collaborations involved and follow up of the production of the big amount of deliverables required. </a:t>
            </a:r>
          </a:p>
          <a:p>
            <a:pPr algn="ctr"/>
            <a:r>
              <a:rPr lang="en-GB" dirty="0"/>
              <a:t>Average I*V </a:t>
            </a:r>
            <a:r>
              <a:rPr lang="en-GB" dirty="0">
                <a:sym typeface="Wingdings" panose="05000000000000000000" pitchFamily="2" charset="2"/>
              </a:rPr>
              <a:t></a:t>
            </a:r>
            <a:r>
              <a:rPr lang="en-GB" dirty="0"/>
              <a:t> 4.15</a:t>
            </a:r>
          </a:p>
        </p:txBody>
      </p:sp>
    </p:spTree>
    <p:extLst>
      <p:ext uri="{BB962C8B-B14F-4D97-AF65-F5344CB8AC3E}">
        <p14:creationId xmlns:p14="http://schemas.microsoft.com/office/powerpoint/2010/main" val="190694009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361E7-AF91-404A-A20F-FB58AF9937B5}"/>
              </a:ext>
            </a:extLst>
          </p:cNvPr>
          <p:cNvSpPr>
            <a:spLocks noGrp="1"/>
          </p:cNvSpPr>
          <p:nvPr>
            <p:ph type="title"/>
          </p:nvPr>
        </p:nvSpPr>
        <p:spPr/>
        <p:txBody>
          <a:bodyPr/>
          <a:lstStyle/>
          <a:p>
            <a:r>
              <a:rPr lang="en-US" dirty="0"/>
              <a:t>WP3</a:t>
            </a:r>
            <a:endParaRPr lang="en-GB" dirty="0"/>
          </a:p>
        </p:txBody>
      </p:sp>
      <p:sp>
        <p:nvSpPr>
          <p:cNvPr id="3" name="Footer Placeholder 2">
            <a:extLst>
              <a:ext uri="{FF2B5EF4-FFF2-40B4-BE49-F238E27FC236}">
                <a16:creationId xmlns:a16="http://schemas.microsoft.com/office/drawing/2014/main" id="{FE2B99EF-AE00-4013-9DDC-B989ACF28EF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6CEC84F6-8E25-49D6-A5A3-12C61E21CC0E}"/>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63</a:t>
            </a:fld>
            <a:endParaRPr lang="fr-FR">
              <a:solidFill>
                <a:srgbClr val="64BCD9"/>
              </a:solidFill>
              <a:latin typeface="Arial"/>
            </a:endParaRPr>
          </a:p>
        </p:txBody>
      </p:sp>
      <p:pic>
        <p:nvPicPr>
          <p:cNvPr id="6" name="Picture 5"/>
          <p:cNvPicPr>
            <a:picLocks noChangeAspect="1"/>
          </p:cNvPicPr>
          <p:nvPr/>
        </p:nvPicPr>
        <p:blipFill>
          <a:blip r:embed="rId2"/>
          <a:stretch>
            <a:fillRect/>
          </a:stretch>
        </p:blipFill>
        <p:spPr>
          <a:xfrm>
            <a:off x="2314151" y="937241"/>
            <a:ext cx="4590000" cy="628684"/>
          </a:xfrm>
          <a:prstGeom prst="rect">
            <a:avLst/>
          </a:prstGeom>
        </p:spPr>
      </p:pic>
      <p:pic>
        <p:nvPicPr>
          <p:cNvPr id="11" name="Picture 10"/>
          <p:cNvPicPr>
            <a:picLocks noChangeAspect="1"/>
          </p:cNvPicPr>
          <p:nvPr/>
        </p:nvPicPr>
        <p:blipFill>
          <a:blip r:embed="rId3"/>
          <a:stretch>
            <a:fillRect/>
          </a:stretch>
        </p:blipFill>
        <p:spPr>
          <a:xfrm>
            <a:off x="2314151" y="1809615"/>
            <a:ext cx="4590572" cy="2490923"/>
          </a:xfrm>
          <a:prstGeom prst="rect">
            <a:avLst/>
          </a:prstGeom>
        </p:spPr>
      </p:pic>
    </p:spTree>
    <p:extLst>
      <p:ext uri="{BB962C8B-B14F-4D97-AF65-F5344CB8AC3E}">
        <p14:creationId xmlns:p14="http://schemas.microsoft.com/office/powerpoint/2010/main" val="68530505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03BA3-1D7F-4E25-99FC-75A8E7F0634E}"/>
              </a:ext>
            </a:extLst>
          </p:cNvPr>
          <p:cNvSpPr>
            <a:spLocks noGrp="1"/>
          </p:cNvSpPr>
          <p:nvPr>
            <p:ph type="title"/>
          </p:nvPr>
        </p:nvSpPr>
        <p:spPr/>
        <p:txBody>
          <a:bodyPr/>
          <a:lstStyle/>
          <a:p>
            <a:r>
              <a:rPr lang="en-US" dirty="0"/>
              <a:t>WP3</a:t>
            </a:r>
            <a:endParaRPr lang="en-GB" dirty="0"/>
          </a:p>
        </p:txBody>
      </p:sp>
      <p:sp>
        <p:nvSpPr>
          <p:cNvPr id="3" name="Footer Placeholder 2">
            <a:extLst>
              <a:ext uri="{FF2B5EF4-FFF2-40B4-BE49-F238E27FC236}">
                <a16:creationId xmlns:a16="http://schemas.microsoft.com/office/drawing/2014/main" id="{34E89E8C-1B3D-46AE-BC81-540AB3AC9CA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96878836-EC93-4E9D-9395-D61FD98632DB}"/>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64</a:t>
            </a:fld>
            <a:endParaRPr lang="fr-FR">
              <a:solidFill>
                <a:srgbClr val="64BCD9"/>
              </a:solidFill>
              <a:latin typeface="Arial"/>
            </a:endParaRPr>
          </a:p>
        </p:txBody>
      </p:sp>
      <p:pic>
        <p:nvPicPr>
          <p:cNvPr id="5" name="Picture 4"/>
          <p:cNvPicPr>
            <a:picLocks noChangeAspect="1"/>
          </p:cNvPicPr>
          <p:nvPr/>
        </p:nvPicPr>
        <p:blipFill>
          <a:blip r:embed="rId2"/>
          <a:stretch>
            <a:fillRect/>
          </a:stretch>
        </p:blipFill>
        <p:spPr>
          <a:xfrm>
            <a:off x="1337408" y="604984"/>
            <a:ext cx="6469184" cy="4232296"/>
          </a:xfrm>
          <a:prstGeom prst="rect">
            <a:avLst/>
          </a:prstGeom>
        </p:spPr>
      </p:pic>
    </p:spTree>
    <p:extLst>
      <p:ext uri="{BB962C8B-B14F-4D97-AF65-F5344CB8AC3E}">
        <p14:creationId xmlns:p14="http://schemas.microsoft.com/office/powerpoint/2010/main" val="408357027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5E0DD-9521-44C2-AB7D-73B64EB6D288}"/>
              </a:ext>
            </a:extLst>
          </p:cNvPr>
          <p:cNvSpPr>
            <a:spLocks noGrp="1"/>
          </p:cNvSpPr>
          <p:nvPr>
            <p:ph type="title"/>
          </p:nvPr>
        </p:nvSpPr>
        <p:spPr/>
        <p:txBody>
          <a:bodyPr/>
          <a:lstStyle/>
          <a:p>
            <a:r>
              <a:rPr lang="en-US" dirty="0"/>
              <a:t>WP3</a:t>
            </a:r>
            <a:endParaRPr lang="en-GB" dirty="0"/>
          </a:p>
        </p:txBody>
      </p:sp>
      <p:sp>
        <p:nvSpPr>
          <p:cNvPr id="3" name="Footer Placeholder 2">
            <a:extLst>
              <a:ext uri="{FF2B5EF4-FFF2-40B4-BE49-F238E27FC236}">
                <a16:creationId xmlns:a16="http://schemas.microsoft.com/office/drawing/2014/main" id="{35AEA231-0ACA-4D31-8371-01554CAF4568}"/>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F57FB701-A862-4159-9965-50F7D78EDA16}"/>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65</a:t>
            </a:fld>
            <a:endParaRPr lang="fr-FR">
              <a:solidFill>
                <a:srgbClr val="64BCD9"/>
              </a:solidFill>
              <a:latin typeface="Arial"/>
            </a:endParaRPr>
          </a:p>
        </p:txBody>
      </p:sp>
      <p:pic>
        <p:nvPicPr>
          <p:cNvPr id="5" name="Picture 4"/>
          <p:cNvPicPr>
            <a:picLocks noChangeAspect="1"/>
          </p:cNvPicPr>
          <p:nvPr/>
        </p:nvPicPr>
        <p:blipFill>
          <a:blip r:embed="rId2"/>
          <a:stretch>
            <a:fillRect/>
          </a:stretch>
        </p:blipFill>
        <p:spPr>
          <a:xfrm>
            <a:off x="1333444" y="602390"/>
            <a:ext cx="6477113" cy="4237482"/>
          </a:xfrm>
          <a:prstGeom prst="rect">
            <a:avLst/>
          </a:prstGeom>
        </p:spPr>
      </p:pic>
    </p:spTree>
    <p:extLst>
      <p:ext uri="{BB962C8B-B14F-4D97-AF65-F5344CB8AC3E}">
        <p14:creationId xmlns:p14="http://schemas.microsoft.com/office/powerpoint/2010/main" val="112877469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75D74-F64E-4C6A-AFF3-5C1A0BDE0F8A}"/>
              </a:ext>
            </a:extLst>
          </p:cNvPr>
          <p:cNvSpPr>
            <a:spLocks noGrp="1"/>
          </p:cNvSpPr>
          <p:nvPr>
            <p:ph type="title"/>
          </p:nvPr>
        </p:nvSpPr>
        <p:spPr/>
        <p:txBody>
          <a:bodyPr/>
          <a:lstStyle/>
          <a:p>
            <a:r>
              <a:rPr lang="en-US" dirty="0"/>
              <a:t>WP3 – MAIN ACTIONS</a:t>
            </a:r>
            <a:endParaRPr lang="en-GB" dirty="0"/>
          </a:p>
        </p:txBody>
      </p:sp>
      <p:sp>
        <p:nvSpPr>
          <p:cNvPr id="3" name="Footer Placeholder 2">
            <a:extLst>
              <a:ext uri="{FF2B5EF4-FFF2-40B4-BE49-F238E27FC236}">
                <a16:creationId xmlns:a16="http://schemas.microsoft.com/office/drawing/2014/main" id="{FA912EE9-1F2F-44BF-B1C1-879597277A64}"/>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8D107D3B-E39A-4191-85CF-6ECF1EEFAA68}"/>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66</a:t>
            </a:fld>
            <a:endParaRPr lang="fr-FR">
              <a:solidFill>
                <a:srgbClr val="64BCD9"/>
              </a:solidFill>
              <a:latin typeface="Arial"/>
            </a:endParaRPr>
          </a:p>
        </p:txBody>
      </p:sp>
      <p:graphicFrame>
        <p:nvGraphicFramePr>
          <p:cNvPr id="10" name="Table 9"/>
          <p:cNvGraphicFramePr>
            <a:graphicFrameLocks noGrp="1"/>
          </p:cNvGraphicFramePr>
          <p:nvPr/>
        </p:nvGraphicFramePr>
        <p:xfrm>
          <a:off x="1898936" y="1169214"/>
          <a:ext cx="5346129" cy="2686053"/>
        </p:xfrm>
        <a:graphic>
          <a:graphicData uri="http://schemas.openxmlformats.org/drawingml/2006/table">
            <a:tbl>
              <a:tblPr/>
              <a:tblGrid>
                <a:gridCol w="699110">
                  <a:extLst>
                    <a:ext uri="{9D8B030D-6E8A-4147-A177-3AD203B41FA5}">
                      <a16:colId xmlns:a16="http://schemas.microsoft.com/office/drawing/2014/main" val="3721871404"/>
                    </a:ext>
                  </a:extLst>
                </a:gridCol>
                <a:gridCol w="606580">
                  <a:extLst>
                    <a:ext uri="{9D8B030D-6E8A-4147-A177-3AD203B41FA5}">
                      <a16:colId xmlns:a16="http://schemas.microsoft.com/office/drawing/2014/main" val="3078735496"/>
                    </a:ext>
                  </a:extLst>
                </a:gridCol>
                <a:gridCol w="1336538">
                  <a:extLst>
                    <a:ext uri="{9D8B030D-6E8A-4147-A177-3AD203B41FA5}">
                      <a16:colId xmlns:a16="http://schemas.microsoft.com/office/drawing/2014/main" val="1845923848"/>
                    </a:ext>
                  </a:extLst>
                </a:gridCol>
                <a:gridCol w="2703901">
                  <a:extLst>
                    <a:ext uri="{9D8B030D-6E8A-4147-A177-3AD203B41FA5}">
                      <a16:colId xmlns:a16="http://schemas.microsoft.com/office/drawing/2014/main" val="88384918"/>
                    </a:ext>
                  </a:extLst>
                </a:gridCol>
              </a:tblGrid>
              <a:tr h="253136">
                <a:tc>
                  <a:txBody>
                    <a:bodyPr/>
                    <a:lstStyle/>
                    <a:p>
                      <a:pPr algn="l" fontAlgn="b"/>
                      <a:r>
                        <a:rPr lang="en-GB" sz="900" b="1" i="0" u="none" strike="noStrike">
                          <a:solidFill>
                            <a:srgbClr val="FFFFFF"/>
                          </a:solidFill>
                          <a:effectLst/>
                          <a:latin typeface="Calibri" panose="020F0502020204030204" pitchFamily="34" charset="0"/>
                        </a:rPr>
                        <a:t>IxV</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900" b="1" i="0" u="none" strike="noStrike">
                          <a:solidFill>
                            <a:srgbClr val="FFFFFF"/>
                          </a:solidFill>
                          <a:effectLst/>
                          <a:latin typeface="Calibri" panose="020F0502020204030204" pitchFamily="34" charset="0"/>
                        </a:rPr>
                        <a:t>ID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900" b="1" i="0" u="none" strike="noStrike">
                          <a:solidFill>
                            <a:srgbClr val="FFFFFF"/>
                          </a:solidFill>
                          <a:effectLst/>
                          <a:latin typeface="Calibri" panose="020F0502020204030204" pitchFamily="34" charset="0"/>
                        </a:rPr>
                        <a:t>Risk</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900" b="1" i="0" u="none" strike="noStrike">
                          <a:solidFill>
                            <a:srgbClr val="FFFFFF"/>
                          </a:solidFill>
                          <a:effectLst/>
                          <a:latin typeface="Calibri" panose="020F0502020204030204" pitchFamily="34" charset="0"/>
                        </a:rPr>
                        <a:t>Actions</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2893767640"/>
                  </a:ext>
                </a:extLst>
              </a:tr>
              <a:tr h="393767">
                <a:tc>
                  <a:txBody>
                    <a:bodyPr/>
                    <a:lstStyle/>
                    <a:p>
                      <a:pPr algn="l" fontAlgn="ctr"/>
                      <a:r>
                        <a:rPr lang="en-GB" sz="800" b="0" i="0" u="none" strike="noStrike">
                          <a:solidFill>
                            <a:srgbClr val="000000"/>
                          </a:solidFill>
                          <a:effectLst/>
                          <a:latin typeface="Calibri" panose="020F0502020204030204" pitchFamily="34" charset="0"/>
                        </a:rPr>
                        <a:t>From 16 to </a:t>
                      </a:r>
                      <a:r>
                        <a:rPr lang="en-GB" sz="800" b="1" i="0" u="none" strike="noStrike">
                          <a:solidFill>
                            <a:srgbClr val="000000"/>
                          </a:solidFill>
                          <a:effectLst/>
                          <a:latin typeface="Calibri" panose="020F0502020204030204" pitchFamily="34" charset="0"/>
                        </a:rPr>
                        <a:t>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5</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Delivery</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Monitoring of the schedule including those of the collaborations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41612409"/>
                  </a:ext>
                </a:extLst>
              </a:tr>
              <a:tr h="548461">
                <a:tc>
                  <a:txBody>
                    <a:bodyPr/>
                    <a:lstStyle/>
                    <a:p>
                      <a:pPr algn="l" fontAlgn="ctr"/>
                      <a:r>
                        <a:rPr lang="en-GB" sz="800" b="0" i="0" u="none" strike="noStrike">
                          <a:solidFill>
                            <a:srgbClr val="000000"/>
                          </a:solidFill>
                          <a:effectLst/>
                          <a:latin typeface="Calibri" panose="020F0502020204030204" pitchFamily="34" charset="0"/>
                        </a:rPr>
                        <a:t>From 12 to </a:t>
                      </a:r>
                      <a:r>
                        <a:rPr lang="en-GB" sz="800" b="1" i="0" u="none" strike="noStrike">
                          <a:solidFill>
                            <a:srgbClr val="000000"/>
                          </a:solidFill>
                          <a:effectLst/>
                          <a:latin typeface="Calibri" panose="020F0502020204030204" pitchFamily="34" charset="0"/>
                        </a:rPr>
                        <a:t>9 </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14</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Production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Maintain the monitoring of the nonconformities and the cross-pollination with the other teams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71768296"/>
                  </a:ext>
                </a:extLst>
              </a:tr>
              <a:tr h="548461">
                <a:tc>
                  <a:txBody>
                    <a:bodyPr/>
                    <a:lstStyle/>
                    <a:p>
                      <a:pPr algn="l" fontAlgn="ctr"/>
                      <a:r>
                        <a:rPr lang="en-GB" sz="800" b="0" i="0" u="none" strike="noStrike" dirty="0">
                          <a:solidFill>
                            <a:srgbClr val="000000"/>
                          </a:solidFill>
                          <a:effectLst/>
                          <a:latin typeface="Calibri" panose="020F0502020204030204" pitchFamily="34" charset="0"/>
                        </a:rPr>
                        <a:t>From 16 to </a:t>
                      </a:r>
                      <a:r>
                        <a:rPr lang="en-GB" sz="800" b="1" i="0" u="none" strike="noStrike" dirty="0">
                          <a:solidFill>
                            <a:srgbClr val="000000"/>
                          </a:solidFill>
                          <a:effectLst/>
                          <a:latin typeface="Calibri" panose="020F0502020204030204" pitchFamily="34" charset="0"/>
                        </a:rPr>
                        <a:t>16 </a:t>
                      </a:r>
                      <a:endParaRPr lang="en-GB" sz="800" b="0" i="0" u="none" strike="noStrike" dirty="0">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13</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Product Design/ Quality</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Prototype for Q2. Two magnets will be tested in 2021 to assess performance of MQXFB.</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9535563"/>
                  </a:ext>
                </a:extLst>
              </a:tr>
              <a:tr h="393767">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9 </a:t>
                      </a:r>
                      <a:r>
                        <a:rPr lang="en-GB" sz="800" b="0" i="0" u="none" strike="noStrike">
                          <a:solidFill>
                            <a:srgbClr val="000000"/>
                          </a:solidFill>
                          <a:effectLst/>
                          <a:latin typeface="Calibri" panose="020F0502020204030204" pitchFamily="34" charset="0"/>
                        </a:rPr>
                        <a:t> </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7</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Interface of components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Finalise the interface specifications next year</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3306695"/>
                  </a:ext>
                </a:extLst>
              </a:tr>
              <a:tr h="548461">
                <a:tc>
                  <a:txBody>
                    <a:bodyPr/>
                    <a:lstStyle/>
                    <a:p>
                      <a:pPr algn="l" fontAlgn="ctr"/>
                      <a:r>
                        <a:rPr lang="en-GB" sz="800" b="0" i="0" u="none" strike="noStrike" dirty="0">
                          <a:solidFill>
                            <a:srgbClr val="000000"/>
                          </a:solidFill>
                          <a:effectLst/>
                          <a:latin typeface="Calibri" panose="020F0502020204030204" pitchFamily="34" charset="0"/>
                        </a:rPr>
                        <a:t>From 9 to </a:t>
                      </a:r>
                      <a:r>
                        <a:rPr lang="en-GB" sz="800" b="1" i="0" u="none" strike="noStrike" dirty="0">
                          <a:solidFill>
                            <a:srgbClr val="000000"/>
                          </a:solidFill>
                          <a:effectLst/>
                          <a:latin typeface="Calibri" panose="020F0502020204030204" pitchFamily="34" charset="0"/>
                        </a:rPr>
                        <a:t>9</a:t>
                      </a:r>
                      <a:endParaRPr lang="en-GB" sz="800" b="0" i="0" u="none" strike="noStrike" dirty="0">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Monitoring of collaborations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Tight follow-up of the collaborations with visits on key moments of the production/testing phases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4751603"/>
                  </a:ext>
                </a:extLst>
              </a:tr>
            </a:tbl>
          </a:graphicData>
        </a:graphic>
      </p:graphicFrame>
    </p:spTree>
    <p:extLst>
      <p:ext uri="{BB962C8B-B14F-4D97-AF65-F5344CB8AC3E}">
        <p14:creationId xmlns:p14="http://schemas.microsoft.com/office/powerpoint/2010/main" val="43458610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361E7-AF91-404A-A20F-FB58AF9937B5}"/>
              </a:ext>
            </a:extLst>
          </p:cNvPr>
          <p:cNvSpPr>
            <a:spLocks noGrp="1"/>
          </p:cNvSpPr>
          <p:nvPr>
            <p:ph type="title"/>
          </p:nvPr>
        </p:nvSpPr>
        <p:spPr/>
        <p:txBody>
          <a:bodyPr/>
          <a:lstStyle/>
          <a:p>
            <a:r>
              <a:rPr lang="en-US" dirty="0"/>
              <a:t>WP4</a:t>
            </a:r>
            <a:endParaRPr lang="en-GB" dirty="0"/>
          </a:p>
        </p:txBody>
      </p:sp>
      <p:sp>
        <p:nvSpPr>
          <p:cNvPr id="3" name="Footer Placeholder 2">
            <a:extLst>
              <a:ext uri="{FF2B5EF4-FFF2-40B4-BE49-F238E27FC236}">
                <a16:creationId xmlns:a16="http://schemas.microsoft.com/office/drawing/2014/main" id="{FE2B99EF-AE00-4013-9DDC-B989ACF28EF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6CEC84F6-8E25-49D6-A5A3-12C61E21CC0E}"/>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67</a:t>
            </a:fld>
            <a:endParaRPr lang="fr-FR">
              <a:solidFill>
                <a:srgbClr val="64BCD9"/>
              </a:solidFill>
              <a:latin typeface="Arial"/>
            </a:endParaRPr>
          </a:p>
        </p:txBody>
      </p:sp>
      <p:pic>
        <p:nvPicPr>
          <p:cNvPr id="9" name="Picture 8"/>
          <p:cNvPicPr>
            <a:picLocks noChangeAspect="1"/>
          </p:cNvPicPr>
          <p:nvPr/>
        </p:nvPicPr>
        <p:blipFill>
          <a:blip r:embed="rId2"/>
          <a:stretch>
            <a:fillRect/>
          </a:stretch>
        </p:blipFill>
        <p:spPr>
          <a:xfrm>
            <a:off x="2141730" y="1005016"/>
            <a:ext cx="4590000" cy="633740"/>
          </a:xfrm>
          <a:prstGeom prst="rect">
            <a:avLst/>
          </a:prstGeom>
        </p:spPr>
      </p:pic>
      <p:pic>
        <p:nvPicPr>
          <p:cNvPr id="11" name="Picture 10"/>
          <p:cNvPicPr>
            <a:picLocks noChangeAspect="1"/>
          </p:cNvPicPr>
          <p:nvPr/>
        </p:nvPicPr>
        <p:blipFill>
          <a:blip r:embed="rId3"/>
          <a:stretch>
            <a:fillRect/>
          </a:stretch>
        </p:blipFill>
        <p:spPr>
          <a:xfrm>
            <a:off x="2141730" y="1859857"/>
            <a:ext cx="4590000" cy="2508683"/>
          </a:xfrm>
          <a:prstGeom prst="rect">
            <a:avLst/>
          </a:prstGeom>
        </p:spPr>
      </p:pic>
    </p:spTree>
    <p:extLst>
      <p:ext uri="{BB962C8B-B14F-4D97-AF65-F5344CB8AC3E}">
        <p14:creationId xmlns:p14="http://schemas.microsoft.com/office/powerpoint/2010/main" val="376633034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03BA3-1D7F-4E25-99FC-75A8E7F0634E}"/>
              </a:ext>
            </a:extLst>
          </p:cNvPr>
          <p:cNvSpPr>
            <a:spLocks noGrp="1"/>
          </p:cNvSpPr>
          <p:nvPr>
            <p:ph type="title"/>
          </p:nvPr>
        </p:nvSpPr>
        <p:spPr/>
        <p:txBody>
          <a:bodyPr/>
          <a:lstStyle/>
          <a:p>
            <a:r>
              <a:rPr lang="en-US" dirty="0"/>
              <a:t>WP4</a:t>
            </a:r>
            <a:endParaRPr lang="en-GB" dirty="0"/>
          </a:p>
        </p:txBody>
      </p:sp>
      <p:sp>
        <p:nvSpPr>
          <p:cNvPr id="3" name="Footer Placeholder 2">
            <a:extLst>
              <a:ext uri="{FF2B5EF4-FFF2-40B4-BE49-F238E27FC236}">
                <a16:creationId xmlns:a16="http://schemas.microsoft.com/office/drawing/2014/main" id="{34E89E8C-1B3D-46AE-BC81-540AB3AC9CA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96878836-EC93-4E9D-9395-D61FD98632DB}"/>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68</a:t>
            </a:fld>
            <a:endParaRPr lang="fr-FR">
              <a:solidFill>
                <a:srgbClr val="64BCD9"/>
              </a:solidFill>
              <a:latin typeface="Arial"/>
            </a:endParaRPr>
          </a:p>
        </p:txBody>
      </p:sp>
      <p:pic>
        <p:nvPicPr>
          <p:cNvPr id="5" name="Picture 4"/>
          <p:cNvPicPr>
            <a:picLocks noChangeAspect="1"/>
          </p:cNvPicPr>
          <p:nvPr/>
        </p:nvPicPr>
        <p:blipFill>
          <a:blip r:embed="rId2"/>
          <a:stretch>
            <a:fillRect/>
          </a:stretch>
        </p:blipFill>
        <p:spPr>
          <a:xfrm>
            <a:off x="1475656" y="632212"/>
            <a:ext cx="6394567" cy="4177840"/>
          </a:xfrm>
          <a:prstGeom prst="rect">
            <a:avLst/>
          </a:prstGeom>
        </p:spPr>
      </p:pic>
    </p:spTree>
    <p:extLst>
      <p:ext uri="{BB962C8B-B14F-4D97-AF65-F5344CB8AC3E}">
        <p14:creationId xmlns:p14="http://schemas.microsoft.com/office/powerpoint/2010/main" val="327186695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5E0DD-9521-44C2-AB7D-73B64EB6D288}"/>
              </a:ext>
            </a:extLst>
          </p:cNvPr>
          <p:cNvSpPr>
            <a:spLocks noGrp="1"/>
          </p:cNvSpPr>
          <p:nvPr>
            <p:ph type="title"/>
          </p:nvPr>
        </p:nvSpPr>
        <p:spPr/>
        <p:txBody>
          <a:bodyPr/>
          <a:lstStyle/>
          <a:p>
            <a:r>
              <a:rPr lang="en-US" dirty="0"/>
              <a:t>WP4</a:t>
            </a:r>
            <a:endParaRPr lang="en-GB" dirty="0"/>
          </a:p>
        </p:txBody>
      </p:sp>
      <p:sp>
        <p:nvSpPr>
          <p:cNvPr id="3" name="Footer Placeholder 2">
            <a:extLst>
              <a:ext uri="{FF2B5EF4-FFF2-40B4-BE49-F238E27FC236}">
                <a16:creationId xmlns:a16="http://schemas.microsoft.com/office/drawing/2014/main" id="{35AEA231-0ACA-4D31-8371-01554CAF4568}"/>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F57FB701-A862-4159-9965-50F7D78EDA16}"/>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69</a:t>
            </a:fld>
            <a:endParaRPr lang="fr-FR">
              <a:solidFill>
                <a:srgbClr val="64BCD9"/>
              </a:solidFill>
              <a:latin typeface="Arial"/>
            </a:endParaRPr>
          </a:p>
        </p:txBody>
      </p:sp>
      <p:pic>
        <p:nvPicPr>
          <p:cNvPr id="5" name="Picture 4"/>
          <p:cNvPicPr>
            <a:picLocks noChangeAspect="1"/>
          </p:cNvPicPr>
          <p:nvPr/>
        </p:nvPicPr>
        <p:blipFill>
          <a:blip r:embed="rId2"/>
          <a:stretch>
            <a:fillRect/>
          </a:stretch>
        </p:blipFill>
        <p:spPr>
          <a:xfrm>
            <a:off x="1403648" y="668170"/>
            <a:ext cx="6336704" cy="4137153"/>
          </a:xfrm>
          <a:prstGeom prst="rect">
            <a:avLst/>
          </a:prstGeom>
        </p:spPr>
      </p:pic>
    </p:spTree>
    <p:extLst>
      <p:ext uri="{BB962C8B-B14F-4D97-AF65-F5344CB8AC3E}">
        <p14:creationId xmlns:p14="http://schemas.microsoft.com/office/powerpoint/2010/main" val="3355535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Steps to be done</a:t>
            </a:r>
          </a:p>
        </p:txBody>
      </p:sp>
      <p:sp>
        <p:nvSpPr>
          <p:cNvPr id="3" name="Content Placeholder 2"/>
          <p:cNvSpPr>
            <a:spLocks noGrp="1"/>
          </p:cNvSpPr>
          <p:nvPr>
            <p:ph idx="1"/>
          </p:nvPr>
        </p:nvSpPr>
        <p:spPr>
          <a:xfrm>
            <a:off x="396412" y="881020"/>
            <a:ext cx="5940000" cy="3680222"/>
          </a:xfrm>
        </p:spPr>
        <p:txBody>
          <a:bodyPr/>
          <a:lstStyle/>
          <a:p>
            <a:pPr algn="l"/>
            <a:r>
              <a:rPr lang="en-GB" dirty="0"/>
              <a:t>Risk</a:t>
            </a:r>
            <a:r>
              <a:rPr lang="en-GB" b="1" dirty="0"/>
              <a:t> Identification </a:t>
            </a:r>
          </a:p>
          <a:p>
            <a:pPr algn="l"/>
            <a:r>
              <a:rPr lang="en-GB" dirty="0"/>
              <a:t>Risk</a:t>
            </a:r>
            <a:r>
              <a:rPr lang="en-GB" b="1" dirty="0"/>
              <a:t> Analysis</a:t>
            </a:r>
          </a:p>
          <a:p>
            <a:pPr algn="l"/>
            <a:r>
              <a:rPr lang="en-GB" dirty="0"/>
              <a:t>Risk</a:t>
            </a:r>
            <a:r>
              <a:rPr lang="en-GB" b="1" dirty="0"/>
              <a:t> Evaluation</a:t>
            </a:r>
          </a:p>
          <a:p>
            <a:pPr algn="l"/>
            <a:r>
              <a:rPr lang="en-GB" dirty="0"/>
              <a:t>Risk</a:t>
            </a:r>
            <a:r>
              <a:rPr lang="en-GB" b="1" dirty="0"/>
              <a:t> Treatment </a:t>
            </a:r>
          </a:p>
          <a:p>
            <a:pPr algn="l"/>
            <a:r>
              <a:rPr lang="en-GB" dirty="0"/>
              <a:t>Risk</a:t>
            </a:r>
            <a:r>
              <a:rPr lang="en-GB" b="1" dirty="0"/>
              <a:t> Monitoring and Review</a:t>
            </a:r>
          </a:p>
          <a:p>
            <a:pPr algn="l"/>
            <a:r>
              <a:rPr lang="en-GB" dirty="0"/>
              <a:t>Risk</a:t>
            </a:r>
            <a:r>
              <a:rPr lang="en-GB" b="1" dirty="0"/>
              <a:t> Communication</a:t>
            </a:r>
          </a:p>
        </p:txBody>
      </p:sp>
      <p:sp>
        <p:nvSpPr>
          <p:cNvPr id="4" name="Footer Placeholder 3"/>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7</a:t>
            </a:fld>
            <a:endParaRPr lang="fr-FR"/>
          </a:p>
        </p:txBody>
      </p:sp>
      <p:pic>
        <p:nvPicPr>
          <p:cNvPr id="7" name="Picture 6" descr="A picture containing drawing&#10;&#10;Description automatically generated">
            <a:extLst>
              <a:ext uri="{FF2B5EF4-FFF2-40B4-BE49-F238E27FC236}">
                <a16:creationId xmlns:a16="http://schemas.microsoft.com/office/drawing/2014/main" id="{66FA455E-16B0-4FF4-911A-016226102113}"/>
              </a:ext>
            </a:extLst>
          </p:cNvPr>
          <p:cNvPicPr>
            <a:picLocks noChangeAspect="1"/>
          </p:cNvPicPr>
          <p:nvPr/>
        </p:nvPicPr>
        <p:blipFill rotWithShape="1">
          <a:blip r:embed="rId2"/>
          <a:srcRect l="3855" t="41139" b="552"/>
          <a:stretch/>
        </p:blipFill>
        <p:spPr>
          <a:xfrm>
            <a:off x="5868144" y="1167594"/>
            <a:ext cx="2858160" cy="2808312"/>
          </a:xfrm>
          <a:prstGeom prst="rect">
            <a:avLst/>
          </a:prstGeom>
        </p:spPr>
      </p:pic>
    </p:spTree>
    <p:extLst>
      <p:ext uri="{BB962C8B-B14F-4D97-AF65-F5344CB8AC3E}">
        <p14:creationId xmlns:p14="http://schemas.microsoft.com/office/powerpoint/2010/main" val="348601326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75D74-F64E-4C6A-AFF3-5C1A0BDE0F8A}"/>
              </a:ext>
            </a:extLst>
          </p:cNvPr>
          <p:cNvSpPr>
            <a:spLocks noGrp="1"/>
          </p:cNvSpPr>
          <p:nvPr>
            <p:ph type="title"/>
          </p:nvPr>
        </p:nvSpPr>
        <p:spPr/>
        <p:txBody>
          <a:bodyPr/>
          <a:lstStyle/>
          <a:p>
            <a:r>
              <a:rPr lang="en-US" dirty="0"/>
              <a:t>WP4 – MAIN ACTIONS</a:t>
            </a:r>
            <a:endParaRPr lang="en-GB" dirty="0"/>
          </a:p>
        </p:txBody>
      </p:sp>
      <p:sp>
        <p:nvSpPr>
          <p:cNvPr id="3" name="Footer Placeholder 2">
            <a:extLst>
              <a:ext uri="{FF2B5EF4-FFF2-40B4-BE49-F238E27FC236}">
                <a16:creationId xmlns:a16="http://schemas.microsoft.com/office/drawing/2014/main" id="{FA912EE9-1F2F-44BF-B1C1-879597277A64}"/>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8D107D3B-E39A-4191-85CF-6ECF1EEFAA68}"/>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70</a:t>
            </a:fld>
            <a:endParaRPr lang="fr-FR">
              <a:solidFill>
                <a:srgbClr val="64BCD9"/>
              </a:solidFill>
              <a:latin typeface="Arial"/>
            </a:endParaRPr>
          </a:p>
        </p:txBody>
      </p:sp>
      <p:graphicFrame>
        <p:nvGraphicFramePr>
          <p:cNvPr id="7" name="Table 6"/>
          <p:cNvGraphicFramePr>
            <a:graphicFrameLocks noGrp="1"/>
          </p:cNvGraphicFramePr>
          <p:nvPr/>
        </p:nvGraphicFramePr>
        <p:xfrm>
          <a:off x="1460897" y="1581505"/>
          <a:ext cx="6222206" cy="1740339"/>
        </p:xfrm>
        <a:graphic>
          <a:graphicData uri="http://schemas.openxmlformats.org/drawingml/2006/table">
            <a:tbl>
              <a:tblPr/>
              <a:tblGrid>
                <a:gridCol w="800100">
                  <a:extLst>
                    <a:ext uri="{9D8B030D-6E8A-4147-A177-3AD203B41FA5}">
                      <a16:colId xmlns:a16="http://schemas.microsoft.com/office/drawing/2014/main" val="1303157264"/>
                    </a:ext>
                  </a:extLst>
                </a:gridCol>
                <a:gridCol w="550069">
                  <a:extLst>
                    <a:ext uri="{9D8B030D-6E8A-4147-A177-3AD203B41FA5}">
                      <a16:colId xmlns:a16="http://schemas.microsoft.com/office/drawing/2014/main" val="971371761"/>
                    </a:ext>
                  </a:extLst>
                </a:gridCol>
                <a:gridCol w="1778794">
                  <a:extLst>
                    <a:ext uri="{9D8B030D-6E8A-4147-A177-3AD203B41FA5}">
                      <a16:colId xmlns:a16="http://schemas.microsoft.com/office/drawing/2014/main" val="3249973780"/>
                    </a:ext>
                  </a:extLst>
                </a:gridCol>
                <a:gridCol w="3093243">
                  <a:extLst>
                    <a:ext uri="{9D8B030D-6E8A-4147-A177-3AD203B41FA5}">
                      <a16:colId xmlns:a16="http://schemas.microsoft.com/office/drawing/2014/main" val="3501944894"/>
                    </a:ext>
                  </a:extLst>
                </a:gridCol>
              </a:tblGrid>
              <a:tr h="286083">
                <a:tc>
                  <a:txBody>
                    <a:bodyPr/>
                    <a:lstStyle/>
                    <a:p>
                      <a:pPr algn="l" fontAlgn="b"/>
                      <a:r>
                        <a:rPr lang="en-GB" sz="900" b="1" i="0" u="none" strike="noStrike">
                          <a:solidFill>
                            <a:srgbClr val="FFFFFF"/>
                          </a:solidFill>
                          <a:effectLst/>
                          <a:latin typeface="Calibri" panose="020F0502020204030204" pitchFamily="34" charset="0"/>
                        </a:rPr>
                        <a:t>IxV</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900" b="1" i="0" u="none" strike="noStrike" dirty="0">
                          <a:solidFill>
                            <a:srgbClr val="FFFFFF"/>
                          </a:solidFill>
                          <a:effectLst/>
                          <a:latin typeface="Calibri" panose="020F0502020204030204" pitchFamily="34" charset="0"/>
                        </a:rPr>
                        <a:t>ID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900" b="1" i="0" u="none" strike="noStrike">
                          <a:solidFill>
                            <a:srgbClr val="FFFFFF"/>
                          </a:solidFill>
                          <a:effectLst/>
                          <a:latin typeface="Calibri" panose="020F0502020204030204" pitchFamily="34" charset="0"/>
                        </a:rPr>
                        <a:t>Risk</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900" b="1" i="0" u="none" strike="noStrike">
                          <a:solidFill>
                            <a:srgbClr val="FFFFFF"/>
                          </a:solidFill>
                          <a:effectLst/>
                          <a:latin typeface="Calibri" panose="020F0502020204030204" pitchFamily="34" charset="0"/>
                        </a:rPr>
                        <a:t>Actions</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1262207312"/>
                  </a:ext>
                </a:extLst>
              </a:tr>
              <a:tr h="596006">
                <a:tc>
                  <a:txBody>
                    <a:bodyPr/>
                    <a:lstStyle/>
                    <a:p>
                      <a:pPr algn="l" fontAlgn="ctr"/>
                      <a:r>
                        <a:rPr lang="en-GB" sz="800" b="0" i="0" u="none" strike="noStrike">
                          <a:solidFill>
                            <a:srgbClr val="000000"/>
                          </a:solidFill>
                          <a:effectLst/>
                          <a:latin typeface="Calibri" panose="020F0502020204030204" pitchFamily="34" charset="0"/>
                        </a:rPr>
                        <a:t>From 12 to </a:t>
                      </a:r>
                      <a:r>
                        <a:rPr lang="en-GB" sz="800" b="1" i="0" u="none" strike="noStrike">
                          <a:solidFill>
                            <a:srgbClr val="000000"/>
                          </a:solidFill>
                          <a:effectLst/>
                          <a:latin typeface="Calibri" panose="020F0502020204030204" pitchFamily="34" charset="0"/>
                        </a:rPr>
                        <a:t>12 </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14</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Production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Continue the close follow-up and ensure the follow-up of the HL-LHC Quality plan (MTF level)</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91182881"/>
                  </a:ext>
                </a:extLst>
              </a:tr>
              <a:tr h="429125">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9 </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49</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Collaborations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If there is a change of scope, CERN can act as a backup to retake the production.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70197154"/>
                  </a:ext>
                </a:extLst>
              </a:tr>
              <a:tr h="429125">
                <a:tc>
                  <a:txBody>
                    <a:bodyPr/>
                    <a:lstStyle/>
                    <a:p>
                      <a:pPr algn="l" fontAlgn="ctr"/>
                      <a:r>
                        <a:rPr lang="en-GB" sz="800" b="0" i="0" u="none" strike="noStrike" dirty="0">
                          <a:solidFill>
                            <a:srgbClr val="000000"/>
                          </a:solidFill>
                          <a:effectLst/>
                          <a:latin typeface="Calibri" panose="020F0502020204030204" pitchFamily="34" charset="0"/>
                        </a:rPr>
                        <a:t>From 12 to </a:t>
                      </a:r>
                      <a:r>
                        <a:rPr lang="en-GB" sz="800" b="1" i="0" u="none" strike="noStrike" dirty="0">
                          <a:solidFill>
                            <a:srgbClr val="000000"/>
                          </a:solidFill>
                          <a:effectLst/>
                          <a:latin typeface="Calibri" panose="020F0502020204030204" pitchFamily="34" charset="0"/>
                        </a:rPr>
                        <a:t>12</a:t>
                      </a:r>
                      <a:r>
                        <a:rPr lang="en-GB" sz="800" b="0" i="0" u="none" strike="noStrike" dirty="0">
                          <a:solidFill>
                            <a:srgbClr val="000000"/>
                          </a:solidFill>
                          <a:effectLst/>
                          <a:latin typeface="Calibri" panose="020F0502020204030204" pitchFamily="34" charset="0"/>
                        </a:rPr>
                        <a:t> </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51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Dependency on external collaborations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If there is a change of scope, CERN can act as a backup to retake the production.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4548767"/>
                  </a:ext>
                </a:extLst>
              </a:tr>
            </a:tbl>
          </a:graphicData>
        </a:graphic>
      </p:graphicFrame>
    </p:spTree>
    <p:extLst>
      <p:ext uri="{BB962C8B-B14F-4D97-AF65-F5344CB8AC3E}">
        <p14:creationId xmlns:p14="http://schemas.microsoft.com/office/powerpoint/2010/main" val="68497068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71</a:t>
            </a:fld>
            <a:endParaRPr lang="fr-FR">
              <a:solidFill>
                <a:srgbClr val="64BCD9"/>
              </a:solidFill>
              <a:latin typeface="Arial"/>
            </a:endParaRPr>
          </a:p>
        </p:txBody>
      </p:sp>
      <p:sp>
        <p:nvSpPr>
          <p:cNvPr id="7" name="Title 1">
            <a:extLst>
              <a:ext uri="{FF2B5EF4-FFF2-40B4-BE49-F238E27FC236}">
                <a16:creationId xmlns:a16="http://schemas.microsoft.com/office/drawing/2014/main" id="{C97F2A19-B827-4F2C-B5F1-3333CE50E0CF}"/>
              </a:ext>
            </a:extLst>
          </p:cNvPr>
          <p:cNvSpPr txBox="1">
            <a:spLocks/>
          </p:cNvSpPr>
          <p:nvPr/>
        </p:nvSpPr>
        <p:spPr>
          <a:xfrm>
            <a:off x="1602000" y="2067694"/>
            <a:ext cx="5940000" cy="431896"/>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WP5 and WP8 – WPs with most of the LS3 Hardware coming from New Collaborations</a:t>
            </a:r>
          </a:p>
        </p:txBody>
      </p:sp>
      <p:sp>
        <p:nvSpPr>
          <p:cNvPr id="5" name="TextBox 4"/>
          <p:cNvSpPr txBox="1"/>
          <p:nvPr/>
        </p:nvSpPr>
        <p:spPr>
          <a:xfrm>
            <a:off x="755576" y="3281577"/>
            <a:ext cx="7632848" cy="923330"/>
          </a:xfrm>
          <a:prstGeom prst="rect">
            <a:avLst/>
          </a:prstGeom>
          <a:noFill/>
        </p:spPr>
        <p:txBody>
          <a:bodyPr wrap="square" rtlCol="0">
            <a:spAutoFit/>
          </a:bodyPr>
          <a:lstStyle/>
          <a:p>
            <a:r>
              <a:rPr lang="en-GB" dirty="0"/>
              <a:t>Main risks: Collaboration enlargement (specially with the present restrictions in travel) and their monitoring in the initial phases.</a:t>
            </a:r>
          </a:p>
          <a:p>
            <a:pPr algn="ctr"/>
            <a:r>
              <a:rPr lang="en-GB" dirty="0"/>
              <a:t>Average I*V </a:t>
            </a:r>
            <a:r>
              <a:rPr lang="en-GB" dirty="0">
                <a:sym typeface="Wingdings" panose="05000000000000000000" pitchFamily="2" charset="2"/>
              </a:rPr>
              <a:t> 4.42</a:t>
            </a:r>
            <a:endParaRPr lang="en-GB" dirty="0"/>
          </a:p>
        </p:txBody>
      </p:sp>
    </p:spTree>
    <p:extLst>
      <p:ext uri="{BB962C8B-B14F-4D97-AF65-F5344CB8AC3E}">
        <p14:creationId xmlns:p14="http://schemas.microsoft.com/office/powerpoint/2010/main" val="401236509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361E7-AF91-404A-A20F-FB58AF9937B5}"/>
              </a:ext>
            </a:extLst>
          </p:cNvPr>
          <p:cNvSpPr>
            <a:spLocks noGrp="1"/>
          </p:cNvSpPr>
          <p:nvPr>
            <p:ph type="title"/>
          </p:nvPr>
        </p:nvSpPr>
        <p:spPr/>
        <p:txBody>
          <a:bodyPr/>
          <a:lstStyle/>
          <a:p>
            <a:r>
              <a:rPr lang="en-US" dirty="0"/>
              <a:t>WP5</a:t>
            </a:r>
            <a:endParaRPr lang="en-GB" dirty="0"/>
          </a:p>
        </p:txBody>
      </p:sp>
      <p:sp>
        <p:nvSpPr>
          <p:cNvPr id="3" name="Footer Placeholder 2">
            <a:extLst>
              <a:ext uri="{FF2B5EF4-FFF2-40B4-BE49-F238E27FC236}">
                <a16:creationId xmlns:a16="http://schemas.microsoft.com/office/drawing/2014/main" id="{FE2B99EF-AE00-4013-9DDC-B989ACF28EF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6CEC84F6-8E25-49D6-A5A3-12C61E21CC0E}"/>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72</a:t>
            </a:fld>
            <a:endParaRPr lang="fr-FR">
              <a:solidFill>
                <a:srgbClr val="64BCD9"/>
              </a:solidFill>
              <a:latin typeface="Arial"/>
            </a:endParaRPr>
          </a:p>
        </p:txBody>
      </p:sp>
      <p:pic>
        <p:nvPicPr>
          <p:cNvPr id="9" name="Picture 8">
            <a:extLst>
              <a:ext uri="{FF2B5EF4-FFF2-40B4-BE49-F238E27FC236}">
                <a16:creationId xmlns:a16="http://schemas.microsoft.com/office/drawing/2014/main" id="{898915F0-37A6-436A-B2CB-0E59F9D9076D}"/>
              </a:ext>
            </a:extLst>
          </p:cNvPr>
          <p:cNvPicPr>
            <a:picLocks noChangeAspect="1"/>
          </p:cNvPicPr>
          <p:nvPr/>
        </p:nvPicPr>
        <p:blipFill>
          <a:blip r:embed="rId2"/>
          <a:stretch>
            <a:fillRect/>
          </a:stretch>
        </p:blipFill>
        <p:spPr>
          <a:xfrm>
            <a:off x="2142000" y="993195"/>
            <a:ext cx="4860000" cy="682397"/>
          </a:xfrm>
          <a:prstGeom prst="rect">
            <a:avLst/>
          </a:prstGeom>
        </p:spPr>
      </p:pic>
      <p:pic>
        <p:nvPicPr>
          <p:cNvPr id="10" name="Picture 9">
            <a:extLst>
              <a:ext uri="{FF2B5EF4-FFF2-40B4-BE49-F238E27FC236}">
                <a16:creationId xmlns:a16="http://schemas.microsoft.com/office/drawing/2014/main" id="{628A04B1-F8D9-4FFB-BD1A-0A6C4BE3E3CE}"/>
              </a:ext>
            </a:extLst>
          </p:cNvPr>
          <p:cNvPicPr>
            <a:picLocks noChangeAspect="1"/>
          </p:cNvPicPr>
          <p:nvPr/>
        </p:nvPicPr>
        <p:blipFill>
          <a:blip r:embed="rId3"/>
          <a:stretch>
            <a:fillRect/>
          </a:stretch>
        </p:blipFill>
        <p:spPr>
          <a:xfrm>
            <a:off x="2142000" y="1924321"/>
            <a:ext cx="4860000" cy="2512690"/>
          </a:xfrm>
          <a:prstGeom prst="rect">
            <a:avLst/>
          </a:prstGeom>
        </p:spPr>
      </p:pic>
    </p:spTree>
    <p:extLst>
      <p:ext uri="{BB962C8B-B14F-4D97-AF65-F5344CB8AC3E}">
        <p14:creationId xmlns:p14="http://schemas.microsoft.com/office/powerpoint/2010/main" val="90450552"/>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03BA3-1D7F-4E25-99FC-75A8E7F0634E}"/>
              </a:ext>
            </a:extLst>
          </p:cNvPr>
          <p:cNvSpPr>
            <a:spLocks noGrp="1"/>
          </p:cNvSpPr>
          <p:nvPr>
            <p:ph type="title"/>
          </p:nvPr>
        </p:nvSpPr>
        <p:spPr/>
        <p:txBody>
          <a:bodyPr/>
          <a:lstStyle/>
          <a:p>
            <a:r>
              <a:rPr lang="en-US" dirty="0"/>
              <a:t>WP5</a:t>
            </a:r>
            <a:endParaRPr lang="en-GB" dirty="0"/>
          </a:p>
        </p:txBody>
      </p:sp>
      <p:sp>
        <p:nvSpPr>
          <p:cNvPr id="3" name="Footer Placeholder 2">
            <a:extLst>
              <a:ext uri="{FF2B5EF4-FFF2-40B4-BE49-F238E27FC236}">
                <a16:creationId xmlns:a16="http://schemas.microsoft.com/office/drawing/2014/main" id="{34E89E8C-1B3D-46AE-BC81-540AB3AC9CA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96878836-EC93-4E9D-9395-D61FD98632DB}"/>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73</a:t>
            </a:fld>
            <a:endParaRPr lang="fr-FR">
              <a:solidFill>
                <a:srgbClr val="64BCD9"/>
              </a:solidFill>
              <a:latin typeface="Arial"/>
            </a:endParaRPr>
          </a:p>
        </p:txBody>
      </p:sp>
      <p:pic>
        <p:nvPicPr>
          <p:cNvPr id="7" name="Picture 6">
            <a:extLst>
              <a:ext uri="{FF2B5EF4-FFF2-40B4-BE49-F238E27FC236}">
                <a16:creationId xmlns:a16="http://schemas.microsoft.com/office/drawing/2014/main" id="{0877EB64-D7C3-4501-92F1-6FFD417AE19B}"/>
              </a:ext>
            </a:extLst>
          </p:cNvPr>
          <p:cNvPicPr>
            <a:picLocks noChangeAspect="1"/>
          </p:cNvPicPr>
          <p:nvPr/>
        </p:nvPicPr>
        <p:blipFill>
          <a:blip r:embed="rId2"/>
          <a:stretch>
            <a:fillRect/>
          </a:stretch>
        </p:blipFill>
        <p:spPr>
          <a:xfrm>
            <a:off x="1642600" y="675000"/>
            <a:ext cx="5858801" cy="4253820"/>
          </a:xfrm>
          <a:prstGeom prst="rect">
            <a:avLst/>
          </a:prstGeom>
        </p:spPr>
      </p:pic>
    </p:spTree>
    <p:extLst>
      <p:ext uri="{BB962C8B-B14F-4D97-AF65-F5344CB8AC3E}">
        <p14:creationId xmlns:p14="http://schemas.microsoft.com/office/powerpoint/2010/main" val="294666583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5E0DD-9521-44C2-AB7D-73B64EB6D288}"/>
              </a:ext>
            </a:extLst>
          </p:cNvPr>
          <p:cNvSpPr>
            <a:spLocks noGrp="1"/>
          </p:cNvSpPr>
          <p:nvPr>
            <p:ph type="title"/>
          </p:nvPr>
        </p:nvSpPr>
        <p:spPr/>
        <p:txBody>
          <a:bodyPr/>
          <a:lstStyle/>
          <a:p>
            <a:r>
              <a:rPr lang="en-US" dirty="0"/>
              <a:t>WP5</a:t>
            </a:r>
            <a:endParaRPr lang="en-GB" dirty="0"/>
          </a:p>
        </p:txBody>
      </p:sp>
      <p:sp>
        <p:nvSpPr>
          <p:cNvPr id="3" name="Footer Placeholder 2">
            <a:extLst>
              <a:ext uri="{FF2B5EF4-FFF2-40B4-BE49-F238E27FC236}">
                <a16:creationId xmlns:a16="http://schemas.microsoft.com/office/drawing/2014/main" id="{35AEA231-0ACA-4D31-8371-01554CAF4568}"/>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F57FB701-A862-4159-9965-50F7D78EDA16}"/>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74</a:t>
            </a:fld>
            <a:endParaRPr lang="fr-FR">
              <a:solidFill>
                <a:srgbClr val="64BCD9"/>
              </a:solidFill>
              <a:latin typeface="Arial"/>
            </a:endParaRPr>
          </a:p>
        </p:txBody>
      </p:sp>
      <p:pic>
        <p:nvPicPr>
          <p:cNvPr id="7" name="Picture 6">
            <a:extLst>
              <a:ext uri="{FF2B5EF4-FFF2-40B4-BE49-F238E27FC236}">
                <a16:creationId xmlns:a16="http://schemas.microsoft.com/office/drawing/2014/main" id="{9DAB5AAF-446C-496C-A9E3-D35FDA5A5743}"/>
              </a:ext>
            </a:extLst>
          </p:cNvPr>
          <p:cNvPicPr>
            <a:picLocks noChangeAspect="1"/>
          </p:cNvPicPr>
          <p:nvPr/>
        </p:nvPicPr>
        <p:blipFill>
          <a:blip r:embed="rId2"/>
          <a:stretch>
            <a:fillRect/>
          </a:stretch>
        </p:blipFill>
        <p:spPr>
          <a:xfrm>
            <a:off x="1680119" y="675001"/>
            <a:ext cx="5783762" cy="4198613"/>
          </a:xfrm>
          <a:prstGeom prst="rect">
            <a:avLst/>
          </a:prstGeom>
        </p:spPr>
      </p:pic>
    </p:spTree>
    <p:extLst>
      <p:ext uri="{BB962C8B-B14F-4D97-AF65-F5344CB8AC3E}">
        <p14:creationId xmlns:p14="http://schemas.microsoft.com/office/powerpoint/2010/main" val="195756350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75D74-F64E-4C6A-AFF3-5C1A0BDE0F8A}"/>
              </a:ext>
            </a:extLst>
          </p:cNvPr>
          <p:cNvSpPr>
            <a:spLocks noGrp="1"/>
          </p:cNvSpPr>
          <p:nvPr>
            <p:ph type="title"/>
          </p:nvPr>
        </p:nvSpPr>
        <p:spPr/>
        <p:txBody>
          <a:bodyPr/>
          <a:lstStyle/>
          <a:p>
            <a:r>
              <a:rPr lang="en-US" dirty="0"/>
              <a:t>WP5 – MAIN ACTIONS</a:t>
            </a:r>
            <a:endParaRPr lang="en-GB" dirty="0"/>
          </a:p>
        </p:txBody>
      </p:sp>
      <p:sp>
        <p:nvSpPr>
          <p:cNvPr id="3" name="Footer Placeholder 2">
            <a:extLst>
              <a:ext uri="{FF2B5EF4-FFF2-40B4-BE49-F238E27FC236}">
                <a16:creationId xmlns:a16="http://schemas.microsoft.com/office/drawing/2014/main" id="{FA912EE9-1F2F-44BF-B1C1-879597277A64}"/>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8D107D3B-E39A-4191-85CF-6ECF1EEFAA68}"/>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75</a:t>
            </a:fld>
            <a:endParaRPr lang="fr-FR">
              <a:solidFill>
                <a:srgbClr val="64BCD9"/>
              </a:solidFill>
              <a:latin typeface="Arial"/>
            </a:endParaRPr>
          </a:p>
        </p:txBody>
      </p:sp>
      <p:graphicFrame>
        <p:nvGraphicFramePr>
          <p:cNvPr id="5" name="Table 4">
            <a:extLst>
              <a:ext uri="{FF2B5EF4-FFF2-40B4-BE49-F238E27FC236}">
                <a16:creationId xmlns:a16="http://schemas.microsoft.com/office/drawing/2014/main" id="{4A7A07C2-BEE2-4527-A5FF-2BEAE8F83F2E}"/>
              </a:ext>
            </a:extLst>
          </p:cNvPr>
          <p:cNvGraphicFramePr>
            <a:graphicFrameLocks noGrp="1"/>
          </p:cNvGraphicFramePr>
          <p:nvPr/>
        </p:nvGraphicFramePr>
        <p:xfrm>
          <a:off x="1736863" y="1686954"/>
          <a:ext cx="5670275" cy="1371177"/>
        </p:xfrm>
        <a:graphic>
          <a:graphicData uri="http://schemas.openxmlformats.org/drawingml/2006/table">
            <a:tbl>
              <a:tblPr/>
              <a:tblGrid>
                <a:gridCol w="742167">
                  <a:extLst>
                    <a:ext uri="{9D8B030D-6E8A-4147-A177-3AD203B41FA5}">
                      <a16:colId xmlns:a16="http://schemas.microsoft.com/office/drawing/2014/main" val="2385882170"/>
                    </a:ext>
                  </a:extLst>
                </a:gridCol>
                <a:gridCol w="478147">
                  <a:extLst>
                    <a:ext uri="{9D8B030D-6E8A-4147-A177-3AD203B41FA5}">
                      <a16:colId xmlns:a16="http://schemas.microsoft.com/office/drawing/2014/main" val="3890023893"/>
                    </a:ext>
                  </a:extLst>
                </a:gridCol>
                <a:gridCol w="1360382">
                  <a:extLst>
                    <a:ext uri="{9D8B030D-6E8A-4147-A177-3AD203B41FA5}">
                      <a16:colId xmlns:a16="http://schemas.microsoft.com/office/drawing/2014/main" val="2774477689"/>
                    </a:ext>
                  </a:extLst>
                </a:gridCol>
                <a:gridCol w="3089579">
                  <a:extLst>
                    <a:ext uri="{9D8B030D-6E8A-4147-A177-3AD203B41FA5}">
                      <a16:colId xmlns:a16="http://schemas.microsoft.com/office/drawing/2014/main" val="1366548120"/>
                    </a:ext>
                  </a:extLst>
                </a:gridCol>
              </a:tblGrid>
              <a:tr h="305066">
                <a:tc>
                  <a:txBody>
                    <a:bodyPr/>
                    <a:lstStyle/>
                    <a:p>
                      <a:pPr algn="l" fontAlgn="b"/>
                      <a:r>
                        <a:rPr lang="en-GB" sz="800" b="1" i="0" u="none" strike="noStrike">
                          <a:solidFill>
                            <a:srgbClr val="FFFFFF"/>
                          </a:solidFill>
                          <a:effectLst/>
                          <a:latin typeface="Calibri" panose="020F0502020204030204" pitchFamily="34" charset="0"/>
                        </a:rPr>
                        <a:t>IxV</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800" b="1" i="0" u="none" strike="noStrike">
                          <a:solidFill>
                            <a:srgbClr val="FFFFFF"/>
                          </a:solidFill>
                          <a:effectLst/>
                          <a:latin typeface="Calibri" panose="020F0502020204030204" pitchFamily="34" charset="0"/>
                        </a:rPr>
                        <a:t>ID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800" b="1" i="0" u="none" strike="noStrike">
                          <a:solidFill>
                            <a:srgbClr val="FFFFFF"/>
                          </a:solidFill>
                          <a:effectLst/>
                          <a:latin typeface="Calibri" panose="020F0502020204030204" pitchFamily="34" charset="0"/>
                        </a:rPr>
                        <a:t>Risk</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800" b="1" i="0" u="none" strike="noStrike">
                          <a:solidFill>
                            <a:srgbClr val="FFFFFF"/>
                          </a:solidFill>
                          <a:effectLst/>
                          <a:latin typeface="Calibri" panose="020F0502020204030204" pitchFamily="34" charset="0"/>
                        </a:rPr>
                        <a:t>Actions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1255465676"/>
                  </a:ext>
                </a:extLst>
              </a:tr>
              <a:tr h="466571">
                <a:tc>
                  <a:txBody>
                    <a:bodyPr/>
                    <a:lstStyle/>
                    <a:p>
                      <a:pPr algn="l" fontAlgn="ctr"/>
                      <a:r>
                        <a:rPr lang="en-GB" sz="800" b="0" i="0" u="none" strike="noStrike">
                          <a:solidFill>
                            <a:srgbClr val="000000"/>
                          </a:solidFill>
                          <a:effectLst/>
                          <a:latin typeface="Calibri" panose="020F0502020204030204" pitchFamily="34" charset="0"/>
                        </a:rPr>
                        <a:t>From 12 to </a:t>
                      </a:r>
                      <a:r>
                        <a:rPr lang="en-GB" sz="800" b="1" i="0" u="none" strike="noStrike">
                          <a:solidFill>
                            <a:srgbClr val="000000"/>
                          </a:solidFill>
                          <a:effectLst/>
                          <a:latin typeface="Calibri" panose="020F0502020204030204" pitchFamily="34" charset="0"/>
                        </a:rPr>
                        <a:t>16</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49</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Collaborations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On WP1. Managerial follow up to obtain commitment that Russia will deliver on time. Timeline including the deadline (end of 2021) for a validated jaw.</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9387963"/>
                  </a:ext>
                </a:extLst>
              </a:tr>
              <a:tr h="287120">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54</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Technology diversification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WP1 must follow up this risk with Russia</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2601907"/>
                  </a:ext>
                </a:extLst>
              </a:tr>
              <a:tr h="287120">
                <a:tc>
                  <a:txBody>
                    <a:bodyPr/>
                    <a:lstStyle/>
                    <a:p>
                      <a:pPr algn="l" fontAlgn="ctr"/>
                      <a:r>
                        <a:rPr lang="en-GB" sz="800" b="0" i="0" u="none" strike="noStrike">
                          <a:solidFill>
                            <a:srgbClr val="000000"/>
                          </a:solidFill>
                          <a:effectLst/>
                          <a:latin typeface="Calibri" panose="020F0502020204030204" pitchFamily="34" charset="0"/>
                        </a:rPr>
                        <a:t>From 4 to </a:t>
                      </a:r>
                      <a:r>
                        <a:rPr lang="en-GB" sz="800" b="1" i="0" u="none" strike="noStrike">
                          <a:solidFill>
                            <a:srgbClr val="000000"/>
                          </a:solidFill>
                          <a:effectLst/>
                          <a:latin typeface="Calibri" panose="020F0502020204030204" pitchFamily="34" charset="0"/>
                        </a:rPr>
                        <a:t>6</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27</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Change management</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Follow up that they work on the transition and knowledge from the group.</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02636834"/>
                  </a:ext>
                </a:extLst>
              </a:tr>
            </a:tbl>
          </a:graphicData>
        </a:graphic>
      </p:graphicFrame>
    </p:spTree>
    <p:extLst>
      <p:ext uri="{BB962C8B-B14F-4D97-AF65-F5344CB8AC3E}">
        <p14:creationId xmlns:p14="http://schemas.microsoft.com/office/powerpoint/2010/main" val="229158558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361E7-AF91-404A-A20F-FB58AF9937B5}"/>
              </a:ext>
            </a:extLst>
          </p:cNvPr>
          <p:cNvSpPr>
            <a:spLocks noGrp="1"/>
          </p:cNvSpPr>
          <p:nvPr>
            <p:ph type="title"/>
          </p:nvPr>
        </p:nvSpPr>
        <p:spPr/>
        <p:txBody>
          <a:bodyPr/>
          <a:lstStyle/>
          <a:p>
            <a:r>
              <a:rPr lang="en-US" dirty="0"/>
              <a:t>WP8</a:t>
            </a:r>
            <a:endParaRPr lang="en-GB" dirty="0"/>
          </a:p>
        </p:txBody>
      </p:sp>
      <p:sp>
        <p:nvSpPr>
          <p:cNvPr id="3" name="Footer Placeholder 2">
            <a:extLst>
              <a:ext uri="{FF2B5EF4-FFF2-40B4-BE49-F238E27FC236}">
                <a16:creationId xmlns:a16="http://schemas.microsoft.com/office/drawing/2014/main" id="{FE2B99EF-AE00-4013-9DDC-B989ACF28EF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6CEC84F6-8E25-49D6-A5A3-12C61E21CC0E}"/>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76</a:t>
            </a:fld>
            <a:endParaRPr lang="fr-FR">
              <a:solidFill>
                <a:srgbClr val="64BCD9"/>
              </a:solidFill>
              <a:latin typeface="Arial"/>
            </a:endParaRPr>
          </a:p>
        </p:txBody>
      </p:sp>
      <p:pic>
        <p:nvPicPr>
          <p:cNvPr id="9" name="Picture 8">
            <a:extLst>
              <a:ext uri="{FF2B5EF4-FFF2-40B4-BE49-F238E27FC236}">
                <a16:creationId xmlns:a16="http://schemas.microsoft.com/office/drawing/2014/main" id="{CECE45C9-89BC-4FB7-95F0-2139E2203404}"/>
              </a:ext>
            </a:extLst>
          </p:cNvPr>
          <p:cNvPicPr>
            <a:picLocks noChangeAspect="1"/>
          </p:cNvPicPr>
          <p:nvPr/>
        </p:nvPicPr>
        <p:blipFill>
          <a:blip r:embed="rId2"/>
          <a:stretch>
            <a:fillRect/>
          </a:stretch>
        </p:blipFill>
        <p:spPr>
          <a:xfrm>
            <a:off x="2142000" y="1093129"/>
            <a:ext cx="4860000" cy="682397"/>
          </a:xfrm>
          <a:prstGeom prst="rect">
            <a:avLst/>
          </a:prstGeom>
        </p:spPr>
      </p:pic>
      <p:pic>
        <p:nvPicPr>
          <p:cNvPr id="10" name="Picture 9">
            <a:extLst>
              <a:ext uri="{FF2B5EF4-FFF2-40B4-BE49-F238E27FC236}">
                <a16:creationId xmlns:a16="http://schemas.microsoft.com/office/drawing/2014/main" id="{DAC5063D-1576-4FFC-BED6-EC3119967617}"/>
              </a:ext>
            </a:extLst>
          </p:cNvPr>
          <p:cNvPicPr>
            <a:picLocks noChangeAspect="1"/>
          </p:cNvPicPr>
          <p:nvPr/>
        </p:nvPicPr>
        <p:blipFill>
          <a:blip r:embed="rId3"/>
          <a:stretch>
            <a:fillRect/>
          </a:stretch>
        </p:blipFill>
        <p:spPr>
          <a:xfrm>
            <a:off x="2142000" y="1966065"/>
            <a:ext cx="4860000" cy="2512690"/>
          </a:xfrm>
          <a:prstGeom prst="rect">
            <a:avLst/>
          </a:prstGeom>
        </p:spPr>
      </p:pic>
    </p:spTree>
    <p:extLst>
      <p:ext uri="{BB962C8B-B14F-4D97-AF65-F5344CB8AC3E}">
        <p14:creationId xmlns:p14="http://schemas.microsoft.com/office/powerpoint/2010/main" val="418377195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03BA3-1D7F-4E25-99FC-75A8E7F0634E}"/>
              </a:ext>
            </a:extLst>
          </p:cNvPr>
          <p:cNvSpPr>
            <a:spLocks noGrp="1"/>
          </p:cNvSpPr>
          <p:nvPr>
            <p:ph type="title"/>
          </p:nvPr>
        </p:nvSpPr>
        <p:spPr/>
        <p:txBody>
          <a:bodyPr/>
          <a:lstStyle/>
          <a:p>
            <a:r>
              <a:rPr lang="en-US" dirty="0"/>
              <a:t>WP8</a:t>
            </a:r>
            <a:endParaRPr lang="en-GB" dirty="0"/>
          </a:p>
        </p:txBody>
      </p:sp>
      <p:sp>
        <p:nvSpPr>
          <p:cNvPr id="3" name="Footer Placeholder 2">
            <a:extLst>
              <a:ext uri="{FF2B5EF4-FFF2-40B4-BE49-F238E27FC236}">
                <a16:creationId xmlns:a16="http://schemas.microsoft.com/office/drawing/2014/main" id="{34E89E8C-1B3D-46AE-BC81-540AB3AC9CA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96878836-EC93-4E9D-9395-D61FD98632DB}"/>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77</a:t>
            </a:fld>
            <a:endParaRPr lang="fr-FR">
              <a:solidFill>
                <a:srgbClr val="64BCD9"/>
              </a:solidFill>
              <a:latin typeface="Arial"/>
            </a:endParaRPr>
          </a:p>
        </p:txBody>
      </p:sp>
      <p:pic>
        <p:nvPicPr>
          <p:cNvPr id="7" name="Picture 6">
            <a:extLst>
              <a:ext uri="{FF2B5EF4-FFF2-40B4-BE49-F238E27FC236}">
                <a16:creationId xmlns:a16="http://schemas.microsoft.com/office/drawing/2014/main" id="{A18A973E-D578-4FEF-B277-448CF7CC4E95}"/>
              </a:ext>
            </a:extLst>
          </p:cNvPr>
          <p:cNvPicPr>
            <a:picLocks noChangeAspect="1"/>
          </p:cNvPicPr>
          <p:nvPr/>
        </p:nvPicPr>
        <p:blipFill>
          <a:blip r:embed="rId2"/>
          <a:stretch>
            <a:fillRect/>
          </a:stretch>
        </p:blipFill>
        <p:spPr>
          <a:xfrm>
            <a:off x="1673460" y="675000"/>
            <a:ext cx="5797081" cy="4206045"/>
          </a:xfrm>
          <a:prstGeom prst="rect">
            <a:avLst/>
          </a:prstGeom>
        </p:spPr>
      </p:pic>
    </p:spTree>
    <p:extLst>
      <p:ext uri="{BB962C8B-B14F-4D97-AF65-F5344CB8AC3E}">
        <p14:creationId xmlns:p14="http://schemas.microsoft.com/office/powerpoint/2010/main" val="364030165"/>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5E0DD-9521-44C2-AB7D-73B64EB6D288}"/>
              </a:ext>
            </a:extLst>
          </p:cNvPr>
          <p:cNvSpPr>
            <a:spLocks noGrp="1"/>
          </p:cNvSpPr>
          <p:nvPr>
            <p:ph type="title"/>
          </p:nvPr>
        </p:nvSpPr>
        <p:spPr/>
        <p:txBody>
          <a:bodyPr/>
          <a:lstStyle/>
          <a:p>
            <a:r>
              <a:rPr lang="en-US" dirty="0"/>
              <a:t>WP8</a:t>
            </a:r>
            <a:endParaRPr lang="en-GB" dirty="0"/>
          </a:p>
        </p:txBody>
      </p:sp>
      <p:sp>
        <p:nvSpPr>
          <p:cNvPr id="3" name="Footer Placeholder 2">
            <a:extLst>
              <a:ext uri="{FF2B5EF4-FFF2-40B4-BE49-F238E27FC236}">
                <a16:creationId xmlns:a16="http://schemas.microsoft.com/office/drawing/2014/main" id="{35AEA231-0ACA-4D31-8371-01554CAF4568}"/>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F57FB701-A862-4159-9965-50F7D78EDA16}"/>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78</a:t>
            </a:fld>
            <a:endParaRPr lang="fr-FR">
              <a:solidFill>
                <a:srgbClr val="64BCD9"/>
              </a:solidFill>
              <a:latin typeface="Arial"/>
            </a:endParaRPr>
          </a:p>
        </p:txBody>
      </p:sp>
      <p:pic>
        <p:nvPicPr>
          <p:cNvPr id="6" name="Picture 5">
            <a:extLst>
              <a:ext uri="{FF2B5EF4-FFF2-40B4-BE49-F238E27FC236}">
                <a16:creationId xmlns:a16="http://schemas.microsoft.com/office/drawing/2014/main" id="{575F8A40-9F29-481B-AD05-DCA1978A818F}"/>
              </a:ext>
            </a:extLst>
          </p:cNvPr>
          <p:cNvPicPr>
            <a:picLocks noChangeAspect="1"/>
          </p:cNvPicPr>
          <p:nvPr/>
        </p:nvPicPr>
        <p:blipFill>
          <a:blip r:embed="rId2"/>
          <a:stretch>
            <a:fillRect/>
          </a:stretch>
        </p:blipFill>
        <p:spPr>
          <a:xfrm>
            <a:off x="1687921" y="624909"/>
            <a:ext cx="5768159" cy="4192447"/>
          </a:xfrm>
          <a:prstGeom prst="rect">
            <a:avLst/>
          </a:prstGeom>
        </p:spPr>
      </p:pic>
    </p:spTree>
    <p:extLst>
      <p:ext uri="{BB962C8B-B14F-4D97-AF65-F5344CB8AC3E}">
        <p14:creationId xmlns:p14="http://schemas.microsoft.com/office/powerpoint/2010/main" val="303263321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75D74-F64E-4C6A-AFF3-5C1A0BDE0F8A}"/>
              </a:ext>
            </a:extLst>
          </p:cNvPr>
          <p:cNvSpPr>
            <a:spLocks noGrp="1"/>
          </p:cNvSpPr>
          <p:nvPr>
            <p:ph type="title"/>
          </p:nvPr>
        </p:nvSpPr>
        <p:spPr/>
        <p:txBody>
          <a:bodyPr/>
          <a:lstStyle/>
          <a:p>
            <a:r>
              <a:rPr lang="en-US" dirty="0"/>
              <a:t>WP8 – MAIN ACTIONS</a:t>
            </a:r>
            <a:endParaRPr lang="en-GB" dirty="0"/>
          </a:p>
        </p:txBody>
      </p:sp>
      <p:sp>
        <p:nvSpPr>
          <p:cNvPr id="3" name="Footer Placeholder 2">
            <a:extLst>
              <a:ext uri="{FF2B5EF4-FFF2-40B4-BE49-F238E27FC236}">
                <a16:creationId xmlns:a16="http://schemas.microsoft.com/office/drawing/2014/main" id="{FA912EE9-1F2F-44BF-B1C1-879597277A64}"/>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8D107D3B-E39A-4191-85CF-6ECF1EEFAA68}"/>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79</a:t>
            </a:fld>
            <a:endParaRPr lang="fr-FR">
              <a:solidFill>
                <a:srgbClr val="64BCD9"/>
              </a:solidFill>
              <a:latin typeface="Arial"/>
            </a:endParaRPr>
          </a:p>
        </p:txBody>
      </p:sp>
      <p:graphicFrame>
        <p:nvGraphicFramePr>
          <p:cNvPr id="6" name="Table 5">
            <a:extLst>
              <a:ext uri="{FF2B5EF4-FFF2-40B4-BE49-F238E27FC236}">
                <a16:creationId xmlns:a16="http://schemas.microsoft.com/office/drawing/2014/main" id="{BD233804-80F9-47D1-A363-CAD5C2E64473}"/>
              </a:ext>
            </a:extLst>
          </p:cNvPr>
          <p:cNvGraphicFramePr>
            <a:graphicFrameLocks noGrp="1"/>
          </p:cNvGraphicFramePr>
          <p:nvPr/>
        </p:nvGraphicFramePr>
        <p:xfrm>
          <a:off x="1563922" y="1223898"/>
          <a:ext cx="6016157" cy="2695706"/>
        </p:xfrm>
        <a:graphic>
          <a:graphicData uri="http://schemas.openxmlformats.org/drawingml/2006/table">
            <a:tbl>
              <a:tblPr/>
              <a:tblGrid>
                <a:gridCol w="787439">
                  <a:extLst>
                    <a:ext uri="{9D8B030D-6E8A-4147-A177-3AD203B41FA5}">
                      <a16:colId xmlns:a16="http://schemas.microsoft.com/office/drawing/2014/main" val="3503319878"/>
                    </a:ext>
                  </a:extLst>
                </a:gridCol>
                <a:gridCol w="308314">
                  <a:extLst>
                    <a:ext uri="{9D8B030D-6E8A-4147-A177-3AD203B41FA5}">
                      <a16:colId xmlns:a16="http://schemas.microsoft.com/office/drawing/2014/main" val="3961047157"/>
                    </a:ext>
                  </a:extLst>
                </a:gridCol>
                <a:gridCol w="1720044">
                  <a:extLst>
                    <a:ext uri="{9D8B030D-6E8A-4147-A177-3AD203B41FA5}">
                      <a16:colId xmlns:a16="http://schemas.microsoft.com/office/drawing/2014/main" val="3796275041"/>
                    </a:ext>
                  </a:extLst>
                </a:gridCol>
                <a:gridCol w="3200360">
                  <a:extLst>
                    <a:ext uri="{9D8B030D-6E8A-4147-A177-3AD203B41FA5}">
                      <a16:colId xmlns:a16="http://schemas.microsoft.com/office/drawing/2014/main" val="4163105145"/>
                    </a:ext>
                  </a:extLst>
                </a:gridCol>
              </a:tblGrid>
              <a:tr h="241406">
                <a:tc>
                  <a:txBody>
                    <a:bodyPr/>
                    <a:lstStyle/>
                    <a:p>
                      <a:pPr algn="l" fontAlgn="b"/>
                      <a:r>
                        <a:rPr lang="en-GB" sz="900" b="1" i="0" u="none" strike="noStrike">
                          <a:solidFill>
                            <a:srgbClr val="FFFFFF"/>
                          </a:solidFill>
                          <a:effectLst/>
                          <a:latin typeface="Calibri" panose="020F0502020204030204" pitchFamily="34" charset="0"/>
                        </a:rPr>
                        <a:t>IxV</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900" b="1" i="0" u="none" strike="noStrike">
                          <a:solidFill>
                            <a:srgbClr val="FFFFFF"/>
                          </a:solidFill>
                          <a:effectLst/>
                          <a:latin typeface="Calibri" panose="020F0502020204030204" pitchFamily="34" charset="0"/>
                        </a:rPr>
                        <a:t>ID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900" b="1" i="0" u="none" strike="noStrike">
                          <a:solidFill>
                            <a:srgbClr val="FFFFFF"/>
                          </a:solidFill>
                          <a:effectLst/>
                          <a:latin typeface="Calibri" panose="020F0502020204030204" pitchFamily="34" charset="0"/>
                        </a:rPr>
                        <a:t>Risk</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900" b="1" i="0" u="none" strike="noStrike">
                          <a:solidFill>
                            <a:srgbClr val="FFFFFF"/>
                          </a:solidFill>
                          <a:effectLst/>
                          <a:latin typeface="Calibri" panose="020F0502020204030204" pitchFamily="34" charset="0"/>
                        </a:rPr>
                        <a:t>Actions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2944490023"/>
                  </a:ext>
                </a:extLst>
              </a:tr>
              <a:tr h="362110">
                <a:tc>
                  <a:txBody>
                    <a:bodyPr/>
                    <a:lstStyle/>
                    <a:p>
                      <a:pPr algn="l" fontAlgn="ctr"/>
                      <a:r>
                        <a:rPr lang="en-GB" sz="800" b="0" i="0" u="none" strike="noStrike">
                          <a:solidFill>
                            <a:srgbClr val="000000"/>
                          </a:solidFill>
                          <a:effectLst/>
                          <a:latin typeface="Calibri" panose="020F0502020204030204" pitchFamily="34" charset="0"/>
                        </a:rPr>
                        <a:t>From 12 to </a:t>
                      </a:r>
                      <a:r>
                        <a:rPr lang="en-GB" sz="800" b="1" i="0" u="none" strike="noStrike">
                          <a:solidFill>
                            <a:srgbClr val="000000"/>
                          </a:solidFill>
                          <a:effectLst/>
                          <a:latin typeface="Calibri" panose="020F0502020204030204" pitchFamily="34" charset="0"/>
                        </a:rPr>
                        <a:t>16</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Monitoring of collaborations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Follow up the collaboration with Russia (BINP). Starting with the QP and a clear schedule and milestones.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4475097"/>
                  </a:ext>
                </a:extLst>
              </a:tr>
              <a:tr h="643751">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9 </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47</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Project management</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On the 26</a:t>
                      </a:r>
                      <a:r>
                        <a:rPr lang="en-GB" sz="800" b="0" i="0" u="none" strike="noStrike" baseline="30000">
                          <a:solidFill>
                            <a:srgbClr val="000000"/>
                          </a:solidFill>
                          <a:effectLst/>
                          <a:latin typeface="Calibri" panose="020F0502020204030204" pitchFamily="34" charset="0"/>
                        </a:rPr>
                        <a:t>th</a:t>
                      </a:r>
                      <a:r>
                        <a:rPr lang="en-GB" sz="800" b="0" i="0" u="none" strike="noStrike">
                          <a:solidFill>
                            <a:srgbClr val="000000"/>
                          </a:solidFill>
                          <a:effectLst/>
                          <a:latin typeface="Calibri" panose="020F0502020204030204" pitchFamily="34" charset="0"/>
                        </a:rPr>
                        <a:t> November, the plan to create a mock-up of the TAXN – Q1 region will be presented in the TCC. This mock-up will ensure that the operation is feasible and will show any problem that has to be solved in advance. The discussions with the experiments will continue during 2021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4960581"/>
                  </a:ext>
                </a:extLst>
              </a:tr>
              <a:tr h="502930">
                <a:tc>
                  <a:txBody>
                    <a:bodyPr/>
                    <a:lstStyle/>
                    <a:p>
                      <a:pPr algn="l" fontAlgn="ctr"/>
                      <a:r>
                        <a:rPr lang="en-GB" sz="800" b="0" i="0" u="none" strike="noStrike">
                          <a:solidFill>
                            <a:srgbClr val="000000"/>
                          </a:solidFill>
                          <a:effectLst/>
                          <a:latin typeface="Calibri" panose="020F0502020204030204" pitchFamily="34" charset="0"/>
                        </a:rPr>
                        <a:t>From 6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50</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Collaborations enlargement</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Call for more frequent Technical meetings. In case of failure will have to look for an alternative producer. The value of the collaboration is 2 MCHF and potentially the point of no return is in December 2021.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12655663"/>
                  </a:ext>
                </a:extLst>
              </a:tr>
              <a:tr h="362110">
                <a:tc>
                  <a:txBody>
                    <a:bodyPr/>
                    <a:lstStyle/>
                    <a:p>
                      <a:pPr algn="l" fontAlgn="ctr"/>
                      <a:r>
                        <a:rPr lang="en-GB" sz="800" b="0" i="0" u="none" strike="noStrike">
                          <a:solidFill>
                            <a:srgbClr val="000000"/>
                          </a:solidFill>
                          <a:effectLst/>
                          <a:latin typeface="Calibri" panose="020F0502020204030204" pitchFamily="34" charset="0"/>
                        </a:rPr>
                        <a:t>From 4 to </a:t>
                      </a:r>
                      <a:r>
                        <a:rPr lang="en-GB" sz="800" b="1" i="0" u="none" strike="noStrike">
                          <a:solidFill>
                            <a:srgbClr val="000000"/>
                          </a:solidFill>
                          <a:effectLst/>
                          <a:latin typeface="Calibri" panose="020F0502020204030204" pitchFamily="34" charset="0"/>
                        </a:rPr>
                        <a:t>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51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Dependency on external collaborations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See previous action. An alternative plan exists in case it is not done by the Russian collaboration but will imply extra cost for the project</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63271163"/>
                  </a:ext>
                </a:extLst>
              </a:tr>
              <a:tr h="362110">
                <a:tc>
                  <a:txBody>
                    <a:bodyPr/>
                    <a:lstStyle/>
                    <a:p>
                      <a:pPr algn="l" fontAlgn="ctr"/>
                      <a:r>
                        <a:rPr lang="en-GB" sz="800" b="0" i="0" u="none" strike="noStrike">
                          <a:solidFill>
                            <a:srgbClr val="000000"/>
                          </a:solidFill>
                          <a:effectLst/>
                          <a:latin typeface="Calibri" panose="020F0502020204030204" pitchFamily="34" charset="0"/>
                        </a:rPr>
                        <a:t>From 4 to </a:t>
                      </a:r>
                      <a:r>
                        <a:rPr lang="en-GB" sz="800" b="1" i="0" u="none" strike="noStrike">
                          <a:solidFill>
                            <a:srgbClr val="000000"/>
                          </a:solidFill>
                          <a:effectLst/>
                          <a:latin typeface="Calibri" panose="020F0502020204030204" pitchFamily="34" charset="0"/>
                        </a:rPr>
                        <a:t>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30</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Recruitment / Talent pipeline</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Request in PSM that the money allocated for the PJAS is used for the recruitment of a fellow in the May committee</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0519923"/>
                  </a:ext>
                </a:extLst>
              </a:tr>
              <a:tr h="221289">
                <a:tc>
                  <a:txBody>
                    <a:bodyPr/>
                    <a:lstStyle/>
                    <a:p>
                      <a:pPr algn="l" fontAlgn="ctr"/>
                      <a:r>
                        <a:rPr lang="en-GB" sz="800" b="0" i="0" u="none" strike="noStrike">
                          <a:solidFill>
                            <a:srgbClr val="000000"/>
                          </a:solidFill>
                          <a:effectLst/>
                          <a:latin typeface="Calibri" panose="020F0502020204030204" pitchFamily="34" charset="0"/>
                        </a:rPr>
                        <a:t>From 6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3</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Scientific value</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Same action as for Risk 2</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6410272"/>
                  </a:ext>
                </a:extLst>
              </a:tr>
            </a:tbl>
          </a:graphicData>
        </a:graphic>
      </p:graphicFrame>
    </p:spTree>
    <p:extLst>
      <p:ext uri="{BB962C8B-B14F-4D97-AF65-F5344CB8AC3E}">
        <p14:creationId xmlns:p14="http://schemas.microsoft.com/office/powerpoint/2010/main" val="21516341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Risk identification</a:t>
            </a:r>
          </a:p>
        </p:txBody>
      </p:sp>
      <p:sp>
        <p:nvSpPr>
          <p:cNvPr id="3" name="Content Placeholder 2"/>
          <p:cNvSpPr>
            <a:spLocks noGrp="1"/>
          </p:cNvSpPr>
          <p:nvPr>
            <p:ph idx="1"/>
          </p:nvPr>
        </p:nvSpPr>
        <p:spPr>
          <a:xfrm>
            <a:off x="467544" y="881020"/>
            <a:ext cx="8219256" cy="3680222"/>
          </a:xfrm>
        </p:spPr>
        <p:txBody>
          <a:bodyPr>
            <a:normAutofit fontScale="85000" lnSpcReduction="20000"/>
          </a:bodyPr>
          <a:lstStyle/>
          <a:p>
            <a:pPr algn="just"/>
            <a:r>
              <a:rPr lang="en-GB" dirty="0"/>
              <a:t>The purpose of </a:t>
            </a:r>
            <a:r>
              <a:rPr lang="en-GB" b="1" dirty="0"/>
              <a:t>risk identification </a:t>
            </a:r>
            <a:r>
              <a:rPr lang="en-GB" dirty="0"/>
              <a:t>is to </a:t>
            </a:r>
            <a:r>
              <a:rPr lang="en-GB" b="1" dirty="0"/>
              <a:t>identify</a:t>
            </a:r>
            <a:r>
              <a:rPr lang="en-GB" dirty="0"/>
              <a:t> what might happen or what </a:t>
            </a:r>
            <a:r>
              <a:rPr lang="en-GB" b="1" dirty="0"/>
              <a:t>situations</a:t>
            </a:r>
            <a:r>
              <a:rPr lang="en-GB" dirty="0"/>
              <a:t> might exist that might affect the achievement of the objectives of the system or organization. Once a risk is identified, the organization should identify any existing controls such as design features, people, processes and systems.  </a:t>
            </a:r>
          </a:p>
          <a:p>
            <a:pPr algn="just"/>
            <a:r>
              <a:rPr lang="en-GB" dirty="0"/>
              <a:t>The risk identification process includes </a:t>
            </a:r>
            <a:r>
              <a:rPr lang="en-GB" b="1" dirty="0"/>
              <a:t>identifying</a:t>
            </a:r>
            <a:r>
              <a:rPr lang="en-GB" dirty="0"/>
              <a:t> the </a:t>
            </a:r>
            <a:r>
              <a:rPr lang="en-GB" b="1" dirty="0"/>
              <a:t>causes</a:t>
            </a:r>
            <a:r>
              <a:rPr lang="en-GB" dirty="0"/>
              <a:t> and </a:t>
            </a:r>
            <a:r>
              <a:rPr lang="en-GB" b="1" dirty="0"/>
              <a:t>source</a:t>
            </a:r>
            <a:r>
              <a:rPr lang="en-GB" dirty="0"/>
              <a:t> of the risk (hazard in the context of physical harm), </a:t>
            </a:r>
            <a:r>
              <a:rPr lang="en-GB" b="1" dirty="0"/>
              <a:t>events</a:t>
            </a:r>
            <a:r>
              <a:rPr lang="en-GB" dirty="0"/>
              <a:t>, </a:t>
            </a:r>
            <a:r>
              <a:rPr lang="en-GB" b="1" dirty="0"/>
              <a:t>situations</a:t>
            </a:r>
            <a:r>
              <a:rPr lang="en-GB" dirty="0"/>
              <a:t> or </a:t>
            </a:r>
            <a:r>
              <a:rPr lang="en-GB" b="1" dirty="0"/>
              <a:t>circumstances</a:t>
            </a:r>
            <a:r>
              <a:rPr lang="en-GB" dirty="0"/>
              <a:t> which could have a material impact upon objectives and the nature of that impact. </a:t>
            </a:r>
          </a:p>
        </p:txBody>
      </p:sp>
      <p:sp>
        <p:nvSpPr>
          <p:cNvPr id="4" name="Footer Placeholder 3"/>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8</a:t>
            </a:fld>
            <a:endParaRPr lang="fr-FR"/>
          </a:p>
        </p:txBody>
      </p:sp>
    </p:spTree>
    <p:extLst>
      <p:ext uri="{BB962C8B-B14F-4D97-AF65-F5344CB8AC3E}">
        <p14:creationId xmlns:p14="http://schemas.microsoft.com/office/powerpoint/2010/main" val="138184887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80</a:t>
            </a:fld>
            <a:endParaRPr lang="fr-FR">
              <a:solidFill>
                <a:srgbClr val="64BCD9"/>
              </a:solidFill>
              <a:latin typeface="Arial"/>
            </a:endParaRPr>
          </a:p>
        </p:txBody>
      </p:sp>
      <p:sp>
        <p:nvSpPr>
          <p:cNvPr id="7" name="Title 1">
            <a:extLst>
              <a:ext uri="{FF2B5EF4-FFF2-40B4-BE49-F238E27FC236}">
                <a16:creationId xmlns:a16="http://schemas.microsoft.com/office/drawing/2014/main" id="{2CCDB4F0-0F96-4EF9-A846-074C2C874D1D}"/>
              </a:ext>
            </a:extLst>
          </p:cNvPr>
          <p:cNvSpPr txBox="1">
            <a:spLocks/>
          </p:cNvSpPr>
          <p:nvPr/>
        </p:nvSpPr>
        <p:spPr>
          <a:xfrm>
            <a:off x="1602000" y="2067694"/>
            <a:ext cx="5940000" cy="431896"/>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WP9 and WP17 – WPs with important LS3 Workload (but no Collaborations involved)</a:t>
            </a:r>
          </a:p>
        </p:txBody>
      </p:sp>
      <p:sp>
        <p:nvSpPr>
          <p:cNvPr id="5" name="TextBox 4"/>
          <p:cNvSpPr txBox="1"/>
          <p:nvPr/>
        </p:nvSpPr>
        <p:spPr>
          <a:xfrm>
            <a:off x="755576" y="3219822"/>
            <a:ext cx="7632848" cy="1477328"/>
          </a:xfrm>
          <a:prstGeom prst="rect">
            <a:avLst/>
          </a:prstGeom>
          <a:noFill/>
        </p:spPr>
        <p:txBody>
          <a:bodyPr wrap="square" rtlCol="0">
            <a:spAutoFit/>
          </a:bodyPr>
          <a:lstStyle/>
          <a:p>
            <a:r>
              <a:rPr lang="en-GB" dirty="0"/>
              <a:t>Main risks: Strategy for outsourcing, accounting processes and Pricing as there is a lot of upcoming procurement work; Suppliers resilience and dependence due to the large contracts that are involved, and Impact on the environment caused by the civil works required . </a:t>
            </a:r>
          </a:p>
          <a:p>
            <a:pPr algn="ctr"/>
            <a:r>
              <a:rPr lang="en-GB" dirty="0"/>
              <a:t>Average I*V </a:t>
            </a:r>
            <a:r>
              <a:rPr lang="en-GB" dirty="0">
                <a:sym typeface="Wingdings" panose="05000000000000000000" pitchFamily="2" charset="2"/>
              </a:rPr>
              <a:t> 4.36</a:t>
            </a:r>
            <a:endParaRPr lang="en-GB" dirty="0"/>
          </a:p>
        </p:txBody>
      </p:sp>
    </p:spTree>
    <p:extLst>
      <p:ext uri="{BB962C8B-B14F-4D97-AF65-F5344CB8AC3E}">
        <p14:creationId xmlns:p14="http://schemas.microsoft.com/office/powerpoint/2010/main" val="236249958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361E7-AF91-404A-A20F-FB58AF9937B5}"/>
              </a:ext>
            </a:extLst>
          </p:cNvPr>
          <p:cNvSpPr>
            <a:spLocks noGrp="1"/>
          </p:cNvSpPr>
          <p:nvPr>
            <p:ph type="title"/>
          </p:nvPr>
        </p:nvSpPr>
        <p:spPr/>
        <p:txBody>
          <a:bodyPr/>
          <a:lstStyle/>
          <a:p>
            <a:r>
              <a:rPr lang="en-US" dirty="0"/>
              <a:t>WP9</a:t>
            </a:r>
            <a:endParaRPr lang="en-GB" dirty="0"/>
          </a:p>
        </p:txBody>
      </p:sp>
      <p:sp>
        <p:nvSpPr>
          <p:cNvPr id="3" name="Footer Placeholder 2">
            <a:extLst>
              <a:ext uri="{FF2B5EF4-FFF2-40B4-BE49-F238E27FC236}">
                <a16:creationId xmlns:a16="http://schemas.microsoft.com/office/drawing/2014/main" id="{FE2B99EF-AE00-4013-9DDC-B989ACF28EF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6CEC84F6-8E25-49D6-A5A3-12C61E21CC0E}"/>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81</a:t>
            </a:fld>
            <a:endParaRPr lang="fr-FR">
              <a:solidFill>
                <a:srgbClr val="64BCD9"/>
              </a:solidFill>
              <a:latin typeface="Arial"/>
            </a:endParaRPr>
          </a:p>
        </p:txBody>
      </p:sp>
      <p:pic>
        <p:nvPicPr>
          <p:cNvPr id="9" name="Picture 8">
            <a:extLst>
              <a:ext uri="{FF2B5EF4-FFF2-40B4-BE49-F238E27FC236}">
                <a16:creationId xmlns:a16="http://schemas.microsoft.com/office/drawing/2014/main" id="{4E37D1C7-9069-4C56-8C73-7DF6B1936914}"/>
              </a:ext>
            </a:extLst>
          </p:cNvPr>
          <p:cNvPicPr>
            <a:picLocks noChangeAspect="1"/>
          </p:cNvPicPr>
          <p:nvPr/>
        </p:nvPicPr>
        <p:blipFill>
          <a:blip r:embed="rId2"/>
          <a:stretch>
            <a:fillRect/>
          </a:stretch>
        </p:blipFill>
        <p:spPr>
          <a:xfrm>
            <a:off x="2033718" y="1033448"/>
            <a:ext cx="4859999" cy="682397"/>
          </a:xfrm>
          <a:prstGeom prst="rect">
            <a:avLst/>
          </a:prstGeom>
        </p:spPr>
      </p:pic>
      <p:pic>
        <p:nvPicPr>
          <p:cNvPr id="11" name="Picture 10">
            <a:extLst>
              <a:ext uri="{FF2B5EF4-FFF2-40B4-BE49-F238E27FC236}">
                <a16:creationId xmlns:a16="http://schemas.microsoft.com/office/drawing/2014/main" id="{D9FD01CC-8589-4CBE-9014-57D0B0BB591F}"/>
              </a:ext>
            </a:extLst>
          </p:cNvPr>
          <p:cNvPicPr>
            <a:picLocks noChangeAspect="1"/>
          </p:cNvPicPr>
          <p:nvPr/>
        </p:nvPicPr>
        <p:blipFill>
          <a:blip r:embed="rId3"/>
          <a:stretch>
            <a:fillRect/>
          </a:stretch>
        </p:blipFill>
        <p:spPr>
          <a:xfrm>
            <a:off x="2033718" y="1956454"/>
            <a:ext cx="4859999" cy="2512689"/>
          </a:xfrm>
          <a:prstGeom prst="rect">
            <a:avLst/>
          </a:prstGeom>
        </p:spPr>
      </p:pic>
    </p:spTree>
    <p:extLst>
      <p:ext uri="{BB962C8B-B14F-4D97-AF65-F5344CB8AC3E}">
        <p14:creationId xmlns:p14="http://schemas.microsoft.com/office/powerpoint/2010/main" val="247883172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03BA3-1D7F-4E25-99FC-75A8E7F0634E}"/>
              </a:ext>
            </a:extLst>
          </p:cNvPr>
          <p:cNvSpPr>
            <a:spLocks noGrp="1"/>
          </p:cNvSpPr>
          <p:nvPr>
            <p:ph type="title"/>
          </p:nvPr>
        </p:nvSpPr>
        <p:spPr/>
        <p:txBody>
          <a:bodyPr/>
          <a:lstStyle/>
          <a:p>
            <a:r>
              <a:rPr lang="en-US" dirty="0"/>
              <a:t>WP9</a:t>
            </a:r>
            <a:endParaRPr lang="en-GB" dirty="0"/>
          </a:p>
        </p:txBody>
      </p:sp>
      <p:sp>
        <p:nvSpPr>
          <p:cNvPr id="3" name="Footer Placeholder 2">
            <a:extLst>
              <a:ext uri="{FF2B5EF4-FFF2-40B4-BE49-F238E27FC236}">
                <a16:creationId xmlns:a16="http://schemas.microsoft.com/office/drawing/2014/main" id="{34E89E8C-1B3D-46AE-BC81-540AB3AC9CA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96878836-EC93-4E9D-9395-D61FD98632DB}"/>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82</a:t>
            </a:fld>
            <a:endParaRPr lang="fr-FR">
              <a:solidFill>
                <a:srgbClr val="64BCD9"/>
              </a:solidFill>
              <a:latin typeface="Arial"/>
            </a:endParaRPr>
          </a:p>
        </p:txBody>
      </p:sp>
      <p:pic>
        <p:nvPicPr>
          <p:cNvPr id="6" name="Picture 5">
            <a:extLst>
              <a:ext uri="{FF2B5EF4-FFF2-40B4-BE49-F238E27FC236}">
                <a16:creationId xmlns:a16="http://schemas.microsoft.com/office/drawing/2014/main" id="{71488E7A-12BF-48C3-9D11-67154FEA304D}"/>
              </a:ext>
            </a:extLst>
          </p:cNvPr>
          <p:cNvPicPr>
            <a:picLocks noChangeAspect="1"/>
          </p:cNvPicPr>
          <p:nvPr/>
        </p:nvPicPr>
        <p:blipFill>
          <a:blip r:embed="rId2"/>
          <a:stretch>
            <a:fillRect/>
          </a:stretch>
        </p:blipFill>
        <p:spPr>
          <a:xfrm>
            <a:off x="1614156" y="589013"/>
            <a:ext cx="5915688" cy="4292100"/>
          </a:xfrm>
          <a:prstGeom prst="rect">
            <a:avLst/>
          </a:prstGeom>
        </p:spPr>
      </p:pic>
    </p:spTree>
    <p:extLst>
      <p:ext uri="{BB962C8B-B14F-4D97-AF65-F5344CB8AC3E}">
        <p14:creationId xmlns:p14="http://schemas.microsoft.com/office/powerpoint/2010/main" val="1155945717"/>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5E0DD-9521-44C2-AB7D-73B64EB6D288}"/>
              </a:ext>
            </a:extLst>
          </p:cNvPr>
          <p:cNvSpPr>
            <a:spLocks noGrp="1"/>
          </p:cNvSpPr>
          <p:nvPr>
            <p:ph type="title"/>
          </p:nvPr>
        </p:nvSpPr>
        <p:spPr/>
        <p:txBody>
          <a:bodyPr/>
          <a:lstStyle/>
          <a:p>
            <a:r>
              <a:rPr lang="en-US" dirty="0"/>
              <a:t>WP9</a:t>
            </a:r>
            <a:endParaRPr lang="en-GB" dirty="0"/>
          </a:p>
        </p:txBody>
      </p:sp>
      <p:sp>
        <p:nvSpPr>
          <p:cNvPr id="3" name="Footer Placeholder 2">
            <a:extLst>
              <a:ext uri="{FF2B5EF4-FFF2-40B4-BE49-F238E27FC236}">
                <a16:creationId xmlns:a16="http://schemas.microsoft.com/office/drawing/2014/main" id="{35AEA231-0ACA-4D31-8371-01554CAF4568}"/>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F57FB701-A862-4159-9965-50F7D78EDA16}"/>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83</a:t>
            </a:fld>
            <a:endParaRPr lang="fr-FR">
              <a:solidFill>
                <a:srgbClr val="64BCD9"/>
              </a:solidFill>
              <a:latin typeface="Arial"/>
            </a:endParaRPr>
          </a:p>
        </p:txBody>
      </p:sp>
      <p:pic>
        <p:nvPicPr>
          <p:cNvPr id="6" name="Picture 5">
            <a:extLst>
              <a:ext uri="{FF2B5EF4-FFF2-40B4-BE49-F238E27FC236}">
                <a16:creationId xmlns:a16="http://schemas.microsoft.com/office/drawing/2014/main" id="{B0A6727E-4184-4195-BBE1-D856910B70D4}"/>
              </a:ext>
            </a:extLst>
          </p:cNvPr>
          <p:cNvPicPr>
            <a:picLocks noChangeAspect="1"/>
          </p:cNvPicPr>
          <p:nvPr/>
        </p:nvPicPr>
        <p:blipFill>
          <a:blip r:embed="rId2"/>
          <a:stretch>
            <a:fillRect/>
          </a:stretch>
        </p:blipFill>
        <p:spPr>
          <a:xfrm>
            <a:off x="1670725" y="675000"/>
            <a:ext cx="5802550" cy="4212252"/>
          </a:xfrm>
          <a:prstGeom prst="rect">
            <a:avLst/>
          </a:prstGeom>
        </p:spPr>
      </p:pic>
    </p:spTree>
    <p:extLst>
      <p:ext uri="{BB962C8B-B14F-4D97-AF65-F5344CB8AC3E}">
        <p14:creationId xmlns:p14="http://schemas.microsoft.com/office/powerpoint/2010/main" val="4283664333"/>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75D74-F64E-4C6A-AFF3-5C1A0BDE0F8A}"/>
              </a:ext>
            </a:extLst>
          </p:cNvPr>
          <p:cNvSpPr>
            <a:spLocks noGrp="1"/>
          </p:cNvSpPr>
          <p:nvPr>
            <p:ph type="title"/>
          </p:nvPr>
        </p:nvSpPr>
        <p:spPr/>
        <p:txBody>
          <a:bodyPr/>
          <a:lstStyle/>
          <a:p>
            <a:r>
              <a:rPr lang="en-US" dirty="0"/>
              <a:t>WP9 – MAIN ACTIONS</a:t>
            </a:r>
            <a:endParaRPr lang="en-GB" dirty="0"/>
          </a:p>
        </p:txBody>
      </p:sp>
      <p:sp>
        <p:nvSpPr>
          <p:cNvPr id="3" name="Footer Placeholder 2">
            <a:extLst>
              <a:ext uri="{FF2B5EF4-FFF2-40B4-BE49-F238E27FC236}">
                <a16:creationId xmlns:a16="http://schemas.microsoft.com/office/drawing/2014/main" id="{FA912EE9-1F2F-44BF-B1C1-879597277A64}"/>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8D107D3B-E39A-4191-85CF-6ECF1EEFAA68}"/>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84</a:t>
            </a:fld>
            <a:endParaRPr lang="fr-FR">
              <a:solidFill>
                <a:srgbClr val="64BCD9"/>
              </a:solidFill>
              <a:latin typeface="Arial"/>
            </a:endParaRPr>
          </a:p>
        </p:txBody>
      </p:sp>
      <p:graphicFrame>
        <p:nvGraphicFramePr>
          <p:cNvPr id="5" name="Table 4">
            <a:extLst>
              <a:ext uri="{FF2B5EF4-FFF2-40B4-BE49-F238E27FC236}">
                <a16:creationId xmlns:a16="http://schemas.microsoft.com/office/drawing/2014/main" id="{F073D084-00F9-4DE7-A099-1D46410FF97D}"/>
              </a:ext>
            </a:extLst>
          </p:cNvPr>
          <p:cNvGraphicFramePr>
            <a:graphicFrameLocks noGrp="1"/>
          </p:cNvGraphicFramePr>
          <p:nvPr/>
        </p:nvGraphicFramePr>
        <p:xfrm>
          <a:off x="1447634" y="976816"/>
          <a:ext cx="6248732" cy="3189869"/>
        </p:xfrm>
        <a:graphic>
          <a:graphicData uri="http://schemas.openxmlformats.org/drawingml/2006/table">
            <a:tbl>
              <a:tblPr/>
              <a:tblGrid>
                <a:gridCol w="817880">
                  <a:extLst>
                    <a:ext uri="{9D8B030D-6E8A-4147-A177-3AD203B41FA5}">
                      <a16:colId xmlns:a16="http://schemas.microsoft.com/office/drawing/2014/main" val="3277915348"/>
                    </a:ext>
                  </a:extLst>
                </a:gridCol>
                <a:gridCol w="397676">
                  <a:extLst>
                    <a:ext uri="{9D8B030D-6E8A-4147-A177-3AD203B41FA5}">
                      <a16:colId xmlns:a16="http://schemas.microsoft.com/office/drawing/2014/main" val="2036074587"/>
                    </a:ext>
                  </a:extLst>
                </a:gridCol>
                <a:gridCol w="1842715">
                  <a:extLst>
                    <a:ext uri="{9D8B030D-6E8A-4147-A177-3AD203B41FA5}">
                      <a16:colId xmlns:a16="http://schemas.microsoft.com/office/drawing/2014/main" val="1163575916"/>
                    </a:ext>
                  </a:extLst>
                </a:gridCol>
                <a:gridCol w="3190461">
                  <a:extLst>
                    <a:ext uri="{9D8B030D-6E8A-4147-A177-3AD203B41FA5}">
                      <a16:colId xmlns:a16="http://schemas.microsoft.com/office/drawing/2014/main" val="3329997032"/>
                    </a:ext>
                  </a:extLst>
                </a:gridCol>
              </a:tblGrid>
              <a:tr h="215267">
                <a:tc>
                  <a:txBody>
                    <a:bodyPr/>
                    <a:lstStyle/>
                    <a:p>
                      <a:pPr algn="l" fontAlgn="b"/>
                      <a:r>
                        <a:rPr lang="en-GB" sz="800" b="1" i="0" u="none" strike="noStrike">
                          <a:solidFill>
                            <a:srgbClr val="FFFFFF"/>
                          </a:solidFill>
                          <a:effectLst/>
                          <a:latin typeface="Calibri" panose="020F0502020204030204" pitchFamily="34" charset="0"/>
                        </a:rPr>
                        <a:t>IxV</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800" b="1" i="0" u="none" strike="noStrike">
                          <a:solidFill>
                            <a:srgbClr val="FFFFFF"/>
                          </a:solidFill>
                          <a:effectLst/>
                          <a:latin typeface="Calibri" panose="020F0502020204030204" pitchFamily="34" charset="0"/>
                        </a:rPr>
                        <a:t>ID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800" b="1" i="0" u="none" strike="noStrike">
                          <a:solidFill>
                            <a:srgbClr val="FFFFFF"/>
                          </a:solidFill>
                          <a:effectLst/>
                          <a:latin typeface="Calibri" panose="020F0502020204030204" pitchFamily="34" charset="0"/>
                        </a:rPr>
                        <a:t>Risk</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800" b="1" i="0" u="none" strike="noStrike">
                          <a:solidFill>
                            <a:srgbClr val="FFFFFF"/>
                          </a:solidFill>
                          <a:effectLst/>
                          <a:latin typeface="Calibri" panose="020F0502020204030204" pitchFamily="34" charset="0"/>
                        </a:rPr>
                        <a:t>Actions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1930350310"/>
                  </a:ext>
                </a:extLst>
              </a:tr>
              <a:tr h="215267">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9 </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25</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Accounting processes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Similar point will be done before the tendering</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5532726"/>
                  </a:ext>
                </a:extLst>
              </a:tr>
              <a:tr h="352256">
                <a:tc>
                  <a:txBody>
                    <a:bodyPr/>
                    <a:lstStyle/>
                    <a:p>
                      <a:pPr algn="l" fontAlgn="ctr"/>
                      <a:r>
                        <a:rPr lang="en-GB" sz="800" b="0" i="0" u="none" strike="noStrike">
                          <a:solidFill>
                            <a:srgbClr val="000000"/>
                          </a:solidFill>
                          <a:effectLst/>
                          <a:latin typeface="Calibri" panose="020F0502020204030204" pitchFamily="34" charset="0"/>
                        </a:rPr>
                        <a:t>From 9 to</a:t>
                      </a:r>
                      <a:r>
                        <a:rPr lang="en-GB" sz="800" b="1" i="0" u="none" strike="noStrike">
                          <a:solidFill>
                            <a:srgbClr val="000000"/>
                          </a:solidFill>
                          <a:effectLst/>
                          <a:latin typeface="Calibri" panose="020F0502020204030204" pitchFamily="34" charset="0"/>
                        </a:rPr>
                        <a:t> 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37</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Procurement</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Clarify the Specification committee objectives and methods. This risk is transferred to WP1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628570"/>
                  </a:ext>
                </a:extLst>
              </a:tr>
              <a:tr h="352256">
                <a:tc>
                  <a:txBody>
                    <a:bodyPr/>
                    <a:lstStyle/>
                    <a:p>
                      <a:pPr algn="l" fontAlgn="ctr"/>
                      <a:r>
                        <a:rPr lang="en-GB" sz="800" b="0" i="0" u="none" strike="noStrike">
                          <a:solidFill>
                            <a:srgbClr val="000000"/>
                          </a:solidFill>
                          <a:effectLst/>
                          <a:latin typeface="Calibri" panose="020F0502020204030204" pitchFamily="34" charset="0"/>
                        </a:rPr>
                        <a:t>From 9 to</a:t>
                      </a:r>
                      <a:r>
                        <a:rPr lang="en-GB" sz="800" b="1" i="0" u="none" strike="noStrike">
                          <a:solidFill>
                            <a:srgbClr val="000000"/>
                          </a:solidFill>
                          <a:effectLst/>
                          <a:latin typeface="Calibri" panose="020F0502020204030204" pitchFamily="34" charset="0"/>
                        </a:rPr>
                        <a:t> 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41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Long term Impact on the environment</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Already discussed with SMB for calculation of cost of possible palliative solutions. Maybe information during the open days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1666109"/>
                  </a:ext>
                </a:extLst>
              </a:tr>
              <a:tr h="215267">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9 </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43</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Relation with neighbouring communities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Maintain vigilance on noise</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4031804"/>
                  </a:ext>
                </a:extLst>
              </a:tr>
              <a:tr h="215267">
                <a:tc>
                  <a:txBody>
                    <a:bodyPr/>
                    <a:lstStyle/>
                    <a:p>
                      <a:pPr algn="l" fontAlgn="ctr"/>
                      <a:r>
                        <a:rPr lang="en-GB" sz="800" b="0" i="0" u="none" strike="noStrike">
                          <a:solidFill>
                            <a:srgbClr val="000000"/>
                          </a:solidFill>
                          <a:effectLst/>
                          <a:latin typeface="Calibri" panose="020F0502020204030204" pitchFamily="34" charset="0"/>
                        </a:rPr>
                        <a:t>From 9 to</a:t>
                      </a:r>
                      <a:r>
                        <a:rPr lang="en-GB" sz="800" b="1" i="0" u="none" strike="noStrike">
                          <a:solidFill>
                            <a:srgbClr val="000000"/>
                          </a:solidFill>
                          <a:effectLst/>
                          <a:latin typeface="Calibri" panose="020F0502020204030204" pitchFamily="34" charset="0"/>
                        </a:rPr>
                        <a:t> 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44</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Short term impact on the environment</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800" b="0" i="0" u="none" strike="noStrike">
                          <a:solidFill>
                            <a:srgbClr val="000000"/>
                          </a:solidFill>
                          <a:effectLst/>
                          <a:latin typeface="Calibri" panose="020F0502020204030204" pitchFamily="34" charset="0"/>
                        </a:rPr>
                        <a:t>Action on WP17.3 for SHM building. Continue studies on cool down.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1016816"/>
                  </a:ext>
                </a:extLst>
              </a:tr>
              <a:tr h="215267">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9 </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48</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Choice of technology</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The cold compressors will be treated with a feasibility study.</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9218393"/>
                  </a:ext>
                </a:extLst>
              </a:tr>
              <a:tr h="352256">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9 </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53</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Suppliers resilience and dependency</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Maintain the open option for the Indian companies if they get the correct experience and validation of their work in ITER </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0517304"/>
                  </a:ext>
                </a:extLst>
              </a:tr>
              <a:tr h="489243">
                <a:tc>
                  <a:txBody>
                    <a:bodyPr/>
                    <a:lstStyle/>
                    <a:p>
                      <a:pPr algn="l" fontAlgn="ctr"/>
                      <a:r>
                        <a:rPr lang="en-GB" sz="800" b="0" i="0" u="none" strike="noStrike">
                          <a:solidFill>
                            <a:srgbClr val="000000"/>
                          </a:solidFill>
                          <a:effectLst/>
                          <a:latin typeface="Calibri" panose="020F0502020204030204" pitchFamily="34" charset="0"/>
                        </a:rPr>
                        <a:t>From12 to </a:t>
                      </a:r>
                      <a:r>
                        <a:rPr lang="en-GB" sz="800" b="1" i="0" u="none" strike="noStrike">
                          <a:solidFill>
                            <a:srgbClr val="000000"/>
                          </a:solidFill>
                          <a:effectLst/>
                          <a:latin typeface="Calibri" panose="020F0502020204030204" pitchFamily="34" charset="0"/>
                        </a:rPr>
                        <a:t>12 </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36</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Pricing</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800" b="0" i="0" u="none" strike="noStrike">
                          <a:solidFill>
                            <a:srgbClr val="000000"/>
                          </a:solidFill>
                          <a:effectLst/>
                          <a:latin typeface="Calibri" panose="020F0502020204030204" pitchFamily="34" charset="0"/>
                        </a:rPr>
                        <a:t>Not delaying the tendering so that we have the possibility of retendering if prices do not correspond to what it is expected. WP9 will launch studies with industry to minimise risk of misunderstanding</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5744359"/>
                  </a:ext>
                </a:extLst>
              </a:tr>
              <a:tr h="352256">
                <a:tc>
                  <a:txBody>
                    <a:bodyPr/>
                    <a:lstStyle/>
                    <a:p>
                      <a:pPr algn="l" fontAlgn="ctr"/>
                      <a:r>
                        <a:rPr lang="en-GB" sz="800" b="0" i="0" u="none" strike="noStrike">
                          <a:solidFill>
                            <a:srgbClr val="000000"/>
                          </a:solidFill>
                          <a:effectLst/>
                          <a:latin typeface="Calibri" panose="020F0502020204030204" pitchFamily="34" charset="0"/>
                        </a:rPr>
                        <a:t>From 16 to </a:t>
                      </a:r>
                      <a:r>
                        <a:rPr lang="en-GB" sz="800" b="1" i="0" u="none" strike="noStrike">
                          <a:solidFill>
                            <a:srgbClr val="000000"/>
                          </a:solidFill>
                          <a:effectLst/>
                          <a:latin typeface="Calibri" panose="020F0502020204030204" pitchFamily="34" charset="0"/>
                        </a:rPr>
                        <a:t>16</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11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Operation &amp; maintenance</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Waiting for the Working group to give an alternative solution for the cooling of adjacent sectors. The risk is maintained until a solution is agreed.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9226422"/>
                  </a:ext>
                </a:extLst>
              </a:tr>
              <a:tr h="215267">
                <a:tc>
                  <a:txBody>
                    <a:bodyPr/>
                    <a:lstStyle/>
                    <a:p>
                      <a:pPr algn="l" fontAlgn="ctr"/>
                      <a:r>
                        <a:rPr lang="en-GB" sz="800" b="0" i="0" u="none" strike="noStrike">
                          <a:solidFill>
                            <a:srgbClr val="000000"/>
                          </a:solidFill>
                          <a:effectLst/>
                          <a:latin typeface="Calibri" panose="020F0502020204030204" pitchFamily="34" charset="0"/>
                        </a:rPr>
                        <a:t>From 1 to </a:t>
                      </a:r>
                      <a:r>
                        <a:rPr lang="en-GB" sz="800" b="1" i="0" u="none" strike="noStrike">
                          <a:solidFill>
                            <a:srgbClr val="000000"/>
                          </a:solidFill>
                          <a:effectLst/>
                          <a:latin typeface="Calibri" panose="020F0502020204030204" pitchFamily="34" charset="0"/>
                        </a:rPr>
                        <a:t>9</a:t>
                      </a:r>
                      <a:r>
                        <a:rPr lang="en-GB" sz="800" b="0" i="0" u="none" strike="noStrike">
                          <a:solidFill>
                            <a:srgbClr val="000000"/>
                          </a:solidFill>
                          <a:effectLst/>
                          <a:latin typeface="Calibri" panose="020F0502020204030204" pitchFamily="34" charset="0"/>
                        </a:rPr>
                        <a:t> </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52</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Strategy for outsourcing</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Market survey criteria. Possibility to reissue a new MS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1192857"/>
                  </a:ext>
                </a:extLst>
              </a:tr>
            </a:tbl>
          </a:graphicData>
        </a:graphic>
      </p:graphicFrame>
    </p:spTree>
    <p:extLst>
      <p:ext uri="{BB962C8B-B14F-4D97-AF65-F5344CB8AC3E}">
        <p14:creationId xmlns:p14="http://schemas.microsoft.com/office/powerpoint/2010/main" val="61387777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361E7-AF91-404A-A20F-FB58AF9937B5}"/>
              </a:ext>
            </a:extLst>
          </p:cNvPr>
          <p:cNvSpPr>
            <a:spLocks noGrp="1"/>
          </p:cNvSpPr>
          <p:nvPr>
            <p:ph type="title"/>
          </p:nvPr>
        </p:nvSpPr>
        <p:spPr/>
        <p:txBody>
          <a:bodyPr/>
          <a:lstStyle/>
          <a:p>
            <a:r>
              <a:rPr lang="en-US" dirty="0"/>
              <a:t>WP17</a:t>
            </a:r>
            <a:endParaRPr lang="en-GB" dirty="0"/>
          </a:p>
        </p:txBody>
      </p:sp>
      <p:sp>
        <p:nvSpPr>
          <p:cNvPr id="3" name="Footer Placeholder 2">
            <a:extLst>
              <a:ext uri="{FF2B5EF4-FFF2-40B4-BE49-F238E27FC236}">
                <a16:creationId xmlns:a16="http://schemas.microsoft.com/office/drawing/2014/main" id="{FE2B99EF-AE00-4013-9DDC-B989ACF28EF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6CEC84F6-8E25-49D6-A5A3-12C61E21CC0E}"/>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85</a:t>
            </a:fld>
            <a:endParaRPr lang="fr-FR">
              <a:solidFill>
                <a:srgbClr val="64BCD9"/>
              </a:solidFill>
              <a:latin typeface="Arial"/>
            </a:endParaRPr>
          </a:p>
        </p:txBody>
      </p:sp>
      <p:pic>
        <p:nvPicPr>
          <p:cNvPr id="5" name="Picture 4">
            <a:extLst>
              <a:ext uri="{FF2B5EF4-FFF2-40B4-BE49-F238E27FC236}">
                <a16:creationId xmlns:a16="http://schemas.microsoft.com/office/drawing/2014/main" id="{FE68CFB3-41BC-44BA-918F-B6D1DA588630}"/>
              </a:ext>
            </a:extLst>
          </p:cNvPr>
          <p:cNvPicPr>
            <a:picLocks noChangeAspect="1"/>
          </p:cNvPicPr>
          <p:nvPr/>
        </p:nvPicPr>
        <p:blipFill>
          <a:blip r:embed="rId2"/>
          <a:stretch>
            <a:fillRect/>
          </a:stretch>
        </p:blipFill>
        <p:spPr>
          <a:xfrm>
            <a:off x="2395538" y="923155"/>
            <a:ext cx="4860000" cy="682397"/>
          </a:xfrm>
          <a:prstGeom prst="rect">
            <a:avLst/>
          </a:prstGeom>
        </p:spPr>
      </p:pic>
      <p:pic>
        <p:nvPicPr>
          <p:cNvPr id="8" name="Picture 7">
            <a:extLst>
              <a:ext uri="{FF2B5EF4-FFF2-40B4-BE49-F238E27FC236}">
                <a16:creationId xmlns:a16="http://schemas.microsoft.com/office/drawing/2014/main" id="{E26C27C4-7C8C-46C9-B56F-B30BCC76CA33}"/>
              </a:ext>
            </a:extLst>
          </p:cNvPr>
          <p:cNvPicPr>
            <a:picLocks noChangeAspect="1"/>
          </p:cNvPicPr>
          <p:nvPr/>
        </p:nvPicPr>
        <p:blipFill>
          <a:blip r:embed="rId3"/>
          <a:stretch>
            <a:fillRect/>
          </a:stretch>
        </p:blipFill>
        <p:spPr>
          <a:xfrm>
            <a:off x="2395540" y="1853708"/>
            <a:ext cx="4859999" cy="2826000"/>
          </a:xfrm>
          <a:prstGeom prst="rect">
            <a:avLst/>
          </a:prstGeom>
        </p:spPr>
      </p:pic>
    </p:spTree>
    <p:extLst>
      <p:ext uri="{BB962C8B-B14F-4D97-AF65-F5344CB8AC3E}">
        <p14:creationId xmlns:p14="http://schemas.microsoft.com/office/powerpoint/2010/main" val="2873099217"/>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03BA3-1D7F-4E25-99FC-75A8E7F0634E}"/>
              </a:ext>
            </a:extLst>
          </p:cNvPr>
          <p:cNvSpPr>
            <a:spLocks noGrp="1"/>
          </p:cNvSpPr>
          <p:nvPr>
            <p:ph type="title"/>
          </p:nvPr>
        </p:nvSpPr>
        <p:spPr/>
        <p:txBody>
          <a:bodyPr/>
          <a:lstStyle/>
          <a:p>
            <a:r>
              <a:rPr lang="en-US" dirty="0"/>
              <a:t>WP17</a:t>
            </a:r>
            <a:endParaRPr lang="en-GB" dirty="0"/>
          </a:p>
        </p:txBody>
      </p:sp>
      <p:sp>
        <p:nvSpPr>
          <p:cNvPr id="3" name="Footer Placeholder 2">
            <a:extLst>
              <a:ext uri="{FF2B5EF4-FFF2-40B4-BE49-F238E27FC236}">
                <a16:creationId xmlns:a16="http://schemas.microsoft.com/office/drawing/2014/main" id="{34E89E8C-1B3D-46AE-BC81-540AB3AC9CA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96878836-EC93-4E9D-9395-D61FD98632DB}"/>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86</a:t>
            </a:fld>
            <a:endParaRPr lang="fr-FR">
              <a:solidFill>
                <a:srgbClr val="64BCD9"/>
              </a:solidFill>
              <a:latin typeface="Arial"/>
            </a:endParaRPr>
          </a:p>
        </p:txBody>
      </p:sp>
      <p:pic>
        <p:nvPicPr>
          <p:cNvPr id="7" name="Picture 6">
            <a:extLst>
              <a:ext uri="{FF2B5EF4-FFF2-40B4-BE49-F238E27FC236}">
                <a16:creationId xmlns:a16="http://schemas.microsoft.com/office/drawing/2014/main" id="{8E148C65-C810-41CF-9BDD-00905673F54F}"/>
              </a:ext>
            </a:extLst>
          </p:cNvPr>
          <p:cNvPicPr>
            <a:picLocks noChangeAspect="1"/>
          </p:cNvPicPr>
          <p:nvPr/>
        </p:nvPicPr>
        <p:blipFill>
          <a:blip r:embed="rId2"/>
          <a:stretch>
            <a:fillRect/>
          </a:stretch>
        </p:blipFill>
        <p:spPr>
          <a:xfrm>
            <a:off x="1650301" y="600180"/>
            <a:ext cx="5843398" cy="4241905"/>
          </a:xfrm>
          <a:prstGeom prst="rect">
            <a:avLst/>
          </a:prstGeom>
        </p:spPr>
      </p:pic>
    </p:spTree>
    <p:extLst>
      <p:ext uri="{BB962C8B-B14F-4D97-AF65-F5344CB8AC3E}">
        <p14:creationId xmlns:p14="http://schemas.microsoft.com/office/powerpoint/2010/main" val="256170612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5E0DD-9521-44C2-AB7D-73B64EB6D288}"/>
              </a:ext>
            </a:extLst>
          </p:cNvPr>
          <p:cNvSpPr>
            <a:spLocks noGrp="1"/>
          </p:cNvSpPr>
          <p:nvPr>
            <p:ph type="title"/>
          </p:nvPr>
        </p:nvSpPr>
        <p:spPr/>
        <p:txBody>
          <a:bodyPr/>
          <a:lstStyle/>
          <a:p>
            <a:r>
              <a:rPr lang="en-US" dirty="0"/>
              <a:t>WP17</a:t>
            </a:r>
            <a:endParaRPr lang="en-GB" dirty="0"/>
          </a:p>
        </p:txBody>
      </p:sp>
      <p:sp>
        <p:nvSpPr>
          <p:cNvPr id="3" name="Footer Placeholder 2">
            <a:extLst>
              <a:ext uri="{FF2B5EF4-FFF2-40B4-BE49-F238E27FC236}">
                <a16:creationId xmlns:a16="http://schemas.microsoft.com/office/drawing/2014/main" id="{35AEA231-0ACA-4D31-8371-01554CAF4568}"/>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F57FB701-A862-4159-9965-50F7D78EDA16}"/>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87</a:t>
            </a:fld>
            <a:endParaRPr lang="fr-FR">
              <a:solidFill>
                <a:srgbClr val="64BCD9"/>
              </a:solidFill>
              <a:latin typeface="Arial"/>
            </a:endParaRPr>
          </a:p>
        </p:txBody>
      </p:sp>
      <p:pic>
        <p:nvPicPr>
          <p:cNvPr id="5" name="Picture 4">
            <a:extLst>
              <a:ext uri="{FF2B5EF4-FFF2-40B4-BE49-F238E27FC236}">
                <a16:creationId xmlns:a16="http://schemas.microsoft.com/office/drawing/2014/main" id="{2051D66C-9A8A-46DA-9C9F-A95782F6F8D1}"/>
              </a:ext>
            </a:extLst>
          </p:cNvPr>
          <p:cNvPicPr>
            <a:picLocks noChangeAspect="1"/>
          </p:cNvPicPr>
          <p:nvPr/>
        </p:nvPicPr>
        <p:blipFill rotWithShape="1">
          <a:blip r:embed="rId2"/>
          <a:srcRect l="1153" t="7313" r="1361" b="7266"/>
          <a:stretch/>
        </p:blipFill>
        <p:spPr>
          <a:xfrm>
            <a:off x="1435276" y="675001"/>
            <a:ext cx="6273448" cy="3990488"/>
          </a:xfrm>
          <a:prstGeom prst="rect">
            <a:avLst/>
          </a:prstGeom>
        </p:spPr>
      </p:pic>
    </p:spTree>
    <p:extLst>
      <p:ext uri="{BB962C8B-B14F-4D97-AF65-F5344CB8AC3E}">
        <p14:creationId xmlns:p14="http://schemas.microsoft.com/office/powerpoint/2010/main" val="377024449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75D74-F64E-4C6A-AFF3-5C1A0BDE0F8A}"/>
              </a:ext>
            </a:extLst>
          </p:cNvPr>
          <p:cNvSpPr>
            <a:spLocks noGrp="1"/>
          </p:cNvSpPr>
          <p:nvPr>
            <p:ph type="title"/>
          </p:nvPr>
        </p:nvSpPr>
        <p:spPr/>
        <p:txBody>
          <a:bodyPr/>
          <a:lstStyle/>
          <a:p>
            <a:r>
              <a:rPr lang="en-US" dirty="0"/>
              <a:t>WP17 – MAIN ACTIONS</a:t>
            </a:r>
            <a:endParaRPr lang="en-GB" dirty="0"/>
          </a:p>
        </p:txBody>
      </p:sp>
      <p:sp>
        <p:nvSpPr>
          <p:cNvPr id="3" name="Footer Placeholder 2">
            <a:extLst>
              <a:ext uri="{FF2B5EF4-FFF2-40B4-BE49-F238E27FC236}">
                <a16:creationId xmlns:a16="http://schemas.microsoft.com/office/drawing/2014/main" id="{FA912EE9-1F2F-44BF-B1C1-879597277A64}"/>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8D107D3B-E39A-4191-85CF-6ECF1EEFAA68}"/>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88</a:t>
            </a:fld>
            <a:endParaRPr lang="fr-FR">
              <a:solidFill>
                <a:srgbClr val="64BCD9"/>
              </a:solidFill>
              <a:latin typeface="Arial"/>
            </a:endParaRPr>
          </a:p>
        </p:txBody>
      </p:sp>
      <p:graphicFrame>
        <p:nvGraphicFramePr>
          <p:cNvPr id="6" name="Table 5">
            <a:extLst>
              <a:ext uri="{FF2B5EF4-FFF2-40B4-BE49-F238E27FC236}">
                <a16:creationId xmlns:a16="http://schemas.microsoft.com/office/drawing/2014/main" id="{FB5436B8-A636-4F5A-943C-63186BA82EFE}"/>
              </a:ext>
            </a:extLst>
          </p:cNvPr>
          <p:cNvGraphicFramePr>
            <a:graphicFrameLocks noGrp="1"/>
          </p:cNvGraphicFramePr>
          <p:nvPr/>
        </p:nvGraphicFramePr>
        <p:xfrm>
          <a:off x="1691816" y="931801"/>
          <a:ext cx="5760368" cy="3689895"/>
        </p:xfrm>
        <a:graphic>
          <a:graphicData uri="http://schemas.openxmlformats.org/drawingml/2006/table">
            <a:tbl>
              <a:tblPr/>
              <a:tblGrid>
                <a:gridCol w="753959">
                  <a:extLst>
                    <a:ext uri="{9D8B030D-6E8A-4147-A177-3AD203B41FA5}">
                      <a16:colId xmlns:a16="http://schemas.microsoft.com/office/drawing/2014/main" val="1344980553"/>
                    </a:ext>
                  </a:extLst>
                </a:gridCol>
                <a:gridCol w="337004">
                  <a:extLst>
                    <a:ext uri="{9D8B030D-6E8A-4147-A177-3AD203B41FA5}">
                      <a16:colId xmlns:a16="http://schemas.microsoft.com/office/drawing/2014/main" val="4264017069"/>
                    </a:ext>
                  </a:extLst>
                </a:gridCol>
                <a:gridCol w="1622066">
                  <a:extLst>
                    <a:ext uri="{9D8B030D-6E8A-4147-A177-3AD203B41FA5}">
                      <a16:colId xmlns:a16="http://schemas.microsoft.com/office/drawing/2014/main" val="1461827462"/>
                    </a:ext>
                  </a:extLst>
                </a:gridCol>
                <a:gridCol w="3047339">
                  <a:extLst>
                    <a:ext uri="{9D8B030D-6E8A-4147-A177-3AD203B41FA5}">
                      <a16:colId xmlns:a16="http://schemas.microsoft.com/office/drawing/2014/main" val="4044574598"/>
                    </a:ext>
                  </a:extLst>
                </a:gridCol>
              </a:tblGrid>
              <a:tr h="210851">
                <a:tc>
                  <a:txBody>
                    <a:bodyPr/>
                    <a:lstStyle/>
                    <a:p>
                      <a:pPr algn="l" fontAlgn="b"/>
                      <a:r>
                        <a:rPr lang="en-GB" sz="800" b="1" i="0" u="none" strike="noStrike">
                          <a:solidFill>
                            <a:srgbClr val="FFFFFF"/>
                          </a:solidFill>
                          <a:effectLst/>
                          <a:latin typeface="Calibri" panose="020F0502020204030204" pitchFamily="34" charset="0"/>
                        </a:rPr>
                        <a:t>IxV</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800" b="1" i="0" u="none" strike="noStrike">
                          <a:solidFill>
                            <a:srgbClr val="FFFFFF"/>
                          </a:solidFill>
                          <a:effectLst/>
                          <a:latin typeface="Calibri" panose="020F0502020204030204" pitchFamily="34" charset="0"/>
                        </a:rPr>
                        <a:t>ID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800" b="1" i="0" u="none" strike="noStrike">
                          <a:solidFill>
                            <a:srgbClr val="FFFFFF"/>
                          </a:solidFill>
                          <a:effectLst/>
                          <a:latin typeface="Calibri" panose="020F0502020204030204" pitchFamily="34" charset="0"/>
                        </a:rPr>
                        <a:t>Risk</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800" b="1" i="0" u="none" strike="noStrike">
                          <a:solidFill>
                            <a:srgbClr val="FFFFFF"/>
                          </a:solidFill>
                          <a:effectLst/>
                          <a:latin typeface="Calibri" panose="020F0502020204030204" pitchFamily="34" charset="0"/>
                        </a:rPr>
                        <a:t>Actions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1076079868"/>
                  </a:ext>
                </a:extLst>
              </a:tr>
              <a:tr h="595344">
                <a:tc>
                  <a:txBody>
                    <a:bodyPr/>
                    <a:lstStyle/>
                    <a:p>
                      <a:pPr algn="l" fontAlgn="ctr"/>
                      <a:r>
                        <a:rPr lang="en-GB" sz="800" b="0" i="0" u="none" strike="noStrike">
                          <a:solidFill>
                            <a:srgbClr val="000000"/>
                          </a:solidFill>
                          <a:effectLst/>
                          <a:latin typeface="Calibri" panose="020F0502020204030204" pitchFamily="34" charset="0"/>
                        </a:rPr>
                        <a:t>From 12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23</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Communication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The main risk concerning communication is during any crisis that could happen during an accident/incident. This will be covered by the emergency reaction sheets to be prepared for the "crisis management cell"</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03229211"/>
                  </a:ext>
                </a:extLst>
              </a:tr>
              <a:tr h="465113">
                <a:tc>
                  <a:txBody>
                    <a:bodyPr/>
                    <a:lstStyle/>
                    <a:p>
                      <a:pPr algn="l" fontAlgn="ctr"/>
                      <a:r>
                        <a:rPr lang="en-GB" sz="800" b="0" i="0" u="none" strike="noStrike">
                          <a:solidFill>
                            <a:srgbClr val="000000"/>
                          </a:solidFill>
                          <a:effectLst/>
                          <a:latin typeface="Calibri" panose="020F0502020204030204" pitchFamily="34" charset="0"/>
                        </a:rPr>
                        <a:t>From 12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25</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Accounting processes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Continue the usage of SMRs. Next year when the design of the buildings is finished, it will be strongly reduced. From the end of the design a new methodology will be used (rolling SMRs).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4436472"/>
                  </a:ext>
                </a:extLst>
              </a:tr>
              <a:tr h="465113">
                <a:tc>
                  <a:txBody>
                    <a:bodyPr/>
                    <a:lstStyle/>
                    <a:p>
                      <a:pPr algn="l" fontAlgn="ctr"/>
                      <a:r>
                        <a:rPr lang="en-GB" sz="800" b="0" i="0" u="none" strike="noStrike">
                          <a:solidFill>
                            <a:srgbClr val="000000"/>
                          </a:solidFill>
                          <a:effectLst/>
                          <a:latin typeface="Calibri" panose="020F0502020204030204" pitchFamily="34" charset="0"/>
                        </a:rPr>
                        <a:t>From 12 to </a:t>
                      </a:r>
                      <a:r>
                        <a:rPr lang="en-GB" sz="800" b="1" i="0" u="none" strike="noStrike">
                          <a:solidFill>
                            <a:srgbClr val="000000"/>
                          </a:solidFill>
                          <a:effectLst/>
                          <a:latin typeface="Calibri" panose="020F0502020204030204" pitchFamily="34" charset="0"/>
                        </a:rPr>
                        <a:t>12</a:t>
                      </a:r>
                      <a:r>
                        <a:rPr lang="en-GB" sz="800" b="0" i="0" u="none" strike="noStrike">
                          <a:solidFill>
                            <a:srgbClr val="000000"/>
                          </a:solidFill>
                          <a:effectLst/>
                          <a:latin typeface="Calibri" panose="020F0502020204030204" pitchFamily="34" charset="0"/>
                        </a:rPr>
                        <a:t> </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53</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Suppliers resilience and dependency</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Maintain monitoring of the invitation to tender for CV to make sure that the strategy does not have a cost impact. Monitoring of the framework contracts of EL with special HL work volume packages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4410006"/>
                  </a:ext>
                </a:extLst>
              </a:tr>
              <a:tr h="334881">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44</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Short term impact on the environment</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Continue analysing the incident and increase the noise detection system threshold.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3741731"/>
                  </a:ext>
                </a:extLst>
              </a:tr>
              <a:tr h="204650">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20</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46</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Changes of applicable laws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No action required now, follow-up closely</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10144875"/>
                  </a:ext>
                </a:extLst>
              </a:tr>
              <a:tr h="334881">
                <a:tc>
                  <a:txBody>
                    <a:bodyPr/>
                    <a:lstStyle/>
                    <a:p>
                      <a:pPr algn="l" fontAlgn="ctr"/>
                      <a:r>
                        <a:rPr lang="en-GB" sz="800" b="0" i="0" u="none" strike="noStrike">
                          <a:solidFill>
                            <a:srgbClr val="000000"/>
                          </a:solidFill>
                          <a:effectLst/>
                          <a:latin typeface="Calibri" panose="020F0502020204030204" pitchFamily="34" charset="0"/>
                        </a:rPr>
                        <a:t>From 12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36</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Pricing</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en-GB" sz="800" b="0" i="0" u="none" strike="noStrike">
                          <a:solidFill>
                            <a:srgbClr val="000000"/>
                          </a:solidFill>
                          <a:effectLst/>
                          <a:latin typeface="Calibri" panose="020F0502020204030204" pitchFamily="34" charset="0"/>
                        </a:rPr>
                        <a:t>Active campaign to motivate companies to answer MS. More information for ILOs to reach more companies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49805916"/>
                  </a:ext>
                </a:extLst>
              </a:tr>
              <a:tr h="204650">
                <a:tc>
                  <a:txBody>
                    <a:bodyPr/>
                    <a:lstStyle/>
                    <a:p>
                      <a:pPr algn="ctr" fontAlgn="ctr"/>
                      <a:r>
                        <a:rPr lang="en-GB" sz="800" b="0" i="0" u="none" strike="noStrike">
                          <a:solidFill>
                            <a:srgbClr val="000000"/>
                          </a:solidFill>
                          <a:effectLst/>
                          <a:latin typeface="Calibri" panose="020F0502020204030204" pitchFamily="34" charset="0"/>
                        </a:rPr>
                        <a:t>From 12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52</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Strategy for outsourcing</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See 53</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97861432"/>
                  </a:ext>
                </a:extLst>
              </a:tr>
              <a:tr h="334881">
                <a:tc>
                  <a:txBody>
                    <a:bodyPr/>
                    <a:lstStyle/>
                    <a:p>
                      <a:pPr algn="l" fontAlgn="ctr"/>
                      <a:r>
                        <a:rPr lang="en-GB" sz="800" b="0" i="0" u="none" strike="noStrike">
                          <a:solidFill>
                            <a:srgbClr val="000000"/>
                          </a:solidFill>
                          <a:effectLst/>
                          <a:latin typeface="Calibri" panose="020F0502020204030204" pitchFamily="34" charset="0"/>
                        </a:rPr>
                        <a:t>From 4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20</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Recognition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Identify with SCE the new allocation/repartition of 4 FTEs needed for the next year</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6809187"/>
                  </a:ext>
                </a:extLst>
              </a:tr>
              <a:tr h="204650">
                <a:tc>
                  <a:txBody>
                    <a:bodyPr/>
                    <a:lstStyle/>
                    <a:p>
                      <a:pPr algn="l" fontAlgn="ctr"/>
                      <a:r>
                        <a:rPr lang="en-GB" sz="800" b="0" i="0" u="none" strike="noStrike">
                          <a:solidFill>
                            <a:srgbClr val="000000"/>
                          </a:solidFill>
                          <a:effectLst/>
                          <a:latin typeface="Calibri" panose="020F0502020204030204" pitchFamily="34" charset="0"/>
                        </a:rPr>
                        <a:t>From 6 to </a:t>
                      </a:r>
                      <a:r>
                        <a:rPr lang="en-GB" sz="800" b="1" i="0" u="none" strike="noStrike">
                          <a:solidFill>
                            <a:srgbClr val="000000"/>
                          </a:solidFill>
                          <a:effectLst/>
                          <a:latin typeface="Calibri" panose="020F0502020204030204" pitchFamily="34" charset="0"/>
                        </a:rPr>
                        <a:t>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Structure</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Monitor the delays and revaluate the risk</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6912613"/>
                  </a:ext>
                </a:extLst>
              </a:tr>
              <a:tr h="334881">
                <a:tc>
                  <a:txBody>
                    <a:bodyPr/>
                    <a:lstStyle/>
                    <a:p>
                      <a:pPr algn="l" fontAlgn="ctr"/>
                      <a:r>
                        <a:rPr lang="en-GB" sz="800" b="0" i="0" u="none" strike="noStrike">
                          <a:solidFill>
                            <a:srgbClr val="000000"/>
                          </a:solidFill>
                          <a:effectLst/>
                          <a:latin typeface="Calibri" panose="020F0502020204030204" pitchFamily="34" charset="0"/>
                        </a:rPr>
                        <a:t>From 6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45</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 Waste reduction and elimination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As the level of pollution is small, define and negotiate with the Contractor a new category of spoil which can reduce the cost impact.</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59749393"/>
                  </a:ext>
                </a:extLst>
              </a:tr>
            </a:tbl>
          </a:graphicData>
        </a:graphic>
      </p:graphicFrame>
    </p:spTree>
    <p:extLst>
      <p:ext uri="{BB962C8B-B14F-4D97-AF65-F5344CB8AC3E}">
        <p14:creationId xmlns:p14="http://schemas.microsoft.com/office/powerpoint/2010/main" val="3854778260"/>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89</a:t>
            </a:fld>
            <a:endParaRPr lang="fr-FR">
              <a:solidFill>
                <a:srgbClr val="64BCD9"/>
              </a:solidFill>
              <a:latin typeface="Arial"/>
            </a:endParaRPr>
          </a:p>
        </p:txBody>
      </p:sp>
      <p:sp>
        <p:nvSpPr>
          <p:cNvPr id="7" name="Title 1">
            <a:extLst>
              <a:ext uri="{FF2B5EF4-FFF2-40B4-BE49-F238E27FC236}">
                <a16:creationId xmlns:a16="http://schemas.microsoft.com/office/drawing/2014/main" id="{CFF5918B-16EE-4AEE-99AE-0641E8E773D0}"/>
              </a:ext>
            </a:extLst>
          </p:cNvPr>
          <p:cNvSpPr txBox="1">
            <a:spLocks/>
          </p:cNvSpPr>
          <p:nvPr/>
        </p:nvSpPr>
        <p:spPr>
          <a:xfrm>
            <a:off x="1602000" y="2067694"/>
            <a:ext cx="5940000" cy="431896"/>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dirty="0"/>
              <a:t>WP2 and WP10 – WPs with mainly Manpower (No Hardware)</a:t>
            </a:r>
          </a:p>
        </p:txBody>
      </p:sp>
      <p:sp>
        <p:nvSpPr>
          <p:cNvPr id="5" name="TextBox 4"/>
          <p:cNvSpPr txBox="1"/>
          <p:nvPr/>
        </p:nvSpPr>
        <p:spPr>
          <a:xfrm>
            <a:off x="778915" y="3033262"/>
            <a:ext cx="7632848" cy="1477328"/>
          </a:xfrm>
          <a:prstGeom prst="rect">
            <a:avLst/>
          </a:prstGeom>
          <a:noFill/>
        </p:spPr>
        <p:txBody>
          <a:bodyPr wrap="square" rtlCol="0">
            <a:spAutoFit/>
          </a:bodyPr>
          <a:lstStyle/>
          <a:p>
            <a:r>
              <a:rPr lang="en-GB" dirty="0"/>
              <a:t>Main risks: Accounting processes since the resources for R&amp;D projects are not completely guaranteed. Other noticeable risks are related to Recruitment as personnel are the basis of these WPs, and Scientific publications, which constitute a very important outcome.</a:t>
            </a:r>
          </a:p>
          <a:p>
            <a:pPr algn="ctr"/>
            <a:r>
              <a:rPr lang="en-GB" dirty="0"/>
              <a:t>Average I*V </a:t>
            </a:r>
            <a:r>
              <a:rPr lang="en-GB" dirty="0">
                <a:sym typeface="Wingdings" panose="05000000000000000000" pitchFamily="2" charset="2"/>
              </a:rPr>
              <a:t> 2.87</a:t>
            </a:r>
            <a:endParaRPr lang="en-GB" dirty="0"/>
          </a:p>
        </p:txBody>
      </p:sp>
    </p:spTree>
    <p:extLst>
      <p:ext uri="{BB962C8B-B14F-4D97-AF65-F5344CB8AC3E}">
        <p14:creationId xmlns:p14="http://schemas.microsoft.com/office/powerpoint/2010/main" val="13769813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Risk Analysis</a:t>
            </a:r>
          </a:p>
        </p:txBody>
      </p:sp>
      <p:sp>
        <p:nvSpPr>
          <p:cNvPr id="3" name="Content Placeholder 2"/>
          <p:cNvSpPr>
            <a:spLocks noGrp="1"/>
          </p:cNvSpPr>
          <p:nvPr>
            <p:ph idx="1"/>
          </p:nvPr>
        </p:nvSpPr>
        <p:spPr>
          <a:xfrm>
            <a:off x="467544" y="914401"/>
            <a:ext cx="8064456" cy="3680222"/>
          </a:xfrm>
        </p:spPr>
        <p:txBody>
          <a:bodyPr>
            <a:normAutofit fontScale="92500" lnSpcReduction="20000"/>
          </a:bodyPr>
          <a:lstStyle/>
          <a:p>
            <a:pPr algn="just"/>
            <a:r>
              <a:rPr lang="en-GB" dirty="0"/>
              <a:t>Risk </a:t>
            </a:r>
            <a:r>
              <a:rPr lang="en-GB" b="1" dirty="0"/>
              <a:t>analysis</a:t>
            </a:r>
            <a:r>
              <a:rPr lang="en-GB" dirty="0"/>
              <a:t> consists of determining the </a:t>
            </a:r>
            <a:r>
              <a:rPr lang="en-GB" b="1" dirty="0"/>
              <a:t>Consequences</a:t>
            </a:r>
            <a:r>
              <a:rPr lang="en-GB" dirty="0"/>
              <a:t> and their probabilities for identified risk events, taking into account the presence (or not) and the effectiveness of any existing controls </a:t>
            </a:r>
          </a:p>
          <a:p>
            <a:pPr algn="just"/>
            <a:r>
              <a:rPr lang="en-GB" dirty="0"/>
              <a:t>An event can have multiple consequences and can affect multiple objectives. Existing risk controls and their effectiveness should be taken into account </a:t>
            </a:r>
          </a:p>
          <a:p>
            <a:pPr algn="just"/>
            <a:r>
              <a:rPr lang="en-GB" b="1" dirty="0"/>
              <a:t>Vulnerability</a:t>
            </a:r>
            <a:r>
              <a:rPr lang="en-GB" dirty="0"/>
              <a:t> can replace Probability when a consequence can occur as a result of a range of different events or conditions, or where the specific event is not identified</a:t>
            </a:r>
          </a:p>
        </p:txBody>
      </p:sp>
      <p:sp>
        <p:nvSpPr>
          <p:cNvPr id="4" name="Footer Placeholder 3"/>
          <p:cNvSpPr>
            <a:spLocks noGrp="1"/>
          </p:cNvSpPr>
          <p:nvPr>
            <p:ph type="ftr" sz="quarter" idx="11"/>
          </p:nvPr>
        </p:nvSpPr>
        <p:spPr/>
        <p:txBody>
          <a:bodyPr/>
          <a:lstStyle/>
          <a:p>
            <a:r>
              <a:rPr lang="en-GB" noProof="0"/>
              <a:t>H.Garcia Gavela, L. Quain Solis -  HL-LHC Procurement, Baseline Documentation, Quality &amp; Risk Office</a:t>
            </a:r>
          </a:p>
        </p:txBody>
      </p:sp>
      <p:sp>
        <p:nvSpPr>
          <p:cNvPr id="5" name="Slide Number Placeholder 4"/>
          <p:cNvSpPr>
            <a:spLocks noGrp="1"/>
          </p:cNvSpPr>
          <p:nvPr>
            <p:ph type="sldNum" sz="quarter" idx="12"/>
          </p:nvPr>
        </p:nvSpPr>
        <p:spPr/>
        <p:txBody>
          <a:bodyPr/>
          <a:lstStyle/>
          <a:p>
            <a:fld id="{BFDCA1C4-9514-7B4F-976F-D92F7E296653}" type="slidenum">
              <a:rPr lang="fr-FR" smtClean="0"/>
              <a:pPr/>
              <a:t>9</a:t>
            </a:fld>
            <a:endParaRPr lang="fr-FR"/>
          </a:p>
        </p:txBody>
      </p:sp>
    </p:spTree>
    <p:extLst>
      <p:ext uri="{BB962C8B-B14F-4D97-AF65-F5344CB8AC3E}">
        <p14:creationId xmlns:p14="http://schemas.microsoft.com/office/powerpoint/2010/main" val="150092669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361E7-AF91-404A-A20F-FB58AF9937B5}"/>
              </a:ext>
            </a:extLst>
          </p:cNvPr>
          <p:cNvSpPr>
            <a:spLocks noGrp="1"/>
          </p:cNvSpPr>
          <p:nvPr>
            <p:ph type="title"/>
          </p:nvPr>
        </p:nvSpPr>
        <p:spPr/>
        <p:txBody>
          <a:bodyPr/>
          <a:lstStyle/>
          <a:p>
            <a:r>
              <a:rPr lang="en-US" dirty="0"/>
              <a:t>WP2</a:t>
            </a:r>
            <a:endParaRPr lang="en-GB" dirty="0"/>
          </a:p>
        </p:txBody>
      </p:sp>
      <p:sp>
        <p:nvSpPr>
          <p:cNvPr id="3" name="Footer Placeholder 2">
            <a:extLst>
              <a:ext uri="{FF2B5EF4-FFF2-40B4-BE49-F238E27FC236}">
                <a16:creationId xmlns:a16="http://schemas.microsoft.com/office/drawing/2014/main" id="{FE2B99EF-AE00-4013-9DDC-B989ACF28EF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6CEC84F6-8E25-49D6-A5A3-12C61E21CC0E}"/>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90</a:t>
            </a:fld>
            <a:endParaRPr lang="fr-FR">
              <a:solidFill>
                <a:srgbClr val="64BCD9"/>
              </a:solidFill>
              <a:latin typeface="Arial"/>
            </a:endParaRPr>
          </a:p>
        </p:txBody>
      </p:sp>
      <p:pic>
        <p:nvPicPr>
          <p:cNvPr id="10" name="Picture 9"/>
          <p:cNvPicPr>
            <a:picLocks noChangeAspect="1"/>
          </p:cNvPicPr>
          <p:nvPr/>
        </p:nvPicPr>
        <p:blipFill>
          <a:blip r:embed="rId2"/>
          <a:stretch>
            <a:fillRect/>
          </a:stretch>
        </p:blipFill>
        <p:spPr>
          <a:xfrm>
            <a:off x="2368093" y="1134427"/>
            <a:ext cx="4590000" cy="628684"/>
          </a:xfrm>
          <a:prstGeom prst="rect">
            <a:avLst/>
          </a:prstGeom>
        </p:spPr>
      </p:pic>
      <p:pic>
        <p:nvPicPr>
          <p:cNvPr id="12" name="Picture 11"/>
          <p:cNvPicPr>
            <a:picLocks noChangeAspect="1"/>
          </p:cNvPicPr>
          <p:nvPr/>
        </p:nvPicPr>
        <p:blipFill>
          <a:blip r:embed="rId3"/>
          <a:stretch>
            <a:fillRect/>
          </a:stretch>
        </p:blipFill>
        <p:spPr>
          <a:xfrm>
            <a:off x="2368093" y="2009876"/>
            <a:ext cx="4590000" cy="2209457"/>
          </a:xfrm>
          <a:prstGeom prst="rect">
            <a:avLst/>
          </a:prstGeom>
        </p:spPr>
      </p:pic>
    </p:spTree>
    <p:extLst>
      <p:ext uri="{BB962C8B-B14F-4D97-AF65-F5344CB8AC3E}">
        <p14:creationId xmlns:p14="http://schemas.microsoft.com/office/powerpoint/2010/main" val="14420103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03BA3-1D7F-4E25-99FC-75A8E7F0634E}"/>
              </a:ext>
            </a:extLst>
          </p:cNvPr>
          <p:cNvSpPr>
            <a:spLocks noGrp="1"/>
          </p:cNvSpPr>
          <p:nvPr>
            <p:ph type="title"/>
          </p:nvPr>
        </p:nvSpPr>
        <p:spPr/>
        <p:txBody>
          <a:bodyPr/>
          <a:lstStyle/>
          <a:p>
            <a:r>
              <a:rPr lang="en-US" dirty="0"/>
              <a:t>WP2</a:t>
            </a:r>
            <a:endParaRPr lang="en-GB" dirty="0"/>
          </a:p>
        </p:txBody>
      </p:sp>
      <p:sp>
        <p:nvSpPr>
          <p:cNvPr id="3" name="Footer Placeholder 2">
            <a:extLst>
              <a:ext uri="{FF2B5EF4-FFF2-40B4-BE49-F238E27FC236}">
                <a16:creationId xmlns:a16="http://schemas.microsoft.com/office/drawing/2014/main" id="{34E89E8C-1B3D-46AE-BC81-540AB3AC9CA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96878836-EC93-4E9D-9395-D61FD98632DB}"/>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91</a:t>
            </a:fld>
            <a:endParaRPr lang="fr-FR">
              <a:solidFill>
                <a:srgbClr val="64BCD9"/>
              </a:solidFill>
              <a:latin typeface="Arial"/>
            </a:endParaRPr>
          </a:p>
        </p:txBody>
      </p:sp>
      <p:pic>
        <p:nvPicPr>
          <p:cNvPr id="7" name="Picture 6"/>
          <p:cNvPicPr>
            <a:picLocks noChangeAspect="1"/>
          </p:cNvPicPr>
          <p:nvPr/>
        </p:nvPicPr>
        <p:blipFill>
          <a:blip r:embed="rId2"/>
          <a:stretch>
            <a:fillRect/>
          </a:stretch>
        </p:blipFill>
        <p:spPr>
          <a:xfrm>
            <a:off x="1369739" y="627588"/>
            <a:ext cx="6404523" cy="4187089"/>
          </a:xfrm>
          <a:prstGeom prst="rect">
            <a:avLst/>
          </a:prstGeom>
        </p:spPr>
      </p:pic>
    </p:spTree>
    <p:extLst>
      <p:ext uri="{BB962C8B-B14F-4D97-AF65-F5344CB8AC3E}">
        <p14:creationId xmlns:p14="http://schemas.microsoft.com/office/powerpoint/2010/main" val="751149891"/>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5E0DD-9521-44C2-AB7D-73B64EB6D288}"/>
              </a:ext>
            </a:extLst>
          </p:cNvPr>
          <p:cNvSpPr>
            <a:spLocks noGrp="1"/>
          </p:cNvSpPr>
          <p:nvPr>
            <p:ph type="title"/>
          </p:nvPr>
        </p:nvSpPr>
        <p:spPr/>
        <p:txBody>
          <a:bodyPr/>
          <a:lstStyle/>
          <a:p>
            <a:r>
              <a:rPr lang="en-US" dirty="0"/>
              <a:t>WP2</a:t>
            </a:r>
            <a:endParaRPr lang="en-GB" dirty="0"/>
          </a:p>
        </p:txBody>
      </p:sp>
      <p:sp>
        <p:nvSpPr>
          <p:cNvPr id="3" name="Footer Placeholder 2">
            <a:extLst>
              <a:ext uri="{FF2B5EF4-FFF2-40B4-BE49-F238E27FC236}">
                <a16:creationId xmlns:a16="http://schemas.microsoft.com/office/drawing/2014/main" id="{35AEA231-0ACA-4D31-8371-01554CAF4568}"/>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F57FB701-A862-4159-9965-50F7D78EDA16}"/>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92</a:t>
            </a:fld>
            <a:endParaRPr lang="fr-FR">
              <a:solidFill>
                <a:srgbClr val="64BCD9"/>
              </a:solidFill>
              <a:latin typeface="Arial"/>
            </a:endParaRPr>
          </a:p>
        </p:txBody>
      </p:sp>
      <p:pic>
        <p:nvPicPr>
          <p:cNvPr id="6" name="Picture 5"/>
          <p:cNvPicPr>
            <a:picLocks noChangeAspect="1"/>
          </p:cNvPicPr>
          <p:nvPr/>
        </p:nvPicPr>
        <p:blipFill>
          <a:blip r:embed="rId2"/>
          <a:stretch>
            <a:fillRect/>
          </a:stretch>
        </p:blipFill>
        <p:spPr>
          <a:xfrm>
            <a:off x="1359000" y="619111"/>
            <a:ext cx="6426000" cy="4204043"/>
          </a:xfrm>
          <a:prstGeom prst="rect">
            <a:avLst/>
          </a:prstGeom>
          <a:ln>
            <a:noFill/>
          </a:ln>
        </p:spPr>
      </p:pic>
    </p:spTree>
    <p:extLst>
      <p:ext uri="{BB962C8B-B14F-4D97-AF65-F5344CB8AC3E}">
        <p14:creationId xmlns:p14="http://schemas.microsoft.com/office/powerpoint/2010/main" val="2486429967"/>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75D74-F64E-4C6A-AFF3-5C1A0BDE0F8A}"/>
              </a:ext>
            </a:extLst>
          </p:cNvPr>
          <p:cNvSpPr>
            <a:spLocks noGrp="1"/>
          </p:cNvSpPr>
          <p:nvPr>
            <p:ph type="title"/>
          </p:nvPr>
        </p:nvSpPr>
        <p:spPr/>
        <p:txBody>
          <a:bodyPr/>
          <a:lstStyle/>
          <a:p>
            <a:r>
              <a:rPr lang="en-US" dirty="0"/>
              <a:t>WP2 – MAIN ACTIONS</a:t>
            </a:r>
            <a:endParaRPr lang="en-GB" dirty="0"/>
          </a:p>
        </p:txBody>
      </p:sp>
      <p:sp>
        <p:nvSpPr>
          <p:cNvPr id="3" name="Footer Placeholder 2">
            <a:extLst>
              <a:ext uri="{FF2B5EF4-FFF2-40B4-BE49-F238E27FC236}">
                <a16:creationId xmlns:a16="http://schemas.microsoft.com/office/drawing/2014/main" id="{FA912EE9-1F2F-44BF-B1C1-879597277A64}"/>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8D107D3B-E39A-4191-85CF-6ECF1EEFAA68}"/>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93</a:t>
            </a:fld>
            <a:endParaRPr lang="fr-FR">
              <a:solidFill>
                <a:srgbClr val="64BCD9"/>
              </a:solidFill>
              <a:latin typeface="Arial"/>
            </a:endParaRPr>
          </a:p>
        </p:txBody>
      </p:sp>
      <p:graphicFrame>
        <p:nvGraphicFramePr>
          <p:cNvPr id="6" name="Table 5"/>
          <p:cNvGraphicFramePr>
            <a:graphicFrameLocks noGrp="1"/>
          </p:cNvGraphicFramePr>
          <p:nvPr/>
        </p:nvGraphicFramePr>
        <p:xfrm>
          <a:off x="1146172" y="675000"/>
          <a:ext cx="6851656" cy="3904143"/>
        </p:xfrm>
        <a:graphic>
          <a:graphicData uri="http://schemas.openxmlformats.org/drawingml/2006/table">
            <a:tbl>
              <a:tblPr/>
              <a:tblGrid>
                <a:gridCol w="840483">
                  <a:extLst>
                    <a:ext uri="{9D8B030D-6E8A-4147-A177-3AD203B41FA5}">
                      <a16:colId xmlns:a16="http://schemas.microsoft.com/office/drawing/2014/main" val="1404696559"/>
                    </a:ext>
                  </a:extLst>
                </a:gridCol>
                <a:gridCol w="479223">
                  <a:extLst>
                    <a:ext uri="{9D8B030D-6E8A-4147-A177-3AD203B41FA5}">
                      <a16:colId xmlns:a16="http://schemas.microsoft.com/office/drawing/2014/main" val="3852598248"/>
                    </a:ext>
                  </a:extLst>
                </a:gridCol>
                <a:gridCol w="1673594">
                  <a:extLst>
                    <a:ext uri="{9D8B030D-6E8A-4147-A177-3AD203B41FA5}">
                      <a16:colId xmlns:a16="http://schemas.microsoft.com/office/drawing/2014/main" val="2404406522"/>
                    </a:ext>
                  </a:extLst>
                </a:gridCol>
                <a:gridCol w="3858356">
                  <a:extLst>
                    <a:ext uri="{9D8B030D-6E8A-4147-A177-3AD203B41FA5}">
                      <a16:colId xmlns:a16="http://schemas.microsoft.com/office/drawing/2014/main" val="4135173004"/>
                    </a:ext>
                  </a:extLst>
                </a:gridCol>
              </a:tblGrid>
              <a:tr h="241347">
                <a:tc>
                  <a:txBody>
                    <a:bodyPr/>
                    <a:lstStyle/>
                    <a:p>
                      <a:pPr algn="l" fontAlgn="b"/>
                      <a:r>
                        <a:rPr lang="en-GB" sz="800" b="1" i="0" u="none" strike="noStrike">
                          <a:solidFill>
                            <a:srgbClr val="FFFFFF"/>
                          </a:solidFill>
                          <a:effectLst/>
                          <a:latin typeface="Calibri" panose="020F0502020204030204" pitchFamily="34" charset="0"/>
                        </a:rPr>
                        <a:t>IxV</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800" b="1" i="0" u="none" strike="noStrike">
                          <a:solidFill>
                            <a:srgbClr val="FFFFFF"/>
                          </a:solidFill>
                          <a:effectLst/>
                          <a:latin typeface="Calibri" panose="020F0502020204030204" pitchFamily="34" charset="0"/>
                        </a:rPr>
                        <a:t>ID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800" b="1" i="0" u="none" strike="noStrike" dirty="0">
                          <a:solidFill>
                            <a:srgbClr val="FFFFFF"/>
                          </a:solidFill>
                          <a:effectLst/>
                          <a:latin typeface="Calibri" panose="020F0502020204030204" pitchFamily="34" charset="0"/>
                        </a:rPr>
                        <a:t>Risk</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800" b="1" i="0" u="none" strike="noStrike">
                          <a:solidFill>
                            <a:srgbClr val="FFFFFF"/>
                          </a:solidFill>
                          <a:effectLst/>
                          <a:latin typeface="Calibri" panose="020F0502020204030204" pitchFamily="34" charset="0"/>
                        </a:rPr>
                        <a:t>Actions</a:t>
                      </a:r>
                    </a:p>
                  </a:txBody>
                  <a:tcPr marL="34290" marR="34290" marT="34290"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2434616429"/>
                  </a:ext>
                </a:extLst>
              </a:tr>
              <a:tr h="241347">
                <a:tc>
                  <a:txBody>
                    <a:bodyPr/>
                    <a:lstStyle/>
                    <a:p>
                      <a:pPr algn="l" fontAlgn="ctr"/>
                      <a:r>
                        <a:rPr lang="en-GB" sz="800" b="0" i="0" u="none" strike="noStrike">
                          <a:solidFill>
                            <a:srgbClr val="000000"/>
                          </a:solidFill>
                          <a:effectLst/>
                          <a:latin typeface="Calibri" panose="020F0502020204030204" pitchFamily="34" charset="0"/>
                        </a:rPr>
                        <a:t>From 12 to </a:t>
                      </a:r>
                      <a:r>
                        <a:rPr lang="en-GB" sz="800" b="1" i="0" u="none" strike="noStrike">
                          <a:solidFill>
                            <a:srgbClr val="000000"/>
                          </a:solidFill>
                          <a:effectLst/>
                          <a:latin typeface="Calibri" panose="020F0502020204030204" pitchFamily="34" charset="0"/>
                        </a:rPr>
                        <a:t>16 </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4</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Commissioning</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Discussion with PL and with new DH.</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55741248"/>
                  </a:ext>
                </a:extLst>
              </a:tr>
              <a:tr h="241347">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15</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R&amp;D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Still no resources beyond baseline. Moved to WP1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6603197"/>
                  </a:ext>
                </a:extLst>
              </a:tr>
              <a:tr h="709844">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9 </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17</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Scientific publications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Adequate time and resource allocation for documentation and validation. Definition of distribution list of KEY approvers (avoid large approval lists) and responsible for approval. The approval of the document should be conditional to the approval of these key people. Will be rediscussed with former WPL.</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98591635"/>
                  </a:ext>
                </a:extLst>
              </a:tr>
              <a:tr h="241347">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25</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Accounting processes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Continue defending the 1/3 contribution from the department.</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10405427"/>
                  </a:ext>
                </a:extLst>
              </a:tr>
              <a:tr h="241347">
                <a:tc>
                  <a:txBody>
                    <a:bodyPr/>
                    <a:lstStyle/>
                    <a:p>
                      <a:pPr algn="l" fontAlgn="ctr"/>
                      <a:r>
                        <a:rPr lang="en-GB" sz="800" b="0" i="0" u="none" strike="noStrike">
                          <a:solidFill>
                            <a:srgbClr val="000000"/>
                          </a:solidFill>
                          <a:effectLst/>
                          <a:latin typeface="Calibri" panose="020F0502020204030204" pitchFamily="34" charset="0"/>
                        </a:rPr>
                        <a:t>From 16 to </a:t>
                      </a:r>
                      <a:r>
                        <a:rPr lang="en-GB" sz="800" b="1" i="0" u="none" strike="noStrike">
                          <a:solidFill>
                            <a:srgbClr val="000000"/>
                          </a:solidFill>
                          <a:effectLst/>
                          <a:latin typeface="Calibri" panose="020F0502020204030204" pitchFamily="34" charset="0"/>
                        </a:rPr>
                        <a:t>16 </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27</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Change management</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Discussion with the new PL and with the new DH and DDH to obtain the budget again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3563745"/>
                  </a:ext>
                </a:extLst>
              </a:tr>
              <a:tr h="397513">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29</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Performance management and recognition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Reduce number of projects and studies and focus effort.</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4502635"/>
                  </a:ext>
                </a:extLst>
              </a:tr>
              <a:tr h="709844">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9</a:t>
                      </a:r>
                      <a:r>
                        <a:rPr lang="en-GB" sz="800" b="0" i="0" u="none" strike="noStrike">
                          <a:solidFill>
                            <a:srgbClr val="000000"/>
                          </a:solidFill>
                          <a:effectLst/>
                          <a:latin typeface="Calibri" panose="020F0502020204030204" pitchFamily="34" charset="0"/>
                        </a:rPr>
                        <a:t> </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30</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Recruitment/Talent pipeline</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Try to obtain a new EU grant/Swiss grant to increase attractiveness (mobility and extra resources). </a:t>
                      </a:r>
                      <a:br>
                        <a:rPr lang="en-GB" sz="800" b="0" i="0" u="none" strike="noStrike">
                          <a:solidFill>
                            <a:srgbClr val="000000"/>
                          </a:solidFill>
                          <a:effectLst/>
                          <a:latin typeface="Calibri" panose="020F0502020204030204" pitchFamily="34" charset="0"/>
                        </a:rPr>
                      </a:br>
                      <a:r>
                        <a:rPr lang="en-GB" sz="800" b="0" i="0" u="none" strike="noStrike">
                          <a:solidFill>
                            <a:srgbClr val="000000"/>
                          </a:solidFill>
                          <a:effectLst/>
                          <a:latin typeface="Calibri" panose="020F0502020204030204" pitchFamily="34" charset="0"/>
                        </a:rPr>
                        <a:t>Make contact with Serbian community. Possible PhD from University in applied mathematics.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8174600"/>
                  </a:ext>
                </a:extLst>
              </a:tr>
              <a:tr h="397513">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9 </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47</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Project management</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Review of WP1 of all the potential options still open so that we can "close" them or give a deadline before the end of the year.</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76959"/>
                  </a:ext>
                </a:extLst>
              </a:tr>
              <a:tr h="241347">
                <a:tc>
                  <a:txBody>
                    <a:bodyPr/>
                    <a:lstStyle/>
                    <a:p>
                      <a:pPr algn="l" fontAlgn="ctr"/>
                      <a:r>
                        <a:rPr lang="en-GB" sz="800" b="0" i="0" u="none" strike="noStrike">
                          <a:solidFill>
                            <a:srgbClr val="000000"/>
                          </a:solidFill>
                          <a:effectLst/>
                          <a:latin typeface="Calibri" panose="020F0502020204030204" pitchFamily="34" charset="0"/>
                        </a:rPr>
                        <a:t>From 9 to </a:t>
                      </a:r>
                      <a:r>
                        <a:rPr lang="en-GB" sz="800" b="1" i="0" u="none" strike="noStrike">
                          <a:solidFill>
                            <a:srgbClr val="000000"/>
                          </a:solidFill>
                          <a:effectLst/>
                          <a:latin typeface="Calibri" panose="020F0502020204030204" pitchFamily="34" charset="0"/>
                        </a:rPr>
                        <a:t>9</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54</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Technology diversification</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See Risk 47</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0970025"/>
                  </a:ext>
                </a:extLst>
              </a:tr>
              <a:tr h="241347">
                <a:tc>
                  <a:txBody>
                    <a:bodyPr/>
                    <a:lstStyle/>
                    <a:p>
                      <a:pPr algn="l" fontAlgn="ctr"/>
                      <a:r>
                        <a:rPr lang="en-GB" sz="800" b="0" i="0" u="none" strike="noStrike" dirty="0">
                          <a:solidFill>
                            <a:srgbClr val="000000"/>
                          </a:solidFill>
                          <a:effectLst/>
                          <a:latin typeface="Calibri" panose="020F0502020204030204" pitchFamily="34" charset="0"/>
                        </a:rPr>
                        <a:t>From 4 to </a:t>
                      </a:r>
                      <a:r>
                        <a:rPr lang="en-GB" sz="800" b="1" i="0" u="none" strike="noStrike" dirty="0">
                          <a:solidFill>
                            <a:srgbClr val="000000"/>
                          </a:solidFill>
                          <a:effectLst/>
                          <a:latin typeface="Calibri" panose="020F0502020204030204" pitchFamily="34" charset="0"/>
                        </a:rPr>
                        <a:t>9</a:t>
                      </a:r>
                      <a:endParaRPr lang="en-GB" sz="800" b="0" i="0" u="none" strike="noStrike" dirty="0">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28</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Delegation &amp; approval process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Explore some automatic control tools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5504"/>
                  </a:ext>
                </a:extLst>
              </a:tr>
            </a:tbl>
          </a:graphicData>
        </a:graphic>
      </p:graphicFrame>
    </p:spTree>
    <p:extLst>
      <p:ext uri="{BB962C8B-B14F-4D97-AF65-F5344CB8AC3E}">
        <p14:creationId xmlns:p14="http://schemas.microsoft.com/office/powerpoint/2010/main" val="1884724126"/>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361E7-AF91-404A-A20F-FB58AF9937B5}"/>
              </a:ext>
            </a:extLst>
          </p:cNvPr>
          <p:cNvSpPr>
            <a:spLocks noGrp="1"/>
          </p:cNvSpPr>
          <p:nvPr>
            <p:ph type="title"/>
          </p:nvPr>
        </p:nvSpPr>
        <p:spPr/>
        <p:txBody>
          <a:bodyPr/>
          <a:lstStyle/>
          <a:p>
            <a:r>
              <a:rPr lang="en-US" dirty="0"/>
              <a:t>WP10</a:t>
            </a:r>
            <a:endParaRPr lang="en-GB" dirty="0"/>
          </a:p>
        </p:txBody>
      </p:sp>
      <p:sp>
        <p:nvSpPr>
          <p:cNvPr id="3" name="Footer Placeholder 2">
            <a:extLst>
              <a:ext uri="{FF2B5EF4-FFF2-40B4-BE49-F238E27FC236}">
                <a16:creationId xmlns:a16="http://schemas.microsoft.com/office/drawing/2014/main" id="{FE2B99EF-AE00-4013-9DDC-B989ACF28EFC}"/>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6CEC84F6-8E25-49D6-A5A3-12C61E21CC0E}"/>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94</a:t>
            </a:fld>
            <a:endParaRPr lang="fr-FR">
              <a:solidFill>
                <a:srgbClr val="64BCD9"/>
              </a:solidFill>
              <a:latin typeface="Arial"/>
            </a:endParaRPr>
          </a:p>
        </p:txBody>
      </p:sp>
      <p:pic>
        <p:nvPicPr>
          <p:cNvPr id="9" name="Picture 8">
            <a:extLst>
              <a:ext uri="{FF2B5EF4-FFF2-40B4-BE49-F238E27FC236}">
                <a16:creationId xmlns:a16="http://schemas.microsoft.com/office/drawing/2014/main" id="{427EBE04-84A4-49CA-9295-35F2995BED4C}"/>
              </a:ext>
            </a:extLst>
          </p:cNvPr>
          <p:cNvPicPr>
            <a:picLocks noChangeAspect="1"/>
          </p:cNvPicPr>
          <p:nvPr/>
        </p:nvPicPr>
        <p:blipFill>
          <a:blip r:embed="rId2"/>
          <a:stretch>
            <a:fillRect/>
          </a:stretch>
        </p:blipFill>
        <p:spPr>
          <a:xfrm>
            <a:off x="2142000" y="889212"/>
            <a:ext cx="4860000" cy="682397"/>
          </a:xfrm>
          <a:prstGeom prst="rect">
            <a:avLst/>
          </a:prstGeom>
        </p:spPr>
      </p:pic>
      <p:pic>
        <p:nvPicPr>
          <p:cNvPr id="10" name="Picture 9">
            <a:extLst>
              <a:ext uri="{FF2B5EF4-FFF2-40B4-BE49-F238E27FC236}">
                <a16:creationId xmlns:a16="http://schemas.microsoft.com/office/drawing/2014/main" id="{A5DAA0B6-BB05-4F9F-8651-4FD1A668A9D1}"/>
              </a:ext>
            </a:extLst>
          </p:cNvPr>
          <p:cNvPicPr>
            <a:picLocks noChangeAspect="1"/>
          </p:cNvPicPr>
          <p:nvPr/>
        </p:nvPicPr>
        <p:blipFill>
          <a:blip r:embed="rId3"/>
          <a:stretch>
            <a:fillRect/>
          </a:stretch>
        </p:blipFill>
        <p:spPr>
          <a:xfrm>
            <a:off x="2142000" y="1785820"/>
            <a:ext cx="4860000" cy="2826000"/>
          </a:xfrm>
          <a:prstGeom prst="rect">
            <a:avLst/>
          </a:prstGeom>
        </p:spPr>
      </p:pic>
    </p:spTree>
    <p:extLst>
      <p:ext uri="{BB962C8B-B14F-4D97-AF65-F5344CB8AC3E}">
        <p14:creationId xmlns:p14="http://schemas.microsoft.com/office/powerpoint/2010/main" val="1718930699"/>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03BA3-1D7F-4E25-99FC-75A8E7F0634E}"/>
              </a:ext>
            </a:extLst>
          </p:cNvPr>
          <p:cNvSpPr>
            <a:spLocks noGrp="1"/>
          </p:cNvSpPr>
          <p:nvPr>
            <p:ph type="title"/>
          </p:nvPr>
        </p:nvSpPr>
        <p:spPr/>
        <p:txBody>
          <a:bodyPr/>
          <a:lstStyle/>
          <a:p>
            <a:r>
              <a:rPr lang="en-US" dirty="0"/>
              <a:t>WP10</a:t>
            </a:r>
            <a:endParaRPr lang="en-GB" dirty="0"/>
          </a:p>
        </p:txBody>
      </p:sp>
      <p:sp>
        <p:nvSpPr>
          <p:cNvPr id="3" name="Footer Placeholder 2">
            <a:extLst>
              <a:ext uri="{FF2B5EF4-FFF2-40B4-BE49-F238E27FC236}">
                <a16:creationId xmlns:a16="http://schemas.microsoft.com/office/drawing/2014/main" id="{34E89E8C-1B3D-46AE-BC81-540AB3AC9CA6}"/>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96878836-EC93-4E9D-9395-D61FD98632DB}"/>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95</a:t>
            </a:fld>
            <a:endParaRPr lang="fr-FR">
              <a:solidFill>
                <a:srgbClr val="64BCD9"/>
              </a:solidFill>
              <a:latin typeface="Arial"/>
            </a:endParaRPr>
          </a:p>
        </p:txBody>
      </p:sp>
      <p:pic>
        <p:nvPicPr>
          <p:cNvPr id="6" name="Picture 5">
            <a:extLst>
              <a:ext uri="{FF2B5EF4-FFF2-40B4-BE49-F238E27FC236}">
                <a16:creationId xmlns:a16="http://schemas.microsoft.com/office/drawing/2014/main" id="{AFEB2575-6714-4523-8718-2D19419F537A}"/>
              </a:ext>
            </a:extLst>
          </p:cNvPr>
          <p:cNvPicPr>
            <a:picLocks noChangeAspect="1"/>
          </p:cNvPicPr>
          <p:nvPr/>
        </p:nvPicPr>
        <p:blipFill>
          <a:blip r:embed="rId2"/>
          <a:stretch>
            <a:fillRect/>
          </a:stretch>
        </p:blipFill>
        <p:spPr>
          <a:xfrm>
            <a:off x="1644786" y="599932"/>
            <a:ext cx="5854429" cy="4242400"/>
          </a:xfrm>
          <a:prstGeom prst="rect">
            <a:avLst/>
          </a:prstGeom>
        </p:spPr>
      </p:pic>
    </p:spTree>
    <p:extLst>
      <p:ext uri="{BB962C8B-B14F-4D97-AF65-F5344CB8AC3E}">
        <p14:creationId xmlns:p14="http://schemas.microsoft.com/office/powerpoint/2010/main" val="2015361913"/>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D5E0DD-9521-44C2-AB7D-73B64EB6D288}"/>
              </a:ext>
            </a:extLst>
          </p:cNvPr>
          <p:cNvSpPr>
            <a:spLocks noGrp="1"/>
          </p:cNvSpPr>
          <p:nvPr>
            <p:ph type="title"/>
          </p:nvPr>
        </p:nvSpPr>
        <p:spPr/>
        <p:txBody>
          <a:bodyPr/>
          <a:lstStyle/>
          <a:p>
            <a:r>
              <a:rPr lang="en-US" dirty="0"/>
              <a:t>WP10</a:t>
            </a:r>
            <a:endParaRPr lang="en-GB" dirty="0"/>
          </a:p>
        </p:txBody>
      </p:sp>
      <p:sp>
        <p:nvSpPr>
          <p:cNvPr id="3" name="Footer Placeholder 2">
            <a:extLst>
              <a:ext uri="{FF2B5EF4-FFF2-40B4-BE49-F238E27FC236}">
                <a16:creationId xmlns:a16="http://schemas.microsoft.com/office/drawing/2014/main" id="{35AEA231-0ACA-4D31-8371-01554CAF4568}"/>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F57FB701-A862-4159-9965-50F7D78EDA16}"/>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96</a:t>
            </a:fld>
            <a:endParaRPr lang="fr-FR">
              <a:solidFill>
                <a:srgbClr val="64BCD9"/>
              </a:solidFill>
              <a:latin typeface="Arial"/>
            </a:endParaRPr>
          </a:p>
        </p:txBody>
      </p:sp>
      <p:pic>
        <p:nvPicPr>
          <p:cNvPr id="6" name="Picture 5">
            <a:extLst>
              <a:ext uri="{FF2B5EF4-FFF2-40B4-BE49-F238E27FC236}">
                <a16:creationId xmlns:a16="http://schemas.microsoft.com/office/drawing/2014/main" id="{7A1DCE7B-411E-4BCC-81B8-A81A60FE3AE3}"/>
              </a:ext>
            </a:extLst>
          </p:cNvPr>
          <p:cNvPicPr>
            <a:picLocks noChangeAspect="1"/>
          </p:cNvPicPr>
          <p:nvPr/>
        </p:nvPicPr>
        <p:blipFill>
          <a:blip r:embed="rId2"/>
          <a:stretch>
            <a:fillRect/>
          </a:stretch>
        </p:blipFill>
        <p:spPr>
          <a:xfrm>
            <a:off x="1636438" y="645490"/>
            <a:ext cx="5871125" cy="4256773"/>
          </a:xfrm>
          <a:prstGeom prst="rect">
            <a:avLst/>
          </a:prstGeom>
        </p:spPr>
      </p:pic>
    </p:spTree>
    <p:extLst>
      <p:ext uri="{BB962C8B-B14F-4D97-AF65-F5344CB8AC3E}">
        <p14:creationId xmlns:p14="http://schemas.microsoft.com/office/powerpoint/2010/main" val="1619775564"/>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75D74-F64E-4C6A-AFF3-5C1A0BDE0F8A}"/>
              </a:ext>
            </a:extLst>
          </p:cNvPr>
          <p:cNvSpPr>
            <a:spLocks noGrp="1"/>
          </p:cNvSpPr>
          <p:nvPr>
            <p:ph type="title"/>
          </p:nvPr>
        </p:nvSpPr>
        <p:spPr/>
        <p:txBody>
          <a:bodyPr/>
          <a:lstStyle/>
          <a:p>
            <a:r>
              <a:rPr lang="en-US" dirty="0"/>
              <a:t>WP10 – MAIN ACTIONS</a:t>
            </a:r>
            <a:endParaRPr lang="en-GB" dirty="0"/>
          </a:p>
        </p:txBody>
      </p:sp>
      <p:sp>
        <p:nvSpPr>
          <p:cNvPr id="3" name="Footer Placeholder 2">
            <a:extLst>
              <a:ext uri="{FF2B5EF4-FFF2-40B4-BE49-F238E27FC236}">
                <a16:creationId xmlns:a16="http://schemas.microsoft.com/office/drawing/2014/main" id="{FA912EE9-1F2F-44BF-B1C1-879597277A64}"/>
              </a:ext>
            </a:extLst>
          </p:cNvPr>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sp>
        <p:nvSpPr>
          <p:cNvPr id="4" name="Slide Number Placeholder 3">
            <a:extLst>
              <a:ext uri="{FF2B5EF4-FFF2-40B4-BE49-F238E27FC236}">
                <a16:creationId xmlns:a16="http://schemas.microsoft.com/office/drawing/2014/main" id="{8D107D3B-E39A-4191-85CF-6ECF1EEFAA68}"/>
              </a:ext>
            </a:extLst>
          </p:cNvPr>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97</a:t>
            </a:fld>
            <a:endParaRPr lang="fr-FR">
              <a:solidFill>
                <a:srgbClr val="64BCD9"/>
              </a:solidFill>
              <a:latin typeface="Arial"/>
            </a:endParaRPr>
          </a:p>
        </p:txBody>
      </p:sp>
      <p:graphicFrame>
        <p:nvGraphicFramePr>
          <p:cNvPr id="6" name="Table 5">
            <a:extLst>
              <a:ext uri="{FF2B5EF4-FFF2-40B4-BE49-F238E27FC236}">
                <a16:creationId xmlns:a16="http://schemas.microsoft.com/office/drawing/2014/main" id="{5BA324E5-2595-4F2E-B5E0-0D0C5C31CC52}"/>
              </a:ext>
            </a:extLst>
          </p:cNvPr>
          <p:cNvGraphicFramePr>
            <a:graphicFrameLocks noGrp="1"/>
          </p:cNvGraphicFramePr>
          <p:nvPr/>
        </p:nvGraphicFramePr>
        <p:xfrm>
          <a:off x="1572868" y="1814779"/>
          <a:ext cx="5998266" cy="1513941"/>
        </p:xfrm>
        <a:graphic>
          <a:graphicData uri="http://schemas.openxmlformats.org/drawingml/2006/table">
            <a:tbl>
              <a:tblPr/>
              <a:tblGrid>
                <a:gridCol w="785098">
                  <a:extLst>
                    <a:ext uri="{9D8B030D-6E8A-4147-A177-3AD203B41FA5}">
                      <a16:colId xmlns:a16="http://schemas.microsoft.com/office/drawing/2014/main" val="1884317351"/>
                    </a:ext>
                  </a:extLst>
                </a:gridCol>
                <a:gridCol w="454312">
                  <a:extLst>
                    <a:ext uri="{9D8B030D-6E8A-4147-A177-3AD203B41FA5}">
                      <a16:colId xmlns:a16="http://schemas.microsoft.com/office/drawing/2014/main" val="3663326691"/>
                    </a:ext>
                  </a:extLst>
                </a:gridCol>
                <a:gridCol w="1353710">
                  <a:extLst>
                    <a:ext uri="{9D8B030D-6E8A-4147-A177-3AD203B41FA5}">
                      <a16:colId xmlns:a16="http://schemas.microsoft.com/office/drawing/2014/main" val="650215527"/>
                    </a:ext>
                  </a:extLst>
                </a:gridCol>
                <a:gridCol w="3405146">
                  <a:extLst>
                    <a:ext uri="{9D8B030D-6E8A-4147-A177-3AD203B41FA5}">
                      <a16:colId xmlns:a16="http://schemas.microsoft.com/office/drawing/2014/main" val="1107670726"/>
                    </a:ext>
                  </a:extLst>
                </a:gridCol>
              </a:tblGrid>
              <a:tr h="263294">
                <a:tc>
                  <a:txBody>
                    <a:bodyPr/>
                    <a:lstStyle/>
                    <a:p>
                      <a:pPr algn="l" fontAlgn="b"/>
                      <a:r>
                        <a:rPr lang="en-GB" sz="1100" b="1" i="0" u="none" strike="noStrike">
                          <a:solidFill>
                            <a:srgbClr val="FFFFFF"/>
                          </a:solidFill>
                          <a:effectLst/>
                          <a:latin typeface="Calibri" panose="020F0502020204030204" pitchFamily="34" charset="0"/>
                        </a:rPr>
                        <a:t>IxV</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ctr" fontAlgn="ctr"/>
                      <a:r>
                        <a:rPr lang="en-GB" sz="1100" b="1" i="0" u="none" strike="noStrike">
                          <a:solidFill>
                            <a:srgbClr val="FFFFFF"/>
                          </a:solidFill>
                          <a:effectLst/>
                          <a:latin typeface="Calibri" panose="020F0502020204030204" pitchFamily="34" charset="0"/>
                        </a:rPr>
                        <a:t>ID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1100" b="1" i="0" u="none" strike="noStrike">
                          <a:solidFill>
                            <a:srgbClr val="FFFFFF"/>
                          </a:solidFill>
                          <a:effectLst/>
                          <a:latin typeface="Calibri" panose="020F0502020204030204" pitchFamily="34" charset="0"/>
                        </a:rPr>
                        <a:t>Risk</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a:txBody>
                    <a:bodyPr/>
                    <a:lstStyle/>
                    <a:p>
                      <a:pPr algn="l" fontAlgn="b"/>
                      <a:r>
                        <a:rPr lang="en-GB" sz="1100" b="1" i="0" u="none" strike="noStrike">
                          <a:solidFill>
                            <a:srgbClr val="FFFFFF"/>
                          </a:solidFill>
                          <a:effectLst/>
                          <a:latin typeface="Calibri" panose="020F0502020204030204" pitchFamily="34" charset="0"/>
                        </a:rPr>
                        <a:t>Actions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extLst>
                  <a:ext uri="{0D108BD9-81ED-4DB2-BD59-A6C34878D82A}">
                    <a16:rowId xmlns:a16="http://schemas.microsoft.com/office/drawing/2014/main" val="841945070"/>
                  </a:ext>
                </a:extLst>
              </a:tr>
              <a:tr h="223800">
                <a:tc>
                  <a:txBody>
                    <a:bodyPr/>
                    <a:lstStyle/>
                    <a:p>
                      <a:pPr algn="l" fontAlgn="ctr"/>
                      <a:r>
                        <a:rPr lang="en-GB" sz="800" b="0" i="0" u="none" strike="noStrike">
                          <a:solidFill>
                            <a:srgbClr val="000000"/>
                          </a:solidFill>
                          <a:effectLst/>
                          <a:latin typeface="Calibri" panose="020F0502020204030204" pitchFamily="34" charset="0"/>
                        </a:rPr>
                        <a:t>From 9 to</a:t>
                      </a:r>
                      <a:r>
                        <a:rPr lang="en-GB" sz="800" b="1" i="0" u="none" strike="noStrike">
                          <a:solidFill>
                            <a:srgbClr val="000000"/>
                          </a:solidFill>
                          <a:effectLst/>
                          <a:latin typeface="Calibri" panose="020F0502020204030204" pitchFamily="34" charset="0"/>
                        </a:rPr>
                        <a:t> 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34</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Assets management</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Acceptance that there will be no testing in 2021</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49563179"/>
                  </a:ext>
                </a:extLst>
              </a:tr>
              <a:tr h="368612">
                <a:tc>
                  <a:txBody>
                    <a:bodyPr/>
                    <a:lstStyle/>
                    <a:p>
                      <a:pPr algn="l" fontAlgn="ctr"/>
                      <a:r>
                        <a:rPr lang="en-GB" sz="800" b="0" i="0" u="none" strike="noStrike">
                          <a:solidFill>
                            <a:srgbClr val="000000"/>
                          </a:solidFill>
                          <a:effectLst/>
                          <a:latin typeface="Calibri" panose="020F0502020204030204" pitchFamily="34" charset="0"/>
                        </a:rPr>
                        <a:t>From 1 to </a:t>
                      </a:r>
                      <a:r>
                        <a:rPr lang="en-GB" sz="800" b="1" i="0" u="none" strike="noStrike">
                          <a:solidFill>
                            <a:srgbClr val="000000"/>
                          </a:solidFill>
                          <a:effectLst/>
                          <a:latin typeface="Calibri" panose="020F0502020204030204" pitchFamily="34" charset="0"/>
                        </a:rPr>
                        <a:t>12</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800" b="0" i="0" u="none" strike="noStrike">
                          <a:solidFill>
                            <a:srgbClr val="000000"/>
                          </a:solidFill>
                          <a:effectLst/>
                          <a:latin typeface="Calibri" panose="020F0502020204030204" pitchFamily="34" charset="0"/>
                        </a:rPr>
                        <a:t>25</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Accounting process</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Transferred to WP1.  HL PL has to actively support that the R2E project is extended</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783618"/>
                  </a:ext>
                </a:extLst>
              </a:tr>
              <a:tr h="658235">
                <a:tc>
                  <a:txBody>
                    <a:bodyPr/>
                    <a:lstStyle/>
                    <a:p>
                      <a:pPr algn="l" fontAlgn="ctr"/>
                      <a:r>
                        <a:rPr lang="en-GB" sz="800" b="0" i="0" u="none" strike="noStrike">
                          <a:solidFill>
                            <a:srgbClr val="000000"/>
                          </a:solidFill>
                          <a:effectLst/>
                          <a:latin typeface="Calibri" panose="020F0502020204030204" pitchFamily="34" charset="0"/>
                        </a:rPr>
                        <a:t>From 8 to </a:t>
                      </a:r>
                      <a:r>
                        <a:rPr lang="en-GB" sz="800" b="1" i="0" u="none" strike="noStrike">
                          <a:solidFill>
                            <a:srgbClr val="000000"/>
                          </a:solidFill>
                          <a:effectLst/>
                          <a:latin typeface="Calibri" panose="020F0502020204030204" pitchFamily="34" charset="0"/>
                        </a:rPr>
                        <a:t>8</a:t>
                      </a:r>
                      <a:endParaRPr lang="en-GB" sz="800" b="0" i="0" u="none" strike="noStrike">
                        <a:solidFill>
                          <a:srgbClr val="000000"/>
                        </a:solidFill>
                        <a:effectLst/>
                        <a:latin typeface="Calibri" panose="020F0502020204030204" pitchFamily="34" charset="0"/>
                      </a:endParaRP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13</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a:solidFill>
                            <a:srgbClr val="000000"/>
                          </a:solidFill>
                          <a:effectLst/>
                          <a:latin typeface="Calibri" panose="020F0502020204030204" pitchFamily="34" charset="0"/>
                        </a:rPr>
                        <a:t>Product Design/ Quality</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GB" sz="800" b="0" i="0" u="none" strike="noStrike" dirty="0">
                          <a:solidFill>
                            <a:srgbClr val="000000"/>
                          </a:solidFill>
                          <a:effectLst/>
                          <a:latin typeface="Calibri" panose="020F0502020204030204" pitchFamily="34" charset="0"/>
                        </a:rPr>
                        <a:t>Guideline on how the radiation tolerant systems should be qualified and quality controlled. Involvement of WP10 in the engineering review of critical systems with active electronics exposed to radiation (e.g. WP6B, WP7, WP13, WP18)</a:t>
                      </a:r>
                    </a:p>
                  </a:txBody>
                  <a:tcPr marL="34290" marR="34290" marT="34290" marB="3429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7079436"/>
                  </a:ext>
                </a:extLst>
              </a:tr>
            </a:tbl>
          </a:graphicData>
        </a:graphic>
      </p:graphicFrame>
    </p:spTree>
    <p:extLst>
      <p:ext uri="{BB962C8B-B14F-4D97-AF65-F5344CB8AC3E}">
        <p14:creationId xmlns:p14="http://schemas.microsoft.com/office/powerpoint/2010/main" val="1471914084"/>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2000" y="1923678"/>
            <a:ext cx="5940000" cy="540000"/>
          </a:xfrm>
        </p:spPr>
        <p:txBody>
          <a:bodyPr/>
          <a:lstStyle/>
          <a:p>
            <a:r>
              <a:rPr lang="en-GB" dirty="0"/>
              <a:t>Since 2019</a:t>
            </a:r>
            <a:br>
              <a:rPr lang="en-GB" dirty="0"/>
            </a:br>
            <a:r>
              <a:rPr lang="en-GB" dirty="0"/>
              <a:t/>
            </a:r>
            <a:br>
              <a:rPr lang="en-GB" dirty="0"/>
            </a:br>
            <a:r>
              <a:rPr lang="en-GB" dirty="0"/>
              <a:t>Quantitative approach </a:t>
            </a:r>
            <a:br>
              <a:rPr lang="en-GB" dirty="0"/>
            </a:br>
            <a:r>
              <a:rPr lang="en-GB" dirty="0"/>
              <a:t>added </a:t>
            </a:r>
            <a:br>
              <a:rPr lang="en-GB" dirty="0"/>
            </a:br>
            <a:r>
              <a:rPr lang="en-GB" dirty="0"/>
              <a:t>to the qualitative approach</a:t>
            </a:r>
          </a:p>
        </p:txBody>
      </p:sp>
      <p:sp>
        <p:nvSpPr>
          <p:cNvPr id="3" name="Footer Placeholder 2"/>
          <p:cNvSpPr>
            <a:spLocks noGrp="1"/>
          </p:cNvSpPr>
          <p:nvPr>
            <p:ph type="ftr" sz="quarter" idx="11"/>
          </p:nvPr>
        </p:nvSpPr>
        <p:spPr/>
        <p:txBody>
          <a:bodyPr/>
          <a:lstStyle/>
          <a:p>
            <a:pPr defTabSz="342900"/>
            <a:r>
              <a:rPr lang="en-GB" dirty="0" err="1">
                <a:solidFill>
                  <a:srgbClr val="64BCD9"/>
                </a:solidFill>
                <a:latin typeface="Arial"/>
              </a:rPr>
              <a:t>H.Garcia</a:t>
            </a:r>
            <a:r>
              <a:rPr lang="en-GB" dirty="0">
                <a:solidFill>
                  <a:srgbClr val="64BCD9"/>
                </a:solidFill>
                <a:latin typeface="Arial"/>
              </a:rPr>
              <a:t> Gavela, L. Quain Solis -  HL-LHC Procurement, Baseline Documentation, Quality &amp; Risk Office</a:t>
            </a:r>
          </a:p>
        </p:txBody>
      </p:sp>
      <p:sp>
        <p:nvSpPr>
          <p:cNvPr id="4" name="Slide Number Placeholder 3"/>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98</a:t>
            </a:fld>
            <a:endParaRPr lang="fr-FR">
              <a:solidFill>
                <a:srgbClr val="64BCD9"/>
              </a:solidFill>
              <a:latin typeface="Arial"/>
            </a:endParaRPr>
          </a:p>
        </p:txBody>
      </p:sp>
    </p:spTree>
    <p:extLst>
      <p:ext uri="{BB962C8B-B14F-4D97-AF65-F5344CB8AC3E}">
        <p14:creationId xmlns:p14="http://schemas.microsoft.com/office/powerpoint/2010/main" val="224434103"/>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difficulty of quantifying risks</a:t>
            </a:r>
          </a:p>
        </p:txBody>
      </p:sp>
      <p:sp>
        <p:nvSpPr>
          <p:cNvPr id="3" name="Content Placeholder 2"/>
          <p:cNvSpPr>
            <a:spLocks noGrp="1"/>
          </p:cNvSpPr>
          <p:nvPr>
            <p:ph idx="1"/>
          </p:nvPr>
        </p:nvSpPr>
        <p:spPr>
          <a:xfrm>
            <a:off x="323528" y="1059582"/>
            <a:ext cx="6552728" cy="3348372"/>
          </a:xfrm>
        </p:spPr>
        <p:txBody>
          <a:bodyPr>
            <a:normAutofit/>
          </a:bodyPr>
          <a:lstStyle/>
          <a:p>
            <a:pPr algn="just"/>
            <a:r>
              <a:rPr lang="en-GB" sz="1600" dirty="0"/>
              <a:t>Literature is very rich on risks quantification methodologies. A lot of them address one objective (insurance, liability, contingency definition, ….). Some of them are based on a list of foreseen adverse events, other in general risk topologies</a:t>
            </a:r>
          </a:p>
          <a:p>
            <a:pPr algn="just"/>
            <a:r>
              <a:rPr lang="en-GB" sz="1600" dirty="0"/>
              <a:t>HL-LHC is a project without contingency and therefore risk management has been always considered as a tool to increase resilience and to anticipate and minimize the effect of adverse events.</a:t>
            </a:r>
          </a:p>
          <a:p>
            <a:pPr algn="just"/>
            <a:r>
              <a:rPr lang="en-GB" sz="1600" dirty="0"/>
              <a:t>First approach: to use our present Risk register based on the risk map to obtain a “topological risk”</a:t>
            </a:r>
          </a:p>
          <a:p>
            <a:pPr algn="l"/>
            <a:r>
              <a:rPr lang="en-GB" sz="1600" dirty="0"/>
              <a:t>In a later stage for each risk with an action to explore its fault tree and quantify if its consequences are covered by the general exercise or if an addition “over cost” has to be considered.</a:t>
            </a:r>
          </a:p>
          <a:p>
            <a:pPr algn="l"/>
            <a:endParaRPr lang="en-GB" sz="1600" dirty="0"/>
          </a:p>
        </p:txBody>
      </p:sp>
      <p:sp>
        <p:nvSpPr>
          <p:cNvPr id="4" name="Footer Placeholder 3"/>
          <p:cNvSpPr>
            <a:spLocks noGrp="1"/>
          </p:cNvSpPr>
          <p:nvPr>
            <p:ph type="ftr" sz="quarter" idx="11"/>
          </p:nvPr>
        </p:nvSpPr>
        <p:spPr/>
        <p:txBody>
          <a:bodyPr/>
          <a:lstStyle/>
          <a:p>
            <a:pPr defTabSz="342900"/>
            <a:r>
              <a:rPr lang="en-GB">
                <a:solidFill>
                  <a:srgbClr val="64BCD9"/>
                </a:solidFill>
                <a:latin typeface="Arial"/>
              </a:rPr>
              <a:t>H.Garcia Gavela, L. Quain Solis -  HL-LHC Procurement, Baseline Documentation, Quality &amp; Risk Office</a:t>
            </a:r>
          </a:p>
        </p:txBody>
      </p:sp>
      <p:pic>
        <p:nvPicPr>
          <p:cNvPr id="5"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45106" y="1700903"/>
            <a:ext cx="1741694" cy="1741694"/>
          </a:xfrm>
          <a:prstGeom prst="rect">
            <a:avLst/>
          </a:prstGeom>
        </p:spPr>
      </p:pic>
      <p:sp>
        <p:nvSpPr>
          <p:cNvPr id="6" name="Slide Number Placeholder 5"/>
          <p:cNvSpPr>
            <a:spLocks noGrp="1"/>
          </p:cNvSpPr>
          <p:nvPr>
            <p:ph type="sldNum" sz="quarter" idx="12"/>
          </p:nvPr>
        </p:nvSpPr>
        <p:spPr/>
        <p:txBody>
          <a:bodyPr/>
          <a:lstStyle/>
          <a:p>
            <a:pPr defTabSz="342900"/>
            <a:fld id="{BFDCA1C4-9514-7B4F-976F-D92F7E296653}" type="slidenum">
              <a:rPr lang="fr-FR">
                <a:solidFill>
                  <a:srgbClr val="64BCD9"/>
                </a:solidFill>
                <a:latin typeface="Arial"/>
              </a:rPr>
              <a:pPr defTabSz="342900"/>
              <a:t>99</a:t>
            </a:fld>
            <a:endParaRPr lang="fr-FR">
              <a:solidFill>
                <a:srgbClr val="64BCD9"/>
              </a:solidFill>
              <a:latin typeface="Arial"/>
            </a:endParaRPr>
          </a:p>
        </p:txBody>
      </p:sp>
    </p:spTree>
    <p:extLst>
      <p:ext uri="{BB962C8B-B14F-4D97-AF65-F5344CB8AC3E}">
        <p14:creationId xmlns:p14="http://schemas.microsoft.com/office/powerpoint/2010/main" val="3433690316"/>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8559</TotalTime>
  <Words>10780</Words>
  <Application>Microsoft Office PowerPoint</Application>
  <PresentationFormat>On-screen Show (16:9)</PresentationFormat>
  <Paragraphs>1474</Paragraphs>
  <Slides>149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149</vt:i4>
      </vt:variant>
    </vt:vector>
  </HeadingPairs>
  <TitlesOfParts>
    <vt:vector size="154" baseType="lpstr">
      <vt:lpstr>Arial</vt:lpstr>
      <vt:lpstr>Calibri</vt:lpstr>
      <vt:lpstr>Times New Roman</vt:lpstr>
      <vt:lpstr>Wingdings</vt:lpstr>
      <vt:lpstr>Thème Office</vt:lpstr>
      <vt:lpstr> HL-LHC Project risks assessment EDMS 2505691 </vt:lpstr>
      <vt:lpstr>Outline</vt:lpstr>
      <vt:lpstr>Outline</vt:lpstr>
      <vt:lpstr>Frame</vt:lpstr>
      <vt:lpstr>What?</vt:lpstr>
      <vt:lpstr>Why?</vt:lpstr>
      <vt:lpstr>Steps to be done</vt:lpstr>
      <vt:lpstr>Risk identification</vt:lpstr>
      <vt:lpstr>Risk Analysis</vt:lpstr>
      <vt:lpstr>Risk evaluation and Treatment</vt:lpstr>
      <vt:lpstr>Monitoring &amp; review and communication</vt:lpstr>
      <vt:lpstr>Outline</vt:lpstr>
      <vt:lpstr>Risks and Risks</vt:lpstr>
      <vt:lpstr>Methodology used </vt:lpstr>
      <vt:lpstr>Risk Intelligence map</vt:lpstr>
      <vt:lpstr>Risk Intelligence map</vt:lpstr>
      <vt:lpstr>Assessing the Risk</vt:lpstr>
      <vt:lpstr>Assessing the Risk</vt:lpstr>
      <vt:lpstr>Outline</vt:lpstr>
      <vt:lpstr>Meetings</vt:lpstr>
      <vt:lpstr>Vulnerability matrix</vt:lpstr>
      <vt:lpstr>Impact matrix</vt:lpstr>
      <vt:lpstr>MARCI</vt:lpstr>
      <vt:lpstr>Action plan</vt:lpstr>
      <vt:lpstr>Outline</vt:lpstr>
      <vt:lpstr>Outputs</vt:lpstr>
      <vt:lpstr>Evolution</vt:lpstr>
      <vt:lpstr>Effect of the actions</vt:lpstr>
      <vt:lpstr>Evolution average I*V</vt:lpstr>
      <vt:lpstr>GLOBAL VALUES  SINCE 2017</vt:lpstr>
      <vt:lpstr>Evolution of the IxV</vt:lpstr>
      <vt:lpstr>MARCI - GLOBAL</vt:lpstr>
      <vt:lpstr>Risk Movements</vt:lpstr>
      <vt:lpstr>“IN” AND “OUT” - OUT</vt:lpstr>
      <vt:lpstr>“IN” AND “OUT” - IN</vt:lpstr>
      <vt:lpstr>TOP BURNING</vt:lpstr>
      <vt:lpstr>TOP DECREASE</vt:lpstr>
      <vt:lpstr>TOP INCREASE</vt:lpstr>
      <vt:lpstr>Delivery on mission &amp; Governance</vt:lpstr>
      <vt:lpstr>Operations/Infrastructure</vt:lpstr>
      <vt:lpstr>Strategy and Planning</vt:lpstr>
      <vt:lpstr>Our Top Ten WP2-18 and WP1</vt:lpstr>
      <vt:lpstr>TOP RISKS</vt:lpstr>
      <vt:lpstr>MARCI – TOP RISKS  DELIVERY ON MISSION</vt:lpstr>
      <vt:lpstr>MARCI – TOP RISKS DELIVERY ON MISSION</vt:lpstr>
      <vt:lpstr>MARCI – TOP RISKS DELIVERY ON MISSION</vt:lpstr>
      <vt:lpstr>MARCI – TOP RISKS DELIVERY ON MISSION</vt:lpstr>
      <vt:lpstr>MARCI – TOP RISKS GOVERNANCE</vt:lpstr>
      <vt:lpstr>MARCI – TOP RISKS STRATEGY AND PLANNING</vt:lpstr>
      <vt:lpstr>MARCI – TOP RISKS STRATEGY AND PLANNING</vt:lpstr>
      <vt:lpstr>MARCI – TOP RISKS  STRATEGY AND PLANNING</vt:lpstr>
      <vt:lpstr>MARCI – TOP RISKS OPERATIONS/INFRASTRUCTURE</vt:lpstr>
      <vt:lpstr>MARCI – TOP RISKS OPERATIONS/INFRASTRUCTURE</vt:lpstr>
      <vt:lpstr>MARCI – TOP RISKS OPERATIONS/INFRASTRUCTURE</vt:lpstr>
      <vt:lpstr>How has the perception of pandemic risk changed?</vt:lpstr>
      <vt:lpstr>Present status by WP  Evolution risks, vulnerability and impact   Main actions </vt:lpstr>
      <vt:lpstr>WP1</vt:lpstr>
      <vt:lpstr>WP1</vt:lpstr>
      <vt:lpstr>WP1</vt:lpstr>
      <vt:lpstr>WP1 – MAIN ACTIONS</vt:lpstr>
      <vt:lpstr>WP1 – MAIN NEW ACTIONS</vt:lpstr>
      <vt:lpstr>WP3 and WP4 – Mature WPs with well established Collaborations and in full production mode</vt:lpstr>
      <vt:lpstr>WP3</vt:lpstr>
      <vt:lpstr>WP3</vt:lpstr>
      <vt:lpstr>WP3</vt:lpstr>
      <vt:lpstr>WP3 – MAIN ACTIONS</vt:lpstr>
      <vt:lpstr>WP4</vt:lpstr>
      <vt:lpstr>WP4</vt:lpstr>
      <vt:lpstr>WP4</vt:lpstr>
      <vt:lpstr>WP4 – MAIN ACTIONS</vt:lpstr>
      <vt:lpstr>PowerPoint Presentation</vt:lpstr>
      <vt:lpstr>WP5</vt:lpstr>
      <vt:lpstr>WP5</vt:lpstr>
      <vt:lpstr>WP5</vt:lpstr>
      <vt:lpstr>WP5 – MAIN ACTIONS</vt:lpstr>
      <vt:lpstr>WP8</vt:lpstr>
      <vt:lpstr>WP8</vt:lpstr>
      <vt:lpstr>WP8</vt:lpstr>
      <vt:lpstr>WP8 – MAIN ACTIONS</vt:lpstr>
      <vt:lpstr>PowerPoint Presentation</vt:lpstr>
      <vt:lpstr>WP9</vt:lpstr>
      <vt:lpstr>WP9</vt:lpstr>
      <vt:lpstr>WP9</vt:lpstr>
      <vt:lpstr>WP9 – MAIN ACTIONS</vt:lpstr>
      <vt:lpstr>WP17</vt:lpstr>
      <vt:lpstr>WP17</vt:lpstr>
      <vt:lpstr>WP17</vt:lpstr>
      <vt:lpstr>WP17 – MAIN ACTIONS</vt:lpstr>
      <vt:lpstr>PowerPoint Presentation</vt:lpstr>
      <vt:lpstr>WP2</vt:lpstr>
      <vt:lpstr>WP2</vt:lpstr>
      <vt:lpstr>WP2</vt:lpstr>
      <vt:lpstr>WP2 – MAIN ACTIONS</vt:lpstr>
      <vt:lpstr>WP10</vt:lpstr>
      <vt:lpstr>WP10</vt:lpstr>
      <vt:lpstr>WP10</vt:lpstr>
      <vt:lpstr>WP10 – MAIN ACTIONS</vt:lpstr>
      <vt:lpstr>Since 2019  Quantitative approach  added  to the qualitative approach</vt:lpstr>
      <vt:lpstr>The difficulty of quantifying risks</vt:lpstr>
      <vt:lpstr>From qualitative to quantitative: Impact on cost</vt:lpstr>
      <vt:lpstr>From qualitative to quantitative: Vulnerability - Probability</vt:lpstr>
      <vt:lpstr>Distribution of the Risk</vt:lpstr>
      <vt:lpstr>Distribution of the Risk</vt:lpstr>
      <vt:lpstr>Next step</vt:lpstr>
      <vt:lpstr>Outline</vt:lpstr>
      <vt:lpstr>Main conclusions</vt:lpstr>
      <vt:lpstr>Many Thanks for your attention  Any Question?  Creating a risk-conscious culture within an organization is the first step to protect the organization against the risks consequences</vt:lpstr>
      <vt:lpstr>Spare Slides</vt:lpstr>
      <vt:lpstr>Rest of WPs</vt:lpstr>
      <vt:lpstr>WP6A</vt:lpstr>
      <vt:lpstr>WP6A</vt:lpstr>
      <vt:lpstr>WP6A</vt:lpstr>
      <vt:lpstr>WP6A – MAIN ACTIONS</vt:lpstr>
      <vt:lpstr>WP6B</vt:lpstr>
      <vt:lpstr>WP6B</vt:lpstr>
      <vt:lpstr>WP6B</vt:lpstr>
      <vt:lpstr>WP6B – MAIN ACTIONS</vt:lpstr>
      <vt:lpstr>WP7</vt:lpstr>
      <vt:lpstr>WP7</vt:lpstr>
      <vt:lpstr>WP7</vt:lpstr>
      <vt:lpstr>WP7 – MAIN ACTIONS</vt:lpstr>
      <vt:lpstr>WP11</vt:lpstr>
      <vt:lpstr>WP11</vt:lpstr>
      <vt:lpstr>WP11</vt:lpstr>
      <vt:lpstr>WP11 – MAIN ACTIONS</vt:lpstr>
      <vt:lpstr>WP12</vt:lpstr>
      <vt:lpstr>WP12</vt:lpstr>
      <vt:lpstr>WP12</vt:lpstr>
      <vt:lpstr>WP12 – MAIN ACTIONS</vt:lpstr>
      <vt:lpstr>WP13</vt:lpstr>
      <vt:lpstr>WP13</vt:lpstr>
      <vt:lpstr>WP13</vt:lpstr>
      <vt:lpstr>WP13 – MAIN ACTIONS</vt:lpstr>
      <vt:lpstr>WP14</vt:lpstr>
      <vt:lpstr>WP14</vt:lpstr>
      <vt:lpstr>WP14</vt:lpstr>
      <vt:lpstr>WP14 – MAIN ACTIONS</vt:lpstr>
      <vt:lpstr>WP15</vt:lpstr>
      <vt:lpstr>WP15</vt:lpstr>
      <vt:lpstr>WP15</vt:lpstr>
      <vt:lpstr>WP15 – MAIN ACTIONS</vt:lpstr>
      <vt:lpstr>WP16</vt:lpstr>
      <vt:lpstr>WP16</vt:lpstr>
      <vt:lpstr>WP16</vt:lpstr>
      <vt:lpstr>WP16 – MAIN ACTIONS</vt:lpstr>
      <vt:lpstr>WP18</vt:lpstr>
      <vt:lpstr>WP18</vt:lpstr>
      <vt:lpstr>WP18</vt:lpstr>
      <vt:lpstr>WP18 – MAIN ACTIONS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Lorcan Quain Solis</cp:lastModifiedBy>
  <cp:revision>202</cp:revision>
  <dcterms:created xsi:type="dcterms:W3CDTF">2016-02-12T09:02:01Z</dcterms:created>
  <dcterms:modified xsi:type="dcterms:W3CDTF">2021-03-09T14:57:13Z</dcterms:modified>
</cp:coreProperties>
</file>