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54" r:id="rId2"/>
    <p:sldId id="258" r:id="rId3"/>
    <p:sldId id="355" r:id="rId4"/>
    <p:sldId id="260" r:id="rId5"/>
    <p:sldId id="261" r:id="rId6"/>
    <p:sldId id="262" r:id="rId7"/>
    <p:sldId id="271" r:id="rId8"/>
    <p:sldId id="272" r:id="rId9"/>
    <p:sldId id="274" r:id="rId10"/>
    <p:sldId id="275" r:id="rId11"/>
    <p:sldId id="276" r:id="rId12"/>
    <p:sldId id="263" r:id="rId13"/>
    <p:sldId id="264" r:id="rId14"/>
    <p:sldId id="268" r:id="rId15"/>
    <p:sldId id="270" r:id="rId16"/>
    <p:sldId id="269" r:id="rId17"/>
    <p:sldId id="273" r:id="rId18"/>
    <p:sldId id="351" r:id="rId19"/>
    <p:sldId id="267" r:id="rId20"/>
    <p:sldId id="277" r:id="rId21"/>
    <p:sldId id="350" r:id="rId22"/>
    <p:sldId id="352" r:id="rId23"/>
    <p:sldId id="35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3842" autoAdjust="0"/>
  </p:normalViewPr>
  <p:slideViewPr>
    <p:cSldViewPr snapToGrid="0">
      <p:cViewPr varScale="1">
        <p:scale>
          <a:sx n="67" d="100"/>
          <a:sy n="67" d="100"/>
        </p:scale>
        <p:origin x="66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752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577BE-A953-43ED-877E-B49F791AB1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7BCC1-5D59-4A34-948B-01670A268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58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D7BCC1-5D59-4A34-948B-01670A268B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08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53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36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8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360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37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sv-SE"/>
              <a:t>Bojana Ilic  arXiv:2203.06646 [hep-ph]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EE887-0390-4048-9825-F6437E6523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056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sv-SE"/>
              <a:t>Bojana Ilic  arXiv:2203.06646 [hep-ph]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EE887-0390-4048-9825-F6437E65230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7098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467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D7BCC1-5D59-4A34-948B-01670A268B3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642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D7BCC1-5D59-4A34-948B-01670A268B3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88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74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sv-SE"/>
              <a:t>Bojana Ilic  arXiv:2203.06646 [hep-ph]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EE887-0390-4048-9825-F6437E65230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8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86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baseline="0" dirty="0">
              <a:latin typeface="CMR1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433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52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97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43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897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F4C11-FB1E-47D3-81B7-C685813F83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76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CFDAB-CD91-5DF4-EF5D-D362EF76D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1D4EB-9DA2-C753-8058-11A16ADCA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B428D-FF4B-11D9-B496-C36E46A7F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8C7A0-64A4-2DA3-72D3-D0A2950C0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96F0C-398E-67B0-9A5D-9B330F7AB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7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48E23-FDB4-827F-6A33-04BBFC45D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E66219-5C29-C4EF-8772-3F37D6381D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7A3C8-CC1D-91C6-483A-8702EE8B5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7771C-58DC-7558-0AAA-97601EF85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2E4A8-F970-C54A-9BDE-DC338E3F4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DC7BCF-5FB9-61EC-6E8B-937F5DD8E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3EC076-8711-EED4-2E44-D4B896896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A2919-3AF3-0F64-74E6-35F30B74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F0A05-426F-8EC2-9DC7-1DB452231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F38BA-C7AA-5614-7C39-C3807F2DF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46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47EEC-9F7F-7690-1152-36E254924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41BE8-3F00-0F53-A706-7083C316B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B5B84-7A9C-5A99-F749-B26804595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55DAC-BB5A-242B-0475-52200F6B1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6E6F4-FAE1-9169-2792-890E0B189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24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9A00F-E6D7-5FFB-C995-C7BF26D76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034212-4FF5-C3C8-4B7F-10FC81BE6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6B01A-8436-EBB1-7E67-C0AB236E8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7ABD6-1737-B4FA-BAA0-9C7A53543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19388-3D25-30DB-F1F9-34DEF8A59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4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2DF75-E9B8-A347-2246-E3DDAC448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D4A6D-289A-A901-1084-03FDFA215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4A11CE-D93C-18CC-88FA-1C64EB60E1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C79941-CFA8-CCBD-D3D4-0741E2BCA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9FB34-70E3-FA0A-2433-87169CCC6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DBB5B-A6CF-40EC-39AC-5068DBA07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1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A5D2A-FC05-C541-54CB-70F1918DF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BE3E39-6226-C5C4-4385-5027047F7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1911F2-AFCF-3DD2-C4ED-FE7F3E3424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BA91DD-34F7-F9B6-1ED8-3A8F5C4465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E5116A-5736-6E40-2C4F-4CEFBD9D7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3214AA-19C6-C61D-C01E-9415C8DC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4B59A7-0722-FD57-1A1B-D5DDDBA2E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B5668C-1A16-6CAF-3FF9-6B045D74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5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CE76A-54E3-A5D4-06ED-403472AB1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EC4A1B-1066-6BD8-CD3C-7097D7667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80FCD9-B8BC-1DDC-9118-D0C5E72D4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7E75F3-271C-83BB-A65C-12D15197D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44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3D01C9-AD36-30E0-0729-06C70B43A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428C6-51F2-FBE6-3F7B-8EC97BD3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93136-8598-619A-70AB-BA9DECB87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E9A08-ACF9-A7E7-F703-5A5BE4732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56263-C3E4-9BC5-E89B-39AD6CCBF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4E5A5-EB54-80DA-6E37-A5B6865F0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04918C-92FE-C7D8-7A76-36D5A457E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7E010-3DFE-89DF-77C9-B739ABFB9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26EF28-1D85-BF8B-A630-A5F28EBB6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02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AFB3C-34B5-750A-75BD-BB062BB2F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B9BF48-C668-2083-CECA-53A5D10E8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FCDAD-34E8-61C8-3354-B180E0F54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2E4CCF-1C99-FDAE-5D80-3C43669C0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8D8537-93B0-56E8-0159-66168D87E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B0809E-D5D4-A0DD-ADE1-1842FC2CF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6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2C7525-E5CD-49AA-1848-95A0C8391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91103-D986-5297-6DEC-4AAEB9E6E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3964D-EE0A-754C-2468-96BDEC5F8A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23BF9-5A56-4D4B-B795-A1982F6579F5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E84CB-946B-3D8C-DAC2-32809E700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B6D3D-BC4F-7FDD-A9F9-AD1AFF935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3115B-0FE1-49B7-BB15-2D16A269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5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21.png"/><Relationship Id="rId7" Type="http://schemas.openxmlformats.org/officeDocument/2006/relationships/image" Target="../media/image75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15.png"/><Relationship Id="rId5" Type="http://schemas.openxmlformats.org/officeDocument/2006/relationships/image" Target="../media/image24.png"/><Relationship Id="rId10" Type="http://schemas.openxmlformats.org/officeDocument/2006/relationships/image" Target="../media/image390.png"/><Relationship Id="rId4" Type="http://schemas.openxmlformats.org/officeDocument/2006/relationships/image" Target="../media/image22.png"/><Relationship Id="rId9" Type="http://schemas.openxmlformats.org/officeDocument/2006/relationships/image" Target="../media/image38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8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8.jpg"/><Relationship Id="rId4" Type="http://schemas.openxmlformats.org/officeDocument/2006/relationships/image" Target="../media/image8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270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36.wmf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3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37.wmf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7" Type="http://schemas.openxmlformats.org/officeDocument/2006/relationships/image" Target="../media/image4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43.jpg"/><Relationship Id="rId4" Type="http://schemas.openxmlformats.org/officeDocument/2006/relationships/image" Target="../media/image94.png"/><Relationship Id="rId9" Type="http://schemas.openxmlformats.org/officeDocument/2006/relationships/image" Target="../media/image4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14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160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7.png"/><Relationship Id="rId7" Type="http://schemas.openxmlformats.org/officeDocument/2006/relationships/image" Target="../media/image2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15.png"/><Relationship Id="rId5" Type="http://schemas.openxmlformats.org/officeDocument/2006/relationships/image" Target="../media/image19.png"/><Relationship Id="rId10" Type="http://schemas.openxmlformats.org/officeDocument/2006/relationships/image" Target="../media/image70.png"/><Relationship Id="rId4" Type="http://schemas.openxmlformats.org/officeDocument/2006/relationships/image" Target="../media/image18.png"/><Relationship Id="rId9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7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36E5B5-5843-839A-BFD0-221D70A703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7A8A82-753C-D97E-1F14-B31F8B9B60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2594" y="87453"/>
            <a:ext cx="1352169" cy="1802892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3B71EC22-CD05-4A85-EDC2-6835A1B1B5C8}"/>
              </a:ext>
            </a:extLst>
          </p:cNvPr>
          <p:cNvSpPr txBox="1">
            <a:spLocks/>
          </p:cNvSpPr>
          <p:nvPr/>
        </p:nvSpPr>
        <p:spPr>
          <a:xfrm>
            <a:off x="1896100" y="4554200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>
                <a:latin typeface="+mj-lt"/>
              </a:rPr>
              <a:t>Bojana Ilic</a:t>
            </a:r>
            <a:r>
              <a:rPr lang="en-US" dirty="0">
                <a:latin typeface="+mj-lt"/>
              </a:rPr>
              <a:t>, Magdalena Djordjevic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  <a:latin typeface="+mj-lt"/>
              </a:rPr>
              <a:t>Institute of Physics Belgrade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  <a:latin typeface="+mj-lt"/>
              </a:rPr>
              <a:t>University of Belgrade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40A93A5-A21A-2B97-6A7C-F6C4050215FD}"/>
              </a:ext>
            </a:extLst>
          </p:cNvPr>
          <p:cNvSpPr txBox="1">
            <a:spLocks/>
          </p:cNvSpPr>
          <p:nvPr/>
        </p:nvSpPr>
        <p:spPr>
          <a:xfrm>
            <a:off x="1438900" y="1937120"/>
            <a:ext cx="9601200" cy="1862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accent6"/>
                </a:solidFill>
              </a:rPr>
              <a:t>A new insight on mass hierarchy in heavy flavor suppression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9B208C6-3E33-5DD1-D935-0775F0A537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283" y="492310"/>
            <a:ext cx="3810000" cy="952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1A7F62B-20E7-B8BD-9A80-F76F155EBD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8932" y="4400452"/>
            <a:ext cx="2474786" cy="247478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CDFC5F0-9FF8-F2FC-C831-4934AF1270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0" y="4423230"/>
            <a:ext cx="3429000" cy="24260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8D8D31E-7F0C-1D2D-8D99-C866826EE8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6" y="45413"/>
            <a:ext cx="2171700" cy="183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146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1757E-122B-EFA4-11D4-7718E6C3E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181"/>
            <a:ext cx="10515600" cy="66729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Qualitative explanation of the observations (B probes)</a:t>
            </a:r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5BC21-BA6F-6BA5-FFED-C2BF71BAF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392-2027-42C5-84DA-1FAA100C252A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1F5339-04E2-43F5-B334-10864A992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62" y="1224166"/>
            <a:ext cx="6838031" cy="22048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6DD9C2-3BFE-655E-C61D-B2DF3623A1E1}"/>
              </a:ext>
            </a:extLst>
          </p:cNvPr>
          <p:cNvSpPr txBox="1"/>
          <p:nvPr/>
        </p:nvSpPr>
        <p:spPr>
          <a:xfrm>
            <a:off x="4818043" y="6408382"/>
            <a:ext cx="2555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M. Djordjevic, PLB 763, 439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722558-C726-9A5B-2199-2E2395FE44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539" y="4151008"/>
            <a:ext cx="2421199" cy="22289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40645A-1F34-9C47-422C-32DC9DEE83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934" y="4654205"/>
            <a:ext cx="2358809" cy="21526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AAC164-4696-BF52-C41E-26C4FE7EF7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569" y="1983824"/>
            <a:ext cx="1344046" cy="6855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E1B1E36-664C-A8B9-E6F7-07BDA319A8DC}"/>
                  </a:ext>
                </a:extLst>
              </p:cNvPr>
              <p:cNvSpPr txBox="1"/>
              <p:nvPr/>
            </p:nvSpPr>
            <p:spPr>
              <a:xfrm>
                <a:off x="454330" y="4692669"/>
                <a:ext cx="1907804" cy="1200329"/>
              </a:xfrm>
              <a:prstGeom prst="rect">
                <a:avLst/>
              </a:prstGeom>
              <a:noFill/>
              <a:ln w="12700">
                <a:solidFill>
                  <a:srgbClr val="BA773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</a:t>
                </a:r>
                <a:r>
                  <a:rPr lang="en-US" i="1" dirty="0">
                    <a:latin typeface="+mj-lt"/>
                  </a:rPr>
                  <a:t>vs.</a:t>
                </a:r>
                <a:r>
                  <a:rPr lang="en-US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curves practically </a:t>
                </a:r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equidistant </a:t>
                </a:r>
                <a:r>
                  <a:rPr lang="en-US" dirty="0">
                    <a:latin typeface="+mj-lt"/>
                  </a:rPr>
                  <a:t>across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u="sng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sng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u="sng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u="sng" dirty="0">
                    <a:latin typeface="+mj-lt"/>
                  </a:rPr>
                  <a:t> range</a:t>
                </a:r>
                <a:r>
                  <a:rPr lang="en-US" dirty="0">
                    <a:latin typeface="+mj-lt"/>
                  </a:rPr>
                  <a:t>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E1B1E36-664C-A8B9-E6F7-07BDA319A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330" y="4692669"/>
                <a:ext cx="1907804" cy="1200329"/>
              </a:xfrm>
              <a:prstGeom prst="rect">
                <a:avLst/>
              </a:prstGeom>
              <a:blipFill rotWithShape="0">
                <a:blip r:embed="rId7"/>
                <a:stretch>
                  <a:fillRect l="-955" t="-2513" r="-3185" b="-6533"/>
                </a:stretch>
              </a:blipFill>
              <a:ln w="12700">
                <a:solidFill>
                  <a:srgbClr val="BA773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Down Arrow 5">
            <a:extLst>
              <a:ext uri="{FF2B5EF4-FFF2-40B4-BE49-F238E27FC236}">
                <a16:creationId xmlns:a16="http://schemas.microsoft.com/office/drawing/2014/main" id="{849C824C-4AC4-4536-4AD8-7EDA106F869E}"/>
              </a:ext>
            </a:extLst>
          </p:cNvPr>
          <p:cNvSpPr/>
          <p:nvPr/>
        </p:nvSpPr>
        <p:spPr>
          <a:xfrm rot="16200000">
            <a:off x="2884914" y="5045043"/>
            <a:ext cx="474945" cy="412120"/>
          </a:xfrm>
          <a:prstGeom prst="downArrow">
            <a:avLst/>
          </a:prstGeom>
          <a:noFill/>
          <a:ln w="12700">
            <a:solidFill>
              <a:srgbClr val="BA7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87DFE0-E781-F9A2-4D1D-C986590B570A}"/>
              </a:ext>
            </a:extLst>
          </p:cNvPr>
          <p:cNvSpPr txBox="1"/>
          <p:nvPr/>
        </p:nvSpPr>
        <p:spPr>
          <a:xfrm>
            <a:off x="276596" y="903513"/>
            <a:ext cx="2263273" cy="2525487"/>
          </a:xfrm>
          <a:prstGeom prst="rect">
            <a:avLst/>
          </a:prstGeom>
          <a:noFill/>
          <a:ln w="12700">
            <a:solidFill>
              <a:srgbClr val="BA773A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Down Arrow 5">
            <a:extLst>
              <a:ext uri="{FF2B5EF4-FFF2-40B4-BE49-F238E27FC236}">
                <a16:creationId xmlns:a16="http://schemas.microsoft.com/office/drawing/2014/main" id="{64E617F6-55AD-A625-D7C4-B49E4D63C3C5}"/>
              </a:ext>
            </a:extLst>
          </p:cNvPr>
          <p:cNvSpPr/>
          <p:nvPr/>
        </p:nvSpPr>
        <p:spPr>
          <a:xfrm>
            <a:off x="1202085" y="3749653"/>
            <a:ext cx="474945" cy="412120"/>
          </a:xfrm>
          <a:prstGeom prst="downArrow">
            <a:avLst/>
          </a:prstGeom>
          <a:noFill/>
          <a:ln w="12700">
            <a:solidFill>
              <a:srgbClr val="BA7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E95F4F-59FB-2DD7-57AF-A256D49C9BD8}"/>
              </a:ext>
            </a:extLst>
          </p:cNvPr>
          <p:cNvSpPr/>
          <p:nvPr/>
        </p:nvSpPr>
        <p:spPr>
          <a:xfrm>
            <a:off x="2539869" y="900393"/>
            <a:ext cx="4574758" cy="2525487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167C29-AB0C-8558-B1E2-05397D244A2C}"/>
              </a:ext>
            </a:extLst>
          </p:cNvPr>
          <p:cNvSpPr txBox="1"/>
          <p:nvPr/>
        </p:nvSpPr>
        <p:spPr>
          <a:xfrm>
            <a:off x="7338695" y="1390069"/>
            <a:ext cx="2425065" cy="1415772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Both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collisional</a:t>
            </a:r>
            <a:r>
              <a:rPr lang="en-US" dirty="0">
                <a:latin typeface="+mj-lt"/>
              </a:rPr>
              <a:t> and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radiative </a:t>
            </a:r>
            <a:r>
              <a:rPr lang="en-US" dirty="0">
                <a:latin typeface="+mj-lt"/>
              </a:rPr>
              <a:t>contributions significant </a:t>
            </a:r>
          </a:p>
          <a:p>
            <a:pPr algn="ct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(notably smaller than for light/D probes)</a:t>
            </a:r>
            <a:endParaRPr lang="en-US" sz="16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D611FEC-838C-4D01-6DCA-BE0593E90393}"/>
                  </a:ext>
                </a:extLst>
              </p:cNvPr>
              <p:cNvSpPr txBox="1"/>
              <p:nvPr/>
            </p:nvSpPr>
            <p:spPr>
              <a:xfrm>
                <a:off x="7157672" y="3349372"/>
                <a:ext cx="2900532" cy="1227259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vs.</a:t>
                </a:r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pattern consequence of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mass hierarchy </a:t>
                </a:r>
                <a:r>
                  <a:rPr lang="en-US" dirty="0">
                    <a:latin typeface="+mj-lt"/>
                  </a:rPr>
                  <a:t>in </a:t>
                </a:r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collisional</a:t>
                </a:r>
                <a:r>
                  <a:rPr lang="en-US" dirty="0">
                    <a:latin typeface="+mj-lt"/>
                  </a:rPr>
                  <a:t> and </a:t>
                </a:r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radiative</a:t>
                </a:r>
                <a:r>
                  <a:rPr lang="en-US" dirty="0">
                    <a:latin typeface="+mj-lt"/>
                  </a:rPr>
                  <a:t> energy losses </a:t>
                </a: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D611FEC-838C-4D01-6DCA-BE0593E903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7672" y="3349372"/>
                <a:ext cx="2900532" cy="1227259"/>
              </a:xfrm>
              <a:prstGeom prst="rect">
                <a:avLst/>
              </a:prstGeom>
              <a:blipFill rotWithShape="0">
                <a:blip r:embed="rId8"/>
                <a:stretch>
                  <a:fillRect t="-1471" b="-5882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FE22966-26BA-C3CD-C58B-B82842A663A2}"/>
                  </a:ext>
                </a:extLst>
              </p:cNvPr>
              <p:cNvSpPr txBox="1"/>
              <p:nvPr/>
            </p:nvSpPr>
            <p:spPr>
              <a:xfrm>
                <a:off x="7266502" y="898204"/>
                <a:ext cx="16001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u="sng" dirty="0">
                    <a:latin typeface="+mj-lt"/>
                  </a:rPr>
                  <a:t>At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b="0" i="0" u="sng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FE22966-26BA-C3CD-C58B-B82842A66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502" y="898204"/>
                <a:ext cx="1600152" cy="400110"/>
              </a:xfrm>
              <a:prstGeom prst="rect">
                <a:avLst/>
              </a:prstGeom>
              <a:blipFill>
                <a:blip r:embed="rId9"/>
                <a:stretch>
                  <a:fillRect l="-3802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07236B3-9CBA-D6BD-DDC1-CD971DFA391E}"/>
                  </a:ext>
                </a:extLst>
              </p:cNvPr>
              <p:cNvSpPr txBox="1"/>
              <p:nvPr/>
            </p:nvSpPr>
            <p:spPr>
              <a:xfrm>
                <a:off x="10305845" y="898204"/>
                <a:ext cx="16001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u="sng" dirty="0">
                    <a:latin typeface="+mj-lt"/>
                  </a:rPr>
                  <a:t>At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b="0" i="0" u="sng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07236B3-9CBA-D6BD-DDC1-CD971DFA3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5845" y="898204"/>
                <a:ext cx="1600152" cy="400110"/>
              </a:xfrm>
              <a:prstGeom prst="rect">
                <a:avLst/>
              </a:prstGeom>
              <a:blipFill>
                <a:blip r:embed="rId10"/>
                <a:stretch>
                  <a:fillRect l="-4198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02351732-3BE6-CED7-18FA-36B9D20EE09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8402504" y="2824020"/>
            <a:ext cx="297445" cy="5121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C97AE28-2A31-6AC6-822A-55FDC548D26A}"/>
                  </a:ext>
                </a:extLst>
              </p:cNvPr>
              <p:cNvSpPr txBox="1"/>
              <p:nvPr/>
            </p:nvSpPr>
            <p:spPr>
              <a:xfrm>
                <a:off x="10422088" y="1708736"/>
                <a:ext cx="1386222" cy="1477328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Nearly flat radiative</a:t>
                </a:r>
              </a:p>
              <a:p>
                <a:pPr algn="ctr"/>
                <a:r>
                  <a:rPr lang="en-US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vs.</a:t>
                </a:r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only important.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C97AE28-2A31-6AC6-822A-55FDC548D2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2088" y="1708736"/>
                <a:ext cx="1386222" cy="1477328"/>
              </a:xfrm>
              <a:prstGeom prst="rect">
                <a:avLst/>
              </a:prstGeom>
              <a:blipFill rotWithShape="0">
                <a:blip r:embed="rId12"/>
                <a:stretch>
                  <a:fillRect t="-1633" b="-4898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C62F020F-72C1-F657-F62D-3DBD399FE45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10273365" y="4287893"/>
            <a:ext cx="297445" cy="5121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446864" y="5411417"/>
            <a:ext cx="153857" cy="638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1325225" y="5392367"/>
            <a:ext cx="83539" cy="1511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51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 animBg="1"/>
      <p:bldP spid="13" grpId="1" animBg="1"/>
      <p:bldP spid="6" grpId="0" animBg="1"/>
      <p:bldP spid="6" grpId="1" animBg="1"/>
      <p:bldP spid="14" grpId="0" animBg="1"/>
      <p:bldP spid="14" grpId="1" animBg="1"/>
      <p:bldP spid="9" grpId="0" animBg="1"/>
      <p:bldP spid="15" grpId="0" animBg="1"/>
      <p:bldP spid="16" grpId="0" animBg="1"/>
      <p:bldP spid="17" grpId="0"/>
      <p:bldP spid="18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2" y="517376"/>
            <a:ext cx="8229600" cy="421767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348" y="6375862"/>
            <a:ext cx="4467225" cy="365125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B. </a:t>
            </a:r>
            <a:r>
              <a:rPr lang="en-US" sz="1600" dirty="0" err="1">
                <a:solidFill>
                  <a:srgbClr val="C00000"/>
                </a:solidFill>
                <a:latin typeface="+mj-lt"/>
              </a:rPr>
              <a:t>Ilic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 and M. Djordjevic, PRC 106, 014902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DABBED-2E7F-CD3F-2168-1D55453A3ADC}"/>
              </a:ext>
            </a:extLst>
          </p:cNvPr>
          <p:cNvSpPr txBox="1"/>
          <p:nvPr/>
        </p:nvSpPr>
        <p:spPr>
          <a:xfrm>
            <a:off x="1119595" y="4231340"/>
            <a:ext cx="280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M. Djordjevic, B. </a:t>
            </a:r>
            <a:r>
              <a:rPr lang="en-US" sz="1200" dirty="0" err="1">
                <a:latin typeface="+mj-lt"/>
              </a:rPr>
              <a:t>Blagojevic</a:t>
            </a:r>
            <a:r>
              <a:rPr lang="en-US" sz="1200" dirty="0">
                <a:latin typeface="+mj-lt"/>
              </a:rPr>
              <a:t> and L. </a:t>
            </a:r>
            <a:r>
              <a:rPr lang="en-US" sz="1200" dirty="0" err="1">
                <a:latin typeface="+mj-lt"/>
              </a:rPr>
              <a:t>Zivkovic</a:t>
            </a:r>
            <a:r>
              <a:rPr lang="en-US" sz="1200" dirty="0">
                <a:latin typeface="+mj-lt"/>
              </a:rPr>
              <a:t>, PRC 94, 044908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01D690-B4A0-0F37-EA9F-AFDB380C8E51}"/>
              </a:ext>
            </a:extLst>
          </p:cNvPr>
          <p:cNvSpPr txBox="1"/>
          <p:nvPr/>
        </p:nvSpPr>
        <p:spPr>
          <a:xfrm>
            <a:off x="395538" y="5122355"/>
            <a:ext cx="3939450" cy="1015663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The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dead-cone effect </a:t>
            </a:r>
            <a:r>
              <a:rPr lang="en-US" sz="2000" dirty="0">
                <a:latin typeface="+mj-lt"/>
              </a:rPr>
              <a:t>(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DCE</a:t>
            </a:r>
            <a:r>
              <a:rPr lang="en-US" sz="2000" dirty="0">
                <a:latin typeface="+mj-lt"/>
              </a:rPr>
              <a:t>), i.e., the mass hierarchy in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radiative energy loss</a:t>
            </a:r>
            <a:r>
              <a:rPr lang="en-US" sz="2000" dirty="0">
                <a:latin typeface="+mj-lt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8BBB24-1A64-041B-25AC-08AC669108DE}"/>
              </a:ext>
            </a:extLst>
          </p:cNvPr>
          <p:cNvSpPr txBox="1"/>
          <p:nvPr/>
        </p:nvSpPr>
        <p:spPr>
          <a:xfrm>
            <a:off x="4702425" y="5265843"/>
            <a:ext cx="3939450" cy="1015663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>
                <a:latin typeface="+mj-lt"/>
              </a:rPr>
              <a:t>Importantly</a:t>
            </a:r>
            <a:r>
              <a:rPr lang="en-US" sz="2000" dirty="0">
                <a:latin typeface="+mj-lt"/>
              </a:rPr>
              <a:t>: Obtained clear mass hierarchy in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collisional energy loss </a:t>
            </a:r>
            <a:r>
              <a:rPr lang="en-US" sz="2000" dirty="0">
                <a:latin typeface="+mj-lt"/>
              </a:rPr>
              <a:t>also!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98052DE-558F-95AE-969E-3A91AFC17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3" y="92457"/>
            <a:ext cx="10515600" cy="59334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II. Mass hierarchy in energy loss mechanisms</a:t>
            </a:r>
          </a:p>
        </p:txBody>
      </p:sp>
      <p:sp>
        <p:nvSpPr>
          <p:cNvPr id="12" name="Down Arrow 5">
            <a:extLst>
              <a:ext uri="{FF2B5EF4-FFF2-40B4-BE49-F238E27FC236}">
                <a16:creationId xmlns:a16="http://schemas.microsoft.com/office/drawing/2014/main" id="{127D5FD2-D92F-1E7C-54EF-044508C43A8E}"/>
              </a:ext>
            </a:extLst>
          </p:cNvPr>
          <p:cNvSpPr/>
          <p:nvPr/>
        </p:nvSpPr>
        <p:spPr>
          <a:xfrm>
            <a:off x="2227820" y="4672231"/>
            <a:ext cx="474945" cy="377638"/>
          </a:xfrm>
          <a:prstGeom prst="downArrow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B6D1D1-B131-4EBD-7374-FE06DA0C3AC5}"/>
              </a:ext>
            </a:extLst>
          </p:cNvPr>
          <p:cNvSpPr txBox="1"/>
          <p:nvPr/>
        </p:nvSpPr>
        <p:spPr>
          <a:xfrm>
            <a:off x="4987521" y="4247822"/>
            <a:ext cx="2952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baseline="0" dirty="0">
                <a:latin typeface="+mj-lt"/>
              </a:rPr>
              <a:t>PRC 74, 064907; PRC 93, 014901; NPA 931, 581; arXiv:0812.0270</a:t>
            </a:r>
            <a:endParaRPr lang="en-US" sz="1200" dirty="0">
              <a:latin typeface="+mj-lt"/>
            </a:endParaRPr>
          </a:p>
        </p:txBody>
      </p:sp>
      <p:sp>
        <p:nvSpPr>
          <p:cNvPr id="15" name="Down Arrow 5">
            <a:extLst>
              <a:ext uri="{FF2B5EF4-FFF2-40B4-BE49-F238E27FC236}">
                <a16:creationId xmlns:a16="http://schemas.microsoft.com/office/drawing/2014/main" id="{3F836160-8561-85FD-9ECC-F07BFA72C62E}"/>
              </a:ext>
            </a:extLst>
          </p:cNvPr>
          <p:cNvSpPr/>
          <p:nvPr/>
        </p:nvSpPr>
        <p:spPr>
          <a:xfrm rot="16200000">
            <a:off x="8458388" y="1795639"/>
            <a:ext cx="474945" cy="392452"/>
          </a:xfrm>
          <a:prstGeom prst="downArrow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C88BE2-4D06-2235-C59B-772726650B58}"/>
              </a:ext>
            </a:extLst>
          </p:cNvPr>
          <p:cNvSpPr txBox="1"/>
          <p:nvPr/>
        </p:nvSpPr>
        <p:spPr>
          <a:xfrm>
            <a:off x="8832278" y="1665811"/>
            <a:ext cx="2907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Which</a:t>
            </a:r>
            <a:r>
              <a:rPr lang="en-US" sz="2000" dirty="0">
                <a:solidFill>
                  <a:srgbClr val="DA8200"/>
                </a:solidFill>
                <a:latin typeface="+mj-lt"/>
              </a:rPr>
              <a:t>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observable</a:t>
            </a:r>
            <a:r>
              <a:rPr lang="en-US" sz="2000" dirty="0">
                <a:solidFill>
                  <a:srgbClr val="DA8200"/>
                </a:solidFill>
                <a:latin typeface="+mj-lt"/>
              </a:rPr>
              <a:t> </a:t>
            </a:r>
            <a:r>
              <a:rPr lang="en-US" sz="2000" dirty="0">
                <a:latin typeface="+mj-lt"/>
              </a:rPr>
              <a:t>could quantify this effect?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F80A0BA-B8D2-4C52-2426-E0A9A7234C82}"/>
                  </a:ext>
                </a:extLst>
              </p:cNvPr>
              <p:cNvSpPr txBox="1"/>
              <p:nvPr/>
            </p:nvSpPr>
            <p:spPr>
              <a:xfrm>
                <a:off x="9376749" y="3106865"/>
                <a:ext cx="2216192" cy="1631216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6"/>
                    </a:solidFill>
                    <a:latin typeface="+mj-lt"/>
                  </a:rPr>
                  <a:t>Proposition</a:t>
                </a:r>
                <a:r>
                  <a:rPr lang="en-US" sz="2000" dirty="0">
                    <a:solidFill>
                      <a:srgbClr val="009900"/>
                    </a:solidFill>
                    <a:latin typeface="+mj-lt"/>
                  </a:rPr>
                  <a:t>:</a:t>
                </a:r>
                <a:endParaRPr lang="en-US" sz="2000" b="0" i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f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sz="2000" dirty="0"/>
                  <a:t>), </a:t>
                </a:r>
                <a:r>
                  <a:rPr lang="en-US" sz="2000" dirty="0">
                    <a:latin typeface="+mj-lt"/>
                  </a:rPr>
                  <a:t>as being particularly sensitive to </a:t>
                </a:r>
                <a:r>
                  <a:rPr lang="en-US" sz="2000" dirty="0" err="1">
                    <a:latin typeface="+mj-lt"/>
                  </a:rPr>
                  <a:t>parton</a:t>
                </a:r>
                <a:r>
                  <a:rPr lang="en-US" sz="2000" dirty="0">
                    <a:latin typeface="+mj-lt"/>
                  </a:rPr>
                  <a:t> energy loss solely.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F80A0BA-B8D2-4C52-2426-E0A9A7234C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6749" y="3106865"/>
                <a:ext cx="2216192" cy="1631216"/>
              </a:xfrm>
              <a:prstGeom prst="rect">
                <a:avLst/>
              </a:prstGeom>
              <a:blipFill rotWithShape="0">
                <a:blip r:embed="rId4"/>
                <a:stretch>
                  <a:fillRect t="-1859" b="-5576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5412C44-7194-9475-5B25-C26A14AAE50C}"/>
              </a:ext>
            </a:extLst>
          </p:cNvPr>
          <p:cNvSpPr txBox="1"/>
          <p:nvPr/>
        </p:nvSpPr>
        <p:spPr>
          <a:xfrm>
            <a:off x="9376749" y="4908579"/>
            <a:ext cx="1949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PRC 99, 061902(R); PRC 103, 024908 </a:t>
            </a:r>
          </a:p>
        </p:txBody>
      </p:sp>
      <p:sp>
        <p:nvSpPr>
          <p:cNvPr id="18" name="Down Arrow 5">
            <a:extLst>
              <a:ext uri="{FF2B5EF4-FFF2-40B4-BE49-F238E27FC236}">
                <a16:creationId xmlns:a16="http://schemas.microsoft.com/office/drawing/2014/main" id="{47AA0C7B-9CF8-F0D4-5339-1D529C6A7ED7}"/>
              </a:ext>
            </a:extLst>
          </p:cNvPr>
          <p:cNvSpPr/>
          <p:nvPr/>
        </p:nvSpPr>
        <p:spPr>
          <a:xfrm>
            <a:off x="6434677" y="4793849"/>
            <a:ext cx="474945" cy="377638"/>
          </a:xfrm>
          <a:prstGeom prst="downArrow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1DAA0F3-F60B-E05A-5E39-30FB5DE96EC0}"/>
                  </a:ext>
                </a:extLst>
              </p:cNvPr>
              <p:cNvSpPr txBox="1"/>
              <p:nvPr/>
            </p:nvSpPr>
            <p:spPr>
              <a:xfrm>
                <a:off x="395538" y="6197872"/>
                <a:ext cx="3939450" cy="523220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accent6"/>
                    </a:solidFill>
                    <a:latin typeface="+mj-lt"/>
                  </a:rPr>
                  <a:t>DCE</a:t>
                </a:r>
                <a:r>
                  <a:rPr lang="en-US" sz="1400" dirty="0">
                    <a:latin typeface="+mj-lt"/>
                  </a:rPr>
                  <a:t>: </a:t>
                </a:r>
                <a:r>
                  <a:rPr lang="en-US" sz="1400" dirty="0" err="1">
                    <a:latin typeface="+mj-lt"/>
                  </a:rPr>
                  <a:t>gluons’s</a:t>
                </a:r>
                <a:r>
                  <a:rPr lang="en-US" sz="1400" dirty="0">
                    <a:latin typeface="+mj-lt"/>
                  </a:rPr>
                  <a:t> radiation off heavy quark is suppressed at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400" dirty="0">
                    <a:latin typeface="+mj-lt"/>
                  </a:rPr>
                  <a:t> compared to massless </a:t>
                </a:r>
                <a:r>
                  <a:rPr lang="en-US" sz="1400" dirty="0" err="1">
                    <a:latin typeface="+mj-lt"/>
                  </a:rPr>
                  <a:t>parton</a:t>
                </a:r>
                <a:r>
                  <a:rPr lang="en-US" sz="1400" dirty="0">
                    <a:latin typeface="+mj-lt"/>
                  </a:rPr>
                  <a:t>.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1DAA0F3-F60B-E05A-5E39-30FB5DE96E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8" y="6197872"/>
                <a:ext cx="3939450" cy="523220"/>
              </a:xfrm>
              <a:prstGeom prst="rect">
                <a:avLst/>
              </a:prstGeom>
              <a:blipFill>
                <a:blip r:embed="rId5"/>
                <a:stretch>
                  <a:fillRect l="-309" t="-1136" r="-1389" b="-9091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4690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15FAE-2451-7DD8-FE64-C870EB504002}"/>
              </a:ext>
            </a:extLst>
          </p:cNvPr>
          <p:cNvSpPr txBox="1"/>
          <p:nvPr/>
        </p:nvSpPr>
        <p:spPr>
          <a:xfrm>
            <a:off x="6859832" y="2238322"/>
            <a:ext cx="1792444" cy="2031325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latin typeface="+mj-lt"/>
              </a:rPr>
              <a:t>Unexpectedly</a:t>
            </a:r>
            <a:r>
              <a:rPr lang="en-US" dirty="0">
                <a:latin typeface="+mj-lt"/>
              </a:rPr>
              <a:t>: For all centralities </a:t>
            </a:r>
          </a:p>
          <a:p>
            <a:pPr algn="ctr"/>
            <a:r>
              <a:rPr lang="en-US" dirty="0">
                <a:latin typeface="+mj-lt"/>
              </a:rPr>
              <a:t>TOT and COLL ratios</a:t>
            </a:r>
          </a:p>
          <a:p>
            <a:pPr algn="ctr"/>
            <a:r>
              <a:rPr lang="en-US" dirty="0">
                <a:latin typeface="+mj-lt"/>
              </a:rPr>
              <a:t>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nearly overlapping</a:t>
            </a:r>
            <a:r>
              <a:rPr lang="en-US" dirty="0">
                <a:latin typeface="+mj-lt"/>
              </a:rPr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2AFD552-6A4D-2798-8C6A-ADC9EAB4F6E5}"/>
                  </a:ext>
                </a:extLst>
              </p:cNvPr>
              <p:cNvSpPr txBox="1"/>
              <p:nvPr/>
            </p:nvSpPr>
            <p:spPr>
              <a:xfrm>
                <a:off x="9817666" y="1896053"/>
                <a:ext cx="2067501" cy="1200329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Collisional contribution </a:t>
                </a:r>
                <a:r>
                  <a:rPr lang="en-US" dirty="0">
                    <a:latin typeface="+mj-lt"/>
                  </a:rPr>
                  <a:t>in the origin of heavy </a:t>
                </a:r>
              </a:p>
              <a:p>
                <a:pPr algn="ctr"/>
                <a:r>
                  <a:rPr lang="en-US" dirty="0">
                    <a:latin typeface="+mj-lt"/>
                  </a:rPr>
                  <a:t>flavor</a:t>
                </a:r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2AFD552-6A4D-2798-8C6A-ADC9EAB4F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7666" y="1896053"/>
                <a:ext cx="2067501" cy="1200329"/>
              </a:xfrm>
              <a:prstGeom prst="rect">
                <a:avLst/>
              </a:prstGeom>
              <a:blipFill rotWithShape="0">
                <a:blip r:embed="rId3"/>
                <a:stretch>
                  <a:fillRect t="-2010" r="-293" b="-6533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4E751FB-2DEA-4282-720F-30986509B766}"/>
                  </a:ext>
                </a:extLst>
              </p:cNvPr>
              <p:cNvSpPr txBox="1"/>
              <p:nvPr/>
            </p:nvSpPr>
            <p:spPr>
              <a:xfrm>
                <a:off x="7667625" y="5140181"/>
                <a:ext cx="4055617" cy="646331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 ratio </a:t>
                </a:r>
                <a:r>
                  <a:rPr lang="en-US" dirty="0">
                    <a:latin typeface="+mj-lt"/>
                  </a:rPr>
                  <a:t>might disclose </a:t>
                </a:r>
                <a:r>
                  <a:rPr lang="en-US" u="sng" dirty="0">
                    <a:latin typeface="+mj-lt"/>
                  </a:rPr>
                  <a:t>mass hierarchy </a:t>
                </a:r>
                <a:r>
                  <a:rPr lang="en-US" dirty="0">
                    <a:latin typeface="+mj-lt"/>
                  </a:rPr>
                  <a:t>in </a:t>
                </a:r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collisional energy loss</a:t>
                </a:r>
                <a:r>
                  <a:rPr lang="en-US" dirty="0">
                    <a:latin typeface="+mj-lt"/>
                  </a:rPr>
                  <a:t>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4E751FB-2DEA-4282-720F-30986509B7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7625" y="5140181"/>
                <a:ext cx="4055617" cy="646331"/>
              </a:xfrm>
              <a:prstGeom prst="rect">
                <a:avLst/>
              </a:prstGeom>
              <a:blipFill rotWithShape="0">
                <a:blip r:embed="rId4"/>
                <a:stretch>
                  <a:fillRect t="-3704" b="-12963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0AE181DE-CFBE-4246-FF4A-78FF1BB737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1" y="417830"/>
            <a:ext cx="6100064" cy="637032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91FF0B1-9B8C-2A9F-6AB3-5B91730511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1702" y="2970316"/>
            <a:ext cx="385192" cy="5121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AA86948-F1B0-0641-6B5A-94965345D1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9502837" y="4310361"/>
            <a:ext cx="385192" cy="512108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7373"/>
            <a:ext cx="10515600" cy="73025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Search for an observable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76675" y="6455502"/>
            <a:ext cx="4438650" cy="365125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B. </a:t>
            </a:r>
            <a:r>
              <a:rPr lang="en-US" sz="1600" dirty="0" err="1">
                <a:solidFill>
                  <a:srgbClr val="C00000"/>
                </a:solidFill>
                <a:latin typeface="+mj-lt"/>
              </a:rPr>
              <a:t>Ilic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 and M. Djordjevic, PRC 106, 014902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1FF0B1-9B8C-2A9F-6AB3-5B91730511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4187" y="2045060"/>
            <a:ext cx="385192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86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9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u="sng" dirty="0">
                <a:solidFill>
                  <a:schemeClr val="accent6"/>
                </a:solidFill>
              </a:rPr>
              <a:t>Analytical derivation</a:t>
            </a:r>
            <a:r>
              <a:rPr lang="en-US" sz="3200" dirty="0">
                <a:solidFill>
                  <a:schemeClr val="accent6"/>
                </a:solidFill>
              </a:rPr>
              <a:t>: Which information does the new observable carry?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62386" y="6467726"/>
            <a:ext cx="4467225" cy="365125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B. </a:t>
            </a:r>
            <a:r>
              <a:rPr lang="en-US" sz="1600" dirty="0" err="1">
                <a:solidFill>
                  <a:srgbClr val="C00000"/>
                </a:solidFill>
                <a:latin typeface="+mj-lt"/>
              </a:rPr>
              <a:t>Ilic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 and M. Djordjevic, PRC 106, 014902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E96A8F35-C892-D76B-1809-66F2228244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75236" y="4445214"/>
          <a:ext cx="16256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25400" imgH="571320" progId="Equation.DSMT4">
                  <p:embed/>
                </p:oleObj>
              </mc:Choice>
              <mc:Fallback>
                <p:oleObj name="Equation" r:id="rId3" imgW="1625400" imgH="57132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E96A8F35-C892-D76B-1809-66F2228244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236" y="4445214"/>
                        <a:ext cx="16256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D7EF2CC5-8556-4A3E-9746-53CB763568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75236" y="1665127"/>
          <a:ext cx="7086600" cy="1473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086600" imgH="1473120" progId="Equation.DSMT4">
                  <p:embed/>
                </p:oleObj>
              </mc:Choice>
              <mc:Fallback>
                <p:oleObj name="Equation" r:id="rId5" imgW="7086600" imgH="147312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D7EF2CC5-8556-4A3E-9746-53CB763568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75236" y="1665127"/>
                        <a:ext cx="7086600" cy="14732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BAC11BAF-C425-498C-B04A-1CB3F87122B8}"/>
              </a:ext>
            </a:extLst>
          </p:cNvPr>
          <p:cNvSpPr txBox="1"/>
          <p:nvPr/>
        </p:nvSpPr>
        <p:spPr>
          <a:xfrm>
            <a:off x="8262935" y="2828562"/>
            <a:ext cx="2741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JHEP 09, 033; PRC 72, 014905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9E433B-B8BA-4773-BD21-014E25509F6E}"/>
              </a:ext>
            </a:extLst>
          </p:cNvPr>
          <p:cNvSpPr txBox="1"/>
          <p:nvPr/>
        </p:nvSpPr>
        <p:spPr>
          <a:xfrm>
            <a:off x="1185546" y="5144999"/>
            <a:ext cx="1742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PRC 71, 064904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68004F-D8BF-461D-9DF5-36980504072F}"/>
              </a:ext>
            </a:extLst>
          </p:cNvPr>
          <p:cNvSpPr txBox="1"/>
          <p:nvPr/>
        </p:nvSpPr>
        <p:spPr>
          <a:xfrm>
            <a:off x="0" y="3916819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Initial distribution parameterization: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68004F-D8BF-461D-9DF5-36980504072F}"/>
              </a:ext>
            </a:extLst>
          </p:cNvPr>
          <p:cNvSpPr txBox="1"/>
          <p:nvPr/>
        </p:nvSpPr>
        <p:spPr>
          <a:xfrm>
            <a:off x="0" y="1289204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Convolution of initial </a:t>
            </a:r>
            <a:r>
              <a:rPr lang="en-US" sz="2000" dirty="0" err="1">
                <a:latin typeface="+mj-lt"/>
              </a:rPr>
              <a:t>parton</a:t>
            </a:r>
            <a:r>
              <a:rPr lang="en-US" sz="2000" dirty="0">
                <a:latin typeface="+mj-lt"/>
              </a:rPr>
              <a:t> </a:t>
            </a:r>
            <a:r>
              <a:rPr lang="en-US" sz="2000" i="1" dirty="0" err="1">
                <a:latin typeface="+mj-lt"/>
              </a:rPr>
              <a:t>p</a:t>
            </a:r>
            <a:r>
              <a:rPr lang="en-US" sz="2000" i="1" baseline="-25000" dirty="0" err="1">
                <a:latin typeface="+mj-lt"/>
              </a:rPr>
              <a:t>T</a:t>
            </a:r>
            <a:r>
              <a:rPr lang="en-US" sz="2000" baseline="-25000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distribution and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collisional</a:t>
            </a:r>
            <a:r>
              <a:rPr lang="en-US" sz="2000" dirty="0">
                <a:latin typeface="+mj-lt"/>
              </a:rPr>
              <a:t> energy loss:</a:t>
            </a:r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280" y="3217034"/>
            <a:ext cx="5974652" cy="3250692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45B4E1F-D95F-4F91-BD28-94BE7BC4DD88}"/>
              </a:ext>
            </a:extLst>
          </p:cNvPr>
          <p:cNvSpPr txBox="1"/>
          <p:nvPr/>
        </p:nvSpPr>
        <p:spPr>
          <a:xfrm>
            <a:off x="10639856" y="3930863"/>
            <a:ext cx="1424438" cy="1323439"/>
          </a:xfrm>
          <a:prstGeom prst="rect">
            <a:avLst/>
          </a:prstGeom>
          <a:noFill/>
          <a:ln w="19050">
            <a:solidFill>
              <a:schemeClr val="accent6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The same </a:t>
            </a:r>
            <a:r>
              <a:rPr lang="en-US" sz="2000" i="1" dirty="0">
                <a:solidFill>
                  <a:srgbClr val="FF0000"/>
                </a:solidFill>
                <a:latin typeface="+mj-lt"/>
              </a:rPr>
              <a:t>C</a:t>
            </a:r>
            <a:r>
              <a:rPr lang="en-US" sz="2000" dirty="0">
                <a:latin typeface="+mj-lt"/>
              </a:rPr>
              <a:t> and </a:t>
            </a:r>
            <a:r>
              <a:rPr lang="en-US" sz="2000" i="1" dirty="0">
                <a:solidFill>
                  <a:srgbClr val="FF0000"/>
                </a:solidFill>
                <a:latin typeface="+mj-lt"/>
              </a:rPr>
              <a:t>k</a:t>
            </a:r>
            <a:r>
              <a:rPr lang="en-US" sz="2000" dirty="0">
                <a:latin typeface="+mj-lt"/>
              </a:rPr>
              <a:t> for </a:t>
            </a:r>
            <a:r>
              <a:rPr lang="en-US" sz="2000" dirty="0">
                <a:solidFill>
                  <a:srgbClr val="9966FF"/>
                </a:solidFill>
                <a:latin typeface="+mj-lt"/>
              </a:rPr>
              <a:t>bottom</a:t>
            </a:r>
            <a:r>
              <a:rPr lang="en-US" sz="2000" dirty="0">
                <a:latin typeface="+mj-lt"/>
              </a:rPr>
              <a:t> and 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charm</a:t>
            </a:r>
            <a:r>
              <a:rPr lang="en-US" sz="2000" dirty="0">
                <a:latin typeface="+mj-lt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05170" y="6102601"/>
            <a:ext cx="2790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PLB 718, 482; PRC 80, 054902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91FF0B1-9B8C-2A9F-6AB3-5B91730511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1416" y="4330272"/>
            <a:ext cx="289920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347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67272" y="6487934"/>
            <a:ext cx="4467152" cy="365125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B. </a:t>
            </a:r>
            <a:r>
              <a:rPr lang="en-US" sz="1600" dirty="0" err="1">
                <a:solidFill>
                  <a:srgbClr val="C00000"/>
                </a:solidFill>
                <a:latin typeface="+mj-lt"/>
              </a:rPr>
              <a:t>Ilic</a:t>
            </a:r>
            <a:r>
              <a:rPr lang="en-US" sz="1600" dirty="0">
                <a:solidFill>
                  <a:srgbClr val="C00000"/>
                </a:solidFill>
                <a:latin typeface="+mj-lt"/>
              </a:rPr>
              <a:t> and M. Djordjevic, PRC 106, 014902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7C9A28-56EE-4668-B561-4F266829DBB2}"/>
              </a:ext>
            </a:extLst>
          </p:cNvPr>
          <p:cNvSpPr txBox="1"/>
          <p:nvPr/>
        </p:nvSpPr>
        <p:spPr>
          <a:xfrm>
            <a:off x="-53902" y="2890222"/>
            <a:ext cx="525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6"/>
                </a:solidFill>
                <a:latin typeface="+mj-lt"/>
              </a:rPr>
              <a:t>Collisional</a:t>
            </a:r>
            <a:r>
              <a:rPr lang="en-US" sz="2200" dirty="0">
                <a:latin typeface="+mj-lt"/>
              </a:rPr>
              <a:t> energy loss:</a:t>
            </a:r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A29C5E94-B58E-A59E-A6BC-DD8A1058A4F0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4641850" y="3086724"/>
          <a:ext cx="29083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908080" imgH="634680" progId="Equation.DSMT4">
                  <p:embed/>
                </p:oleObj>
              </mc:Choice>
              <mc:Fallback>
                <p:oleObj name="Equation" r:id="rId3" imgW="2908080" imgH="634680" progId="Equation.DSMT4">
                  <p:embed/>
                  <p:pic>
                    <p:nvPicPr>
                      <p:cNvPr id="7" name="Content Placeholder 5">
                        <a:extLst>
                          <a:ext uri="{FF2B5EF4-FFF2-40B4-BE49-F238E27FC236}">
                            <a16:creationId xmlns:a16="http://schemas.microsoft.com/office/drawing/2014/main" id="{A29C5E94-B58E-A59E-A6BC-DD8A1058A4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1850" y="3086724"/>
                        <a:ext cx="29083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B3C9801-397B-93B8-7ADA-8BCBB31538C0}"/>
              </a:ext>
            </a:extLst>
          </p:cNvPr>
          <p:cNvSpPr txBox="1"/>
          <p:nvPr/>
        </p:nvSpPr>
        <p:spPr>
          <a:xfrm>
            <a:off x="7131050" y="3665358"/>
            <a:ext cx="1826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0" u="none" strike="noStrike" baseline="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NPB 351 (3), 491</a:t>
            </a:r>
            <a:endParaRPr lang="en-US" sz="12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E8B03356-0EBF-1681-62C1-0B081DACF2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28198" y="3169274"/>
          <a:ext cx="9271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2250400" imgH="11277600" progId="Equation.DSMT4">
                  <p:embed/>
                </p:oleObj>
              </mc:Choice>
              <mc:Fallback>
                <p:oleObj name="Equation" r:id="rId5" imgW="22250400" imgH="11277600" progId="Equation.DSMT4">
                  <p:embed/>
                  <p:pic>
                    <p:nvPicPr>
                      <p:cNvPr id="9" name="Content Placeholder 4">
                        <a:extLst>
                          <a:ext uri="{FF2B5EF4-FFF2-40B4-BE49-F238E27FC236}">
                            <a16:creationId xmlns:a16="http://schemas.microsoft.com/office/drawing/2014/main" id="{E8B03356-0EBF-1681-62C1-0B081DACF2BA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28198" y="3169274"/>
                        <a:ext cx="927100" cy="469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01485FB3-6680-748D-8477-8559C66ADC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29100" y="4211896"/>
          <a:ext cx="37338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733560" imgH="927000" progId="Equation.DSMT4">
                  <p:embed/>
                </p:oleObj>
              </mc:Choice>
              <mc:Fallback>
                <p:oleObj name="Equation" r:id="rId7" imgW="3733560" imgH="9270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01485FB3-6680-748D-8477-8559C66ADC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9100" y="4211896"/>
                        <a:ext cx="3733800" cy="9271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accent6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817E992-1424-F4D1-F610-11B3123B73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95900" y="1380034"/>
          <a:ext cx="1600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8404800" imgH="15544800" progId="Equation.DSMT4">
                  <p:embed/>
                </p:oleObj>
              </mc:Choice>
              <mc:Fallback>
                <p:oleObj name="Equation" r:id="rId9" imgW="38404800" imgH="155448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817E992-1424-F4D1-F610-11B3123B73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900" y="1380034"/>
                        <a:ext cx="16002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D636C16-CE04-F1A4-4D5E-8FF106DB7E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99050" y="2270138"/>
          <a:ext cx="19939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47853600" imgH="13716000" progId="Equation.DSMT4">
                  <p:embed/>
                </p:oleObj>
              </mc:Choice>
              <mc:Fallback>
                <p:oleObj name="Equation" r:id="rId11" imgW="47853600" imgH="137160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D636C16-CE04-F1A4-4D5E-8FF106DB7E8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9050" y="2270138"/>
                        <a:ext cx="1993900" cy="5715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accent6"/>
                        </a:solidFill>
                        <a:prstDash val="sysDot"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F141143-2F5E-B660-E8F9-F1D22D33CF5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32250" y="5523689"/>
          <a:ext cx="41656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4165560" imgH="927000" progId="Equation.DSMT4">
                  <p:embed/>
                </p:oleObj>
              </mc:Choice>
              <mc:Fallback>
                <p:oleObj name="Equation" r:id="rId13" imgW="4165560" imgH="9270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F141143-2F5E-B660-E8F9-F1D22D33CF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0" y="5523689"/>
                        <a:ext cx="4165600" cy="9271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accent6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AA3DB1D3-FDFF-926E-AFAE-2990CEE50FE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708249" y="4675446"/>
          <a:ext cx="157480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37795200" imgH="29565600" progId="Equation.DSMT4">
                  <p:embed/>
                </p:oleObj>
              </mc:Choice>
              <mc:Fallback>
                <p:oleObj name="Equation" r:id="rId15" imgW="37795200" imgH="29565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AA3DB1D3-FDFF-926E-AFAE-2990CEE50F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08249" y="4675446"/>
                        <a:ext cx="1574800" cy="12319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DA82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4E8635A-9520-4BF5-9537-2C97DB5C3B61}"/>
              </a:ext>
            </a:extLst>
          </p:cNvPr>
          <p:cNvSpPr txBox="1"/>
          <p:nvPr/>
        </p:nvSpPr>
        <p:spPr>
          <a:xfrm>
            <a:off x="0" y="1290394"/>
            <a:ext cx="2628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+mj-lt"/>
              </a:rPr>
              <a:t>Suppression: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7E1C4B-DA83-4D22-B0DA-A7AA92EDA08C}"/>
              </a:ext>
            </a:extLst>
          </p:cNvPr>
          <p:cNvSpPr txBox="1"/>
          <p:nvPr/>
        </p:nvSpPr>
        <p:spPr>
          <a:xfrm>
            <a:off x="0" y="3717715"/>
            <a:ext cx="525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sng" dirty="0">
                <a:latin typeface="+mj-lt"/>
              </a:rPr>
              <a:t>Mass dependence </a:t>
            </a:r>
            <a:r>
              <a:rPr lang="en-US" sz="2200" dirty="0">
                <a:latin typeface="+mj-lt"/>
              </a:rPr>
              <a:t>of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collisional energy loss</a:t>
            </a:r>
            <a:r>
              <a:rPr lang="en-US" sz="2200" dirty="0">
                <a:latin typeface="+mj-lt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67E1C4B-DA83-4D22-B0DA-A7AA92EDA08C}"/>
                  </a:ext>
                </a:extLst>
              </p:cNvPr>
              <p:cNvSpPr txBox="1"/>
              <p:nvPr/>
            </p:nvSpPr>
            <p:spPr>
              <a:xfrm>
                <a:off x="-53902" y="5126151"/>
                <a:ext cx="52578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u="sng" dirty="0">
                    <a:latin typeface="+mj-lt"/>
                  </a:rPr>
                  <a:t>Mass dependence </a:t>
                </a:r>
                <a:r>
                  <a:rPr lang="en-US" sz="2200" dirty="0">
                    <a:latin typeface="+mj-lt"/>
                  </a:rPr>
                  <a:t>of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en-US" sz="22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 ratio</a:t>
                </a:r>
                <a:r>
                  <a:rPr lang="en-US" sz="2200" dirty="0">
                    <a:latin typeface="+mj-lt"/>
                  </a:rPr>
                  <a:t>: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067E1C4B-DA83-4D22-B0DA-A7AA92EDA0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3902" y="5126151"/>
                <a:ext cx="5257800" cy="430887"/>
              </a:xfrm>
              <a:prstGeom prst="rect">
                <a:avLst/>
              </a:prstGeom>
              <a:blipFill rotWithShape="0">
                <a:blip r:embed="rId18"/>
                <a:stretch>
                  <a:fillRect l="-1506" t="-9859" b="-26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718A6AD2-08D1-4DFE-819F-64859B89CBF8}"/>
              </a:ext>
            </a:extLst>
          </p:cNvPr>
          <p:cNvSpPr txBox="1"/>
          <p:nvPr/>
        </p:nvSpPr>
        <p:spPr>
          <a:xfrm>
            <a:off x="7114949" y="1723111"/>
            <a:ext cx="1742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PRC 71, 064904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96299" y="5979696"/>
            <a:ext cx="1023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Dominant terms</a:t>
            </a:r>
          </a:p>
        </p:txBody>
      </p:sp>
      <p:sp>
        <p:nvSpPr>
          <p:cNvPr id="22" name="Down Arrow 5">
            <a:extLst>
              <a:ext uri="{FF2B5EF4-FFF2-40B4-BE49-F238E27FC236}">
                <a16:creationId xmlns:a16="http://schemas.microsoft.com/office/drawing/2014/main" id="{3F836160-8561-85FD-9ECC-F07BFA72C62E}"/>
              </a:ext>
            </a:extLst>
          </p:cNvPr>
          <p:cNvSpPr/>
          <p:nvPr/>
        </p:nvSpPr>
        <p:spPr>
          <a:xfrm rot="15208537">
            <a:off x="8223648" y="5560150"/>
            <a:ext cx="474945" cy="331845"/>
          </a:xfrm>
          <a:prstGeom prst="downArrow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5">
            <a:extLst>
              <a:ext uri="{FF2B5EF4-FFF2-40B4-BE49-F238E27FC236}">
                <a16:creationId xmlns:a16="http://schemas.microsoft.com/office/drawing/2014/main" id="{3F836160-8561-85FD-9ECC-F07BFA72C62E}"/>
              </a:ext>
            </a:extLst>
          </p:cNvPr>
          <p:cNvSpPr/>
          <p:nvPr/>
        </p:nvSpPr>
        <p:spPr>
          <a:xfrm rot="14552246">
            <a:off x="10277696" y="4692950"/>
            <a:ext cx="474945" cy="302981"/>
          </a:xfrm>
          <a:prstGeom prst="downArrow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B30E88-F20D-49EF-A581-512180795062}"/>
              </a:ext>
            </a:extLst>
          </p:cNvPr>
          <p:cNvSpPr txBox="1"/>
          <p:nvPr/>
        </p:nvSpPr>
        <p:spPr>
          <a:xfrm>
            <a:off x="10720301" y="2619302"/>
            <a:ext cx="1390396" cy="22467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Carries information about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mass hierarchy </a:t>
            </a:r>
            <a:r>
              <a:rPr lang="en-US" sz="2000" dirty="0">
                <a:latin typeface="+mj-lt"/>
              </a:rPr>
              <a:t>in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collisional energy loss</a:t>
            </a:r>
            <a:r>
              <a:rPr lang="en-US" sz="2000" dirty="0">
                <a:latin typeface="+mj-lt"/>
              </a:rPr>
              <a:t>!</a:t>
            </a:r>
          </a:p>
        </p:txBody>
      </p:sp>
      <p:sp>
        <p:nvSpPr>
          <p:cNvPr id="25" name="Down Arrow 5">
            <a:extLst>
              <a:ext uri="{FF2B5EF4-FFF2-40B4-BE49-F238E27FC236}">
                <a16:creationId xmlns:a16="http://schemas.microsoft.com/office/drawing/2014/main" id="{3F836160-8561-85FD-9ECC-F07BFA72C62E}"/>
              </a:ext>
            </a:extLst>
          </p:cNvPr>
          <p:cNvSpPr/>
          <p:nvPr/>
        </p:nvSpPr>
        <p:spPr>
          <a:xfrm rot="17835771">
            <a:off x="10289019" y="5480553"/>
            <a:ext cx="474945" cy="302981"/>
          </a:xfrm>
          <a:prstGeom prst="downArrow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B30E88-F20D-49EF-A581-512180795062}"/>
              </a:ext>
            </a:extLst>
          </p:cNvPr>
          <p:cNvSpPr txBox="1"/>
          <p:nvPr/>
        </p:nvSpPr>
        <p:spPr>
          <a:xfrm>
            <a:off x="10720301" y="5667952"/>
            <a:ext cx="1378848" cy="7078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/>
                </a:solidFill>
                <a:latin typeface="+mj-lt"/>
              </a:rPr>
              <a:t>New observable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838200" y="79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u="sng" dirty="0">
                <a:solidFill>
                  <a:schemeClr val="accent6"/>
                </a:solidFill>
              </a:rPr>
              <a:t>Analytical derivation</a:t>
            </a:r>
            <a:r>
              <a:rPr lang="en-US" sz="3200" dirty="0">
                <a:solidFill>
                  <a:schemeClr val="accent6"/>
                </a:solidFill>
              </a:rPr>
              <a:t>: Which information does the new observable carry?</a:t>
            </a:r>
          </a:p>
        </p:txBody>
      </p:sp>
    </p:spTree>
    <p:extLst>
      <p:ext uri="{BB962C8B-B14F-4D97-AF65-F5344CB8AC3E}">
        <p14:creationId xmlns:p14="http://schemas.microsoft.com/office/powerpoint/2010/main" val="1931549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99F737B-E938-4BE3-B64F-8DD8FD689DA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36600" y="6032"/>
                <a:ext cx="10515600" cy="982124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3200" dirty="0">
                    <a:solidFill>
                      <a:schemeClr val="accent6"/>
                    </a:solidFill>
                  </a:rPr>
                  <a:t>The new observable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bSup>
                          <m:sSub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𝐴𝐴</m:t>
                            </m:r>
                          </m:sub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p>
                        </m:sSubSup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1−</m:t>
                        </m:r>
                        <m:sSubSup>
                          <m:sSub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𝐴𝐴</m:t>
                            </m:r>
                          </m:sub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den>
                    </m:f>
                  </m:oMath>
                </a14:m>
                <a:endParaRPr lang="en-US" sz="32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99F737B-E938-4BE3-B64F-8DD8FD689D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36600" y="6032"/>
                <a:ext cx="10515600" cy="982124"/>
              </a:xfr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79DC4-DBA8-466A-B113-C133751E9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B117B5B-C32A-46F7-9AA8-5EAF65D030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82718" y="988156"/>
          <a:ext cx="157480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7795200" imgH="29565600" progId="Equation.DSMT4">
                  <p:embed/>
                </p:oleObj>
              </mc:Choice>
              <mc:Fallback>
                <p:oleObj name="Equation" r:id="rId5" imgW="37795200" imgH="29565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B117B5B-C32A-46F7-9AA8-5EAF65D030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2718" y="988156"/>
                        <a:ext cx="1574800" cy="12319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DA82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E85401B-17AF-4981-861A-9F40C0DA217C}"/>
              </a:ext>
            </a:extLst>
          </p:cNvPr>
          <p:cNvSpPr txBox="1"/>
          <p:nvPr/>
        </p:nvSpPr>
        <p:spPr>
          <a:xfrm>
            <a:off x="0" y="780400"/>
            <a:ext cx="3657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+mj-lt"/>
              </a:rPr>
              <a:t>Unexpectedly simple relation: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EECD30-0D83-4583-ADEC-02A8C4DF21BD}"/>
              </a:ext>
            </a:extLst>
          </p:cNvPr>
          <p:cNvSpPr txBox="1"/>
          <p:nvPr/>
        </p:nvSpPr>
        <p:spPr>
          <a:xfrm>
            <a:off x="3459117" y="6530049"/>
            <a:ext cx="5070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B. Ilic and M. Djordjevic, PRC 106, 014902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5768" y="2518585"/>
            <a:ext cx="432435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+mj-lt"/>
              </a:rPr>
              <a:t>It is independent of:</a:t>
            </a:r>
          </a:p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The collision centrality</a:t>
            </a:r>
          </a:p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 The collision system (size)</a:t>
            </a:r>
          </a:p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 The collision energy 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5064929" y="3031005"/>
            <a:ext cx="1695450" cy="1524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766" y="1258521"/>
            <a:ext cx="4358280" cy="402302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127250" y="5369714"/>
            <a:ext cx="7734300" cy="70788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The new observable -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 applicable</a:t>
            </a:r>
            <a:r>
              <a:rPr lang="en-US" sz="2000" dirty="0">
                <a:latin typeface="+mj-lt"/>
              </a:rPr>
              <a:t> to both the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RHIC</a:t>
            </a:r>
            <a:r>
              <a:rPr lang="en-US" sz="2000" dirty="0">
                <a:latin typeface="+mj-lt"/>
              </a:rPr>
              <a:t> and the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LHC</a:t>
            </a:r>
            <a:r>
              <a:rPr lang="en-US" sz="2000" dirty="0">
                <a:latin typeface="+mj-lt"/>
              </a:rPr>
              <a:t> experiments.</a:t>
            </a:r>
          </a:p>
        </p:txBody>
      </p:sp>
    </p:spTree>
    <p:extLst>
      <p:ext uri="{BB962C8B-B14F-4D97-AF65-F5344CB8AC3E}">
        <p14:creationId xmlns:p14="http://schemas.microsoft.com/office/powerpoint/2010/main" val="2273794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99F737B-E938-4BE3-B64F-8DD8FD689DA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36600" y="6032"/>
                <a:ext cx="10515600" cy="881519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sz="3600" dirty="0">
                    <a:solidFill>
                      <a:schemeClr val="accent6"/>
                    </a:solidFill>
                  </a:rPr>
                  <a:t>Testing the adequacy of new observable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3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3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bSup>
                          <m:sSubSupPr>
                            <m:ctrlPr>
                              <a:rPr lang="en-US" sz="33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3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3300" b="0" i="1" smtClean="0">
                                <a:latin typeface="Cambria Math" panose="02040503050406030204" pitchFamily="18" charset="0"/>
                              </a:rPr>
                              <m:t>𝐴𝐴</m:t>
                            </m:r>
                          </m:sub>
                          <m:sup>
                            <m:r>
                              <a:rPr lang="en-US" sz="33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p>
                        </m:sSubSup>
                      </m:num>
                      <m:den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1−</m:t>
                        </m:r>
                        <m:sSubSup>
                          <m:sSubSupPr>
                            <m:ctrlPr>
                              <a:rPr lang="en-US" sz="33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𝐴𝐴</m:t>
                            </m:r>
                          </m:sub>
                          <m:sup>
                            <m:r>
                              <a:rPr lang="en-US" sz="33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den>
                    </m:f>
                  </m:oMath>
                </a14:m>
                <a:endParaRPr lang="en-US" sz="36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99F737B-E938-4BE3-B64F-8DD8FD689D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36600" y="6032"/>
                <a:ext cx="10515600" cy="881519"/>
              </a:xfrm>
              <a:blipFill>
                <a:blip r:embed="rId4"/>
                <a:stretch>
                  <a:fillRect b="-2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79DC4-DBA8-466A-B113-C133751E9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16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B117B5B-C32A-46F7-9AA8-5EAF65D030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4349" y="289886"/>
          <a:ext cx="1133856" cy="886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7795200" imgH="29565600" progId="Equation.DSMT4">
                  <p:embed/>
                </p:oleObj>
              </mc:Choice>
              <mc:Fallback>
                <p:oleObj name="Equation" r:id="rId5" imgW="37795200" imgH="29565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B117B5B-C32A-46F7-9AA8-5EAF65D030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49" y="289886"/>
                        <a:ext cx="1133856" cy="886968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DA82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521B07-3DEC-467A-A309-510ADA875BFD}"/>
                  </a:ext>
                </a:extLst>
              </p:cNvPr>
              <p:cNvSpPr txBox="1"/>
              <p:nvPr/>
            </p:nvSpPr>
            <p:spPr>
              <a:xfrm>
                <a:off x="6395914" y="3067658"/>
                <a:ext cx="3064098" cy="1451103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DREENA-C predictions </a:t>
                </a:r>
                <a:r>
                  <a:rPr lang="en-US" sz="2200" dirty="0">
                    <a:latin typeface="+mj-lt"/>
                  </a:rPr>
                  <a:t>and our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analytical estimate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sz="16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6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sz="16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num>
                      <m:den>
                        <m:d>
                          <m:dPr>
                            <m:ctrlPr>
                              <a:rPr lang="en-US" sz="16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sz="16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den>
                    </m:f>
                  </m:oMath>
                </a14:m>
                <a:endParaRPr lang="en-US" sz="1600" dirty="0">
                  <a:solidFill>
                    <a:schemeClr val="bg2">
                      <a:lumMod val="50000"/>
                    </a:schemeClr>
                  </a:solidFill>
                  <a:latin typeface="+mj-lt"/>
                </a:endParaRPr>
              </a:p>
              <a:p>
                <a:pPr algn="ctr"/>
                <a:r>
                  <a:rPr lang="en-US" sz="160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</a:rPr>
                  <a:t>(for all centralities).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521B07-3DEC-467A-A309-510ADA875B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5914" y="3067658"/>
                <a:ext cx="3064098" cy="1451103"/>
              </a:xfrm>
              <a:prstGeom prst="rect">
                <a:avLst/>
              </a:prstGeom>
              <a:blipFill>
                <a:blip r:embed="rId7"/>
                <a:stretch>
                  <a:fillRect t="-13333" r="-9109" b="-70833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E3C01BD5-70E5-4A7E-9E48-2ADB970246ED}"/>
              </a:ext>
            </a:extLst>
          </p:cNvPr>
          <p:cNvSpPr txBox="1"/>
          <p:nvPr/>
        </p:nvSpPr>
        <p:spPr>
          <a:xfrm>
            <a:off x="10499092" y="3000412"/>
            <a:ext cx="1506215" cy="144655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+mj-lt"/>
              </a:rPr>
              <a:t>Implies validity of our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analysis</a:t>
            </a:r>
            <a:r>
              <a:rPr lang="en-US" sz="2200" dirty="0">
                <a:latin typeface="+mj-lt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85ADE-729C-413F-831E-3EC69ED2584B}"/>
              </a:ext>
            </a:extLst>
          </p:cNvPr>
          <p:cNvSpPr txBox="1"/>
          <p:nvPr/>
        </p:nvSpPr>
        <p:spPr>
          <a:xfrm>
            <a:off x="6225431" y="1690772"/>
            <a:ext cx="3416209" cy="110799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accent6"/>
                </a:solidFill>
                <a:latin typeface="+mj-lt"/>
              </a:rPr>
              <a:t>Data</a:t>
            </a:r>
            <a:r>
              <a:rPr lang="en-US" sz="2200" dirty="0">
                <a:solidFill>
                  <a:srgbClr val="009900"/>
                </a:solidFill>
                <a:latin typeface="+mj-lt"/>
              </a:rPr>
              <a:t> </a:t>
            </a:r>
            <a:r>
              <a:rPr lang="en-US" sz="2200" dirty="0">
                <a:latin typeface="+mj-lt"/>
              </a:rPr>
              <a:t>and our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predictions</a:t>
            </a:r>
            <a:r>
              <a:rPr lang="en-US" sz="2200" dirty="0">
                <a:latin typeface="+mj-lt"/>
              </a:rPr>
              <a:t> (qualitatively and  quantitatively)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CC780A9-5474-4D86-8246-63D4A5023433}"/>
              </a:ext>
            </a:extLst>
          </p:cNvPr>
          <p:cNvSpPr txBox="1"/>
          <p:nvPr/>
        </p:nvSpPr>
        <p:spPr>
          <a:xfrm>
            <a:off x="10499092" y="1699973"/>
            <a:ext cx="1595117" cy="110799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+mj-lt"/>
              </a:rPr>
              <a:t>Confirms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adequacy</a:t>
            </a:r>
            <a:r>
              <a:rPr lang="en-US" sz="2200" dirty="0">
                <a:latin typeface="+mj-lt"/>
              </a:rPr>
              <a:t> of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DREENA-C</a:t>
            </a:r>
            <a:r>
              <a:rPr lang="en-US" sz="2200" dirty="0">
                <a:latin typeface="+mj-lt"/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A611EF-F936-44D3-8C02-BBF000756657}"/>
              </a:ext>
            </a:extLst>
          </p:cNvPr>
          <p:cNvSpPr txBox="1"/>
          <p:nvPr/>
        </p:nvSpPr>
        <p:spPr>
          <a:xfrm>
            <a:off x="6704578" y="4736817"/>
            <a:ext cx="2446770" cy="110799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accent6"/>
                </a:solidFill>
                <a:latin typeface="+mj-lt"/>
              </a:rPr>
              <a:t>Data</a:t>
            </a:r>
            <a:r>
              <a:rPr lang="en-US" sz="2200" dirty="0">
                <a:solidFill>
                  <a:srgbClr val="009900"/>
                </a:solidFill>
                <a:latin typeface="+mj-lt"/>
              </a:rPr>
              <a:t> </a:t>
            </a:r>
            <a:r>
              <a:rPr lang="en-US" sz="2200" dirty="0">
                <a:latin typeface="+mj-lt"/>
              </a:rPr>
              <a:t>and our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analytical mass estimate</a:t>
            </a:r>
            <a:r>
              <a:rPr lang="en-US" sz="2200" dirty="0">
                <a:latin typeface="+mj-lt"/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8FDF46-6F19-4FA8-88C4-78B1AAC71716}"/>
              </a:ext>
            </a:extLst>
          </p:cNvPr>
          <p:cNvSpPr txBox="1"/>
          <p:nvPr/>
        </p:nvSpPr>
        <p:spPr>
          <a:xfrm>
            <a:off x="10431248" y="4857946"/>
            <a:ext cx="1684018" cy="144655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+mj-lt"/>
              </a:rPr>
              <a:t>Supports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adequacy</a:t>
            </a:r>
            <a:r>
              <a:rPr lang="en-US" sz="2200" dirty="0">
                <a:latin typeface="+mj-lt"/>
              </a:rPr>
              <a:t> of proposed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observable</a:t>
            </a:r>
            <a:r>
              <a:rPr lang="en-US" sz="2200" dirty="0">
                <a:latin typeface="+mj-lt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19DEE8-30C8-4B06-8301-5B37E080B221}"/>
              </a:ext>
            </a:extLst>
          </p:cNvPr>
          <p:cNvSpPr txBox="1"/>
          <p:nvPr/>
        </p:nvSpPr>
        <p:spPr>
          <a:xfrm>
            <a:off x="6225431" y="1065783"/>
            <a:ext cx="34162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+mj-lt"/>
              </a:rPr>
              <a:t>A good agreement between: </a:t>
            </a:r>
          </a:p>
        </p:txBody>
      </p:sp>
      <p:sp>
        <p:nvSpPr>
          <p:cNvPr id="29" name="Down Arrow 5">
            <a:extLst>
              <a:ext uri="{FF2B5EF4-FFF2-40B4-BE49-F238E27FC236}">
                <a16:creationId xmlns:a16="http://schemas.microsoft.com/office/drawing/2014/main" id="{8D9C3E63-2B3A-4CCE-A981-D3C6E00C1A75}"/>
              </a:ext>
            </a:extLst>
          </p:cNvPr>
          <p:cNvSpPr/>
          <p:nvPr/>
        </p:nvSpPr>
        <p:spPr>
          <a:xfrm rot="16200000">
            <a:off x="5475559" y="3409747"/>
            <a:ext cx="474945" cy="562738"/>
          </a:xfrm>
          <a:prstGeom prst="downArrow">
            <a:avLst/>
          </a:prstGeom>
          <a:noFill/>
          <a:ln w="127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5">
            <a:extLst>
              <a:ext uri="{FF2B5EF4-FFF2-40B4-BE49-F238E27FC236}">
                <a16:creationId xmlns:a16="http://schemas.microsoft.com/office/drawing/2014/main" id="{C655D043-F056-40B3-AC2C-707EFC86263B}"/>
              </a:ext>
            </a:extLst>
          </p:cNvPr>
          <p:cNvSpPr/>
          <p:nvPr/>
        </p:nvSpPr>
        <p:spPr>
          <a:xfrm rot="16200000">
            <a:off x="9881591" y="1972602"/>
            <a:ext cx="474945" cy="562738"/>
          </a:xfrm>
          <a:prstGeom prst="downArrow">
            <a:avLst/>
          </a:prstGeom>
          <a:noFill/>
          <a:ln w="127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EECD30-0D83-4583-ADEC-02A8C4DF21BD}"/>
              </a:ext>
            </a:extLst>
          </p:cNvPr>
          <p:cNvSpPr txBox="1"/>
          <p:nvPr/>
        </p:nvSpPr>
        <p:spPr>
          <a:xfrm>
            <a:off x="6924729" y="6356350"/>
            <a:ext cx="5070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B. Ilic and M. Djordjevic, PRC 106, 014902 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4" y="1615972"/>
            <a:ext cx="4572000" cy="3855720"/>
          </a:xfr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B0FC2C7-A9B8-4251-8C76-B3EE00889181}"/>
              </a:ext>
            </a:extLst>
          </p:cNvPr>
          <p:cNvSpPr txBox="1"/>
          <p:nvPr/>
        </p:nvSpPr>
        <p:spPr>
          <a:xfrm>
            <a:off x="1098401" y="6277002"/>
            <a:ext cx="818443" cy="338554"/>
          </a:xfrm>
          <a:prstGeom prst="rect">
            <a:avLst/>
          </a:prstGeom>
          <a:gradFill flip="none" rotWithShape="1">
            <a:gsLst>
              <a:gs pos="0">
                <a:srgbClr val="009900">
                  <a:tint val="66000"/>
                  <a:satMod val="160000"/>
                </a:srgbClr>
              </a:gs>
              <a:gs pos="50000">
                <a:srgbClr val="009900">
                  <a:tint val="44500"/>
                  <a:satMod val="160000"/>
                </a:srgbClr>
              </a:gs>
              <a:gs pos="100000">
                <a:srgbClr val="0099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NEW</a:t>
            </a:r>
          </a:p>
        </p:txBody>
      </p:sp>
      <p:sp>
        <p:nvSpPr>
          <p:cNvPr id="34" name="Down Arrow 5">
            <a:extLst>
              <a:ext uri="{FF2B5EF4-FFF2-40B4-BE49-F238E27FC236}">
                <a16:creationId xmlns:a16="http://schemas.microsoft.com/office/drawing/2014/main" id="{0489F590-0DCB-AE84-183A-62CB2864F6A8}"/>
              </a:ext>
            </a:extLst>
          </p:cNvPr>
          <p:cNvSpPr/>
          <p:nvPr/>
        </p:nvSpPr>
        <p:spPr>
          <a:xfrm rot="16200000">
            <a:off x="5436289" y="1972602"/>
            <a:ext cx="474945" cy="562738"/>
          </a:xfrm>
          <a:prstGeom prst="downArrow">
            <a:avLst/>
          </a:prstGeom>
          <a:noFill/>
          <a:ln w="127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5">
            <a:extLst>
              <a:ext uri="{FF2B5EF4-FFF2-40B4-BE49-F238E27FC236}">
                <a16:creationId xmlns:a16="http://schemas.microsoft.com/office/drawing/2014/main" id="{BBEC16DE-04BA-36A8-4DF0-79C89F971DAF}"/>
              </a:ext>
            </a:extLst>
          </p:cNvPr>
          <p:cNvSpPr/>
          <p:nvPr/>
        </p:nvSpPr>
        <p:spPr>
          <a:xfrm rot="16200000">
            <a:off x="9736873" y="3409748"/>
            <a:ext cx="474945" cy="562738"/>
          </a:xfrm>
          <a:prstGeom prst="downArrow">
            <a:avLst/>
          </a:prstGeom>
          <a:noFill/>
          <a:ln w="127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5">
            <a:extLst>
              <a:ext uri="{FF2B5EF4-FFF2-40B4-BE49-F238E27FC236}">
                <a16:creationId xmlns:a16="http://schemas.microsoft.com/office/drawing/2014/main" id="{4A597722-F71F-539A-AA05-81494FBC9F67}"/>
              </a:ext>
            </a:extLst>
          </p:cNvPr>
          <p:cNvSpPr/>
          <p:nvPr/>
        </p:nvSpPr>
        <p:spPr>
          <a:xfrm rot="16200000">
            <a:off x="5577159" y="5009445"/>
            <a:ext cx="474945" cy="562738"/>
          </a:xfrm>
          <a:prstGeom prst="downArrow">
            <a:avLst/>
          </a:prstGeom>
          <a:noFill/>
          <a:ln w="127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5">
            <a:extLst>
              <a:ext uri="{FF2B5EF4-FFF2-40B4-BE49-F238E27FC236}">
                <a16:creationId xmlns:a16="http://schemas.microsoft.com/office/drawing/2014/main" id="{F0327558-1B01-B65A-FF5B-5DFC6DDC99B8}"/>
              </a:ext>
            </a:extLst>
          </p:cNvPr>
          <p:cNvSpPr/>
          <p:nvPr/>
        </p:nvSpPr>
        <p:spPr>
          <a:xfrm rot="16200000">
            <a:off x="9600222" y="5114895"/>
            <a:ext cx="474945" cy="562738"/>
          </a:xfrm>
          <a:prstGeom prst="downArrow">
            <a:avLst/>
          </a:prstGeom>
          <a:noFill/>
          <a:ln w="127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FF8AEB-90E9-7659-ADBF-D4C41894D9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936" y="5508799"/>
            <a:ext cx="3491103" cy="89966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0700477-8C89-9740-8334-6630D0A6A6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726" y="6161385"/>
            <a:ext cx="4498848" cy="6560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57425" y="5571213"/>
            <a:ext cx="3275837" cy="5380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243729" y="5537029"/>
            <a:ext cx="2411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Non-prompt J/</a:t>
            </a:r>
            <a:r>
              <a:rPr lang="el-GR" sz="1200" dirty="0">
                <a:latin typeface="Arial Narrow" panose="020B0606020202030204" pitchFamily="34" charset="0"/>
              </a:rPr>
              <a:t>ψ</a:t>
            </a:r>
            <a:r>
              <a:rPr lang="en-US" sz="1200" dirty="0">
                <a:latin typeface="Arial Narrow" panose="020B0606020202030204" pitchFamily="34" charset="0"/>
              </a:rPr>
              <a:t> CMS: EPJC 78,509</a:t>
            </a:r>
          </a:p>
          <a:p>
            <a:r>
              <a:rPr lang="en-US" sz="1200" dirty="0">
                <a:latin typeface="Arial Narrow" panose="020B0606020202030204" pitchFamily="34" charset="0"/>
              </a:rPr>
              <a:t>Average D ALICE: JHEP 1810,174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2257424" y="6161386"/>
            <a:ext cx="4314359" cy="6375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246309" y="6142531"/>
            <a:ext cx="3086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PHENIX (arXiv:2203.17058) 20-40% b/c</a:t>
            </a:r>
          </a:p>
          <a:p>
            <a:endParaRPr lang="en-US" sz="1200" dirty="0"/>
          </a:p>
          <a:p>
            <a:r>
              <a:rPr lang="en-US" sz="1200" dirty="0"/>
              <a:t>ALICE Preliminary 30-50% non-prompt D0/D0</a:t>
            </a:r>
          </a:p>
        </p:txBody>
      </p:sp>
    </p:spTree>
    <p:extLst>
      <p:ext uri="{BB962C8B-B14F-4D97-AF65-F5344CB8AC3E}">
        <p14:creationId xmlns:p14="http://schemas.microsoft.com/office/powerpoint/2010/main" val="3526639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FE38E-6C4F-71A0-5917-5D2C312A8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5"/>
            <a:ext cx="10515600" cy="61131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82E954-0F22-65AE-EDB4-D96A722CF6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0337" y="541010"/>
                <a:ext cx="11766015" cy="3007605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romanUcPeriod"/>
                </a:pPr>
                <a:r>
                  <a:rPr lang="en-US" sz="2400" dirty="0">
                    <a:latin typeface="+mj-lt"/>
                  </a:rPr>
                  <a:t>Unexpected and </a:t>
                </a:r>
                <a:r>
                  <a:rPr lang="en-US" sz="2400" dirty="0">
                    <a:solidFill>
                      <a:schemeClr val="accent6"/>
                    </a:solidFill>
                    <a:latin typeface="+mj-lt"/>
                  </a:rPr>
                  <a:t>significantly different suppression patterns </a:t>
                </a:r>
                <a:r>
                  <a:rPr lang="en-US" sz="2400" dirty="0">
                    <a:latin typeface="+mj-lt"/>
                  </a:rPr>
                  <a:t>for </a:t>
                </a:r>
                <a:r>
                  <a:rPr lang="en-US" sz="2400" u="sng" dirty="0">
                    <a:latin typeface="+mj-lt"/>
                  </a:rPr>
                  <a:t>different flavors</a:t>
                </a:r>
                <a:r>
                  <a:rPr lang="en-US" sz="2400" dirty="0">
                    <a:latin typeface="+mj-lt"/>
                  </a:rPr>
                  <a:t> - for differentiating between </a:t>
                </a:r>
                <a:r>
                  <a:rPr lang="en-US" sz="2400" dirty="0">
                    <a:solidFill>
                      <a:schemeClr val="accent6"/>
                    </a:solidFill>
                    <a:latin typeface="+mj-lt"/>
                  </a:rPr>
                  <a:t>radiative</a:t>
                </a:r>
                <a:r>
                  <a:rPr lang="en-US" sz="2400" dirty="0">
                    <a:latin typeface="+mj-lt"/>
                  </a:rPr>
                  <a:t> and </a:t>
                </a:r>
                <a:r>
                  <a:rPr lang="en-US" sz="2400" dirty="0">
                    <a:solidFill>
                      <a:schemeClr val="accent6"/>
                    </a:solidFill>
                    <a:latin typeface="+mj-lt"/>
                  </a:rPr>
                  <a:t>collisional </a:t>
                </a:r>
                <a:r>
                  <a:rPr lang="en-US" sz="2400" dirty="0">
                    <a:latin typeface="+mj-lt"/>
                  </a:rPr>
                  <a:t>contributions</a:t>
                </a: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sz="2400" dirty="0">
                    <a:latin typeface="+mj-lt"/>
                  </a:rPr>
                  <a:t>Focused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+mj-lt"/>
                  </a:rPr>
                  <a:t>&lt;50 GeV region we:</a:t>
                </a:r>
              </a:p>
              <a:p>
                <a:pPr lvl="1"/>
                <a:r>
                  <a:rPr lang="en-US" sz="2200" dirty="0">
                    <a:latin typeface="+mj-lt"/>
                  </a:rPr>
                  <a:t>Proposed an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observable</a:t>
                </a:r>
                <a:r>
                  <a:rPr lang="en-US" sz="2200" dirty="0">
                    <a:latin typeface="+mj-lt"/>
                  </a:rPr>
                  <a:t> to unravel collisional from radiative energy loss</a:t>
                </a:r>
              </a:p>
              <a:p>
                <a:pPr lvl="1"/>
                <a:r>
                  <a:rPr lang="en-US" sz="2200" dirty="0">
                    <a:latin typeface="+mj-lt"/>
                  </a:rPr>
                  <a:t>Derived an explicit relation between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collisional suppression/energy loss</a:t>
                </a:r>
                <a:r>
                  <a:rPr lang="en-US" sz="2200" dirty="0">
                    <a:latin typeface="+mj-lt"/>
                  </a:rPr>
                  <a:t> and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heavy quark mass</a:t>
                </a:r>
              </a:p>
              <a:p>
                <a:pPr lvl="1"/>
                <a:r>
                  <a:rPr lang="en-US" sz="2200" dirty="0">
                    <a:latin typeface="+mj-lt"/>
                  </a:rPr>
                  <a:t>Verified the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adequacy</a:t>
                </a:r>
                <a:r>
                  <a:rPr lang="en-US" sz="2200" dirty="0">
                    <a:latin typeface="+mj-lt"/>
                  </a:rPr>
                  <a:t> of the proposed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observable</a:t>
                </a:r>
                <a:r>
                  <a:rPr lang="en-US" sz="2200" dirty="0">
                    <a:latin typeface="+mj-lt"/>
                  </a:rPr>
                  <a:t> against the data</a:t>
                </a:r>
              </a:p>
              <a:p>
                <a:pPr lvl="1"/>
                <a:r>
                  <a:rPr lang="en-US" sz="2200" dirty="0">
                    <a:latin typeface="+mj-lt"/>
                  </a:rPr>
                  <a:t>Observable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robust</a:t>
                </a:r>
                <a:r>
                  <a:rPr lang="en-US" sz="2200" dirty="0">
                    <a:latin typeface="+mj-lt"/>
                  </a:rPr>
                  <a:t> to </a:t>
                </a:r>
                <a:r>
                  <a:rPr lang="en-US" sz="2200" u="sng" dirty="0">
                    <a:latin typeface="+mj-lt"/>
                  </a:rPr>
                  <a:t>collision centrality, system and energy</a:t>
                </a:r>
              </a:p>
              <a:p>
                <a:pPr marL="514350" indent="-514350">
                  <a:buFont typeface="+mj-lt"/>
                  <a:buAutoNum type="romanUcPeriod"/>
                </a:pPr>
                <a:endParaRPr lang="en-US" sz="2200" dirty="0">
                  <a:latin typeface="+mj-lt"/>
                </a:endParaRPr>
              </a:p>
              <a:p>
                <a:pPr lvl="1"/>
                <a:endParaRPr lang="en-US" sz="2000" dirty="0">
                  <a:solidFill>
                    <a:schemeClr val="accent6"/>
                  </a:solidFill>
                  <a:latin typeface="+mj-lt"/>
                </a:endParaRPr>
              </a:p>
              <a:p>
                <a:pPr lvl="1"/>
                <a:endParaRPr lang="en-US" sz="2000" dirty="0">
                  <a:latin typeface="+mj-lt"/>
                </a:endParaRPr>
              </a:p>
              <a:p>
                <a:pPr lvl="1"/>
                <a:endParaRPr lang="en-US" sz="1800" dirty="0">
                  <a:latin typeface="+mj-lt"/>
                </a:endParaRPr>
              </a:p>
              <a:p>
                <a:pPr marL="514350" indent="-514350">
                  <a:buFont typeface="+mj-lt"/>
                  <a:buAutoNum type="romanUcPeriod"/>
                </a:pPr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82E954-0F22-65AE-EDB4-D96A722CF6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0337" y="541010"/>
                <a:ext cx="11766015" cy="3007605"/>
              </a:xfrm>
              <a:blipFill>
                <a:blip r:embed="rId3"/>
                <a:stretch>
                  <a:fillRect l="-829" t="-3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D6CBEC-3964-B69D-D0A0-C80BFEF9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9796" y="6379620"/>
            <a:ext cx="4892407" cy="404485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B. Ilic and M. Djordjevic, PRC 106, 014902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6DCA65-55D2-29AB-F661-D2D9EBA9D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A53FBF-3371-15C6-55A9-2B5DC3E84F23}"/>
                  </a:ext>
                </a:extLst>
              </p:cNvPr>
              <p:cNvSpPr txBox="1"/>
              <p:nvPr/>
            </p:nvSpPr>
            <p:spPr>
              <a:xfrm>
                <a:off x="110169" y="4340646"/>
                <a:ext cx="11975336" cy="1815882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971550" lvl="1" indent="-514350">
                  <a:buClr>
                    <a:schemeClr val="tx1"/>
                  </a:buClr>
                  <a:buFont typeface="+mj-lt"/>
                  <a:buAutoNum type="romanUcPeriod"/>
                </a:pP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Single particles </a:t>
                </a:r>
                <a:r>
                  <a:rPr lang="en-US" sz="2200" dirty="0">
                    <a:latin typeface="+mj-lt"/>
                  </a:rPr>
                  <a:t>measurements at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 </a:t>
                </a:r>
                <a:endParaRPr lang="en-US" sz="2200" dirty="0">
                  <a:latin typeface="+mj-lt"/>
                </a:endParaRPr>
              </a:p>
              <a:p>
                <a:pPr marL="971550" lvl="1" indent="-514350">
                  <a:buClr>
                    <a:schemeClr val="tx1"/>
                  </a:buClr>
                  <a:buFont typeface="+mj-lt"/>
                  <a:buAutoNum type="romanUcPeriod"/>
                </a:pP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>
                    <a:latin typeface="+mj-lt"/>
                  </a:rPr>
                  <a:t>, and higher precision measurements→ accessible at both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RHIC</a:t>
                </a:r>
                <a:r>
                  <a:rPr lang="en-US" sz="2200" dirty="0">
                    <a:latin typeface="+mj-lt"/>
                  </a:rPr>
                  <a:t> and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LHC</a:t>
                </a:r>
                <a:endParaRPr lang="en-US" sz="2200" dirty="0">
                  <a:latin typeface="+mj-lt"/>
                </a:endParaRPr>
              </a:p>
              <a:p>
                <a:pPr lvl="1">
                  <a:buClr>
                    <a:schemeClr val="tx1"/>
                  </a:buClr>
                </a:pPr>
                <a:r>
                  <a:rPr lang="en-US" sz="2200" dirty="0">
                    <a:latin typeface="+mj-lt"/>
                  </a:rPr>
                  <a:t>II.</a:t>
                </a:r>
                <a:r>
                  <a:rPr lang="en-US" sz="2200" dirty="0">
                    <a:solidFill>
                      <a:srgbClr val="009900"/>
                    </a:solidFill>
                    <a:latin typeface="+mj-lt"/>
                  </a:rPr>
                  <a:t>    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B meson suppression data </a:t>
                </a:r>
                <a:r>
                  <a:rPr lang="en-US" sz="2200" dirty="0">
                    <a:latin typeface="+mj-lt"/>
                  </a:rPr>
                  <a:t>would be beneficial </a:t>
                </a:r>
              </a:p>
              <a:p>
                <a:pPr lvl="1">
                  <a:buClr>
                    <a:schemeClr val="tx1"/>
                  </a:buClr>
                </a:pPr>
                <a:r>
                  <a:rPr lang="en-US" sz="2200" dirty="0">
                    <a:latin typeface="+mj-lt"/>
                  </a:rPr>
                  <a:t>II.     B meson (non-prompt J/</a:t>
                </a:r>
                <a:r>
                  <a:rPr lang="az-Cyrl-AZ" sz="2200" dirty="0">
                    <a:latin typeface="+mj-lt"/>
                    <a:cs typeface="Calibri" panose="020F0502020204030204" pitchFamily="34" charset="0"/>
                  </a:rPr>
                  <a:t>Ѱ</a:t>
                </a:r>
                <a:r>
                  <a:rPr lang="en-US" sz="2200" dirty="0">
                    <a:latin typeface="+mj-lt"/>
                    <a:cs typeface="Calibri" panose="020F0502020204030204" pitchFamily="34" charset="0"/>
                  </a:rPr>
                  <a:t>, D0</a:t>
                </a:r>
                <a:r>
                  <a:rPr lang="en-US" sz="2200" dirty="0">
                    <a:latin typeface="+mj-lt"/>
                  </a:rPr>
                  <a:t>) and D meson suppression data should be provided for </a:t>
                </a:r>
                <a:r>
                  <a:rPr lang="en-US" sz="2200" dirty="0">
                    <a:solidFill>
                      <a:schemeClr val="accent6"/>
                    </a:solidFill>
                    <a:latin typeface="+mj-lt"/>
                  </a:rPr>
                  <a:t>the same   centrality bins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A53FBF-3371-15C6-55A9-2B5DC3E84F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69" y="4340646"/>
                <a:ext cx="11975336" cy="1815882"/>
              </a:xfrm>
              <a:prstGeom prst="rect">
                <a:avLst/>
              </a:prstGeom>
              <a:blipFill>
                <a:blip r:embed="rId4"/>
                <a:stretch>
                  <a:fillRect t="-2333" r="-864" b="-4000"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7880AC4F-348F-0935-B203-C863AA871F0F}"/>
              </a:ext>
            </a:extLst>
          </p:cNvPr>
          <p:cNvSpPr txBox="1">
            <a:spLocks/>
          </p:cNvSpPr>
          <p:nvPr/>
        </p:nvSpPr>
        <p:spPr>
          <a:xfrm>
            <a:off x="845544" y="3606376"/>
            <a:ext cx="10515600" cy="6765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600" dirty="0">
                <a:solidFill>
                  <a:schemeClr val="accent6"/>
                </a:solidFill>
              </a:rPr>
              <a:t>Outlook: </a:t>
            </a:r>
            <a:r>
              <a:rPr lang="en-US" sz="4600" dirty="0">
                <a:latin typeface="+mj-lt"/>
              </a:rPr>
              <a:t>Specific guidelines for </a:t>
            </a:r>
            <a:r>
              <a:rPr lang="en-US" sz="4600" dirty="0">
                <a:solidFill>
                  <a:schemeClr val="accent6"/>
                </a:solidFill>
                <a:latin typeface="+mj-lt"/>
              </a:rPr>
              <a:t>future experimental efforts</a:t>
            </a:r>
          </a:p>
          <a:p>
            <a:pPr algn="ctr"/>
            <a:r>
              <a:rPr lang="en-US" sz="36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2408FD-B0DC-573A-4D9C-7295697F7E0A}"/>
              </a:ext>
            </a:extLst>
          </p:cNvPr>
          <p:cNvSpPr txBox="1"/>
          <p:nvPr/>
        </p:nvSpPr>
        <p:spPr>
          <a:xfrm>
            <a:off x="4818042" y="6125750"/>
            <a:ext cx="2555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M. Djordjevic, PLB 763, 439</a:t>
            </a:r>
          </a:p>
        </p:txBody>
      </p:sp>
    </p:spTree>
    <p:extLst>
      <p:ext uri="{BB962C8B-B14F-4D97-AF65-F5344CB8AC3E}">
        <p14:creationId xmlns:p14="http://schemas.microsoft.com/office/powerpoint/2010/main" val="3184379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723CE-99BA-F29C-7757-02D841E7B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91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36C1EA-66D3-81A2-AF8D-8D86188C1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343" y="2798239"/>
            <a:ext cx="3455700" cy="3455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7F4248-28D9-2876-B7D2-2E35F168F6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520192"/>
            <a:ext cx="5029200" cy="35581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346E10-E6E6-5F0C-9540-D21FEDBB0225}"/>
              </a:ext>
            </a:extLst>
          </p:cNvPr>
          <p:cNvSpPr txBox="1"/>
          <p:nvPr/>
        </p:nvSpPr>
        <p:spPr>
          <a:xfrm>
            <a:off x="791737" y="2330605"/>
            <a:ext cx="3367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</a:rPr>
              <a:t>Acknowledgments:</a:t>
            </a:r>
          </a:p>
        </p:txBody>
      </p:sp>
    </p:spTree>
    <p:extLst>
      <p:ext uri="{BB962C8B-B14F-4D97-AF65-F5344CB8AC3E}">
        <p14:creationId xmlns:p14="http://schemas.microsoft.com/office/powerpoint/2010/main" val="1121270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402" y="180833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Backup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51812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99951-6513-ADDD-A362-3E83B92CB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50"/>
            <a:ext cx="10515600" cy="86931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Mass hierarchy effect in energy loss mechanisms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0952CD9-2594-5926-ECA0-C8AF70E2B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479" y="1467099"/>
            <a:ext cx="5466742" cy="3511604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7DFBF9-CC4A-AEC9-BDE7-9F2806DFE0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835" y="4844511"/>
            <a:ext cx="5106297" cy="633509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DE3D93-23F2-390E-1CEE-9171BD6B2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0" y="6261810"/>
            <a:ext cx="4572000" cy="365125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M. Djordjevic, PLB 763, 439</a:t>
            </a:r>
          </a:p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B. Ilic and M. Djordjevic, PRC 106, 014902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9A8255-F563-F39B-5B1A-4C57275F6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392-2027-42C5-84DA-1FAA100C252A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3F6004-8B27-8E6A-FAE2-5493456EEC12}"/>
              </a:ext>
            </a:extLst>
          </p:cNvPr>
          <p:cNvSpPr txBox="1"/>
          <p:nvPr/>
        </p:nvSpPr>
        <p:spPr>
          <a:xfrm>
            <a:off x="7384661" y="5700638"/>
            <a:ext cx="322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PRL 123 (2019) 022001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C3C523-CA2F-CA4F-FB2C-408DD3215745}"/>
              </a:ext>
            </a:extLst>
          </p:cNvPr>
          <p:cNvSpPr txBox="1"/>
          <p:nvPr/>
        </p:nvSpPr>
        <p:spPr>
          <a:xfrm>
            <a:off x="9525" y="1053076"/>
            <a:ext cx="696415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The experimental observations of 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R</a:t>
            </a:r>
            <a:r>
              <a:rPr lang="en-US" sz="2400" baseline="-25000" dirty="0">
                <a:solidFill>
                  <a:schemeClr val="accent6"/>
                </a:solidFill>
                <a:latin typeface="+mj-lt"/>
              </a:rPr>
              <a:t>AA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 mass hierarchy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(i.e., dead cone) analyzed within 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radiative models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     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PLB 519,199; PRD 85, 054012;</a:t>
            </a:r>
          </a:p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       PRD 69, 114003; NPA 733, 265; PRC 77, 024905; PLB 763, 439;</a:t>
            </a:r>
          </a:p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       PRL 93, 072301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At intermediate-p</a:t>
            </a:r>
            <a:r>
              <a:rPr lang="en-US" sz="2400" baseline="-25000" dirty="0">
                <a:latin typeface="+mj-lt"/>
              </a:rPr>
              <a:t>┴</a:t>
            </a:r>
            <a:r>
              <a:rPr lang="en-US" sz="2400" dirty="0">
                <a:latin typeface="+mj-lt"/>
              </a:rPr>
              <a:t> range (𝑝</a:t>
            </a:r>
            <a:r>
              <a:rPr lang="en-US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Ʇ</a:t>
            </a:r>
            <a:r>
              <a:rPr lang="en-US" sz="2400" dirty="0">
                <a:latin typeface="+mj-lt"/>
              </a:rPr>
              <a:t>≲10 GeV) </a:t>
            </a:r>
            <a:r>
              <a:rPr lang="en-US" sz="2400" dirty="0">
                <a:solidFill>
                  <a:srgbClr val="C00000"/>
                </a:solidFill>
                <a:latin typeface="+mj-lt"/>
              </a:rPr>
              <a:t>charm</a:t>
            </a:r>
            <a:r>
              <a:rPr lang="en-US" sz="2400" dirty="0">
                <a:latin typeface="+mj-lt"/>
              </a:rPr>
              <a:t> and </a:t>
            </a:r>
            <a:r>
              <a:rPr lang="en-US" sz="2400" dirty="0">
                <a:solidFill>
                  <a:srgbClr val="9966FF"/>
                </a:solidFill>
                <a:latin typeface="+mj-lt"/>
              </a:rPr>
              <a:t>bottom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collisional</a:t>
            </a:r>
            <a:r>
              <a:rPr lang="en-US" sz="2400" dirty="0">
                <a:latin typeface="+mj-lt"/>
              </a:rPr>
              <a:t> − </a:t>
            </a:r>
            <a:r>
              <a:rPr lang="en-US" sz="2400" u="sng" dirty="0">
                <a:latin typeface="+mj-lt"/>
              </a:rPr>
              <a:t>comparable to (or larger) than radiative energy loss 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      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NPA 784, 426; PRC 74, 064907; JPG 42, 075105; PLB 273, 128; PRC 72, 014905; APHA 22, 93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The 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mass hierarchy in collisional energy loss </a:t>
            </a:r>
            <a:r>
              <a:rPr lang="en-US" sz="2400" dirty="0">
                <a:latin typeface="+mj-lt"/>
              </a:rPr>
              <a:t>is not yet addressed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The upcoming RHIC and LHC measurements − employ 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high-</a:t>
            </a:r>
            <a:r>
              <a:rPr lang="en-US" sz="2400" dirty="0" err="1">
                <a:solidFill>
                  <a:schemeClr val="accent6"/>
                </a:solidFill>
                <a:latin typeface="+mj-lt"/>
              </a:rPr>
              <a:t>p</a:t>
            </a:r>
            <a:r>
              <a:rPr lang="en-US" sz="2400" baseline="-25000" dirty="0" err="1">
                <a:solidFill>
                  <a:schemeClr val="accent6"/>
                </a:solidFill>
                <a:latin typeface="+mj-lt"/>
              </a:rPr>
              <a:t>T</a:t>
            </a:r>
            <a:r>
              <a:rPr lang="en-US" sz="2400" dirty="0">
                <a:latin typeface="+mj-lt"/>
              </a:rPr>
              <a:t> </a:t>
            </a:r>
            <a:r>
              <a:rPr lang="en-US" sz="2400" u="sng" dirty="0">
                <a:latin typeface="+mj-lt"/>
              </a:rPr>
              <a:t>heavy flavor data </a:t>
            </a:r>
            <a:r>
              <a:rPr lang="en-US" sz="2400" dirty="0">
                <a:latin typeface="+mj-lt"/>
              </a:rPr>
              <a:t>for studying 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interaction mechanisms in QGP</a:t>
            </a:r>
          </a:p>
        </p:txBody>
      </p:sp>
    </p:spTree>
    <p:extLst>
      <p:ext uri="{BB962C8B-B14F-4D97-AF65-F5344CB8AC3E}">
        <p14:creationId xmlns:p14="http://schemas.microsoft.com/office/powerpoint/2010/main" val="1087306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77B7C-3261-47E4-B328-04AF7BA25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6499"/>
            <a:ext cx="10515600" cy="72289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DREENA-C: Numerical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D5EDB-C791-42A4-820C-4019778EC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369" y="1297018"/>
            <a:ext cx="10515600" cy="3747062"/>
          </a:xfrm>
        </p:spPr>
        <p:txBody>
          <a:bodyPr/>
          <a:lstStyle/>
          <a:p>
            <a:pPr>
              <a:buClr>
                <a:schemeClr val="tx1"/>
              </a:buClr>
              <a:buSzPct val="130000"/>
            </a:pPr>
            <a:r>
              <a:rPr lang="en-US" sz="2400" dirty="0">
                <a:latin typeface="+mj-lt"/>
                <a:cs typeface="Times New Roman" pitchFamily="18" charset="0"/>
              </a:rPr>
              <a:t>Heavy flavor production                                                      </a:t>
            </a:r>
          </a:p>
          <a:p>
            <a:pPr marL="0" indent="0">
              <a:buClr>
                <a:schemeClr val="tx1"/>
              </a:buClr>
              <a:buSzPct val="130000"/>
              <a:buNone/>
            </a:pP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Z.B. Kang, I.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Vitev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H. Xing, PLB 718, 482; R. Sharma, I.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Vitev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and B. W. Zhang, PRC 80, 054902</a:t>
            </a:r>
          </a:p>
          <a:p>
            <a:pPr>
              <a:buClr>
                <a:schemeClr val="tx1"/>
              </a:buClr>
              <a:buSzPct val="130000"/>
            </a:pPr>
            <a:r>
              <a:rPr lang="nn-NO" sz="2400" dirty="0">
                <a:latin typeface="+mj-lt"/>
                <a:cs typeface="Times New Roman" pitchFamily="18" charset="0"/>
              </a:rPr>
              <a:t>Dynamical energy loss in a finite size QCD medium       </a:t>
            </a:r>
          </a:p>
          <a:p>
            <a:pPr marL="0" indent="0">
              <a:buClr>
                <a:schemeClr val="tx1"/>
              </a:buClr>
              <a:buSzPct val="130000"/>
              <a:buNone/>
            </a:pP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M. Djordjevic and M. Djordjevic, PLB 734, 286</a:t>
            </a:r>
            <a:endParaRPr lang="nn-NO" sz="1600" dirty="0">
              <a:solidFill>
                <a:schemeClr val="bg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buClr>
                <a:schemeClr val="tx1"/>
              </a:buClr>
              <a:buSzPct val="130000"/>
            </a:pPr>
            <a:r>
              <a:rPr lang="nn-NO" sz="2400" dirty="0">
                <a:latin typeface="+mj-lt"/>
                <a:cs typeface="Times New Roman" pitchFamily="18" charset="0"/>
              </a:rPr>
              <a:t>Multi-gluon fluctuations </a:t>
            </a:r>
            <a:r>
              <a:rPr lang="en-US" sz="2400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                               </a:t>
            </a:r>
          </a:p>
          <a:p>
            <a:pPr marL="0" indent="0">
              <a:buClr>
                <a:schemeClr val="tx1"/>
              </a:buClr>
              <a:buSzPct val="130000"/>
              <a:buNone/>
            </a:pP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M.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Gyulassy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P.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Levai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I.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Vitev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PLB 538, 282</a:t>
            </a:r>
          </a:p>
          <a:p>
            <a:pPr marL="0" indent="0">
              <a:buClr>
                <a:schemeClr val="tx1"/>
              </a:buClr>
              <a:buSzPct val="130000"/>
              <a:buNone/>
            </a:pP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S. Wicks, W. Horowitz, M. Djordjevic, M.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Gyulassy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NPA 784, 426</a:t>
            </a:r>
          </a:p>
          <a:p>
            <a:pPr>
              <a:buClr>
                <a:schemeClr val="tx1"/>
              </a:buClr>
              <a:buSzPct val="130000"/>
            </a:pPr>
            <a:r>
              <a:rPr lang="en-US" sz="2400" dirty="0">
                <a:latin typeface="+mj-lt"/>
                <a:cs typeface="Times New Roman" pitchFamily="18" charset="0"/>
              </a:rPr>
              <a:t>Path-length fluctuations     </a:t>
            </a:r>
          </a:p>
          <a:p>
            <a:pPr marL="0" indent="0">
              <a:buClr>
                <a:schemeClr val="tx1"/>
              </a:buClr>
              <a:buSzPct val="130000"/>
              <a:buNone/>
            </a:pP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A.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Dainese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EPJ C33, 495; S. Wicks, W. Horowitz, M. Djordjevic and M.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Gyulassy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NPA 784, 426; D.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Zigic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I.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Salom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J.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Auvinen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M. Djordjevic and M. Djordjevic, JPG 46, 085101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63E10-4D5E-481C-B041-C7823BB53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5932637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47" y="2940427"/>
            <a:ext cx="2810267" cy="2953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893" y="3016637"/>
            <a:ext cx="1362265" cy="219106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6364814" y="3484067"/>
            <a:ext cx="533400" cy="464403"/>
          </a:xfrm>
          <a:prstGeom prst="downArrow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328088" y="3948470"/>
            <a:ext cx="14683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For each centrality region.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319361" y="499832"/>
            <a:ext cx="17804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ALICE: NPA 904-905 573c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182649" y="5265762"/>
            <a:ext cx="801377" cy="226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122795" y="5745935"/>
            <a:ext cx="5460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M.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Gyulassy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P.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Levai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and I.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Vitev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NPB 594 371</a:t>
            </a:r>
          </a:p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M. Djordjevic, M. Djordjevic and B.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Blagojevic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PLB 737, 298 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036" y="285540"/>
            <a:ext cx="3838729" cy="26818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F38382-C241-DBF4-E305-0D2EEC0BE4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267" y="4115070"/>
            <a:ext cx="2800494" cy="54612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6FD6182-1957-C416-6DA0-254511BBF9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037" y="5195180"/>
            <a:ext cx="1016052" cy="33656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215565C-9302-B044-0C8A-2910EB8DDF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989" y="5201805"/>
            <a:ext cx="520727" cy="40007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9A5FE73-242D-6375-0E8C-B76CA4EF80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360" y="5144376"/>
            <a:ext cx="800141" cy="43817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EF05A70-7479-1ECE-FC4C-C673CD5F24B5}"/>
              </a:ext>
            </a:extLst>
          </p:cNvPr>
          <p:cNvSpPr txBox="1"/>
          <p:nvPr/>
        </p:nvSpPr>
        <p:spPr>
          <a:xfrm>
            <a:off x="6991698" y="5232544"/>
            <a:ext cx="28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~</a:t>
            </a:r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CDB471C-E05B-9AEC-E6AA-F14CAA6949E3}"/>
              </a:ext>
            </a:extLst>
          </p:cNvPr>
          <p:cNvSpPr/>
          <p:nvPr/>
        </p:nvSpPr>
        <p:spPr>
          <a:xfrm>
            <a:off x="7984026" y="5281259"/>
            <a:ext cx="95475" cy="250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63DDDA-FFCF-2D09-94F0-8C2CB3A800CF}"/>
              </a:ext>
            </a:extLst>
          </p:cNvPr>
          <p:cNvSpPr/>
          <p:nvPr/>
        </p:nvSpPr>
        <p:spPr>
          <a:xfrm>
            <a:off x="7292097" y="5265762"/>
            <a:ext cx="95475" cy="250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15D7E0-CCAD-7275-378C-598B719C605F}"/>
              </a:ext>
            </a:extLst>
          </p:cNvPr>
          <p:cNvSpPr txBox="1"/>
          <p:nvPr/>
        </p:nvSpPr>
        <p:spPr>
          <a:xfrm>
            <a:off x="7206209" y="5647215"/>
            <a:ext cx="1121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measured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3FC8F3F-7BE7-9862-628F-7E7878F9598E}"/>
              </a:ext>
            </a:extLst>
          </p:cNvPr>
          <p:cNvCxnSpPr>
            <a:stCxn id="31" idx="0"/>
          </p:cNvCxnSpPr>
          <p:nvPr/>
        </p:nvCxnSpPr>
        <p:spPr>
          <a:xfrm flipV="1">
            <a:off x="5435063" y="4523304"/>
            <a:ext cx="825060" cy="671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C2EF54B-8C55-998A-419C-44FCAEDFB60A}"/>
              </a:ext>
            </a:extLst>
          </p:cNvPr>
          <p:cNvCxnSpPr>
            <a:stCxn id="36" idx="0"/>
          </p:cNvCxnSpPr>
          <p:nvPr/>
        </p:nvCxnSpPr>
        <p:spPr>
          <a:xfrm flipH="1" flipV="1">
            <a:off x="6364814" y="4528715"/>
            <a:ext cx="770715" cy="703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864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6F330B8-BCE5-48A6-82B6-7DD94B42B1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99" y="390032"/>
            <a:ext cx="3689540" cy="331487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2F7BA7-56DE-4986-B289-DB44A95C9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E644F0-90CE-4D47-81A9-E3E84E101582}"/>
              </a:ext>
            </a:extLst>
          </p:cNvPr>
          <p:cNvSpPr txBox="1"/>
          <p:nvPr/>
        </p:nvSpPr>
        <p:spPr>
          <a:xfrm>
            <a:off x="5852185" y="2915087"/>
            <a:ext cx="2742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16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PRL 112, no.4, 042302 (2014)</a:t>
            </a:r>
          </a:p>
          <a:p>
            <a:endParaRPr lang="en-US" sz="16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443306-0878-4C38-B7E9-168E75FD2647}"/>
              </a:ext>
            </a:extLst>
          </p:cNvPr>
          <p:cNvSpPr txBox="1"/>
          <p:nvPr/>
        </p:nvSpPr>
        <p:spPr>
          <a:xfrm>
            <a:off x="1999745" y="4237741"/>
            <a:ext cx="7704880" cy="830997"/>
          </a:xfrm>
          <a:prstGeom prst="rect">
            <a:avLst/>
          </a:prstGeom>
          <a:noFill/>
          <a:ln w="1270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 lvl="1" algn="ctr"/>
            <a:r>
              <a:rPr lang="en-US" sz="2400" dirty="0">
                <a:latin typeface="+mj-lt"/>
              </a:rPr>
              <a:t>D and B mesons (non-prompt J/</a:t>
            </a:r>
            <a:r>
              <a:rPr lang="az-Cyrl-AZ" sz="2400" dirty="0">
                <a:latin typeface="Calibri" panose="020F0502020204030204" pitchFamily="34" charset="0"/>
                <a:cs typeface="Calibri" panose="020F0502020204030204" pitchFamily="34" charset="0"/>
              </a:rPr>
              <a:t>Ѱ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….</a:t>
            </a:r>
            <a:r>
              <a:rPr lang="en-US" sz="2400" dirty="0">
                <a:latin typeface="+mj-lt"/>
              </a:rPr>
              <a:t>) R</a:t>
            </a:r>
            <a:r>
              <a:rPr lang="en-US" sz="2400" baseline="-25000" dirty="0">
                <a:latin typeface="+mj-lt"/>
              </a:rPr>
              <a:t>AA</a:t>
            </a:r>
            <a:r>
              <a:rPr lang="en-US" sz="2400" dirty="0">
                <a:latin typeface="+mj-lt"/>
              </a:rPr>
              <a:t> present genuine charm and bottom probe’s suppression.</a:t>
            </a:r>
            <a:endParaRPr lang="en-US" sz="16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44C61E-F337-4F94-9442-4EF8B399790A}"/>
              </a:ext>
            </a:extLst>
          </p:cNvPr>
          <p:cNvSpPr txBox="1"/>
          <p:nvPr/>
        </p:nvSpPr>
        <p:spPr>
          <a:xfrm>
            <a:off x="4408991" y="5396537"/>
            <a:ext cx="6944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M. Djordjevic, M. </a:t>
            </a:r>
            <a:r>
              <a:rPr lang="en-US" sz="16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Gyulassy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R. Vogt and S. Wicks, Phys. Lett. B 632, 81-86 (2006)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M. Djordjevic, Phys. Rev. Lett. 112, no.4, 042302 (2014)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M. Djordjevic, Phys. Lett. B 763, 439-444 (2016)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746F8A-AEF6-469A-BFA4-FF362AB8C8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326" y="1298168"/>
            <a:ext cx="3104548" cy="77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997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115C4B-6862-4DBB-A3B6-6C67BA8EE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AE30B2-65C7-4E77-A76D-DBA89438E9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033" y="1923288"/>
            <a:ext cx="3304032" cy="30114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C8B91F-8061-44AF-BD1C-B08DECA1CD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168" y="1911096"/>
            <a:ext cx="3304032" cy="302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383CA-D5C4-5CC7-1E03-66A809AE4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7459"/>
            <a:ext cx="10515600" cy="96316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Our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0969F-D9E9-5C99-BD1F-DE025F140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4377" y="1637816"/>
            <a:ext cx="10515600" cy="4351338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dirty="0">
                <a:latin typeface="+mj-lt"/>
              </a:rPr>
              <a:t>Utilizing complex R</a:t>
            </a:r>
            <a:r>
              <a:rPr lang="en-US" baseline="-25000" dirty="0">
                <a:latin typeface="+mj-lt"/>
              </a:rPr>
              <a:t>AA </a:t>
            </a:r>
            <a:r>
              <a:rPr lang="en-US" dirty="0">
                <a:latin typeface="+mj-lt"/>
              </a:rPr>
              <a:t>patterns to differentiate between major energy loss mechanisms </a:t>
            </a:r>
          </a:p>
          <a:p>
            <a:pPr marL="571500" indent="-571500">
              <a:buFont typeface="+mj-lt"/>
              <a:buAutoNum type="romanUcPeriod" startAt="2"/>
            </a:pPr>
            <a:r>
              <a:rPr lang="en-US" dirty="0">
                <a:latin typeface="+mj-lt"/>
              </a:rPr>
              <a:t>Focusing on the region </a:t>
            </a:r>
            <a:r>
              <a:rPr lang="en-US" i="1" dirty="0" err="1">
                <a:latin typeface="+mj-lt"/>
              </a:rPr>
              <a:t>p</a:t>
            </a:r>
            <a:r>
              <a:rPr lang="en-US" i="1" baseline="-25000" dirty="0" err="1">
                <a:latin typeface="+mj-lt"/>
              </a:rPr>
              <a:t>T</a:t>
            </a:r>
            <a:r>
              <a:rPr lang="en-US" i="1" baseline="-25000" dirty="0">
                <a:latin typeface="+mj-lt"/>
              </a:rPr>
              <a:t> </a:t>
            </a:r>
            <a:r>
              <a:rPr lang="en-US" dirty="0">
                <a:latin typeface="+mj-lt"/>
              </a:rPr>
              <a:t>&lt;50 GeV and addressing:</a:t>
            </a:r>
          </a:p>
          <a:p>
            <a:pPr lvl="1"/>
            <a:r>
              <a:rPr lang="en-US" sz="2600" dirty="0">
                <a:latin typeface="+mj-lt"/>
              </a:rPr>
              <a:t>Which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observable </a:t>
            </a:r>
            <a:r>
              <a:rPr lang="en-US" sz="2600" dirty="0">
                <a:latin typeface="+mj-lt"/>
              </a:rPr>
              <a:t>could isolate collisional from radiative energy loss</a:t>
            </a:r>
          </a:p>
          <a:p>
            <a:pPr lvl="1"/>
            <a:r>
              <a:rPr lang="en-US" sz="2600" u="sng" dirty="0">
                <a:latin typeface="+mj-lt"/>
              </a:rPr>
              <a:t>Analytical derivation </a:t>
            </a:r>
            <a:r>
              <a:rPr lang="en-US" sz="2600" dirty="0">
                <a:latin typeface="+mj-lt"/>
              </a:rPr>
              <a:t>of an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explicit relation </a:t>
            </a:r>
            <a:r>
              <a:rPr lang="en-US" sz="2600" dirty="0">
                <a:latin typeface="+mj-lt"/>
              </a:rPr>
              <a:t>between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collisional suppression/energy loss</a:t>
            </a:r>
            <a:r>
              <a:rPr lang="en-US" sz="2600" dirty="0">
                <a:solidFill>
                  <a:srgbClr val="00B050"/>
                </a:solidFill>
                <a:latin typeface="+mj-lt"/>
              </a:rPr>
              <a:t> </a:t>
            </a:r>
            <a:r>
              <a:rPr lang="en-US" sz="2600" dirty="0">
                <a:latin typeface="+mj-lt"/>
              </a:rPr>
              <a:t>and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heavy quark mass </a:t>
            </a:r>
          </a:p>
          <a:p>
            <a:pPr lvl="1"/>
            <a:r>
              <a:rPr lang="en-US" sz="2600" u="sng" dirty="0">
                <a:latin typeface="+mj-lt"/>
              </a:rPr>
              <a:t>Analytical and numerical </a:t>
            </a:r>
            <a:r>
              <a:rPr lang="en-US" sz="2600" dirty="0">
                <a:latin typeface="+mj-lt"/>
              </a:rPr>
              <a:t>derivation of the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mass ordering </a:t>
            </a:r>
            <a:r>
              <a:rPr lang="en-US" sz="2600" dirty="0">
                <a:latin typeface="+mj-lt"/>
              </a:rPr>
              <a:t>in collisional energy loss through this observable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47B83-CB2F-3EB7-652D-9E105897C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01783" y="5621957"/>
            <a:ext cx="7388432" cy="1134094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M. Djordjevic, PLB 763, 439</a:t>
            </a:r>
          </a:p>
          <a:p>
            <a:r>
              <a:rPr lang="en-US" sz="1600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B. Ilic and M. Djordjevic, PRC 106, 014902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1739D-A840-DC88-8FA9-4AC030C59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849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EC5E8-15F6-04AD-20F1-C83A27893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6475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Numerical framework: DREENA-C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DB6D5-79BA-80B7-FA46-5C57D47FD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3765"/>
            <a:ext cx="10515600" cy="4351338"/>
          </a:xfrm>
        </p:spPr>
        <p:txBody>
          <a:bodyPr>
            <a:normAutofit/>
          </a:bodyPr>
          <a:lstStyle/>
          <a:p>
            <a:r>
              <a:rPr lang="en-US" sz="2600" dirty="0">
                <a:latin typeface="+mj-lt"/>
              </a:rPr>
              <a:t>Full-fledged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DREENA-C</a:t>
            </a:r>
            <a:r>
              <a:rPr lang="en-US" sz="2600" dirty="0">
                <a:latin typeface="+mj-lt"/>
              </a:rPr>
              <a:t> (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D</a:t>
            </a:r>
            <a:r>
              <a:rPr lang="en-US" sz="2600" dirty="0">
                <a:latin typeface="+mj-lt"/>
              </a:rPr>
              <a:t>ynamical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R</a:t>
            </a:r>
            <a:r>
              <a:rPr lang="en-US" sz="2600" dirty="0">
                <a:latin typeface="+mj-lt"/>
              </a:rPr>
              <a:t>adiative and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E</a:t>
            </a:r>
            <a:r>
              <a:rPr lang="en-US" sz="2600" dirty="0">
                <a:latin typeface="+mj-lt"/>
              </a:rPr>
              <a:t>lastic </a:t>
            </a:r>
            <a:r>
              <a:rPr lang="en-US" sz="2600" dirty="0" err="1">
                <a:solidFill>
                  <a:schemeClr val="accent6"/>
                </a:solidFill>
                <a:latin typeface="+mj-lt"/>
              </a:rPr>
              <a:t>EN</a:t>
            </a:r>
            <a:r>
              <a:rPr lang="en-US" sz="2600" dirty="0" err="1">
                <a:latin typeface="+mj-lt"/>
              </a:rPr>
              <a:t>ergy</a:t>
            </a:r>
            <a:r>
              <a:rPr lang="en-US" sz="2600" dirty="0">
                <a:latin typeface="+mj-lt"/>
              </a:rPr>
              <a:t> loss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A</a:t>
            </a:r>
            <a:r>
              <a:rPr lang="en-US" sz="2600" dirty="0">
                <a:latin typeface="+mj-lt"/>
              </a:rPr>
              <a:t>pproach, </a:t>
            </a:r>
            <a:r>
              <a:rPr lang="en-US" sz="2600" dirty="0">
                <a:solidFill>
                  <a:schemeClr val="accent6"/>
                </a:solidFill>
                <a:latin typeface="+mj-lt"/>
              </a:rPr>
              <a:t>C</a:t>
            </a:r>
            <a:r>
              <a:rPr lang="en-US" sz="2600" dirty="0">
                <a:latin typeface="+mj-lt"/>
              </a:rPr>
              <a:t> stands for constant/average temperature profile) framework:</a:t>
            </a:r>
          </a:p>
          <a:p>
            <a:pPr lvl="1"/>
            <a:r>
              <a:rPr lang="en-US" dirty="0">
                <a:latin typeface="+mj-lt"/>
              </a:rPr>
              <a:t>Dynamical energy loss formalism: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200" dirty="0">
                <a:latin typeface="+mj-lt"/>
              </a:rPr>
              <a:t>Complex, unique and realistic features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200" dirty="0">
                <a:latin typeface="+mj-lt"/>
              </a:rPr>
              <a:t>Dominant ingredient for generating high-p</a:t>
            </a:r>
            <a:r>
              <a:rPr lang="en-US" sz="2200" baseline="-25000" dirty="0">
                <a:latin typeface="+mj-lt"/>
                <a:cs typeface="Calibri" panose="020F0502020204030204" pitchFamily="34" charset="0"/>
              </a:rPr>
              <a:t>Ʇ </a:t>
            </a:r>
            <a:r>
              <a:rPr lang="en-US" sz="2200" dirty="0">
                <a:latin typeface="+mj-lt"/>
                <a:cs typeface="Calibri" panose="020F0502020204030204" pitchFamily="34" charset="0"/>
              </a:rPr>
              <a:t>suppression predictions</a:t>
            </a:r>
            <a:endParaRPr lang="en-US" sz="2200" dirty="0"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Constant (average) Temperature profile: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200" dirty="0">
                <a:latin typeface="+mj-lt"/>
              </a:rPr>
              <a:t>Excludes complications from details of medium evolution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200" dirty="0">
                <a:latin typeface="+mj-lt"/>
              </a:rPr>
              <a:t>Analytical derivations feasible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200" dirty="0">
                <a:latin typeface="+mj-lt"/>
              </a:rPr>
              <a:t>Insignificant loss of accuracy in 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R</a:t>
            </a:r>
            <a:r>
              <a:rPr lang="en-US" sz="2200" baseline="-25000" dirty="0">
                <a:solidFill>
                  <a:schemeClr val="accent6"/>
                </a:solidFill>
                <a:latin typeface="+mj-lt"/>
              </a:rPr>
              <a:t>AA</a:t>
            </a:r>
            <a:r>
              <a:rPr lang="en-US" sz="2200" dirty="0">
                <a:solidFill>
                  <a:schemeClr val="accent6"/>
                </a:solidFill>
                <a:latin typeface="+mj-lt"/>
              </a:rPr>
              <a:t> predictions </a:t>
            </a:r>
            <a:r>
              <a:rPr lang="en-US" sz="1800" dirty="0">
                <a:latin typeface="+mj-lt"/>
              </a:rPr>
              <a:t>(compared to DREENA-B </a:t>
            </a:r>
            <a:r>
              <a:rPr lang="en-US" sz="1200" dirty="0">
                <a:latin typeface="+mj-lt"/>
              </a:rPr>
              <a:t>(PLB 791, 236) </a:t>
            </a:r>
            <a:r>
              <a:rPr lang="en-US" sz="1800" dirty="0">
                <a:latin typeface="+mj-lt"/>
              </a:rPr>
              <a:t>and DREENA-A </a:t>
            </a:r>
            <a:r>
              <a:rPr lang="en-US" sz="1200" dirty="0">
                <a:latin typeface="+mj-lt"/>
              </a:rPr>
              <a:t>(arXiv:2110.01544 ) </a:t>
            </a:r>
            <a:r>
              <a:rPr lang="en-US" sz="1800" dirty="0">
                <a:latin typeface="+mj-lt"/>
              </a:rPr>
              <a:t>)</a:t>
            </a:r>
            <a:r>
              <a:rPr lang="en-US" sz="2200" dirty="0">
                <a:latin typeface="+mj-lt"/>
              </a:rPr>
              <a:t>, </a:t>
            </a:r>
            <a:r>
              <a:rPr lang="en-US" sz="1800" dirty="0">
                <a:latin typeface="+mj-lt"/>
              </a:rPr>
              <a:t>low R</a:t>
            </a:r>
            <a:r>
              <a:rPr lang="en-US" sz="1800" baseline="-25000" dirty="0">
                <a:latin typeface="+mj-lt"/>
              </a:rPr>
              <a:t>AA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>
                <a:latin typeface="+mj-lt"/>
                <a:cs typeface="Calibri" panose="020F0502020204030204" pitchFamily="34" charset="0"/>
              </a:rPr>
              <a:t>sensitivity to details of medium evolution</a:t>
            </a:r>
            <a:endParaRPr lang="en-US" sz="1800" dirty="0">
              <a:latin typeface="+mj-lt"/>
            </a:endParaRPr>
          </a:p>
          <a:p>
            <a:pPr lvl="2">
              <a:buFont typeface="Wingdings" panose="05000000000000000000" pitchFamily="2" charset="2"/>
              <a:buChar char="ü"/>
            </a:pPr>
            <a:endParaRPr lang="en-US" sz="1800" dirty="0">
              <a:latin typeface="+mj-lt"/>
            </a:endParaRPr>
          </a:p>
          <a:p>
            <a:pPr lvl="2"/>
            <a:endParaRPr lang="en-US" sz="1800" dirty="0"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87B08D-4E63-83E5-524B-FD6A665C2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23348"/>
            <a:ext cx="2743200" cy="365125"/>
          </a:xfrm>
        </p:spPr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8C70C8-F1D4-28BF-5C98-0DBCEEDA660F}"/>
              </a:ext>
            </a:extLst>
          </p:cNvPr>
          <p:cNvSpPr txBox="1"/>
          <p:nvPr/>
        </p:nvSpPr>
        <p:spPr>
          <a:xfrm>
            <a:off x="3810000" y="615517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D. </a:t>
            </a:r>
            <a:r>
              <a:rPr lang="en-US" dirty="0" err="1">
                <a:latin typeface="+mj-lt"/>
              </a:rPr>
              <a:t>Zigic</a:t>
            </a:r>
            <a:r>
              <a:rPr lang="en-US" dirty="0">
                <a:latin typeface="+mj-lt"/>
              </a:rPr>
              <a:t>, I. </a:t>
            </a:r>
            <a:r>
              <a:rPr lang="en-US" dirty="0" err="1">
                <a:latin typeface="+mj-lt"/>
              </a:rPr>
              <a:t>Salom</a:t>
            </a:r>
            <a:r>
              <a:rPr lang="en-US" dirty="0">
                <a:latin typeface="+mj-lt"/>
              </a:rPr>
              <a:t>, J. </a:t>
            </a:r>
            <a:r>
              <a:rPr lang="en-US" dirty="0" err="1">
                <a:latin typeface="+mj-lt"/>
              </a:rPr>
              <a:t>Auvinen</a:t>
            </a:r>
            <a:r>
              <a:rPr lang="en-US" dirty="0">
                <a:latin typeface="+mj-lt"/>
              </a:rPr>
              <a:t>, M. Djordjevic and M. Djordjevic, J. Phys. G 46, no.8, 085101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624398-5C86-3085-DCE4-59937BAB80BC}"/>
              </a:ext>
            </a:extLst>
          </p:cNvPr>
          <p:cNvSpPr/>
          <p:nvPr/>
        </p:nvSpPr>
        <p:spPr>
          <a:xfrm>
            <a:off x="591552" y="5262147"/>
            <a:ext cx="11008895" cy="1030662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CD119A-040D-9218-C412-B5194544B2B1}"/>
              </a:ext>
            </a:extLst>
          </p:cNvPr>
          <p:cNvSpPr txBox="1"/>
          <p:nvPr/>
        </p:nvSpPr>
        <p:spPr>
          <a:xfrm>
            <a:off x="216564" y="5348610"/>
            <a:ext cx="118310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DREENA-C is an optimal framework for these studies (I and II), through</a:t>
            </a:r>
            <a:r>
              <a:rPr lang="en-US" sz="2400" dirty="0">
                <a:solidFill>
                  <a:schemeClr val="accent6"/>
                </a:solidFill>
                <a:latin typeface="+mj-lt"/>
              </a:rPr>
              <a:t> R</a:t>
            </a:r>
            <a:r>
              <a:rPr lang="en-US" sz="2400" baseline="-25000" dirty="0">
                <a:solidFill>
                  <a:schemeClr val="accent6"/>
                </a:solidFill>
                <a:latin typeface="+mj-lt"/>
              </a:rPr>
              <a:t>AA</a:t>
            </a:r>
            <a:r>
              <a:rPr lang="en-US" sz="2400" dirty="0">
                <a:latin typeface="+mj-lt"/>
              </a:rPr>
              <a:t>, as it assumes </a:t>
            </a:r>
          </a:p>
          <a:p>
            <a:pPr algn="ctr"/>
            <a:r>
              <a:rPr lang="en-US" sz="2400" dirty="0">
                <a:latin typeface="+mj-lt"/>
              </a:rPr>
              <a:t>sophisticated energy loss model.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6E3EDB-6239-2F4D-C542-77E73FA1EF7D}"/>
              </a:ext>
            </a:extLst>
          </p:cNvPr>
          <p:cNvSpPr txBox="1"/>
          <p:nvPr/>
        </p:nvSpPr>
        <p:spPr>
          <a:xfrm>
            <a:off x="9258936" y="6336836"/>
            <a:ext cx="2094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JPG 42, 075105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CC0A1F-E07B-7FC9-C08E-494828A5E8F3}"/>
              </a:ext>
            </a:extLst>
          </p:cNvPr>
          <p:cNvSpPr txBox="1"/>
          <p:nvPr/>
        </p:nvSpPr>
        <p:spPr>
          <a:xfrm>
            <a:off x="6544642" y="4636136"/>
            <a:ext cx="52692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JPG 46, 085101; PLB 791, 236; PRC 99, 061902(R); PRC 85, 044903; NPA 932, 140</a:t>
            </a:r>
          </a:p>
        </p:txBody>
      </p:sp>
    </p:spTree>
    <p:extLst>
      <p:ext uri="{BB962C8B-B14F-4D97-AF65-F5344CB8AC3E}">
        <p14:creationId xmlns:p14="http://schemas.microsoft.com/office/powerpoint/2010/main" val="867495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BDE9-2864-CF88-E3EB-170E76F5F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751"/>
            <a:ext cx="10515600" cy="62547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The dynamical energy loss formalism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0AF3A1-23A8-2329-FAFF-335FC5F31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1441" y="6376270"/>
            <a:ext cx="4572000" cy="409575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M. Djordjevic, PLB 763, 439</a:t>
            </a:r>
          </a:p>
          <a:p>
            <a:r>
              <a:rPr lang="en-US" sz="1600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B. Ilic and M. Djordjevic, PRC 106, 014902 </a:t>
            </a:r>
          </a:p>
          <a:p>
            <a:endParaRPr lang="en-US" sz="1600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767954-6E0D-7C39-E36E-5FA2EC0A3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1BA38FB-5EF1-457A-915B-A63D398A75CA}"/>
              </a:ext>
            </a:extLst>
          </p:cNvPr>
          <p:cNvSpPr txBox="1">
            <a:spLocks/>
          </p:cNvSpPr>
          <p:nvPr/>
        </p:nvSpPr>
        <p:spPr>
          <a:xfrm>
            <a:off x="476251" y="760226"/>
            <a:ext cx="11325224" cy="3940584"/>
          </a:xfrm>
          <a:prstGeom prst="rect">
            <a:avLst/>
          </a:prstGeom>
          <a:ln w="12700"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6DA400"/>
              </a:buClr>
              <a:buFont typeface="Wingdings" panose="05000000000000000000" pitchFamily="2" charset="2"/>
              <a:buChar char="ü"/>
            </a:pPr>
            <a:r>
              <a:rPr lang="en-US" sz="2600" b="1" dirty="0">
                <a:latin typeface="+mj-lt"/>
              </a:rPr>
              <a:t>Includes:</a:t>
            </a:r>
          </a:p>
          <a:p>
            <a:pPr>
              <a:buClr>
                <a:srgbClr val="6DA400"/>
              </a:buClr>
            </a:pPr>
            <a:r>
              <a:rPr lang="en-US" sz="2400" dirty="0">
                <a:latin typeface="+mj-lt"/>
              </a:rPr>
              <a:t>QCD medium of finite size and finite temperature</a:t>
            </a:r>
          </a:p>
          <a:p>
            <a:pPr>
              <a:buClr>
                <a:srgbClr val="6DA400"/>
              </a:buClr>
            </a:pPr>
            <a:r>
              <a:rPr lang="en-US" sz="2400" dirty="0">
                <a:latin typeface="+mj-lt"/>
              </a:rPr>
              <a:t>The medium consists of dynamical (i.e., moving) </a:t>
            </a:r>
            <a:r>
              <a:rPr lang="en-US" sz="2400" dirty="0" err="1">
                <a:latin typeface="+mj-lt"/>
              </a:rPr>
              <a:t>partons</a:t>
            </a:r>
            <a:endParaRPr lang="en-US" sz="2400" dirty="0">
              <a:latin typeface="+mj-lt"/>
            </a:endParaRPr>
          </a:p>
          <a:p>
            <a:pPr>
              <a:buClr>
                <a:srgbClr val="6DA400"/>
              </a:buClr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Based on finite T field theory and generalized HTL approach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Djordjevic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PRC 74, 064907; PRC 80, 064909, 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Djordjevic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U. Heinz, PRL 101, 022302</a:t>
            </a:r>
          </a:p>
          <a:p>
            <a:pPr>
              <a:buClr>
                <a:srgbClr val="6DA400"/>
              </a:buClr>
            </a:pPr>
            <a:r>
              <a:rPr lang="en-US" sz="24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The same theoretical framework for both radiative and collisional energy loss</a:t>
            </a:r>
          </a:p>
          <a:p>
            <a:pPr>
              <a:buClr>
                <a:srgbClr val="6DA400"/>
              </a:buClr>
            </a:pPr>
            <a:r>
              <a:rPr lang="sr-Latn-RS" sz="24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Applicable to both light and heavy flavor</a:t>
            </a:r>
            <a:r>
              <a:rPr lang="en-US" sz="24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Djordjevic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and 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Gyulassy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,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Nucl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. Phys. A 733, 265</a:t>
            </a:r>
          </a:p>
          <a:p>
            <a:pPr>
              <a:buClr>
                <a:srgbClr val="6DA400"/>
              </a:buClr>
            </a:pPr>
            <a:r>
              <a:rPr lang="en-US" sz="24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Finite magnetic mass effects 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Djordjevic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and 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Djordjevic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, PLB 709, 229 </a:t>
            </a:r>
          </a:p>
          <a:p>
            <a:pPr>
              <a:buClr>
                <a:srgbClr val="6DA400"/>
              </a:buClr>
            </a:pPr>
            <a:r>
              <a:rPr lang="en-US" sz="2400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Running coupling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Djordjevic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and 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Djordjevic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, PLB 734, 286 </a:t>
            </a:r>
          </a:p>
          <a:p>
            <a:pPr>
              <a:buClr>
                <a:srgbClr val="6DA400"/>
              </a:buClr>
            </a:pPr>
            <a:r>
              <a:rPr lang="en-US" sz="2400" dirty="0">
                <a:latin typeface="+mj-lt"/>
                <a:cs typeface="Times New Roman" pitchFamily="18" charset="0"/>
              </a:rPr>
              <a:t>Relaxed soft-gluon approximation 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B.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Blagojevic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, 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Djordjevic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, M. </a:t>
            </a:r>
            <a:r>
              <a:rPr lang="en-US" sz="15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Djordjevic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, PRC 99, 024901</a:t>
            </a:r>
          </a:p>
          <a:p>
            <a:pPr>
              <a:buClr>
                <a:srgbClr val="6DA400"/>
              </a:buClr>
            </a:pPr>
            <a:endParaRPr lang="en-US" sz="1500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buClr>
                <a:srgbClr val="6DA400"/>
              </a:buClr>
            </a:pPr>
            <a:endParaRPr lang="en-US" sz="1500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buClr>
                <a:srgbClr val="6DA400"/>
              </a:buClr>
            </a:pPr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E9D6EF-DABD-4FDD-92E5-104D68917305}"/>
              </a:ext>
            </a:extLst>
          </p:cNvPr>
          <p:cNvSpPr txBox="1"/>
          <p:nvPr/>
        </p:nvSpPr>
        <p:spPr>
          <a:xfrm>
            <a:off x="1201037" y="5060307"/>
            <a:ext cx="3072808" cy="110799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+mj-lt"/>
              </a:rPr>
              <a:t>All ingredients </a:t>
            </a:r>
            <a:r>
              <a:rPr lang="en-US" sz="2200" dirty="0">
                <a:solidFill>
                  <a:srgbClr val="6DA400"/>
                </a:solidFill>
                <a:latin typeface="+mj-lt"/>
              </a:rPr>
              <a:t>necessary</a:t>
            </a:r>
            <a:r>
              <a:rPr lang="en-US" sz="2200" dirty="0">
                <a:latin typeface="+mj-lt"/>
              </a:rPr>
              <a:t> for reliable</a:t>
            </a:r>
          </a:p>
          <a:p>
            <a:pPr algn="ctr"/>
            <a:r>
              <a:rPr lang="en-US" sz="2200" dirty="0">
                <a:latin typeface="+mj-lt"/>
              </a:rPr>
              <a:t>high-p</a:t>
            </a:r>
            <a:r>
              <a:rPr lang="en-US" sz="2200" baseline="-25000" dirty="0">
                <a:latin typeface="+mj-lt"/>
              </a:rPr>
              <a:t>┴</a:t>
            </a:r>
            <a:r>
              <a:rPr lang="en-US" sz="2200" dirty="0">
                <a:latin typeface="+mj-lt"/>
              </a:rPr>
              <a:t> R</a:t>
            </a:r>
            <a:r>
              <a:rPr lang="en-US" sz="2200" baseline="-25000" dirty="0">
                <a:latin typeface="+mj-lt"/>
              </a:rPr>
              <a:t>AA</a:t>
            </a:r>
            <a:r>
              <a:rPr lang="en-US" sz="2200" dirty="0">
                <a:latin typeface="+mj-lt"/>
              </a:rPr>
              <a:t> predictions!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5" y="4780661"/>
            <a:ext cx="4114800" cy="1940814"/>
          </a:xfrm>
          <a:prstGeom prst="rect">
            <a:avLst/>
          </a:prstGeom>
        </p:spPr>
      </p:pic>
      <p:sp>
        <p:nvSpPr>
          <p:cNvPr id="9" name="Down Arrow 8">
            <a:extLst>
              <a:ext uri="{FF2B5EF4-FFF2-40B4-BE49-F238E27FC236}">
                <a16:creationId xmlns:a16="http://schemas.microsoft.com/office/drawing/2014/main" id="{2F33958B-0408-4605-81A5-5BCE9E7CC63F}"/>
              </a:ext>
            </a:extLst>
          </p:cNvPr>
          <p:cNvSpPr/>
          <p:nvPr/>
        </p:nvSpPr>
        <p:spPr>
          <a:xfrm rot="16200000">
            <a:off x="5342761" y="5111372"/>
            <a:ext cx="500615" cy="1005864"/>
          </a:xfrm>
          <a:prstGeom prst="downArrow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88567F-248F-461D-8DA2-6AA941282ED2}"/>
              </a:ext>
            </a:extLst>
          </p:cNvPr>
          <p:cNvSpPr/>
          <p:nvPr/>
        </p:nvSpPr>
        <p:spPr>
          <a:xfrm>
            <a:off x="4369255" y="4859639"/>
            <a:ext cx="26000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B.Blagojevic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 and M.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Djordjevic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, JPG 42, 075105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62447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86920-2483-F7A3-5FA5-09047FB18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9525"/>
            <a:ext cx="10515600" cy="73025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Experimental validation of DREENA-C framework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8" y="770964"/>
            <a:ext cx="5398338" cy="167301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969850-677E-D30E-43FA-A1AF3823C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09998" y="6401229"/>
            <a:ext cx="4572000" cy="409575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M. Djordjevic, PLB 763, 439</a:t>
            </a:r>
          </a:p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 B. Ilic and M. Djordjevic, PRC 106, 014902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D0574-F63F-925A-F846-05A3080FE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15" y="2451832"/>
            <a:ext cx="5341185" cy="16989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162" y="1083896"/>
            <a:ext cx="2248161" cy="21274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198" y="1083995"/>
            <a:ext cx="2368868" cy="21526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5998" y="3159787"/>
            <a:ext cx="12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sz="1200" dirty="0">
                <a:latin typeface="+mj-lt"/>
              </a:rPr>
              <a:t>PRC 94, 044908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590820"/>
            <a:ext cx="1047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PLB 734, 286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41610" y="3236596"/>
            <a:ext cx="1247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PLB 763, 439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E9D6EF-DABD-4FDD-92E5-104D68917305}"/>
              </a:ext>
            </a:extLst>
          </p:cNvPr>
          <p:cNvSpPr txBox="1"/>
          <p:nvPr/>
        </p:nvSpPr>
        <p:spPr>
          <a:xfrm>
            <a:off x="9930803" y="739775"/>
            <a:ext cx="2174893" cy="2031325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Explains</a:t>
            </a:r>
          </a:p>
          <a:p>
            <a:pPr algn="ctr"/>
            <a:r>
              <a:rPr lang="en-US" dirty="0">
                <a:latin typeface="+mj-lt"/>
              </a:rPr>
              <a:t>high-p</a:t>
            </a:r>
            <a:r>
              <a:rPr lang="en-US" baseline="-25000" dirty="0">
                <a:latin typeface="+mj-lt"/>
              </a:rPr>
              <a:t>┴</a:t>
            </a:r>
            <a:r>
              <a:rPr lang="en-US" dirty="0">
                <a:latin typeface="+mj-lt"/>
              </a:rPr>
              <a:t> R</a:t>
            </a:r>
            <a:r>
              <a:rPr lang="en-US" baseline="-25000" dirty="0">
                <a:latin typeface="+mj-lt"/>
              </a:rPr>
              <a:t>AA</a:t>
            </a:r>
            <a:r>
              <a:rPr lang="en-US" dirty="0">
                <a:latin typeface="+mj-lt"/>
              </a:rPr>
              <a:t> data for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different probes</a:t>
            </a:r>
            <a:r>
              <a:rPr lang="en-US" dirty="0">
                <a:latin typeface="+mj-lt"/>
              </a:rPr>
              <a:t>,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collision systems </a:t>
            </a:r>
            <a:r>
              <a:rPr lang="en-US" dirty="0">
                <a:latin typeface="+mj-lt"/>
              </a:rPr>
              <a:t>(experiments),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energies</a:t>
            </a:r>
            <a:r>
              <a:rPr lang="en-US" dirty="0">
                <a:latin typeface="+mj-lt"/>
              </a:rPr>
              <a:t> and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centralities</a:t>
            </a:r>
            <a:r>
              <a:rPr lang="en-US" dirty="0">
                <a:latin typeface="+mj-lt"/>
              </a:rPr>
              <a:t>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3399" y="4134964"/>
            <a:ext cx="7675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+mj-lt"/>
              </a:rPr>
              <a:t>In generating all predictions we used: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The same numerical procedure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(DREENA-C, D.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Zigic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I.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Salom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J.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Auvinen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M.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Djordjevic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and M.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Djordjevic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JPG 46, no.8, 085101)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The same parameter set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/>
                </a:solidFill>
                <a:latin typeface="+mj-lt"/>
              </a:rPr>
              <a:t>No fitting parameter</a:t>
            </a:r>
            <a:endParaRPr lang="en-US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E9D6EF-DABD-4FDD-92E5-104D68917305}"/>
              </a:ext>
            </a:extLst>
          </p:cNvPr>
          <p:cNvSpPr txBox="1"/>
          <p:nvPr/>
        </p:nvSpPr>
        <p:spPr>
          <a:xfrm>
            <a:off x="10199333" y="3478616"/>
            <a:ext cx="1699331" cy="1477328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Addresses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heavy-flavor puzzle</a:t>
            </a:r>
            <a:r>
              <a:rPr lang="en-US" dirty="0">
                <a:latin typeface="+mj-lt"/>
              </a:rPr>
              <a:t> and has clear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predictive</a:t>
            </a:r>
            <a:r>
              <a:rPr lang="en-US" dirty="0">
                <a:latin typeface="+mj-lt"/>
              </a:rPr>
              <a:t> power!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1551" y="5789103"/>
            <a:ext cx="11008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DREENA-C accurately addresses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high-p</a:t>
            </a:r>
            <a:r>
              <a:rPr lang="en-US" sz="2000" baseline="-25000" dirty="0">
                <a:solidFill>
                  <a:schemeClr val="accent6"/>
                </a:solidFill>
                <a:latin typeface="Arial Narrow" panose="020B0606020202030204" pitchFamily="34" charset="0"/>
              </a:rPr>
              <a:t>┴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accent6"/>
                </a:solidFill>
                <a:latin typeface="+mj-lt"/>
              </a:rPr>
              <a:t>parton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-medium interactions</a:t>
            </a:r>
            <a:r>
              <a:rPr lang="en-US" sz="2000" dirty="0">
                <a:latin typeface="+mj-lt"/>
              </a:rPr>
              <a:t> and is adequate for these studies</a:t>
            </a:r>
            <a:r>
              <a:rPr lang="en-US" sz="2400" dirty="0">
                <a:latin typeface="+mj-lt"/>
              </a:rPr>
              <a:t>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624398-5C86-3085-DCE4-59937BAB80BC}"/>
              </a:ext>
            </a:extLst>
          </p:cNvPr>
          <p:cNvSpPr/>
          <p:nvPr/>
        </p:nvSpPr>
        <p:spPr>
          <a:xfrm>
            <a:off x="591551" y="5779420"/>
            <a:ext cx="11008895" cy="541350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F541DE-DD53-151D-7B90-77D12A833797}"/>
              </a:ext>
            </a:extLst>
          </p:cNvPr>
          <p:cNvSpPr/>
          <p:nvPr/>
        </p:nvSpPr>
        <p:spPr>
          <a:xfrm>
            <a:off x="8861702" y="3013224"/>
            <a:ext cx="405036" cy="1768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01E94C-D96A-8CDA-F5A7-E2C755306B60}"/>
              </a:ext>
            </a:extLst>
          </p:cNvPr>
          <p:cNvSpPr txBox="1"/>
          <p:nvPr/>
        </p:nvSpPr>
        <p:spPr>
          <a:xfrm>
            <a:off x="8209279" y="5165825"/>
            <a:ext cx="383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M. Djordjevic, B.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Blagojevic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and L.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+mj-lt"/>
              </a:rPr>
              <a:t>Zivkovic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, PRC 94, 044908</a:t>
            </a:r>
          </a:p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JHEP 1704, 039</a:t>
            </a:r>
          </a:p>
        </p:txBody>
      </p:sp>
    </p:spTree>
    <p:extLst>
      <p:ext uri="{BB962C8B-B14F-4D97-AF65-F5344CB8AC3E}">
        <p14:creationId xmlns:p14="http://schemas.microsoft.com/office/powerpoint/2010/main" val="2662514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9B47DC-C1B8-7EFC-9C30-5D23465BB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C454176-C6C7-53D3-98E0-FFD66B0F0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48" y="597086"/>
            <a:ext cx="3426128" cy="6260914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4360425-1542-1FE6-D591-FD8CE46AEE89}"/>
              </a:ext>
            </a:extLst>
          </p:cNvPr>
          <p:cNvSpPr txBox="1"/>
          <p:nvPr/>
        </p:nvSpPr>
        <p:spPr>
          <a:xfrm>
            <a:off x="4818043" y="6347422"/>
            <a:ext cx="2555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M. Djordjevic, PLB 763, 439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B6DF732-5443-45D6-A54F-AE43147268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8185" y="1714302"/>
            <a:ext cx="385192" cy="5121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1221F16-BEB4-38F6-4EED-0ED5A0048D6E}"/>
                  </a:ext>
                </a:extLst>
              </p:cNvPr>
              <p:cNvSpPr txBox="1"/>
              <p:nvPr/>
            </p:nvSpPr>
            <p:spPr>
              <a:xfrm>
                <a:off x="5322801" y="1082484"/>
                <a:ext cx="2199004" cy="1775743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With 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</a:t>
                </a:r>
                <a:r>
                  <a:rPr lang="en-US" i="1" dirty="0">
                    <a:solidFill>
                      <a:schemeClr val="accent6"/>
                    </a:solidFill>
                  </a:rPr>
                  <a:t>.</a:t>
                </a:r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</m:oMath>
                </a14:m>
                <a:r>
                  <a:rPr lang="en-US" dirty="0"/>
                  <a:t> 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j-lt"/>
                  </a:rPr>
                  <a:t>flatter</a:t>
                </a: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j-lt"/>
                  </a:rPr>
                  <a:t>difference between curves  smaller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1221F16-BEB4-38F6-4EED-0ED5A0048D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2801" y="1082484"/>
                <a:ext cx="2199004" cy="1775743"/>
              </a:xfrm>
              <a:prstGeom prst="rect">
                <a:avLst/>
              </a:prstGeom>
              <a:blipFill>
                <a:blip r:embed="rId5"/>
                <a:stretch>
                  <a:fillRect l="-1377" t="-1706" b="-4437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B0DDADF-B578-D652-9225-38A037A5E877}"/>
                  </a:ext>
                </a:extLst>
              </p:cNvPr>
              <p:cNvSpPr txBox="1"/>
              <p:nvPr/>
            </p:nvSpPr>
            <p:spPr>
              <a:xfrm>
                <a:off x="8452779" y="1632460"/>
                <a:ext cx="1662308" cy="667747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Saturation in</a:t>
                </a:r>
              </a:p>
              <a:p>
                <a:pPr algn="ctr"/>
                <a:r>
                  <a:rPr lang="en-US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</a:t>
                </a:r>
                <a:r>
                  <a:rPr lang="en-US" i="1" dirty="0">
                    <a:solidFill>
                      <a:schemeClr val="accent6"/>
                    </a:solidFill>
                  </a:rPr>
                  <a:t>.</a:t>
                </a:r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.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B0DDADF-B578-D652-9225-38A037A5E8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779" y="1632460"/>
                <a:ext cx="1662308" cy="667747"/>
              </a:xfrm>
              <a:prstGeom prst="rect">
                <a:avLst/>
              </a:prstGeom>
              <a:blipFill rotWithShape="0">
                <a:blip r:embed="rId6"/>
                <a:stretch>
                  <a:fillRect t="-4505" b="-10811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44F6C778-4684-DC3E-65CF-43816432B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9315" y="1714301"/>
            <a:ext cx="385192" cy="5121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D38F451-796A-2A8C-163A-58B934784CC0}"/>
                  </a:ext>
                </a:extLst>
              </p:cNvPr>
              <p:cNvSpPr txBox="1"/>
              <p:nvPr/>
            </p:nvSpPr>
            <p:spPr>
              <a:xfrm>
                <a:off x="5597859" y="4440572"/>
                <a:ext cx="1496430" cy="1200329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With 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</a:t>
                </a:r>
                <a:r>
                  <a:rPr lang="en-US" i="1" dirty="0">
                    <a:solidFill>
                      <a:schemeClr val="accent6"/>
                    </a:solidFill>
                  </a:rPr>
                  <a:t>.</a:t>
                </a:r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+mj-lt"/>
                  </a:rPr>
                  <a:t>flatter.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D38F451-796A-2A8C-163A-58B934784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859" y="4440572"/>
                <a:ext cx="1496430" cy="1200329"/>
              </a:xfrm>
              <a:prstGeom prst="rect">
                <a:avLst/>
              </a:prstGeom>
              <a:blipFill>
                <a:blip r:embed="rId7"/>
                <a:stretch>
                  <a:fillRect l="-2016" t="-2010" r="-5242" b="-6533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4F12C142-40D8-4121-2D26-221D735B1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9315" y="4762802"/>
            <a:ext cx="385192" cy="5121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2BB43EA-B0CC-51F5-94EB-3CCABBD183E1}"/>
                  </a:ext>
                </a:extLst>
              </p:cNvPr>
              <p:cNvSpPr txBox="1"/>
              <p:nvPr/>
            </p:nvSpPr>
            <p:spPr>
              <a:xfrm>
                <a:off x="8610600" y="4717570"/>
                <a:ext cx="1380225" cy="646331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Saturation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</a:t>
                </a:r>
                <a:r>
                  <a:rPr lang="en-US" i="1" dirty="0">
                    <a:solidFill>
                      <a:schemeClr val="accent6"/>
                    </a:solidFill>
                  </a:rPr>
                  <a:t>.</a:t>
                </a:r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.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2BB43EA-B0CC-51F5-94EB-3CCABBD183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4717570"/>
                <a:ext cx="1380225" cy="646331"/>
              </a:xfrm>
              <a:prstGeom prst="rect">
                <a:avLst/>
              </a:prstGeom>
              <a:blipFill rotWithShape="0">
                <a:blip r:embed="rId8"/>
                <a:stretch>
                  <a:fillRect l="-2632" t="-4630" r="-5702" b="-12963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689C853F-16DA-7DD7-4A0A-3C603BE452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1818" y="4784683"/>
            <a:ext cx="385192" cy="51210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40B3EAA-D52E-D927-3C84-173219B09871}"/>
              </a:ext>
            </a:extLst>
          </p:cNvPr>
          <p:cNvSpPr txBox="1"/>
          <p:nvPr/>
        </p:nvSpPr>
        <p:spPr>
          <a:xfrm>
            <a:off x="10467058" y="3998960"/>
            <a:ext cx="1602843" cy="175432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Which energy loss mechanism is accountable for these observations?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50FB8EE-541B-45DF-40C3-729779C845D3}"/>
              </a:ext>
            </a:extLst>
          </p:cNvPr>
          <p:cNvCxnSpPr>
            <a:cxnSpLocks/>
          </p:cNvCxnSpPr>
          <p:nvPr/>
        </p:nvCxnSpPr>
        <p:spPr>
          <a:xfrm>
            <a:off x="10268551" y="596008"/>
            <a:ext cx="0" cy="6261992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2C849C1-780E-91DE-AB81-AD827A9B7FE4}"/>
              </a:ext>
            </a:extLst>
          </p:cNvPr>
          <p:cNvSpPr txBox="1"/>
          <p:nvPr/>
        </p:nvSpPr>
        <p:spPr>
          <a:xfrm>
            <a:off x="10410020" y="1158524"/>
            <a:ext cx="1634728" cy="1477328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+mj-lt"/>
              </a:rPr>
              <a:t>Nonintuitive</a:t>
            </a:r>
            <a:r>
              <a:rPr lang="en-US" dirty="0">
                <a:latin typeface="+mj-lt"/>
              </a:rPr>
              <a:t> observations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in agreement </a:t>
            </a:r>
            <a:r>
              <a:rPr lang="en-US" dirty="0">
                <a:latin typeface="+mj-lt"/>
              </a:rPr>
              <a:t>with our framework!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E3EC0C3-A543-478A-DF1D-D8D99C81C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034788" y="3220171"/>
            <a:ext cx="385192" cy="51210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F5FC5A6-3C74-3E81-AF32-9F2D9F1F1296}"/>
              </a:ext>
            </a:extLst>
          </p:cNvPr>
          <p:cNvSpPr txBox="1"/>
          <p:nvPr/>
        </p:nvSpPr>
        <p:spPr>
          <a:xfrm>
            <a:off x="-34611" y="6581001"/>
            <a:ext cx="33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+mj-lt"/>
              </a:rPr>
              <a:t>ATLAS: JHEP 09, 050; PRL 114, 072302</a:t>
            </a:r>
            <a:endParaRPr lang="en-US" sz="1200" dirty="0">
              <a:latin typeface="+mj-lt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9374BE8-C6DA-F042-AAE5-BB7A107C6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80"/>
            <a:ext cx="10515600" cy="68252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I. Nonintuitive suppression patterns (light or D probes)</a:t>
            </a:r>
          </a:p>
        </p:txBody>
      </p:sp>
    </p:spTree>
    <p:extLst>
      <p:ext uri="{BB962C8B-B14F-4D97-AF65-F5344CB8AC3E}">
        <p14:creationId xmlns:p14="http://schemas.microsoft.com/office/powerpoint/2010/main" val="984743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D2F89-DB25-54E3-00A4-FD64A0547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026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I. Nonintuitive suppression patterns (B probes)</a:t>
            </a:r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297362-6FA2-F9E2-7843-93078460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12AE19-6D42-B7A1-7E31-3EFC6617D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74" y="596008"/>
            <a:ext cx="3468803" cy="62548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B7CB34-9E55-F25B-23B8-9472FB596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5294" y="1712624"/>
            <a:ext cx="385192" cy="51210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6174105-F0C5-53CF-AC24-BE13C74193EB}"/>
              </a:ext>
            </a:extLst>
          </p:cNvPr>
          <p:cNvSpPr/>
          <p:nvPr/>
        </p:nvSpPr>
        <p:spPr>
          <a:xfrm>
            <a:off x="3996977" y="4743966"/>
            <a:ext cx="229583" cy="10269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28F324-7A18-A981-C17A-F27406CE9447}"/>
              </a:ext>
            </a:extLst>
          </p:cNvPr>
          <p:cNvSpPr/>
          <p:nvPr/>
        </p:nvSpPr>
        <p:spPr>
          <a:xfrm>
            <a:off x="4733202" y="3601758"/>
            <a:ext cx="169682" cy="1065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848305-9DEB-B268-2D8A-26A68C564AAD}"/>
              </a:ext>
            </a:extLst>
          </p:cNvPr>
          <p:cNvSpPr txBox="1"/>
          <p:nvPr/>
        </p:nvSpPr>
        <p:spPr>
          <a:xfrm>
            <a:off x="4818043" y="6377224"/>
            <a:ext cx="2555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M. Djordjevic, PLB 763, 439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BD262E4-DBF7-3969-22BD-16D228ADB665}"/>
                  </a:ext>
                </a:extLst>
              </p:cNvPr>
              <p:cNvSpPr txBox="1"/>
              <p:nvPr/>
            </p:nvSpPr>
            <p:spPr>
              <a:xfrm>
                <a:off x="5073255" y="1070098"/>
                <a:ext cx="1786480" cy="1775743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</a:t>
                </a:r>
                <a:r>
                  <a:rPr lang="en-US" i="1" dirty="0">
                    <a:solidFill>
                      <a:schemeClr val="accent6"/>
                    </a:solidFill>
                  </a:rPr>
                  <a:t>.</a:t>
                </a:r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u="sng" dirty="0">
                    <a:latin typeface="+mj-lt"/>
                  </a:rPr>
                  <a:t>pattern</a:t>
                </a:r>
                <a:r>
                  <a:rPr lang="en-US" dirty="0">
                    <a:latin typeface="+mj-lt"/>
                  </a:rPr>
                  <a:t> </a:t>
                </a:r>
                <a:r>
                  <a:rPr lang="en-US" u="sng" dirty="0">
                    <a:latin typeface="+mj-lt"/>
                  </a:rPr>
                  <a:t>qualitatively different </a:t>
                </a:r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</a:rPr>
                  <a:t>(compared to light probes)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D262E4-DBF7-3969-22BD-16D228ADB6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3255" y="1070098"/>
                <a:ext cx="1786480" cy="1775743"/>
              </a:xfrm>
              <a:prstGeom prst="rect">
                <a:avLst/>
              </a:prstGeom>
              <a:blipFill rotWithShape="0">
                <a:blip r:embed="rId5"/>
                <a:stretch>
                  <a:fillRect t="-1365" b="-4437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72EB00-D6B3-E1E5-13DE-9A758017AD82}"/>
                  </a:ext>
                </a:extLst>
              </p:cNvPr>
              <p:cNvSpPr txBox="1"/>
              <p:nvPr/>
            </p:nvSpPr>
            <p:spPr>
              <a:xfrm>
                <a:off x="8122189" y="1357805"/>
                <a:ext cx="1578584" cy="1221745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>
                    <a:latin typeface="+mj-lt"/>
                  </a:rPr>
                  <a:t>Flatter</a:t>
                </a:r>
              </a:p>
              <a:p>
                <a:pPr algn="ctr"/>
                <a:r>
                  <a:rPr lang="en-US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</a:t>
                </a:r>
                <a:r>
                  <a:rPr lang="en-US" i="1" dirty="0">
                    <a:solidFill>
                      <a:schemeClr val="accent6"/>
                    </a:solidFill>
                  </a:rPr>
                  <a:t>.</a:t>
                </a:r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  <m:r>
                      <a:rPr lang="en-US" b="0" i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latin typeface="+mj-lt"/>
                </a:endParaRPr>
              </a:p>
              <a:p>
                <a:pPr algn="ctr"/>
                <a:r>
                  <a:rPr lang="en-US" dirty="0">
                    <a:latin typeface="+mj-lt"/>
                  </a:rPr>
                  <a:t>across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u="sng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sng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u="sng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 u="sng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u="sng" dirty="0">
                    <a:latin typeface="+mj-lt"/>
                  </a:rPr>
                  <a:t>range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172EB00-D6B3-E1E5-13DE-9A758017A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2189" y="1357805"/>
                <a:ext cx="1578584" cy="1221745"/>
              </a:xfrm>
              <a:prstGeom prst="rect">
                <a:avLst/>
              </a:prstGeom>
              <a:blipFill rotWithShape="0">
                <a:blip r:embed="rId6"/>
                <a:stretch>
                  <a:fillRect t="-2475" b="-6931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0691A109-6874-130E-EC5B-D28117C097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0664" y="1712624"/>
            <a:ext cx="385192" cy="5121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73CAAB-C4EC-87C4-E6AD-4FC177A145A0}"/>
                  </a:ext>
                </a:extLst>
              </p:cNvPr>
              <p:cNvSpPr txBox="1"/>
              <p:nvPr/>
            </p:nvSpPr>
            <p:spPr>
              <a:xfrm>
                <a:off x="6727906" y="4247269"/>
                <a:ext cx="1882694" cy="1415772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>
                    <a:latin typeface="+mj-lt"/>
                  </a:rPr>
                  <a:t>Slower</a:t>
                </a:r>
              </a:p>
              <a:p>
                <a:pPr algn="ctr"/>
                <a:r>
                  <a:rPr lang="en-US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</a:t>
                </a:r>
                <a:r>
                  <a:rPr lang="en-US" i="1" dirty="0">
                    <a:solidFill>
                      <a:schemeClr val="accent6"/>
                    </a:solidFill>
                  </a:rPr>
                  <a:t>.</a:t>
                </a:r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change</a:t>
                </a:r>
              </a:p>
              <a:p>
                <a:pPr algn="ctr"/>
                <a:r>
                  <a:rPr lang="en-US" sz="160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</a:rPr>
                  <a:t>(compared to light probes)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173CAAB-C4EC-87C4-E6AD-4FC177A14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906" y="4247269"/>
                <a:ext cx="1882694" cy="1415772"/>
              </a:xfrm>
              <a:prstGeom prst="rect">
                <a:avLst/>
              </a:prstGeom>
              <a:blipFill rotWithShape="0">
                <a:blip r:embed="rId7"/>
                <a:stretch>
                  <a:fillRect t="-2137" b="-4274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12406595-1FE2-8C0D-D9D7-5AD8C694A0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041" y="4699101"/>
            <a:ext cx="385192" cy="51210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AC8E5EE-6016-A024-3A68-67FD0903BE03}"/>
              </a:ext>
            </a:extLst>
          </p:cNvPr>
          <p:cNvSpPr txBox="1"/>
          <p:nvPr/>
        </p:nvSpPr>
        <p:spPr>
          <a:xfrm>
            <a:off x="10534923" y="3866333"/>
            <a:ext cx="1494583" cy="175432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Which energy loss mechanism is accountable for these observations?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8C4FD7-BFAA-0437-8934-D994067C9B3A}"/>
              </a:ext>
            </a:extLst>
          </p:cNvPr>
          <p:cNvSpPr txBox="1"/>
          <p:nvPr/>
        </p:nvSpPr>
        <p:spPr>
          <a:xfrm>
            <a:off x="10488622" y="1091515"/>
            <a:ext cx="1591684" cy="1754326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Nonintuitive observation </a:t>
            </a:r>
            <a:r>
              <a:rPr lang="en-US" dirty="0">
                <a:solidFill>
                  <a:schemeClr val="accent6"/>
                </a:solidFill>
                <a:latin typeface="+mj-lt"/>
              </a:rPr>
              <a:t>well reproduced</a:t>
            </a:r>
            <a:r>
              <a:rPr lang="en-US" dirty="0">
                <a:latin typeface="+mj-lt"/>
              </a:rPr>
              <a:t> within our framework!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83A3B5-2759-FF37-0C17-DB115FEAB73A}"/>
              </a:ext>
            </a:extLst>
          </p:cNvPr>
          <p:cNvSpPr txBox="1"/>
          <p:nvPr/>
        </p:nvSpPr>
        <p:spPr>
          <a:xfrm>
            <a:off x="-71101" y="6567128"/>
            <a:ext cx="3583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i="0" u="none" strike="noStrike" baseline="0" dirty="0">
                <a:latin typeface="+mj-lt"/>
              </a:rPr>
              <a:t>CMS: JHEP 05, 063; PRL 113, 132301 </a:t>
            </a:r>
            <a:endParaRPr lang="en-US" sz="1200" dirty="0">
              <a:latin typeface="+mj-lt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10A8932-4A8C-D74D-91E2-F7A41C4B3002}"/>
              </a:ext>
            </a:extLst>
          </p:cNvPr>
          <p:cNvCxnSpPr>
            <a:cxnSpLocks/>
          </p:cNvCxnSpPr>
          <p:nvPr/>
        </p:nvCxnSpPr>
        <p:spPr>
          <a:xfrm>
            <a:off x="10290704" y="596008"/>
            <a:ext cx="0" cy="6261992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F68C0842-1466-5490-DE0E-BA44F8322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089618" y="3130856"/>
            <a:ext cx="385192" cy="5121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59200" y="4743496"/>
            <a:ext cx="207297" cy="278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82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E5DEC-0F2D-5A7D-BF6B-86FD77B2F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38" y="18411"/>
            <a:ext cx="11617727" cy="832304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Qualitative explanation of the observations (light or D probes)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FCC3E-FF17-B13B-8A0B-A15871EF2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392-2027-42C5-84DA-1FAA100C252A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2056C4-9ED5-91AB-AA9B-F29CC9127F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39" y="850715"/>
            <a:ext cx="6797390" cy="37035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28F439-9935-4F64-F4A8-037AF33733A6}"/>
              </a:ext>
            </a:extLst>
          </p:cNvPr>
          <p:cNvSpPr txBox="1"/>
          <p:nvPr/>
        </p:nvSpPr>
        <p:spPr>
          <a:xfrm>
            <a:off x="7913783" y="705128"/>
            <a:ext cx="2555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+mj-lt"/>
              </a:rPr>
              <a:t>M. Djordjevic, PLB 763, 439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DAFF4A-1880-9BB7-1B1B-CCC2422E22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42" y="5017400"/>
            <a:ext cx="2034388" cy="18388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EDB60B-B99B-E28A-1D97-050D1D35F5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137" y="5043957"/>
            <a:ext cx="2108874" cy="17876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487F9C-76A2-362C-5013-BBCA358555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50" y="4622368"/>
            <a:ext cx="6390969" cy="3708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FB74A3-F063-FEDC-CC23-CB8B05E25FC0}"/>
                  </a:ext>
                </a:extLst>
              </p:cNvPr>
              <p:cNvSpPr txBox="1"/>
              <p:nvPr/>
            </p:nvSpPr>
            <p:spPr>
              <a:xfrm>
                <a:off x="7228339" y="1451714"/>
                <a:ext cx="2262235" cy="1200329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Collisional contribution</a:t>
                </a:r>
                <a:r>
                  <a:rPr lang="en-US" dirty="0">
                    <a:latin typeface="+mj-lt"/>
                  </a:rPr>
                  <a:t>: significant at </a:t>
                </a:r>
                <a:r>
                  <a:rPr lang="en-US" u="sng" dirty="0">
                    <a:latin typeface="+mj-lt"/>
                  </a:rPr>
                  <a:t>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  (</a:t>
                </a:r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steep </a:t>
                </a:r>
                <a:r>
                  <a:rPr lang="en-US" dirty="0">
                    <a:latin typeface="+mj-lt"/>
                  </a:rPr>
                  <a:t>increase)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FB74A3-F063-FEDC-CC23-CB8B05E25F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8339" y="1451714"/>
                <a:ext cx="2262235" cy="1200329"/>
              </a:xfrm>
              <a:prstGeom prst="rect">
                <a:avLst/>
              </a:prstGeom>
              <a:blipFill>
                <a:blip r:embed="rId7"/>
                <a:stretch>
                  <a:fillRect l="-1072" t="-2010" b="-6533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6CF3B8-20FB-FF09-C8DD-6CF778DD7CC1}"/>
                  </a:ext>
                </a:extLst>
              </p:cNvPr>
              <p:cNvSpPr txBox="1"/>
              <p:nvPr/>
            </p:nvSpPr>
            <p:spPr>
              <a:xfrm>
                <a:off x="9719438" y="1259240"/>
                <a:ext cx="2262235" cy="1477328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Radiative contribution</a:t>
                </a:r>
                <a:r>
                  <a:rPr lang="en-US" dirty="0">
                    <a:latin typeface="+mj-lt"/>
                  </a:rPr>
                  <a:t>: important at </a:t>
                </a:r>
                <a:r>
                  <a:rPr lang="en-US" u="sng" dirty="0">
                    <a:latin typeface="+mj-lt"/>
                  </a:rPr>
                  <a:t>entire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u="sng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 range (</a:t>
                </a:r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slow </a:t>
                </a:r>
                <a:r>
                  <a:rPr lang="en-US" dirty="0">
                    <a:latin typeface="+mj-lt"/>
                  </a:rPr>
                  <a:t>increase</a:t>
                </a:r>
                <a:r>
                  <a:rPr lang="en-US" dirty="0">
                    <a:solidFill>
                      <a:schemeClr val="tx1"/>
                    </a:solidFill>
                    <a:latin typeface="+mj-lt"/>
                  </a:rPr>
                  <a:t>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6CF3B8-20FB-FF09-C8DD-6CF778DD7C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9438" y="1259240"/>
                <a:ext cx="2262235" cy="1477328"/>
              </a:xfrm>
              <a:prstGeom prst="rect">
                <a:avLst/>
              </a:prstGeom>
              <a:blipFill>
                <a:blip r:embed="rId8"/>
                <a:stretch>
                  <a:fillRect t="-2049" b="-5328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A1682AC-B4F3-2E82-F953-C26FE0294D7E}"/>
                  </a:ext>
                </a:extLst>
              </p:cNvPr>
              <p:cNvSpPr txBox="1"/>
              <p:nvPr/>
            </p:nvSpPr>
            <p:spPr>
              <a:xfrm>
                <a:off x="7546163" y="3767846"/>
                <a:ext cx="4011744" cy="646331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:r>
                  <a:rPr lang="en-US" i="1" dirty="0">
                    <a:solidFill>
                      <a:schemeClr val="accent6"/>
                    </a:solidFill>
                    <a:latin typeface="+mj-lt"/>
                  </a:rPr>
                  <a:t>vs</a:t>
                </a:r>
                <a:r>
                  <a:rPr lang="en-US" i="1" dirty="0">
                    <a:solidFill>
                      <a:schemeClr val="accent6"/>
                    </a:solidFill>
                  </a:rPr>
                  <a:t>.</a:t>
                </a:r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pattern result of interplay of collisional and radiative contributions.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A1682AC-B4F3-2E82-F953-C26FE0294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163" y="3767846"/>
                <a:ext cx="4011744" cy="646331"/>
              </a:xfrm>
              <a:prstGeom prst="rect">
                <a:avLst/>
              </a:prstGeom>
              <a:blipFill rotWithShape="0">
                <a:blip r:embed="rId9"/>
                <a:stretch>
                  <a:fillRect t="-3704" b="-12963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EEC6B93-599C-E922-A8AC-F3EEB80CD9F8}"/>
                  </a:ext>
                </a:extLst>
              </p:cNvPr>
              <p:cNvSpPr txBox="1"/>
              <p:nvPr/>
            </p:nvSpPr>
            <p:spPr>
              <a:xfrm>
                <a:off x="95078" y="5433020"/>
                <a:ext cx="3540133" cy="923330"/>
              </a:xfrm>
              <a:prstGeom prst="rect">
                <a:avLst/>
              </a:prstGeom>
              <a:noFill/>
              <a:ln w="12700">
                <a:solidFill>
                  <a:srgbClr val="BA773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The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arrow spans a much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 range compared to the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arrows that are similar.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EEC6B93-599C-E922-A8AC-F3EEB80CD9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78" y="5433020"/>
                <a:ext cx="3540133" cy="923330"/>
              </a:xfrm>
              <a:prstGeom prst="rect">
                <a:avLst/>
              </a:prstGeom>
              <a:blipFill rotWithShape="0">
                <a:blip r:embed="rId10"/>
                <a:stretch>
                  <a:fillRect t="-2597" b="-8442"/>
                </a:stretch>
              </a:blipFill>
              <a:ln w="12700">
                <a:solidFill>
                  <a:srgbClr val="BA773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2911F2C2-D862-824D-D442-341C44FDC8E8}"/>
              </a:ext>
            </a:extLst>
          </p:cNvPr>
          <p:cNvSpPr/>
          <p:nvPr/>
        </p:nvSpPr>
        <p:spPr>
          <a:xfrm>
            <a:off x="247438" y="705128"/>
            <a:ext cx="2264408" cy="4300228"/>
          </a:xfrm>
          <a:prstGeom prst="rect">
            <a:avLst/>
          </a:prstGeom>
          <a:noFill/>
          <a:ln>
            <a:solidFill>
              <a:srgbClr val="BA7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5">
            <a:extLst>
              <a:ext uri="{FF2B5EF4-FFF2-40B4-BE49-F238E27FC236}">
                <a16:creationId xmlns:a16="http://schemas.microsoft.com/office/drawing/2014/main" id="{3566E7D0-22F4-C28F-1384-8F3EEB254F97}"/>
              </a:ext>
            </a:extLst>
          </p:cNvPr>
          <p:cNvSpPr/>
          <p:nvPr/>
        </p:nvSpPr>
        <p:spPr>
          <a:xfrm rot="16200000">
            <a:off x="4022268" y="5699805"/>
            <a:ext cx="474945" cy="412120"/>
          </a:xfrm>
          <a:prstGeom prst="downArrow">
            <a:avLst/>
          </a:prstGeom>
          <a:noFill/>
          <a:ln w="12700">
            <a:solidFill>
              <a:srgbClr val="BA7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A7144BC-4D2A-378E-6EFA-32562AA643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9403312" y="4468609"/>
            <a:ext cx="297445" cy="5121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6807F52-5851-8831-CAA2-8393C7681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9403313" y="3157736"/>
            <a:ext cx="297445" cy="512108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B36218AF-5C00-EBBC-398E-FEAE8B85ED7C}"/>
              </a:ext>
            </a:extLst>
          </p:cNvPr>
          <p:cNvSpPr/>
          <p:nvPr/>
        </p:nvSpPr>
        <p:spPr>
          <a:xfrm>
            <a:off x="2511846" y="705128"/>
            <a:ext cx="4532983" cy="430022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8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6" grpId="1" animBg="1"/>
      <p:bldP spid="11" grpId="0" animBg="1"/>
      <p:bldP spid="11" grpId="1" animBg="1"/>
      <p:bldP spid="20" grpId="0" animBg="1"/>
      <p:bldP spid="20" grpId="1" animBg="1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4073</TotalTime>
  <Words>2132</Words>
  <Application>Microsoft Office PowerPoint</Application>
  <PresentationFormat>Widescreen</PresentationFormat>
  <Paragraphs>260</Paragraphs>
  <Slides>23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Arial Narrow</vt:lpstr>
      <vt:lpstr>Calibri</vt:lpstr>
      <vt:lpstr>Calibri Light</vt:lpstr>
      <vt:lpstr>Cambria Math</vt:lpstr>
      <vt:lpstr>CMR10</vt:lpstr>
      <vt:lpstr>Wingdings</vt:lpstr>
      <vt:lpstr>Office Theme</vt:lpstr>
      <vt:lpstr>Equation</vt:lpstr>
      <vt:lpstr>PowerPoint Presentation</vt:lpstr>
      <vt:lpstr>Mass hierarchy effect in energy loss mechanisms</vt:lpstr>
      <vt:lpstr>Our goals</vt:lpstr>
      <vt:lpstr>Numerical framework: DREENA-C</vt:lpstr>
      <vt:lpstr>The dynamical energy loss formalism</vt:lpstr>
      <vt:lpstr>Experimental validation of DREENA-C framework</vt:lpstr>
      <vt:lpstr>I. Nonintuitive suppression patterns (light or D probes)</vt:lpstr>
      <vt:lpstr>I. Nonintuitive suppression patterns (B probes)</vt:lpstr>
      <vt:lpstr>Qualitative explanation of the observations (light or D probes)</vt:lpstr>
      <vt:lpstr>Qualitative explanation of the observations (B probes)</vt:lpstr>
      <vt:lpstr>II. Mass hierarchy in energy loss mechanisms</vt:lpstr>
      <vt:lpstr>Search for an observable</vt:lpstr>
      <vt:lpstr>Analytical derivation: Which information does the new observable carry?</vt:lpstr>
      <vt:lpstr>Analytical derivation: Which information does the new observable carry?</vt:lpstr>
      <vt:lpstr>The new observable (1-R_AA^b)/(1-R_AA^c )</vt:lpstr>
      <vt:lpstr>Testing the adequacy of new observable (1-R_AA^b)/(1-R_AA^c )</vt:lpstr>
      <vt:lpstr>Summary</vt:lpstr>
      <vt:lpstr>Thank you for your attention!</vt:lpstr>
      <vt:lpstr>Backup</vt:lpstr>
      <vt:lpstr>DREENA-C: Numerical framework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Bojana Ilic</dc:creator>
  <cp:lastModifiedBy>Bojana Ilic</cp:lastModifiedBy>
  <cp:revision>91</cp:revision>
  <dcterms:created xsi:type="dcterms:W3CDTF">2022-06-04T12:39:41Z</dcterms:created>
  <dcterms:modified xsi:type="dcterms:W3CDTF">2022-08-02T21:10:10Z</dcterms:modified>
</cp:coreProperties>
</file>