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notesMasterIdLst>
    <p:notesMasterId r:id="rId13"/>
  </p:notesMasterIdLst>
  <p:sldIdLst>
    <p:sldId id="268" r:id="rId5"/>
    <p:sldId id="269" r:id="rId6"/>
    <p:sldId id="337" r:id="rId7"/>
    <p:sldId id="328" r:id="rId8"/>
    <p:sldId id="327" r:id="rId9"/>
    <p:sldId id="326" r:id="rId10"/>
    <p:sldId id="338" r:id="rId11"/>
    <p:sldId id="27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9" autoAdjust="0"/>
    <p:restoredTop sz="94660"/>
  </p:normalViewPr>
  <p:slideViewPr>
    <p:cSldViewPr snapToGrid="0">
      <p:cViewPr varScale="1">
        <p:scale>
          <a:sx n="40" d="100"/>
          <a:sy n="40" d="100"/>
        </p:scale>
        <p:origin x="44" y="6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684AF0-E85B-4DA4-94A4-7AE69897F76D}" type="datetimeFigureOut">
              <a:rPr lang="en-GB" smtClean="0"/>
              <a:t>30/07/2022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23A889-8451-40B6-B6D5-EAA39989D3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4330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23A889-8451-40B6-B6D5-EAA39989D3B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3557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effectLst/>
                <a:latin typeface="Calibri" panose="020F050202020403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The Electron-Ion Collider (EIC) was approved in December 2019 to be built on the Brookhaven National Laboratory site which presently houses the Relativistic Heavy Ion Collider (RHIC). </a:t>
            </a:r>
            <a:endParaRPr lang="en-GB" dirty="0">
              <a:effectLst/>
              <a:latin typeface="Calibri" panose="020F0502020204030204" pitchFamily="34" charset="0"/>
              <a:ea typeface="Yu Mincho" panose="02020400000000000000" pitchFamily="18" charset="-128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one way to study nucleon structure is deeply virtual exclusive processes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23A889-8451-40B6-B6D5-EAA39989D3B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3990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02/08/2022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Kayleigh Gates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02/08/2022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Kayleigh Gates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02/08/2022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Kayleigh Gates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02/08/2022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Kayleigh Gates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dirty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02/08/2022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Kayleigh Gates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02/08/2022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Kayleigh Gates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02/08/2022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Kayleigh Gates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02/08/2022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Kayleigh Gates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02/08/2022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Kayleigh Gates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02/08/2022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Kayleigh Gates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02/08/2022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Kayleigh Gates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en-US"/>
              <a:t>02/08/2022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Kayleigh Gates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hyperlink" Target="https://arxiv.org/abs/2103.05419" TargetMode="Externa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arxiv.org/abs/2103.05419" TargetMode="Externa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63/1.3647199" TargetMode="External"/><Relationship Id="rId2" Type="http://schemas.openxmlformats.org/officeDocument/2006/relationships/hyperlink" Target="https://arxiv.org/abs/hep-ph/011006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ic.github.953io/software/fun4all.html" TargetMode="External"/><Relationship Id="rId5" Type="http://schemas.openxmlformats.org/officeDocument/2006/relationships/hyperlink" Target="https://doi.org/10.1140/epjc/s10052-018-5948-0" TargetMode="External"/><Relationship Id="rId4" Type="http://schemas.openxmlformats.org/officeDocument/2006/relationships/hyperlink" Target="https://arxiv.org/abs/2103.05419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06964" y="1902807"/>
            <a:ext cx="9778072" cy="2572107"/>
          </a:xfrm>
        </p:spPr>
        <p:txBody>
          <a:bodyPr anchor="ctr">
            <a:noAutofit/>
          </a:bodyPr>
          <a:lstStyle/>
          <a:p>
            <a:r>
              <a:rPr lang="en-US" sz="4800" dirty="0">
                <a:cs typeface="Calibri Light"/>
              </a:rPr>
              <a:t>Measuring Time-Like Compton Scattering at the EIC with Detector 1 and at JLAB with CLAS12</a:t>
            </a:r>
            <a:endParaRPr lang="en-GB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5225240"/>
            <a:ext cx="100584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1500" dirty="0">
                <a:solidFill>
                  <a:srgbClr val="FFFFFF"/>
                </a:solidFill>
                <a:cs typeface="Calibri"/>
              </a:rPr>
              <a:t>Kayleigh Gates</a:t>
            </a:r>
          </a:p>
          <a:p>
            <a:r>
              <a:rPr lang="en-GB" sz="1500" dirty="0">
                <a:solidFill>
                  <a:srgbClr val="FFFFFF"/>
                </a:solidFill>
                <a:cs typeface="Calibri"/>
              </a:rPr>
              <a:t>University of Glasgow</a:t>
            </a:r>
          </a:p>
          <a:p>
            <a:r>
              <a:rPr lang="en-GB" sz="1500" dirty="0">
                <a:solidFill>
                  <a:srgbClr val="FFFFFF"/>
                </a:solidFill>
                <a:cs typeface="Calibri"/>
              </a:rPr>
              <a:t>27/08/2021</a:t>
            </a:r>
          </a:p>
        </p:txBody>
      </p:sp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5D835130-BA63-4171-8B39-F1035275C5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02/08/2022</a:t>
            </a:r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372BEDC2-5579-467F-A969-1FBC257FE8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Kayleigh Gates</a:t>
            </a: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0BF4F28C-6C5B-4334-8A1C-A1417BB8AF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83E830E-9E55-418B-B77D-99DAB2A1E14C}"/>
              </a:ext>
            </a:extLst>
          </p:cNvPr>
          <p:cNvSpPr txBox="1"/>
          <p:nvPr/>
        </p:nvSpPr>
        <p:spPr>
          <a:xfrm>
            <a:off x="4320150" y="4725023"/>
            <a:ext cx="3554044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</a:rPr>
              <a:t>Kayleigh Gates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</a:rPr>
              <a:t>University of Glasgow, Scotland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cs typeface="Calibri"/>
            </a:endParaRPr>
          </a:p>
        </p:txBody>
      </p:sp>
      <p:pic>
        <p:nvPicPr>
          <p:cNvPr id="7" name="Picture 7" descr="Logo&#10;&#10;Description automatically generated">
            <a:extLst>
              <a:ext uri="{FF2B5EF4-FFF2-40B4-BE49-F238E27FC236}">
                <a16:creationId xmlns:a16="http://schemas.microsoft.com/office/drawing/2014/main" id="{14845677-C976-D9BB-96C8-A7CF815C73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51557" y="187409"/>
            <a:ext cx="3554046" cy="1296325"/>
          </a:xfrm>
          <a:prstGeom prst="rect">
            <a:avLst/>
          </a:prstGeom>
        </p:spPr>
      </p:pic>
      <p:pic>
        <p:nvPicPr>
          <p:cNvPr id="27650" name="Picture 2">
            <a:extLst>
              <a:ext uri="{FF2B5EF4-FFF2-40B4-BE49-F238E27FC236}">
                <a16:creationId xmlns:a16="http://schemas.microsoft.com/office/drawing/2014/main" id="{6C0BBDFA-BB54-4FEF-8909-80EAB3FBD1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8903" y="187409"/>
            <a:ext cx="3755291" cy="1160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 descr="Text&#10;&#10;Description automatically generated with medium confidence">
            <a:extLst>
              <a:ext uri="{FF2B5EF4-FFF2-40B4-BE49-F238E27FC236}">
                <a16:creationId xmlns:a16="http://schemas.microsoft.com/office/drawing/2014/main" id="{33E89109-7593-4324-9730-76472EB164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397" y="207391"/>
            <a:ext cx="3805040" cy="945090"/>
          </a:xfrm>
          <a:prstGeom prst="rect">
            <a:avLst/>
          </a:prstGeom>
        </p:spPr>
      </p:pic>
      <p:pic>
        <p:nvPicPr>
          <p:cNvPr id="11" name="Picture 4" descr="See the source image">
            <a:extLst>
              <a:ext uri="{FF2B5EF4-FFF2-40B4-BE49-F238E27FC236}">
                <a16:creationId xmlns:a16="http://schemas.microsoft.com/office/drawing/2014/main" id="{0C6112F1-8B39-25DF-C9ED-5C4F399F80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2817" b="93427" l="3500" r="98250">
                        <a14:foregroundMark x1="73000" y1="21127" x2="73000" y2="21127"/>
                        <a14:foregroundMark x1="85000" y1="19718" x2="85000" y2="19718"/>
                        <a14:foregroundMark x1="77000" y1="3286" x2="77000" y2="3286"/>
                        <a14:foregroundMark x1="93000" y1="22535" x2="93000" y2="22535"/>
                        <a14:foregroundMark x1="97000" y1="23944" x2="97000" y2="23944"/>
                        <a14:foregroundMark x1="91750" y1="46009" x2="91750" y2="46009"/>
                        <a14:foregroundMark x1="98250" y1="48357" x2="98250" y2="48357"/>
                        <a14:foregroundMark x1="78750" y1="91549" x2="78750" y2="91549"/>
                        <a14:foregroundMark x1="73500" y1="88732" x2="73500" y2="88732"/>
                        <a14:foregroundMark x1="75750" y1="75117" x2="75750" y2="75117"/>
                        <a14:foregroundMark x1="90500" y1="66197" x2="90500" y2="66197"/>
                        <a14:foregroundMark x1="84500" y1="41315" x2="84500" y2="41315"/>
                        <a14:foregroundMark x1="75250" y1="27700" x2="75250" y2="27700"/>
                        <a14:foregroundMark x1="92000" y1="30986" x2="92000" y2="30986"/>
                        <a14:foregroundMark x1="95750" y1="29108" x2="95750" y2="29108"/>
                        <a14:foregroundMark x1="95250" y1="70892" x2="95250" y2="70892"/>
                        <a14:foregroundMark x1="49500" y1="64319" x2="49500" y2="64319"/>
                        <a14:foregroundMark x1="24500" y1="54460" x2="24500" y2="54460"/>
                        <a14:foregroundMark x1="16750" y1="52582" x2="16750" y2="52582"/>
                        <a14:foregroundMark x1="3500" y1="55869" x2="3500" y2="55869"/>
                        <a14:foregroundMark x1="79250" y1="48357" x2="79250" y2="48357"/>
                        <a14:foregroundMark x1="70000" y1="24413" x2="70000" y2="24413"/>
                        <a14:foregroundMark x1="97000" y1="72300" x2="97000" y2="72300"/>
                        <a14:foregroundMark x1="97250" y1="28638" x2="97250" y2="28638"/>
                        <a14:foregroundMark x1="69750" y1="93427" x2="69750" y2="93427"/>
                        <a14:foregroundMark x1="67500" y1="91549" x2="67500" y2="91549"/>
                        <a14:foregroundMark x1="65750" y1="89202" x2="65750" y2="89202"/>
                        <a14:foregroundMark x1="55000" y1="77934" x2="55000" y2="77934"/>
                        <a14:foregroundMark x1="53500" y1="75117" x2="53500" y2="75117"/>
                        <a14:foregroundMark x1="65500" y1="89202" x2="65500" y2="89202"/>
                        <a14:foregroundMark x1="65250" y1="89202" x2="65250" y2="89202"/>
                        <a14:foregroundMark x1="65750" y1="89202" x2="65750" y2="89202"/>
                        <a14:foregroundMark x1="65250" y1="89671" x2="65250" y2="89671"/>
                        <a14:foregroundMark x1="66250" y1="88732" x2="66250" y2="88732"/>
                        <a14:backgroundMark x1="55000" y1="79812" x2="55000" y2="79812"/>
                        <a14:backgroundMark x1="55500" y1="78404" x2="55500" y2="78404"/>
                        <a14:backgroundMark x1="56500" y1="79812" x2="56500" y2="79812"/>
                        <a14:backgroundMark x1="55000" y1="77465" x2="55000" y2="77465"/>
                        <a14:backgroundMark x1="53500" y1="75587" x2="53500" y2="75587"/>
                        <a14:backgroundMark x1="69750" y1="93897" x2="69750" y2="93897"/>
                        <a14:backgroundMark x1="67750" y1="92488" x2="67750" y2="92488"/>
                        <a14:backgroundMark x1="67000" y1="91080" x2="67000" y2="91080"/>
                        <a14:backgroundMark x1="65750" y1="89671" x2="65750" y2="89671"/>
                        <a14:backgroundMark x1="56750" y1="80282" x2="56750" y2="80282"/>
                        <a14:backgroundMark x1="54750" y1="76526" x2="54750" y2="76526"/>
                        <a14:backgroundMark x1="65000" y1="89671" x2="65000" y2="8967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1175" y="1472016"/>
            <a:ext cx="2271582" cy="1209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4ED5459-EA82-4356-A40A-69788194B2D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0326"/>
          <a:stretch/>
        </p:blipFill>
        <p:spPr>
          <a:xfrm>
            <a:off x="6924502" y="1780790"/>
            <a:ext cx="3297642" cy="279375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C32515A-1188-491C-A80C-AEB8F5131B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cs typeface="Calibri Light"/>
              </a:rPr>
              <a:t>Time-Like Compton Scattering (TCS)</a:t>
            </a:r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9C5AE2B-5546-41EB-87FB-24904354CA0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46349" y="2222945"/>
                <a:ext cx="5526113" cy="3955098"/>
              </a:xfrm>
            </p:spPr>
            <p:txBody>
              <a:bodyPr vert="horz" lIns="91440" tIns="45720" rIns="91440" bIns="45720" rtlCol="0" anchor="t">
                <a:normAutofit fontScale="92500" lnSpcReduction="20000"/>
              </a:bodyPr>
              <a:lstStyle/>
              <a:p>
                <a:pPr>
                  <a:buFont typeface="Arial" panose="020B0604020202020204" pitchFamily="34" charset="0"/>
                  <a:buChar char="•"/>
                </a:pPr>
                <a:r>
                  <a:rPr lang="en-GB" sz="2600" dirty="0">
                    <a:cs typeface="Calibri"/>
                  </a:rPr>
                  <a:t>Exclusive process, often referred to as inverse of Deeply Virtual Compton Scattering (real photon production).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GB" sz="2600" dirty="0">
                    <a:cs typeface="Calibri"/>
                  </a:rPr>
                  <a:t> A real photon interacts with the target nucleon, causing release of virtual photon which decays into a lepton pair.</a:t>
                </a:r>
              </a:p>
              <a:p>
                <a:pPr marL="0" indent="0">
                  <a:buNone/>
                </a:pPr>
                <a:endParaRPr lang="en-GB" sz="2600" dirty="0">
                  <a:cs typeface="Calibri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600" b="0" i="1" smtClean="0">
                          <a:latin typeface="Cambria Math" panose="02040503050406030204" pitchFamily="18" charset="0"/>
                          <a:ea typeface="+mn-lt"/>
                          <a:cs typeface="+mn-lt"/>
                        </a:rPr>
                        <m:t>𝑒𝑝</m:t>
                      </m:r>
                      <m:r>
                        <a:rPr lang="en-GB" sz="2600" b="0" i="1" smtClean="0">
                          <a:latin typeface="Cambria Math" panose="02040503050406030204" pitchFamily="18" charset="0"/>
                          <a:ea typeface="+mn-lt"/>
                          <a:cs typeface="+mn-lt"/>
                        </a:rPr>
                        <m:t>→</m:t>
                      </m:r>
                      <m:sSup>
                        <m:sSupPr>
                          <m:ctrlPr>
                            <a:rPr lang="en-GB" sz="2600" b="0" i="1" smtClean="0">
                              <a:latin typeface="Cambria Math" panose="02040503050406030204" pitchFamily="18" charset="0"/>
                              <a:ea typeface="+mn-lt"/>
                              <a:cs typeface="+mn-lt"/>
                            </a:rPr>
                          </m:ctrlPr>
                        </m:sSupPr>
                        <m:e>
                          <m:r>
                            <a:rPr lang="en-GB" sz="2600" b="0" i="1" smtClean="0">
                              <a:latin typeface="Cambria Math" panose="02040503050406030204" pitchFamily="18" charset="0"/>
                              <a:ea typeface="+mn-lt"/>
                              <a:cs typeface="+mn-lt"/>
                            </a:rPr>
                            <m:t>𝑒</m:t>
                          </m:r>
                        </m:e>
                        <m:sup>
                          <m:r>
                            <a:rPr lang="en-GB" sz="2600" b="0" i="1" smtClean="0">
                              <a:latin typeface="Cambria Math" panose="02040503050406030204" pitchFamily="18" charset="0"/>
                              <a:ea typeface="+mn-lt"/>
                              <a:cs typeface="+mn-lt"/>
                            </a:rPr>
                            <m:t>′</m:t>
                          </m:r>
                        </m:sup>
                      </m:sSup>
                      <m:sSup>
                        <m:sSupPr>
                          <m:ctrlPr>
                            <a:rPr lang="en-GB" sz="2600" b="0" i="1" smtClean="0">
                              <a:latin typeface="Cambria Math" panose="02040503050406030204" pitchFamily="18" charset="0"/>
                              <a:ea typeface="+mn-lt"/>
                              <a:cs typeface="+mn-lt"/>
                            </a:rPr>
                          </m:ctrlPr>
                        </m:sSupPr>
                        <m:e>
                          <m:r>
                            <a:rPr lang="en-GB" sz="2600" b="0" i="1" smtClean="0">
                              <a:latin typeface="Cambria Math" panose="02040503050406030204" pitchFamily="18" charset="0"/>
                              <a:ea typeface="+mn-lt"/>
                              <a:cs typeface="+mn-lt"/>
                            </a:rPr>
                            <m:t>𝑝</m:t>
                          </m:r>
                        </m:e>
                        <m:sup>
                          <m:r>
                            <a:rPr lang="en-GB" sz="2600" b="0" i="1" smtClean="0">
                              <a:latin typeface="Cambria Math" panose="02040503050406030204" pitchFamily="18" charset="0"/>
                              <a:ea typeface="+mn-lt"/>
                              <a:cs typeface="+mn-lt"/>
                            </a:rPr>
                            <m:t>′</m:t>
                          </m:r>
                        </m:sup>
                      </m:sSup>
                      <m:sSup>
                        <m:sSupPr>
                          <m:ctrlPr>
                            <a:rPr lang="en-GB" sz="2600" b="0" i="1" smtClean="0">
                              <a:latin typeface="Cambria Math" panose="02040503050406030204" pitchFamily="18" charset="0"/>
                              <a:ea typeface="+mn-lt"/>
                              <a:cs typeface="+mn-lt"/>
                            </a:rPr>
                          </m:ctrlPr>
                        </m:sSupPr>
                        <m:e>
                          <m:r>
                            <a:rPr lang="en-GB" sz="2600" b="0" i="1" smtClean="0">
                              <a:latin typeface="Cambria Math" panose="02040503050406030204" pitchFamily="18" charset="0"/>
                              <a:ea typeface="+mn-lt"/>
                              <a:cs typeface="+mn-lt"/>
                            </a:rPr>
                            <m:t>𝛾</m:t>
                          </m:r>
                        </m:e>
                        <m:sup>
                          <m:r>
                            <a:rPr lang="en-GB" sz="2600" b="0" i="1" smtClean="0">
                              <a:latin typeface="Cambria Math" panose="02040503050406030204" pitchFamily="18" charset="0"/>
                              <a:ea typeface="+mn-lt"/>
                              <a:cs typeface="+mn-lt"/>
                            </a:rPr>
                            <m:t>∗</m:t>
                          </m:r>
                        </m:sup>
                      </m:sSup>
                    </m:oMath>
                  </m:oMathPara>
                </a14:m>
                <a:endParaRPr lang="en-GB" sz="2600" dirty="0">
                  <a:ea typeface="+mn-lt"/>
                  <a:cs typeface="+mn-lt"/>
                </a:endParaRPr>
              </a:p>
              <a:p>
                <a:pPr marL="201168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2600" b="0" i="1" smtClean="0">
                              <a:latin typeface="Cambria Math" panose="02040503050406030204" pitchFamily="18" charset="0"/>
                              <a:ea typeface="+mn-lt"/>
                              <a:cs typeface="+mn-lt"/>
                            </a:rPr>
                          </m:ctrlPr>
                        </m:sSupPr>
                        <m:e>
                          <m:r>
                            <a:rPr lang="en-GB" sz="2600" b="0" i="1" smtClean="0">
                              <a:latin typeface="Cambria Math" panose="02040503050406030204" pitchFamily="18" charset="0"/>
                              <a:ea typeface="+mn-lt"/>
                              <a:cs typeface="+mn-lt"/>
                            </a:rPr>
                            <m:t>𝛾</m:t>
                          </m:r>
                        </m:e>
                        <m:sup>
                          <m:r>
                            <a:rPr lang="en-GB" sz="2600" b="0" i="1" smtClean="0">
                              <a:latin typeface="Cambria Math" panose="02040503050406030204" pitchFamily="18" charset="0"/>
                              <a:ea typeface="+mn-lt"/>
                              <a:cs typeface="+mn-lt"/>
                            </a:rPr>
                            <m:t>∗</m:t>
                          </m:r>
                        </m:sup>
                      </m:sSup>
                      <m:r>
                        <a:rPr lang="en-GB" sz="2600" b="0" i="1" smtClean="0">
                          <a:latin typeface="Cambria Math" panose="02040503050406030204" pitchFamily="18" charset="0"/>
                          <a:ea typeface="+mn-lt"/>
                          <a:cs typeface="+mn-lt"/>
                        </a:rPr>
                        <m:t>→</m:t>
                      </m:r>
                      <m:sSup>
                        <m:sSupPr>
                          <m:ctrlPr>
                            <a:rPr lang="en-GB" sz="2600" b="0" i="1" smtClean="0">
                              <a:latin typeface="Cambria Math" panose="02040503050406030204" pitchFamily="18" charset="0"/>
                              <a:ea typeface="+mn-lt"/>
                              <a:cs typeface="+mn-lt"/>
                            </a:rPr>
                          </m:ctrlPr>
                        </m:sSupPr>
                        <m:e>
                          <m:r>
                            <a:rPr lang="en-GB" sz="2600" b="0" i="1" smtClean="0">
                              <a:latin typeface="Cambria Math" panose="02040503050406030204" pitchFamily="18" charset="0"/>
                              <a:ea typeface="+mn-lt"/>
                              <a:cs typeface="+mn-lt"/>
                            </a:rPr>
                            <m:t>𝜇</m:t>
                          </m:r>
                        </m:e>
                        <m:sup>
                          <m:r>
                            <a:rPr lang="en-GB" sz="2600" b="0" i="1" smtClean="0">
                              <a:latin typeface="Cambria Math" panose="02040503050406030204" pitchFamily="18" charset="0"/>
                              <a:ea typeface="+mn-lt"/>
                              <a:cs typeface="+mn-lt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en-GB" sz="2600" b="0" i="1" smtClean="0">
                              <a:latin typeface="Cambria Math" panose="02040503050406030204" pitchFamily="18" charset="0"/>
                              <a:ea typeface="+mn-lt"/>
                              <a:cs typeface="+mn-lt"/>
                            </a:rPr>
                          </m:ctrlPr>
                        </m:sSupPr>
                        <m:e>
                          <m:r>
                            <a:rPr lang="en-GB" sz="2600" b="0" i="1" smtClean="0">
                              <a:latin typeface="Cambria Math" panose="02040503050406030204" pitchFamily="18" charset="0"/>
                              <a:ea typeface="+mn-lt"/>
                              <a:cs typeface="+mn-lt"/>
                            </a:rPr>
                            <m:t>𝜇</m:t>
                          </m:r>
                        </m:e>
                        <m:sup>
                          <m:r>
                            <a:rPr lang="en-GB" sz="2600" b="0" i="1" smtClean="0">
                              <a:latin typeface="Cambria Math" panose="02040503050406030204" pitchFamily="18" charset="0"/>
                              <a:ea typeface="+mn-lt"/>
                              <a:cs typeface="+mn-lt"/>
                            </a:rPr>
                            <m:t>−</m:t>
                          </m:r>
                        </m:sup>
                      </m:sSup>
                      <m:r>
                        <a:rPr lang="en-GB" sz="2600" b="0" i="1" smtClean="0">
                          <a:latin typeface="Cambria Math" panose="02040503050406030204" pitchFamily="18" charset="0"/>
                          <a:ea typeface="+mn-lt"/>
                          <a:cs typeface="+mn-lt"/>
                        </a:rPr>
                        <m:t> </m:t>
                      </m:r>
                      <m:r>
                        <a:rPr lang="en-GB" sz="2600" b="0" i="1" smtClean="0">
                          <a:latin typeface="Cambria Math" panose="02040503050406030204" pitchFamily="18" charset="0"/>
                          <a:ea typeface="+mn-lt"/>
                          <a:cs typeface="+mn-lt"/>
                        </a:rPr>
                        <m:t>𝑜𝑟</m:t>
                      </m:r>
                      <m:r>
                        <a:rPr lang="en-GB" sz="2600" b="0" i="1" smtClean="0">
                          <a:latin typeface="Cambria Math" panose="02040503050406030204" pitchFamily="18" charset="0"/>
                          <a:ea typeface="+mn-lt"/>
                          <a:cs typeface="+mn-lt"/>
                        </a:rPr>
                        <m:t> </m:t>
                      </m:r>
                      <m:sSup>
                        <m:sSupPr>
                          <m:ctrlPr>
                            <a:rPr lang="en-GB" sz="2600" b="0" i="1" smtClean="0">
                              <a:latin typeface="Cambria Math" panose="02040503050406030204" pitchFamily="18" charset="0"/>
                              <a:ea typeface="+mn-lt"/>
                              <a:cs typeface="+mn-lt"/>
                            </a:rPr>
                          </m:ctrlPr>
                        </m:sSupPr>
                        <m:e>
                          <m:r>
                            <a:rPr lang="en-GB" sz="2600" b="0" i="1" smtClean="0">
                              <a:latin typeface="Cambria Math" panose="02040503050406030204" pitchFamily="18" charset="0"/>
                              <a:ea typeface="+mn-lt"/>
                              <a:cs typeface="+mn-lt"/>
                            </a:rPr>
                            <m:t>𝑒</m:t>
                          </m:r>
                        </m:e>
                        <m:sup>
                          <m:r>
                            <a:rPr lang="en-GB" sz="2600" b="0" i="1" smtClean="0">
                              <a:latin typeface="Cambria Math" panose="02040503050406030204" pitchFamily="18" charset="0"/>
                              <a:ea typeface="+mn-lt"/>
                              <a:cs typeface="+mn-lt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en-GB" sz="2600" b="0" i="1" smtClean="0">
                              <a:latin typeface="Cambria Math" panose="02040503050406030204" pitchFamily="18" charset="0"/>
                              <a:ea typeface="+mn-lt"/>
                              <a:cs typeface="+mn-lt"/>
                            </a:rPr>
                          </m:ctrlPr>
                        </m:sSupPr>
                        <m:e>
                          <m:r>
                            <a:rPr lang="en-GB" sz="2600" b="0" i="1" smtClean="0">
                              <a:latin typeface="Cambria Math" panose="02040503050406030204" pitchFamily="18" charset="0"/>
                              <a:ea typeface="+mn-lt"/>
                              <a:cs typeface="+mn-lt"/>
                            </a:rPr>
                            <m:t>𝑒</m:t>
                          </m:r>
                        </m:e>
                        <m:sup>
                          <m:r>
                            <a:rPr lang="en-GB" sz="2600" b="0" i="1" smtClean="0">
                              <a:latin typeface="Cambria Math" panose="02040503050406030204" pitchFamily="18" charset="0"/>
                              <a:ea typeface="+mn-lt"/>
                              <a:cs typeface="+mn-lt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GB" sz="2600" dirty="0">
                  <a:cs typeface="Calibri"/>
                </a:endParaRP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GB" sz="2600" dirty="0">
                    <a:cs typeface="Calibri"/>
                  </a:rPr>
                  <a:t>TCS gives access to GPD’s via interference with Bethe </a:t>
                </a:r>
                <a:r>
                  <a:rPr lang="en-GB" sz="2600" dirty="0" err="1">
                    <a:cs typeface="Calibri"/>
                  </a:rPr>
                  <a:t>Heitler</a:t>
                </a:r>
                <a:r>
                  <a:rPr lang="en-GB" sz="2600" dirty="0">
                    <a:cs typeface="Calibri"/>
                  </a:rPr>
                  <a:t> Process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endParaRPr lang="en-GB" sz="1800" dirty="0">
                  <a:ea typeface="+mn-lt"/>
                  <a:cs typeface="Calibri"/>
                </a:endParaRPr>
              </a:p>
              <a:p>
                <a:pPr marL="0" indent="0">
                  <a:buNone/>
                </a:pPr>
                <a:endParaRPr lang="en-GB" sz="2000" dirty="0">
                  <a:ea typeface="+mn-lt"/>
                  <a:cs typeface="+mn-lt"/>
                </a:endParaRPr>
              </a:p>
              <a:p>
                <a:pPr marL="201168" lvl="1" indent="0">
                  <a:buNone/>
                </a:pPr>
                <a:endParaRPr lang="en-GB" dirty="0">
                  <a:ea typeface="+mn-lt"/>
                  <a:cs typeface="+mn-lt"/>
                </a:endParaRPr>
              </a:p>
              <a:p>
                <a:pPr marL="0" indent="0">
                  <a:buNone/>
                </a:pPr>
                <a:endParaRPr lang="en-GB" dirty="0">
                  <a:cs typeface="Calibri"/>
                </a:endParaRP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9C5AE2B-5546-41EB-87FB-24904354CA0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46349" y="2222945"/>
                <a:ext cx="5526113" cy="3955098"/>
              </a:xfrm>
              <a:blipFill>
                <a:blip r:embed="rId4"/>
                <a:stretch>
                  <a:fillRect l="-1433" t="-3549" r="-154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61CDE94-C737-4D1C-9A4E-82BED563A3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02/08/2022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03FA63CA-411B-43EA-B57F-9C69E42CD5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Kayleigh Gates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A7B5AB9-E21D-4EB8-BD61-E0F9AF310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/>
              <a:t>2</a:t>
            </a:fld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A383BFA-8DEA-4F9B-B6C0-E39474BD768C}"/>
              </a:ext>
            </a:extLst>
          </p:cNvPr>
          <p:cNvSpPr txBox="1"/>
          <p:nvPr/>
        </p:nvSpPr>
        <p:spPr>
          <a:xfrm>
            <a:off x="6126480" y="5598731"/>
            <a:ext cx="6096000" cy="938719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defRPr/>
            </a:pPr>
            <a:r>
              <a:rPr lang="en-GB" sz="1100" dirty="0">
                <a:latin typeface="Calibri" panose="020F0502020204030204"/>
                <a:ea typeface="+mn-lt"/>
                <a:cs typeface="Calibri" panose="020F0502020204030204"/>
              </a:rPr>
              <a:t>[1] Science</a:t>
            </a: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lt"/>
                <a:cs typeface="Calibri" panose="020F0502020204030204"/>
              </a:rPr>
              <a:t> Requirements and Detector Concepts for the Electron-Ion Collider: EIC Yellow Report e-Print: </a:t>
            </a: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Calibri" panose="020F0502020204030204"/>
                <a:ea typeface="+mn-lt"/>
                <a:cs typeface="Calibri" panose="020F0502020204030204"/>
                <a:hlinkClick r:id="rId5"/>
              </a:rPr>
              <a:t>2103.05419</a:t>
            </a: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lt"/>
                <a:cs typeface="Calibri" panose="020F0502020204030204"/>
              </a:rPr>
              <a:t> [</a:t>
            </a:r>
            <a:r>
              <a:rPr kumimoji="0" lang="en-GB" sz="11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 panose="020F0502020204030204"/>
                <a:ea typeface="+mn-lt"/>
                <a:cs typeface="Calibri" panose="020F0502020204030204"/>
              </a:rPr>
              <a:t>physics.ins</a:t>
            </a: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lt"/>
                <a:cs typeface="Calibri" panose="020F0502020204030204"/>
              </a:rPr>
              <a:t>-det]</a:t>
            </a:r>
          </a:p>
          <a:p>
            <a:pPr>
              <a:defRPr/>
            </a:pPr>
            <a:r>
              <a:rPr lang="en-GB" sz="1100" dirty="0">
                <a:effectLst/>
                <a:latin typeface="Calibri"/>
                <a:ea typeface="Calibri" panose="020F0502020204030204" pitchFamily="34" charset="0"/>
                <a:cs typeface="Calibri"/>
              </a:rPr>
              <a:t>[2] Horn, T., Y. </a:t>
            </a:r>
            <a:r>
              <a:rPr lang="en-GB" sz="1100" dirty="0" err="1">
                <a:effectLst/>
                <a:latin typeface="Calibri"/>
                <a:ea typeface="Calibri" panose="020F0502020204030204" pitchFamily="34" charset="0"/>
                <a:cs typeface="Calibri"/>
              </a:rPr>
              <a:t>Illieva</a:t>
            </a:r>
            <a:r>
              <a:rPr lang="en-GB" sz="1100" dirty="0">
                <a:effectLst/>
                <a:latin typeface="Calibri"/>
                <a:ea typeface="Calibri" panose="020F0502020204030204" pitchFamily="34" charset="0"/>
                <a:cs typeface="Calibri"/>
              </a:rPr>
              <a:t>, F. J. Klein, P. Nadel-</a:t>
            </a:r>
            <a:r>
              <a:rPr lang="en-GB" sz="1100" dirty="0" err="1">
                <a:effectLst/>
                <a:latin typeface="Calibri"/>
                <a:ea typeface="Calibri" panose="020F0502020204030204" pitchFamily="34" charset="0"/>
                <a:cs typeface="Calibri"/>
              </a:rPr>
              <a:t>Turonski</a:t>
            </a:r>
            <a:r>
              <a:rPr lang="en-GB" sz="1100" dirty="0">
                <a:effectLst/>
                <a:latin typeface="Calibri"/>
                <a:ea typeface="Calibri" panose="020F0502020204030204" pitchFamily="34" charset="0"/>
                <a:cs typeface="Calibri"/>
              </a:rPr>
              <a:t>, R. </a:t>
            </a:r>
            <a:r>
              <a:rPr lang="en-GB" sz="1100" dirty="0" err="1">
                <a:effectLst/>
                <a:latin typeface="Calibri"/>
                <a:ea typeface="Calibri" panose="020F0502020204030204" pitchFamily="34" charset="0"/>
                <a:cs typeface="Calibri"/>
              </a:rPr>
              <a:t>Paremuzyan</a:t>
            </a:r>
            <a:r>
              <a:rPr lang="en-GB" sz="1100" dirty="0">
                <a:effectLst/>
                <a:latin typeface="Calibri"/>
                <a:ea typeface="Calibri" panose="020F0502020204030204" pitchFamily="34" charset="0"/>
                <a:cs typeface="Calibri"/>
              </a:rPr>
              <a:t>, and S. </a:t>
            </a:r>
            <a:r>
              <a:rPr lang="en-GB" sz="1100" dirty="0" err="1">
                <a:effectLst/>
                <a:latin typeface="Calibri"/>
                <a:ea typeface="Calibri" panose="020F0502020204030204" pitchFamily="34" charset="0"/>
                <a:cs typeface="Calibri"/>
              </a:rPr>
              <a:t>Stepanyan</a:t>
            </a:r>
            <a:r>
              <a:rPr lang="en-GB" sz="1100" dirty="0">
                <a:effectLst/>
                <a:latin typeface="Calibri"/>
                <a:ea typeface="Calibri" panose="020F0502020204030204" pitchFamily="34" charset="0"/>
                <a:cs typeface="Calibri"/>
              </a:rPr>
              <a:t>. 2011, </a:t>
            </a:r>
            <a:r>
              <a:rPr lang="en-GB" sz="1100" i="1" dirty="0">
                <a:effectLst/>
                <a:latin typeface="Calibri"/>
                <a:ea typeface="Calibri" panose="020F0502020204030204" pitchFamily="34" charset="0"/>
                <a:cs typeface="Calibri"/>
              </a:rPr>
              <a:t>AIP Conference Proceedings</a:t>
            </a:r>
            <a:r>
              <a:rPr lang="en-GB" sz="1100" dirty="0">
                <a:effectLst/>
                <a:latin typeface="Calibri"/>
                <a:ea typeface="Calibri" panose="020F0502020204030204" pitchFamily="34" charset="0"/>
                <a:cs typeface="Calibri"/>
              </a:rPr>
              <a:t>. Vol. 1374. Virginia. https://doi.org/10.1063/1.3647199</a:t>
            </a:r>
            <a:endParaRPr lang="en-GB" sz="1100" dirty="0"/>
          </a:p>
          <a:p>
            <a:pPr>
              <a:defRPr/>
            </a:pPr>
            <a:endParaRPr lang="en-GB" sz="1100" dirty="0">
              <a:latin typeface="Calibri" panose="020F0502020204030204"/>
              <a:ea typeface="+mn-lt"/>
              <a:cs typeface="Calibri" panose="020F0502020204030204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C0441AE-DD4D-84EE-6BCC-DFEAC95D5F70}"/>
              </a:ext>
            </a:extLst>
          </p:cNvPr>
          <p:cNvSpPr txBox="1"/>
          <p:nvPr/>
        </p:nvSpPr>
        <p:spPr>
          <a:xfrm>
            <a:off x="7293672" y="2260311"/>
            <a:ext cx="450439" cy="2616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1100" dirty="0">
                <a:cs typeface="Calibri"/>
              </a:rPr>
              <a:t>[1]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E5721AB-7E48-5501-CBB3-EC090929C2CE}"/>
                  </a:ext>
                </a:extLst>
              </p:cNvPr>
              <p:cNvSpPr txBox="1"/>
              <p:nvPr/>
            </p:nvSpPr>
            <p:spPr>
              <a:xfrm>
                <a:off x="7145574" y="4454920"/>
                <a:ext cx="2704279" cy="1311128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t">
                <a:spAutoFit/>
              </a:bodyPr>
              <a:lstStyle/>
              <a:p>
                <a:pPr marL="91440" marR="0" lvl="0" indent="-91440" algn="l" defTabSz="914400" rtl="0" eaLnBrk="1" fontAlgn="auto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rgbClr val="1CADE4"/>
                  </a:buClr>
                  <a:buSzPct val="100000"/>
                  <a:buFont typeface="Calibri" panose="020F0502020204030204" pitchFamily="34" charset="0"/>
                  <a:buChar char=" "/>
                  <a:tabLst/>
                  <a:defRPr/>
                </a:pPr>
                <a:r>
                  <a:rPr lang="en-GB" sz="1600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Calibri" panose="020F0502020204030204"/>
                    <a:ea typeface="+mn-lt"/>
                    <a:cs typeface="Calibri" panose="020F0502020204030204"/>
                    <a:sym typeface="Wingdings" panose="05000000000000000000" pitchFamily="2" charset="2"/>
                  </a:rPr>
                  <a:t>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en-GB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</m:ctrlPr>
                      </m:sSupPr>
                      <m:e>
                        <m:r>
                          <a:rPr kumimoji="0" lang="en-GB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𝑄</m:t>
                        </m:r>
                      </m:e>
                      <m:sup>
                        <m:r>
                          <a:rPr kumimoji="0" lang="en-GB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2</m:t>
                        </m:r>
                      </m:sup>
                    </m:sSup>
                    <m:r>
                      <a:rPr kumimoji="0" lang="en-GB" sz="16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lt"/>
                        <a:cs typeface="+mn-lt"/>
                      </a:rPr>
                      <m:t>=−</m:t>
                    </m:r>
                    <m:sSup>
                      <m:sSupPr>
                        <m:ctrlPr>
                          <a:rPr kumimoji="0" lang="en-GB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</m:ctrlPr>
                      </m:sSupPr>
                      <m:e>
                        <m:r>
                          <a:rPr kumimoji="0" lang="en-GB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𝑞</m:t>
                        </m:r>
                      </m:e>
                      <m:sup>
                        <m:r>
                          <a:rPr kumimoji="0" lang="en-GB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2</m:t>
                        </m:r>
                      </m:sup>
                    </m:sSup>
                    <m:r>
                      <a:rPr kumimoji="0" lang="en-GB" sz="16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lt"/>
                        <a:cs typeface="+mn-lt"/>
                      </a:rPr>
                      <m:t>=−</m:t>
                    </m:r>
                    <m:sSup>
                      <m:sSupPr>
                        <m:ctrlPr>
                          <a:rPr kumimoji="0" lang="en-GB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</m:ctrlPr>
                      </m:sSupPr>
                      <m:e>
                        <m:d>
                          <m:dPr>
                            <m:ctrlPr>
                              <a:rPr kumimoji="0" lang="en-GB" sz="1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>
                                    <a:lumMod val="75000"/>
                                    <a:lumOff val="25000"/>
                                  </a:prstClr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lt"/>
                                <a:cs typeface="+mn-lt"/>
                              </a:rPr>
                            </m:ctrlPr>
                          </m:dPr>
                          <m:e>
                            <m:r>
                              <a:rPr kumimoji="0" lang="en-GB" sz="1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>
                                    <a:lumMod val="75000"/>
                                    <a:lumOff val="25000"/>
                                  </a:prstClr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lt"/>
                                <a:cs typeface="+mn-lt"/>
                              </a:rPr>
                              <m:t>𝑘</m:t>
                            </m:r>
                            <m:r>
                              <a:rPr kumimoji="0" lang="en-GB" sz="1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>
                                    <a:lumMod val="75000"/>
                                    <a:lumOff val="25000"/>
                                  </a:prstClr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lt"/>
                                <a:cs typeface="+mn-lt"/>
                              </a:rPr>
                              <m:t>−</m:t>
                            </m:r>
                            <m:r>
                              <a:rPr kumimoji="0" lang="en-GB" sz="1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>
                                    <a:lumMod val="75000"/>
                                    <a:lumOff val="25000"/>
                                  </a:prstClr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lt"/>
                                <a:cs typeface="+mn-lt"/>
                              </a:rPr>
                              <m:t>𝑘</m:t>
                            </m:r>
                            <m:r>
                              <a:rPr kumimoji="0" lang="en-GB" sz="1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>
                                    <a:lumMod val="75000"/>
                                    <a:lumOff val="25000"/>
                                  </a:prstClr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lt"/>
                                <a:cs typeface="+mn-lt"/>
                              </a:rPr>
                              <m:t>′</m:t>
                            </m:r>
                          </m:e>
                        </m:d>
                      </m:e>
                      <m:sup>
                        <m:r>
                          <a:rPr kumimoji="0" lang="en-GB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2</m:t>
                        </m:r>
                      </m:sup>
                    </m:sSup>
                  </m:oMath>
                </a14:m>
                <a:endParaRPr kumimoji="0" lang="en-GB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lt"/>
                  <a:cs typeface="Calibri" panose="020F0502020204030204"/>
                  <a:sym typeface="Wingdings" panose="05000000000000000000" pitchFamily="2" charset="2"/>
                </a:endParaRPr>
              </a:p>
              <a:p>
                <a:pPr marL="91440" marR="0" lvl="0" indent="-91440" algn="l" defTabSz="914400" rtl="0" eaLnBrk="1" fontAlgn="auto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rgbClr val="1CADE4"/>
                  </a:buClr>
                  <a:buSzPct val="100000"/>
                  <a:buFont typeface="Calibri" panose="020F0502020204030204" pitchFamily="34" charset="0"/>
                  <a:buChar char=" "/>
                  <a:tabLst/>
                  <a:defRPr/>
                </a:pPr>
                <a14:m>
                  <m:oMath xmlns:m="http://schemas.openxmlformats.org/officeDocument/2006/math">
                    <m:r>
                      <a:rPr lang="en-GB" sz="1600" i="1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Cambria Math" panose="02040503050406030204" pitchFamily="18" charset="0"/>
                        <a:ea typeface="+mn-lt"/>
                        <a:cs typeface="+mn-lt"/>
                      </a:rPr>
                      <m:t> </m:t>
                    </m:r>
                    <m:r>
                      <a:rPr kumimoji="0" lang="en-GB" sz="16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lt"/>
                        <a:cs typeface="+mn-lt"/>
                      </a:rPr>
                      <m:t>𝑡</m:t>
                    </m:r>
                    <m:r>
                      <a:rPr kumimoji="0" lang="en-GB" sz="16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lt"/>
                        <a:cs typeface="+mn-lt"/>
                      </a:rPr>
                      <m:t>=</m:t>
                    </m:r>
                    <m:sSup>
                      <m:sSupPr>
                        <m:ctrlPr>
                          <a:rPr kumimoji="0" lang="en-GB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</m:ctrlPr>
                      </m:sSupPr>
                      <m:e>
                        <m:d>
                          <m:dPr>
                            <m:ctrlPr>
                              <a:rPr kumimoji="0" lang="en-GB" sz="1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>
                                    <a:lumMod val="75000"/>
                                    <a:lumOff val="25000"/>
                                  </a:prstClr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lt"/>
                                <a:cs typeface="+mn-lt"/>
                              </a:rPr>
                            </m:ctrlPr>
                          </m:dPr>
                          <m:e>
                            <m:r>
                              <a:rPr kumimoji="0" lang="en-GB" sz="1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>
                                    <a:lumMod val="75000"/>
                                    <a:lumOff val="25000"/>
                                  </a:prstClr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lt"/>
                                <a:cs typeface="+mn-lt"/>
                              </a:rPr>
                              <m:t>𝑝</m:t>
                            </m:r>
                            <m:r>
                              <a:rPr kumimoji="0" lang="en-GB" sz="1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>
                                    <a:lumMod val="75000"/>
                                    <a:lumOff val="25000"/>
                                  </a:prstClr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lt"/>
                                <a:cs typeface="+mn-lt"/>
                              </a:rPr>
                              <m:t>′−</m:t>
                            </m:r>
                            <m:r>
                              <a:rPr kumimoji="0" lang="en-GB" sz="1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>
                                    <a:lumMod val="75000"/>
                                    <a:lumOff val="25000"/>
                                  </a:prstClr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lt"/>
                                <a:cs typeface="+mn-lt"/>
                              </a:rPr>
                              <m:t>𝑝</m:t>
                            </m:r>
                          </m:e>
                        </m:d>
                      </m:e>
                      <m:sup>
                        <m:r>
                          <a:rPr kumimoji="0" lang="en-GB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2</m:t>
                        </m:r>
                      </m:sup>
                    </m:sSup>
                    <m:r>
                      <a:rPr kumimoji="0" lang="en-GB" sz="16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lt"/>
                        <a:cs typeface="+mn-lt"/>
                      </a:rPr>
                      <m:t>=</m:t>
                    </m:r>
                    <m:sSup>
                      <m:sSupPr>
                        <m:ctrlPr>
                          <a:rPr kumimoji="0" lang="en-GB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</m:ctrlPr>
                      </m:sSupPr>
                      <m:e>
                        <m:d>
                          <m:dPr>
                            <m:ctrlPr>
                              <a:rPr kumimoji="0" lang="en-GB" sz="1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>
                                    <a:lumMod val="75000"/>
                                    <a:lumOff val="25000"/>
                                  </a:prstClr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lt"/>
                                <a:cs typeface="+mn-lt"/>
                              </a:rPr>
                            </m:ctrlPr>
                          </m:dPr>
                          <m:e>
                            <m:r>
                              <a:rPr kumimoji="0" lang="en-GB" sz="1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>
                                    <a:lumMod val="75000"/>
                                    <a:lumOff val="25000"/>
                                  </a:prstClr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lt"/>
                                <a:cs typeface="+mn-lt"/>
                              </a:rPr>
                              <m:t>𝑞</m:t>
                            </m:r>
                            <m:r>
                              <a:rPr kumimoji="0" lang="en-GB" sz="1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>
                                    <a:lumMod val="75000"/>
                                    <a:lumOff val="25000"/>
                                  </a:prstClr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lt"/>
                                <a:cs typeface="+mn-lt"/>
                              </a:rPr>
                              <m:t>−</m:t>
                            </m:r>
                            <m:r>
                              <a:rPr kumimoji="0" lang="en-GB" sz="1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>
                                    <a:lumMod val="75000"/>
                                    <a:lumOff val="25000"/>
                                  </a:prstClr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lt"/>
                                <a:cs typeface="+mn-lt"/>
                              </a:rPr>
                              <m:t>𝑞</m:t>
                            </m:r>
                            <m:r>
                              <a:rPr kumimoji="0" lang="en-GB" sz="1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>
                                    <a:lumMod val="75000"/>
                                    <a:lumOff val="25000"/>
                                  </a:prstClr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lt"/>
                                <a:cs typeface="+mn-lt"/>
                              </a:rPr>
                              <m:t>′</m:t>
                            </m:r>
                          </m:e>
                        </m:d>
                      </m:e>
                      <m:sup>
                        <m:r>
                          <a:rPr kumimoji="0" lang="en-GB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2</m:t>
                        </m:r>
                      </m:sup>
                    </m:sSup>
                  </m:oMath>
                </a14:m>
                <a:endParaRPr kumimoji="0" lang="en-GB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lt"/>
                  <a:cs typeface="Calibri" panose="020F0502020204030204"/>
                  <a:sym typeface="Wingdings" panose="05000000000000000000" pitchFamily="2" charset="2"/>
                </a:endParaRPr>
              </a:p>
              <a:p>
                <a:pPr marL="91440" marR="0" lvl="0" indent="-91440" algn="l" defTabSz="914400" rtl="0" eaLnBrk="1" fontAlgn="auto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rgbClr val="1CADE4"/>
                  </a:buClr>
                  <a:buSzPct val="100000"/>
                  <a:buFont typeface="Calibri" panose="020F0502020204030204" pitchFamily="34" charset="0"/>
                  <a:buChar char=" "/>
                  <a:tabLst/>
                  <a:defRPr/>
                </a:pPr>
                <a:r>
                  <a:rPr kumimoji="0" lang="en-GB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Calibri" panose="020F0502020204030204"/>
                    <a:ea typeface="+mn-lt"/>
                    <a:cs typeface="Calibri" panose="020F0502020204030204"/>
                    <a:sym typeface="Wingdings" panose="05000000000000000000" pitchFamily="2" charset="2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en-GB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</m:ctrlPr>
                      </m:sSupPr>
                      <m:e>
                        <m:r>
                          <a:rPr kumimoji="0" lang="en-GB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𝑄</m:t>
                        </m:r>
                        <m:r>
                          <a:rPr kumimoji="0" lang="en-GB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′</m:t>
                        </m:r>
                      </m:e>
                      <m:sup>
                        <m:r>
                          <a:rPr kumimoji="0" lang="en-GB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2</m:t>
                        </m:r>
                      </m:sup>
                    </m:sSup>
                    <m:r>
                      <a:rPr kumimoji="0" lang="en-GB" sz="16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lt"/>
                        <a:cs typeface="+mn-lt"/>
                      </a:rPr>
                      <m:t>=</m:t>
                    </m:r>
                    <m:sSup>
                      <m:sSupPr>
                        <m:ctrlPr>
                          <a:rPr kumimoji="0" lang="en-GB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</m:ctrlPr>
                      </m:sSupPr>
                      <m:e>
                        <m:r>
                          <a:rPr kumimoji="0" lang="en-GB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𝑞</m:t>
                        </m:r>
                        <m:r>
                          <a:rPr kumimoji="0" lang="en-GB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′</m:t>
                        </m:r>
                      </m:e>
                      <m:sup>
                        <m:r>
                          <a:rPr kumimoji="0" lang="en-GB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2</m:t>
                        </m:r>
                      </m:sup>
                    </m:sSup>
                    <m:r>
                      <a:rPr kumimoji="0" lang="en-GB" sz="16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lt"/>
                        <a:cs typeface="+mn-lt"/>
                      </a:rPr>
                      <m:t>=</m:t>
                    </m:r>
                    <m:sSup>
                      <m:sSupPr>
                        <m:ctrlPr>
                          <a:rPr kumimoji="0" lang="en-GB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</m:ctrlPr>
                      </m:sSupPr>
                      <m:e>
                        <m:d>
                          <m:dPr>
                            <m:ctrlPr>
                              <a:rPr kumimoji="0" lang="en-GB" sz="1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>
                                    <a:lumMod val="75000"/>
                                    <a:lumOff val="25000"/>
                                  </a:prstClr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lt"/>
                                <a:cs typeface="+mn-lt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kumimoji="0" lang="en-GB" sz="16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>
                                        <a:lumMod val="75000"/>
                                        <a:lumOff val="25000"/>
                                      </a:prstClr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lt"/>
                                    <a:cs typeface="+mn-lt"/>
                                  </a:rPr>
                                </m:ctrlPr>
                              </m:sSupPr>
                              <m:e>
                                <m:r>
                                  <a:rPr kumimoji="0" lang="en-GB" sz="16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>
                                        <a:lumMod val="75000"/>
                                        <a:lumOff val="25000"/>
                                      </a:prstClr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lt"/>
                                    <a:cs typeface="+mn-lt"/>
                                  </a:rPr>
                                  <m:t>𝑙</m:t>
                                </m:r>
                              </m:e>
                              <m:sup>
                                <m:r>
                                  <a:rPr kumimoji="0" lang="en-GB" sz="16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>
                                        <a:lumMod val="75000"/>
                                        <a:lumOff val="25000"/>
                                      </a:prstClr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lt"/>
                                    <a:cs typeface="+mn-lt"/>
                                  </a:rPr>
                                  <m:t>+</m:t>
                                </m:r>
                              </m:sup>
                            </m:sSup>
                            <m:r>
                              <a:rPr kumimoji="0" lang="en-GB" sz="1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>
                                    <a:lumMod val="75000"/>
                                    <a:lumOff val="25000"/>
                                  </a:prstClr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lt"/>
                                <a:cs typeface="+mn-lt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kumimoji="0" lang="en-GB" sz="16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>
                                        <a:lumMod val="75000"/>
                                        <a:lumOff val="25000"/>
                                      </a:prstClr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lt"/>
                                    <a:cs typeface="+mn-lt"/>
                                  </a:rPr>
                                </m:ctrlPr>
                              </m:sSupPr>
                              <m:e>
                                <m:r>
                                  <a:rPr kumimoji="0" lang="en-GB" sz="16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>
                                        <a:lumMod val="75000"/>
                                        <a:lumOff val="25000"/>
                                      </a:prstClr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lt"/>
                                    <a:cs typeface="+mn-lt"/>
                                  </a:rPr>
                                  <m:t>𝑙</m:t>
                                </m:r>
                              </m:e>
                              <m:sup>
                                <m:r>
                                  <a:rPr kumimoji="0" lang="en-GB" sz="16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>
                                        <a:lumMod val="75000"/>
                                        <a:lumOff val="25000"/>
                                      </a:prstClr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lt"/>
                                    <a:cs typeface="+mn-lt"/>
                                  </a:rPr>
                                  <m:t>−</m:t>
                                </m:r>
                              </m:sup>
                            </m:sSup>
                          </m:e>
                        </m:d>
                      </m:e>
                      <m:sup>
                        <m:r>
                          <a:rPr kumimoji="0" lang="en-GB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2</m:t>
                        </m:r>
                      </m:sup>
                    </m:sSup>
                  </m:oMath>
                </a14:m>
                <a:endParaRPr kumimoji="0" lang="en-GB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lt"/>
                  <a:cs typeface="Calibri" panose="020F0502020204030204"/>
                  <a:sym typeface="Wingdings" panose="05000000000000000000" pitchFamily="2" charset="2"/>
                </a:endParaRPr>
              </a:p>
              <a:p>
                <a:pPr>
                  <a:defRPr/>
                </a:pPr>
                <a:endParaRPr lang="en-GB" sz="1100" dirty="0">
                  <a:latin typeface="Calibri" panose="020F0502020204030204"/>
                  <a:ea typeface="+mn-lt"/>
                  <a:cs typeface="Calibri" panose="020F0502020204030204"/>
                </a:endParaRPr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E5721AB-7E48-5501-CBB3-EC090929C2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45574" y="4454920"/>
                <a:ext cx="2704279" cy="1311128"/>
              </a:xfrm>
              <a:prstGeom prst="rect">
                <a:avLst/>
              </a:prstGeom>
              <a:blipFill>
                <a:blip r:embed="rId6"/>
                <a:stretch>
                  <a:fillRect l="-11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352888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B42961-8226-45BD-88C1-9F1C23662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CLAS12 Detector – Jefferson Lab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000C65-1236-47B9-BF78-2DD373F17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990112"/>
            <a:ext cx="5143100" cy="4023360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</a:rPr>
              <a:t>2π azimuthal angular coverage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</a:rPr>
              <a:t>Polar angle θ coverage 35◦ − 125◦ provided by the central solenoid magnet and detector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</a:rPr>
              <a:t>Forward polar angle range &gt; 35◦ provided by a forward superconducting torus magnet and forward detector.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</a:rPr>
              <a:t>Coverage allows for efficient detection of both charged and neutral particles.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D26B61-E44B-41A0-B247-22575FE603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02/08/2022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3DD318-1832-439E-B9D7-50287FC7F7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Kayleigh Gates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D0CCAE-3ABE-4722-91C9-007AB8F30E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4CE482DC-2269-4F26-9D2A-7E44B1A4CD85}" type="slidenum">
              <a:rPr lang="en-US" smtClean="0"/>
              <a:pPr>
                <a:spcAft>
                  <a:spcPts val="600"/>
                </a:spcAft>
              </a:pPr>
              <a:t>3</a:t>
            </a:fld>
            <a:endParaRPr lang="en-US"/>
          </a:p>
        </p:txBody>
      </p:sp>
      <p:pic>
        <p:nvPicPr>
          <p:cNvPr id="25" name="Picture 2">
            <a:extLst>
              <a:ext uri="{FF2B5EF4-FFF2-40B4-BE49-F238E27FC236}">
                <a16:creationId xmlns:a16="http://schemas.microsoft.com/office/drawing/2014/main" id="{1580A4B5-8238-2098-459C-00F7960724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4760" y="2356421"/>
            <a:ext cx="4637723" cy="309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40298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1D18EFB-FD87-4998-A001-C0F566AF0C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2266" y="972539"/>
            <a:ext cx="4537045" cy="452561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BAC3206-6A87-455D-AEEA-EF51404D2E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298790"/>
            <a:ext cx="10058400" cy="1450757"/>
          </a:xfrm>
        </p:spPr>
        <p:txBody>
          <a:bodyPr>
            <a:normAutofit/>
          </a:bodyPr>
          <a:lstStyle/>
          <a:p>
            <a:r>
              <a:rPr lang="en-GB" dirty="0"/>
              <a:t>The Electron Ion Collider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858109F-C1B7-4162-BE12-7A079A800FD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097279" y="1791824"/>
                <a:ext cx="6454987" cy="4023360"/>
              </a:xfrm>
            </p:spPr>
            <p:txBody>
              <a:bodyPr vert="horz" lIns="0" tIns="45720" rIns="0" bIns="45720" rtlCol="0" anchor="t">
                <a:normAutofit/>
              </a:bodyPr>
              <a:lstStyle/>
              <a:p>
                <a:pPr>
                  <a:spcAft>
                    <a:spcPts val="800"/>
                  </a:spcAft>
                  <a:buFont typeface="Arial" panose="020B0604020202020204" pitchFamily="34" charset="0"/>
                  <a:buChar char="•"/>
                </a:pPr>
                <a:r>
                  <a:rPr lang="en-GB" sz="2400" dirty="0">
                    <a:latin typeface="Calibri"/>
                    <a:ea typeface="Yu Mincho"/>
                    <a:cs typeface="Arial"/>
                  </a:rPr>
                  <a:t>Polarised electron and ion collisions allow access to different GPDs, and can allow studies of TCS on proton and deuteron.</a:t>
                </a:r>
              </a:p>
              <a:p>
                <a:pPr>
                  <a:spcAft>
                    <a:spcPts val="800"/>
                  </a:spcAft>
                  <a:buFont typeface="Arial" panose="020B0604020202020204" pitchFamily="34" charset="0"/>
                  <a:buChar char="•"/>
                </a:pPr>
                <a:r>
                  <a:rPr lang="en-GB" sz="2400" dirty="0">
                    <a:effectLst/>
                    <a:latin typeface="Calibri"/>
                    <a:ea typeface="Yu Mincho"/>
                    <a:cs typeface="Arial"/>
                  </a:rPr>
                  <a:t>High collision luminosity crucial for TCS due to its low cross section.</a:t>
                </a:r>
              </a:p>
              <a:p>
                <a:pPr>
                  <a:spcAft>
                    <a:spcPts val="800"/>
                  </a:spcAft>
                  <a:buFont typeface="Arial" panose="020B0604020202020204" pitchFamily="34" charset="0"/>
                  <a:buChar char="•"/>
                </a:pPr>
                <a:r>
                  <a:rPr lang="en-GB" sz="2400" dirty="0">
                    <a:effectLst/>
                    <a:latin typeface="Calibri"/>
                    <a:ea typeface="Yu Mincho"/>
                    <a:cs typeface="Arial"/>
                  </a:rPr>
                  <a:t> </a:t>
                </a:r>
                <a:r>
                  <a:rPr lang="en-GB" sz="2400" dirty="0">
                    <a:latin typeface="Calibri"/>
                    <a:ea typeface="Yu Mincho"/>
                    <a:cs typeface="Arial"/>
                  </a:rPr>
                  <a:t>Wide range</a:t>
                </a:r>
                <a:r>
                  <a:rPr lang="en-GB" sz="2400" dirty="0">
                    <a:effectLst/>
                    <a:latin typeface="Calibri"/>
                    <a:ea typeface="Yu Mincho"/>
                    <a:cs typeface="Arial"/>
                  </a:rPr>
                  <a:t> of centre of mass energies,</a:t>
                </a:r>
                <a:r>
                  <a:rPr lang="en-GB" sz="2400" dirty="0">
                    <a:ea typeface="Yu Mincho"/>
                    <a:cs typeface="Arial"/>
                  </a:rPr>
                  <a:t> around </a:t>
                </a:r>
                <a:r>
                  <a:rPr lang="en-GB" sz="2400" dirty="0">
                    <a:ea typeface="+mn-lt"/>
                    <a:cs typeface="+mn-lt"/>
                  </a:rPr>
                  <a:t>20-100 (140) GeV</a:t>
                </a:r>
                <a:r>
                  <a:rPr lang="en-GB" sz="2400" baseline="30000" dirty="0">
                    <a:ea typeface="+mn-lt"/>
                    <a:cs typeface="+mn-lt"/>
                  </a:rPr>
                  <a:t>[1]</a:t>
                </a:r>
                <a:r>
                  <a:rPr lang="en-GB" sz="2400" baseline="30000" dirty="0">
                    <a:latin typeface="Calibri" panose="020F0502020204030204" pitchFamily="34" charset="0"/>
                    <a:ea typeface="Yu Mincho" panose="02020400000000000000" pitchFamily="18" charset="-128"/>
                    <a:cs typeface="Arial" panose="020B0604020202020204" pitchFamily="34" charset="0"/>
                  </a:rPr>
                  <a:t> </a:t>
                </a:r>
                <a:r>
                  <a:rPr lang="en-GB" sz="2400" dirty="0">
                    <a:latin typeface="Calibri" panose="020F0502020204030204" pitchFamily="34" charset="0"/>
                    <a:ea typeface="Yu Mincho" panose="02020400000000000000" pitchFamily="18" charset="-128"/>
                    <a:cs typeface="Arial" panose="020B0604020202020204" pitchFamily="34" charset="0"/>
                  </a:rPr>
                  <a:t>gives access to range of momentum fraction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ea typeface="Yu Mincho" panose="02020400000000000000" pitchFamily="18" charset="-128"/>
                        <a:cs typeface="Arial" panose="020B0604020202020204" pitchFamily="34" charset="0"/>
                      </a:rPr>
                      <m:t>𝑥</m:t>
                    </m:r>
                  </m:oMath>
                </a14:m>
                <a:r>
                  <a:rPr lang="en-GB" sz="2400" dirty="0">
                    <a:effectLst/>
                    <a:latin typeface="Calibri" panose="020F0502020204030204" pitchFamily="34" charset="0"/>
                    <a:ea typeface="Yu Mincho" panose="02020400000000000000" pitchFamily="18" charset="-128"/>
                    <a:cs typeface="Arial" panose="020B0604020202020204" pitchFamily="34" charset="0"/>
                  </a:rPr>
                  <a:t>.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858109F-C1B7-4162-BE12-7A079A800FD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97279" y="1791824"/>
                <a:ext cx="6454987" cy="4023360"/>
              </a:xfrm>
              <a:blipFill>
                <a:blip r:embed="rId4"/>
                <a:stretch>
                  <a:fillRect l="-2644" t="-2121" r="-36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C40C61-AFF4-4E0A-95C3-BC50604079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02/08/2022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3AFCB5-4190-4191-A6C5-9D595F8AE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Kayleigh Gates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B45BAB-F897-4B9B-96EF-E734D45478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4CE482DC-2269-4F26-9D2A-7E44B1A4CD85}" type="slidenum">
              <a:rPr lang="en-US" smtClean="0"/>
              <a:pPr>
                <a:spcAft>
                  <a:spcPts val="600"/>
                </a:spcAft>
              </a:pPr>
              <a:t>4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11FFF83-B87A-4E4D-BC9E-9344D03CCE5A}"/>
              </a:ext>
            </a:extLst>
          </p:cNvPr>
          <p:cNvSpPr txBox="1"/>
          <p:nvPr/>
        </p:nvSpPr>
        <p:spPr>
          <a:xfrm>
            <a:off x="1097280" y="5706107"/>
            <a:ext cx="11094720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ea typeface="+mn-lt"/>
                <a:cs typeface="Calibri" panose="020F0502020204030204"/>
              </a:rPr>
              <a:t>[1] Science</a:t>
            </a: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lt"/>
                <a:cs typeface="Calibri" panose="020F0502020204030204"/>
              </a:rPr>
              <a:t> Requirements and Detector Concepts for the Electron-Ion Collider: EIC Yellow Report e-Print: </a:t>
            </a: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ea typeface="+mn-lt"/>
                <a:cs typeface="Calibri" panose="020F0502020204030204"/>
                <a:hlinkClick r:id="rId5"/>
              </a:rPr>
              <a:t>2103.05419</a:t>
            </a: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lt"/>
                <a:cs typeface="Calibri" panose="020F0502020204030204"/>
              </a:rPr>
              <a:t> [</a:t>
            </a:r>
            <a:r>
              <a:rPr kumimoji="0" lang="en-GB" sz="11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ea typeface="+mn-lt"/>
                <a:cs typeface="Calibri" panose="020F0502020204030204"/>
              </a:rPr>
              <a:t>physics.ins</a:t>
            </a: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lt"/>
                <a:cs typeface="Calibri" panose="020F0502020204030204"/>
              </a:rPr>
              <a:t>-det]</a:t>
            </a:r>
            <a:endParaRPr lang="en-GB" sz="1100" dirty="0">
              <a:ea typeface="+mn-lt"/>
              <a:cs typeface="Calibri" panose="020F0502020204030204"/>
            </a:endParaRPr>
          </a:p>
          <a:p>
            <a:r>
              <a:rPr lang="en-US" sz="1100" b="0" i="0" dirty="0">
                <a:solidFill>
                  <a:srgbClr val="000000"/>
                </a:solidFill>
                <a:effectLst/>
              </a:rPr>
              <a:t>[3] Newsroom Media &amp; Communications Office. (2020). </a:t>
            </a:r>
            <a:r>
              <a:rPr lang="en-US" sz="1100" b="0" i="1" dirty="0">
                <a:solidFill>
                  <a:srgbClr val="000000"/>
                </a:solidFill>
                <a:effectLst/>
              </a:rPr>
              <a:t>U.S. Department of Energy Selects Brookhaven National Laboratory to Host Major New Nuclear Physics Facility.</a:t>
            </a:r>
            <a:r>
              <a:rPr lang="en-US" sz="1100" b="0" i="0" dirty="0">
                <a:solidFill>
                  <a:srgbClr val="000000"/>
                </a:solidFill>
                <a:effectLst/>
              </a:rPr>
              <a:t> Available: https://www.bnl.gov/newsroom/news.php?a=116996. Last accessed 15/04/2022.</a:t>
            </a:r>
          </a:p>
          <a:p>
            <a:endParaRPr lang="en-US" sz="1000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endParaRPr lang="en-GB" sz="1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3DD8454-1B4C-47D9-8370-F7E444C55A19}"/>
              </a:ext>
            </a:extLst>
          </p:cNvPr>
          <p:cNvSpPr txBox="1"/>
          <p:nvPr/>
        </p:nvSpPr>
        <p:spPr>
          <a:xfrm>
            <a:off x="8140934" y="1343541"/>
            <a:ext cx="3680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[3]</a:t>
            </a:r>
          </a:p>
        </p:txBody>
      </p:sp>
    </p:spTree>
    <p:extLst>
      <p:ext uri="{BB962C8B-B14F-4D97-AF65-F5344CB8AC3E}">
        <p14:creationId xmlns:p14="http://schemas.microsoft.com/office/powerpoint/2010/main" val="39465107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B42961-8226-45BD-88C1-9F1C23662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EPIC Detector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000C65-1236-47B9-BF78-2DD373F17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5207268" cy="4023360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400" dirty="0"/>
              <a:t>Repurposed </a:t>
            </a:r>
            <a:r>
              <a:rPr lang="en-US" sz="2400" dirty="0" err="1"/>
              <a:t>BaBar</a:t>
            </a:r>
            <a:r>
              <a:rPr lang="en-US" sz="2400" dirty="0"/>
              <a:t> superconducting solenoid providing 1.4T field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/>
              <a:t>Hermetic detector necessary for exclusive reconstruction</a:t>
            </a:r>
            <a:endParaRPr lang="en-US" sz="2400" dirty="0">
              <a:latin typeface="Calibri" panose="020F050202020403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/>
              <a:t>Many detectors integrated in the beam line, </a:t>
            </a:r>
            <a:r>
              <a:rPr lang="en-US" sz="2400" dirty="0" err="1"/>
              <a:t>e.g</a:t>
            </a:r>
            <a:r>
              <a:rPr lang="en-US" sz="2400" dirty="0"/>
              <a:t> Roman Pots (RP), B0, Zero-Degree Calorimeter (ZDC) </a:t>
            </a:r>
          </a:p>
          <a:p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D26B61-E44B-41A0-B247-22575FE603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02/08/2022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3DD318-1832-439E-B9D7-50287FC7F7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Kayleigh Gates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D0CCAE-3ABE-4722-91C9-007AB8F30E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4CE482DC-2269-4F26-9D2A-7E44B1A4CD85}" type="slidenum">
              <a:rPr lang="en-US" smtClean="0"/>
              <a:pPr>
                <a:spcAft>
                  <a:spcPts val="600"/>
                </a:spcAft>
              </a:pPr>
              <a:t>5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5AD20D0-463D-4C4F-9857-BFCD839508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7810" y="1948966"/>
            <a:ext cx="4639734" cy="366538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44E42EF-9FB6-41EB-A117-14BFD2524881}"/>
              </a:ext>
            </a:extLst>
          </p:cNvPr>
          <p:cNvSpPr txBox="1"/>
          <p:nvPr/>
        </p:nvSpPr>
        <p:spPr>
          <a:xfrm>
            <a:off x="6560062" y="5614355"/>
            <a:ext cx="540333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[4] Tanja Horn CUA/JLab. </a:t>
            </a:r>
            <a:r>
              <a:rPr lang="en-GB" sz="1000" b="0" i="1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ECCE Detector.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Available: https://indico.bnl.gov/event/13614/contributions/58010/attachments/38779/64096/ECCE_Detector-nb.pdf.</a:t>
            </a:r>
            <a:endParaRPr lang="en-GB" sz="10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6C1C09A-06B0-4C91-98CA-680468A6BC71}"/>
              </a:ext>
            </a:extLst>
          </p:cNvPr>
          <p:cNvSpPr txBox="1"/>
          <p:nvPr/>
        </p:nvSpPr>
        <p:spPr>
          <a:xfrm>
            <a:off x="6560062" y="1810466"/>
            <a:ext cx="4165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[4]</a:t>
            </a:r>
          </a:p>
        </p:txBody>
      </p:sp>
    </p:spTree>
    <p:extLst>
      <p:ext uri="{BB962C8B-B14F-4D97-AF65-F5344CB8AC3E}">
        <p14:creationId xmlns:p14="http://schemas.microsoft.com/office/powerpoint/2010/main" val="37526645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EFDF4CB0-9291-44BF-8D18-D544CF790414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872692" y="286603"/>
                <a:ext cx="10058400" cy="1450757"/>
              </a:xfrm>
            </p:spPr>
            <p:txBody>
              <a:bodyPr>
                <a:normAutofit/>
              </a:bodyPr>
              <a:lstStyle/>
              <a:p>
                <a:r>
                  <a:rPr lang="en-GB" sz="4400" dirty="0"/>
                  <a:t>Preliminary </a:t>
                </a:r>
                <a14:m>
                  <m:oMath xmlns:m="http://schemas.openxmlformats.org/officeDocument/2006/math">
                    <m:r>
                      <a:rPr lang="en-GB" sz="4400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GB" sz="44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4400" dirty="0"/>
                  <a:t>Cross Section</a:t>
                </a:r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EFDF4CB0-9291-44BF-8D18-D544CF79041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872692" y="286603"/>
                <a:ext cx="10058400" cy="1450757"/>
              </a:xfrm>
              <a:blipFill>
                <a:blip r:embed="rId2"/>
                <a:stretch>
                  <a:fillRect l="-2424" b="-2016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37D7414-3517-445F-85A3-7DFFCAB8518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097280" y="1845734"/>
                <a:ext cx="5694720" cy="4023360"/>
              </a:xfrm>
            </p:spPr>
            <p:txBody>
              <a:bodyPr>
                <a:normAutofit/>
              </a:bodyPr>
              <a:lstStyle/>
              <a:p>
                <a:pPr>
                  <a:buFont typeface="Arial" panose="020B0604020202020204" pitchFamily="34" charset="0"/>
                  <a:buChar char="•"/>
                </a:pPr>
                <a:r>
                  <a:rPr lang="en-US" sz="2400" dirty="0"/>
                  <a:t>Beam energy 5x41 at the top, and 18x275 on the bottom. </a:t>
                </a:r>
              </a:p>
              <a:p>
                <a:pPr marL="91440" marR="0" lvl="0" indent="-91440" algn="l" defTabSz="914400" rtl="0" eaLnBrk="1" fontAlgn="auto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rgbClr val="1CADE4"/>
                  </a:buClr>
                  <a:buSzPct val="100000"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lang="en-US" sz="2400" dirty="0"/>
                  <a:t>The scale of the cross section is in femtobarns (fb) and is binned 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en-GB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pPr>
                      <m:e>
                        <m:r>
                          <a:rPr kumimoji="0" lang="en-GB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𝑄</m:t>
                        </m:r>
                        <m:r>
                          <a:rPr kumimoji="0" lang="en-GB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′</m:t>
                        </m:r>
                      </m:e>
                      <m:sup>
                        <m:r>
                          <a:rPr kumimoji="0" lang="en-GB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2</m:t>
                        </m:r>
                      </m:sup>
                    </m:sSup>
                    <m:r>
                      <a:rPr kumimoji="0" lang="en-GB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, </m:t>
                    </m:r>
                    <m:r>
                      <a:rPr kumimoji="0" lang="en-GB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𝜏</m:t>
                    </m:r>
                  </m:oMath>
                </a14:m>
                <a:r>
                  <a:rPr kumimoji="0" lang="en-GB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(</a:t>
                </a:r>
                <a14:m>
                  <m:oMath xmlns:m="http://schemas.openxmlformats.org/officeDocument/2006/math">
                    <m:r>
                      <a:rPr kumimoji="0" lang="en-GB" sz="24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</m:t>
                    </m:r>
                    <m:f>
                      <m:fPr>
                        <m:ctrlPr>
                          <a:rPr kumimoji="0" lang="en-GB" sz="24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kumimoji="0" lang="en-GB" sz="2400" b="0" i="1" u="none" strike="noStrike" kern="1200" cap="none" spc="0" normalizeH="0" baseline="0" noProof="0" dirty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pPr>
                          <m:e>
                            <m:r>
                              <a:rPr kumimoji="0" lang="en-GB" sz="2400" b="0" i="1" u="none" strike="noStrike" kern="1200" cap="none" spc="0" normalizeH="0" baseline="0" noProof="0" dirty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𝑄</m:t>
                            </m:r>
                          </m:e>
                          <m:sup>
                            <m:r>
                              <a:rPr kumimoji="0" lang="en-GB" sz="2400" b="0" i="1" u="none" strike="noStrike" kern="1200" cap="none" spc="0" normalizeH="0" baseline="0" noProof="0" dirty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′2</m:t>
                            </m:r>
                          </m:sup>
                        </m:sSup>
                      </m:num>
                      <m:den>
                        <m:r>
                          <a:rPr kumimoji="0" lang="en-GB" sz="24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2(</m:t>
                        </m:r>
                        <m:r>
                          <a:rPr kumimoji="0" lang="en-GB" sz="24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𝑝</m:t>
                        </m:r>
                        <m:r>
                          <a:rPr kumimoji="0" lang="en-GB" sz="24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.</m:t>
                        </m:r>
                        <m:r>
                          <a:rPr kumimoji="0" lang="en-GB" sz="24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𝑞</m:t>
                        </m:r>
                        <m:r>
                          <a:rPr kumimoji="0" lang="en-GB" sz="24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)</m:t>
                        </m:r>
                      </m:den>
                    </m:f>
                  </m:oMath>
                </a14:m>
                <a:r>
                  <a:rPr kumimoji="0" lang="en-GB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) and </a:t>
                </a:r>
                <a14:m>
                  <m:oMath xmlns:m="http://schemas.openxmlformats.org/officeDocument/2006/math">
                    <m:r>
                      <a:rPr kumimoji="0" lang="en-GB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𝜙</m:t>
                    </m:r>
                  </m:oMath>
                </a14:m>
                <a:endParaRPr lang="en-US" sz="2400" dirty="0"/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US" sz="2400" dirty="0"/>
                  <a:t>Multi-dimensional binning of cross section shown possible and that it is feasible to access a range of t across the kinematic region of interest.</a:t>
                </a:r>
                <a:endParaRPr lang="en-GB" sz="2400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37D7414-3517-445F-85A3-7DFFCAB8518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97280" y="1845734"/>
                <a:ext cx="5694720" cy="4023360"/>
              </a:xfrm>
              <a:blipFill>
                <a:blip r:embed="rId3"/>
                <a:stretch>
                  <a:fillRect l="-2998" t="-2121" r="-35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1B20F4-BAC2-45FE-A890-F96148E76D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02/08/2022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A0BAF8-A524-41CF-8066-67E24E3E72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05974" y="6459785"/>
            <a:ext cx="4822804" cy="365125"/>
          </a:xfrm>
        </p:spPr>
        <p:txBody>
          <a:bodyPr/>
          <a:lstStyle/>
          <a:p>
            <a:r>
              <a:rPr lang="en-US"/>
              <a:t>Kayleigh Gates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309BC5-E7A6-45B2-A7B1-9EA5A854F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/>
              <a:t>6</a:t>
            </a:fld>
            <a:endParaRPr lang="en-US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B78052B8-C131-E247-B7A0-684DC4F72F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792000" y="3683522"/>
            <a:ext cx="5400000" cy="2634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Chart, line chart&#10;&#10;Description automatically generated">
            <a:extLst>
              <a:ext uri="{FF2B5EF4-FFF2-40B4-BE49-F238E27FC236}">
                <a16:creationId xmlns:a16="http://schemas.microsoft.com/office/drawing/2014/main" id="{5D902327-A81B-AC70-F118-8CA6FB9FB51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96150" y="1101200"/>
            <a:ext cx="5395850" cy="2630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79313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DF4CB0-9291-44BF-8D18-D544CF79041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Thank you!</a:t>
            </a:r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6659CE96-57D5-76C1-4802-426B9A088E7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GB" dirty="0"/>
              <a:t>Please feel free to come and find me for questions, and go ahead and check out my poster!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1B20F4-BAC2-45FE-A890-F96148E76D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02/08/2022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A0BAF8-A524-41CF-8066-67E24E3E72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Kayleigh Gates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309BC5-E7A6-45B2-A7B1-9EA5A854F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/>
              <a:t>7</a:t>
            </a:fld>
            <a:endParaRPr lang="en-US"/>
          </a:p>
        </p:txBody>
      </p:sp>
      <p:pic>
        <p:nvPicPr>
          <p:cNvPr id="1026" name="Picture 2" descr="See the source image">
            <a:extLst>
              <a:ext uri="{FF2B5EF4-FFF2-40B4-BE49-F238E27FC236}">
                <a16:creationId xmlns:a16="http://schemas.microsoft.com/office/drawing/2014/main" id="{87D237C9-9540-7EC9-CF94-FCACBCA485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9975" y="4951318"/>
            <a:ext cx="1312025" cy="1242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2520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D5046D-0D43-400E-8C1A-86F8AA6944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cs typeface="Calibri Light"/>
              </a:rPr>
              <a:t>References</a:t>
            </a:r>
            <a:endParaRPr lang="en-GB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FA6775F9-716A-4308-9A32-5F56F5AAAA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02/08/2022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580060C-3E98-402A-9A99-70BD1A066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Kayleigh Gates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DB1E33D3-F126-4F8C-8221-27B2154DD3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/>
              <a:t>8</a:t>
            </a:fld>
            <a:endParaRPr lang="en-US"/>
          </a:p>
        </p:txBody>
      </p:sp>
      <p:sp>
        <p:nvSpPr>
          <p:cNvPr id="6" name="TextBox 1">
            <a:extLst>
              <a:ext uri="{FF2B5EF4-FFF2-40B4-BE49-F238E27FC236}">
                <a16:creationId xmlns:a16="http://schemas.microsoft.com/office/drawing/2014/main" id="{EA7E095D-ED92-4B5E-A20E-FB6E1660A4C1}"/>
              </a:ext>
            </a:extLst>
          </p:cNvPr>
          <p:cNvSpPr txBox="1"/>
          <p:nvPr/>
        </p:nvSpPr>
        <p:spPr>
          <a:xfrm>
            <a:off x="1097280" y="1772261"/>
            <a:ext cx="11094720" cy="6140142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3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Calibri"/>
              </a:rPr>
              <a:t>TCS</a:t>
            </a: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Calibri"/>
              </a:rPr>
              <a:t>: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Calibri"/>
              </a:rPr>
              <a:t>Time - like Compton scattering: Exclusive photoproduction of lepton pairs, Edgar R. Berger(Ecole Polytechnique)M. Diehl(DESY)B. Pire(Ecole Polytechnique)(Oct, 2001) Published in: </a:t>
            </a:r>
            <a:r>
              <a:rPr kumimoji="0" lang="en-US" sz="1300" b="0" i="1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ea typeface="+mn-ea"/>
                <a:cs typeface="Calibri"/>
              </a:rPr>
              <a:t>Eur.Phys.J.C</a:t>
            </a: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Calibri"/>
              </a:rPr>
              <a:t> 23 (2002) 675-689, e-Print: </a:t>
            </a: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srgbClr val="0050B3"/>
                </a:solidFill>
                <a:effectLst/>
                <a:uLnTx/>
                <a:uFillTx/>
                <a:ea typeface="+mn-ea"/>
                <a:cs typeface="Calibri"/>
                <a:hlinkClick r:id="rId2"/>
              </a:rPr>
              <a:t>hep-</a:t>
            </a:r>
            <a:r>
              <a:rPr kumimoji="0" lang="en-US" sz="1300" b="0" i="0" u="none" strike="noStrike" kern="1200" cap="none" spc="0" normalizeH="0" baseline="0" noProof="0" dirty="0" err="1">
                <a:ln>
                  <a:noFill/>
                </a:ln>
                <a:solidFill>
                  <a:srgbClr val="0050B3"/>
                </a:solidFill>
                <a:effectLst/>
                <a:uLnTx/>
                <a:uFillTx/>
                <a:ea typeface="+mn-ea"/>
                <a:cs typeface="Calibri"/>
                <a:hlinkClick r:id="rId2"/>
              </a:rPr>
              <a:t>ph</a:t>
            </a: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srgbClr val="0050B3"/>
                </a:solidFill>
                <a:effectLst/>
                <a:uLnTx/>
                <a:uFillTx/>
                <a:ea typeface="+mn-ea"/>
                <a:cs typeface="Calibri"/>
                <a:hlinkClick r:id="rId2"/>
              </a:rPr>
              <a:t>/0110062</a:t>
            </a: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Calibri"/>
              </a:rPr>
              <a:t> [hep-</a:t>
            </a:r>
            <a:r>
              <a:rPr kumimoji="0" lang="en-US" sz="13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ea typeface="+mn-ea"/>
                <a:cs typeface="Calibri"/>
              </a:rPr>
              <a:t>ph</a:t>
            </a: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Calibri"/>
              </a:rPr>
              <a:t>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300" b="0" i="0" dirty="0">
                <a:effectLst/>
              </a:rPr>
              <a:t>Pierre </a:t>
            </a:r>
            <a:r>
              <a:rPr lang="en-GB" sz="1300" b="0" i="0" dirty="0" err="1">
                <a:effectLst/>
              </a:rPr>
              <a:t>Chatagnon</a:t>
            </a:r>
            <a:r>
              <a:rPr lang="en-GB" sz="1300" b="0" i="0" dirty="0">
                <a:effectLst/>
              </a:rPr>
              <a:t>. Nucleon Structure studies with CLAS12 at Jefferson Lab: </a:t>
            </a:r>
            <a:r>
              <a:rPr lang="en-GB" sz="1300" b="0" i="0" dirty="0" err="1">
                <a:effectLst/>
              </a:rPr>
              <a:t>Timelike</a:t>
            </a:r>
            <a:r>
              <a:rPr lang="en-GB" sz="1300" b="0" i="0" dirty="0">
                <a:effectLst/>
              </a:rPr>
              <a:t> Compton Scattering</a:t>
            </a:r>
            <a:br>
              <a:rPr lang="en-GB" sz="1300" dirty="0"/>
            </a:br>
            <a:r>
              <a:rPr lang="en-GB" sz="1300" b="0" i="0" dirty="0">
                <a:effectLst/>
              </a:rPr>
              <a:t>and the Central Neutron Detector. PhD thesis, Paris-</a:t>
            </a:r>
            <a:r>
              <a:rPr lang="en-GB" sz="1300" b="0" i="0" dirty="0" err="1">
                <a:effectLst/>
              </a:rPr>
              <a:t>Saclay</a:t>
            </a:r>
            <a:r>
              <a:rPr lang="en-GB" sz="1300" b="0" i="0" dirty="0">
                <a:effectLst/>
              </a:rPr>
              <a:t>, Orsay, France, October 2020.</a:t>
            </a:r>
            <a:endParaRPr lang="en-GB" sz="1300" b="0" i="0" dirty="0"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300" dirty="0">
                <a:effectLst/>
                <a:ea typeface="Calibri" panose="020F0502020204030204" pitchFamily="34" charset="0"/>
                <a:cs typeface="Calibri"/>
              </a:rPr>
              <a:t>Horn, T., Y. </a:t>
            </a:r>
            <a:r>
              <a:rPr lang="en-GB" sz="1300" dirty="0" err="1">
                <a:effectLst/>
                <a:ea typeface="Calibri" panose="020F0502020204030204" pitchFamily="34" charset="0"/>
                <a:cs typeface="Calibri"/>
              </a:rPr>
              <a:t>Illieva</a:t>
            </a:r>
            <a:r>
              <a:rPr lang="en-GB" sz="1300" dirty="0">
                <a:effectLst/>
                <a:ea typeface="Calibri" panose="020F0502020204030204" pitchFamily="34" charset="0"/>
                <a:cs typeface="Calibri"/>
              </a:rPr>
              <a:t>, F. J. Klein, P. Nadel-</a:t>
            </a:r>
            <a:r>
              <a:rPr lang="en-GB" sz="1300" dirty="0" err="1">
                <a:effectLst/>
                <a:ea typeface="Calibri" panose="020F0502020204030204" pitchFamily="34" charset="0"/>
                <a:cs typeface="Calibri"/>
              </a:rPr>
              <a:t>Turonski</a:t>
            </a:r>
            <a:r>
              <a:rPr lang="en-GB" sz="1300" dirty="0">
                <a:effectLst/>
                <a:ea typeface="Calibri" panose="020F0502020204030204" pitchFamily="34" charset="0"/>
                <a:cs typeface="Calibri"/>
              </a:rPr>
              <a:t>, R. </a:t>
            </a:r>
            <a:r>
              <a:rPr lang="en-GB" sz="1300" dirty="0" err="1">
                <a:effectLst/>
                <a:ea typeface="Calibri" panose="020F0502020204030204" pitchFamily="34" charset="0"/>
                <a:cs typeface="Calibri"/>
              </a:rPr>
              <a:t>Paremuzyan</a:t>
            </a:r>
            <a:r>
              <a:rPr lang="en-GB" sz="1300" dirty="0">
                <a:effectLst/>
                <a:ea typeface="Calibri" panose="020F0502020204030204" pitchFamily="34" charset="0"/>
                <a:cs typeface="Calibri"/>
              </a:rPr>
              <a:t>, and S. </a:t>
            </a:r>
            <a:r>
              <a:rPr lang="en-GB" sz="1300" dirty="0" err="1">
                <a:effectLst/>
                <a:ea typeface="Calibri" panose="020F0502020204030204" pitchFamily="34" charset="0"/>
                <a:cs typeface="Calibri"/>
              </a:rPr>
              <a:t>Stepanyan</a:t>
            </a:r>
            <a:r>
              <a:rPr lang="en-GB" sz="1300" dirty="0">
                <a:effectLst/>
                <a:ea typeface="Calibri" panose="020F0502020204030204" pitchFamily="34" charset="0"/>
                <a:cs typeface="Calibri"/>
              </a:rPr>
              <a:t>. 2011. “</a:t>
            </a:r>
            <a:r>
              <a:rPr lang="en-GB" sz="1300" dirty="0" err="1">
                <a:effectLst/>
                <a:ea typeface="Calibri" panose="020F0502020204030204" pitchFamily="34" charset="0"/>
                <a:cs typeface="Calibri"/>
              </a:rPr>
              <a:t>Timelike</a:t>
            </a:r>
            <a:r>
              <a:rPr lang="en-GB" sz="1300" dirty="0">
                <a:effectLst/>
                <a:ea typeface="Calibri" panose="020F0502020204030204" pitchFamily="34" charset="0"/>
                <a:cs typeface="Calibri"/>
              </a:rPr>
              <a:t> Compton Scattering.” </a:t>
            </a:r>
            <a:r>
              <a:rPr lang="en-GB" sz="1300" i="1" dirty="0">
                <a:effectLst/>
                <a:ea typeface="Calibri" panose="020F0502020204030204" pitchFamily="34" charset="0"/>
                <a:cs typeface="Calibri"/>
              </a:rPr>
              <a:t>AIP Conference Proceedings</a:t>
            </a:r>
            <a:r>
              <a:rPr lang="en-GB" sz="1300" dirty="0">
                <a:effectLst/>
                <a:ea typeface="Calibri" panose="020F0502020204030204" pitchFamily="34" charset="0"/>
                <a:cs typeface="Calibri"/>
              </a:rPr>
              <a:t>. Vol. 1374. Virginia. </a:t>
            </a:r>
            <a:r>
              <a:rPr lang="en-GB" sz="1300" dirty="0">
                <a:effectLst/>
                <a:ea typeface="Calibri" panose="020F0502020204030204" pitchFamily="34" charset="0"/>
                <a:cs typeface="Calibri"/>
                <a:hlinkClick r:id="rId3"/>
              </a:rPr>
              <a:t>https://doi.org/10.1063/1.3647199</a:t>
            </a:r>
            <a:endParaRPr lang="en-GB" sz="13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kumimoji="0" lang="en-US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Calibri"/>
            </a:endParaRPr>
          </a:p>
          <a:p>
            <a:pPr>
              <a:defRPr/>
            </a:pPr>
            <a:r>
              <a:rPr kumimoji="0" lang="en-GB" sz="13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lt"/>
                <a:cs typeface="Calibri" panose="020F0502020204030204"/>
              </a:rPr>
              <a:t>Yellow Report</a:t>
            </a:r>
            <a:r>
              <a:rPr kumimoji="0" lang="en-GB" sz="13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lt"/>
                <a:cs typeface="Calibri" panose="020F0502020204030204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kumimoji="0" lang="en-GB" sz="13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lt"/>
                <a:cs typeface="Calibri" panose="020F0502020204030204"/>
              </a:rPr>
              <a:t> Science Requirements and Detector Concepts for the Electron-Ion Collider: EIC Yellow Report: R. Abdul </a:t>
            </a:r>
            <a:r>
              <a:rPr kumimoji="0" lang="en-GB" sz="13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ea typeface="+mn-lt"/>
                <a:cs typeface="Calibri" panose="020F0502020204030204"/>
              </a:rPr>
              <a:t>Khalek</a:t>
            </a:r>
            <a:r>
              <a:rPr kumimoji="0" lang="en-GB" sz="13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lt"/>
                <a:cs typeface="Calibri" panose="020F0502020204030204"/>
              </a:rPr>
              <a:t>(Vrije U., Amsterdam and </a:t>
            </a:r>
            <a:r>
              <a:rPr kumimoji="0" lang="en-GB" sz="13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ea typeface="+mn-lt"/>
                <a:cs typeface="Calibri" panose="020F0502020204030204"/>
              </a:rPr>
              <a:t>Nikhef</a:t>
            </a:r>
            <a:r>
              <a:rPr kumimoji="0" lang="en-GB" sz="13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lt"/>
                <a:cs typeface="Calibri" panose="020F0502020204030204"/>
              </a:rPr>
              <a:t>, Amsterdam), A. </a:t>
            </a:r>
            <a:r>
              <a:rPr kumimoji="0" lang="en-GB" sz="13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ea typeface="+mn-lt"/>
                <a:cs typeface="Calibri" panose="020F0502020204030204"/>
              </a:rPr>
              <a:t>Accardi</a:t>
            </a:r>
            <a:r>
              <a:rPr kumimoji="0" lang="en-GB" sz="13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lt"/>
                <a:cs typeface="Calibri" panose="020F0502020204030204"/>
              </a:rPr>
              <a:t>(Hampton U. and Jefferson Lab), J. Adam(Brookhaven), D. </a:t>
            </a:r>
            <a:r>
              <a:rPr kumimoji="0" lang="en-GB" sz="13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ea typeface="+mn-lt"/>
                <a:cs typeface="Calibri" panose="020F0502020204030204"/>
              </a:rPr>
              <a:t>Adamiak</a:t>
            </a:r>
            <a:r>
              <a:rPr kumimoji="0" lang="en-GB" sz="13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lt"/>
                <a:cs typeface="Calibri" panose="020F0502020204030204"/>
              </a:rPr>
              <a:t>(Ohio State U.), W. Akers(Jefferson Lab)et al.(Mar 8, 2021) e-Print: </a:t>
            </a:r>
            <a:r>
              <a:rPr kumimoji="0" lang="en-GB" sz="1300" b="0" i="0" u="none" strike="noStrike" kern="1200" cap="none" spc="0" normalizeH="0" baseline="0" noProof="0" dirty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ea typeface="+mn-lt"/>
                <a:cs typeface="Calibri" panose="020F0502020204030204"/>
                <a:hlinkClick r:id="rId4"/>
              </a:rPr>
              <a:t>2103.05419</a:t>
            </a:r>
            <a:r>
              <a:rPr kumimoji="0" lang="en-GB" sz="13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lt"/>
                <a:cs typeface="Calibri" panose="020F0502020204030204"/>
              </a:rPr>
              <a:t> [</a:t>
            </a:r>
            <a:r>
              <a:rPr kumimoji="0" lang="en-GB" sz="13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ea typeface="+mn-lt"/>
                <a:cs typeface="Calibri" panose="020F0502020204030204"/>
              </a:rPr>
              <a:t>physics.ins</a:t>
            </a:r>
            <a:r>
              <a:rPr kumimoji="0" lang="en-GB" sz="13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lt"/>
                <a:cs typeface="Calibri" panose="020F0502020204030204"/>
              </a:rPr>
              <a:t>-det]</a:t>
            </a:r>
          </a:p>
          <a:p>
            <a:pPr>
              <a:defRPr/>
            </a:pPr>
            <a:endParaRPr lang="en-GB" sz="1300" dirty="0">
              <a:ea typeface="+mn-lt"/>
              <a:cs typeface="Calibri" panose="020F0502020204030204"/>
            </a:endParaRPr>
          </a:p>
          <a:p>
            <a:pPr>
              <a:lnSpc>
                <a:spcPts val="1000"/>
              </a:lnSpc>
              <a:defRPr/>
            </a:pPr>
            <a:r>
              <a:rPr lang="en-GB" sz="1300" b="1" dirty="0" err="1">
                <a:ea typeface="+mn-lt"/>
                <a:cs typeface="+mn-lt"/>
              </a:rPr>
              <a:t>EpIC</a:t>
            </a:r>
            <a:r>
              <a:rPr lang="en-GB" sz="1300" b="1" dirty="0">
                <a:ea typeface="+mn-lt"/>
                <a:cs typeface="+mn-lt"/>
              </a:rPr>
              <a:t>:</a:t>
            </a:r>
          </a:p>
          <a:p>
            <a:pPr marL="285750" indent="-285750">
              <a:lnSpc>
                <a:spcPts val="1000"/>
              </a:lnSpc>
              <a:buFont typeface="Arial" panose="020B0604020202020204" pitchFamily="34" charset="0"/>
              <a:buChar char="•"/>
              <a:defRPr/>
            </a:pPr>
            <a:r>
              <a:rPr lang="en-GB" sz="1300" b="0" i="0" dirty="0">
                <a:solidFill>
                  <a:srgbClr val="000000"/>
                </a:solidFill>
                <a:effectLst/>
              </a:rPr>
              <a:t> B. </a:t>
            </a:r>
            <a:r>
              <a:rPr lang="en-GB" sz="1300" b="0" i="0" dirty="0" err="1">
                <a:solidFill>
                  <a:srgbClr val="000000"/>
                </a:solidFill>
                <a:effectLst/>
              </a:rPr>
              <a:t>Berthou</a:t>
            </a:r>
            <a:r>
              <a:rPr lang="en-GB" sz="1300" b="0" i="0" dirty="0">
                <a:solidFill>
                  <a:srgbClr val="000000"/>
                </a:solidFill>
                <a:effectLst/>
              </a:rPr>
              <a:t> </a:t>
            </a:r>
            <a:r>
              <a:rPr lang="en-GB" sz="1300" b="0" i="1" dirty="0">
                <a:solidFill>
                  <a:srgbClr val="000000"/>
                </a:solidFill>
                <a:effectLst/>
              </a:rPr>
              <a:t>et al.</a:t>
            </a:r>
            <a:r>
              <a:rPr lang="en-GB" sz="1300" b="0" i="0" dirty="0">
                <a:solidFill>
                  <a:srgbClr val="000000"/>
                </a:solidFill>
                <a:effectLst/>
              </a:rPr>
              <a:t>, </a:t>
            </a:r>
            <a:r>
              <a:rPr lang="en-GB" sz="1300" b="0" i="1" dirty="0">
                <a:solidFill>
                  <a:srgbClr val="000000"/>
                </a:solidFill>
                <a:effectLst/>
              </a:rPr>
              <a:t>PARTONS: </a:t>
            </a:r>
            <a:r>
              <a:rPr lang="en-GB" sz="1300" b="0" i="1" dirty="0" err="1">
                <a:solidFill>
                  <a:srgbClr val="000000"/>
                </a:solidFill>
                <a:effectLst/>
              </a:rPr>
              <a:t>PARtonic</a:t>
            </a:r>
            <a:r>
              <a:rPr lang="en-GB" sz="1300" b="0" i="1" dirty="0">
                <a:solidFill>
                  <a:srgbClr val="000000"/>
                </a:solidFill>
                <a:effectLst/>
              </a:rPr>
              <a:t> Tomography Of Nucleon Software: A computing platform for the phenomenology of Generalized Parton Distributions</a:t>
            </a:r>
            <a:r>
              <a:rPr lang="en-GB" sz="1300" b="0" i="0" dirty="0">
                <a:solidFill>
                  <a:srgbClr val="000000"/>
                </a:solidFill>
                <a:effectLst/>
              </a:rPr>
              <a:t>,</a:t>
            </a:r>
            <a:br>
              <a:rPr lang="en-GB" sz="1300" b="0" i="0" dirty="0">
                <a:solidFill>
                  <a:srgbClr val="000000"/>
                </a:solidFill>
                <a:effectLst/>
              </a:rPr>
            </a:br>
            <a:r>
              <a:rPr lang="en-GB" sz="1300" b="0" i="0" dirty="0">
                <a:solidFill>
                  <a:srgbClr val="000000"/>
                </a:solidFill>
                <a:effectLst/>
              </a:rPr>
              <a:t>Eur. Phys. J. C78 (2018), 478, </a:t>
            </a:r>
            <a:r>
              <a:rPr lang="en-GB" sz="1300" b="0" i="0" u="none" strike="noStrike" dirty="0">
                <a:solidFill>
                  <a:srgbClr val="3D578C"/>
                </a:solidFill>
                <a:effectLst/>
                <a:hlinkClick r:id="rId5"/>
              </a:rPr>
              <a:t>DOI: 10.1140/</a:t>
            </a:r>
            <a:r>
              <a:rPr lang="en-GB" sz="1300" b="0" i="0" u="none" strike="noStrike" dirty="0" err="1">
                <a:solidFill>
                  <a:srgbClr val="3D578C"/>
                </a:solidFill>
                <a:effectLst/>
                <a:hlinkClick r:id="rId5"/>
              </a:rPr>
              <a:t>epjc</a:t>
            </a:r>
            <a:r>
              <a:rPr lang="en-GB" sz="1300" b="0" i="0" u="none" strike="noStrike" dirty="0">
                <a:solidFill>
                  <a:srgbClr val="3D578C"/>
                </a:solidFill>
                <a:effectLst/>
                <a:hlinkClick r:id="rId5"/>
              </a:rPr>
              <a:t>/s10052-018-5948-0</a:t>
            </a:r>
            <a:endParaRPr lang="en-GB" sz="1300" b="0" i="0" dirty="0">
              <a:solidFill>
                <a:srgbClr val="000000"/>
              </a:solidFill>
              <a:effectLst/>
            </a:endParaRPr>
          </a:p>
          <a:p>
            <a:pPr marL="285750" indent="-285750">
              <a:lnSpc>
                <a:spcPts val="1000"/>
              </a:lnSpc>
              <a:buFont typeface="Arial" panose="020B0604020202020204" pitchFamily="34" charset="0"/>
              <a:buChar char="•"/>
              <a:defRPr/>
            </a:pPr>
            <a:endParaRPr lang="en-GB" sz="1300" dirty="0">
              <a:ea typeface="+mn-lt"/>
              <a:cs typeface="+mn-lt"/>
            </a:endParaRPr>
          </a:p>
          <a:p>
            <a:pPr marL="285750" indent="-285750">
              <a:lnSpc>
                <a:spcPts val="1000"/>
              </a:lnSpc>
              <a:buFont typeface="Arial" panose="020B0604020202020204" pitchFamily="34" charset="0"/>
              <a:buChar char="•"/>
              <a:defRPr/>
            </a:pPr>
            <a:r>
              <a:rPr lang="en-GB" sz="1300" dirty="0" err="1">
                <a:ea typeface="+mn-lt"/>
                <a:cs typeface="+mn-lt"/>
              </a:rPr>
              <a:t>Aschenauer</a:t>
            </a:r>
            <a:r>
              <a:rPr lang="en-GB" sz="1300" dirty="0">
                <a:ea typeface="+mn-lt"/>
                <a:cs typeface="+mn-lt"/>
              </a:rPr>
              <a:t>, E.C., </a:t>
            </a:r>
            <a:r>
              <a:rPr lang="en-GB" sz="1300" dirty="0" err="1">
                <a:ea typeface="+mn-lt"/>
                <a:cs typeface="+mn-lt"/>
              </a:rPr>
              <a:t>Batozskaya</a:t>
            </a:r>
            <a:r>
              <a:rPr lang="en-GB" sz="1300" dirty="0">
                <a:ea typeface="+mn-lt"/>
                <a:cs typeface="+mn-lt"/>
              </a:rPr>
              <a:t>, V., Fazio, S., Gates, K., </a:t>
            </a:r>
            <a:r>
              <a:rPr lang="en-GB" sz="1300" dirty="0" err="1">
                <a:ea typeface="+mn-lt"/>
                <a:cs typeface="+mn-lt"/>
              </a:rPr>
              <a:t>Moutarde</a:t>
            </a:r>
            <a:r>
              <a:rPr lang="en-GB" sz="1300" dirty="0">
                <a:ea typeface="+mn-lt"/>
                <a:cs typeface="+mn-lt"/>
              </a:rPr>
              <a:t>, H., </a:t>
            </a:r>
            <a:r>
              <a:rPr lang="en-GB" sz="1300" dirty="0" err="1">
                <a:ea typeface="+mn-lt"/>
                <a:cs typeface="+mn-lt"/>
              </a:rPr>
              <a:t>Sokhan</a:t>
            </a:r>
            <a:r>
              <a:rPr lang="en-GB" sz="1300" dirty="0">
                <a:ea typeface="+mn-lt"/>
                <a:cs typeface="+mn-lt"/>
              </a:rPr>
              <a:t>, D., </a:t>
            </a:r>
            <a:r>
              <a:rPr lang="en-GB" sz="1300" dirty="0" err="1">
                <a:ea typeface="+mn-lt"/>
                <a:cs typeface="+mn-lt"/>
              </a:rPr>
              <a:t>Spiesberger</a:t>
            </a:r>
            <a:r>
              <a:rPr lang="en-GB" sz="1300" dirty="0">
                <a:ea typeface="+mn-lt"/>
                <a:cs typeface="+mn-lt"/>
              </a:rPr>
              <a:t>, H., </a:t>
            </a:r>
            <a:r>
              <a:rPr lang="en-GB" sz="1300" dirty="0" err="1">
                <a:ea typeface="+mn-lt"/>
                <a:cs typeface="+mn-lt"/>
              </a:rPr>
              <a:t>Sznajder</a:t>
            </a:r>
            <a:r>
              <a:rPr lang="en-GB" sz="1300" dirty="0">
                <a:ea typeface="+mn-lt"/>
                <a:cs typeface="+mn-lt"/>
              </a:rPr>
              <a:t>, P. and </a:t>
            </a:r>
            <a:r>
              <a:rPr lang="en-GB" sz="1300" dirty="0" err="1">
                <a:ea typeface="+mn-lt"/>
                <a:cs typeface="+mn-lt"/>
              </a:rPr>
              <a:t>Tezgin</a:t>
            </a:r>
            <a:r>
              <a:rPr lang="en-GB" sz="1300" dirty="0">
                <a:ea typeface="+mn-lt"/>
                <a:cs typeface="+mn-lt"/>
              </a:rPr>
              <a:t>, K., 2022. </a:t>
            </a:r>
            <a:r>
              <a:rPr lang="en-GB" sz="1300" dirty="0" err="1">
                <a:ea typeface="+mn-lt"/>
                <a:cs typeface="+mn-lt"/>
              </a:rPr>
              <a:t>EpIC</a:t>
            </a:r>
            <a:r>
              <a:rPr lang="en-GB" sz="1300" dirty="0">
                <a:ea typeface="+mn-lt"/>
                <a:cs typeface="+mn-lt"/>
              </a:rPr>
              <a:t>: novel Monte Carlo generator for exclusive processes. </a:t>
            </a:r>
            <a:r>
              <a:rPr lang="en-GB" sz="1300" dirty="0" err="1">
                <a:ea typeface="+mn-lt"/>
                <a:cs typeface="+mn-lt"/>
              </a:rPr>
              <a:t>arXiv</a:t>
            </a:r>
            <a:r>
              <a:rPr lang="en-GB" sz="1300" dirty="0">
                <a:ea typeface="+mn-lt"/>
                <a:cs typeface="+mn-lt"/>
              </a:rPr>
              <a:t> preprint arXiv:2205.01762.</a:t>
            </a:r>
            <a:endParaRPr lang="en-GB" sz="1300" dirty="0"/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GB" sz="1300" dirty="0">
              <a:ea typeface="+mn-lt"/>
              <a:cs typeface="Calibri" panose="020F0502020204030204"/>
            </a:endParaRPr>
          </a:p>
          <a:p>
            <a:pPr>
              <a:defRPr/>
            </a:pPr>
            <a:r>
              <a:rPr lang="en-US" sz="1300" b="1" dirty="0">
                <a:ea typeface="+mn-lt"/>
                <a:cs typeface="Calibri" panose="020F0502020204030204"/>
              </a:rPr>
              <a:t>ECCE: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300" b="1" dirty="0">
                <a:ea typeface="+mn-lt"/>
                <a:cs typeface="Calibri" panose="020F0502020204030204"/>
              </a:rPr>
              <a:t> </a:t>
            </a:r>
            <a:r>
              <a:rPr lang="en-US" sz="1300" dirty="0">
                <a:ea typeface="+mn-lt"/>
                <a:cs typeface="Calibri" panose="020F0502020204030204"/>
              </a:rPr>
              <a:t>C</a:t>
            </a: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lt"/>
                <a:cs typeface="Calibri" panose="020F0502020204030204"/>
              </a:rPr>
              <a:t> </a:t>
            </a:r>
            <a:r>
              <a:rPr kumimoji="0" lang="en-US" sz="13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ea typeface="+mn-lt"/>
                <a:cs typeface="Calibri" panose="020F0502020204030204"/>
              </a:rPr>
              <a:t>Pinkenburg</a:t>
            </a: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lt"/>
                <a:cs typeface="Calibri" panose="020F0502020204030204"/>
              </a:rPr>
              <a:t>. Fun4all - the </a:t>
            </a:r>
            <a:r>
              <a:rPr kumimoji="0" lang="en-US" sz="13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ea typeface="+mn-lt"/>
                <a:cs typeface="Calibri" panose="020F0502020204030204"/>
              </a:rPr>
              <a:t>eic</a:t>
            </a: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lt"/>
                <a:cs typeface="Calibri" panose="020F0502020204030204"/>
              </a:rPr>
              <a:t> software group website. </a:t>
            </a: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lt"/>
                <a:cs typeface="Calibri" panose="020F0502020204030204"/>
                <a:hlinkClick r:id="rId6"/>
              </a:rPr>
              <a:t>URL:https://eic.github.953io/software/fun4all.html</a:t>
            </a:r>
            <a:endParaRPr kumimoji="0" lang="en-US" sz="13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lt"/>
              <a:cs typeface="Calibri" panose="020F0502020204030204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300" b="0" i="0" dirty="0">
                <a:solidFill>
                  <a:srgbClr val="000000"/>
                </a:solidFill>
                <a:effectLst/>
              </a:rPr>
              <a:t>Newsroom Media &amp; Communications Office. (2020). </a:t>
            </a:r>
            <a:r>
              <a:rPr lang="en-US" sz="1300" b="0" i="1" dirty="0">
                <a:solidFill>
                  <a:srgbClr val="000000"/>
                </a:solidFill>
                <a:effectLst/>
              </a:rPr>
              <a:t>U.S. Department of Energy Selects Brookhaven National Laboratory to Host Major New Nuclear Physics Facility.</a:t>
            </a:r>
            <a:r>
              <a:rPr lang="en-US" sz="1300" b="0" i="0" dirty="0">
                <a:solidFill>
                  <a:srgbClr val="000000"/>
                </a:solidFill>
                <a:effectLst/>
              </a:rPr>
              <a:t> Available: https://www.bnl.gov/newsroom/news.php?a=116996. Last accessed 15/04/2022.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300" b="0" i="0" dirty="0">
                <a:solidFill>
                  <a:srgbClr val="000000"/>
                </a:solidFill>
                <a:effectLst/>
              </a:rPr>
              <a:t>Tanja Horn CUA/</a:t>
            </a:r>
            <a:r>
              <a:rPr lang="en-US" sz="1300" b="0" i="0" dirty="0" err="1">
                <a:solidFill>
                  <a:srgbClr val="000000"/>
                </a:solidFill>
                <a:effectLst/>
              </a:rPr>
              <a:t>JLab</a:t>
            </a:r>
            <a:r>
              <a:rPr lang="en-US" sz="1300" b="0" i="0" dirty="0">
                <a:solidFill>
                  <a:srgbClr val="000000"/>
                </a:solidFill>
                <a:effectLst/>
              </a:rPr>
              <a:t>. ECCE Detector. Available: https://indico.bnl.gov/event/13614/contributions/58010/attachments/38779/64096/ECCE_Detector-nb.pdf.</a:t>
            </a:r>
          </a:p>
          <a:p>
            <a:pPr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lt"/>
              <a:cs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400" dirty="0">
              <a:solidFill>
                <a:prstClr val="black"/>
              </a:solidFill>
              <a:latin typeface="Calibri" panose="020F0502020204030204"/>
              <a:ea typeface="+mn-lt"/>
              <a:cs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lt"/>
              <a:cs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-apple-system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-apple-system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-apple-system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47721454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E0AC046D158EE4DB937DA9A56D27D1C" ma:contentTypeVersion="13" ma:contentTypeDescription="Create a new document." ma:contentTypeScope="" ma:versionID="9be657ec395891ca003bed2b0568ef15">
  <xsd:schema xmlns:xsd="http://www.w3.org/2001/XMLSchema" xmlns:xs="http://www.w3.org/2001/XMLSchema" xmlns:p="http://schemas.microsoft.com/office/2006/metadata/properties" xmlns:ns3="b24ac480-a0b1-4388-a6cd-cfb001cdf6c7" xmlns:ns4="e7d8f92c-3952-4b7d-acc4-88cf8f2f7888" targetNamespace="http://schemas.microsoft.com/office/2006/metadata/properties" ma:root="true" ma:fieldsID="8549b3d8f84c98481610d26b7947fe1b" ns3:_="" ns4:_="">
    <xsd:import namespace="b24ac480-a0b1-4388-a6cd-cfb001cdf6c7"/>
    <xsd:import namespace="e7d8f92c-3952-4b7d-acc4-88cf8f2f788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4ac480-a0b1-4388-a6cd-cfb001cdf6c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d8f92c-3952-4b7d-acc4-88cf8f2f7888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3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B828A68-CEA8-4CC6-8D70-146D999B504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244D167-E72B-4209-A93F-43F54D72B544}">
  <ds:schemaRefs>
    <ds:schemaRef ds:uri="b24ac480-a0b1-4388-a6cd-cfb001cdf6c7"/>
    <ds:schemaRef ds:uri="e7d8f92c-3952-4b7d-acc4-88cf8f2f7888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EAB3FA9D-3674-436F-88F5-F441064B394B}">
  <ds:schemaRefs>
    <ds:schemaRef ds:uri="b24ac480-a0b1-4388-a6cd-cfb001cdf6c7"/>
    <ds:schemaRef ds:uri="e7d8f92c-3952-4b7d-acc4-88cf8f2f7888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1095</Words>
  <Application>Microsoft Office PowerPoint</Application>
  <PresentationFormat>Widescreen</PresentationFormat>
  <Paragraphs>95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-apple-system</vt:lpstr>
      <vt:lpstr>Arial</vt:lpstr>
      <vt:lpstr>Calibri</vt:lpstr>
      <vt:lpstr>Calibri Light</vt:lpstr>
      <vt:lpstr>Cambria Math</vt:lpstr>
      <vt:lpstr>verdana</vt:lpstr>
      <vt:lpstr>Retrospect</vt:lpstr>
      <vt:lpstr>Measuring Time-Like Compton Scattering at the EIC with Detector 1 and at JLAB with CLAS12</vt:lpstr>
      <vt:lpstr>Time-Like Compton Scattering (TCS)</vt:lpstr>
      <vt:lpstr>CLAS12 Detector – Jefferson Lab</vt:lpstr>
      <vt:lpstr>The Electron Ion Collider</vt:lpstr>
      <vt:lpstr>EPIC Detector</vt:lpstr>
      <vt:lpstr>Preliminary t Cross Section</vt:lpstr>
      <vt:lpstr>Thank you!</vt:lpstr>
      <vt:lpstr>References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Measuring Time-Like Compton Scattering at the EIC with the ECCE Detector</dc:title>
  <dc:creator>Kayleigh Gates (PGR)</dc:creator>
  <cp:lastModifiedBy>Kayleigh G</cp:lastModifiedBy>
  <cp:revision>48</cp:revision>
  <dcterms:created xsi:type="dcterms:W3CDTF">2022-04-07T13:57:00Z</dcterms:created>
  <dcterms:modified xsi:type="dcterms:W3CDTF">2022-08-01T22:24:04Z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0x0101004E0AC046D158EE4DB937DA9A56D27D1C</vt:lpwstr>
  </property>
</Properties>
</file>