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1037" r:id="rId2"/>
    <p:sldId id="1038" r:id="rId3"/>
    <p:sldId id="773" r:id="rId4"/>
    <p:sldId id="962" r:id="rId5"/>
    <p:sldId id="940" r:id="rId6"/>
    <p:sldId id="1004" r:id="rId7"/>
    <p:sldId id="1005" r:id="rId8"/>
    <p:sldId id="1012" r:id="rId9"/>
    <p:sldId id="1006" r:id="rId10"/>
    <p:sldId id="1000" r:id="rId11"/>
    <p:sldId id="1052" r:id="rId12"/>
    <p:sldId id="1021" r:id="rId13"/>
    <p:sldId id="1045" r:id="rId14"/>
    <p:sldId id="311" r:id="rId15"/>
    <p:sldId id="313" r:id="rId16"/>
    <p:sldId id="316" r:id="rId17"/>
    <p:sldId id="1055" r:id="rId18"/>
    <p:sldId id="1053" r:id="rId19"/>
    <p:sldId id="260" r:id="rId20"/>
    <p:sldId id="1046" r:id="rId21"/>
    <p:sldId id="1054" r:id="rId22"/>
    <p:sldId id="1047" r:id="rId23"/>
    <p:sldId id="1049" r:id="rId24"/>
    <p:sldId id="1050" r:id="rId25"/>
    <p:sldId id="1024" r:id="rId26"/>
    <p:sldId id="105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E5F3FF"/>
    <a:srgbClr val="1155CC"/>
    <a:srgbClr val="000000"/>
    <a:srgbClr val="F3D6BD"/>
    <a:srgbClr val="F0FFEE"/>
    <a:srgbClr val="F0FEEB"/>
    <a:srgbClr val="0096FF"/>
    <a:srgbClr val="FF9300"/>
    <a:srgbClr val="0432FF"/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33" autoAdjust="0"/>
    <p:restoredTop sz="96569" autoAdjust="0"/>
  </p:normalViewPr>
  <p:slideViewPr>
    <p:cSldViewPr snapToGrid="0">
      <p:cViewPr>
        <p:scale>
          <a:sx n="127" d="100"/>
          <a:sy n="127" d="100"/>
        </p:scale>
        <p:origin x="2016" y="1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3/14/21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3/14/21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14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299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39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16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58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1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59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37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515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Recording images of electron beam passing through the screens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Measured the yield of the screens for different temperatures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90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Based on X-band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Energy as high as affordable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Energy spread as low as possible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Energy stability as good as possible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Emittance reasonably low, no need for ultra-low</a:t>
            </a:r>
            <a:endParaRPr lang="en-GB" sz="1200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50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DD75-35EA-EA42-A9B9-F4CAF35E61B5}" type="datetime1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4228-A435-CF4A-AB1E-A6957B1B34D6}" type="datetime1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33FF9-F8D0-A64E-BAA5-F88E466D267A}" type="datetime1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15D9-E517-F64D-8595-7BEC0356D83D}" type="datetime1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C5AD-4902-8747-9B57-E99CBA4FF034}" type="datetime1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3EF3-4619-F44A-9167-B3445F4395B1}" type="datetime1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AA866-3CFE-054A-91A8-222A7BC51759}" type="datetime1">
              <a:rPr lang="en-US" smtClean="0"/>
              <a:t>3/14/21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8234-DED0-6A49-990A-20F492ACC1A2}" type="datetime1">
              <a:rPr lang="en-US" smtClean="0"/>
              <a:t>3/14/21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2B9-9BAD-4140-A444-DF4A71B50114}" type="datetime1">
              <a:rPr lang="en-US" smtClean="0"/>
              <a:t>3/14/21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A4AD-10ED-DE4A-AA8B-87CACE40C81A}" type="datetime1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25E3-D914-6E48-9FB3-BF8773628134}" type="datetime1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F3518-A001-374A-BBBB-2286D010B2D1}" type="datetime1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emf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AFA58-170F-F943-B422-B57692B52E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AWAKE at CLEAR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457B2C-6BD5-5E47-BBC7-4CED1BED6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5913" y="3626752"/>
            <a:ext cx="8435546" cy="1655762"/>
          </a:xfrm>
        </p:spPr>
        <p:txBody>
          <a:bodyPr>
            <a:normAutofit lnSpcReduction="10000"/>
          </a:bodyPr>
          <a:lstStyle/>
          <a:p>
            <a:r>
              <a:rPr lang="en-CH" dirty="0"/>
              <a:t>CLEAR Review, 16 March 2021</a:t>
            </a:r>
          </a:p>
          <a:p>
            <a:endParaRPr lang="en-CH" dirty="0"/>
          </a:p>
          <a:p>
            <a:r>
              <a:rPr lang="en-CH" dirty="0"/>
              <a:t>Edda Gschwendtner, CERN, with input from D. Cooke, S. Doebert, S. Mazzoni, J. Pucek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CD9C8F-E583-CF44-94E4-1EB7C0EEA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98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E23F5-E516-6F4D-B51E-EDD1CEA8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AWAKE Run 2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06A09-C961-5247-B386-5130A5AB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D02C41-E75D-F64E-A388-27479EF6F2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508" y="1589317"/>
            <a:ext cx="8185473" cy="105590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BFDB4B-8164-5544-97B9-51CA3B49074C}"/>
              </a:ext>
            </a:extLst>
          </p:cNvPr>
          <p:cNvSpPr txBox="1">
            <a:spLocks/>
          </p:cNvSpPr>
          <p:nvPr/>
        </p:nvSpPr>
        <p:spPr>
          <a:xfrm>
            <a:off x="849243" y="3049595"/>
            <a:ext cx="11256622" cy="20989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71550" lvl="1" indent="-514350">
              <a:buAutoNum type="alphaLcParenR"/>
            </a:pPr>
            <a:r>
              <a:rPr lang="en-GB" dirty="0"/>
              <a:t>Demonstrate electron seeding of self-modulation in first plasma cell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dirty="0"/>
              <a:t>Demonstrate the stabilization of the micro-bunches with a density step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dirty="0"/>
              <a:t>Demonstrate </a:t>
            </a:r>
            <a:r>
              <a:rPr lang="en-GB" b="1" dirty="0"/>
              <a:t>electron acceleration to high energies and emittance preservation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dirty="0"/>
              <a:t>Demonstrate scalable plasma sources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 first applications to beam dump experiments (e.g. dark photon search) with  ~50 GeV electron beam.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495070-D7DB-EE4C-ADE7-1B3C8D43E419}"/>
              </a:ext>
            </a:extLst>
          </p:cNvPr>
          <p:cNvSpPr txBox="1"/>
          <p:nvPr/>
        </p:nvSpPr>
        <p:spPr>
          <a:xfrm>
            <a:off x="9187873" y="2011179"/>
            <a:ext cx="216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First applications to HEP beam dump experiments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5E6307D-DB2E-BF43-9127-53784F423172}"/>
              </a:ext>
            </a:extLst>
          </p:cNvPr>
          <p:cNvGrpSpPr/>
          <p:nvPr/>
        </p:nvGrpSpPr>
        <p:grpSpPr>
          <a:xfrm>
            <a:off x="9185955" y="1496736"/>
            <a:ext cx="932380" cy="993901"/>
            <a:chOff x="9390580" y="1849348"/>
            <a:chExt cx="932380" cy="99390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31FE63D-BB73-8344-8144-FF21CB177E2D}"/>
                </a:ext>
              </a:extLst>
            </p:cNvPr>
            <p:cNvCxnSpPr/>
            <p:nvPr/>
          </p:nvCxnSpPr>
          <p:spPr>
            <a:xfrm>
              <a:off x="9390580" y="1849348"/>
              <a:ext cx="0" cy="993901"/>
            </a:xfrm>
            <a:prstGeom prst="line">
              <a:avLst/>
            </a:prstGeom>
            <a:ln w="41275">
              <a:solidFill>
                <a:srgbClr val="1155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418231F-98D5-3A44-A948-2C2FBF203E67}"/>
                </a:ext>
              </a:extLst>
            </p:cNvPr>
            <p:cNvCxnSpPr>
              <a:cxnSpLocks/>
            </p:cNvCxnSpPr>
            <p:nvPr/>
          </p:nvCxnSpPr>
          <p:spPr>
            <a:xfrm>
              <a:off x="9390580" y="2346298"/>
              <a:ext cx="932380" cy="0"/>
            </a:xfrm>
            <a:prstGeom prst="line">
              <a:avLst/>
            </a:prstGeom>
            <a:ln w="41275">
              <a:solidFill>
                <a:srgbClr val="1155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7710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5811E-B130-0942-874C-AB317C9B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15CD9-C699-1F4C-A454-EBDEA1D6B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036"/>
            <a:ext cx="10515600" cy="3678126"/>
          </a:xfrm>
        </p:spPr>
        <p:txBody>
          <a:bodyPr/>
          <a:lstStyle/>
          <a:p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AWAKE Run 2</a:t>
            </a:r>
          </a:p>
          <a:p>
            <a:endParaRPr lang="en-CH" dirty="0"/>
          </a:p>
          <a:p>
            <a:r>
              <a:rPr lang="en-CH" dirty="0"/>
              <a:t>AWAKE at CLEAR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B</a:t>
            </a:r>
            <a:r>
              <a:rPr lang="en-CH" dirty="0">
                <a:solidFill>
                  <a:srgbClr val="000000"/>
                </a:solidFill>
              </a:rPr>
              <a:t>eam Diagnostics</a:t>
            </a:r>
          </a:p>
          <a:p>
            <a:pPr lvl="1"/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Diagnostics in P</a:t>
            </a:r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lasma Source </a:t>
            </a:r>
          </a:p>
          <a:p>
            <a:pPr lvl="1"/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Electron Source</a:t>
            </a:r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462B2-9D36-0F4F-8DD9-9AFD2C4E4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53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C1DCB-F867-5240-8CA4-6760D8E8E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6525"/>
            <a:ext cx="10515600" cy="717134"/>
          </a:xfrm>
        </p:spPr>
        <p:txBody>
          <a:bodyPr/>
          <a:lstStyle/>
          <a:p>
            <a:r>
              <a:rPr lang="en-CH" dirty="0"/>
              <a:t>AWAKE Spectrometer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8E8CE-91F7-7D49-86D9-16459F687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024" y="868925"/>
            <a:ext cx="10515600" cy="1967592"/>
          </a:xfrm>
          <a:solidFill>
            <a:srgbClr val="F0FFEE"/>
          </a:solidFill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CH" dirty="0"/>
              <a:t>Charge calibration measurements of the AWAKE spectrometer scintillating screen/camera combination performed in 2017, 2018, 2019</a:t>
            </a:r>
          </a:p>
          <a:p>
            <a:pPr lvl="1">
              <a:lnSpc>
                <a:spcPct val="120000"/>
              </a:lnSpc>
            </a:pPr>
            <a:r>
              <a:rPr lang="en-CH" dirty="0"/>
              <a:t>2017: test for </a:t>
            </a:r>
            <a:r>
              <a:rPr lang="en-CH" b="1" dirty="0"/>
              <a:t>scintillating screen uniformity </a:t>
            </a:r>
            <a:r>
              <a:rPr lang="en-CH" dirty="0"/>
              <a:t>using motorized translation stage</a:t>
            </a:r>
          </a:p>
          <a:p>
            <a:pPr lvl="1">
              <a:lnSpc>
                <a:spcPct val="120000"/>
              </a:lnSpc>
            </a:pPr>
            <a:r>
              <a:rPr lang="en-CH" dirty="0"/>
              <a:t>2018: repeat </a:t>
            </a:r>
            <a:r>
              <a:rPr lang="en-CH" b="1" dirty="0"/>
              <a:t>charge calibration </a:t>
            </a:r>
            <a:r>
              <a:rPr lang="en-CH" dirty="0"/>
              <a:t>and study of scintillator </a:t>
            </a:r>
            <a:r>
              <a:rPr lang="en-CH" b="1" dirty="0"/>
              <a:t>decay time</a:t>
            </a:r>
          </a:p>
          <a:p>
            <a:pPr lvl="1">
              <a:lnSpc>
                <a:spcPct val="120000"/>
              </a:lnSpc>
            </a:pPr>
            <a:r>
              <a:rPr lang="en-CH" dirty="0"/>
              <a:t>2019: repeat </a:t>
            </a:r>
            <a:r>
              <a:rPr lang="en-CH" b="1" dirty="0"/>
              <a:t>charge calibration</a:t>
            </a:r>
            <a:r>
              <a:rPr lang="en-CH" dirty="0"/>
              <a:t> after AWAKE Run 2, and study scintillator </a:t>
            </a:r>
            <a:r>
              <a:rPr lang="en-CH" b="1" dirty="0"/>
              <a:t>light curves/early time behaviour</a:t>
            </a:r>
            <a:r>
              <a:rPr lang="en-CH" dirty="0"/>
              <a:t>.  </a:t>
            </a:r>
            <a:r>
              <a:rPr lang="en-CH" sz="1900" dirty="0">
                <a:sym typeface="Wingdings" pitchFamily="2" charset="2"/>
              </a:rPr>
              <a:t></a:t>
            </a:r>
            <a:r>
              <a:rPr lang="en-GB" sz="1900" dirty="0"/>
              <a:t>A</a:t>
            </a:r>
            <a:r>
              <a:rPr lang="en-CH" sz="1900" dirty="0"/>
              <a:t>lso performed verification, after factor-of-ten error in CLIC charge reporting was discover</a:t>
            </a:r>
            <a:r>
              <a:rPr lang="en-GB" sz="1900" dirty="0"/>
              <a:t>e</a:t>
            </a:r>
            <a:r>
              <a:rPr lang="en-CH" sz="1900" dirty="0"/>
              <a:t>d [C. Lindstrøm et al., Erratum: Emittance P</a:t>
            </a:r>
            <a:r>
              <a:rPr lang="en-GB" sz="1900" dirty="0"/>
              <a:t>r</a:t>
            </a:r>
            <a:r>
              <a:rPr lang="en-CH" sz="1900" dirty="0"/>
              <a:t>eservation in an Aberration-Free Active Plasma Lens, PRL 121, 194801 (2018)]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AC10F-EACD-F64E-9B74-1E5FC911E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Nov 22 2017_5_PSMS.jpg">
            <a:extLst>
              <a:ext uri="{FF2B5EF4-FFF2-40B4-BE49-F238E27FC236}">
                <a16:creationId xmlns:a16="http://schemas.microsoft.com/office/drawing/2014/main" id="{68E58DC2-CB4D-E94D-AC20-1BAFBC5D81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0468" y="62803"/>
            <a:ext cx="1797989" cy="11112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EDA1FD-046B-0F4D-917B-288BEC8095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48" y="2972692"/>
            <a:ext cx="4831139" cy="3616556"/>
          </a:xfrm>
          <a:prstGeom prst="rect">
            <a:avLst/>
          </a:prstGeom>
        </p:spPr>
      </p:pic>
      <p:pic>
        <p:nvPicPr>
          <p:cNvPr id="9" name="Picture 8" descr="A picture containing device, miller, tool&#10;&#10;Description automatically generated">
            <a:extLst>
              <a:ext uri="{FF2B5EF4-FFF2-40B4-BE49-F238E27FC236}">
                <a16:creationId xmlns:a16="http://schemas.microsoft.com/office/drawing/2014/main" id="{CE85BB1A-B88C-904E-8A90-D9F7E2009F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792" y="2968452"/>
            <a:ext cx="4831139" cy="36210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5B12E2-8331-4B4C-80FD-B98F9E1BF1F1}"/>
              </a:ext>
            </a:extLst>
          </p:cNvPr>
          <p:cNvSpPr txBox="1"/>
          <p:nvPr/>
        </p:nvSpPr>
        <p:spPr>
          <a:xfrm>
            <a:off x="10820931" y="6070526"/>
            <a:ext cx="1078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</a:t>
            </a:r>
            <a:r>
              <a:rPr lang="en-CH" sz="1400" dirty="0"/>
              <a:t>ayout 2019</a:t>
            </a:r>
          </a:p>
        </p:txBody>
      </p:sp>
    </p:spTree>
    <p:extLst>
      <p:ext uri="{BB962C8B-B14F-4D97-AF65-F5344CB8AC3E}">
        <p14:creationId xmlns:p14="http://schemas.microsoft.com/office/powerpoint/2010/main" val="2551986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063C8-F53B-7A43-BFD0-5D9329E2F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AWAKE Spectrometer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C2002-AC7E-614F-B3AA-966DC1333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479" y="1507230"/>
            <a:ext cx="6751321" cy="150170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CH" dirty="0"/>
              <a:t>Charge calibration allow an </a:t>
            </a:r>
            <a:r>
              <a:rPr lang="en-CH" b="1" dirty="0"/>
              <a:t>absolute scale </a:t>
            </a:r>
            <a:r>
              <a:rPr lang="en-CH" dirty="0"/>
              <a:t>to be applied to AWAKE charge capture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è"/>
            </a:pPr>
            <a:r>
              <a:rPr lang="en-CH" b="1" dirty="0">
                <a:solidFill>
                  <a:srgbClr val="00B050"/>
                </a:solidFill>
              </a:rPr>
              <a:t>included in the </a:t>
            </a:r>
            <a:r>
              <a:rPr lang="en-CH" b="1" i="1" dirty="0">
                <a:solidFill>
                  <a:srgbClr val="00B050"/>
                </a:solidFill>
              </a:rPr>
              <a:t>Nature </a:t>
            </a:r>
            <a:r>
              <a:rPr lang="en-CH" b="1" dirty="0">
                <a:solidFill>
                  <a:srgbClr val="00B050"/>
                </a:solidFill>
              </a:rPr>
              <a:t>publication of the first report of electron acceleratin in a proton-driven plasma wakfield </a:t>
            </a:r>
            <a:r>
              <a:rPr lang="en-CH" dirty="0"/>
              <a:t>(~1.25pC accelerated to ~800 MeV). [AWAKE Collaboration, </a:t>
            </a:r>
            <a:r>
              <a:rPr lang="en-CH" i="1" dirty="0"/>
              <a:t>Nature</a:t>
            </a:r>
            <a:r>
              <a:rPr lang="en-CH" dirty="0"/>
              <a:t> 561, 363 (2018)]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112DE-338A-6945-8575-E2C9C0424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A99756-9326-D942-9C12-EC888A125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800" y="790096"/>
            <a:ext cx="4503929" cy="338038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BB9B7C-0E7A-5A4F-8759-3851690E7B6C}"/>
              </a:ext>
            </a:extLst>
          </p:cNvPr>
          <p:cNvSpPr txBox="1">
            <a:spLocks/>
          </p:cNvSpPr>
          <p:nvPr/>
        </p:nvSpPr>
        <p:spPr>
          <a:xfrm>
            <a:off x="424621" y="4967719"/>
            <a:ext cx="11342757" cy="1299660"/>
          </a:xfrm>
          <a:prstGeom prst="rect">
            <a:avLst/>
          </a:prstGeom>
          <a:solidFill>
            <a:srgbClr val="E5F3FF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CH" dirty="0"/>
              <a:t>Possible plans for future studies: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2021: T</a:t>
            </a:r>
            <a:r>
              <a:rPr lang="en-CH" dirty="0"/>
              <a:t>wo measurements (similar to those previously described) before and after AWAKE takes proton beam. </a:t>
            </a:r>
            <a:r>
              <a:rPr lang="en-CH" dirty="0">
                <a:sym typeface="Wingdings" pitchFamily="2" charset="2"/>
              </a:rPr>
              <a:t> may not be necessary if beam charge measurement becomes possible at AWAKE</a:t>
            </a:r>
          </a:p>
          <a:p>
            <a:pPr lvl="1">
              <a:lnSpc>
                <a:spcPct val="120000"/>
              </a:lnSpc>
            </a:pPr>
            <a:r>
              <a:rPr lang="en-CH" dirty="0">
                <a:sym typeface="Wingdings" pitchFamily="2" charset="2"/>
              </a:rPr>
              <a:t>Studies of </a:t>
            </a:r>
            <a:r>
              <a:rPr lang="en-CH" b="1" dirty="0">
                <a:sym typeface="Wingdings" pitchFamily="2" charset="2"/>
              </a:rPr>
              <a:t>alternative screens for AWAKE Run 2 spectrometer </a:t>
            </a:r>
            <a:r>
              <a:rPr lang="en-CH" dirty="0">
                <a:sym typeface="Wingdings" pitchFamily="2" charset="2"/>
              </a:rPr>
              <a:t>upgrade.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84505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671" y="-952"/>
            <a:ext cx="10515600" cy="1020128"/>
          </a:xfrm>
        </p:spPr>
        <p:txBody>
          <a:bodyPr/>
          <a:lstStyle/>
          <a:p>
            <a:r>
              <a:rPr lang="en-US" dirty="0"/>
              <a:t>High Frequency BPM Test for AWAKE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32919" y="1006343"/>
            <a:ext cx="8626658" cy="649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ym typeface="Wingdings"/>
              </a:rPr>
              <a:t>AWAKE</a:t>
            </a:r>
            <a:r>
              <a:rPr lang="en-US" sz="2000" dirty="0">
                <a:sym typeface="Wingdings"/>
              </a:rPr>
              <a:t> needs a </a:t>
            </a:r>
            <a:r>
              <a:rPr lang="en-US" sz="2000" b="1" dirty="0">
                <a:sym typeface="Wingdings"/>
              </a:rPr>
              <a:t>Beam Position Monitor</a:t>
            </a:r>
            <a:r>
              <a:rPr lang="en-US" sz="2000" dirty="0">
                <a:sym typeface="Wingdings"/>
              </a:rPr>
              <a:t> (BPM) to measure the </a:t>
            </a:r>
            <a:r>
              <a:rPr lang="en-US" sz="2000" b="1" dirty="0">
                <a:sym typeface="Wingdings"/>
              </a:rPr>
              <a:t>electron</a:t>
            </a:r>
            <a:r>
              <a:rPr lang="en-US" sz="2000" dirty="0">
                <a:sym typeface="Wingdings"/>
              </a:rPr>
              <a:t> </a:t>
            </a:r>
            <a:r>
              <a:rPr lang="en-US" sz="2000" b="1" dirty="0">
                <a:sym typeface="Wingdings"/>
              </a:rPr>
              <a:t>beam</a:t>
            </a:r>
            <a:r>
              <a:rPr lang="en-US" sz="2000" dirty="0">
                <a:sym typeface="Wingdings"/>
              </a:rPr>
              <a:t> position when the intense proton beam is present.</a:t>
            </a:r>
          </a:p>
          <a:p>
            <a:pPr marL="0" indent="0">
              <a:buNone/>
            </a:pPr>
            <a:endParaRPr lang="en-US" sz="2000" dirty="0">
              <a:sym typeface="Wingding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05310" y="467792"/>
            <a:ext cx="180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 Senes, M. Bergamaschi </a:t>
            </a:r>
          </a:p>
          <a:p>
            <a:r>
              <a:rPr lang="en-US" sz="1200" dirty="0"/>
              <a:t>T. </a:t>
            </a:r>
            <a:r>
              <a:rPr lang="en-US" sz="1200" dirty="0" err="1"/>
              <a:t>Lefevre</a:t>
            </a:r>
            <a:r>
              <a:rPr lang="en-US" sz="1200" dirty="0"/>
              <a:t>, S. </a:t>
            </a:r>
            <a:r>
              <a:rPr lang="en-US" sz="1200" dirty="0" err="1"/>
              <a:t>Mazzoni</a:t>
            </a:r>
            <a:r>
              <a:rPr lang="en-US" sz="1200" dirty="0"/>
              <a:t> 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16325" y="2350946"/>
            <a:ext cx="4680939" cy="1276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ym typeface="Wingdings"/>
              </a:rPr>
              <a:t>Proof-of-principle</a:t>
            </a:r>
            <a:r>
              <a:rPr lang="en-US" sz="1800" dirty="0">
                <a:sym typeface="Wingdings"/>
              </a:rPr>
              <a:t> demonstrated at CLEAR </a:t>
            </a:r>
            <a:r>
              <a:rPr lang="en-US" sz="1800" b="1" dirty="0">
                <a:sym typeface="Wingdings"/>
              </a:rPr>
              <a:t>working at 30 GHz </a:t>
            </a:r>
            <a:r>
              <a:rPr lang="en-US" sz="1800" dirty="0">
                <a:sym typeface="Wingdings"/>
              </a:rPr>
              <a:t>and based on dielectric inserts 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52362" y="3919681"/>
            <a:ext cx="3376055" cy="1132610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ym typeface="Wingdings"/>
              </a:rPr>
              <a:t>Two experimental runs:</a:t>
            </a:r>
          </a:p>
          <a:p>
            <a:pPr>
              <a:buFontTx/>
              <a:buChar char="-"/>
            </a:pPr>
            <a:r>
              <a:rPr lang="en-US" sz="1800" dirty="0">
                <a:sym typeface="Wingdings"/>
              </a:rPr>
              <a:t>October-December 2019</a:t>
            </a:r>
          </a:p>
          <a:p>
            <a:pPr>
              <a:buFontTx/>
              <a:buChar char="-"/>
            </a:pPr>
            <a:r>
              <a:rPr lang="en-US" sz="1800" dirty="0">
                <a:sym typeface="Wingdings"/>
              </a:rPr>
              <a:t>Summer 2020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BEE84DF-0538-4B4C-BA6C-977D0763E394}"/>
              </a:ext>
            </a:extLst>
          </p:cNvPr>
          <p:cNvGrpSpPr/>
          <p:nvPr/>
        </p:nvGrpSpPr>
        <p:grpSpPr>
          <a:xfrm>
            <a:off x="4975642" y="1942448"/>
            <a:ext cx="3415256" cy="3967243"/>
            <a:chOff x="5389421" y="1579964"/>
            <a:chExt cx="3415256" cy="3967243"/>
          </a:xfrm>
        </p:grpSpPr>
        <p:grpSp>
          <p:nvGrpSpPr>
            <p:cNvPr id="17" name="Group 16"/>
            <p:cNvGrpSpPr/>
            <p:nvPr/>
          </p:nvGrpSpPr>
          <p:grpSpPr>
            <a:xfrm>
              <a:off x="5389421" y="1579964"/>
              <a:ext cx="3376055" cy="3967243"/>
              <a:chOff x="222320" y="1198525"/>
              <a:chExt cx="2679170" cy="3143219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2320" y="1198525"/>
                <a:ext cx="2679170" cy="3143219"/>
              </a:xfrm>
              <a:prstGeom prst="rect">
                <a:avLst/>
              </a:prstGeom>
            </p:spPr>
          </p:pic>
          <p:cxnSp>
            <p:nvCxnSpPr>
              <p:cNvPr id="19" name="Straight Connector 18"/>
              <p:cNvCxnSpPr/>
              <p:nvPr/>
            </p:nvCxnSpPr>
            <p:spPr>
              <a:xfrm flipV="1">
                <a:off x="314261" y="3354900"/>
                <a:ext cx="2033425" cy="64226"/>
              </a:xfrm>
              <a:prstGeom prst="line">
                <a:avLst/>
              </a:prstGeom>
              <a:ln w="444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14260" y="3404789"/>
                <a:ext cx="8308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BEAM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597470" y="5177875"/>
              <a:ext cx="22072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IN-AIR TEST @ CLEAR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67AC7A-8D04-8647-B5E3-AF001E8DCFF1}"/>
              </a:ext>
            </a:extLst>
          </p:cNvPr>
          <p:cNvGrpSpPr/>
          <p:nvPr/>
        </p:nvGrpSpPr>
        <p:grpSpPr>
          <a:xfrm>
            <a:off x="9061297" y="3931477"/>
            <a:ext cx="2520439" cy="2328937"/>
            <a:chOff x="9194953" y="3931465"/>
            <a:chExt cx="2793847" cy="253413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94953" y="3931465"/>
              <a:ext cx="2793847" cy="2534138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770661" y="4008775"/>
              <a:ext cx="1431564" cy="56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CHARGE </a:t>
              </a:r>
            </a:p>
            <a:p>
              <a:r>
                <a:rPr lang="en-US" sz="1400" dirty="0"/>
                <a:t>DEPENDENCE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144FA0F-7A0E-2B42-B55A-F50EB8AD155D}"/>
              </a:ext>
            </a:extLst>
          </p:cNvPr>
          <p:cNvGrpSpPr/>
          <p:nvPr/>
        </p:nvGrpSpPr>
        <p:grpSpPr>
          <a:xfrm>
            <a:off x="8959577" y="1208257"/>
            <a:ext cx="2723879" cy="2534139"/>
            <a:chOff x="9194953" y="1092754"/>
            <a:chExt cx="2877782" cy="286365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94953" y="1092754"/>
              <a:ext cx="2877782" cy="2863654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9853172" y="1598778"/>
              <a:ext cx="1687269" cy="5912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POSITION</a:t>
              </a:r>
            </a:p>
            <a:p>
              <a:r>
                <a:rPr lang="en-US" sz="1400" dirty="0"/>
                <a:t>DEPENDENCE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840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671" y="-952"/>
            <a:ext cx="6917872" cy="1020128"/>
          </a:xfrm>
        </p:spPr>
        <p:txBody>
          <a:bodyPr>
            <a:normAutofit fontScale="90000"/>
          </a:bodyPr>
          <a:lstStyle/>
          <a:p>
            <a:r>
              <a:rPr lang="en-US" dirty="0"/>
              <a:t>Future Tests for AWAKE BPMs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70063" y="893301"/>
            <a:ext cx="6574970" cy="422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ym typeface="Wingdings"/>
              </a:rPr>
              <a:t>Proof of principle demonstrated with PTFE inserts at CLEAR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50282" y="405690"/>
            <a:ext cx="2174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 Senes, T. </a:t>
            </a:r>
            <a:r>
              <a:rPr lang="en-US" sz="1200" dirty="0" err="1"/>
              <a:t>Lefevre</a:t>
            </a:r>
            <a:r>
              <a:rPr lang="en-US" sz="1200" dirty="0"/>
              <a:t>, S. </a:t>
            </a:r>
            <a:r>
              <a:rPr lang="en-US" sz="1200" dirty="0" err="1"/>
              <a:t>Mazzoni</a:t>
            </a:r>
            <a:r>
              <a:rPr lang="en-US" sz="1200" dirty="0"/>
              <a:t>, </a:t>
            </a:r>
          </a:p>
          <a:p>
            <a:r>
              <a:rPr lang="en-US" sz="1200" dirty="0"/>
              <a:t>C. </a:t>
            </a:r>
            <a:r>
              <a:rPr lang="en-US" sz="1200" dirty="0" err="1"/>
              <a:t>Pakuza</a:t>
            </a:r>
            <a:r>
              <a:rPr lang="en-US" sz="1200" dirty="0"/>
              <a:t>,  A. </a:t>
            </a:r>
            <a:r>
              <a:rPr lang="en-US" sz="1200" dirty="0" err="1"/>
              <a:t>Schloegelhofer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950282" y="5272401"/>
            <a:ext cx="220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IN-AIR TEST @ CLEAR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585" y="1173012"/>
            <a:ext cx="3501215" cy="2705484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555074" y="1619382"/>
            <a:ext cx="6052652" cy="16748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ym typeface="Wingdings"/>
              </a:rPr>
              <a:t>Test of a new generation design </a:t>
            </a:r>
            <a:r>
              <a:rPr lang="en-US" sz="1800" dirty="0">
                <a:sym typeface="Wingdings"/>
              </a:rPr>
              <a:t>devised to be installed in an operational accelerator</a:t>
            </a:r>
          </a:p>
          <a:p>
            <a:pPr>
              <a:buFont typeface="Wingdings" pitchFamily="2" charset="2"/>
              <a:buChar char="à"/>
            </a:pPr>
            <a:r>
              <a:rPr lang="en-US" sz="1800" dirty="0">
                <a:sym typeface="Wingdings"/>
              </a:rPr>
              <a:t>Vacuum compatible materials</a:t>
            </a:r>
          </a:p>
          <a:p>
            <a:pPr>
              <a:buFont typeface="Wingdings" pitchFamily="2" charset="2"/>
              <a:buChar char="à"/>
            </a:pPr>
            <a:r>
              <a:rPr lang="en-US" sz="1800" dirty="0">
                <a:sym typeface="Wingdings"/>
              </a:rPr>
              <a:t>Button-like design</a:t>
            </a:r>
          </a:p>
          <a:p>
            <a:pPr>
              <a:buFont typeface="Wingdings" pitchFamily="2" charset="2"/>
              <a:buChar char="à"/>
            </a:pPr>
            <a:r>
              <a:rPr lang="en-US" sz="1800" dirty="0">
                <a:sym typeface="Wingdings"/>
              </a:rPr>
              <a:t>Waveguide coupled</a:t>
            </a:r>
          </a:p>
          <a:p>
            <a:pPr>
              <a:buFont typeface="Wingdings" pitchFamily="2" charset="2"/>
              <a:buChar char="à"/>
            </a:pPr>
            <a:endParaRPr lang="en-US" sz="1800" dirty="0">
              <a:sym typeface="Wingding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7104" y="3539942"/>
            <a:ext cx="3386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Traditional vs. Dielectric insert button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C3850A-376C-D943-B5B5-AB7A698F847E}"/>
              </a:ext>
            </a:extLst>
          </p:cNvPr>
          <p:cNvSpPr txBox="1"/>
          <p:nvPr/>
        </p:nvSpPr>
        <p:spPr>
          <a:xfrm>
            <a:off x="470063" y="4323190"/>
            <a:ext cx="6574970" cy="1477328"/>
          </a:xfrm>
          <a:prstGeom prst="rect">
            <a:avLst/>
          </a:prstGeom>
          <a:solidFill>
            <a:srgbClr val="E5F3FF"/>
          </a:solidFill>
        </p:spPr>
        <p:txBody>
          <a:bodyPr wrap="square" rtlCol="0">
            <a:spAutoFit/>
          </a:bodyPr>
          <a:lstStyle/>
          <a:p>
            <a:r>
              <a:rPr lang="en-CH" b="1" dirty="0"/>
              <a:t>Rich experimental program to study and develop the technology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dirty="0">
                <a:sym typeface="Wingdings" pitchFamily="2" charset="2"/>
              </a:rPr>
              <a:t>5 - 6 weeks beam time requested for 2021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N</a:t>
            </a:r>
            <a:r>
              <a:rPr lang="en-CH" dirty="0">
                <a:sym typeface="Wingdings" pitchFamily="2" charset="2"/>
              </a:rPr>
              <a:t>ecessary test to design the vacuum-tight version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B</a:t>
            </a:r>
            <a:r>
              <a:rPr lang="en-CH" dirty="0">
                <a:sym typeface="Wingdings" pitchFamily="2" charset="2"/>
              </a:rPr>
              <a:t>roadband emission studies for diagnostics application (edge effects, frequency cutoffs, RF front-end development)</a:t>
            </a:r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4D15EF-76A5-804A-952B-F12528075568}"/>
              </a:ext>
            </a:extLst>
          </p:cNvPr>
          <p:cNvSpPr txBox="1"/>
          <p:nvPr/>
        </p:nvSpPr>
        <p:spPr>
          <a:xfrm>
            <a:off x="8053885" y="4332593"/>
            <a:ext cx="3065306" cy="156966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In-air test at CLEAR </a:t>
            </a:r>
            <a:r>
              <a:rPr lang="en-US" sz="1600" dirty="0">
                <a:solidFill>
                  <a:schemeClr val="bg1"/>
                </a:solidFill>
              </a:rPr>
              <a:t>allow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Fast prototyping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Flexible installation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Easy access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Similar </a:t>
            </a:r>
            <a:r>
              <a:rPr lang="en-US" sz="1600" b="1" dirty="0">
                <a:solidFill>
                  <a:schemeClr val="bg1"/>
                </a:solidFill>
              </a:rPr>
              <a:t>beam condition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to </a:t>
            </a:r>
            <a:r>
              <a:rPr lang="en-US" sz="1600" b="1" dirty="0">
                <a:solidFill>
                  <a:schemeClr val="bg1"/>
                </a:solidFill>
              </a:rPr>
              <a:t>AWAKE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373A12-A864-274A-AE68-8FB0792BB2E2}"/>
              </a:ext>
            </a:extLst>
          </p:cNvPr>
          <p:cNvSpPr txBox="1"/>
          <p:nvPr/>
        </p:nvSpPr>
        <p:spPr>
          <a:xfrm>
            <a:off x="4679073" y="2869463"/>
            <a:ext cx="2833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1155CC"/>
                </a:solidFill>
                <a:sym typeface="Wingdings" pitchFamily="2" charset="2"/>
              </a:rPr>
              <a:t> </a:t>
            </a:r>
            <a:r>
              <a:rPr lang="en-GB" sz="1400" dirty="0">
                <a:solidFill>
                  <a:srgbClr val="1155CC"/>
                </a:solidFill>
                <a:sym typeface="Wingdings" pitchFamily="2" charset="2"/>
              </a:rPr>
              <a:t>T</a:t>
            </a:r>
            <a:r>
              <a:rPr lang="en-CH" sz="1400" dirty="0">
                <a:solidFill>
                  <a:srgbClr val="1155CC"/>
                </a:solidFill>
                <a:sym typeface="Wingdings" pitchFamily="2" charset="2"/>
              </a:rPr>
              <a:t>o be installed for AWAKE Run 2a</a:t>
            </a:r>
            <a:endParaRPr lang="en-CH" sz="1400" dirty="0">
              <a:solidFill>
                <a:srgbClr val="1155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40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0D0E8-70A5-4A36-BB2D-15F34BEA6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331" y="899810"/>
            <a:ext cx="6591568" cy="19230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/>
              <a:t>Short bunch length measurement </a:t>
            </a:r>
            <a:r>
              <a:rPr lang="en-US" dirty="0"/>
              <a:t>via Electro-Optical Spectral Decomposition method.</a:t>
            </a:r>
          </a:p>
          <a:p>
            <a:pPr>
              <a:lnSpc>
                <a:spcPct val="120000"/>
              </a:lnSpc>
            </a:pPr>
            <a:r>
              <a:rPr lang="en-US" dirty="0"/>
              <a:t>Modulation of chirped laser pulse by EO crystal exposed to bunch electric field. Single bunch, non-invasive and high resolution</a:t>
            </a:r>
          </a:p>
          <a:p>
            <a:pPr>
              <a:lnSpc>
                <a:spcPct val="120000"/>
              </a:lnSpc>
            </a:pPr>
            <a:r>
              <a:rPr lang="en-US" b="1" dirty="0"/>
              <a:t>Tests in CLEAR to demonstrate sub-</a:t>
            </a:r>
            <a:r>
              <a:rPr lang="en-US" b="1" dirty="0" err="1"/>
              <a:t>ps</a:t>
            </a:r>
            <a:r>
              <a:rPr lang="en-US" b="1" dirty="0"/>
              <a:t> resolution, </a:t>
            </a:r>
            <a:r>
              <a:rPr lang="en-US" dirty="0"/>
              <a:t>gain experience to assess utilization during AWAKE Run 2 operation.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2B17E-EBCF-4BC8-B2BC-1A0ABE0A2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16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1D2B31-CEBA-8E4B-B4E2-7375DE41AE0E}"/>
              </a:ext>
            </a:extLst>
          </p:cNvPr>
          <p:cNvGrpSpPr/>
          <p:nvPr/>
        </p:nvGrpSpPr>
        <p:grpSpPr>
          <a:xfrm>
            <a:off x="7633565" y="1521298"/>
            <a:ext cx="4036104" cy="3206784"/>
            <a:chOff x="7096350" y="2744675"/>
            <a:chExt cx="4733925" cy="379313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24EA3F0-5EF4-4890-9236-A559BBFC3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6350" y="2779955"/>
              <a:ext cx="4733925" cy="375785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22E32C-6A52-4367-99C7-39FECB1DCD97}"/>
                </a:ext>
              </a:extLst>
            </p:cNvPr>
            <p:cNvSpPr/>
            <p:nvPr/>
          </p:nvSpPr>
          <p:spPr>
            <a:xfrm>
              <a:off x="7286171" y="2744675"/>
              <a:ext cx="1705429" cy="56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081DA64-985C-074A-8132-D8524D4B3094}"/>
              </a:ext>
            </a:extLst>
          </p:cNvPr>
          <p:cNvSpPr txBox="1">
            <a:spLocks/>
          </p:cNvSpPr>
          <p:nvPr/>
        </p:nvSpPr>
        <p:spPr>
          <a:xfrm>
            <a:off x="454997" y="3277624"/>
            <a:ext cx="6726236" cy="1357394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Project started summer 2019: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First BL measurements Nov-Dec ’20 with 3 mm thick </a:t>
            </a:r>
            <a:r>
              <a:rPr lang="en-US" dirty="0" err="1"/>
              <a:t>ZnTe</a:t>
            </a:r>
            <a:r>
              <a:rPr lang="en-US" dirty="0"/>
              <a:t> crystal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Present resolution around 1.2 ps. </a:t>
            </a:r>
            <a:r>
              <a:rPr lang="en-US" b="1" dirty="0"/>
              <a:t>Gaining experience </a:t>
            </a:r>
            <a:r>
              <a:rPr lang="en-US" dirty="0"/>
              <a:t>thanks to beam time availability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6DFFEE-CB49-F544-8CE9-88AD554D0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2115" y="4250870"/>
            <a:ext cx="2743200" cy="192965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9DE542E-8F1F-0147-A5F1-E282CEF7F83A}"/>
              </a:ext>
            </a:extLst>
          </p:cNvPr>
          <p:cNvGrpSpPr/>
          <p:nvPr/>
        </p:nvGrpSpPr>
        <p:grpSpPr>
          <a:xfrm>
            <a:off x="7113899" y="415746"/>
            <a:ext cx="4590868" cy="1369833"/>
            <a:chOff x="6566579" y="1772829"/>
            <a:chExt cx="5178539" cy="16192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ADD4AA-51E4-436E-9C36-07362D700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1193" y="1772829"/>
              <a:ext cx="4733925" cy="161925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10B929-EA15-412D-B2D7-0752DFF01CF0}"/>
                </a:ext>
              </a:extLst>
            </p:cNvPr>
            <p:cNvSpPr/>
            <p:nvPr/>
          </p:nvSpPr>
          <p:spPr>
            <a:xfrm>
              <a:off x="6566579" y="1829499"/>
              <a:ext cx="1059542" cy="433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2B6C8EE-9D43-584B-824A-48AB20248A01}"/>
              </a:ext>
            </a:extLst>
          </p:cNvPr>
          <p:cNvSpPr txBox="1">
            <a:spLocks/>
          </p:cNvSpPr>
          <p:nvPr/>
        </p:nvSpPr>
        <p:spPr>
          <a:xfrm>
            <a:off x="527039" y="5089814"/>
            <a:ext cx="6726236" cy="1235935"/>
          </a:xfrm>
          <a:prstGeom prst="rect">
            <a:avLst/>
          </a:prstGeom>
          <a:solidFill>
            <a:srgbClr val="E5F3FF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Plans for 2021: </a:t>
            </a:r>
          </a:p>
          <a:p>
            <a:pPr lvl="1">
              <a:lnSpc>
                <a:spcPct val="120000"/>
              </a:lnSpc>
            </a:pPr>
            <a:r>
              <a:rPr lang="en-US" b="1" dirty="0"/>
              <a:t>improve resolution to 0.2 </a:t>
            </a:r>
            <a:r>
              <a:rPr lang="en-US" b="1" dirty="0" err="1"/>
              <a:t>ps</a:t>
            </a:r>
            <a:r>
              <a:rPr lang="en-US" b="1" dirty="0"/>
              <a:t> </a:t>
            </a:r>
            <a:r>
              <a:rPr lang="en-US" dirty="0"/>
              <a:t>(1 mm thick </a:t>
            </a:r>
            <a:r>
              <a:rPr lang="en-US" dirty="0" err="1"/>
              <a:t>ZnTe</a:t>
            </a:r>
            <a:r>
              <a:rPr lang="en-US" dirty="0"/>
              <a:t> already installed). Improve controls and setup (from expert to user tool)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23F19F-6094-7347-AE6B-7AB5F4B3EB5F}"/>
              </a:ext>
            </a:extLst>
          </p:cNvPr>
          <p:cNvSpPr txBox="1"/>
          <p:nvPr/>
        </p:nvSpPr>
        <p:spPr>
          <a:xfrm>
            <a:off x="4679073" y="2795165"/>
            <a:ext cx="2833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1155CC"/>
                </a:solidFill>
                <a:sym typeface="Wingdings" pitchFamily="2" charset="2"/>
              </a:rPr>
              <a:t> </a:t>
            </a:r>
            <a:r>
              <a:rPr lang="en-GB" sz="1400" dirty="0">
                <a:solidFill>
                  <a:srgbClr val="1155CC"/>
                </a:solidFill>
                <a:sym typeface="Wingdings" pitchFamily="2" charset="2"/>
              </a:rPr>
              <a:t>T</a:t>
            </a:r>
            <a:r>
              <a:rPr lang="en-CH" sz="1400" dirty="0">
                <a:solidFill>
                  <a:srgbClr val="1155CC"/>
                </a:solidFill>
                <a:sym typeface="Wingdings" pitchFamily="2" charset="2"/>
              </a:rPr>
              <a:t>o be installed for AWAKE Run 2c</a:t>
            </a:r>
            <a:endParaRPr lang="en-CH" sz="1400" dirty="0">
              <a:solidFill>
                <a:srgbClr val="1155CC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7C09E2-95B8-4D35-9DF7-97823EBBF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03" y="141659"/>
            <a:ext cx="10515600" cy="717134"/>
          </a:xfrm>
        </p:spPr>
        <p:txBody>
          <a:bodyPr/>
          <a:lstStyle/>
          <a:p>
            <a:r>
              <a:rPr lang="en-US" dirty="0"/>
              <a:t>Bunch Length Monitors with EOSD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19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E01EE-20B2-E349-9E64-288AFF104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257" y="106029"/>
            <a:ext cx="10515600" cy="717134"/>
          </a:xfrm>
        </p:spPr>
        <p:txBody>
          <a:bodyPr/>
          <a:lstStyle/>
          <a:p>
            <a:r>
              <a:rPr lang="en-CH" dirty="0"/>
              <a:t>Bunch Length Monitors with ChDR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8FA7E-6E3D-E146-B0C7-6B044FB4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20">
            <a:extLst>
              <a:ext uri="{FF2B5EF4-FFF2-40B4-BE49-F238E27FC236}">
                <a16:creationId xmlns:a16="http://schemas.microsoft.com/office/drawing/2014/main" id="{0A105F97-F9D8-604C-B6E0-7C712BEC0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893" y="401600"/>
            <a:ext cx="2683753" cy="365125"/>
          </a:xfrm>
        </p:spPr>
        <p:txBody>
          <a:bodyPr/>
          <a:lstStyle/>
          <a:p>
            <a:pPr algn="l"/>
            <a:r>
              <a:rPr lang="en-US" sz="1100" dirty="0">
                <a:solidFill>
                  <a:schemeClr val="tx1"/>
                </a:solidFill>
                <a:cs typeface="Times New Roman" panose="02020603050405020304" pitchFamily="18" charset="0"/>
              </a:rPr>
              <a:t>Can Davut, Pavel Karataev and Guoxing Xia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43BA9C-E808-094C-8341-DD1B34974F83}"/>
              </a:ext>
            </a:extLst>
          </p:cNvPr>
          <p:cNvSpPr txBox="1"/>
          <p:nvPr/>
        </p:nvSpPr>
        <p:spPr>
          <a:xfrm>
            <a:off x="297257" y="3864892"/>
            <a:ext cx="8038120" cy="2139047"/>
          </a:xfrm>
          <a:prstGeom prst="rect">
            <a:avLst/>
          </a:prstGeom>
          <a:solidFill>
            <a:srgbClr val="E5F3FF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cs typeface="Times New Roman" panose="02020603050405020304" pitchFamily="18" charset="0"/>
              </a:rPr>
              <a:t>Experiment and Beam Time Proposal</a:t>
            </a:r>
            <a:endParaRPr lang="en-GB" sz="1400" b="1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cs typeface="Times New Roman" panose="02020603050405020304" pitchFamily="18" charset="0"/>
              </a:rPr>
              <a:t>Test of the RMS bunch length</a:t>
            </a:r>
            <a:r>
              <a:rPr lang="en-US" sz="1400" dirty="0">
                <a:cs typeface="Times New Roman" panose="02020603050405020304" pitchFamily="18" charset="0"/>
              </a:rPr>
              <a:t> measurement concept with 2 PTFE target in air to investigate: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The elimination of beam position and angular jitter effects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Dependence of </a:t>
            </a:r>
            <a:r>
              <a:rPr lang="en-US" sz="1400" dirty="0" err="1">
                <a:cs typeface="Times New Roman" panose="02020603050405020304" pitchFamily="18" charset="0"/>
              </a:rPr>
              <a:t>ChDR</a:t>
            </a:r>
            <a:r>
              <a:rPr lang="en-US" sz="1400" dirty="0">
                <a:cs typeface="Times New Roman" panose="02020603050405020304" pitchFamily="18" charset="0"/>
              </a:rPr>
              <a:t> spectra on impact parameters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cs typeface="Times New Roman" panose="02020603050405020304" pitchFamily="18" charset="0"/>
              </a:rPr>
              <a:t>2 sessions for the test</a:t>
            </a:r>
            <a:r>
              <a:rPr lang="en-GB" sz="1400" dirty="0"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each session with 2 days for installation, 1 day for commissioning and 2 days for data collection.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Experiments can </a:t>
            </a:r>
            <a:r>
              <a:rPr lang="en-US" sz="1400" b="1" dirty="0">
                <a:cs typeface="Times New Roman" panose="02020603050405020304" pitchFamily="18" charset="0"/>
              </a:rPr>
              <a:t>be carried out after the academic travel restrictions </a:t>
            </a:r>
            <a:r>
              <a:rPr lang="en-US" sz="1400" dirty="0">
                <a:cs typeface="Times New Roman" panose="02020603050405020304" pitchFamily="18" charset="0"/>
              </a:rPr>
              <a:t>are lifted in the UK.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827F1D-1127-CE44-9674-C84B3450FC63}"/>
              </a:ext>
            </a:extLst>
          </p:cNvPr>
          <p:cNvSpPr txBox="1"/>
          <p:nvPr/>
        </p:nvSpPr>
        <p:spPr>
          <a:xfrm>
            <a:off x="297257" y="884840"/>
            <a:ext cx="580978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cs typeface="Times New Roman" panose="02020603050405020304" pitchFamily="18" charset="0"/>
              </a:rPr>
              <a:t>Status of the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Theoretical analysis of PCA to determine the most suitable Schottky diodes has been finished.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5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Mechanical design of the BL monitor has been discussed with the CERN Design Office. The proposed prototype is further examined with CST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Quotes to purchase 2 Schottky detectors and 4 channel detection system in GHz bandwidth will be inquired next week.</a:t>
            </a:r>
          </a:p>
        </p:txBody>
      </p:sp>
      <p:pic>
        <p:nvPicPr>
          <p:cNvPr id="11" name="Picture 10" descr="A picture containing text, case&#10;&#10;Description automatically generated">
            <a:extLst>
              <a:ext uri="{FF2B5EF4-FFF2-40B4-BE49-F238E27FC236}">
                <a16:creationId xmlns:a16="http://schemas.microsoft.com/office/drawing/2014/main" id="{6F32815F-5817-2244-878F-83BCAC117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150728"/>
            <a:ext cx="3343046" cy="18532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2383A8-74DD-864F-BBCB-A2D9B0313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794" y="1110175"/>
            <a:ext cx="6486206" cy="21082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FFC812-94FA-E840-8141-CF0BBD15E075}"/>
              </a:ext>
            </a:extLst>
          </p:cNvPr>
          <p:cNvSpPr txBox="1"/>
          <p:nvPr/>
        </p:nvSpPr>
        <p:spPr>
          <a:xfrm>
            <a:off x="4679073" y="2795165"/>
            <a:ext cx="2833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1155CC"/>
                </a:solidFill>
                <a:sym typeface="Wingdings" pitchFamily="2" charset="2"/>
              </a:rPr>
              <a:t> </a:t>
            </a:r>
            <a:r>
              <a:rPr lang="en-GB" sz="1400" dirty="0">
                <a:solidFill>
                  <a:srgbClr val="1155CC"/>
                </a:solidFill>
                <a:sym typeface="Wingdings" pitchFamily="2" charset="2"/>
              </a:rPr>
              <a:t>T</a:t>
            </a:r>
            <a:r>
              <a:rPr lang="en-CH" sz="1400" dirty="0">
                <a:solidFill>
                  <a:srgbClr val="1155CC"/>
                </a:solidFill>
                <a:sym typeface="Wingdings" pitchFamily="2" charset="2"/>
              </a:rPr>
              <a:t>o be installed for AWAKE Run 2c</a:t>
            </a:r>
            <a:endParaRPr lang="en-CH" sz="1400" dirty="0">
              <a:solidFill>
                <a:srgbClr val="1155CC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7934F6-6A7E-674D-9781-C97F70808459}"/>
              </a:ext>
            </a:extLst>
          </p:cNvPr>
          <p:cNvGrpSpPr/>
          <p:nvPr/>
        </p:nvGrpSpPr>
        <p:grpSpPr>
          <a:xfrm>
            <a:off x="9739664" y="112763"/>
            <a:ext cx="2213982" cy="288837"/>
            <a:chOff x="458801" y="2949028"/>
            <a:chExt cx="6367243" cy="900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6700AB0-CE97-F446-8570-14276A6B0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801" y="2949029"/>
              <a:ext cx="1797921" cy="899999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70589B5-59E0-5C40-8B73-5B408078E2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35282" y="2949028"/>
              <a:ext cx="2990762" cy="899999"/>
              <a:chOff x="9724021" y="-8864"/>
              <a:chExt cx="2467979" cy="909827"/>
            </a:xfrm>
          </p:grpSpPr>
          <p:pic>
            <p:nvPicPr>
              <p:cNvPr id="16" name="Picture 15" descr="A picture containing food, drawing&#10;&#10;Description automatically generated">
                <a:extLst>
                  <a:ext uri="{FF2B5EF4-FFF2-40B4-BE49-F238E27FC236}">
                    <a16:creationId xmlns:a16="http://schemas.microsoft.com/office/drawing/2014/main" id="{DD7019B4-736E-2347-9CDA-0E986AD9CE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44383" y="-8864"/>
                <a:ext cx="1447617" cy="909827"/>
              </a:xfrm>
              <a:prstGeom prst="rect">
                <a:avLst/>
              </a:prstGeom>
            </p:spPr>
          </p:pic>
          <p:pic>
            <p:nvPicPr>
              <p:cNvPr id="17" name="Picture 16" descr="A picture containing drawing&#10;&#10;Description automatically generated">
                <a:extLst>
                  <a:ext uri="{FF2B5EF4-FFF2-40B4-BE49-F238E27FC236}">
                    <a16:creationId xmlns:a16="http://schemas.microsoft.com/office/drawing/2014/main" id="{5EC6A078-AF5F-414F-9B4B-A6F8EAB9B6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4021" y="-8864"/>
                <a:ext cx="740197" cy="909826"/>
              </a:xfrm>
              <a:prstGeom prst="rect">
                <a:avLst/>
              </a:prstGeom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BDC9B49-4DCB-A440-8063-95795320A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8968" y="2949029"/>
              <a:ext cx="1346404" cy="8999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0065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5811E-B130-0942-874C-AB317C9B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15CD9-C699-1F4C-A454-EBDEA1D6B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036"/>
            <a:ext cx="10515600" cy="3678126"/>
          </a:xfrm>
        </p:spPr>
        <p:txBody>
          <a:bodyPr/>
          <a:lstStyle/>
          <a:p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AWAKE Run 2</a:t>
            </a:r>
          </a:p>
          <a:p>
            <a:endParaRPr lang="en-CH" dirty="0"/>
          </a:p>
          <a:p>
            <a:r>
              <a:rPr lang="en-CH" dirty="0"/>
              <a:t>AWAKE at CLEAR</a:t>
            </a:r>
          </a:p>
          <a:p>
            <a:pPr lvl="1"/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B</a:t>
            </a:r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eam Diagnostics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Diagnostics in P</a:t>
            </a:r>
            <a:r>
              <a:rPr lang="en-CH" dirty="0">
                <a:solidFill>
                  <a:schemeClr val="tx1"/>
                </a:solidFill>
              </a:rPr>
              <a:t>lasma Source </a:t>
            </a:r>
          </a:p>
          <a:p>
            <a:pPr lvl="1"/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Electron Source</a:t>
            </a:r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462B2-9D36-0F4F-8DD9-9AFD2C4E4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26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5DF23-6C92-4E68-B2DD-E9025327F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46" y="116012"/>
            <a:ext cx="10515600" cy="1053993"/>
          </a:xfrm>
        </p:spPr>
        <p:txBody>
          <a:bodyPr>
            <a:normAutofit fontScale="90000"/>
          </a:bodyPr>
          <a:lstStyle/>
          <a:p>
            <a:r>
              <a:rPr lang="en-US" dirty="0"/>
              <a:t>Beam Screen Survival Tests in Rubidium</a:t>
            </a:r>
            <a:br>
              <a:rPr lang="en-US" dirty="0"/>
            </a:br>
            <a:r>
              <a:rPr lang="en-US" dirty="0"/>
              <a:t> </a:t>
            </a:r>
            <a:r>
              <a:rPr lang="en-US" sz="3600" dirty="0"/>
              <a:t>Motivation: Design of Vapor Source for Run 2c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7165A-FD0B-4EFD-B3F5-8BB597F89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814" y="3554840"/>
            <a:ext cx="10515600" cy="276208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AWAKE uses 10-meter-long vapor source, which is heated to 200°C in order to obtain nominal rubidium density.</a:t>
            </a:r>
          </a:p>
          <a:p>
            <a:pPr>
              <a:lnSpc>
                <a:spcPct val="120000"/>
              </a:lnSpc>
            </a:pPr>
            <a:r>
              <a:rPr lang="en-US" dirty="0"/>
              <a:t>We need to </a:t>
            </a:r>
            <a:r>
              <a:rPr lang="en-US" b="1" dirty="0"/>
              <a:t>make sure that beam screens can survive this environment </a:t>
            </a:r>
            <a:r>
              <a:rPr lang="en-US" dirty="0"/>
              <a:t>before installing them</a:t>
            </a:r>
            <a:endParaRPr lang="en-US" strike="sngStrike" dirty="0">
              <a:solidFill>
                <a:srgbClr val="FF00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/>
              <a:t>The reason for inserting screens into the vapor source: alignment of different beams at the 2</a:t>
            </a:r>
            <a:r>
              <a:rPr lang="en-US" baseline="30000" dirty="0"/>
              <a:t>nd</a:t>
            </a:r>
            <a:r>
              <a:rPr lang="en-US" dirty="0"/>
              <a:t> plasma entrance (i.e., in the rubidium vapor source)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is crucial for proper function of the experiment</a:t>
            </a:r>
          </a:p>
          <a:p>
            <a:pPr>
              <a:lnSpc>
                <a:spcPct val="120000"/>
              </a:lnSpc>
            </a:pPr>
            <a:r>
              <a:rPr lang="en-US" dirty="0"/>
              <a:t>Questions to be answered: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Does </a:t>
            </a:r>
            <a:r>
              <a:rPr lang="en-US" b="1" dirty="0"/>
              <a:t>operation at 200°C </a:t>
            </a:r>
            <a:r>
              <a:rPr lang="en-US" dirty="0"/>
              <a:t>and heat cycling of the screens (OTR/YAG) affect the beam measurements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Does the </a:t>
            </a:r>
            <a:r>
              <a:rPr lang="en-US" b="1" dirty="0"/>
              <a:t>exposure of the screens to rubidium vapor </a:t>
            </a:r>
            <a:r>
              <a:rPr lang="en-US" dirty="0"/>
              <a:t>affect the measurements in the short/long term</a:t>
            </a:r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042E88EE-1D28-4ADE-9AFA-35412968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AF1C-8615-4157-B031-79DA444B21DB}" type="slidenum">
              <a:rPr lang="x-none" smtClean="0"/>
              <a:pPr/>
              <a:t>19</a:t>
            </a:fld>
            <a:endParaRPr lang="x-non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B93DFBD-8594-CD4F-BF42-E86E47FEE92A}"/>
              </a:ext>
            </a:extLst>
          </p:cNvPr>
          <p:cNvGrpSpPr/>
          <p:nvPr/>
        </p:nvGrpSpPr>
        <p:grpSpPr>
          <a:xfrm>
            <a:off x="630096" y="1253305"/>
            <a:ext cx="10881852" cy="2099375"/>
            <a:chOff x="682869" y="477812"/>
            <a:chExt cx="10881852" cy="2099375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C728FF8-9B1D-4F0E-8C16-871CE269D703}"/>
                </a:ext>
              </a:extLst>
            </p:cNvPr>
            <p:cNvCxnSpPr/>
            <p:nvPr/>
          </p:nvCxnSpPr>
          <p:spPr>
            <a:xfrm flipH="1">
              <a:off x="10609823" y="1597351"/>
              <a:ext cx="954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D5311F2-26FD-4554-84B4-761EEE270EFC}"/>
                </a:ext>
              </a:extLst>
            </p:cNvPr>
            <p:cNvSpPr/>
            <p:nvPr/>
          </p:nvSpPr>
          <p:spPr>
            <a:xfrm>
              <a:off x="2519485" y="1288059"/>
              <a:ext cx="3282461" cy="25009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75855E9-0F5B-4631-B327-CF97E5E4E62C}"/>
                </a:ext>
              </a:extLst>
            </p:cNvPr>
            <p:cNvSpPr/>
            <p:nvPr/>
          </p:nvSpPr>
          <p:spPr>
            <a:xfrm>
              <a:off x="6302131" y="1288059"/>
              <a:ext cx="3282461" cy="25009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AC507D4-4940-49A0-8329-D1BE1460F0C8}"/>
                </a:ext>
              </a:extLst>
            </p:cNvPr>
            <p:cNvSpPr/>
            <p:nvPr/>
          </p:nvSpPr>
          <p:spPr>
            <a:xfrm>
              <a:off x="2820736" y="1538151"/>
              <a:ext cx="101600" cy="2579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62408B-126F-41B2-A363-63ACE5E3B3C3}"/>
                </a:ext>
              </a:extLst>
            </p:cNvPr>
            <p:cNvSpPr/>
            <p:nvPr/>
          </p:nvSpPr>
          <p:spPr>
            <a:xfrm>
              <a:off x="9400217" y="1538153"/>
              <a:ext cx="101600" cy="2579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9DE805-2D1F-4889-B807-9108D78F3754}"/>
                </a:ext>
              </a:extLst>
            </p:cNvPr>
            <p:cNvSpPr/>
            <p:nvPr/>
          </p:nvSpPr>
          <p:spPr>
            <a:xfrm>
              <a:off x="2744536" y="1788244"/>
              <a:ext cx="254000" cy="2579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553AD52-211B-4FCC-9803-C031E91275B5}"/>
                </a:ext>
              </a:extLst>
            </p:cNvPr>
            <p:cNvSpPr/>
            <p:nvPr/>
          </p:nvSpPr>
          <p:spPr>
            <a:xfrm>
              <a:off x="9324017" y="1796061"/>
              <a:ext cx="254000" cy="2579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" name="Rounded Rectangle 49">
              <a:extLst>
                <a:ext uri="{FF2B5EF4-FFF2-40B4-BE49-F238E27FC236}">
                  <a16:creationId xmlns:a16="http://schemas.microsoft.com/office/drawing/2014/main" id="{641ADB7D-B162-4A86-81F9-0C9DAA7258BF}"/>
                </a:ext>
              </a:extLst>
            </p:cNvPr>
            <p:cNvSpPr/>
            <p:nvPr/>
          </p:nvSpPr>
          <p:spPr>
            <a:xfrm>
              <a:off x="1839546" y="1037967"/>
              <a:ext cx="914400" cy="71901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Rounded Rectangle 50">
              <a:extLst>
                <a:ext uri="{FF2B5EF4-FFF2-40B4-BE49-F238E27FC236}">
                  <a16:creationId xmlns:a16="http://schemas.microsoft.com/office/drawing/2014/main" id="{02EE39B8-7184-44D3-9B0F-3640EF6DE079}"/>
                </a:ext>
              </a:extLst>
            </p:cNvPr>
            <p:cNvSpPr/>
            <p:nvPr/>
          </p:nvSpPr>
          <p:spPr>
            <a:xfrm>
              <a:off x="9584592" y="1037967"/>
              <a:ext cx="914400" cy="71901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F225F49-5BF5-4255-AB16-D9CC496E0917}"/>
                </a:ext>
              </a:extLst>
            </p:cNvPr>
            <p:cNvSpPr/>
            <p:nvPr/>
          </p:nvSpPr>
          <p:spPr>
            <a:xfrm>
              <a:off x="2936188" y="1551634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EF6342-F26A-41FA-827C-53DFF7C89F69}"/>
                </a:ext>
              </a:extLst>
            </p:cNvPr>
            <p:cNvSpPr/>
            <p:nvPr/>
          </p:nvSpPr>
          <p:spPr>
            <a:xfrm>
              <a:off x="3879362" y="1551633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941FBC-5C05-4B3B-8F2D-5250E8139C35}"/>
                </a:ext>
              </a:extLst>
            </p:cNvPr>
            <p:cNvSpPr/>
            <p:nvPr/>
          </p:nvSpPr>
          <p:spPr>
            <a:xfrm>
              <a:off x="4340469" y="1551633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C13DE0-6F7C-47C0-97E9-864507214290}"/>
                </a:ext>
              </a:extLst>
            </p:cNvPr>
            <p:cNvSpPr/>
            <p:nvPr/>
          </p:nvSpPr>
          <p:spPr>
            <a:xfrm>
              <a:off x="3410439" y="1551632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99E5CD3-CEE0-45B7-870F-1470ACF9F426}"/>
                </a:ext>
              </a:extLst>
            </p:cNvPr>
            <p:cNvSpPr/>
            <p:nvPr/>
          </p:nvSpPr>
          <p:spPr>
            <a:xfrm>
              <a:off x="2940096" y="1233104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9450D2D-3583-40ED-8D91-F6E76A64B274}"/>
                </a:ext>
              </a:extLst>
            </p:cNvPr>
            <p:cNvSpPr/>
            <p:nvPr/>
          </p:nvSpPr>
          <p:spPr>
            <a:xfrm>
              <a:off x="3410439" y="1234766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F8131F7-17C7-42D9-95B4-D8FE55BE5508}"/>
                </a:ext>
              </a:extLst>
            </p:cNvPr>
            <p:cNvSpPr/>
            <p:nvPr/>
          </p:nvSpPr>
          <p:spPr>
            <a:xfrm>
              <a:off x="3879362" y="1234178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F12D9ED-17B0-4670-8E81-DE33D885667F}"/>
                </a:ext>
              </a:extLst>
            </p:cNvPr>
            <p:cNvSpPr/>
            <p:nvPr/>
          </p:nvSpPr>
          <p:spPr>
            <a:xfrm>
              <a:off x="4340470" y="1238568"/>
              <a:ext cx="453292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7B0ACD8-19C0-4B30-85D7-E17DA7373946}"/>
                </a:ext>
              </a:extLst>
            </p:cNvPr>
            <p:cNvCxnSpPr>
              <a:stCxn id="22" idx="0"/>
              <a:endCxn id="14" idx="2"/>
            </p:cNvCxnSpPr>
            <p:nvPr/>
          </p:nvCxnSpPr>
          <p:spPr>
            <a:xfrm flipV="1">
              <a:off x="3971679" y="1597352"/>
              <a:ext cx="134329" cy="4566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AD23393E-090D-4B90-9F82-44C6790C85DE}"/>
                </a:ext>
              </a:extLst>
            </p:cNvPr>
            <p:cNvSpPr txBox="1"/>
            <p:nvPr/>
          </p:nvSpPr>
          <p:spPr>
            <a:xfrm>
              <a:off x="3149597" y="2053967"/>
              <a:ext cx="16441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Electrical heater/ </a:t>
              </a:r>
              <a:r>
                <a:rPr lang="cs-CZ" sz="1400" dirty="0"/>
                <a:t>Heat</a:t>
              </a:r>
              <a:r>
                <a:rPr lang="en-US" sz="1400" dirty="0"/>
                <a:t> exchanger</a:t>
              </a:r>
              <a:endParaRPr lang="en-GB" sz="14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853F724-6D7D-4610-A761-23ECD906D25D}"/>
                </a:ext>
              </a:extLst>
            </p:cNvPr>
            <p:cNvSpPr/>
            <p:nvPr/>
          </p:nvSpPr>
          <p:spPr>
            <a:xfrm>
              <a:off x="5786321" y="1334949"/>
              <a:ext cx="45719" cy="1250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D567773-C039-4CC8-8CE9-BF4332534B98}"/>
                </a:ext>
              </a:extLst>
            </p:cNvPr>
            <p:cNvSpPr/>
            <p:nvPr/>
          </p:nvSpPr>
          <p:spPr>
            <a:xfrm>
              <a:off x="6274195" y="1334952"/>
              <a:ext cx="45719" cy="1250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5A01F6E-DF60-4BFE-A5AA-079545393C26}"/>
                </a:ext>
              </a:extLst>
            </p:cNvPr>
            <p:cNvCxnSpPr/>
            <p:nvPr/>
          </p:nvCxnSpPr>
          <p:spPr>
            <a:xfrm>
              <a:off x="682869" y="1334949"/>
              <a:ext cx="954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1730FBC-37CA-48E6-B694-3E827A539655}"/>
                </a:ext>
              </a:extLst>
            </p:cNvPr>
            <p:cNvCxnSpPr/>
            <p:nvPr/>
          </p:nvCxnSpPr>
          <p:spPr>
            <a:xfrm>
              <a:off x="682869" y="1597351"/>
              <a:ext cx="954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Box 67">
              <a:extLst>
                <a:ext uri="{FF2B5EF4-FFF2-40B4-BE49-F238E27FC236}">
                  <a16:creationId xmlns:a16="http://schemas.microsoft.com/office/drawing/2014/main" id="{CBEB0A33-E5B0-441A-998D-2D53813C0801}"/>
                </a:ext>
              </a:extLst>
            </p:cNvPr>
            <p:cNvSpPr txBox="1"/>
            <p:nvPr/>
          </p:nvSpPr>
          <p:spPr>
            <a:xfrm>
              <a:off x="972039" y="928132"/>
              <a:ext cx="471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p</a:t>
              </a:r>
              <a:r>
                <a:rPr lang="en-US" baseline="30000" dirty="0"/>
                <a:t>+</a:t>
              </a:r>
              <a:endParaRPr lang="en-GB" baseline="30000" dirty="0"/>
            </a:p>
          </p:txBody>
        </p:sp>
        <p:sp>
          <p:nvSpPr>
            <p:cNvPr id="30" name="TextBox 68">
              <a:extLst>
                <a:ext uri="{FF2B5EF4-FFF2-40B4-BE49-F238E27FC236}">
                  <a16:creationId xmlns:a16="http://schemas.microsoft.com/office/drawing/2014/main" id="{CDC9DC9C-E2C1-4557-AA1A-E11DB3097FD6}"/>
                </a:ext>
              </a:extLst>
            </p:cNvPr>
            <p:cNvSpPr txBox="1"/>
            <p:nvPr/>
          </p:nvSpPr>
          <p:spPr>
            <a:xfrm>
              <a:off x="790331" y="1667105"/>
              <a:ext cx="6749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laser</a:t>
              </a:r>
              <a:endParaRPr lang="en-GB" baseline="30000" dirty="0"/>
            </a:p>
          </p:txBody>
        </p:sp>
        <p:sp>
          <p:nvSpPr>
            <p:cNvPr id="31" name="TextBox 70">
              <a:extLst>
                <a:ext uri="{FF2B5EF4-FFF2-40B4-BE49-F238E27FC236}">
                  <a16:creationId xmlns:a16="http://schemas.microsoft.com/office/drawing/2014/main" id="{EB519146-764F-458E-8A88-9DDEAFAB3E60}"/>
                </a:ext>
              </a:extLst>
            </p:cNvPr>
            <p:cNvSpPr txBox="1"/>
            <p:nvPr/>
          </p:nvSpPr>
          <p:spPr>
            <a:xfrm>
              <a:off x="10726704" y="1597351"/>
              <a:ext cx="6749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laser</a:t>
              </a:r>
              <a:endParaRPr lang="en-GB" baseline="30000" dirty="0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9675C88-E0F3-4852-A57E-CDCBA1309DE8}"/>
                </a:ext>
              </a:extLst>
            </p:cNvPr>
            <p:cNvCxnSpPr/>
            <p:nvPr/>
          </p:nvCxnSpPr>
          <p:spPr>
            <a:xfrm flipV="1">
              <a:off x="5863796" y="1418147"/>
              <a:ext cx="374306" cy="25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72">
              <a:extLst>
                <a:ext uri="{FF2B5EF4-FFF2-40B4-BE49-F238E27FC236}">
                  <a16:creationId xmlns:a16="http://schemas.microsoft.com/office/drawing/2014/main" id="{1921673E-20FD-45BE-B11E-6657D662D97A}"/>
                </a:ext>
              </a:extLst>
            </p:cNvPr>
            <p:cNvSpPr txBox="1"/>
            <p:nvPr/>
          </p:nvSpPr>
          <p:spPr>
            <a:xfrm>
              <a:off x="5848860" y="1468583"/>
              <a:ext cx="471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p</a:t>
              </a:r>
              <a:r>
                <a:rPr lang="en-US" baseline="30000" dirty="0"/>
                <a:t>+</a:t>
              </a:r>
              <a:endParaRPr lang="en-GB" baseline="30000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824C7B5-9355-4F6D-B2C3-903703CF183C}"/>
                </a:ext>
              </a:extLst>
            </p:cNvPr>
            <p:cNvCxnSpPr/>
            <p:nvPr/>
          </p:nvCxnSpPr>
          <p:spPr>
            <a:xfrm>
              <a:off x="5260450" y="917117"/>
              <a:ext cx="823937" cy="3213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TextBox 74">
              <a:extLst>
                <a:ext uri="{FF2B5EF4-FFF2-40B4-BE49-F238E27FC236}">
                  <a16:creationId xmlns:a16="http://schemas.microsoft.com/office/drawing/2014/main" id="{5CB679B9-C1F6-45B5-943D-F6CCD4E5461A}"/>
                </a:ext>
              </a:extLst>
            </p:cNvPr>
            <p:cNvSpPr txBox="1"/>
            <p:nvPr/>
          </p:nvSpPr>
          <p:spPr>
            <a:xfrm>
              <a:off x="5600561" y="778697"/>
              <a:ext cx="471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e</a:t>
              </a:r>
              <a:r>
                <a:rPr lang="en-US" baseline="30000" dirty="0"/>
                <a:t>-</a:t>
              </a:r>
              <a:endParaRPr lang="en-GB" baseline="30000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85FB4BB-2315-4ADA-9EA6-AC4280A2AD46}"/>
                </a:ext>
              </a:extLst>
            </p:cNvPr>
            <p:cNvSpPr/>
            <p:nvPr/>
          </p:nvSpPr>
          <p:spPr>
            <a:xfrm>
              <a:off x="6374266" y="1238432"/>
              <a:ext cx="2943896" cy="4571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34F8598-82BF-4ABD-9087-6653D8D38ED8}"/>
                </a:ext>
              </a:extLst>
            </p:cNvPr>
            <p:cNvSpPr/>
            <p:nvPr/>
          </p:nvSpPr>
          <p:spPr>
            <a:xfrm>
              <a:off x="6376388" y="1548859"/>
              <a:ext cx="2943896" cy="4571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39F542E-486B-4377-AC9E-E4B10CCF2821}"/>
                </a:ext>
              </a:extLst>
            </p:cNvPr>
            <p:cNvCxnSpPr/>
            <p:nvPr/>
          </p:nvCxnSpPr>
          <p:spPr>
            <a:xfrm flipV="1">
              <a:off x="8103819" y="1593445"/>
              <a:ext cx="134329" cy="4566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78">
              <a:extLst>
                <a:ext uri="{FF2B5EF4-FFF2-40B4-BE49-F238E27FC236}">
                  <a16:creationId xmlns:a16="http://schemas.microsoft.com/office/drawing/2014/main" id="{672A46C6-1BEA-47B6-8DA8-75F91B917F00}"/>
                </a:ext>
              </a:extLst>
            </p:cNvPr>
            <p:cNvSpPr txBox="1"/>
            <p:nvPr/>
          </p:nvSpPr>
          <p:spPr>
            <a:xfrm>
              <a:off x="7281737" y="2008268"/>
              <a:ext cx="16441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400" dirty="0"/>
                <a:t>Heat</a:t>
              </a:r>
              <a:r>
                <a:rPr lang="en-US" sz="1400" dirty="0"/>
                <a:t> exchanger</a:t>
              </a:r>
              <a:endParaRPr lang="en-GB" sz="1400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034B008-6107-4B26-9D3D-2539F28BF163}"/>
                </a:ext>
              </a:extLst>
            </p:cNvPr>
            <p:cNvSpPr/>
            <p:nvPr/>
          </p:nvSpPr>
          <p:spPr>
            <a:xfrm>
              <a:off x="4828240" y="1234491"/>
              <a:ext cx="901133" cy="4571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AF12710-C732-449A-AE32-60A40EC16BD6}"/>
                </a:ext>
              </a:extLst>
            </p:cNvPr>
            <p:cNvSpPr/>
            <p:nvPr/>
          </p:nvSpPr>
          <p:spPr>
            <a:xfrm>
              <a:off x="4830362" y="1544918"/>
              <a:ext cx="901133" cy="4571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3" name="Right Brace 42">
              <a:extLst>
                <a:ext uri="{FF2B5EF4-FFF2-40B4-BE49-F238E27FC236}">
                  <a16:creationId xmlns:a16="http://schemas.microsoft.com/office/drawing/2014/main" id="{30A061BB-D3B3-4584-8328-3C038EA094D9}"/>
                </a:ext>
              </a:extLst>
            </p:cNvPr>
            <p:cNvSpPr/>
            <p:nvPr/>
          </p:nvSpPr>
          <p:spPr>
            <a:xfrm rot="16200000">
              <a:off x="7820808" y="-572172"/>
              <a:ext cx="304472" cy="319755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105E617-90C0-41C5-B25B-657A6633B0A9}"/>
                </a:ext>
              </a:extLst>
            </p:cNvPr>
            <p:cNvSpPr txBox="1"/>
            <p:nvPr/>
          </p:nvSpPr>
          <p:spPr>
            <a:xfrm>
              <a:off x="6686791" y="477812"/>
              <a:ext cx="2834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baseline="30000" dirty="0"/>
                <a:t>nd</a:t>
              </a:r>
              <a:r>
                <a:rPr lang="en-US" dirty="0"/>
                <a:t> Rubidium vapor source</a:t>
              </a:r>
              <a:endParaRPr lang="en-001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6472B94-6A04-4255-8381-C944779EB148}"/>
                </a:ext>
              </a:extLst>
            </p:cNvPr>
            <p:cNvCxnSpPr/>
            <p:nvPr/>
          </p:nvCxnSpPr>
          <p:spPr>
            <a:xfrm>
              <a:off x="6493164" y="1334949"/>
              <a:ext cx="0" cy="1336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733B06F-6C81-4760-8BF6-2BA1B88671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93164" y="1468583"/>
              <a:ext cx="73891" cy="5853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869652E-721F-4E63-A8D1-04E754D60AB1}"/>
                </a:ext>
              </a:extLst>
            </p:cNvPr>
            <p:cNvSpPr txBox="1"/>
            <p:nvPr/>
          </p:nvSpPr>
          <p:spPr>
            <a:xfrm>
              <a:off x="5278806" y="2057880"/>
              <a:ext cx="2105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Potential screen position</a:t>
              </a:r>
              <a:endParaRPr lang="en-001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62ACC5D-D93E-4EDB-A423-0B52AACD4838}"/>
                </a:ext>
              </a:extLst>
            </p:cNvPr>
            <p:cNvCxnSpPr/>
            <p:nvPr/>
          </p:nvCxnSpPr>
          <p:spPr>
            <a:xfrm>
              <a:off x="6567055" y="1418147"/>
              <a:ext cx="1403927" cy="0"/>
            </a:xfrm>
            <a:prstGeom prst="straightConnector1">
              <a:avLst/>
            </a:prstGeom>
            <a:ln w="2857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E581D0C-92B8-4239-A351-D5B21FE1AA59}"/>
                </a:ext>
              </a:extLst>
            </p:cNvPr>
            <p:cNvCxnSpPr/>
            <p:nvPr/>
          </p:nvCxnSpPr>
          <p:spPr>
            <a:xfrm>
              <a:off x="6674239" y="1414803"/>
              <a:ext cx="1403927" cy="0"/>
            </a:xfrm>
            <a:prstGeom prst="straightConnector1">
              <a:avLst/>
            </a:prstGeom>
            <a:ln w="28575" cap="flat" cmpd="sng" algn="ctr">
              <a:solidFill>
                <a:srgbClr val="92D05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635DBEF-8C4B-4C49-90F6-DAF20F7144F5}"/>
                </a:ext>
              </a:extLst>
            </p:cNvPr>
            <p:cNvCxnSpPr/>
            <p:nvPr/>
          </p:nvCxnSpPr>
          <p:spPr>
            <a:xfrm flipV="1">
              <a:off x="6993653" y="1459995"/>
              <a:ext cx="0" cy="3779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7347991-F55F-4767-9FE0-043E0C647815}"/>
                </a:ext>
              </a:extLst>
            </p:cNvPr>
            <p:cNvSpPr txBox="1"/>
            <p:nvPr/>
          </p:nvSpPr>
          <p:spPr>
            <a:xfrm>
              <a:off x="6571595" y="1803877"/>
              <a:ext cx="12458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e</a:t>
              </a:r>
              <a:r>
                <a:rPr lang="en-US" sz="1200" b="1" baseline="30000" dirty="0"/>
                <a:t>-</a:t>
              </a:r>
              <a:r>
                <a:rPr lang="en-US" sz="1200" b="1" dirty="0"/>
                <a:t> and p</a:t>
              </a:r>
              <a:r>
                <a:rPr lang="en-US" sz="1200" b="1" baseline="30000" dirty="0"/>
                <a:t>+</a:t>
              </a:r>
              <a:r>
                <a:rPr lang="en-US" sz="1200" b="1" dirty="0"/>
                <a:t> aligned</a:t>
              </a:r>
              <a:endParaRPr lang="en-001" sz="1200" b="1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1C8E7A15-C29D-6F44-93D9-3ACABFB64914}"/>
              </a:ext>
            </a:extLst>
          </p:cNvPr>
          <p:cNvSpPr txBox="1"/>
          <p:nvPr/>
        </p:nvSpPr>
        <p:spPr>
          <a:xfrm>
            <a:off x="9127118" y="529532"/>
            <a:ext cx="2976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J. Pucek, M. Bergamaschi, P. Muggli, E. Senes</a:t>
            </a:r>
          </a:p>
        </p:txBody>
      </p:sp>
    </p:spTree>
    <p:extLst>
      <p:ext uri="{BB962C8B-B14F-4D97-AF65-F5344CB8AC3E}">
        <p14:creationId xmlns:p14="http://schemas.microsoft.com/office/powerpoint/2010/main" val="326011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5811E-B130-0942-874C-AB317C9B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15CD9-C699-1F4C-A454-EBDEA1D6B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036"/>
            <a:ext cx="10515600" cy="3678126"/>
          </a:xfrm>
        </p:spPr>
        <p:txBody>
          <a:bodyPr/>
          <a:lstStyle/>
          <a:p>
            <a:r>
              <a:rPr lang="en-CH" dirty="0"/>
              <a:t>AWAKE Run 2</a:t>
            </a:r>
          </a:p>
          <a:p>
            <a:endParaRPr lang="en-CH" dirty="0"/>
          </a:p>
          <a:p>
            <a:r>
              <a:rPr lang="en-CH" dirty="0"/>
              <a:t>AWAKE at CLEAR</a:t>
            </a:r>
          </a:p>
          <a:p>
            <a:pPr lvl="1"/>
            <a:r>
              <a:rPr lang="en-GB" dirty="0"/>
              <a:t>B</a:t>
            </a:r>
            <a:r>
              <a:rPr lang="en-CH" dirty="0"/>
              <a:t>eam Diagnostics</a:t>
            </a:r>
          </a:p>
          <a:p>
            <a:pPr lvl="1"/>
            <a:r>
              <a:rPr lang="en-GB" dirty="0"/>
              <a:t>P</a:t>
            </a:r>
            <a:r>
              <a:rPr lang="en-CH" dirty="0"/>
              <a:t>lasma Source </a:t>
            </a:r>
          </a:p>
          <a:p>
            <a:pPr lvl="1"/>
            <a:r>
              <a:rPr lang="en-CH" dirty="0"/>
              <a:t>Electron Source</a:t>
            </a:r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462B2-9D36-0F4F-8DD9-9AFD2C4E4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06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FA705-41AC-CA4F-8591-61C779DEE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Tests of Beam Screens in Rb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BE626-BEED-264D-862A-CB71E76F9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999" y="939142"/>
            <a:ext cx="8592727" cy="717135"/>
          </a:xfrm>
          <a:solidFill>
            <a:srgbClr val="F0FFEE"/>
          </a:solidFill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2020: In CLEAR test of small vapor source system with different beam screens (OTR, YAG): at different temperatures (room and 200°C, no rubidium) to obtain reference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8E71C-80E0-3C4C-B040-CD49925F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20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9090F9D-1AC2-C944-A272-5A0A88833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624" y="1614756"/>
            <a:ext cx="4322984" cy="21650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EF9EAE-687E-D043-887F-23D793EE1505}"/>
              </a:ext>
            </a:extLst>
          </p:cNvPr>
          <p:cNvSpPr txBox="1"/>
          <p:nvPr/>
        </p:nvSpPr>
        <p:spPr>
          <a:xfrm>
            <a:off x="360926" y="1990384"/>
            <a:ext cx="48547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Results: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YAG has higher yield when hot than when cold, OTR yields slightly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Both screens can be used at temperatures below 230°C (no damage or other effects detected)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More analysis will be done regarding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beam size measurement</a:t>
            </a:r>
            <a:endParaRPr lang="x-none" sz="1400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DC174B6-BEB4-EA47-9369-671064F6A51B}"/>
              </a:ext>
            </a:extLst>
          </p:cNvPr>
          <p:cNvSpPr txBox="1">
            <a:spLocks/>
          </p:cNvSpPr>
          <p:nvPr/>
        </p:nvSpPr>
        <p:spPr>
          <a:xfrm>
            <a:off x="319798" y="4407794"/>
            <a:ext cx="11454704" cy="1987321"/>
          </a:xfrm>
          <a:prstGeom prst="rect">
            <a:avLst/>
          </a:prstGeom>
          <a:solidFill>
            <a:srgbClr val="E5F3FF"/>
          </a:solidFill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Next steps: Expose screens to rubidium in EHN1 and measure again at CLEAR </a:t>
            </a:r>
          </a:p>
          <a:p>
            <a:pPr>
              <a:lnSpc>
                <a:spcPct val="120000"/>
              </a:lnSpc>
            </a:pPr>
            <a:r>
              <a:rPr lang="en-US" dirty="0"/>
              <a:t>Prepare DN40 valve and argon flushing system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for safe operation with rubidium, Insert rubidium</a:t>
            </a:r>
          </a:p>
          <a:p>
            <a:pPr>
              <a:lnSpc>
                <a:spcPct val="120000"/>
              </a:lnSpc>
            </a:pPr>
            <a:r>
              <a:rPr lang="en-US" dirty="0"/>
              <a:t>Obtain safety approval for operation with Rb at CLEAR</a:t>
            </a:r>
          </a:p>
          <a:p>
            <a:pPr>
              <a:lnSpc>
                <a:spcPct val="120000"/>
              </a:lnSpc>
            </a:pPr>
            <a:r>
              <a:rPr lang="en-US" dirty="0"/>
              <a:t>Measure rubidium density at high temperature (no screens)</a:t>
            </a:r>
          </a:p>
          <a:p>
            <a:pPr>
              <a:lnSpc>
                <a:spcPct val="120000"/>
              </a:lnSpc>
            </a:pPr>
            <a:r>
              <a:rPr lang="en-US" dirty="0"/>
              <a:t>Measurements with OTR and YAG screens at CLEAR (2x day of measurements, at least 2 weeks in between + additional check later)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possibilities are </a:t>
            </a:r>
            <a:r>
              <a:rPr lang="en-US" dirty="0">
                <a:solidFill>
                  <a:srgbClr val="FF0000"/>
                </a:solidFill>
              </a:rPr>
              <a:t>the screens develop spots or defects which would make them useless, </a:t>
            </a:r>
            <a:r>
              <a:rPr lang="en-US" dirty="0">
                <a:solidFill>
                  <a:srgbClr val="FF6600"/>
                </a:solidFill>
              </a:rPr>
              <a:t>slow deterioration of the screen surface,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nothing will change </a:t>
            </a:r>
            <a:endParaRPr lang="x-none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B216834-3C41-8745-8917-FFA6AA964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8726" y="1138195"/>
            <a:ext cx="3001226" cy="241256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29A98F-C8DE-F946-B009-66EF4DEACA33}"/>
              </a:ext>
            </a:extLst>
          </p:cNvPr>
          <p:cNvSpPr txBox="1"/>
          <p:nvPr/>
        </p:nvSpPr>
        <p:spPr>
          <a:xfrm>
            <a:off x="7890163" y="471745"/>
            <a:ext cx="2976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J. Pucek, M. Bergamaschi, P. Muggli, E. Senes</a:t>
            </a:r>
          </a:p>
        </p:txBody>
      </p:sp>
    </p:spTree>
    <p:extLst>
      <p:ext uri="{BB962C8B-B14F-4D97-AF65-F5344CB8AC3E}">
        <p14:creationId xmlns:p14="http://schemas.microsoft.com/office/powerpoint/2010/main" val="2650926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5811E-B130-0942-874C-AB317C9B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15CD9-C699-1F4C-A454-EBDEA1D6B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036"/>
            <a:ext cx="10515600" cy="3678126"/>
          </a:xfrm>
        </p:spPr>
        <p:txBody>
          <a:bodyPr/>
          <a:lstStyle/>
          <a:p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AWAKE Run 2</a:t>
            </a:r>
          </a:p>
          <a:p>
            <a:endParaRPr lang="en-CH" dirty="0"/>
          </a:p>
          <a:p>
            <a:r>
              <a:rPr lang="en-CH" dirty="0"/>
              <a:t>AWAKE at CLEAR</a:t>
            </a:r>
          </a:p>
          <a:p>
            <a:pPr lvl="1"/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B</a:t>
            </a:r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eam Diagnostics</a:t>
            </a:r>
          </a:p>
          <a:p>
            <a:pPr lvl="1"/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Diagnostics in P</a:t>
            </a:r>
            <a:r>
              <a:rPr lang="en-CH" dirty="0">
                <a:solidFill>
                  <a:schemeClr val="bg2">
                    <a:lumMod val="90000"/>
                  </a:schemeClr>
                </a:solidFill>
              </a:rPr>
              <a:t>lasma Source </a:t>
            </a:r>
          </a:p>
          <a:p>
            <a:pPr lvl="1"/>
            <a:r>
              <a:rPr lang="en-CH" dirty="0">
                <a:solidFill>
                  <a:schemeClr val="tx1"/>
                </a:solidFill>
              </a:rPr>
              <a:t>Electron Source</a:t>
            </a:r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462B2-9D36-0F4F-8DD9-9AFD2C4E4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86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E31A3-BF58-3848-B35B-333B8827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Electron Source for AWAKE Run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D028E-BFDC-FE44-A179-150AF7DB6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794160"/>
            <a:ext cx="5561830" cy="37596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en-US" dirty="0">
                <a:solidFill>
                  <a:srgbClr val="000000"/>
                </a:solidFill>
              </a:rPr>
              <a:t>Well advanced concept and beam dynamics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870A1-E82D-4C4B-B7E5-8BFAF1B1D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22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917CFD6-4869-6E41-9A2B-50947ACC5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14" y="828675"/>
            <a:ext cx="4291602" cy="19048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7271EE45-2AAB-4C4B-91FE-0E3A1B0E5A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4645000"/>
                  </p:ext>
                </p:extLst>
              </p:nvPr>
            </p:nvGraphicFramePr>
            <p:xfrm>
              <a:off x="3565236" y="918751"/>
              <a:ext cx="8469450" cy="616097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895927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997528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51345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108364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265382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006763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71120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532941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134842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Beam Energy 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Energy Spread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effectLst/>
                            </a:rPr>
                            <a:t>Energy stability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RMS Bunch Length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Bunch Charge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Emittance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effectLst/>
                            </a:rPr>
                            <a:t>Beam</a:t>
                          </a:r>
                          <a:r>
                            <a:rPr lang="en-US" sz="1100" baseline="0" dirty="0">
                              <a:effectLst/>
                            </a:rPr>
                            <a:t> size plasma focus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138499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Injector 1</a:t>
                          </a:r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8.5</m:t>
                                </m:r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10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10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.5 %</m:t>
                              </m:r>
                            </m:oMath>
                          </a14:m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 </a:t>
                          </a:r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1 x 10</a:t>
                          </a:r>
                          <a:r>
                            <a:rPr lang="en-US" sz="1100" baseline="300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-2</a:t>
                          </a: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 </a:t>
                          </a:r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≈2</m:t>
                                </m:r>
                                <m:r>
                                  <a:rPr lang="en-GB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oMath>
                            </m:oMathPara>
                          </a14:m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  <m:r>
                                  <a:rPr lang="en-US" sz="110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−600 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  <m:r>
                                  <a:rPr lang="en-US" sz="110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r>
                            <a:rPr lang="en-US" sz="1100" baseline="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 - 5</a:t>
                          </a:r>
                          <a14:m>
                            <m:oMath xmlns:m="http://schemas.openxmlformats.org/officeDocument/2006/math">
                              <m:r>
                                <a:rPr lang="en-US" sz="110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10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10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190 µ</m:t>
                                </m:r>
                                <m:r>
                                  <a:rPr lang="en-US" sz="1100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242717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Injector 2</a:t>
                          </a:r>
                          <a:endParaRPr lang="en-US" sz="12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FF000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GB" sz="1200" b="1" smtClean="0"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2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GB" sz="1200" b="1" smtClean="0">
                                  <a:effectLst/>
                                  <a:latin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 </a:t>
                          </a:r>
                          <a:endParaRPr lang="en-US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1 x 10</a:t>
                          </a:r>
                          <a:r>
                            <a:rPr lang="en-US" sz="1200" b="1" baseline="30000" dirty="0">
                              <a:effectLst/>
                              <a:latin typeface="+mn-lt"/>
                            </a:rPr>
                            <a:t>-3</a:t>
                          </a: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 ?</a:t>
                          </a:r>
                          <a:endParaRPr lang="en-US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𝟐𝟎𝟎</m:t>
                                </m:r>
                                <m:r>
                                  <a:rPr lang="en-GB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𝟑𝟎𝟎</m:t>
                                </m:r>
                                <m:r>
                                  <a:rPr lang="en-US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𝐟𝐬</m:t>
                                </m:r>
                              </m:oMath>
                            </m:oMathPara>
                          </a14:m>
                          <a:endParaRPr lang="en-US" sz="12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200" b="1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2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2</a:t>
                          </a:r>
                          <a:r>
                            <a:rPr lang="en-US" sz="1200" b="1" baseline="0" dirty="0">
                              <a:effectLst/>
                              <a:latin typeface="+mn-lt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smtClean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2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𝛍</m:t>
                              </m:r>
                              <m:r>
                                <a:rPr lang="en-US" sz="12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oMath>
                          </a14:m>
                          <a:endParaRPr lang="en-US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GB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𝟕𝟓</m:t>
                                </m:r>
                                <m:r>
                                  <a:rPr lang="en-GB" sz="1200" b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µ</m:t>
                                </m:r>
                                <m:r>
                                  <a:rPr lang="en-US" sz="12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7271EE45-2AAB-4C4B-91FE-0E3A1B0E5A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4645000"/>
                  </p:ext>
                </p:extLst>
              </p:nvPr>
            </p:nvGraphicFramePr>
            <p:xfrm>
              <a:off x="3565236" y="918751"/>
              <a:ext cx="8469450" cy="616097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895927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997528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51345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108364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265382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006763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71120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532941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Beam Energy 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Energy Spread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effectLst/>
                            </a:rPr>
                            <a:t>Energy stability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RMS Bunch Length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Bunch Charge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kern="800" dirty="0">
                              <a:effectLst/>
                            </a:rPr>
                            <a:t>Emittance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effectLst/>
                            </a:rPr>
                            <a:t>Beam</a:t>
                          </a:r>
                          <a:r>
                            <a:rPr lang="en-US" sz="1100" baseline="0" dirty="0">
                              <a:effectLst/>
                            </a:rPr>
                            <a:t> size plasma focus</a:t>
                          </a:r>
                          <a:endParaRPr lang="en-US" sz="11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205740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Injector 1</a:t>
                          </a:r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2308" t="-100000" r="-666667" b="-1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000" t="-100000" r="-593333" b="-1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1 x 10</a:t>
                          </a:r>
                          <a:r>
                            <a:rPr lang="en-US" sz="1100" baseline="300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-2</a:t>
                          </a:r>
                          <a:r>
                            <a:rPr lang="en-US" sz="11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effectLst/>
                            </a:rPr>
                            <a:t> </a:t>
                          </a:r>
                          <a:endParaRPr lang="en-US" sz="1100" b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3000" t="-100000" r="-257000" b="-1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2785" t="-100000" r="-225316" b="-1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78571" t="-100000" r="-217857" b="-1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52893" t="-100000" r="-826" b="-1411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242717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Injector 2</a:t>
                          </a:r>
                          <a:endParaRPr lang="en-US" sz="12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2308" t="-178947" r="-666667" b="-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000" t="-178947" r="-593333" b="-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1 x 10</a:t>
                          </a:r>
                          <a:r>
                            <a:rPr lang="en-US" sz="1200" b="1" baseline="30000" dirty="0">
                              <a:effectLst/>
                              <a:latin typeface="+mn-lt"/>
                            </a:rPr>
                            <a:t>-3</a:t>
                          </a:r>
                          <a:r>
                            <a:rPr lang="en-US" sz="1200" b="1" dirty="0">
                              <a:effectLst/>
                              <a:latin typeface="+mn-lt"/>
                            </a:rPr>
                            <a:t> ?</a:t>
                          </a:r>
                          <a:endParaRPr lang="en-US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3000" t="-178947" r="-257000" b="-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2785" t="-178947" r="-225316" b="-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78571" t="-178947" r="-217857" b="-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52893" t="-178947" r="-826" b="-263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9F0B9A2F-A587-6B46-9D30-A34A0A1FB4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25" y="2805403"/>
            <a:ext cx="4518967" cy="1397729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0937C34C-5C58-224B-9643-C7A02D4E275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1245193"/>
                  </p:ext>
                </p:extLst>
              </p:nvPr>
            </p:nvGraphicFramePr>
            <p:xfrm>
              <a:off x="3664336" y="4304782"/>
              <a:ext cx="4863328" cy="535287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2762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5277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𝟏𝟔𝟓</m:t>
                                </m:r>
                              </m:oMath>
                            </m:oMathPara>
                          </a14:m>
                          <a:endParaRPr lang="en-US" sz="11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0.14</a:t>
                          </a:r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𝟐𝟎𝟕</m:t>
                                </m:r>
                              </m:oMath>
                            </m:oMathPara>
                          </a14:m>
                          <a:endParaRPr lang="en-US" sz="11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0.44</a:t>
                          </a:r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1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100" b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1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sz="1100" b="1" u="sng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9</a:t>
                          </a:r>
                          <a:endParaRPr lang="en-US" sz="1100" b="1" u="sng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168</m:t>
                                </m:r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0937C34C-5C58-224B-9643-C7A02D4E275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1245193"/>
                  </p:ext>
                </p:extLst>
              </p:nvPr>
            </p:nvGraphicFramePr>
            <p:xfrm>
              <a:off x="3664336" y="4304782"/>
              <a:ext cx="4863328" cy="535287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276207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r="-476119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100000" r="-376119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203030" r="-281818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327869" r="-204918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420968" r="-101613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529508" r="-3279" b="-10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t="-109524" r="-476119" b="-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0.14</a:t>
                          </a:r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203030" t="-109524" r="-281818" b="-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0.44</a:t>
                          </a:r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420968" t="-109524" r="-101613" b="-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6"/>
                          <a:stretch>
                            <a:fillRect l="-529508" t="-109524" r="-3279" b="-190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60470A47-0D4C-6C4A-BF65-D30B56ECA85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39" y="2805403"/>
            <a:ext cx="5029200" cy="1397729"/>
          </a:xfrm>
          <a:prstGeom prst="rect">
            <a:avLst/>
          </a:prstGeom>
          <a:solidFill>
            <a:schemeClr val="bg1"/>
          </a:solidFill>
          <a:ln w="22225">
            <a:solidFill>
              <a:srgbClr val="00206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C20687C5-A9EE-1847-9AC7-9EFCEB0781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0755919"/>
                  </p:ext>
                </p:extLst>
              </p:nvPr>
            </p:nvGraphicFramePr>
            <p:xfrm>
              <a:off x="1206684" y="5440740"/>
              <a:ext cx="4343118" cy="1005840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179284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179284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179284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b="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35</m:t>
                                </m:r>
                                <m:r>
                                  <a:rPr lang="en-US" sz="105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05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05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50" u="sng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179284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5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C20687C5-A9EE-1847-9AC7-9EFCEB0781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0755919"/>
                  </p:ext>
                </p:extLst>
              </p:nvPr>
            </p:nvGraphicFramePr>
            <p:xfrm>
              <a:off x="1206684" y="5440740"/>
              <a:ext cx="4343118" cy="1005840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251460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101389" t="-105000" r="-277778" b="-2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219697" t="-105000" r="-203030" b="-2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319697" t="-105000" r="-103030" b="-2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419697" t="-105000" r="-3030" b="-2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101389" t="-205000" r="-277778" b="-1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219697" t="-205000" r="-203030" b="-1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319697" t="-205000" r="-103030" b="-1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419697" t="-205000" r="-3030" b="-1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101389" t="-305000" r="-277778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219697" t="-305000" r="-203030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319697" t="-305000" r="-103030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8"/>
                          <a:stretch>
                            <a:fillRect l="-419697" t="-305000" r="-3030" b="-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FA6FA824-16A3-0D45-8200-C8E6822B8A4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070867"/>
                  </p:ext>
                </p:extLst>
              </p:nvPr>
            </p:nvGraphicFramePr>
            <p:xfrm>
              <a:off x="6778979" y="5807710"/>
              <a:ext cx="3663241" cy="548640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7253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66923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07928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8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37086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0471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𝒏𝒎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𝒆𝒗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𝒑𝒔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1" i="0" smtClean="0"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282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4.31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0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1.0−5.0</m:t>
                                </m:r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FA6FA824-16A3-0D45-8200-C8E6822B8A4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070867"/>
                  </p:ext>
                </p:extLst>
              </p:nvPr>
            </p:nvGraphicFramePr>
            <p:xfrm>
              <a:off x="6778979" y="5807710"/>
              <a:ext cx="3663241" cy="548640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7253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66923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07928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8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37086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t="-4545" r="-377049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l="-100000" t="-4545" r="-277049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l="-217857" t="-4545" r="-201786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l="-287097" t="-4545" r="-82258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l="-480000" t="-4545" r="-2000" b="-11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l="-100000" t="-104545" r="-277049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9"/>
                          <a:stretch>
                            <a:fillRect l="-287097" t="-104545" r="-82258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DC86D30B-0887-334D-B67F-DB820E4601DC}"/>
              </a:ext>
            </a:extLst>
          </p:cNvPr>
          <p:cNvSpPr txBox="1"/>
          <p:nvPr/>
        </p:nvSpPr>
        <p:spPr>
          <a:xfrm>
            <a:off x="6681267" y="5520187"/>
            <a:ext cx="1500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Laser parameters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B428CC-13CF-7746-9730-8189C03359F2}"/>
              </a:ext>
            </a:extLst>
          </p:cNvPr>
          <p:cNvSpPr txBox="1"/>
          <p:nvPr/>
        </p:nvSpPr>
        <p:spPr>
          <a:xfrm>
            <a:off x="1206684" y="5173471"/>
            <a:ext cx="1319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RF parameters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A129362-13F5-B841-924F-A0AEEE979C19}"/>
              </a:ext>
            </a:extLst>
          </p:cNvPr>
          <p:cNvSpPr txBox="1"/>
          <p:nvPr/>
        </p:nvSpPr>
        <p:spPr>
          <a:xfrm>
            <a:off x="8691282" y="470827"/>
            <a:ext cx="3343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S. </a:t>
            </a:r>
            <a:r>
              <a:rPr lang="en-GB" sz="1100" dirty="0" err="1"/>
              <a:t>Doebert</a:t>
            </a:r>
            <a:r>
              <a:rPr lang="en-GB" sz="1100" dirty="0"/>
              <a:t>, L. </a:t>
            </a:r>
            <a:r>
              <a:rPr lang="en-GB" sz="1100" dirty="0" err="1"/>
              <a:t>Garolfi</a:t>
            </a:r>
            <a:r>
              <a:rPr lang="en-GB" sz="1100" dirty="0"/>
              <a:t>, M.  </a:t>
            </a:r>
            <a:r>
              <a:rPr lang="en-GB" sz="1100" dirty="0" err="1"/>
              <a:t>Dayyani</a:t>
            </a:r>
            <a:r>
              <a:rPr lang="en-GB" sz="1100" dirty="0"/>
              <a:t> </a:t>
            </a:r>
            <a:r>
              <a:rPr lang="en-GB" sz="1100" dirty="0" err="1"/>
              <a:t>Kelisani</a:t>
            </a:r>
            <a:r>
              <a:rPr lang="en-GB" sz="1100" dirty="0"/>
              <a:t>, J. </a:t>
            </a:r>
            <a:r>
              <a:rPr lang="en-GB" sz="1100" dirty="0" err="1"/>
              <a:t>Arnesano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80268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BEEAB-D66E-1447-A850-55EF759F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F5AD56-2E03-2B46-AAAB-46988F17F633}"/>
              </a:ext>
            </a:extLst>
          </p:cNvPr>
          <p:cNvSpPr txBox="1">
            <a:spLocks/>
          </p:cNvSpPr>
          <p:nvPr/>
        </p:nvSpPr>
        <p:spPr>
          <a:xfrm>
            <a:off x="103694" y="122171"/>
            <a:ext cx="11840067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3600" dirty="0"/>
              <a:t>AWAKE/CLEAR Electron Injector Prototype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42C4AE-2425-5E40-BC99-17A0CD23A531}"/>
              </a:ext>
            </a:extLst>
          </p:cNvPr>
          <p:cNvSpPr txBox="1"/>
          <p:nvPr/>
        </p:nvSpPr>
        <p:spPr>
          <a:xfrm>
            <a:off x="243346" y="853484"/>
            <a:ext cx="634358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Injector Prototype for AWAKE Run 2c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/>
              <a:t>INFN contribution to CLEAR </a:t>
            </a:r>
            <a:r>
              <a:rPr lang="en-GB" sz="1400" dirty="0"/>
              <a:t>in the framework of a CLIC collaboration agreement </a:t>
            </a:r>
            <a:r>
              <a:rPr lang="en-GB" sz="1400" dirty="0">
                <a:sym typeface="Wingdings" pitchFamily="2" charset="2"/>
              </a:rPr>
              <a:t> great opportunity to profit from synergies with the CLIC/CLEAR team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/>
              <a:t>Take advantage from existing infrastructure </a:t>
            </a:r>
            <a:r>
              <a:rPr lang="en-GB" sz="1400" dirty="0"/>
              <a:t>and hardware to add x-band structure to demonstrate velocity bunching and generation of ultra short bunches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/>
              <a:t>Ideal test bed</a:t>
            </a:r>
            <a:r>
              <a:rPr lang="en-GB" sz="1400" dirty="0"/>
              <a:t> for challenging AWAKE bunch length diagnostics (emittance, short bunches, jitter)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Will allow to </a:t>
            </a:r>
            <a:r>
              <a:rPr lang="en-GB" sz="1400" b="1" dirty="0"/>
              <a:t>address challenges early </a:t>
            </a:r>
            <a:r>
              <a:rPr lang="en-GB" sz="1400" dirty="0"/>
              <a:t>on and saving money and commissioning time in tunnel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80591E3-B229-3B47-9DE6-4DAC510BA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65" y="839305"/>
            <a:ext cx="1786490" cy="1624547"/>
          </a:xfrm>
          <a:prstGeom prst="rect">
            <a:avLst/>
          </a:prstGeom>
        </p:spPr>
      </p:pic>
      <p:pic>
        <p:nvPicPr>
          <p:cNvPr id="29" name="Immagine 4">
            <a:extLst>
              <a:ext uri="{FF2B5EF4-FFF2-40B4-BE49-F238E27FC236}">
                <a16:creationId xmlns:a16="http://schemas.microsoft.com/office/drawing/2014/main" id="{0A62AFD4-8641-A143-A1BF-94023052E5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913" y="839305"/>
            <a:ext cx="3189848" cy="17927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E96C37-E8AB-314B-895C-7AA66FB2EE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12" y="3325356"/>
            <a:ext cx="4489169" cy="25556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B24599-4DF8-B549-B0E5-3F7012E0F5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755" y="3325356"/>
            <a:ext cx="4123333" cy="30309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85863C-A7A2-A54B-BC41-22D331FBDD32}"/>
              </a:ext>
            </a:extLst>
          </p:cNvPr>
          <p:cNvSpPr txBox="1"/>
          <p:nvPr/>
        </p:nvSpPr>
        <p:spPr>
          <a:xfrm>
            <a:off x="7978412" y="3762050"/>
            <a:ext cx="1551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Layout in CTF2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29956A-B77B-6F43-86C4-F3D92A27DEBB}"/>
              </a:ext>
            </a:extLst>
          </p:cNvPr>
          <p:cNvSpPr txBox="1"/>
          <p:nvPr/>
        </p:nvSpPr>
        <p:spPr>
          <a:xfrm>
            <a:off x="490762" y="5635184"/>
            <a:ext cx="60961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Prototype injector in CTF2: </a:t>
            </a:r>
          </a:p>
          <a:p>
            <a:r>
              <a:rPr lang="en-GB" sz="1400" dirty="0"/>
              <a:t>60-70 MeV and typically 100 </a:t>
            </a:r>
            <a:r>
              <a:rPr lang="en-GB" sz="1400" dirty="0" err="1"/>
              <a:t>pC</a:t>
            </a:r>
            <a:r>
              <a:rPr lang="en-GB" sz="1400" dirty="0"/>
              <a:t> single bunch, bunch length 200-300 fs (goal), emittance ~ 1 um, Laser </a:t>
            </a:r>
            <a:r>
              <a:rPr lang="en-GB" sz="1400" dirty="0" err="1"/>
              <a:t>osc</a:t>
            </a:r>
            <a:r>
              <a:rPr lang="en-GB" sz="1400" dirty="0"/>
              <a:t>. frequency 75 MHz, rep. rate up to 3 kHz, Length: 5 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345558-4BBF-BB48-95F9-3094786AA7D3}"/>
              </a:ext>
            </a:extLst>
          </p:cNvPr>
          <p:cNvSpPr txBox="1"/>
          <p:nvPr/>
        </p:nvSpPr>
        <p:spPr>
          <a:xfrm>
            <a:off x="8680456" y="2590899"/>
            <a:ext cx="26034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Gun assembly at INFN, David Alesini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CC3F06-0BC0-4245-B32B-7D64BCDBC2F3}"/>
              </a:ext>
            </a:extLst>
          </p:cNvPr>
          <p:cNvSpPr txBox="1"/>
          <p:nvPr/>
        </p:nvSpPr>
        <p:spPr>
          <a:xfrm>
            <a:off x="6759629" y="2506835"/>
            <a:ext cx="1994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INFN Frascati RF gun setup, 120 MV/m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9AC8A1-2FAC-9346-83D9-9FCB36B59034}"/>
              </a:ext>
            </a:extLst>
          </p:cNvPr>
          <p:cNvSpPr txBox="1"/>
          <p:nvPr/>
        </p:nvSpPr>
        <p:spPr>
          <a:xfrm>
            <a:off x="8691282" y="470827"/>
            <a:ext cx="3343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S. </a:t>
            </a:r>
            <a:r>
              <a:rPr lang="en-GB" sz="1100" dirty="0" err="1"/>
              <a:t>Doebert</a:t>
            </a:r>
            <a:r>
              <a:rPr lang="en-GB" sz="1100" dirty="0"/>
              <a:t>, L. </a:t>
            </a:r>
            <a:r>
              <a:rPr lang="en-GB" sz="1100" dirty="0" err="1"/>
              <a:t>Garolfi</a:t>
            </a:r>
            <a:r>
              <a:rPr lang="en-GB" sz="1100" dirty="0"/>
              <a:t>, M.  </a:t>
            </a:r>
            <a:r>
              <a:rPr lang="en-GB" sz="1100" dirty="0" err="1"/>
              <a:t>Dayyani</a:t>
            </a:r>
            <a:r>
              <a:rPr lang="en-GB" sz="1100" dirty="0"/>
              <a:t> </a:t>
            </a:r>
            <a:r>
              <a:rPr lang="en-GB" sz="1100" dirty="0" err="1"/>
              <a:t>Kelisani</a:t>
            </a:r>
            <a:r>
              <a:rPr lang="en-GB" sz="1100" dirty="0"/>
              <a:t>, J. </a:t>
            </a:r>
            <a:r>
              <a:rPr lang="en-GB" sz="1100" dirty="0" err="1"/>
              <a:t>Arnesano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64779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BEEAB-D66E-1447-A850-55EF759F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F5AD56-2E03-2B46-AAAB-46988F17F633}"/>
              </a:ext>
            </a:extLst>
          </p:cNvPr>
          <p:cNvSpPr txBox="1">
            <a:spLocks/>
          </p:cNvSpPr>
          <p:nvPr/>
        </p:nvSpPr>
        <p:spPr>
          <a:xfrm>
            <a:off x="103694" y="122171"/>
            <a:ext cx="11840067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3600" dirty="0"/>
              <a:t>AWAKE/CLEAR Electron Injector Prototype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533C08-73BF-7346-8AD1-5A5148F10F70}"/>
              </a:ext>
            </a:extLst>
          </p:cNvPr>
          <p:cNvSpPr txBox="1"/>
          <p:nvPr/>
        </p:nvSpPr>
        <p:spPr>
          <a:xfrm>
            <a:off x="487877" y="829222"/>
            <a:ext cx="7235095" cy="1846659"/>
          </a:xfrm>
          <a:prstGeom prst="rect">
            <a:avLst/>
          </a:prstGeom>
          <a:solidFill>
            <a:srgbClr val="E5F3FF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Goal for AWAKE/CLEAR prototype studies</a:t>
            </a:r>
            <a:r>
              <a:rPr lang="en-GB" sz="1600" b="1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Demonstrate velocity bunching</a:t>
            </a:r>
            <a:r>
              <a:rPr lang="en-GB" sz="1600" dirty="0"/>
              <a:t> with x-band and </a:t>
            </a:r>
            <a:r>
              <a:rPr lang="en-GB" sz="1600" b="1" dirty="0"/>
              <a:t>emittance preservation/control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Show </a:t>
            </a:r>
            <a:r>
              <a:rPr lang="en-GB" sz="1600" b="1" dirty="0"/>
              <a:t>reliable high gradient </a:t>
            </a:r>
            <a:r>
              <a:rPr lang="en-GB" sz="1600" dirty="0"/>
              <a:t>x-band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Study mechanical/integration </a:t>
            </a:r>
            <a:r>
              <a:rPr lang="en-GB" sz="1600" dirty="0"/>
              <a:t>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Test </a:t>
            </a:r>
            <a:r>
              <a:rPr lang="en-GB" sz="1600" b="1" dirty="0"/>
              <a:t>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Optimise final design </a:t>
            </a:r>
            <a:r>
              <a:rPr lang="en-GB" sz="1600" dirty="0"/>
              <a:t>for AWAKE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Get team together, </a:t>
            </a:r>
            <a:r>
              <a:rPr lang="en-GB" sz="1600" b="1" dirty="0"/>
              <a:t>gain momentum</a:t>
            </a:r>
            <a:r>
              <a:rPr lang="en-GB" sz="1600" dirty="0"/>
              <a:t> for challenging AWAKE Run2 injector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457627-3833-DA48-9BED-4289FB0BD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943" y="3050373"/>
            <a:ext cx="2909986" cy="21824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0843E7-2927-1544-ABD2-3E786D4353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776" y="3068738"/>
            <a:ext cx="2909985" cy="21824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F9E26C-9E70-D049-8D82-BF64D43E6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672" y="3056797"/>
            <a:ext cx="2909986" cy="21824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A9D519-92C3-DA4E-ADA5-49B56B9DFE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52" y="3056797"/>
            <a:ext cx="2062051" cy="206205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9D041F-80BE-B442-A45E-44D85CED1BF9}"/>
              </a:ext>
            </a:extLst>
          </p:cNvPr>
          <p:cNvSpPr/>
          <p:nvPr/>
        </p:nvSpPr>
        <p:spPr>
          <a:xfrm>
            <a:off x="391552" y="5715206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Budget considerations: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AWAKE paid for the klystron repair in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CLIC for the LASER in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Most design work was done with AWAKE supported resources (PJAS, FELL, </a:t>
            </a:r>
            <a:r>
              <a:rPr lang="en-GB" sz="1400" dirty="0" err="1"/>
              <a:t>Triumf</a:t>
            </a:r>
            <a:r>
              <a:rPr lang="en-GB" sz="1400" dirty="0"/>
              <a:t> institute)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A46B04-B00C-4342-BE65-0EC7A9F02194}"/>
              </a:ext>
            </a:extLst>
          </p:cNvPr>
          <p:cNvSpPr txBox="1"/>
          <p:nvPr/>
        </p:nvSpPr>
        <p:spPr>
          <a:xfrm>
            <a:off x="248239" y="5112728"/>
            <a:ext cx="2500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Recycling from CTF3, Stephane Curt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D458B0-2BDC-EC46-B16B-40D75A743D0A}"/>
              </a:ext>
            </a:extLst>
          </p:cNvPr>
          <p:cNvSpPr txBox="1"/>
          <p:nvPr/>
        </p:nvSpPr>
        <p:spPr>
          <a:xfrm>
            <a:off x="6693152" y="2723257"/>
            <a:ext cx="1917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CH" dirty="0"/>
              <a:t>rototype at CERN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050BA-D163-AD4D-967A-B9F577D17708}"/>
              </a:ext>
            </a:extLst>
          </p:cNvPr>
          <p:cNvSpPr txBox="1"/>
          <p:nvPr/>
        </p:nvSpPr>
        <p:spPr>
          <a:xfrm>
            <a:off x="8691282" y="470827"/>
            <a:ext cx="3343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S. </a:t>
            </a:r>
            <a:r>
              <a:rPr lang="en-GB" sz="1100" dirty="0" err="1"/>
              <a:t>Doebert</a:t>
            </a:r>
            <a:r>
              <a:rPr lang="en-GB" sz="1100" dirty="0"/>
              <a:t>, L. </a:t>
            </a:r>
            <a:r>
              <a:rPr lang="en-GB" sz="1100" dirty="0" err="1"/>
              <a:t>Garolfi</a:t>
            </a:r>
            <a:r>
              <a:rPr lang="en-GB" sz="1100" dirty="0"/>
              <a:t>, M.  </a:t>
            </a:r>
            <a:r>
              <a:rPr lang="en-GB" sz="1100" dirty="0" err="1"/>
              <a:t>Dayyani</a:t>
            </a:r>
            <a:r>
              <a:rPr lang="en-GB" sz="1100" dirty="0"/>
              <a:t> </a:t>
            </a:r>
            <a:r>
              <a:rPr lang="en-GB" sz="1100" dirty="0" err="1"/>
              <a:t>Kelisani</a:t>
            </a:r>
            <a:r>
              <a:rPr lang="en-GB" sz="1100" dirty="0"/>
              <a:t>, J. </a:t>
            </a:r>
            <a:r>
              <a:rPr lang="en-GB" sz="1100" dirty="0" err="1"/>
              <a:t>Arnesano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1018549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10600" y="643644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CD7B91-2A1C-E24A-8F21-4D1B85324DE3}"/>
              </a:ext>
            </a:extLst>
          </p:cNvPr>
          <p:cNvGrpSpPr/>
          <p:nvPr/>
        </p:nvGrpSpPr>
        <p:grpSpPr>
          <a:xfrm>
            <a:off x="5243334" y="4966729"/>
            <a:ext cx="2955636" cy="623164"/>
            <a:chOff x="5541913" y="4927756"/>
            <a:chExt cx="2955636" cy="623164"/>
          </a:xfrm>
        </p:grpSpPr>
        <p:cxnSp>
          <p:nvCxnSpPr>
            <p:cNvPr id="5" name="Straight Arrow Connector 4"/>
            <p:cNvCxnSpPr>
              <a:cxnSpLocks/>
            </p:cNvCxnSpPr>
            <p:nvPr/>
          </p:nvCxnSpPr>
          <p:spPr>
            <a:xfrm flipV="1">
              <a:off x="6096000" y="4927756"/>
              <a:ext cx="0" cy="32135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541913" y="5243143"/>
              <a:ext cx="29556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Installation in CLEAR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13AAF36-32EA-1144-977E-51CA2AE6BE1A}"/>
              </a:ext>
            </a:extLst>
          </p:cNvPr>
          <p:cNvGrpSpPr/>
          <p:nvPr/>
        </p:nvGrpSpPr>
        <p:grpSpPr>
          <a:xfrm>
            <a:off x="541619" y="1952724"/>
            <a:ext cx="10812181" cy="2952551"/>
            <a:chOff x="132497" y="1208016"/>
            <a:chExt cx="11687591" cy="34562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497" y="1208016"/>
              <a:ext cx="11687591" cy="3456264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6419F5A-0157-2B44-9AEF-71442E976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61625" y="2486025"/>
              <a:ext cx="425968" cy="18068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6136D82-4B59-2C47-973B-593A5477F11E}"/>
              </a:ext>
            </a:extLst>
          </p:cNvPr>
          <p:cNvSpPr txBox="1"/>
          <p:nvPr/>
        </p:nvSpPr>
        <p:spPr>
          <a:xfrm>
            <a:off x="485316" y="1425699"/>
            <a:ext cx="5462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ym typeface="Wingdings" pitchFamily="2" charset="2"/>
              </a:rPr>
              <a:t> </a:t>
            </a:r>
            <a:r>
              <a:rPr lang="en-CH" dirty="0"/>
              <a:t>Fits well to current AWAKE Run 2 and CLEAR schedule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0A39531-DD50-7546-BD04-6CF9451F1169}"/>
              </a:ext>
            </a:extLst>
          </p:cNvPr>
          <p:cNvSpPr txBox="1">
            <a:spLocks/>
          </p:cNvSpPr>
          <p:nvPr/>
        </p:nvSpPr>
        <p:spPr>
          <a:xfrm>
            <a:off x="103694" y="122171"/>
            <a:ext cx="11840067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3600" dirty="0"/>
              <a:t>AWAKE/CLEAR Electron Injector Prototype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1B893A-EB13-6843-B089-21F0CDFE615A}"/>
              </a:ext>
            </a:extLst>
          </p:cNvPr>
          <p:cNvSpPr txBox="1"/>
          <p:nvPr/>
        </p:nvSpPr>
        <p:spPr>
          <a:xfrm>
            <a:off x="669468" y="812332"/>
            <a:ext cx="25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Schedule Considerations:</a:t>
            </a:r>
          </a:p>
        </p:txBody>
      </p:sp>
    </p:spTree>
    <p:extLst>
      <p:ext uri="{BB962C8B-B14F-4D97-AF65-F5344CB8AC3E}">
        <p14:creationId xmlns:p14="http://schemas.microsoft.com/office/powerpoint/2010/main" val="803510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49699-BC69-DF4A-B264-58AF92AAB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CBDCB-A2C9-584A-A5B9-C455317C2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405" y="839305"/>
            <a:ext cx="11751275" cy="562130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charset="0"/>
              <a:buChar char="à"/>
            </a:pPr>
            <a:r>
              <a:rPr lang="en-US" b="1" dirty="0">
                <a:solidFill>
                  <a:srgbClr val="000000"/>
                </a:solidFill>
              </a:rPr>
              <a:t>Program of AWAKE Run 2 is well defined</a:t>
            </a:r>
            <a:r>
              <a:rPr lang="en-US" dirty="0">
                <a:solidFill>
                  <a:srgbClr val="000000"/>
                </a:solidFill>
              </a:rPr>
              <a:t>. Aim of </a:t>
            </a:r>
            <a:r>
              <a:rPr lang="en-US" b="1" dirty="0">
                <a:solidFill>
                  <a:srgbClr val="000000"/>
                </a:solidFill>
              </a:rPr>
              <a:t>AWAKE Run 2 </a:t>
            </a:r>
            <a:r>
              <a:rPr lang="en-US" dirty="0">
                <a:solidFill>
                  <a:srgbClr val="000000"/>
                </a:solidFill>
              </a:rPr>
              <a:t>starting 2021 after CERN’s Long Shutdown 2 is </a:t>
            </a:r>
            <a:r>
              <a:rPr lang="en-US" dirty="0"/>
              <a:t>to achieve high-charge bunches of electrons accelerated to </a:t>
            </a:r>
            <a:r>
              <a:rPr lang="en-US" b="1" dirty="0"/>
              <a:t>high energy, about 10 GeV, </a:t>
            </a:r>
            <a:r>
              <a:rPr lang="en-US" dirty="0"/>
              <a:t>while maintaining </a:t>
            </a:r>
            <a:r>
              <a:rPr lang="en-US" b="1" dirty="0"/>
              <a:t>beam quality </a:t>
            </a:r>
            <a:r>
              <a:rPr lang="en-US" dirty="0"/>
              <a:t>through the plasma and showing that the process is </a:t>
            </a:r>
            <a:r>
              <a:rPr lang="en-US" b="1" dirty="0"/>
              <a:t>scalable</a:t>
            </a:r>
            <a:r>
              <a:rPr lang="en-US" dirty="0"/>
              <a:t>. </a:t>
            </a:r>
          </a:p>
          <a:p>
            <a:pPr>
              <a:lnSpc>
                <a:spcPct val="120000"/>
              </a:lnSpc>
              <a:buFont typeface="Wingdings" charset="0"/>
              <a:buChar char="à"/>
            </a:pPr>
            <a:r>
              <a:rPr lang="en-US" dirty="0"/>
              <a:t>Physics program of AWAKE Run 2 has been </a:t>
            </a:r>
            <a:r>
              <a:rPr lang="en-US" b="1" dirty="0"/>
              <a:t>recommended by the SPSC </a:t>
            </a:r>
            <a:r>
              <a:rPr lang="en-US" dirty="0"/>
              <a:t>in the meeting</a:t>
            </a:r>
            <a:r>
              <a:rPr lang="en-US" b="1" dirty="0"/>
              <a:t> </a:t>
            </a:r>
            <a:r>
              <a:rPr lang="en-US" dirty="0"/>
              <a:t>of January 2021. 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r>
              <a:rPr lang="en-GB" dirty="0"/>
              <a:t>The entire </a:t>
            </a:r>
            <a:r>
              <a:rPr lang="en-GB" b="1" dirty="0"/>
              <a:t>AWAKE Run 2 has been staged in four phases </a:t>
            </a:r>
            <a:r>
              <a:rPr lang="en-GB" dirty="0"/>
              <a:t>over the next years, with the electron acceleration program starting in LS3. </a:t>
            </a:r>
          </a:p>
          <a:p>
            <a:pPr lvl="1"/>
            <a:r>
              <a:rPr lang="en-GB" b="1" dirty="0"/>
              <a:t>Challenging requirements </a:t>
            </a:r>
            <a:r>
              <a:rPr lang="en-GB" dirty="0"/>
              <a:t>on beam instrumentation, plasma source and new electron injector. </a:t>
            </a:r>
          </a:p>
          <a:p>
            <a:pPr lvl="1"/>
            <a:r>
              <a:rPr lang="en-GB" dirty="0"/>
              <a:t>CLEAR </a:t>
            </a:r>
            <a:r>
              <a:rPr lang="en-GB" b="1" dirty="0"/>
              <a:t>schedule fits well </a:t>
            </a:r>
            <a:r>
              <a:rPr lang="en-GB" dirty="0"/>
              <a:t>with AWAKE schedule</a:t>
            </a:r>
          </a:p>
          <a:p>
            <a:r>
              <a:rPr lang="en-GB" b="1" dirty="0"/>
              <a:t>CLEAR has become an instrumental test bed for AWAKE!</a:t>
            </a:r>
          </a:p>
          <a:p>
            <a:pPr marL="457200" lvl="1" indent="0">
              <a:buNone/>
            </a:pPr>
            <a:r>
              <a:rPr lang="en-GB" b="1" dirty="0"/>
              <a:t>AWAKE Run 1</a:t>
            </a:r>
            <a:r>
              <a:rPr lang="en-GB" dirty="0"/>
              <a:t>: Calibration of electron spectrometer as input for Nature paper</a:t>
            </a:r>
          </a:p>
          <a:p>
            <a:pPr marL="457200" lvl="1" indent="0">
              <a:buNone/>
            </a:pPr>
            <a:r>
              <a:rPr lang="en-GB" b="1" dirty="0"/>
              <a:t>AWAKE Run 2: </a:t>
            </a:r>
          </a:p>
          <a:p>
            <a:pPr lvl="1"/>
            <a:r>
              <a:rPr lang="en-GB" dirty="0"/>
              <a:t>New design of beam diagnostics</a:t>
            </a:r>
          </a:p>
          <a:p>
            <a:pPr lvl="1"/>
            <a:r>
              <a:rPr lang="en-GB" dirty="0"/>
              <a:t>Key studies for plasma source design </a:t>
            </a:r>
          </a:p>
          <a:p>
            <a:pPr lvl="1"/>
            <a:r>
              <a:rPr lang="en-GB" dirty="0"/>
              <a:t>R&amp;D for new electron source for AWAKE Run 2 </a:t>
            </a:r>
          </a:p>
          <a:p>
            <a:r>
              <a:rPr lang="en-GB" b="1" dirty="0"/>
              <a:t>Strong collaboration of AWAKE and CLEAR</a:t>
            </a:r>
          </a:p>
          <a:p>
            <a:pPr lvl="1"/>
            <a:r>
              <a:rPr lang="en-GB" dirty="0"/>
              <a:t>Similar beam conditions as AWAKE</a:t>
            </a:r>
          </a:p>
          <a:p>
            <a:pPr lvl="1"/>
            <a:r>
              <a:rPr lang="en-GB" dirty="0"/>
              <a:t>Flexible and easy access</a:t>
            </a:r>
          </a:p>
          <a:p>
            <a:pPr lvl="1"/>
            <a:r>
              <a:rPr lang="en-GB" dirty="0"/>
              <a:t>Synergy of expertise</a:t>
            </a:r>
          </a:p>
          <a:p>
            <a:pPr lvl="1"/>
            <a:r>
              <a:rPr lang="en-GB" dirty="0"/>
              <a:t>Sharing of equipment, facilities and budget</a:t>
            </a:r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E6A32-7AE1-EC43-BE55-5706D8BA2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42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7" name="Content Placeholder 2"/>
          <p:cNvSpPr>
            <a:spLocks noGrp="1"/>
          </p:cNvSpPr>
          <p:nvPr>
            <p:ph idx="4294967295"/>
          </p:nvPr>
        </p:nvSpPr>
        <p:spPr>
          <a:xfrm>
            <a:off x="4335361" y="651235"/>
            <a:ext cx="6114767" cy="3717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/>
              <a:t>dvanced </a:t>
            </a:r>
            <a:r>
              <a:rPr lang="en-US" sz="2000" b="1" dirty="0" err="1">
                <a:solidFill>
                  <a:srgbClr val="FF0000"/>
                </a:solidFill>
              </a:rPr>
              <a:t>WAKE</a:t>
            </a:r>
            <a:r>
              <a:rPr lang="en-US" sz="2000" b="1" dirty="0" err="1"/>
              <a:t>field</a:t>
            </a:r>
            <a:r>
              <a:rPr lang="en-US" sz="2000" b="1" dirty="0"/>
              <a:t> Experiment</a:t>
            </a:r>
          </a:p>
          <a:p>
            <a:r>
              <a:rPr lang="en-US" sz="1600" dirty="0"/>
              <a:t>Proof-of-Principle Accelerator R&amp;D experiment at CERN to study proton driven plasma wakefield acceleration.</a:t>
            </a:r>
          </a:p>
          <a:p>
            <a:endParaRPr lang="en-US" sz="1600" dirty="0"/>
          </a:p>
          <a:p>
            <a:r>
              <a:rPr lang="en-US" sz="1600" dirty="0"/>
              <a:t>Collaboration of 22 institutes world-wide</a:t>
            </a:r>
          </a:p>
          <a:p>
            <a:r>
              <a:rPr lang="en-US" sz="1600" dirty="0"/>
              <a:t>Approved in August 2013</a:t>
            </a:r>
            <a:endParaRPr lang="en-US" sz="700" dirty="0"/>
          </a:p>
          <a:p>
            <a:pPr marL="0" indent="0">
              <a:buClr>
                <a:srgbClr val="00B050"/>
              </a:buClr>
              <a:buSzPct val="104000"/>
              <a:buNone/>
            </a:pPr>
            <a:endParaRPr lang="en-US" sz="1600" b="1" dirty="0"/>
          </a:p>
          <a:p>
            <a:pPr marL="0" indent="0">
              <a:buClr>
                <a:srgbClr val="00B050"/>
              </a:buClr>
              <a:buSzPct val="104000"/>
              <a:buNone/>
            </a:pPr>
            <a:r>
              <a:rPr lang="en-US" sz="1600" b="1" dirty="0"/>
              <a:t>AWAKE Run 1 (2016-2018): </a:t>
            </a:r>
          </a:p>
          <a:p>
            <a:pPr>
              <a:buClr>
                <a:srgbClr val="00B050"/>
              </a:buClr>
              <a:buSzPct val="104000"/>
              <a:buFont typeface="Wingdings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1</a:t>
            </a:r>
            <a:r>
              <a:rPr lang="en-US" sz="1600" baseline="30000" dirty="0">
                <a:solidFill>
                  <a:srgbClr val="00B050"/>
                </a:solidFill>
              </a:rPr>
              <a:t>st</a:t>
            </a:r>
            <a:r>
              <a:rPr lang="en-US" sz="1600" dirty="0">
                <a:solidFill>
                  <a:srgbClr val="00B050"/>
                </a:solidFill>
              </a:rPr>
              <a:t> milestone: Demonstrate seeded self-modulation of the proton bunch in plasma (2016/17)</a:t>
            </a:r>
            <a:endParaRPr lang="en-US" sz="700" dirty="0">
              <a:solidFill>
                <a:srgbClr val="00B050"/>
              </a:solidFill>
            </a:endParaRPr>
          </a:p>
          <a:p>
            <a:pPr>
              <a:buClr>
                <a:srgbClr val="00B050"/>
              </a:buClr>
              <a:buSzPct val="104000"/>
              <a:buFont typeface="Wingdings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2nd milestone: Demonstrate electron acceleration in plasma </a:t>
            </a:r>
            <a:r>
              <a:rPr lang="en-US" sz="1600" dirty="0" err="1">
                <a:solidFill>
                  <a:srgbClr val="00B050"/>
                </a:solidFill>
              </a:rPr>
              <a:t>wakefield</a:t>
            </a:r>
            <a:r>
              <a:rPr lang="en-US" sz="1600" dirty="0">
                <a:solidFill>
                  <a:srgbClr val="00B050"/>
                </a:solidFill>
              </a:rPr>
              <a:t> driven by a self-modulated proton bunch.  (2018)</a:t>
            </a:r>
          </a:p>
        </p:txBody>
      </p:sp>
      <p:pic>
        <p:nvPicPr>
          <p:cNvPr id="5" name="Picture 4" descr="FRIOA06f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84" y="1082693"/>
            <a:ext cx="3538400" cy="304237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E5D332F-BCB1-DB41-BACF-6BC3632E70EA}"/>
              </a:ext>
            </a:extLst>
          </p:cNvPr>
          <p:cNvSpPr txBox="1">
            <a:spLocks/>
          </p:cNvSpPr>
          <p:nvPr/>
        </p:nvSpPr>
        <p:spPr>
          <a:xfrm>
            <a:off x="642126" y="4729217"/>
            <a:ext cx="11135500" cy="1870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SzPct val="104000"/>
              <a:buFont typeface="Arial" panose="020B0604020202020204" pitchFamily="34" charset="0"/>
              <a:buNone/>
            </a:pPr>
            <a:r>
              <a:rPr lang="en-US" sz="1600" b="1" dirty="0"/>
              <a:t>AWAKE Run 2 (starting 2021 - 2028): </a:t>
            </a:r>
          </a:p>
          <a:p>
            <a:pPr marL="0" indent="0">
              <a:buClr>
                <a:srgbClr val="00B050"/>
              </a:buClr>
              <a:buSzPct val="104000"/>
              <a:buFont typeface="Arial" panose="020B0604020202020204" pitchFamily="34" charset="0"/>
              <a:buNone/>
            </a:pPr>
            <a:r>
              <a:rPr lang="en-US" sz="1600" dirty="0"/>
              <a:t>Accelerate an electron beam to high energies (gradient of 0.5-1GV/m) while preserving the electron beam quality and demonstrate scalable plasma source technology.</a:t>
            </a:r>
          </a:p>
          <a:p>
            <a:pPr marL="0" indent="0">
              <a:buClr>
                <a:srgbClr val="00B050"/>
              </a:buClr>
              <a:buSzPct val="104000"/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>
              <a:buClr>
                <a:srgbClr val="00B050"/>
              </a:buClr>
              <a:buSzPct val="104000"/>
              <a:buFont typeface="Arial" panose="020B0604020202020204" pitchFamily="34" charset="0"/>
              <a:buNone/>
            </a:pPr>
            <a:r>
              <a:rPr lang="en-US" sz="1600" b="1" dirty="0"/>
              <a:t>After 2028: First application of the AWAKE-like technology: </a:t>
            </a:r>
          </a:p>
          <a:p>
            <a:pPr marL="0" indent="0">
              <a:buClr>
                <a:srgbClr val="00B050"/>
              </a:buClr>
              <a:buSzPct val="104000"/>
              <a:buFont typeface="Arial" panose="020B0604020202020204" pitchFamily="34" charset="0"/>
              <a:buNone/>
            </a:pPr>
            <a:r>
              <a:rPr lang="en-US" sz="1600" dirty="0"/>
              <a:t>Once AWAKE Run 2 demonstrated:</a:t>
            </a:r>
            <a:r>
              <a:rPr lang="en-US" sz="1600" b="1" dirty="0"/>
              <a:t> </a:t>
            </a:r>
            <a:r>
              <a:rPr lang="en-US" sz="1600" dirty="0"/>
              <a:t>fixed target experiments for e.g. dark photon search.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58CBB03-3A22-2048-86F7-4E734D6B5E0E}"/>
              </a:ext>
            </a:extLst>
          </p:cNvPr>
          <p:cNvGrpSpPr/>
          <p:nvPr/>
        </p:nvGrpSpPr>
        <p:grpSpPr>
          <a:xfrm>
            <a:off x="9760668" y="3527570"/>
            <a:ext cx="2089109" cy="1500759"/>
            <a:chOff x="9734587" y="3618077"/>
            <a:chExt cx="2089109" cy="1500759"/>
          </a:xfrm>
        </p:grpSpPr>
        <p:pic>
          <p:nvPicPr>
            <p:cNvPr id="10" name="Picture 9" descr="e-plot.png">
              <a:extLst>
                <a:ext uri="{FF2B5EF4-FFF2-40B4-BE49-F238E27FC236}">
                  <a16:creationId xmlns:a16="http://schemas.microsoft.com/office/drawing/2014/main" id="{8600916E-6358-0C43-B478-C1B318A00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4587" y="3618077"/>
              <a:ext cx="2043039" cy="1500759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F93FCC-81B2-FB4F-998A-0BE5826BA766}"/>
                </a:ext>
              </a:extLst>
            </p:cNvPr>
            <p:cNvSpPr txBox="1"/>
            <p:nvPr/>
          </p:nvSpPr>
          <p:spPr>
            <a:xfrm>
              <a:off x="10028270" y="4712855"/>
              <a:ext cx="179542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i="1" dirty="0"/>
                <a:t>AWAKE Collaboration, </a:t>
              </a:r>
              <a:r>
                <a:rPr lang="en-US" sz="600" b="1" i="1" dirty="0"/>
                <a:t>Nature 561</a:t>
              </a:r>
              <a:r>
                <a:rPr lang="en-US" sz="600" i="1" dirty="0"/>
                <a:t>, 363–367 (2018) </a:t>
              </a:r>
              <a:endParaRPr lang="en-US" sz="600" b="1" i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0935-D9AB-AA4A-B67F-A7BB6BD3432B}"/>
              </a:ext>
            </a:extLst>
          </p:cNvPr>
          <p:cNvGrpSpPr/>
          <p:nvPr/>
        </p:nvGrpSpPr>
        <p:grpSpPr>
          <a:xfrm>
            <a:off x="9174531" y="1915468"/>
            <a:ext cx="2894076" cy="1251342"/>
            <a:chOff x="9076560" y="1919406"/>
            <a:chExt cx="2894076" cy="125134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9B97FE6-3897-8C4C-8C0D-D8954B3BA919}"/>
                </a:ext>
              </a:extLst>
            </p:cNvPr>
            <p:cNvGrpSpPr/>
            <p:nvPr/>
          </p:nvGrpSpPr>
          <p:grpSpPr>
            <a:xfrm>
              <a:off x="9076560" y="2313005"/>
              <a:ext cx="2747136" cy="857743"/>
              <a:chOff x="0" y="935633"/>
              <a:chExt cx="12192000" cy="3860968"/>
            </a:xfrm>
          </p:grpSpPr>
          <p:pic>
            <p:nvPicPr>
              <p:cNvPr id="8" name="Shape 581">
                <a:extLst>
                  <a:ext uri="{FF2B5EF4-FFF2-40B4-BE49-F238E27FC236}">
                    <a16:creationId xmlns:a16="http://schemas.microsoft.com/office/drawing/2014/main" id="{D6619C70-3655-8E4C-ADC4-188D4E2D4B42}"/>
                  </a:ext>
                </a:extLst>
              </p:cNvPr>
              <p:cNvPicPr preferRelativeResize="0"/>
              <p:nvPr/>
            </p:nvPicPr>
            <p:blipFill>
              <a:blip r:embed="rId5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089034"/>
                <a:ext cx="12192000" cy="370756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" name="Shape 582">
                <a:extLst>
                  <a:ext uri="{FF2B5EF4-FFF2-40B4-BE49-F238E27FC236}">
                    <a16:creationId xmlns:a16="http://schemas.microsoft.com/office/drawing/2014/main" id="{C79458A6-AFC1-A446-94A7-135EFDD6DF3F}"/>
                  </a:ext>
                </a:extLst>
              </p:cNvPr>
              <p:cNvPicPr preferRelativeResize="0"/>
              <p:nvPr/>
            </p:nvPicPr>
            <p:blipFill>
              <a:blip r:embed="rId6" cstate="email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266700" y="935633"/>
                <a:ext cx="1606248" cy="406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EE51E3-0444-3442-956E-C57798789191}"/>
                </a:ext>
              </a:extLst>
            </p:cNvPr>
            <p:cNvSpPr txBox="1"/>
            <p:nvPr/>
          </p:nvSpPr>
          <p:spPr>
            <a:xfrm>
              <a:off x="9608279" y="1919406"/>
              <a:ext cx="23623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/>
                <a:t>AWAKE Collaboration,  </a:t>
              </a:r>
              <a:r>
                <a:rPr lang="hu-HU" sz="400" dirty="0"/>
                <a:t>Phys. Rev. Lett. 122, 054802 (2019).</a:t>
              </a:r>
            </a:p>
            <a:p>
              <a:r>
                <a:rPr lang="en-US" sz="400" dirty="0"/>
                <a:t>M. Turner et al. (AWAKE Collaboration), ‘</a:t>
              </a:r>
              <a:r>
                <a:rPr lang="hu-HU" sz="400" dirty="0" err="1"/>
                <a:t>Phys</a:t>
              </a:r>
              <a:r>
                <a:rPr lang="hu-HU" sz="400" dirty="0"/>
                <a:t>. </a:t>
              </a:r>
              <a:r>
                <a:rPr lang="hu-HU" sz="400" dirty="0" err="1"/>
                <a:t>Rev</a:t>
              </a:r>
              <a:r>
                <a:rPr lang="hu-HU" sz="400" dirty="0"/>
                <a:t>. Lett. 122, 054801</a:t>
              </a:r>
              <a:r>
                <a:rPr lang="en-US" sz="400" dirty="0"/>
                <a:t> (2019).</a:t>
              </a:r>
            </a:p>
            <a:p>
              <a:r>
                <a:rPr lang="en-GB" sz="400" dirty="0"/>
                <a:t>M. Turner, P. </a:t>
              </a:r>
              <a:r>
                <a:rPr lang="en-GB" sz="400" dirty="0" err="1"/>
                <a:t>Muggli</a:t>
              </a:r>
              <a:r>
                <a:rPr lang="en-GB" sz="400" dirty="0"/>
                <a:t> et al. (AWAKE Collaboration), Phys. Rev. Accel. Beams 23, 081302 (2020)</a:t>
              </a:r>
            </a:p>
            <a:p>
              <a:r>
                <a:rPr lang="en-GB" sz="400" dirty="0"/>
                <a:t>F. </a:t>
              </a:r>
              <a:r>
                <a:rPr lang="en-GB" sz="400" dirty="0" err="1"/>
                <a:t>Braunmueller</a:t>
              </a:r>
              <a:r>
                <a:rPr lang="en-GB" sz="400" dirty="0"/>
                <a:t>, T. </a:t>
              </a:r>
              <a:r>
                <a:rPr lang="en-GB" sz="400" dirty="0" err="1"/>
                <a:t>Nechaeva</a:t>
              </a:r>
              <a:r>
                <a:rPr lang="en-GB" sz="400" dirty="0"/>
                <a:t> et al. (AWAKE Collaboration), Phys. Rev. Lett. July 30 (2020).</a:t>
              </a:r>
            </a:p>
            <a:p>
              <a:r>
                <a:rPr lang="en-GB" sz="400" dirty="0"/>
                <a:t>A.A. </a:t>
              </a:r>
              <a:r>
                <a:rPr lang="en-GB" sz="400" dirty="0" err="1"/>
                <a:t>Gorn</a:t>
              </a:r>
              <a:r>
                <a:rPr lang="en-GB" sz="400" dirty="0"/>
                <a:t>, M. Turner et al. (AWAKE Collaboration), Plasma Phys. Control Fusion, Vol. 62, Nr 12 (2020).</a:t>
              </a:r>
            </a:p>
            <a:p>
              <a:r>
                <a:rPr lang="en-GB" sz="400" dirty="0"/>
                <a:t>F. </a:t>
              </a:r>
              <a:r>
                <a:rPr lang="en-GB" sz="400" dirty="0" err="1"/>
                <a:t>Batsch</a:t>
              </a:r>
              <a:r>
                <a:rPr lang="en-GB" sz="400" dirty="0"/>
                <a:t>, P. </a:t>
              </a:r>
              <a:r>
                <a:rPr lang="en-GB" sz="400" dirty="0" err="1"/>
                <a:t>Muggli</a:t>
              </a:r>
              <a:r>
                <a:rPr lang="en-GB" sz="400" dirty="0"/>
                <a:t> et al. (AWAKE Collaboration), PRL  (2021).</a:t>
              </a:r>
              <a:endParaRPr lang="hu-HU" sz="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7201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E03D69BC-4655-5D49-89FE-B0196021E1E7}"/>
              </a:ext>
            </a:extLst>
          </p:cNvPr>
          <p:cNvGrpSpPr/>
          <p:nvPr/>
        </p:nvGrpSpPr>
        <p:grpSpPr>
          <a:xfrm>
            <a:off x="3547965" y="1757595"/>
            <a:ext cx="5565889" cy="3498468"/>
            <a:chOff x="2044055" y="1525461"/>
            <a:chExt cx="7886113" cy="4457190"/>
          </a:xfrm>
        </p:grpSpPr>
        <p:pic>
          <p:nvPicPr>
            <p:cNvPr id="23" name="Picture 22" descr="Awake-schema-02.pdf">
              <a:extLst>
                <a:ext uri="{FF2B5EF4-FFF2-40B4-BE49-F238E27FC236}">
                  <a16:creationId xmlns:a16="http://schemas.microsoft.com/office/drawing/2014/main" id="{90584038-73B3-9442-87E3-C8A38732D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4055" y="1535891"/>
              <a:ext cx="7886113" cy="444676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79C351-0940-6343-96E8-4F89D9F16B8E}"/>
                </a:ext>
              </a:extLst>
            </p:cNvPr>
            <p:cNvSpPr/>
            <p:nvPr/>
          </p:nvSpPr>
          <p:spPr>
            <a:xfrm>
              <a:off x="2124813" y="4276446"/>
              <a:ext cx="4670387" cy="1576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FDBF6E5-3FCA-4D4C-A58A-BA35DDBBE155}"/>
                </a:ext>
              </a:extLst>
            </p:cNvPr>
            <p:cNvSpPr/>
            <p:nvPr/>
          </p:nvSpPr>
          <p:spPr>
            <a:xfrm>
              <a:off x="6266121" y="1525461"/>
              <a:ext cx="3591603" cy="14789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993BDA-6BD4-C446-9F27-754C19AF3E0B}"/>
                </a:ext>
              </a:extLst>
            </p:cNvPr>
            <p:cNvSpPr/>
            <p:nvPr/>
          </p:nvSpPr>
          <p:spPr>
            <a:xfrm>
              <a:off x="7995863" y="2870572"/>
              <a:ext cx="683857" cy="104452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EDFFBF-F4F4-E543-8D42-A0B0F83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05" y="60816"/>
            <a:ext cx="10515600" cy="717134"/>
          </a:xfrm>
        </p:spPr>
        <p:txBody>
          <a:bodyPr/>
          <a:lstStyle/>
          <a:p>
            <a:r>
              <a:rPr lang="en-GB" dirty="0"/>
              <a:t>Key Ingredients of AWAKE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5ABF60-9BEE-1A44-B9CE-209FDEAC9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 dirty="0"/>
          </a:p>
        </p:txBody>
      </p:sp>
      <p:pic>
        <p:nvPicPr>
          <p:cNvPr id="12" name="Picture 11" descr="Nov 22 2017_5_PSMS.jpg">
            <a:extLst>
              <a:ext uri="{FF2B5EF4-FFF2-40B4-BE49-F238E27FC236}">
                <a16:creationId xmlns:a16="http://schemas.microsoft.com/office/drawing/2014/main" id="{42FD2B6C-E28A-D445-8195-5E454F2091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1364" y="3968484"/>
            <a:ext cx="2990339" cy="184819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9E3579C-9BE9-854C-BD58-DAEAE0B6ECD5}"/>
              </a:ext>
            </a:extLst>
          </p:cNvPr>
          <p:cNvGrpSpPr/>
          <p:nvPr/>
        </p:nvGrpSpPr>
        <p:grpSpPr>
          <a:xfrm>
            <a:off x="270297" y="786384"/>
            <a:ext cx="3437179" cy="2272700"/>
            <a:chOff x="3569751" y="789809"/>
            <a:chExt cx="3949462" cy="287392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698F2C1-1921-FF42-9F59-918158DC0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9751" y="789809"/>
              <a:ext cx="3949462" cy="287392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1AB56F-38AA-FA4B-821B-89EABB46032A}"/>
                </a:ext>
              </a:extLst>
            </p:cNvPr>
            <p:cNvSpPr txBox="1"/>
            <p:nvPr/>
          </p:nvSpPr>
          <p:spPr>
            <a:xfrm>
              <a:off x="3879587" y="3193854"/>
              <a:ext cx="3456342" cy="428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</a:rPr>
                <a:t>Laser, compressor in laser room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8E920BB-5564-C847-8994-4D8FA8DB9C3C}"/>
              </a:ext>
            </a:extLst>
          </p:cNvPr>
          <p:cNvSpPr txBox="1"/>
          <p:nvPr/>
        </p:nvSpPr>
        <p:spPr>
          <a:xfrm>
            <a:off x="2970497" y="2226296"/>
            <a:ext cx="60151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500mJ</a:t>
            </a:r>
          </a:p>
          <a:p>
            <a:r>
              <a:rPr lang="en-US" sz="1100" dirty="0">
                <a:solidFill>
                  <a:srgbClr val="00B050"/>
                </a:solidFill>
              </a:rPr>
              <a:t>120fs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46DFE82-4AD3-4D4A-832F-4AF30BC4876F}"/>
              </a:ext>
            </a:extLst>
          </p:cNvPr>
          <p:cNvGrpSpPr/>
          <p:nvPr/>
        </p:nvGrpSpPr>
        <p:grpSpPr>
          <a:xfrm>
            <a:off x="270297" y="3917246"/>
            <a:ext cx="3437179" cy="1993104"/>
            <a:chOff x="3547965" y="3897496"/>
            <a:chExt cx="4046561" cy="243910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9D5F53C-1D10-4641-96B0-0AE4A6CCF48B}"/>
                </a:ext>
              </a:extLst>
            </p:cNvPr>
            <p:cNvGrpSpPr/>
            <p:nvPr/>
          </p:nvGrpSpPr>
          <p:grpSpPr>
            <a:xfrm>
              <a:off x="3547965" y="3897496"/>
              <a:ext cx="4046561" cy="2439105"/>
              <a:chOff x="644841" y="390510"/>
              <a:chExt cx="3365500" cy="2601912"/>
            </a:xfrm>
          </p:grpSpPr>
          <p:pic>
            <p:nvPicPr>
              <p:cNvPr id="17" name="Picture 16" descr="736-3621_IMG">
                <a:extLst>
                  <a:ext uri="{FF2B5EF4-FFF2-40B4-BE49-F238E27FC236}">
                    <a16:creationId xmlns:a16="http://schemas.microsoft.com/office/drawing/2014/main" id="{352A384B-4846-2249-BF13-AD2041C065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841" y="390510"/>
                <a:ext cx="3365500" cy="2601912"/>
              </a:xfrm>
              <a:prstGeom prst="rect">
                <a:avLst/>
              </a:prstGeom>
              <a:noFill/>
              <a:ln w="57150" cmpd="sng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E8FD7B-2AC0-CD40-A34C-2EAF3E026B57}"/>
                  </a:ext>
                </a:extLst>
              </p:cNvPr>
              <p:cNvSpPr txBox="1"/>
              <p:nvPr/>
            </p:nvSpPr>
            <p:spPr>
              <a:xfrm>
                <a:off x="788370" y="2545562"/>
                <a:ext cx="1870935" cy="350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kern="1200" dirty="0">
                    <a:solidFill>
                      <a:schemeClr val="bg1"/>
                    </a:solidFill>
                  </a:rPr>
                  <a:t>750m proton beam line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02B497-034F-8A4B-8D2E-B5882A6347D0}"/>
                </a:ext>
              </a:extLst>
            </p:cNvPr>
            <p:cNvSpPr txBox="1"/>
            <p:nvPr/>
          </p:nvSpPr>
          <p:spPr>
            <a:xfrm>
              <a:off x="3720539" y="4106956"/>
              <a:ext cx="1026115" cy="706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8E3485E-B808-694D-8C91-BEA8E2B77C13}"/>
              </a:ext>
            </a:extLst>
          </p:cNvPr>
          <p:cNvGrpSpPr/>
          <p:nvPr/>
        </p:nvGrpSpPr>
        <p:grpSpPr>
          <a:xfrm>
            <a:off x="3972445" y="4467750"/>
            <a:ext cx="3901320" cy="1975051"/>
            <a:chOff x="7431464" y="3654776"/>
            <a:chExt cx="4089774" cy="303389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80D1904-B5A1-D34E-A389-6BFFA13F63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31464" y="3654776"/>
              <a:ext cx="4089774" cy="3033891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C6751DC-4342-B247-8356-148F445525E6}"/>
                </a:ext>
              </a:extLst>
            </p:cNvPr>
            <p:cNvSpPr txBox="1"/>
            <p:nvPr/>
          </p:nvSpPr>
          <p:spPr>
            <a:xfrm>
              <a:off x="7580695" y="5922688"/>
              <a:ext cx="3693569" cy="567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10m Plasma cell in AWAKE tunnel</a:t>
              </a:r>
            </a:p>
          </p:txBody>
        </p:sp>
      </p:grpSp>
      <p:grpSp>
        <p:nvGrpSpPr>
          <p:cNvPr id="30" name="Group 19">
            <a:extLst>
              <a:ext uri="{FF2B5EF4-FFF2-40B4-BE49-F238E27FC236}">
                <a16:creationId xmlns:a16="http://schemas.microsoft.com/office/drawing/2014/main" id="{4B46E151-0572-1643-BC3C-DAE75D6489F1}"/>
              </a:ext>
            </a:extLst>
          </p:cNvPr>
          <p:cNvGrpSpPr/>
          <p:nvPr/>
        </p:nvGrpSpPr>
        <p:grpSpPr>
          <a:xfrm>
            <a:off x="6782509" y="695693"/>
            <a:ext cx="5161280" cy="2200324"/>
            <a:chOff x="0" y="0"/>
            <a:chExt cx="11233389" cy="4443560"/>
          </a:xfrm>
        </p:grpSpPr>
        <p:pic>
          <p:nvPicPr>
            <p:cNvPr id="31" name="Picture 20" descr="Picture 20">
              <a:extLst>
                <a:ext uri="{FF2B5EF4-FFF2-40B4-BE49-F238E27FC236}">
                  <a16:creationId xmlns:a16="http://schemas.microsoft.com/office/drawing/2014/main" id="{BAA3488A-A4B8-2748-9C99-70F7284A8D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-1"/>
              <a:ext cx="11233390" cy="4443562"/>
            </a:xfrm>
            <a:prstGeom prst="rect">
              <a:avLst/>
            </a:prstGeom>
            <a:ln w="28575" cap="sq">
              <a:solidFill>
                <a:srgbClr val="008000"/>
              </a:solidFill>
              <a:prstDash val="solid"/>
              <a:miter lim="800000"/>
            </a:ln>
            <a:effectLst>
              <a:outerShdw blurRad="50800" dist="18000" dir="5400000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32" name="TextBox 21">
              <a:extLst>
                <a:ext uri="{FF2B5EF4-FFF2-40B4-BE49-F238E27FC236}">
                  <a16:creationId xmlns:a16="http://schemas.microsoft.com/office/drawing/2014/main" id="{B4D85F09-26A6-A540-8944-AED309627FFD}"/>
                </a:ext>
              </a:extLst>
            </p:cNvPr>
            <p:cNvSpPr txBox="1"/>
            <p:nvPr/>
          </p:nvSpPr>
          <p:spPr>
            <a:xfrm>
              <a:off x="6583058" y="130716"/>
              <a:ext cx="1755355" cy="5314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2000" b="1">
                  <a:solidFill>
                    <a:srgbClr val="FFFFFF"/>
                  </a:solidFill>
                </a:defRPr>
              </a:lvl1pPr>
            </a:lstStyle>
            <a:p>
              <a:r>
                <a:rPr sz="1200"/>
                <a:t>Laser line</a:t>
              </a:r>
            </a:p>
          </p:txBody>
        </p:sp>
        <p:sp>
          <p:nvSpPr>
            <p:cNvPr id="33" name="Straight Arrow Connector 22">
              <a:extLst>
                <a:ext uri="{FF2B5EF4-FFF2-40B4-BE49-F238E27FC236}">
                  <a16:creationId xmlns:a16="http://schemas.microsoft.com/office/drawing/2014/main" id="{183190E0-A698-1641-AA44-21B1A219A410}"/>
                </a:ext>
              </a:extLst>
            </p:cNvPr>
            <p:cNvSpPr/>
            <p:nvPr/>
          </p:nvSpPr>
          <p:spPr>
            <a:xfrm flipH="1">
              <a:off x="6934724" y="677845"/>
              <a:ext cx="241710" cy="800851"/>
            </a:xfrm>
            <a:prstGeom prst="line">
              <a:avLst/>
            </a:prstGeom>
            <a:noFill/>
            <a:ln w="28575" cap="flat">
              <a:solidFill>
                <a:srgbClr val="F2F2F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10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402F635D-B0CC-184E-A933-66C67A67020C}"/>
                </a:ext>
              </a:extLst>
            </p:cNvPr>
            <p:cNvSpPr txBox="1"/>
            <p:nvPr/>
          </p:nvSpPr>
          <p:spPr>
            <a:xfrm>
              <a:off x="7272673" y="1202331"/>
              <a:ext cx="3241033" cy="619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rPr sz="1400" dirty="0"/>
                <a:t>Electron source</a:t>
              </a:r>
            </a:p>
          </p:txBody>
        </p:sp>
        <p:sp>
          <p:nvSpPr>
            <p:cNvPr id="35" name="Left Brace 24">
              <a:extLst>
                <a:ext uri="{FF2B5EF4-FFF2-40B4-BE49-F238E27FC236}">
                  <a16:creationId xmlns:a16="http://schemas.microsoft.com/office/drawing/2014/main" id="{FFCEC337-D814-A74C-8234-5759924E3525}"/>
                </a:ext>
              </a:extLst>
            </p:cNvPr>
            <p:cNvSpPr/>
            <p:nvPr/>
          </p:nvSpPr>
          <p:spPr>
            <a:xfrm rot="5400000">
              <a:off x="8275971" y="-37433"/>
              <a:ext cx="511574" cy="3955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96"/>
                    <a:pt x="10800" y="21367"/>
                  </a:cubicBezTo>
                  <a:lnTo>
                    <a:pt x="10800" y="11033"/>
                  </a:lnTo>
                  <a:cubicBezTo>
                    <a:pt x="10800" y="10904"/>
                    <a:pt x="5965" y="10800"/>
                    <a:pt x="0" y="10800"/>
                  </a:cubicBezTo>
                  <a:cubicBezTo>
                    <a:pt x="5965" y="10800"/>
                    <a:pt x="10800" y="10696"/>
                    <a:pt x="10800" y="10567"/>
                  </a:cubicBezTo>
                  <a:lnTo>
                    <a:pt x="10800" y="233"/>
                  </a:lnTo>
                  <a:cubicBezTo>
                    <a:pt x="10800" y="104"/>
                    <a:pt x="15635" y="0"/>
                    <a:pt x="21600" y="0"/>
                  </a:cubicBezTo>
                </a:path>
              </a:pathLst>
            </a:custGeom>
            <a:noFill/>
            <a:ln w="28575" cap="flat">
              <a:solidFill>
                <a:srgbClr val="F2F2F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 sz="900"/>
            </a:p>
          </p:txBody>
        </p:sp>
        <p:sp>
          <p:nvSpPr>
            <p:cNvPr id="36" name="Left Brace 25">
              <a:extLst>
                <a:ext uri="{FF2B5EF4-FFF2-40B4-BE49-F238E27FC236}">
                  <a16:creationId xmlns:a16="http://schemas.microsoft.com/office/drawing/2014/main" id="{FF15D289-02A3-CB47-814C-E6536B031038}"/>
                </a:ext>
              </a:extLst>
            </p:cNvPr>
            <p:cNvSpPr/>
            <p:nvPr/>
          </p:nvSpPr>
          <p:spPr>
            <a:xfrm rot="5400000">
              <a:off x="4522037" y="294917"/>
              <a:ext cx="511574" cy="3582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85"/>
                    <a:pt x="10800" y="21343"/>
                  </a:cubicBezTo>
                  <a:lnTo>
                    <a:pt x="10800" y="11057"/>
                  </a:lnTo>
                  <a:cubicBezTo>
                    <a:pt x="10800" y="10915"/>
                    <a:pt x="5965" y="10800"/>
                    <a:pt x="0" y="10800"/>
                  </a:cubicBezTo>
                  <a:cubicBezTo>
                    <a:pt x="5965" y="10800"/>
                    <a:pt x="10800" y="10685"/>
                    <a:pt x="10800" y="10543"/>
                  </a:cubicBezTo>
                  <a:lnTo>
                    <a:pt x="10800" y="257"/>
                  </a:lnTo>
                  <a:cubicBezTo>
                    <a:pt x="10800" y="115"/>
                    <a:pt x="15635" y="0"/>
                    <a:pt x="21600" y="0"/>
                  </a:cubicBezTo>
                </a:path>
              </a:pathLst>
            </a:custGeom>
            <a:noFill/>
            <a:ln w="28575" cap="flat">
              <a:solidFill>
                <a:srgbClr val="F2F2F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 sz="900"/>
            </a:p>
          </p:txBody>
        </p:sp>
        <p:sp>
          <p:nvSpPr>
            <p:cNvPr id="37" name="TextBox 26">
              <a:extLst>
                <a:ext uri="{FF2B5EF4-FFF2-40B4-BE49-F238E27FC236}">
                  <a16:creationId xmlns:a16="http://schemas.microsoft.com/office/drawing/2014/main" id="{E5341EDF-F2E6-214D-8623-B5EFE002554F}"/>
                </a:ext>
              </a:extLst>
            </p:cNvPr>
            <p:cNvSpPr txBox="1"/>
            <p:nvPr/>
          </p:nvSpPr>
          <p:spPr>
            <a:xfrm>
              <a:off x="3073469" y="958333"/>
              <a:ext cx="3582069" cy="16048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rPr sz="1400" dirty="0"/>
                <a:t>Diagnostics and booster structure</a:t>
              </a:r>
            </a:p>
          </p:txBody>
        </p:sp>
        <p:sp>
          <p:nvSpPr>
            <p:cNvPr id="38" name="TextBox 27">
              <a:extLst>
                <a:ext uri="{FF2B5EF4-FFF2-40B4-BE49-F238E27FC236}">
                  <a16:creationId xmlns:a16="http://schemas.microsoft.com/office/drawing/2014/main" id="{1E52C501-9073-DE42-8AA7-E437E25086A8}"/>
                </a:ext>
              </a:extLst>
            </p:cNvPr>
            <p:cNvSpPr txBox="1"/>
            <p:nvPr/>
          </p:nvSpPr>
          <p:spPr>
            <a:xfrm>
              <a:off x="555968" y="494192"/>
              <a:ext cx="2657204" cy="619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rPr sz="1400"/>
                <a:t>Transfer line</a:t>
              </a:r>
            </a:p>
          </p:txBody>
        </p:sp>
        <p:sp>
          <p:nvSpPr>
            <p:cNvPr id="39" name="Left Brace 28">
              <a:extLst>
                <a:ext uri="{FF2B5EF4-FFF2-40B4-BE49-F238E27FC236}">
                  <a16:creationId xmlns:a16="http://schemas.microsoft.com/office/drawing/2014/main" id="{7F4A02EC-1768-C943-B44C-45242DCB739C}"/>
                </a:ext>
              </a:extLst>
            </p:cNvPr>
            <p:cNvSpPr/>
            <p:nvPr/>
          </p:nvSpPr>
          <p:spPr>
            <a:xfrm rot="6124803">
              <a:off x="1335272" y="-173286"/>
              <a:ext cx="511574" cy="2657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45"/>
                    <a:pt x="10800" y="21253"/>
                  </a:cubicBezTo>
                  <a:lnTo>
                    <a:pt x="10800" y="11147"/>
                  </a:lnTo>
                  <a:cubicBezTo>
                    <a:pt x="10800" y="10955"/>
                    <a:pt x="5965" y="10800"/>
                    <a:pt x="0" y="10800"/>
                  </a:cubicBezTo>
                  <a:cubicBezTo>
                    <a:pt x="5965" y="10800"/>
                    <a:pt x="10800" y="10645"/>
                    <a:pt x="10800" y="10453"/>
                  </a:cubicBezTo>
                  <a:lnTo>
                    <a:pt x="10800" y="347"/>
                  </a:lnTo>
                  <a:cubicBezTo>
                    <a:pt x="10800" y="155"/>
                    <a:pt x="15635" y="0"/>
                    <a:pt x="21600" y="0"/>
                  </a:cubicBezTo>
                </a:path>
              </a:pathLst>
            </a:custGeom>
            <a:noFill/>
            <a:ln w="28575" cap="flat">
              <a:solidFill>
                <a:srgbClr val="F2F2F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 sz="9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9580559-A1E9-9046-B600-4998A235CAC9}"/>
              </a:ext>
            </a:extLst>
          </p:cNvPr>
          <p:cNvSpPr txBox="1"/>
          <p:nvPr/>
        </p:nvSpPr>
        <p:spPr>
          <a:xfrm>
            <a:off x="6843240" y="2276853"/>
            <a:ext cx="682271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1155CC"/>
                </a:solidFill>
              </a:rPr>
              <a:t>20 MeV</a:t>
            </a:r>
          </a:p>
          <a:p>
            <a:r>
              <a:rPr lang="en-US" sz="1050" dirty="0">
                <a:solidFill>
                  <a:srgbClr val="1155CC"/>
                </a:solidFill>
              </a:rPr>
              <a:t>4x10</a:t>
            </a:r>
            <a:r>
              <a:rPr lang="en-US" sz="1050" baseline="30000" dirty="0">
                <a:solidFill>
                  <a:srgbClr val="1155CC"/>
                </a:solidFill>
              </a:rPr>
              <a:t>9 </a:t>
            </a:r>
            <a:r>
              <a:rPr lang="en-US" sz="1050" dirty="0">
                <a:solidFill>
                  <a:srgbClr val="1155CC"/>
                </a:solidFill>
              </a:rPr>
              <a:t>e</a:t>
            </a:r>
          </a:p>
          <a:p>
            <a:r>
              <a:rPr lang="en-US" sz="1050" dirty="0">
                <a:solidFill>
                  <a:srgbClr val="1155CC"/>
                </a:solidFill>
              </a:rPr>
              <a:t>2ps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4C1026-9794-404F-AFC9-31E72C08A8D6}"/>
              </a:ext>
            </a:extLst>
          </p:cNvPr>
          <p:cNvSpPr txBox="1"/>
          <p:nvPr/>
        </p:nvSpPr>
        <p:spPr>
          <a:xfrm>
            <a:off x="10244513" y="5328085"/>
            <a:ext cx="126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Diagnostics</a:t>
            </a:r>
          </a:p>
        </p:txBody>
      </p:sp>
    </p:spTree>
    <p:extLst>
      <p:ext uri="{BB962C8B-B14F-4D97-AF65-F5344CB8AC3E}">
        <p14:creationId xmlns:p14="http://schemas.microsoft.com/office/powerpoint/2010/main" val="3817330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F1262AD-6351-8641-9F47-C37FFA2B1EF4}"/>
              </a:ext>
            </a:extLst>
          </p:cNvPr>
          <p:cNvGrpSpPr/>
          <p:nvPr/>
        </p:nvGrpSpPr>
        <p:grpSpPr>
          <a:xfrm>
            <a:off x="99752" y="923827"/>
            <a:ext cx="11572426" cy="5934173"/>
            <a:chOff x="102348" y="98961"/>
            <a:chExt cx="12192000" cy="675903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F799AAC-994C-C944-889D-90BC3EDEAB1D}"/>
                </a:ext>
              </a:extLst>
            </p:cNvPr>
            <p:cNvGrpSpPr/>
            <p:nvPr/>
          </p:nvGrpSpPr>
          <p:grpSpPr>
            <a:xfrm>
              <a:off x="102348" y="98961"/>
              <a:ext cx="12192000" cy="6759039"/>
              <a:chOff x="102348" y="98961"/>
              <a:chExt cx="12192000" cy="6759039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452FA82-C950-2E4D-9AD8-69976F915B5C}"/>
                  </a:ext>
                </a:extLst>
              </p:cNvPr>
              <p:cNvGrpSpPr/>
              <p:nvPr/>
            </p:nvGrpSpPr>
            <p:grpSpPr>
              <a:xfrm>
                <a:off x="102348" y="98961"/>
                <a:ext cx="12192000" cy="6759039"/>
                <a:chOff x="102348" y="98961"/>
                <a:chExt cx="12192000" cy="6759039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0E0618D-46FF-F04B-81DF-0A585EF1BE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2348" y="98961"/>
                  <a:ext cx="12192000" cy="6759039"/>
                </a:xfrm>
                <a:prstGeom prst="rect">
                  <a:avLst/>
                </a:prstGeom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35B11281-2B4A-9045-9864-AE59C6EACE7A}"/>
                    </a:ext>
                  </a:extLst>
                </p:cNvPr>
                <p:cNvSpPr/>
                <p:nvPr/>
              </p:nvSpPr>
              <p:spPr>
                <a:xfrm>
                  <a:off x="4826524" y="2238351"/>
                  <a:ext cx="631596" cy="1036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0360EE5-52DC-444B-BF9B-20A2D8DE1E81}"/>
                  </a:ext>
                </a:extLst>
              </p:cNvPr>
              <p:cNvSpPr/>
              <p:nvPr/>
            </p:nvSpPr>
            <p:spPr>
              <a:xfrm>
                <a:off x="406124" y="4204183"/>
                <a:ext cx="5479846" cy="16433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B626241-F43C-034A-AEC0-009340C65707}"/>
                  </a:ext>
                </a:extLst>
              </p:cNvPr>
              <p:cNvSpPr/>
              <p:nvPr/>
            </p:nvSpPr>
            <p:spPr>
              <a:xfrm>
                <a:off x="7830030" y="1321654"/>
                <a:ext cx="4171150" cy="17902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7D0C8A4-6EF0-2D47-99D9-90CBA8164708}"/>
                  </a:ext>
                </a:extLst>
              </p:cNvPr>
              <p:cNvSpPr/>
              <p:nvPr/>
            </p:nvSpPr>
            <p:spPr>
              <a:xfrm>
                <a:off x="1275550" y="2762751"/>
                <a:ext cx="1459965" cy="15172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D71F466-FE68-F749-8666-001BB3845FEA}"/>
                  </a:ext>
                </a:extLst>
              </p:cNvPr>
              <p:cNvSpPr/>
              <p:nvPr/>
            </p:nvSpPr>
            <p:spPr>
              <a:xfrm>
                <a:off x="4295375" y="3428999"/>
                <a:ext cx="429024" cy="9893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5B18DB8-CDCF-3F4B-A432-27F61F0A79CA}"/>
                  </a:ext>
                </a:extLst>
              </p:cNvPr>
              <p:cNvSpPr/>
              <p:nvPr/>
            </p:nvSpPr>
            <p:spPr>
              <a:xfrm>
                <a:off x="5369859" y="3783477"/>
                <a:ext cx="429024" cy="8338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A205301-656B-484A-9997-60BC096EDDFC}"/>
                  </a:ext>
                </a:extLst>
              </p:cNvPr>
              <p:cNvSpPr/>
              <p:nvPr/>
            </p:nvSpPr>
            <p:spPr>
              <a:xfrm>
                <a:off x="9818914" y="2981406"/>
                <a:ext cx="790174" cy="13062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2A6CEB-802D-3747-B86D-34A966C0021C}"/>
                </a:ext>
              </a:extLst>
            </p:cNvPr>
            <p:cNvSpPr txBox="1"/>
            <p:nvPr/>
          </p:nvSpPr>
          <p:spPr>
            <a:xfrm>
              <a:off x="3505216" y="1278013"/>
              <a:ext cx="1434988" cy="595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</a:t>
              </a:r>
              <a:r>
                <a:rPr lang="en-GB" sz="1400" baseline="30000" dirty="0"/>
                <a:t>st</a:t>
              </a:r>
              <a:r>
                <a:rPr lang="en-GB" sz="1400" dirty="0"/>
                <a:t> plasma cell: </a:t>
              </a:r>
              <a:r>
                <a:rPr lang="en-GB" sz="1400" b="1" dirty="0"/>
                <a:t>self-modulator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89CCDD8-3B49-3645-AF32-0DB3532148A2}"/>
                </a:ext>
              </a:extLst>
            </p:cNvPr>
            <p:cNvSpPr txBox="1"/>
            <p:nvPr/>
          </p:nvSpPr>
          <p:spPr>
            <a:xfrm>
              <a:off x="6824207" y="2448456"/>
              <a:ext cx="1425308" cy="595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2</a:t>
              </a:r>
              <a:r>
                <a:rPr lang="en-GB" sz="1400" baseline="30000" dirty="0"/>
                <a:t>nd</a:t>
              </a:r>
              <a:r>
                <a:rPr lang="en-GB" sz="1400" dirty="0"/>
                <a:t>  plasma cell: </a:t>
              </a:r>
              <a:r>
                <a:rPr lang="en-GB" sz="1400" b="1" dirty="0"/>
                <a:t>accelerator</a:t>
              </a:r>
            </a:p>
          </p:txBody>
        </p:sp>
      </p:grpSp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922" y="55502"/>
            <a:ext cx="10515600" cy="623228"/>
          </a:xfrm>
        </p:spPr>
        <p:txBody>
          <a:bodyPr>
            <a:normAutofit fontScale="90000"/>
          </a:bodyPr>
          <a:lstStyle/>
          <a:p>
            <a:r>
              <a:rPr lang="en-GB" dirty="0"/>
              <a:t>AWAKE Run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F1325D-A46C-B540-9A1D-48A7745AC473}"/>
              </a:ext>
            </a:extLst>
          </p:cNvPr>
          <p:cNvSpPr txBox="1"/>
          <p:nvPr/>
        </p:nvSpPr>
        <p:spPr>
          <a:xfrm>
            <a:off x="55151" y="588120"/>
            <a:ext cx="11917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sz="1600" dirty="0">
                <a:sym typeface="Wingdings"/>
              </a:rPr>
              <a:t>Demonstrate possibility to use AWAKE scheme for high energy physics applications in mid-term future!</a:t>
            </a:r>
          </a:p>
          <a:p>
            <a:pPr marL="285750" indent="-285750">
              <a:buFont typeface="Wingdings" charset="0"/>
              <a:buChar char="è"/>
            </a:pPr>
            <a:r>
              <a:rPr lang="en-US" sz="1600" dirty="0">
                <a:sym typeface="Wingdings"/>
              </a:rPr>
              <a:t>Start 2021!  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E95FB6-92BD-F74E-ACD3-8907E53AD6E0}"/>
              </a:ext>
            </a:extLst>
          </p:cNvPr>
          <p:cNvSpPr txBox="1"/>
          <p:nvPr/>
        </p:nvSpPr>
        <p:spPr>
          <a:xfrm>
            <a:off x="99752" y="5551806"/>
            <a:ext cx="8540959" cy="984885"/>
          </a:xfrm>
          <a:prstGeom prst="rect">
            <a:avLst/>
          </a:prstGeom>
          <a:noFill/>
          <a:ln w="15875">
            <a:solidFill>
              <a:srgbClr val="1155CC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Accelerate an electron beam to high energy </a:t>
            </a:r>
            <a:r>
              <a:rPr lang="en-US" sz="1600" dirty="0"/>
              <a:t>(gradient of 0.5-1GV/m)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600" b="1" dirty="0"/>
              <a:t>Preserve electron beam quality </a:t>
            </a:r>
            <a:r>
              <a:rPr lang="en-US" sz="1600" dirty="0"/>
              <a:t>as well as possible (emittance preservation at 10 mm mrad level) </a:t>
            </a:r>
          </a:p>
          <a:p>
            <a:pPr>
              <a:spcAft>
                <a:spcPts val="600"/>
              </a:spcAft>
            </a:pPr>
            <a:r>
              <a:rPr lang="en-US" sz="1600" b="1" dirty="0"/>
              <a:t>Demonstrate scalable </a:t>
            </a:r>
            <a:r>
              <a:rPr lang="en-US" sz="1600" dirty="0"/>
              <a:t>plasma source technology (e.g. helicon prototype)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0A4E86-F1D0-A34B-84CB-A95B8F3DCEE2}"/>
              </a:ext>
            </a:extLst>
          </p:cNvPr>
          <p:cNvSpPr txBox="1"/>
          <p:nvPr/>
        </p:nvSpPr>
        <p:spPr>
          <a:xfrm>
            <a:off x="123815" y="5182356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55CC"/>
                </a:solidFill>
              </a:rPr>
              <a:t>Goals: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B46C20-0CB2-8F47-8DB6-4303169BB7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35" y="3312414"/>
            <a:ext cx="1796477" cy="5132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5CB97D-2DDC-8048-BA6D-830734D59C1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844" y="3752004"/>
            <a:ext cx="1033718" cy="4507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B1302D-7BCD-1B4F-9AE5-303776FE34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6919" y="4158689"/>
            <a:ext cx="1352877" cy="65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28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91F5BD-06F6-554A-AF21-4840D4BDB2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77" y="1776046"/>
            <a:ext cx="9187515" cy="470973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4D4DE-01FA-4948-8A6F-8E0298832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2ED0B6F-A048-1441-BFD3-F96BD5FD5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09" y="562"/>
            <a:ext cx="11883721" cy="999652"/>
          </a:xfrm>
        </p:spPr>
        <p:txBody>
          <a:bodyPr>
            <a:noAutofit/>
          </a:bodyPr>
          <a:lstStyle/>
          <a:p>
            <a:r>
              <a:rPr lang="en-GB" sz="2800" dirty="0"/>
              <a:t>Run 2a:  Demonstrate Electron Seeding of Self-Modulation in First Plasma Cell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6227AD-A904-0E44-95D8-FB21B5C5FCDA}"/>
              </a:ext>
            </a:extLst>
          </p:cNvPr>
          <p:cNvSpPr/>
          <p:nvPr/>
        </p:nvSpPr>
        <p:spPr>
          <a:xfrm>
            <a:off x="597877" y="1637382"/>
            <a:ext cx="3701561" cy="306650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D72F99-DA7A-484F-B566-A043E31FC658}"/>
              </a:ext>
            </a:extLst>
          </p:cNvPr>
          <p:cNvSpPr txBox="1"/>
          <p:nvPr/>
        </p:nvSpPr>
        <p:spPr>
          <a:xfrm>
            <a:off x="6594165" y="1000214"/>
            <a:ext cx="5260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Electron bunch seeding:</a:t>
            </a:r>
          </a:p>
          <a:p>
            <a:r>
              <a:rPr lang="en-GB" sz="1600" dirty="0">
                <a:sym typeface="Wingdings" pitchFamily="2" charset="2"/>
              </a:rPr>
              <a:t> Modulates entire proton bunch with phase reproducibility</a:t>
            </a:r>
            <a:endParaRPr lang="en-GB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3B8ECA-8476-464C-B286-444ED28B1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660" y="1789193"/>
            <a:ext cx="5420048" cy="1343813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7E9010E-22C7-8748-A37A-3DA11D2B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77" y="5656711"/>
            <a:ext cx="5469661" cy="3693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Run 2a: use the existing AWAKE Facility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D7D71B-F242-F643-BF60-6562EDD2235D}"/>
              </a:ext>
            </a:extLst>
          </p:cNvPr>
          <p:cNvSpPr txBox="1"/>
          <p:nvPr/>
        </p:nvSpPr>
        <p:spPr>
          <a:xfrm>
            <a:off x="247477" y="5987018"/>
            <a:ext cx="345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ym typeface="Wingdings" pitchFamily="2" charset="2"/>
              </a:rPr>
              <a:t> Physics program in ~2021/2022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16021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7C022CB-9BEF-764A-98EE-D4B9329EFD56}"/>
              </a:ext>
            </a:extLst>
          </p:cNvPr>
          <p:cNvSpPr/>
          <p:nvPr/>
        </p:nvSpPr>
        <p:spPr>
          <a:xfrm>
            <a:off x="4522357" y="3803744"/>
            <a:ext cx="7522859" cy="2682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91F5BD-06F6-554A-AF21-4840D4BDB2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77" y="1776046"/>
            <a:ext cx="9187515" cy="470973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4D4DE-01FA-4948-8A6F-8E0298832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2ED0B6F-A048-1441-BFD3-F96BD5FD5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09" y="562"/>
            <a:ext cx="11883721" cy="999652"/>
          </a:xfrm>
        </p:spPr>
        <p:txBody>
          <a:bodyPr>
            <a:noAutofit/>
          </a:bodyPr>
          <a:lstStyle/>
          <a:p>
            <a:r>
              <a:rPr lang="en-GB" sz="2800" dirty="0"/>
              <a:t>Run 2b: Demonstrate Stabilization of Micro-Bunches with a Density Step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6227AD-A904-0E44-95D8-FB21B5C5FCDA}"/>
              </a:ext>
            </a:extLst>
          </p:cNvPr>
          <p:cNvSpPr/>
          <p:nvPr/>
        </p:nvSpPr>
        <p:spPr>
          <a:xfrm>
            <a:off x="597877" y="1637382"/>
            <a:ext cx="3701561" cy="306650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74435CF-F4F7-3943-AC92-95978456D84C}"/>
              </a:ext>
            </a:extLst>
          </p:cNvPr>
          <p:cNvGrpSpPr/>
          <p:nvPr/>
        </p:nvGrpSpPr>
        <p:grpSpPr>
          <a:xfrm>
            <a:off x="4535553" y="3221287"/>
            <a:ext cx="7590037" cy="2783879"/>
            <a:chOff x="2582172" y="3143139"/>
            <a:chExt cx="8280284" cy="311815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D57AC6F-FDD0-B545-9C92-786D965C37B9}"/>
                </a:ext>
              </a:extLst>
            </p:cNvPr>
            <p:cNvGrpSpPr/>
            <p:nvPr/>
          </p:nvGrpSpPr>
          <p:grpSpPr>
            <a:xfrm>
              <a:off x="2582172" y="3143139"/>
              <a:ext cx="7695893" cy="3118159"/>
              <a:chOff x="2740734" y="3428953"/>
              <a:chExt cx="7695893" cy="3118159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ED2E4AF-4673-F84B-8759-9D852C6F6026}"/>
                  </a:ext>
                </a:extLst>
              </p:cNvPr>
              <p:cNvSpPr/>
              <p:nvPr/>
            </p:nvSpPr>
            <p:spPr>
              <a:xfrm>
                <a:off x="2740734" y="3428953"/>
                <a:ext cx="7695893" cy="31181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387470E-7AC7-1447-A6BA-8D082FEA7D90}"/>
                  </a:ext>
                </a:extLst>
              </p:cNvPr>
              <p:cNvGrpSpPr/>
              <p:nvPr/>
            </p:nvGrpSpPr>
            <p:grpSpPr>
              <a:xfrm>
                <a:off x="4814917" y="4553712"/>
                <a:ext cx="3701561" cy="1912953"/>
                <a:chOff x="1524000" y="1526559"/>
                <a:chExt cx="9144000" cy="5313978"/>
              </a:xfrm>
              <a:solidFill>
                <a:schemeClr val="bg1"/>
              </a:solidFill>
            </p:grpSpPr>
            <p:pic>
              <p:nvPicPr>
                <p:cNvPr id="36" name="Picture 35" descr="A picture containing building, train, parked, sitting&#10;&#10;Description automatically generated">
                  <a:extLst>
                    <a:ext uri="{FF2B5EF4-FFF2-40B4-BE49-F238E27FC236}">
                      <a16:creationId xmlns:a16="http://schemas.microsoft.com/office/drawing/2014/main" id="{82BF9C53-55DC-A341-B3D4-2EE836347C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24000" y="2197099"/>
                  <a:ext cx="9144000" cy="4643438"/>
                </a:xfrm>
                <a:prstGeom prst="rect">
                  <a:avLst/>
                </a:prstGeom>
                <a:grpFill/>
              </p:spPr>
            </p:pic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AD804C92-75ED-924F-A8B8-8FC6B505C3F7}"/>
                    </a:ext>
                  </a:extLst>
                </p:cNvPr>
                <p:cNvCxnSpPr/>
                <p:nvPr/>
              </p:nvCxnSpPr>
              <p:spPr>
                <a:xfrm>
                  <a:off x="2177144" y="1915886"/>
                  <a:ext cx="0" cy="1384663"/>
                </a:xfrm>
                <a:prstGeom prst="line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DA9C7B5B-105C-714E-8BF3-2C2B8C427672}"/>
                    </a:ext>
                  </a:extLst>
                </p:cNvPr>
                <p:cNvCxnSpPr/>
                <p:nvPr/>
              </p:nvCxnSpPr>
              <p:spPr>
                <a:xfrm>
                  <a:off x="4219304" y="1915885"/>
                  <a:ext cx="0" cy="1384663"/>
                </a:xfrm>
                <a:prstGeom prst="line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09852AC8-06EB-3A4A-B00F-09DBB3CB6899}"/>
                    </a:ext>
                  </a:extLst>
                </p:cNvPr>
                <p:cNvCxnSpPr/>
                <p:nvPr/>
              </p:nvCxnSpPr>
              <p:spPr>
                <a:xfrm>
                  <a:off x="6096000" y="1915885"/>
                  <a:ext cx="0" cy="1384663"/>
                </a:xfrm>
                <a:prstGeom prst="line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60F0C24-9550-B547-ACF3-794C49C239DC}"/>
                    </a:ext>
                  </a:extLst>
                </p:cNvPr>
                <p:cNvCxnSpPr/>
                <p:nvPr/>
              </p:nvCxnSpPr>
              <p:spPr>
                <a:xfrm>
                  <a:off x="7746276" y="1915884"/>
                  <a:ext cx="0" cy="1384663"/>
                </a:xfrm>
                <a:prstGeom prst="line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358CA09-E1C6-4D42-A0BD-AD9265084F37}"/>
                    </a:ext>
                  </a:extLst>
                </p:cNvPr>
                <p:cNvCxnSpPr/>
                <p:nvPr/>
              </p:nvCxnSpPr>
              <p:spPr>
                <a:xfrm>
                  <a:off x="9183190" y="1915883"/>
                  <a:ext cx="0" cy="1384663"/>
                </a:xfrm>
                <a:prstGeom prst="line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D2132B93-771A-9644-B268-11FF4FD239A4}"/>
                    </a:ext>
                  </a:extLst>
                </p:cNvPr>
                <p:cNvCxnSpPr/>
                <p:nvPr/>
              </p:nvCxnSpPr>
              <p:spPr>
                <a:xfrm>
                  <a:off x="10367556" y="1915882"/>
                  <a:ext cx="0" cy="1384663"/>
                </a:xfrm>
                <a:prstGeom prst="line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FE6AF1EB-A7FE-5444-873B-48FE2C9C3435}"/>
                    </a:ext>
                  </a:extLst>
                </p:cNvPr>
                <p:cNvCxnSpPr/>
                <p:nvPr/>
              </p:nvCxnSpPr>
              <p:spPr>
                <a:xfrm>
                  <a:off x="2177144" y="2046514"/>
                  <a:ext cx="2042160" cy="0"/>
                </a:xfrm>
                <a:prstGeom prst="straightConnector1">
                  <a:avLst/>
                </a:prstGeom>
                <a:grpFill/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010C8AE4-7188-E241-9842-967740D46FAD}"/>
                    </a:ext>
                  </a:extLst>
                </p:cNvPr>
                <p:cNvCxnSpPr/>
                <p:nvPr/>
              </p:nvCxnSpPr>
              <p:spPr>
                <a:xfrm>
                  <a:off x="4219304" y="2046514"/>
                  <a:ext cx="1876696" cy="0"/>
                </a:xfrm>
                <a:prstGeom prst="straightConnector1">
                  <a:avLst/>
                </a:prstGeom>
                <a:grpFill/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12BA9BF7-E5C6-804F-BA08-8DAA86776FFC}"/>
                    </a:ext>
                  </a:extLst>
                </p:cNvPr>
                <p:cNvCxnSpPr/>
                <p:nvPr/>
              </p:nvCxnSpPr>
              <p:spPr>
                <a:xfrm>
                  <a:off x="6096000" y="2046514"/>
                  <a:ext cx="1650276" cy="0"/>
                </a:xfrm>
                <a:prstGeom prst="straightConnector1">
                  <a:avLst/>
                </a:prstGeom>
                <a:grpFill/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C16AC7A2-2D7C-8245-830A-A6A447343736}"/>
                    </a:ext>
                  </a:extLst>
                </p:cNvPr>
                <p:cNvCxnSpPr/>
                <p:nvPr/>
              </p:nvCxnSpPr>
              <p:spPr>
                <a:xfrm>
                  <a:off x="7746276" y="2046514"/>
                  <a:ext cx="1436914" cy="0"/>
                </a:xfrm>
                <a:prstGeom prst="straightConnector1">
                  <a:avLst/>
                </a:prstGeom>
                <a:grpFill/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DC73BCE6-FD45-A547-BC80-001800590F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83190" y="2046514"/>
                  <a:ext cx="1184366" cy="0"/>
                </a:xfrm>
                <a:prstGeom prst="straightConnector1">
                  <a:avLst/>
                </a:prstGeom>
                <a:grpFill/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E3D27E3-7029-244F-A23C-D472B07AA9DB}"/>
                    </a:ext>
                  </a:extLst>
                </p:cNvPr>
                <p:cNvSpPr txBox="1"/>
                <p:nvPr/>
              </p:nvSpPr>
              <p:spPr>
                <a:xfrm>
                  <a:off x="2589753" y="1533312"/>
                  <a:ext cx="1414482" cy="7267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Zone 1</a:t>
                  </a:r>
                  <a:endParaRPr lang="en-001" sz="1050" dirty="0"/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C65462B-B91D-E54B-824B-81F11A289370}"/>
                    </a:ext>
                  </a:extLst>
                </p:cNvPr>
                <p:cNvSpPr txBox="1"/>
                <p:nvPr/>
              </p:nvSpPr>
              <p:spPr>
                <a:xfrm>
                  <a:off x="4530062" y="1526559"/>
                  <a:ext cx="1414482" cy="7267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Zone 2</a:t>
                  </a:r>
                  <a:endParaRPr lang="en-001" sz="1050" dirty="0"/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F6CEBB-9640-DD44-96AF-138CC00C500B}"/>
                    </a:ext>
                  </a:extLst>
                </p:cNvPr>
                <p:cNvSpPr txBox="1"/>
                <p:nvPr/>
              </p:nvSpPr>
              <p:spPr>
                <a:xfrm>
                  <a:off x="6375808" y="1526559"/>
                  <a:ext cx="1414482" cy="7267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Zone 3</a:t>
                  </a:r>
                  <a:endParaRPr lang="en-001" sz="1050" dirty="0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E99967A-939F-5A44-B86B-5B47B20A9D61}"/>
                    </a:ext>
                  </a:extLst>
                </p:cNvPr>
                <p:cNvSpPr txBox="1"/>
                <p:nvPr/>
              </p:nvSpPr>
              <p:spPr>
                <a:xfrm>
                  <a:off x="7956139" y="1545718"/>
                  <a:ext cx="1414482" cy="7267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Zone 4</a:t>
                  </a:r>
                  <a:endParaRPr lang="en-001" sz="1050" dirty="0"/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F64290A-1734-184F-B4D2-97A29EA1D202}"/>
                    </a:ext>
                  </a:extLst>
                </p:cNvPr>
                <p:cNvSpPr txBox="1"/>
                <p:nvPr/>
              </p:nvSpPr>
              <p:spPr>
                <a:xfrm>
                  <a:off x="9224803" y="1541264"/>
                  <a:ext cx="1414482" cy="7267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Zone 5</a:t>
                  </a:r>
                  <a:endParaRPr lang="en-001" sz="1050" dirty="0"/>
                </a:p>
              </p:txBody>
            </p:sp>
          </p:grp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04C0351-DF76-974A-9F11-601866F9927A}"/>
                </a:ext>
              </a:extLst>
            </p:cNvPr>
            <p:cNvSpPr txBox="1"/>
            <p:nvPr/>
          </p:nvSpPr>
          <p:spPr>
            <a:xfrm>
              <a:off x="9693675" y="4489703"/>
              <a:ext cx="1168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THz diagnostics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C09536B-DCF5-7D46-A48E-C55DED375F0B}"/>
              </a:ext>
            </a:extLst>
          </p:cNvPr>
          <p:cNvSpPr txBox="1"/>
          <p:nvPr/>
        </p:nvSpPr>
        <p:spPr>
          <a:xfrm>
            <a:off x="6431457" y="5493686"/>
            <a:ext cx="3291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Plasma source prototype with density step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4C4F68-D298-E24A-8181-5020B0987636}"/>
              </a:ext>
            </a:extLst>
          </p:cNvPr>
          <p:cNvSpPr txBox="1"/>
          <p:nvPr/>
        </p:nvSpPr>
        <p:spPr>
          <a:xfrm>
            <a:off x="6449933" y="5714836"/>
            <a:ext cx="16482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85000"/>
                  </a:schemeClr>
                </a:solidFill>
              </a:rPr>
              <a:t>P. </a:t>
            </a:r>
            <a:r>
              <a:rPr lang="en-GB" sz="800" dirty="0" err="1">
                <a:solidFill>
                  <a:schemeClr val="bg1">
                    <a:lumMod val="85000"/>
                  </a:schemeClr>
                </a:solidFill>
              </a:rPr>
              <a:t>Muggli</a:t>
            </a:r>
            <a:r>
              <a:rPr lang="en-GB" sz="800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GB" sz="800" dirty="0" err="1">
                <a:solidFill>
                  <a:schemeClr val="bg1">
                    <a:lumMod val="85000"/>
                  </a:schemeClr>
                </a:solidFill>
              </a:rPr>
              <a:t>J.Pucek</a:t>
            </a:r>
            <a:r>
              <a:rPr lang="en-GB" sz="800" dirty="0">
                <a:solidFill>
                  <a:schemeClr val="bg1">
                    <a:lumMod val="85000"/>
                  </a:schemeClr>
                </a:solidFill>
              </a:rPr>
              <a:t>, MPP &amp; WDL, UK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8A26AB2-4749-8A43-8517-9B0EB17646E0}"/>
              </a:ext>
            </a:extLst>
          </p:cNvPr>
          <p:cNvSpPr txBox="1"/>
          <p:nvPr/>
        </p:nvSpPr>
        <p:spPr>
          <a:xfrm>
            <a:off x="453034" y="825449"/>
            <a:ext cx="933235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155CC"/>
                </a:solidFill>
              </a:rPr>
              <a:t>In constant plasma, </a:t>
            </a:r>
            <a:r>
              <a:rPr lang="en-GB" sz="1400" dirty="0" err="1">
                <a:solidFill>
                  <a:srgbClr val="1155CC"/>
                </a:solidFill>
              </a:rPr>
              <a:t>wakefield</a:t>
            </a:r>
            <a:r>
              <a:rPr lang="en-GB" sz="1400" dirty="0">
                <a:solidFill>
                  <a:srgbClr val="1155CC"/>
                </a:solidFill>
              </a:rPr>
              <a:t> amplitude decreases after saturation.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155CC"/>
                </a:solidFill>
              </a:rPr>
              <a:t>In a plasma with density step within the SM grow: </a:t>
            </a:r>
            <a:r>
              <a:rPr lang="en-GB" sz="1400" dirty="0" err="1">
                <a:solidFill>
                  <a:srgbClr val="1155CC"/>
                </a:solidFill>
              </a:rPr>
              <a:t>wakefield</a:t>
            </a:r>
            <a:r>
              <a:rPr lang="en-GB" sz="1400" dirty="0">
                <a:solidFill>
                  <a:srgbClr val="1155CC"/>
                </a:solidFill>
              </a:rPr>
              <a:t> amplitude </a:t>
            </a:r>
            <a:r>
              <a:rPr lang="en-GB" sz="1400" b="1" dirty="0">
                <a:solidFill>
                  <a:srgbClr val="1155CC"/>
                </a:solidFill>
              </a:rPr>
              <a:t>maintains larger</a:t>
            </a:r>
            <a:r>
              <a:rPr lang="en-GB" sz="1400" dirty="0">
                <a:solidFill>
                  <a:srgbClr val="1155CC"/>
                </a:solidFill>
              </a:rPr>
              <a:t> after saturation.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A4775495-F39D-BC4F-B93F-BC02F237A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7599" y="1328506"/>
            <a:ext cx="3747676" cy="1801582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2AB97DE-180F-A94F-9CED-961726EBEBB8}"/>
              </a:ext>
            </a:extLst>
          </p:cNvPr>
          <p:cNvSpPr txBox="1">
            <a:spLocks/>
          </p:cNvSpPr>
          <p:nvPr/>
        </p:nvSpPr>
        <p:spPr>
          <a:xfrm>
            <a:off x="5762618" y="3541859"/>
            <a:ext cx="5841869" cy="9978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Installation: </a:t>
            </a:r>
          </a:p>
          <a:p>
            <a:pPr>
              <a:buFont typeface="Wingdings" pitchFamily="2" charset="2"/>
              <a:buChar char="è"/>
            </a:pPr>
            <a:r>
              <a:rPr lang="en-GB" dirty="0"/>
              <a:t>new plasma source with density step capability</a:t>
            </a:r>
          </a:p>
          <a:p>
            <a:pPr>
              <a:buFont typeface="Wingdings" pitchFamily="2" charset="2"/>
              <a:buChar char="è"/>
            </a:pPr>
            <a:r>
              <a:rPr lang="en-GB" dirty="0"/>
              <a:t>novel plasma diagnostics to allow measurement of plasma ‘wave’ directly</a:t>
            </a:r>
          </a:p>
        </p:txBody>
      </p:sp>
      <p:sp>
        <p:nvSpPr>
          <p:cNvPr id="83" name="Content Placeholder 2">
            <a:extLst>
              <a:ext uri="{FF2B5EF4-FFF2-40B4-BE49-F238E27FC236}">
                <a16:creationId xmlns:a16="http://schemas.microsoft.com/office/drawing/2014/main" id="{12E43F04-9CD4-9946-ADA2-FD880EC63374}"/>
              </a:ext>
            </a:extLst>
          </p:cNvPr>
          <p:cNvSpPr txBox="1">
            <a:spLocks/>
          </p:cNvSpPr>
          <p:nvPr/>
        </p:nvSpPr>
        <p:spPr>
          <a:xfrm>
            <a:off x="247477" y="5656711"/>
            <a:ext cx="5469661" cy="3693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Run 2b: use the existing AWAKE Facility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A6EE48C-8AD9-8645-AD6C-6A27125518E7}"/>
              </a:ext>
            </a:extLst>
          </p:cNvPr>
          <p:cNvSpPr txBox="1"/>
          <p:nvPr/>
        </p:nvSpPr>
        <p:spPr>
          <a:xfrm>
            <a:off x="247477" y="5987018"/>
            <a:ext cx="345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ym typeface="Wingdings" pitchFamily="2" charset="2"/>
              </a:rPr>
              <a:t> Physics program in ~2023/2024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13488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F1262AD-6351-8641-9F47-C37FFA2B1EF4}"/>
              </a:ext>
            </a:extLst>
          </p:cNvPr>
          <p:cNvGrpSpPr/>
          <p:nvPr/>
        </p:nvGrpSpPr>
        <p:grpSpPr>
          <a:xfrm>
            <a:off x="207670" y="925012"/>
            <a:ext cx="11572426" cy="5934173"/>
            <a:chOff x="102348" y="98961"/>
            <a:chExt cx="12192000" cy="675903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F799AAC-994C-C944-889D-90BC3EDEAB1D}"/>
                </a:ext>
              </a:extLst>
            </p:cNvPr>
            <p:cNvGrpSpPr/>
            <p:nvPr/>
          </p:nvGrpSpPr>
          <p:grpSpPr>
            <a:xfrm>
              <a:off x="102348" y="98961"/>
              <a:ext cx="12192000" cy="6759039"/>
              <a:chOff x="102348" y="98961"/>
              <a:chExt cx="12192000" cy="6759039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452FA82-C950-2E4D-9AD8-69976F915B5C}"/>
                  </a:ext>
                </a:extLst>
              </p:cNvPr>
              <p:cNvGrpSpPr/>
              <p:nvPr/>
            </p:nvGrpSpPr>
            <p:grpSpPr>
              <a:xfrm>
                <a:off x="102348" y="98961"/>
                <a:ext cx="12192000" cy="6759039"/>
                <a:chOff x="102348" y="98961"/>
                <a:chExt cx="12192000" cy="6759039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0E0618D-46FF-F04B-81DF-0A585EF1BE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2348" y="98961"/>
                  <a:ext cx="12192000" cy="6759039"/>
                </a:xfrm>
                <a:prstGeom prst="rect">
                  <a:avLst/>
                </a:prstGeom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35B11281-2B4A-9045-9864-AE59C6EACE7A}"/>
                    </a:ext>
                  </a:extLst>
                </p:cNvPr>
                <p:cNvSpPr/>
                <p:nvPr/>
              </p:nvSpPr>
              <p:spPr>
                <a:xfrm>
                  <a:off x="4826524" y="2238351"/>
                  <a:ext cx="631596" cy="1036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0360EE5-52DC-444B-BF9B-20A2D8DE1E81}"/>
                  </a:ext>
                </a:extLst>
              </p:cNvPr>
              <p:cNvSpPr/>
              <p:nvPr/>
            </p:nvSpPr>
            <p:spPr>
              <a:xfrm>
                <a:off x="406124" y="4204183"/>
                <a:ext cx="5479846" cy="16433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B626241-F43C-034A-AEC0-009340C65707}"/>
                  </a:ext>
                </a:extLst>
              </p:cNvPr>
              <p:cNvSpPr/>
              <p:nvPr/>
            </p:nvSpPr>
            <p:spPr>
              <a:xfrm>
                <a:off x="7830030" y="1321654"/>
                <a:ext cx="4171150" cy="17902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7D0C8A4-6EF0-2D47-99D9-90CBA8164708}"/>
                  </a:ext>
                </a:extLst>
              </p:cNvPr>
              <p:cNvSpPr/>
              <p:nvPr/>
            </p:nvSpPr>
            <p:spPr>
              <a:xfrm>
                <a:off x="1275550" y="2762751"/>
                <a:ext cx="1459965" cy="15172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D71F466-FE68-F749-8666-001BB3845FEA}"/>
                  </a:ext>
                </a:extLst>
              </p:cNvPr>
              <p:cNvSpPr/>
              <p:nvPr/>
            </p:nvSpPr>
            <p:spPr>
              <a:xfrm>
                <a:off x="4295375" y="3428999"/>
                <a:ext cx="429024" cy="9893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5B18DB8-CDCF-3F4B-A432-27F61F0A79CA}"/>
                  </a:ext>
                </a:extLst>
              </p:cNvPr>
              <p:cNvSpPr/>
              <p:nvPr/>
            </p:nvSpPr>
            <p:spPr>
              <a:xfrm>
                <a:off x="5369859" y="3783477"/>
                <a:ext cx="429024" cy="8338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A205301-656B-484A-9997-60BC096EDDFC}"/>
                  </a:ext>
                </a:extLst>
              </p:cNvPr>
              <p:cNvSpPr/>
              <p:nvPr/>
            </p:nvSpPr>
            <p:spPr>
              <a:xfrm>
                <a:off x="9818914" y="2981406"/>
                <a:ext cx="790174" cy="13062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2A6CEB-802D-3747-B86D-34A966C0021C}"/>
                </a:ext>
              </a:extLst>
            </p:cNvPr>
            <p:cNvSpPr txBox="1"/>
            <p:nvPr/>
          </p:nvSpPr>
          <p:spPr>
            <a:xfrm>
              <a:off x="2391927" y="3000976"/>
              <a:ext cx="1257989" cy="490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1</a:t>
              </a:r>
              <a:r>
                <a:rPr lang="en-GB" sz="1050" baseline="30000" dirty="0"/>
                <a:t>st</a:t>
              </a:r>
              <a:r>
                <a:rPr lang="en-GB" sz="1050" dirty="0"/>
                <a:t> plasma cell: </a:t>
              </a:r>
              <a:r>
                <a:rPr lang="en-GB" sz="1050" b="1" dirty="0"/>
                <a:t>self-modulator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89CCDD8-3B49-3645-AF32-0DB3532148A2}"/>
                </a:ext>
              </a:extLst>
            </p:cNvPr>
            <p:cNvSpPr txBox="1"/>
            <p:nvPr/>
          </p:nvSpPr>
          <p:spPr>
            <a:xfrm>
              <a:off x="6105512" y="3832317"/>
              <a:ext cx="1425308" cy="490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2</a:t>
              </a:r>
              <a:r>
                <a:rPr lang="en-GB" sz="1050" baseline="30000" dirty="0"/>
                <a:t>nd</a:t>
              </a:r>
              <a:r>
                <a:rPr lang="en-GB" sz="1050" dirty="0"/>
                <a:t>  plasma cell: </a:t>
              </a:r>
              <a:r>
                <a:rPr lang="en-GB" sz="1050" b="1" dirty="0"/>
                <a:t>accelerator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31D67270-2E98-D74A-9F09-92568EB93F0C}"/>
              </a:ext>
            </a:extLst>
          </p:cNvPr>
          <p:cNvSpPr/>
          <p:nvPr/>
        </p:nvSpPr>
        <p:spPr>
          <a:xfrm rot="1344111">
            <a:off x="4458683" y="1554723"/>
            <a:ext cx="6802908" cy="458716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E77245-1ECF-3645-BEEB-0F40A9007848}"/>
              </a:ext>
            </a:extLst>
          </p:cNvPr>
          <p:cNvSpPr/>
          <p:nvPr/>
        </p:nvSpPr>
        <p:spPr>
          <a:xfrm>
            <a:off x="-116445" y="5028685"/>
            <a:ext cx="52890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New electron source and beam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New plasma cell (ACC cell)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New laser to 2</a:t>
            </a:r>
            <a:r>
              <a:rPr lang="en-GB" sz="1600" baseline="30000" dirty="0"/>
              <a:t>nd</a:t>
            </a:r>
            <a:r>
              <a:rPr lang="en-GB" sz="1600" dirty="0"/>
              <a:t> plasma cell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New diagnostics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Expand the experimental area (CNGS dismantling) </a:t>
            </a:r>
            <a:endParaRPr lang="en-GB" sz="1600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AF77AD65-2160-7343-9059-6D2427FDC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4" y="122171"/>
            <a:ext cx="11840067" cy="717134"/>
          </a:xfrm>
        </p:spPr>
        <p:txBody>
          <a:bodyPr>
            <a:noAutofit/>
          </a:bodyPr>
          <a:lstStyle/>
          <a:p>
            <a:r>
              <a:rPr lang="en-GB" sz="2800" dirty="0"/>
              <a:t>Run 2c: Demonstrate Electron Acceleration and Emittance Preservation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4460F6-8B31-7A4C-B1C3-E948FC7D1F36}"/>
              </a:ext>
            </a:extLst>
          </p:cNvPr>
          <p:cNvSpPr txBox="1"/>
          <p:nvPr/>
        </p:nvSpPr>
        <p:spPr>
          <a:xfrm>
            <a:off x="8954131" y="3275409"/>
            <a:ext cx="281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CNGS target area during installation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6A92BE1-6012-E340-8451-B2F39AC374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593" y="3620051"/>
            <a:ext cx="1033718" cy="45074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980AA93-B172-7F47-A4AC-2139F3DC1A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1906" y="4032705"/>
            <a:ext cx="1352877" cy="65568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A58C04E-D256-0549-B02D-8187EAE9B08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35" y="3312414"/>
            <a:ext cx="1796477" cy="51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451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33E9C4DB-1F93-8F42-95A4-F40DB6F431E1}"/>
              </a:ext>
            </a:extLst>
          </p:cNvPr>
          <p:cNvGrpSpPr/>
          <p:nvPr/>
        </p:nvGrpSpPr>
        <p:grpSpPr>
          <a:xfrm>
            <a:off x="218687" y="1024165"/>
            <a:ext cx="7233910" cy="3223213"/>
            <a:chOff x="207670" y="925012"/>
            <a:chExt cx="7233910" cy="322321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F1262AD-6351-8641-9F47-C37FFA2B1EF4}"/>
                </a:ext>
              </a:extLst>
            </p:cNvPr>
            <p:cNvGrpSpPr/>
            <p:nvPr/>
          </p:nvGrpSpPr>
          <p:grpSpPr>
            <a:xfrm>
              <a:off x="207670" y="925012"/>
              <a:ext cx="7233910" cy="3223213"/>
              <a:chOff x="102348" y="98961"/>
              <a:chExt cx="12192000" cy="6759039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F799AAC-994C-C944-889D-90BC3EDEAB1D}"/>
                  </a:ext>
                </a:extLst>
              </p:cNvPr>
              <p:cNvGrpSpPr/>
              <p:nvPr/>
            </p:nvGrpSpPr>
            <p:grpSpPr>
              <a:xfrm>
                <a:off x="102348" y="98961"/>
                <a:ext cx="12192000" cy="6759039"/>
                <a:chOff x="102348" y="98961"/>
                <a:chExt cx="12192000" cy="6759039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3452FA82-C950-2E4D-9AD8-69976F915B5C}"/>
                    </a:ext>
                  </a:extLst>
                </p:cNvPr>
                <p:cNvGrpSpPr/>
                <p:nvPr/>
              </p:nvGrpSpPr>
              <p:grpSpPr>
                <a:xfrm>
                  <a:off x="102348" y="98961"/>
                  <a:ext cx="12192000" cy="6759039"/>
                  <a:chOff x="102348" y="98961"/>
                  <a:chExt cx="12192000" cy="6759039"/>
                </a:xfrm>
              </p:grpSpPr>
              <p:pic>
                <p:nvPicPr>
                  <p:cNvPr id="15" name="Picture 14">
                    <a:extLst>
                      <a:ext uri="{FF2B5EF4-FFF2-40B4-BE49-F238E27FC236}">
                        <a16:creationId xmlns:a16="http://schemas.microsoft.com/office/drawing/2014/main" id="{20E0618D-46FF-F04B-81DF-0A585EF1BE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2348" y="98961"/>
                    <a:ext cx="12192000" cy="6759039"/>
                  </a:xfrm>
                  <a:prstGeom prst="rect">
                    <a:avLst/>
                  </a:prstGeom>
                </p:spPr>
              </p:pic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35B11281-2B4A-9045-9864-AE59C6EACE7A}"/>
                      </a:ext>
                    </a:extLst>
                  </p:cNvPr>
                  <p:cNvSpPr/>
                  <p:nvPr/>
                </p:nvSpPr>
                <p:spPr>
                  <a:xfrm>
                    <a:off x="4826524" y="2238351"/>
                    <a:ext cx="631596" cy="10369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0360EE5-52DC-444B-BF9B-20A2D8DE1E81}"/>
                    </a:ext>
                  </a:extLst>
                </p:cNvPr>
                <p:cNvSpPr/>
                <p:nvPr/>
              </p:nvSpPr>
              <p:spPr>
                <a:xfrm>
                  <a:off x="406124" y="4204183"/>
                  <a:ext cx="5479846" cy="16433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B626241-F43C-034A-AEC0-009340C65707}"/>
                    </a:ext>
                  </a:extLst>
                </p:cNvPr>
                <p:cNvSpPr/>
                <p:nvPr/>
              </p:nvSpPr>
              <p:spPr>
                <a:xfrm>
                  <a:off x="7830030" y="1321654"/>
                  <a:ext cx="4171150" cy="17902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47D0C8A4-6EF0-2D47-99D9-90CBA8164708}"/>
                    </a:ext>
                  </a:extLst>
                </p:cNvPr>
                <p:cNvSpPr/>
                <p:nvPr/>
              </p:nvSpPr>
              <p:spPr>
                <a:xfrm>
                  <a:off x="1275550" y="2762751"/>
                  <a:ext cx="1459965" cy="15172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BD71F466-FE68-F749-8666-001BB3845FEA}"/>
                    </a:ext>
                  </a:extLst>
                </p:cNvPr>
                <p:cNvSpPr/>
                <p:nvPr/>
              </p:nvSpPr>
              <p:spPr>
                <a:xfrm>
                  <a:off x="4295375" y="3428999"/>
                  <a:ext cx="429024" cy="9893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5B18DB8-CDCF-3F4B-A432-27F61F0A79CA}"/>
                    </a:ext>
                  </a:extLst>
                </p:cNvPr>
                <p:cNvSpPr/>
                <p:nvPr/>
              </p:nvSpPr>
              <p:spPr>
                <a:xfrm>
                  <a:off x="5369859" y="3783477"/>
                  <a:ext cx="429024" cy="8338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DA205301-656B-484A-9997-60BC096EDDFC}"/>
                    </a:ext>
                  </a:extLst>
                </p:cNvPr>
                <p:cNvSpPr/>
                <p:nvPr/>
              </p:nvSpPr>
              <p:spPr>
                <a:xfrm>
                  <a:off x="9818914" y="2981406"/>
                  <a:ext cx="790174" cy="130628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72A6CEB-802D-3747-B86D-34A966C0021C}"/>
                  </a:ext>
                </a:extLst>
              </p:cNvPr>
              <p:cNvSpPr txBox="1"/>
              <p:nvPr/>
            </p:nvSpPr>
            <p:spPr>
              <a:xfrm>
                <a:off x="2391928" y="3000976"/>
                <a:ext cx="1845630" cy="709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1</a:t>
                </a:r>
                <a:r>
                  <a:rPr lang="en-GB" sz="800" baseline="30000" dirty="0"/>
                  <a:t>st</a:t>
                </a:r>
                <a:r>
                  <a:rPr lang="en-GB" sz="800" dirty="0"/>
                  <a:t> plasma cell: </a:t>
                </a:r>
                <a:r>
                  <a:rPr lang="en-GB" sz="800" b="1" dirty="0"/>
                  <a:t>self-modulator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89CCDD8-3B49-3645-AF32-0DB3532148A2}"/>
                  </a:ext>
                </a:extLst>
              </p:cNvPr>
              <p:cNvSpPr txBox="1"/>
              <p:nvPr/>
            </p:nvSpPr>
            <p:spPr>
              <a:xfrm>
                <a:off x="6020520" y="3838440"/>
                <a:ext cx="1425309" cy="709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2</a:t>
                </a:r>
                <a:r>
                  <a:rPr lang="en-GB" sz="800" baseline="30000" dirty="0"/>
                  <a:t>nd</a:t>
                </a:r>
                <a:r>
                  <a:rPr lang="en-GB" sz="800" dirty="0"/>
                  <a:t>  plasma cell: </a:t>
                </a:r>
                <a:r>
                  <a:rPr lang="en-GB" sz="800" b="1" dirty="0"/>
                  <a:t>accelerator</a:t>
                </a:r>
              </a:p>
            </p:txBody>
          </p:sp>
        </p:grp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5A92BAF-F08C-5841-8636-D36EF2635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2122" y="2500612"/>
              <a:ext cx="646176" cy="281763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198AD47-B876-3A4A-B36D-3A98D2441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8444" y="2710337"/>
              <a:ext cx="845682" cy="409871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04E12A0-3C1E-BF47-818D-E16535568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176" y="2290193"/>
              <a:ext cx="1122976" cy="32085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AF77AD65-2160-7343-9059-6D2427FDC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4" y="122171"/>
            <a:ext cx="11840067" cy="717134"/>
          </a:xfrm>
        </p:spPr>
        <p:txBody>
          <a:bodyPr>
            <a:noAutofit/>
          </a:bodyPr>
          <a:lstStyle/>
          <a:p>
            <a:r>
              <a:rPr lang="en-GB" sz="2800" dirty="0"/>
              <a:t>Run 2c: Demonstrate Electron Acceleration and Emittance Preservation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4460F6-8B31-7A4C-B1C3-E948FC7D1F36}"/>
              </a:ext>
            </a:extLst>
          </p:cNvPr>
          <p:cNvSpPr txBox="1"/>
          <p:nvPr/>
        </p:nvSpPr>
        <p:spPr>
          <a:xfrm>
            <a:off x="8954131" y="3275409"/>
            <a:ext cx="281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CNGS target area during installation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F136CC-45BA-F746-BC62-7D6636794CAD}"/>
              </a:ext>
            </a:extLst>
          </p:cNvPr>
          <p:cNvSpPr txBox="1"/>
          <p:nvPr/>
        </p:nvSpPr>
        <p:spPr>
          <a:xfrm>
            <a:off x="6133883" y="924344"/>
            <a:ext cx="5660170" cy="140038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55CC"/>
                </a:solidFill>
              </a:rPr>
              <a:t>Accelerate an electron beam to high energy (gradient of 0.5-1GV/m)</a:t>
            </a:r>
            <a:endParaRPr lang="en-US" sz="1200" dirty="0">
              <a:solidFill>
                <a:srgbClr val="1155CC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55CC"/>
                </a:solidFill>
              </a:rPr>
              <a:t>Preserve electron beam quality as well as possible (emittance preservation at 10 mm mrad level) 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dirty="0">
                <a:sym typeface="Wingdings" pitchFamily="2" charset="2"/>
              </a:rPr>
              <a:t>Need to work in blow-out regime and do beam-loading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dirty="0">
                <a:sym typeface="Wingdings" pitchFamily="2" charset="2"/>
              </a:rPr>
              <a:t>New electron beam:150 MeV, 200 fs, 100 </a:t>
            </a:r>
            <a:r>
              <a:rPr lang="en-US" sz="1400" dirty="0" err="1">
                <a:sym typeface="Wingdings" pitchFamily="2" charset="2"/>
              </a:rPr>
              <a:t>pC</a:t>
            </a:r>
            <a:r>
              <a:rPr lang="en-US" sz="1400" dirty="0">
                <a:sym typeface="Wingdings" pitchFamily="2" charset="2"/>
              </a:rPr>
              <a:t>, </a:t>
            </a:r>
            <a:r>
              <a:rPr lang="en-US" sz="1400" dirty="0" err="1">
                <a:sym typeface="Wingdings" pitchFamily="2" charset="2"/>
              </a:rPr>
              <a:t>σ</a:t>
            </a:r>
            <a:r>
              <a:rPr lang="en-US" sz="1400" dirty="0">
                <a:sym typeface="Wingdings" pitchFamily="2" charset="2"/>
              </a:rPr>
              <a:t> = 5.75 µm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F37A201-BAC8-E849-A5D0-CC724DB05AB8}"/>
              </a:ext>
            </a:extLst>
          </p:cNvPr>
          <p:cNvSpPr/>
          <p:nvPr/>
        </p:nvSpPr>
        <p:spPr>
          <a:xfrm>
            <a:off x="400270" y="4903030"/>
            <a:ext cx="4411913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è"/>
            </a:pPr>
            <a:r>
              <a:rPr lang="en-US" b="1" dirty="0"/>
              <a:t>Area extension and installation: 2025/26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è"/>
            </a:pPr>
            <a:r>
              <a:rPr lang="en-US" b="1" dirty="0"/>
              <a:t>Physics program: 2026/27/…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DF4D66A-D902-2843-9299-7C4D9C461927}"/>
              </a:ext>
            </a:extLst>
          </p:cNvPr>
          <p:cNvGrpSpPr/>
          <p:nvPr/>
        </p:nvGrpSpPr>
        <p:grpSpPr>
          <a:xfrm>
            <a:off x="8302229" y="2858200"/>
            <a:ext cx="2009467" cy="1539695"/>
            <a:chOff x="211954" y="2652354"/>
            <a:chExt cx="2009467" cy="1539695"/>
          </a:xfrm>
        </p:grpSpPr>
        <p:pic>
          <p:nvPicPr>
            <p:cNvPr id="46" name="Immagine 1">
              <a:extLst>
                <a:ext uri="{FF2B5EF4-FFF2-40B4-BE49-F238E27FC236}">
                  <a16:creationId xmlns:a16="http://schemas.microsoft.com/office/drawing/2014/main" id="{C6F1B287-4C72-834F-87CB-12A3578F3F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954" y="2652354"/>
              <a:ext cx="1848672" cy="1269030"/>
            </a:xfrm>
            <a:prstGeom prst="rect">
              <a:avLst/>
            </a:prstGeom>
            <a:ln>
              <a:solidFill>
                <a:srgbClr val="0096FF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673BE9-3C87-9340-BCC5-69767914E1B7}"/>
                </a:ext>
              </a:extLst>
            </p:cNvPr>
            <p:cNvSpPr txBox="1"/>
            <p:nvPr/>
          </p:nvSpPr>
          <p:spPr>
            <a:xfrm>
              <a:off x="320772" y="3884272"/>
              <a:ext cx="1900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E-gun assembly at INFN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7FE281A-C080-0643-8279-107EB79AC128}"/>
              </a:ext>
            </a:extLst>
          </p:cNvPr>
          <p:cNvGrpSpPr/>
          <p:nvPr/>
        </p:nvGrpSpPr>
        <p:grpSpPr>
          <a:xfrm>
            <a:off x="6096000" y="4685445"/>
            <a:ext cx="5322479" cy="1572273"/>
            <a:chOff x="6366116" y="1023175"/>
            <a:chExt cx="5322479" cy="157227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6FBC64F-3E68-3949-ADC9-C672D8131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66116" y="1023175"/>
              <a:ext cx="5322479" cy="157227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96FF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6C84864-F15F-AE43-936D-F9819CA80449}"/>
                </a:ext>
              </a:extLst>
            </p:cNvPr>
            <p:cNvSpPr txBox="1"/>
            <p:nvPr/>
          </p:nvSpPr>
          <p:spPr>
            <a:xfrm>
              <a:off x="9619075" y="1133346"/>
              <a:ext cx="1655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New electron line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D0679486-E5FB-AE41-BD2C-70BB363F8FFD}"/>
              </a:ext>
            </a:extLst>
          </p:cNvPr>
          <p:cNvSpPr txBox="1"/>
          <p:nvPr/>
        </p:nvSpPr>
        <p:spPr>
          <a:xfrm>
            <a:off x="8482734" y="4397895"/>
            <a:ext cx="2710155" cy="278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CNGS target area during installation</a:t>
            </a:r>
          </a:p>
        </p:txBody>
      </p:sp>
    </p:spTree>
    <p:extLst>
      <p:ext uri="{BB962C8B-B14F-4D97-AF65-F5344CB8AC3E}">
        <p14:creationId xmlns:p14="http://schemas.microsoft.com/office/powerpoint/2010/main" val="4082896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68219</TotalTime>
  <Words>2720</Words>
  <Application>Microsoft Macintosh PowerPoint</Application>
  <PresentationFormat>Widescreen</PresentationFormat>
  <Paragraphs>399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Wingdings</vt:lpstr>
      <vt:lpstr>Office Theme</vt:lpstr>
      <vt:lpstr>AWAKE at CLEAR</vt:lpstr>
      <vt:lpstr>Outline</vt:lpstr>
      <vt:lpstr>AWAKE at CERN</vt:lpstr>
      <vt:lpstr>Key Ingredients of AWAKE</vt:lpstr>
      <vt:lpstr>AWAKE Run 2</vt:lpstr>
      <vt:lpstr>Run 2a:  Demonstrate Electron Seeding of Self-Modulation in First Plasma Cell</vt:lpstr>
      <vt:lpstr>Run 2b: Demonstrate Stabilization of Micro-Bunches with a Density Step</vt:lpstr>
      <vt:lpstr>Run 2c: Demonstrate Electron Acceleration and Emittance Preservation</vt:lpstr>
      <vt:lpstr>Run 2c: Demonstrate Electron Acceleration and Emittance Preservation</vt:lpstr>
      <vt:lpstr>AWAKE Run 2 Timeline</vt:lpstr>
      <vt:lpstr>Outline</vt:lpstr>
      <vt:lpstr>AWAKE Spectrometer Calibration</vt:lpstr>
      <vt:lpstr>AWAKE Spectrometer Calibration</vt:lpstr>
      <vt:lpstr>High Frequency BPM Test for AWAKE</vt:lpstr>
      <vt:lpstr>Future Tests for AWAKE BPMs</vt:lpstr>
      <vt:lpstr>Bunch Length Monitors with EOSD</vt:lpstr>
      <vt:lpstr>Bunch Length Monitors with ChDR </vt:lpstr>
      <vt:lpstr>Outline</vt:lpstr>
      <vt:lpstr>Beam Screen Survival Tests in Rubidium  Motivation: Design of Vapor Source for Run 2c</vt:lpstr>
      <vt:lpstr>Tests of Beam Screens in Rb</vt:lpstr>
      <vt:lpstr>Outline</vt:lpstr>
      <vt:lpstr>Electron Source for AWAKE Run 2</vt:lpstr>
      <vt:lpstr>PowerPoint Presentation</vt:lpstr>
      <vt:lpstr>PowerPoint Presentation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840</cp:revision>
  <cp:lastPrinted>2019-05-10T18:08:17Z</cp:lastPrinted>
  <dcterms:created xsi:type="dcterms:W3CDTF">2016-07-07T11:05:41Z</dcterms:created>
  <dcterms:modified xsi:type="dcterms:W3CDTF">2021-03-16T09:07:16Z</dcterms:modified>
</cp:coreProperties>
</file>