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763" r:id="rId2"/>
    <p:sldId id="761" r:id="rId3"/>
    <p:sldId id="762" r:id="rId4"/>
    <p:sldId id="766" r:id="rId5"/>
    <p:sldId id="764" r:id="rId6"/>
    <p:sldId id="728" r:id="rId7"/>
    <p:sldId id="694" r:id="rId8"/>
    <p:sldId id="677" r:id="rId9"/>
    <p:sldId id="736" r:id="rId10"/>
    <p:sldId id="765" r:id="rId11"/>
    <p:sldId id="739" r:id="rId12"/>
    <p:sldId id="673" r:id="rId13"/>
    <p:sldId id="665" r:id="rId14"/>
    <p:sldId id="767" r:id="rId15"/>
    <p:sldId id="769" r:id="rId16"/>
    <p:sldId id="770" r:id="rId17"/>
    <p:sldId id="771" r:id="rId18"/>
    <p:sldId id="768"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448F"/>
    <a:srgbClr val="F728FC"/>
    <a:srgbClr val="AE0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4" autoAdjust="0"/>
    <p:restoredTop sz="94662"/>
  </p:normalViewPr>
  <p:slideViewPr>
    <p:cSldViewPr snapToGrid="0" snapToObjects="1">
      <p:cViewPr varScale="1">
        <p:scale>
          <a:sx n="116" d="100"/>
          <a:sy n="116" d="100"/>
        </p:scale>
        <p:origin x="216" y="43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24A630-AD6C-4A90-8E0F-0D970C3ECC90}" type="doc">
      <dgm:prSet loTypeId="urn:microsoft.com/office/officeart/2005/8/layout/gear1" loCatId="relationship" qsTypeId="urn:microsoft.com/office/officeart/2005/8/quickstyle/simple1" qsCatId="simple" csTypeId="urn:microsoft.com/office/officeart/2005/8/colors/accent1_2" csCatId="accent1" phldr="1"/>
      <dgm:spPr/>
    </dgm:pt>
    <dgm:pt modelId="{A27382D8-FDAF-4F9D-9BC4-A12A30798434}">
      <dgm:prSet phldrT="[Texte]" custT="1"/>
      <dgm:spPr/>
      <dgm:t>
        <a:bodyPr/>
        <a:lstStyle/>
        <a:p>
          <a:r>
            <a:rPr lang="fr-CH" sz="1300" b="1" dirty="0" err="1"/>
            <a:t>Surgery</a:t>
          </a:r>
          <a:r>
            <a:rPr lang="fr-CH" sz="1300" b="1" dirty="0"/>
            <a:t> </a:t>
          </a:r>
        </a:p>
      </dgm:t>
    </dgm:pt>
    <dgm:pt modelId="{24888148-4E81-41ED-9D84-4DFEFF7906A2}" type="parTrans" cxnId="{3458988E-015C-4723-9D73-D160AC43BA4C}">
      <dgm:prSet/>
      <dgm:spPr/>
      <dgm:t>
        <a:bodyPr/>
        <a:lstStyle/>
        <a:p>
          <a:endParaRPr lang="fr-CH"/>
        </a:p>
      </dgm:t>
    </dgm:pt>
    <dgm:pt modelId="{CC25E8EB-7D11-45B7-B89D-F24706CC21CD}" type="sibTrans" cxnId="{3458988E-015C-4723-9D73-D160AC43BA4C}">
      <dgm:prSet/>
      <dgm:spPr/>
      <dgm:t>
        <a:bodyPr/>
        <a:lstStyle/>
        <a:p>
          <a:endParaRPr lang="fr-CH"/>
        </a:p>
      </dgm:t>
    </dgm:pt>
    <dgm:pt modelId="{54922242-6184-43F5-B8A4-2C5A95A5FC91}">
      <dgm:prSet phldrT="[Texte]" custT="1"/>
      <dgm:spPr/>
      <dgm:t>
        <a:bodyPr/>
        <a:lstStyle/>
        <a:p>
          <a:r>
            <a:rPr lang="fr-CH" sz="1300" b="1" dirty="0" err="1"/>
            <a:t>Systemic</a:t>
          </a:r>
          <a:r>
            <a:rPr lang="fr-CH" sz="1300" b="1" dirty="0"/>
            <a:t> </a:t>
          </a:r>
          <a:r>
            <a:rPr lang="fr-CH" sz="1300" b="1" dirty="0" err="1"/>
            <a:t>treatments</a:t>
          </a:r>
          <a:endParaRPr lang="fr-CH" sz="1300" b="1" dirty="0"/>
        </a:p>
      </dgm:t>
    </dgm:pt>
    <dgm:pt modelId="{FAE1D164-5264-43D5-9CB9-5F8C8DDEE3CA}" type="parTrans" cxnId="{0E69EF33-6C8D-4CD3-9BD4-584BBEAA47DF}">
      <dgm:prSet/>
      <dgm:spPr/>
      <dgm:t>
        <a:bodyPr/>
        <a:lstStyle/>
        <a:p>
          <a:endParaRPr lang="fr-CH"/>
        </a:p>
      </dgm:t>
    </dgm:pt>
    <dgm:pt modelId="{9C18D914-A981-4065-8393-253B02F9B886}" type="sibTrans" cxnId="{0E69EF33-6C8D-4CD3-9BD4-584BBEAA47DF}">
      <dgm:prSet/>
      <dgm:spPr/>
      <dgm:t>
        <a:bodyPr/>
        <a:lstStyle/>
        <a:p>
          <a:endParaRPr lang="fr-CH"/>
        </a:p>
      </dgm:t>
    </dgm:pt>
    <dgm:pt modelId="{F58C4B45-6868-4656-BBDE-C6D1E6BF50A7}">
      <dgm:prSet phldrT="[Texte]" custT="1"/>
      <dgm:spPr/>
      <dgm:t>
        <a:bodyPr/>
        <a:lstStyle/>
        <a:p>
          <a:r>
            <a:rPr lang="fr-CH" sz="1300" b="1" dirty="0" err="1"/>
            <a:t>Radiotherapy</a:t>
          </a:r>
          <a:r>
            <a:rPr lang="fr-CH" sz="1300" b="1" dirty="0"/>
            <a:t> </a:t>
          </a:r>
        </a:p>
      </dgm:t>
    </dgm:pt>
    <dgm:pt modelId="{DDACF4C0-4B69-4135-ACD9-4410754785E7}" type="parTrans" cxnId="{D0A58B86-BAD6-4713-A2F5-885917E10C68}">
      <dgm:prSet/>
      <dgm:spPr/>
      <dgm:t>
        <a:bodyPr/>
        <a:lstStyle/>
        <a:p>
          <a:endParaRPr lang="fr-CH"/>
        </a:p>
      </dgm:t>
    </dgm:pt>
    <dgm:pt modelId="{3A23D6CE-53B1-4DF6-B6BA-31622AEB73F8}" type="sibTrans" cxnId="{D0A58B86-BAD6-4713-A2F5-885917E10C68}">
      <dgm:prSet/>
      <dgm:spPr/>
      <dgm:t>
        <a:bodyPr/>
        <a:lstStyle/>
        <a:p>
          <a:endParaRPr lang="fr-CH"/>
        </a:p>
      </dgm:t>
    </dgm:pt>
    <dgm:pt modelId="{07F81851-A200-4556-9F43-349CF8D81ED6}" type="pres">
      <dgm:prSet presAssocID="{0924A630-AD6C-4A90-8E0F-0D970C3ECC90}" presName="composite" presStyleCnt="0">
        <dgm:presLayoutVars>
          <dgm:chMax val="3"/>
          <dgm:animLvl val="lvl"/>
          <dgm:resizeHandles val="exact"/>
        </dgm:presLayoutVars>
      </dgm:prSet>
      <dgm:spPr/>
    </dgm:pt>
    <dgm:pt modelId="{D4A3AB46-B52F-42C2-A87F-B2A90BD0813D}" type="pres">
      <dgm:prSet presAssocID="{A27382D8-FDAF-4F9D-9BC4-A12A30798434}" presName="gear1" presStyleLbl="node1" presStyleIdx="0" presStyleCnt="3" custLinFactNeighborX="1360" custLinFactNeighborY="0">
        <dgm:presLayoutVars>
          <dgm:chMax val="1"/>
          <dgm:bulletEnabled val="1"/>
        </dgm:presLayoutVars>
      </dgm:prSet>
      <dgm:spPr/>
    </dgm:pt>
    <dgm:pt modelId="{3F89430F-EF78-44FC-9E59-C5D2845D4594}" type="pres">
      <dgm:prSet presAssocID="{A27382D8-FDAF-4F9D-9BC4-A12A30798434}" presName="gear1srcNode" presStyleLbl="node1" presStyleIdx="0" presStyleCnt="3"/>
      <dgm:spPr/>
    </dgm:pt>
    <dgm:pt modelId="{AFD078C6-3EE1-4706-8A6F-F2CCAB4DEFF8}" type="pres">
      <dgm:prSet presAssocID="{A27382D8-FDAF-4F9D-9BC4-A12A30798434}" presName="gear1dstNode" presStyleLbl="node1" presStyleIdx="0" presStyleCnt="3"/>
      <dgm:spPr/>
    </dgm:pt>
    <dgm:pt modelId="{984E4A47-9A7B-467F-BE29-C37761B82D10}" type="pres">
      <dgm:prSet presAssocID="{54922242-6184-43F5-B8A4-2C5A95A5FC91}" presName="gear2" presStyleLbl="node1" presStyleIdx="1" presStyleCnt="3" custLinFactNeighborX="1018" custLinFactNeighborY="1130">
        <dgm:presLayoutVars>
          <dgm:chMax val="1"/>
          <dgm:bulletEnabled val="1"/>
        </dgm:presLayoutVars>
      </dgm:prSet>
      <dgm:spPr/>
    </dgm:pt>
    <dgm:pt modelId="{EF1D5D6D-84E9-444C-9EFD-19FB597C8EF2}" type="pres">
      <dgm:prSet presAssocID="{54922242-6184-43F5-B8A4-2C5A95A5FC91}" presName="gear2srcNode" presStyleLbl="node1" presStyleIdx="1" presStyleCnt="3"/>
      <dgm:spPr/>
    </dgm:pt>
    <dgm:pt modelId="{4C281BD4-767D-4BDF-A74E-D80E2D217562}" type="pres">
      <dgm:prSet presAssocID="{54922242-6184-43F5-B8A4-2C5A95A5FC91}" presName="gear2dstNode" presStyleLbl="node1" presStyleIdx="1" presStyleCnt="3"/>
      <dgm:spPr/>
    </dgm:pt>
    <dgm:pt modelId="{BF35DBC7-3012-4224-A04C-B323839CAE3F}" type="pres">
      <dgm:prSet presAssocID="{F58C4B45-6868-4656-BBDE-C6D1E6BF50A7}" presName="gear3" presStyleLbl="node1" presStyleIdx="2" presStyleCnt="3"/>
      <dgm:spPr/>
    </dgm:pt>
    <dgm:pt modelId="{A958C849-0BD0-4FA0-BA59-6FCD2AF7A58D}" type="pres">
      <dgm:prSet presAssocID="{F58C4B45-6868-4656-BBDE-C6D1E6BF50A7}" presName="gear3tx" presStyleLbl="node1" presStyleIdx="2" presStyleCnt="3">
        <dgm:presLayoutVars>
          <dgm:chMax val="1"/>
          <dgm:bulletEnabled val="1"/>
        </dgm:presLayoutVars>
      </dgm:prSet>
      <dgm:spPr/>
    </dgm:pt>
    <dgm:pt modelId="{E3AC1EB1-677C-47FF-9B86-508869E6BC4A}" type="pres">
      <dgm:prSet presAssocID="{F58C4B45-6868-4656-BBDE-C6D1E6BF50A7}" presName="gear3srcNode" presStyleLbl="node1" presStyleIdx="2" presStyleCnt="3"/>
      <dgm:spPr/>
    </dgm:pt>
    <dgm:pt modelId="{D28339E4-28EF-4F29-A879-D27BF77E24A8}" type="pres">
      <dgm:prSet presAssocID="{F58C4B45-6868-4656-BBDE-C6D1E6BF50A7}" presName="gear3dstNode" presStyleLbl="node1" presStyleIdx="2" presStyleCnt="3"/>
      <dgm:spPr/>
    </dgm:pt>
    <dgm:pt modelId="{63C1F97B-29AD-4DB7-8C24-CA77EE1701C9}" type="pres">
      <dgm:prSet presAssocID="{CC25E8EB-7D11-45B7-B89D-F24706CC21CD}" presName="connector1" presStyleLbl="sibTrans2D1" presStyleIdx="0" presStyleCnt="3"/>
      <dgm:spPr/>
    </dgm:pt>
    <dgm:pt modelId="{7E3C372B-BE21-4429-8B37-5AB6653E20F9}" type="pres">
      <dgm:prSet presAssocID="{9C18D914-A981-4065-8393-253B02F9B886}" presName="connector2" presStyleLbl="sibTrans2D1" presStyleIdx="1" presStyleCnt="3"/>
      <dgm:spPr/>
    </dgm:pt>
    <dgm:pt modelId="{A489DA0A-A945-47D3-96CB-8193C8AE5D0E}" type="pres">
      <dgm:prSet presAssocID="{3A23D6CE-53B1-4DF6-B6BA-31622AEB73F8}" presName="connector3" presStyleLbl="sibTrans2D1" presStyleIdx="2" presStyleCnt="3"/>
      <dgm:spPr/>
    </dgm:pt>
  </dgm:ptLst>
  <dgm:cxnLst>
    <dgm:cxn modelId="{5E06B00E-4F91-4862-AE5F-670EB5BD70DD}" type="presOf" srcId="{A27382D8-FDAF-4F9D-9BC4-A12A30798434}" destId="{3F89430F-EF78-44FC-9E59-C5D2845D4594}" srcOrd="1" destOrd="0" presId="urn:microsoft.com/office/officeart/2005/8/layout/gear1"/>
    <dgm:cxn modelId="{1963B31C-DD24-4199-BB91-D5A312C5D4AC}" type="presOf" srcId="{54922242-6184-43F5-B8A4-2C5A95A5FC91}" destId="{EF1D5D6D-84E9-444C-9EFD-19FB597C8EF2}" srcOrd="1" destOrd="0" presId="urn:microsoft.com/office/officeart/2005/8/layout/gear1"/>
    <dgm:cxn modelId="{6D821923-74EA-47A8-8A00-9902CE19755E}" type="presOf" srcId="{54922242-6184-43F5-B8A4-2C5A95A5FC91}" destId="{4C281BD4-767D-4BDF-A74E-D80E2D217562}" srcOrd="2" destOrd="0" presId="urn:microsoft.com/office/officeart/2005/8/layout/gear1"/>
    <dgm:cxn modelId="{45AB552B-11F2-4F5C-8358-32F65C00D75E}" type="presOf" srcId="{54922242-6184-43F5-B8A4-2C5A95A5FC91}" destId="{984E4A47-9A7B-467F-BE29-C37761B82D10}" srcOrd="0" destOrd="0" presId="urn:microsoft.com/office/officeart/2005/8/layout/gear1"/>
    <dgm:cxn modelId="{0E69EF33-6C8D-4CD3-9BD4-584BBEAA47DF}" srcId="{0924A630-AD6C-4A90-8E0F-0D970C3ECC90}" destId="{54922242-6184-43F5-B8A4-2C5A95A5FC91}" srcOrd="1" destOrd="0" parTransId="{FAE1D164-5264-43D5-9CB9-5F8C8DDEE3CA}" sibTransId="{9C18D914-A981-4065-8393-253B02F9B886}"/>
    <dgm:cxn modelId="{CBA1B74B-00F8-4820-87D2-D92C42B1E002}" type="presOf" srcId="{F58C4B45-6868-4656-BBDE-C6D1E6BF50A7}" destId="{E3AC1EB1-677C-47FF-9B86-508869E6BC4A}" srcOrd="2" destOrd="0" presId="urn:microsoft.com/office/officeart/2005/8/layout/gear1"/>
    <dgm:cxn modelId="{05E4C680-FA81-459F-83D3-D9DF16286CD3}" type="presOf" srcId="{A27382D8-FDAF-4F9D-9BC4-A12A30798434}" destId="{D4A3AB46-B52F-42C2-A87F-B2A90BD0813D}" srcOrd="0" destOrd="0" presId="urn:microsoft.com/office/officeart/2005/8/layout/gear1"/>
    <dgm:cxn modelId="{D0A58B86-BAD6-4713-A2F5-885917E10C68}" srcId="{0924A630-AD6C-4A90-8E0F-0D970C3ECC90}" destId="{F58C4B45-6868-4656-BBDE-C6D1E6BF50A7}" srcOrd="2" destOrd="0" parTransId="{DDACF4C0-4B69-4135-ACD9-4410754785E7}" sibTransId="{3A23D6CE-53B1-4DF6-B6BA-31622AEB73F8}"/>
    <dgm:cxn modelId="{B377CC87-6B37-4735-86AD-F39F56FCEE39}" type="presOf" srcId="{F58C4B45-6868-4656-BBDE-C6D1E6BF50A7}" destId="{BF35DBC7-3012-4224-A04C-B323839CAE3F}" srcOrd="0" destOrd="0" presId="urn:microsoft.com/office/officeart/2005/8/layout/gear1"/>
    <dgm:cxn modelId="{71980E8D-7EA8-44D3-A1EE-EA98944ED8C5}" type="presOf" srcId="{3A23D6CE-53B1-4DF6-B6BA-31622AEB73F8}" destId="{A489DA0A-A945-47D3-96CB-8193C8AE5D0E}" srcOrd="0" destOrd="0" presId="urn:microsoft.com/office/officeart/2005/8/layout/gear1"/>
    <dgm:cxn modelId="{3458988E-015C-4723-9D73-D160AC43BA4C}" srcId="{0924A630-AD6C-4A90-8E0F-0D970C3ECC90}" destId="{A27382D8-FDAF-4F9D-9BC4-A12A30798434}" srcOrd="0" destOrd="0" parTransId="{24888148-4E81-41ED-9D84-4DFEFF7906A2}" sibTransId="{CC25E8EB-7D11-45B7-B89D-F24706CC21CD}"/>
    <dgm:cxn modelId="{FE837AB4-06B5-42EA-B81F-7641264FE57B}" type="presOf" srcId="{A27382D8-FDAF-4F9D-9BC4-A12A30798434}" destId="{AFD078C6-3EE1-4706-8A6F-F2CCAB4DEFF8}" srcOrd="2" destOrd="0" presId="urn:microsoft.com/office/officeart/2005/8/layout/gear1"/>
    <dgm:cxn modelId="{E03ACEB9-DB57-4C6F-B5B6-8ABDF4F491BD}" type="presOf" srcId="{F58C4B45-6868-4656-BBDE-C6D1E6BF50A7}" destId="{D28339E4-28EF-4F29-A879-D27BF77E24A8}" srcOrd="3" destOrd="0" presId="urn:microsoft.com/office/officeart/2005/8/layout/gear1"/>
    <dgm:cxn modelId="{2141F9E6-B72F-48ED-9EBD-77D67FF97A2B}" type="presOf" srcId="{9C18D914-A981-4065-8393-253B02F9B886}" destId="{7E3C372B-BE21-4429-8B37-5AB6653E20F9}" srcOrd="0" destOrd="0" presId="urn:microsoft.com/office/officeart/2005/8/layout/gear1"/>
    <dgm:cxn modelId="{17AF56E8-DC5E-4951-9661-626B1D884C50}" type="presOf" srcId="{0924A630-AD6C-4A90-8E0F-0D970C3ECC90}" destId="{07F81851-A200-4556-9F43-349CF8D81ED6}" srcOrd="0" destOrd="0" presId="urn:microsoft.com/office/officeart/2005/8/layout/gear1"/>
    <dgm:cxn modelId="{45326CF9-8526-48C8-BABF-1BA1E845EA1D}" type="presOf" srcId="{CC25E8EB-7D11-45B7-B89D-F24706CC21CD}" destId="{63C1F97B-29AD-4DB7-8C24-CA77EE1701C9}" srcOrd="0" destOrd="0" presId="urn:microsoft.com/office/officeart/2005/8/layout/gear1"/>
    <dgm:cxn modelId="{CAB519FC-CA13-47BD-AD4A-991F8CEC95D3}" type="presOf" srcId="{F58C4B45-6868-4656-BBDE-C6D1E6BF50A7}" destId="{A958C849-0BD0-4FA0-BA59-6FCD2AF7A58D}" srcOrd="1" destOrd="0" presId="urn:microsoft.com/office/officeart/2005/8/layout/gear1"/>
    <dgm:cxn modelId="{C220761B-54BB-4816-AE17-AE1647CE4470}" type="presParOf" srcId="{07F81851-A200-4556-9F43-349CF8D81ED6}" destId="{D4A3AB46-B52F-42C2-A87F-B2A90BD0813D}" srcOrd="0" destOrd="0" presId="urn:microsoft.com/office/officeart/2005/8/layout/gear1"/>
    <dgm:cxn modelId="{3DA51154-097B-4B58-82F6-25534464F951}" type="presParOf" srcId="{07F81851-A200-4556-9F43-349CF8D81ED6}" destId="{3F89430F-EF78-44FC-9E59-C5D2845D4594}" srcOrd="1" destOrd="0" presId="urn:microsoft.com/office/officeart/2005/8/layout/gear1"/>
    <dgm:cxn modelId="{487AAF18-7BB8-48EC-BAA4-6F3CDC098FCD}" type="presParOf" srcId="{07F81851-A200-4556-9F43-349CF8D81ED6}" destId="{AFD078C6-3EE1-4706-8A6F-F2CCAB4DEFF8}" srcOrd="2" destOrd="0" presId="urn:microsoft.com/office/officeart/2005/8/layout/gear1"/>
    <dgm:cxn modelId="{E73E4FA6-C1D6-4794-A765-D2B74B810D57}" type="presParOf" srcId="{07F81851-A200-4556-9F43-349CF8D81ED6}" destId="{984E4A47-9A7B-467F-BE29-C37761B82D10}" srcOrd="3" destOrd="0" presId="urn:microsoft.com/office/officeart/2005/8/layout/gear1"/>
    <dgm:cxn modelId="{7CF975F0-BF11-4801-A9AB-B7F720319D6C}" type="presParOf" srcId="{07F81851-A200-4556-9F43-349CF8D81ED6}" destId="{EF1D5D6D-84E9-444C-9EFD-19FB597C8EF2}" srcOrd="4" destOrd="0" presId="urn:microsoft.com/office/officeart/2005/8/layout/gear1"/>
    <dgm:cxn modelId="{B09CE29F-7DD6-4E72-BC77-4405D3A51372}" type="presParOf" srcId="{07F81851-A200-4556-9F43-349CF8D81ED6}" destId="{4C281BD4-767D-4BDF-A74E-D80E2D217562}" srcOrd="5" destOrd="0" presId="urn:microsoft.com/office/officeart/2005/8/layout/gear1"/>
    <dgm:cxn modelId="{180AF3EF-579B-4B62-A1DF-72BBAF85AF94}" type="presParOf" srcId="{07F81851-A200-4556-9F43-349CF8D81ED6}" destId="{BF35DBC7-3012-4224-A04C-B323839CAE3F}" srcOrd="6" destOrd="0" presId="urn:microsoft.com/office/officeart/2005/8/layout/gear1"/>
    <dgm:cxn modelId="{3C22AEFA-4609-478C-BD4D-928EBB767436}" type="presParOf" srcId="{07F81851-A200-4556-9F43-349CF8D81ED6}" destId="{A958C849-0BD0-4FA0-BA59-6FCD2AF7A58D}" srcOrd="7" destOrd="0" presId="urn:microsoft.com/office/officeart/2005/8/layout/gear1"/>
    <dgm:cxn modelId="{201963A9-7297-40AD-8E00-8262C403B379}" type="presParOf" srcId="{07F81851-A200-4556-9F43-349CF8D81ED6}" destId="{E3AC1EB1-677C-47FF-9B86-508869E6BC4A}" srcOrd="8" destOrd="0" presId="urn:microsoft.com/office/officeart/2005/8/layout/gear1"/>
    <dgm:cxn modelId="{DA51D6AC-4CDB-439B-BA8E-EF157CFC0CF8}" type="presParOf" srcId="{07F81851-A200-4556-9F43-349CF8D81ED6}" destId="{D28339E4-28EF-4F29-A879-D27BF77E24A8}" srcOrd="9" destOrd="0" presId="urn:microsoft.com/office/officeart/2005/8/layout/gear1"/>
    <dgm:cxn modelId="{4F2BD5F2-21B1-474A-B177-48F288CE6847}" type="presParOf" srcId="{07F81851-A200-4556-9F43-349CF8D81ED6}" destId="{63C1F97B-29AD-4DB7-8C24-CA77EE1701C9}" srcOrd="10" destOrd="0" presId="urn:microsoft.com/office/officeart/2005/8/layout/gear1"/>
    <dgm:cxn modelId="{FF478CFA-9EE1-4C16-8676-EFC3C566B971}" type="presParOf" srcId="{07F81851-A200-4556-9F43-349CF8D81ED6}" destId="{7E3C372B-BE21-4429-8B37-5AB6653E20F9}" srcOrd="11" destOrd="0" presId="urn:microsoft.com/office/officeart/2005/8/layout/gear1"/>
    <dgm:cxn modelId="{00E32EEB-1183-4243-924E-A6FD0E022C8D}" type="presParOf" srcId="{07F81851-A200-4556-9F43-349CF8D81ED6}" destId="{A489DA0A-A945-47D3-96CB-8193C8AE5D0E}"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A3AB46-B52F-42C2-A87F-B2A90BD0813D}">
      <dsp:nvSpPr>
        <dsp:cNvPr id="0" name=""/>
        <dsp:cNvSpPr/>
      </dsp:nvSpPr>
      <dsp:spPr>
        <a:xfrm>
          <a:off x="3922356" y="2036683"/>
          <a:ext cx="2489279" cy="2489279"/>
        </a:xfrm>
        <a:prstGeom prst="gear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CH" sz="1300" b="1" kern="1200" dirty="0" err="1"/>
            <a:t>Surgery</a:t>
          </a:r>
          <a:r>
            <a:rPr lang="fr-CH" sz="1300" b="1" kern="1200" dirty="0"/>
            <a:t> </a:t>
          </a:r>
        </a:p>
      </dsp:txBody>
      <dsp:txXfrm>
        <a:off x="4422812" y="2619785"/>
        <a:ext cx="1488367" cy="1279541"/>
      </dsp:txXfrm>
    </dsp:sp>
    <dsp:sp modelId="{984E4A47-9A7B-467F-BE29-C37761B82D10}">
      <dsp:nvSpPr>
        <dsp:cNvPr id="0" name=""/>
        <dsp:cNvSpPr/>
      </dsp:nvSpPr>
      <dsp:spPr>
        <a:xfrm>
          <a:off x="2458623" y="1468765"/>
          <a:ext cx="1810385" cy="1810385"/>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CH" sz="1300" b="1" kern="1200" dirty="0" err="1"/>
            <a:t>Systemic</a:t>
          </a:r>
          <a:r>
            <a:rPr lang="fr-CH" sz="1300" b="1" kern="1200" dirty="0"/>
            <a:t> </a:t>
          </a:r>
          <a:r>
            <a:rPr lang="fr-CH" sz="1300" b="1" kern="1200" dirty="0" err="1"/>
            <a:t>treatments</a:t>
          </a:r>
          <a:endParaRPr lang="fr-CH" sz="1300" b="1" kern="1200" dirty="0"/>
        </a:p>
      </dsp:txBody>
      <dsp:txXfrm>
        <a:off x="2914393" y="1927290"/>
        <a:ext cx="898845" cy="893335"/>
      </dsp:txXfrm>
    </dsp:sp>
    <dsp:sp modelId="{BF35DBC7-3012-4224-A04C-B323839CAE3F}">
      <dsp:nvSpPr>
        <dsp:cNvPr id="0" name=""/>
        <dsp:cNvSpPr/>
      </dsp:nvSpPr>
      <dsp:spPr>
        <a:xfrm rot="20700000">
          <a:off x="3454194" y="199327"/>
          <a:ext cx="1773807" cy="1773807"/>
        </a:xfrm>
        <a:prstGeom prst="gear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CH" sz="1300" b="1" kern="1200" dirty="0" err="1"/>
            <a:t>Radiotherapy</a:t>
          </a:r>
          <a:r>
            <a:rPr lang="fr-CH" sz="1300" b="1" kern="1200" dirty="0"/>
            <a:t> </a:t>
          </a:r>
        </a:p>
      </dsp:txBody>
      <dsp:txXfrm rot="-20700000">
        <a:off x="3843242" y="588375"/>
        <a:ext cx="995711" cy="995711"/>
      </dsp:txXfrm>
    </dsp:sp>
    <dsp:sp modelId="{63C1F97B-29AD-4DB7-8C24-CA77EE1701C9}">
      <dsp:nvSpPr>
        <dsp:cNvPr id="0" name=""/>
        <dsp:cNvSpPr/>
      </dsp:nvSpPr>
      <dsp:spPr>
        <a:xfrm>
          <a:off x="3700746" y="1658974"/>
          <a:ext cx="3186277" cy="3186277"/>
        </a:xfrm>
        <a:prstGeom prst="circularArrow">
          <a:avLst>
            <a:gd name="adj1" fmla="val 4687"/>
            <a:gd name="adj2" fmla="val 299029"/>
            <a:gd name="adj3" fmla="val 2523572"/>
            <a:gd name="adj4" fmla="val 15845412"/>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3C372B-BE21-4429-8B37-5AB6653E20F9}">
      <dsp:nvSpPr>
        <dsp:cNvPr id="0" name=""/>
        <dsp:cNvSpPr/>
      </dsp:nvSpPr>
      <dsp:spPr>
        <a:xfrm>
          <a:off x="2119577" y="1046315"/>
          <a:ext cx="2315030" cy="2315030"/>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489DA0A-A945-47D3-96CB-8193C8AE5D0E}">
      <dsp:nvSpPr>
        <dsp:cNvPr id="0" name=""/>
        <dsp:cNvSpPr/>
      </dsp:nvSpPr>
      <dsp:spPr>
        <a:xfrm>
          <a:off x="3043894" y="-190626"/>
          <a:ext cx="2496068" cy="249606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A7506-1AD8-3E46-8BA8-EAF71238561D}" type="datetimeFigureOut">
              <a:rPr lang="fr-FR" smtClean="0"/>
              <a:pPr/>
              <a:t>15/03/2021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3AA16E-08FE-464A-A8CC-F1CE96B9E349}" type="slidenum">
              <a:rPr lang="fr-FR" smtClean="0"/>
              <a:pPr/>
              <a:t>‹#›</a:t>
            </a:fld>
            <a:endParaRPr lang="fr-FR"/>
          </a:p>
        </p:txBody>
      </p:sp>
    </p:spTree>
    <p:extLst>
      <p:ext uri="{BB962C8B-B14F-4D97-AF65-F5344CB8AC3E}">
        <p14:creationId xmlns:p14="http://schemas.microsoft.com/office/powerpoint/2010/main" val="1906115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Cliquez et modifiez le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729603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298808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1254902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99020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Cliquez et modifiez le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506729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1838365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Cliquez et modifiez le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1563577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296057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12094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1181185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Cliquez et modifiez le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Faire glisser l'image vers l'espace réservé ou cliquer sur l'icône pour l'ajouter</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6E7F33CF-EB40-3F43-BA69-98932DCAE1B8}" type="datetimeFigureOut">
              <a:rPr lang="fr-FR" smtClean="0"/>
              <a:pPr/>
              <a:t>15/03/2021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FACEF75-59EB-814A-99D3-1EF2F79FF971}" type="slidenum">
              <a:rPr lang="fr-FR" smtClean="0"/>
              <a:pPr/>
              <a:t>‹#›</a:t>
            </a:fld>
            <a:endParaRPr lang="fr-FR"/>
          </a:p>
        </p:txBody>
      </p:sp>
    </p:spTree>
    <p:extLst>
      <p:ext uri="{BB962C8B-B14F-4D97-AF65-F5344CB8AC3E}">
        <p14:creationId xmlns:p14="http://schemas.microsoft.com/office/powerpoint/2010/main" val="844470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CH"/>
              <a:t>Cliquez et modifiez le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F33CF-EB40-3F43-BA69-98932DCAE1B8}" type="datetimeFigureOut">
              <a:rPr lang="fr-FR" smtClean="0"/>
              <a:pPr/>
              <a:t>15/03/2021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CEF75-59EB-814A-99D3-1EF2F79FF971}" type="slidenum">
              <a:rPr lang="fr-FR" smtClean="0"/>
              <a:pPr/>
              <a:t>‹#›</a:t>
            </a:fld>
            <a:endParaRPr lang="fr-FR"/>
          </a:p>
        </p:txBody>
      </p:sp>
    </p:spTree>
    <p:extLst>
      <p:ext uri="{BB962C8B-B14F-4D97-AF65-F5344CB8AC3E}">
        <p14:creationId xmlns:p14="http://schemas.microsoft.com/office/powerpoint/2010/main" val="2041730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jpeg"/><Relationship Id="rId7" Type="http://schemas.openxmlformats.org/officeDocument/2006/relationships/image" Target="../media/image60.emf"/><Relationship Id="rId2" Type="http://schemas.openxmlformats.org/officeDocument/2006/relationships/image" Target="../media/image55.jpeg"/><Relationship Id="rId1" Type="http://schemas.openxmlformats.org/officeDocument/2006/relationships/slideLayout" Target="../slideLayouts/slideLayout1.xml"/><Relationship Id="rId6" Type="http://schemas.openxmlformats.org/officeDocument/2006/relationships/image" Target="../media/image59.emf"/><Relationship Id="rId11" Type="http://schemas.openxmlformats.org/officeDocument/2006/relationships/image" Target="../media/image64.png"/><Relationship Id="rId5" Type="http://schemas.openxmlformats.org/officeDocument/2006/relationships/image" Target="../media/image58.png"/><Relationship Id="rId10" Type="http://schemas.openxmlformats.org/officeDocument/2006/relationships/image" Target="../media/image63.png"/><Relationship Id="rId4" Type="http://schemas.openxmlformats.org/officeDocument/2006/relationships/image" Target="../media/image57.jpeg"/><Relationship Id="rId9" Type="http://schemas.openxmlformats.org/officeDocument/2006/relationships/image" Target="../media/image62.png"/></Relationships>
</file>

<file path=ppt/slides/_rels/slide11.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emf"/><Relationship Id="rId1" Type="http://schemas.openxmlformats.org/officeDocument/2006/relationships/slideLayout" Target="../slideLayouts/slideLayout1.xml"/><Relationship Id="rId5" Type="http://schemas.openxmlformats.org/officeDocument/2006/relationships/hyperlink" Target="https://c212.net/c/link/?t=0&amp;l=en&amp;o=2987399-1&amp;h=332770382&amp;u=https%3A%2F%2Fwww.nyproton.com%2F&amp;a=the+New+York+Proton+Center" TargetMode="External"/><Relationship Id="rId4" Type="http://schemas.openxmlformats.org/officeDocument/2006/relationships/image" Target="../media/image67.jpeg"/></Relationships>
</file>

<file path=ppt/slides/_rels/slide1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tif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70.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78.jpeg"/><Relationship Id="rId13" Type="http://schemas.openxmlformats.org/officeDocument/2006/relationships/image" Target="../media/image83.jpeg"/><Relationship Id="rId3" Type="http://schemas.openxmlformats.org/officeDocument/2006/relationships/image" Target="../media/image2.tiff"/><Relationship Id="rId7" Type="http://schemas.openxmlformats.org/officeDocument/2006/relationships/image" Target="../media/image77.gif"/><Relationship Id="rId12" Type="http://schemas.openxmlformats.org/officeDocument/2006/relationships/image" Target="../media/image82.emf"/><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76.tiff"/><Relationship Id="rId11" Type="http://schemas.openxmlformats.org/officeDocument/2006/relationships/image" Target="../media/image81.jpeg"/><Relationship Id="rId5" Type="http://schemas.openxmlformats.org/officeDocument/2006/relationships/image" Target="../media/image75.jpeg"/><Relationship Id="rId10" Type="http://schemas.openxmlformats.org/officeDocument/2006/relationships/image" Target="../media/image80.jpeg"/><Relationship Id="rId4" Type="http://schemas.openxmlformats.org/officeDocument/2006/relationships/image" Target="../media/image3.png"/><Relationship Id="rId9" Type="http://schemas.openxmlformats.org/officeDocument/2006/relationships/image" Target="../media/image79.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3" Type="http://schemas.openxmlformats.org/officeDocument/2006/relationships/image" Target="../media/image25.jpeg"/><Relationship Id="rId18" Type="http://schemas.openxmlformats.org/officeDocument/2006/relationships/image" Target="../media/image30.jpeg"/><Relationship Id="rId26" Type="http://schemas.openxmlformats.org/officeDocument/2006/relationships/image" Target="../media/image38.jpeg"/><Relationship Id="rId3" Type="http://schemas.openxmlformats.org/officeDocument/2006/relationships/image" Target="../media/image15.png"/><Relationship Id="rId21" Type="http://schemas.openxmlformats.org/officeDocument/2006/relationships/image" Target="../media/image33.jpeg"/><Relationship Id="rId34" Type="http://schemas.openxmlformats.org/officeDocument/2006/relationships/image" Target="../media/image46.emf"/><Relationship Id="rId7" Type="http://schemas.openxmlformats.org/officeDocument/2006/relationships/image" Target="../media/image19.jpeg"/><Relationship Id="rId12" Type="http://schemas.openxmlformats.org/officeDocument/2006/relationships/image" Target="../media/image24.jpeg"/><Relationship Id="rId17" Type="http://schemas.openxmlformats.org/officeDocument/2006/relationships/image" Target="../media/image29.jpeg"/><Relationship Id="rId25" Type="http://schemas.openxmlformats.org/officeDocument/2006/relationships/image" Target="../media/image37.jpeg"/><Relationship Id="rId33" Type="http://schemas.openxmlformats.org/officeDocument/2006/relationships/image" Target="../media/image45.jpeg"/><Relationship Id="rId2" Type="http://schemas.openxmlformats.org/officeDocument/2006/relationships/image" Target="../media/image14.jpeg"/><Relationship Id="rId16" Type="http://schemas.openxmlformats.org/officeDocument/2006/relationships/image" Target="../media/image28.jpeg"/><Relationship Id="rId20" Type="http://schemas.openxmlformats.org/officeDocument/2006/relationships/image" Target="../media/image32.jpeg"/><Relationship Id="rId29"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18.png"/><Relationship Id="rId11" Type="http://schemas.openxmlformats.org/officeDocument/2006/relationships/image" Target="../media/image23.jpeg"/><Relationship Id="rId24" Type="http://schemas.openxmlformats.org/officeDocument/2006/relationships/image" Target="../media/image36.jpeg"/><Relationship Id="rId32" Type="http://schemas.openxmlformats.org/officeDocument/2006/relationships/image" Target="../media/image44.jpeg"/><Relationship Id="rId5" Type="http://schemas.openxmlformats.org/officeDocument/2006/relationships/image" Target="../media/image17.png"/><Relationship Id="rId15" Type="http://schemas.openxmlformats.org/officeDocument/2006/relationships/image" Target="../media/image27.jpeg"/><Relationship Id="rId23" Type="http://schemas.openxmlformats.org/officeDocument/2006/relationships/image" Target="../media/image35.jpeg"/><Relationship Id="rId28" Type="http://schemas.openxmlformats.org/officeDocument/2006/relationships/image" Target="../media/image40.jpeg"/><Relationship Id="rId10" Type="http://schemas.openxmlformats.org/officeDocument/2006/relationships/image" Target="../media/image22.jpeg"/><Relationship Id="rId19" Type="http://schemas.openxmlformats.org/officeDocument/2006/relationships/image" Target="../media/image31.jpeg"/><Relationship Id="rId31" Type="http://schemas.openxmlformats.org/officeDocument/2006/relationships/image" Target="../media/image43.jpeg"/><Relationship Id="rId4" Type="http://schemas.openxmlformats.org/officeDocument/2006/relationships/image" Target="../media/image16.png"/><Relationship Id="rId9" Type="http://schemas.openxmlformats.org/officeDocument/2006/relationships/image" Target="../media/image21.jpeg"/><Relationship Id="rId14" Type="http://schemas.openxmlformats.org/officeDocument/2006/relationships/image" Target="../media/image26.jpeg"/><Relationship Id="rId22" Type="http://schemas.openxmlformats.org/officeDocument/2006/relationships/image" Target="../media/image34.jpeg"/><Relationship Id="rId27" Type="http://schemas.openxmlformats.org/officeDocument/2006/relationships/image" Target="../media/image39.jpeg"/><Relationship Id="rId30" Type="http://schemas.openxmlformats.org/officeDocument/2006/relationships/image" Target="../media/image42.jpeg"/><Relationship Id="rId35" Type="http://schemas.openxmlformats.org/officeDocument/2006/relationships/image" Target="../media/image47.emf"/><Relationship Id="rId8" Type="http://schemas.openxmlformats.org/officeDocument/2006/relationships/image" Target="../media/image2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9.emf"/><Relationship Id="rId7" Type="http://schemas.openxmlformats.org/officeDocument/2006/relationships/image" Target="../media/image53.jpeg"/><Relationship Id="rId2" Type="http://schemas.openxmlformats.org/officeDocument/2006/relationships/image" Target="../media/image48.jpeg"/><Relationship Id="rId1" Type="http://schemas.openxmlformats.org/officeDocument/2006/relationships/slideLayout" Target="../slideLayouts/slideLayout4.xml"/><Relationship Id="rId6" Type="http://schemas.openxmlformats.org/officeDocument/2006/relationships/image" Target="../media/image52.jpeg"/><Relationship Id="rId5" Type="http://schemas.openxmlformats.org/officeDocument/2006/relationships/image" Target="../media/image51.emf"/><Relationship Id="rId4" Type="http://schemas.openxmlformats.org/officeDocument/2006/relationships/image" Target="../media/image50.emf"/></Relationships>
</file>

<file path=ppt/slides/_rels/slide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72091" y="2433918"/>
            <a:ext cx="9144000" cy="2805855"/>
          </a:xfrm>
        </p:spPr>
        <p:txBody>
          <a:bodyPr>
            <a:normAutofit/>
          </a:bodyPr>
          <a:lstStyle/>
          <a:p>
            <a:r>
              <a:rPr lang="fr-CH" sz="4000" b="1" dirty="0" err="1">
                <a:latin typeface="+mn-lt"/>
              </a:rPr>
              <a:t>Shaping</a:t>
            </a:r>
            <a:r>
              <a:rPr lang="fr-CH" sz="4000" b="1" dirty="0">
                <a:latin typeface="+mn-lt"/>
              </a:rPr>
              <a:t> the future of radiation </a:t>
            </a:r>
            <a:r>
              <a:rPr lang="fr-CH" sz="4000" b="1" dirty="0" err="1">
                <a:latin typeface="+mn-lt"/>
              </a:rPr>
              <a:t>oncology</a:t>
            </a:r>
            <a:r>
              <a:rPr lang="fr-CH" sz="4000" b="1" dirty="0">
                <a:latin typeface="+mn-lt"/>
              </a:rPr>
              <a:t> </a:t>
            </a:r>
            <a:r>
              <a:rPr lang="fr-CH" sz="4000" b="1" dirty="0" err="1">
                <a:latin typeface="+mn-lt"/>
              </a:rPr>
              <a:t>with</a:t>
            </a:r>
            <a:r>
              <a:rPr lang="fr-CH" sz="4000" b="1" dirty="0">
                <a:latin typeface="+mn-lt"/>
              </a:rPr>
              <a:t> CLEAR</a:t>
            </a:r>
            <a:br>
              <a:rPr lang="fr-CH" sz="3600" b="1" dirty="0">
                <a:latin typeface="+mn-lt"/>
              </a:rPr>
            </a:br>
            <a:br>
              <a:rPr lang="fr-CH" sz="3600" b="1" dirty="0">
                <a:latin typeface="+mn-lt"/>
              </a:rPr>
            </a:br>
            <a:br>
              <a:rPr lang="fr-CH" sz="3600" b="1" dirty="0">
                <a:latin typeface="+mn-lt"/>
              </a:rPr>
            </a:br>
            <a:r>
              <a:rPr lang="fr-CH" sz="2400" b="1" dirty="0">
                <a:latin typeface="+mn-lt"/>
              </a:rPr>
              <a:t>Prof. Marie-Catherine Vozenin</a:t>
            </a:r>
          </a:p>
        </p:txBody>
      </p:sp>
      <p:pic>
        <p:nvPicPr>
          <p:cNvPr id="4" name="Picture 4"/>
          <p:cNvPicPr>
            <a:picLocks noChangeAspect="1" noChangeArrowheads="1"/>
          </p:cNvPicPr>
          <p:nvPr/>
        </p:nvPicPr>
        <p:blipFill>
          <a:blip r:embed="rId2" cstate="print"/>
          <a:srcRect/>
          <a:stretch>
            <a:fillRect/>
          </a:stretch>
        </p:blipFill>
        <p:spPr bwMode="auto">
          <a:xfrm>
            <a:off x="10422547" y="141983"/>
            <a:ext cx="1271588" cy="655638"/>
          </a:xfrm>
          <a:prstGeom prst="rect">
            <a:avLst/>
          </a:prstGeom>
          <a:noFill/>
          <a:ln w="9525">
            <a:noFill/>
            <a:miter lim="800000"/>
            <a:headEnd/>
            <a:tailEnd/>
          </a:ln>
        </p:spPr>
      </p:pic>
      <p:pic>
        <p:nvPicPr>
          <p:cNvPr id="5" name="Image 4"/>
          <p:cNvPicPr>
            <a:picLocks noChangeAspect="1"/>
          </p:cNvPicPr>
          <p:nvPr/>
        </p:nvPicPr>
        <p:blipFill>
          <a:blip r:embed="rId3"/>
          <a:stretch>
            <a:fillRect/>
          </a:stretch>
        </p:blipFill>
        <p:spPr>
          <a:xfrm>
            <a:off x="264335" y="154013"/>
            <a:ext cx="1668639" cy="59311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7346" y="135254"/>
            <a:ext cx="1853490" cy="1239863"/>
          </a:xfrm>
          <a:prstGeom prst="rect">
            <a:avLst/>
          </a:prstGeom>
        </p:spPr>
      </p:pic>
    </p:spTree>
    <p:extLst>
      <p:ext uri="{BB962C8B-B14F-4D97-AF65-F5344CB8AC3E}">
        <p14:creationId xmlns:p14="http://schemas.microsoft.com/office/powerpoint/2010/main" val="1172949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dbb6d74-bf7f-40a2-a67d-b537299e64f9@intrane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427" y="3140212"/>
            <a:ext cx="2770532" cy="3694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descr="7cd60af1-28f6-4be1-b2cf-c6ac108d3120@intrane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8584" y="2546171"/>
            <a:ext cx="3828286" cy="287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e40f3613-4ac7-490b-bf78-ef3ccd6ae245@intranet"/>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519" r="18089"/>
          <a:stretch/>
        </p:blipFill>
        <p:spPr bwMode="auto">
          <a:xfrm>
            <a:off x="43620" y="191192"/>
            <a:ext cx="2753339" cy="2852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RÃ©sultat de recherche d'images pour &quot;iba logo&quo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8584" y="1245652"/>
            <a:ext cx="1197235" cy="1197236"/>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p:nvPicPr>
        <p:blipFill>
          <a:blip r:embed="rId6"/>
          <a:stretch>
            <a:fillRect/>
          </a:stretch>
        </p:blipFill>
        <p:spPr>
          <a:xfrm>
            <a:off x="6841374" y="155726"/>
            <a:ext cx="4954552" cy="725509"/>
          </a:xfrm>
          <a:prstGeom prst="rect">
            <a:avLst/>
          </a:prstGeom>
        </p:spPr>
      </p:pic>
      <p:pic>
        <p:nvPicPr>
          <p:cNvPr id="8" name="Image 7"/>
          <p:cNvPicPr>
            <a:picLocks noChangeAspect="1"/>
          </p:cNvPicPr>
          <p:nvPr/>
        </p:nvPicPr>
        <p:blipFill>
          <a:blip r:embed="rId7"/>
          <a:stretch>
            <a:fillRect/>
          </a:stretch>
        </p:blipFill>
        <p:spPr>
          <a:xfrm>
            <a:off x="7390328" y="1085517"/>
            <a:ext cx="4097861" cy="1158083"/>
          </a:xfrm>
          <a:prstGeom prst="rect">
            <a:avLst/>
          </a:prstGeom>
        </p:spPr>
      </p:pic>
      <p:sp>
        <p:nvSpPr>
          <p:cNvPr id="9" name="Rectangle 8"/>
          <p:cNvSpPr/>
          <p:nvPr/>
        </p:nvSpPr>
        <p:spPr>
          <a:xfrm>
            <a:off x="7464828" y="4442105"/>
            <a:ext cx="4915665" cy="1661993"/>
          </a:xfrm>
          <a:prstGeom prst="rect">
            <a:avLst/>
          </a:prstGeom>
        </p:spPr>
        <p:txBody>
          <a:bodyPr wrap="square">
            <a:spAutoFit/>
          </a:bodyPr>
          <a:lstStyle/>
          <a:p>
            <a:r>
              <a:rPr lang="fr-CH" sz="2400" dirty="0">
                <a:solidFill>
                  <a:srgbClr val="69BE28"/>
                </a:solidFill>
                <a:latin typeface="Arial" panose="020B0604020202020204" pitchFamily="34" charset="0"/>
                <a:ea typeface="Times New Roman" panose="02020603050405020304" pitchFamily="18" charset="0"/>
              </a:rPr>
              <a:t>Flash Irradiation </a:t>
            </a:r>
            <a:r>
              <a:rPr lang="fr-CH" sz="2400" dirty="0" err="1">
                <a:solidFill>
                  <a:srgbClr val="69BE28"/>
                </a:solidFill>
                <a:latin typeface="Arial" panose="020B0604020202020204" pitchFamily="34" charset="0"/>
                <a:ea typeface="Times New Roman" panose="02020603050405020304" pitchFamily="18" charset="0"/>
              </a:rPr>
              <a:t>Delivered</a:t>
            </a:r>
            <a:r>
              <a:rPr lang="fr-CH" sz="2400" dirty="0">
                <a:solidFill>
                  <a:srgbClr val="69BE28"/>
                </a:solidFill>
                <a:latin typeface="Arial" panose="020B0604020202020204" pitchFamily="34" charset="0"/>
                <a:ea typeface="Times New Roman" panose="02020603050405020304" pitchFamily="18" charset="0"/>
              </a:rPr>
              <a:t> in a Clinical </a:t>
            </a:r>
            <a:r>
              <a:rPr lang="fr-CH" sz="2400" dirty="0" err="1">
                <a:solidFill>
                  <a:srgbClr val="69BE28"/>
                </a:solidFill>
                <a:latin typeface="Arial" panose="020B0604020202020204" pitchFamily="34" charset="0"/>
                <a:ea typeface="Times New Roman" panose="02020603050405020304" pitchFamily="18" charset="0"/>
              </a:rPr>
              <a:t>Treatment</a:t>
            </a:r>
            <a:r>
              <a:rPr lang="fr-CH" sz="2400" dirty="0">
                <a:solidFill>
                  <a:srgbClr val="69BE28"/>
                </a:solidFill>
                <a:latin typeface="Arial" panose="020B0604020202020204" pitchFamily="34" charset="0"/>
                <a:ea typeface="Times New Roman" panose="02020603050405020304" pitchFamily="18" charset="0"/>
              </a:rPr>
              <a:t> Room</a:t>
            </a:r>
            <a:br>
              <a:rPr lang="fr-CH" dirty="0">
                <a:latin typeface="Times New Roman" panose="02020603050405020304" pitchFamily="18" charset="0"/>
                <a:ea typeface="Times New Roman" panose="02020603050405020304" pitchFamily="18" charset="0"/>
              </a:rPr>
            </a:br>
            <a:r>
              <a:rPr lang="fr-CH" dirty="0" err="1">
                <a:latin typeface="Arial" panose="020B0604020202020204" pitchFamily="34" charset="0"/>
                <a:ea typeface="Times New Roman" panose="02020603050405020304" pitchFamily="18" charset="0"/>
              </a:rPr>
              <a:t>Successful</a:t>
            </a:r>
            <a:r>
              <a:rPr lang="fr-CH" dirty="0">
                <a:latin typeface="Arial" panose="020B0604020202020204" pitchFamily="34" charset="0"/>
                <a:ea typeface="Times New Roman" panose="02020603050405020304" pitchFamily="18" charset="0"/>
              </a:rPr>
              <a:t> Flash Irradiation at </a:t>
            </a:r>
            <a:r>
              <a:rPr lang="fr-CH" dirty="0" err="1">
                <a:latin typeface="Arial" panose="020B0604020202020204" pitchFamily="34" charset="0"/>
                <a:ea typeface="Times New Roman" panose="02020603050405020304" pitchFamily="18" charset="0"/>
              </a:rPr>
              <a:t>Isocenter</a:t>
            </a:r>
            <a:r>
              <a:rPr lang="fr-CH" dirty="0">
                <a:latin typeface="Arial" panose="020B0604020202020204" pitchFamily="34" charset="0"/>
                <a:ea typeface="Times New Roman" panose="02020603050405020304" pitchFamily="18" charset="0"/>
              </a:rPr>
              <a:t> in </a:t>
            </a:r>
            <a:r>
              <a:rPr lang="fr-CH" dirty="0" err="1">
                <a:latin typeface="Arial" panose="020B0604020202020204" pitchFamily="34" charset="0"/>
                <a:ea typeface="Times New Roman" panose="02020603050405020304" pitchFamily="18" charset="0"/>
              </a:rPr>
              <a:t>IBA’s</a:t>
            </a:r>
            <a:r>
              <a:rPr lang="fr-CH" dirty="0">
                <a:latin typeface="Arial" panose="020B0604020202020204" pitchFamily="34" charset="0"/>
                <a:ea typeface="Times New Roman" panose="02020603050405020304" pitchFamily="18" charset="0"/>
              </a:rPr>
              <a:t> Proteus® Solution </a:t>
            </a:r>
            <a:r>
              <a:rPr lang="fr-CH" dirty="0" err="1">
                <a:latin typeface="Arial" panose="020B0604020202020204" pitchFamily="34" charset="0"/>
                <a:ea typeface="Times New Roman" panose="02020603050405020304" pitchFamily="18" charset="0"/>
              </a:rPr>
              <a:t>Gantry</a:t>
            </a:r>
            <a:r>
              <a:rPr lang="fr-CH" dirty="0">
                <a:latin typeface="Arial" panose="020B0604020202020204" pitchFamily="34" charset="0"/>
                <a:ea typeface="Times New Roman" panose="02020603050405020304" pitchFamily="18" charset="0"/>
              </a:rPr>
              <a:t> Room</a:t>
            </a:r>
            <a:br>
              <a:rPr lang="fr-CH" dirty="0">
                <a:latin typeface="Times New Roman" panose="02020603050405020304" pitchFamily="18" charset="0"/>
                <a:ea typeface="Times New Roman" panose="02020603050405020304" pitchFamily="18" charset="0"/>
              </a:rPr>
            </a:br>
            <a:endParaRPr lang="fr-CH" dirty="0"/>
          </a:p>
        </p:txBody>
      </p:sp>
      <p:pic>
        <p:nvPicPr>
          <p:cNvPr id="10" name="Picture 3" descr="https://gallery.mailchimp.com/719d711c277cc1716a4d3345c/images/7f97611a-210b-46d5-a735-46ebffb70b60.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34902" y="3385835"/>
            <a:ext cx="508897" cy="508897"/>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7464828" y="3522087"/>
            <a:ext cx="1130709" cy="646331"/>
          </a:xfrm>
          <a:prstGeom prst="rect">
            <a:avLst/>
          </a:prstGeom>
        </p:spPr>
        <p:txBody>
          <a:bodyPr wrap="square">
            <a:spAutoFit/>
          </a:bodyPr>
          <a:lstStyle/>
          <a:p>
            <a:r>
              <a:rPr lang="fr-CH" b="1" dirty="0" err="1">
                <a:solidFill>
                  <a:srgbClr val="69BE28"/>
                </a:solidFill>
                <a:latin typeface="Arial" panose="020B0604020202020204" pitchFamily="34" charset="0"/>
                <a:ea typeface="Calibri" panose="020F0502020204030204" pitchFamily="34" charset="0"/>
              </a:rPr>
              <a:t>Press</a:t>
            </a:r>
            <a:r>
              <a:rPr lang="fr-CH" b="1" dirty="0">
                <a:solidFill>
                  <a:srgbClr val="69BE28"/>
                </a:solidFill>
                <a:latin typeface="Arial" panose="020B0604020202020204" pitchFamily="34" charset="0"/>
                <a:ea typeface="Calibri" panose="020F0502020204030204" pitchFamily="34" charset="0"/>
              </a:rPr>
              <a:t> Release</a:t>
            </a:r>
            <a:r>
              <a:rPr lang="fr-CH" sz="1400" dirty="0">
                <a:solidFill>
                  <a:srgbClr val="202020"/>
                </a:solidFill>
                <a:latin typeface="Helvetica" panose="020B0604020202020204" pitchFamily="34" charset="0"/>
                <a:ea typeface="Calibri" panose="020F0502020204030204" pitchFamily="34" charset="0"/>
              </a:rPr>
              <a:t> </a:t>
            </a:r>
            <a:endParaRPr lang="fr-CH" dirty="0"/>
          </a:p>
        </p:txBody>
      </p:sp>
      <p:sp>
        <p:nvSpPr>
          <p:cNvPr id="12" name="ZoneTexte 11"/>
          <p:cNvSpPr txBox="1"/>
          <p:nvPr/>
        </p:nvSpPr>
        <p:spPr>
          <a:xfrm>
            <a:off x="10737171" y="2884740"/>
            <a:ext cx="1454829" cy="369332"/>
          </a:xfrm>
          <a:prstGeom prst="rect">
            <a:avLst/>
          </a:prstGeom>
          <a:noFill/>
        </p:spPr>
        <p:txBody>
          <a:bodyPr wrap="square" rtlCol="0">
            <a:spAutoFit/>
          </a:bodyPr>
          <a:lstStyle/>
          <a:p>
            <a:r>
              <a:rPr lang="fr-CH" dirty="0"/>
              <a:t>8 Mars 2019</a:t>
            </a:r>
          </a:p>
        </p:txBody>
      </p:sp>
      <p:pic>
        <p:nvPicPr>
          <p:cNvPr id="13" name="Image 12"/>
          <p:cNvPicPr>
            <a:picLocks noChangeAspect="1"/>
          </p:cNvPicPr>
          <p:nvPr/>
        </p:nvPicPr>
        <p:blipFill>
          <a:blip r:embed="rId9"/>
          <a:stretch>
            <a:fillRect/>
          </a:stretch>
        </p:blipFill>
        <p:spPr>
          <a:xfrm>
            <a:off x="9372135" y="6044835"/>
            <a:ext cx="1274726" cy="519333"/>
          </a:xfrm>
          <a:prstGeom prst="rect">
            <a:avLst/>
          </a:prstGeom>
        </p:spPr>
      </p:pic>
      <p:pic>
        <p:nvPicPr>
          <p:cNvPr id="14" name="Image 13"/>
          <p:cNvPicPr>
            <a:picLocks noChangeAspect="1"/>
          </p:cNvPicPr>
          <p:nvPr/>
        </p:nvPicPr>
        <p:blipFill>
          <a:blip r:embed="rId10"/>
          <a:stretch>
            <a:fillRect/>
          </a:stretch>
        </p:blipFill>
        <p:spPr>
          <a:xfrm>
            <a:off x="7628512" y="6088750"/>
            <a:ext cx="1439263" cy="437423"/>
          </a:xfrm>
          <a:prstGeom prst="rect">
            <a:avLst/>
          </a:prstGeom>
        </p:spPr>
      </p:pic>
      <p:pic>
        <p:nvPicPr>
          <p:cNvPr id="15" name="Image 14"/>
          <p:cNvPicPr>
            <a:picLocks noChangeAspect="1"/>
          </p:cNvPicPr>
          <p:nvPr/>
        </p:nvPicPr>
        <p:blipFill>
          <a:blip r:embed="rId11"/>
          <a:stretch>
            <a:fillRect/>
          </a:stretch>
        </p:blipFill>
        <p:spPr>
          <a:xfrm>
            <a:off x="10915436" y="5935128"/>
            <a:ext cx="805395" cy="805395"/>
          </a:xfrm>
          <a:prstGeom prst="rect">
            <a:avLst/>
          </a:prstGeom>
        </p:spPr>
      </p:pic>
    </p:spTree>
    <p:extLst>
      <p:ext uri="{BB962C8B-B14F-4D97-AF65-F5344CB8AC3E}">
        <p14:creationId xmlns:p14="http://schemas.microsoft.com/office/powerpoint/2010/main" val="1586532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217966" y="3297464"/>
            <a:ext cx="3974657" cy="2685788"/>
          </a:xfrm>
          <a:prstGeom prst="rect">
            <a:avLst/>
          </a:prstGeom>
        </p:spPr>
      </p:pic>
      <p:pic>
        <p:nvPicPr>
          <p:cNvPr id="12" name="Image 11"/>
          <p:cNvPicPr>
            <a:picLocks noChangeAspect="1"/>
          </p:cNvPicPr>
          <p:nvPr/>
        </p:nvPicPr>
        <p:blipFill>
          <a:blip r:embed="rId3"/>
          <a:stretch>
            <a:fillRect/>
          </a:stretch>
        </p:blipFill>
        <p:spPr>
          <a:xfrm>
            <a:off x="701602" y="363176"/>
            <a:ext cx="5751237" cy="2361757"/>
          </a:xfrm>
          <a:prstGeom prst="rect">
            <a:avLst/>
          </a:prstGeom>
        </p:spPr>
      </p:pic>
      <p:pic>
        <p:nvPicPr>
          <p:cNvPr id="11" name="Picture 2" descr="https://tribu.chuv.ch/sites/authoring/TbPhotoProfils/3277/p-32778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86" y="125157"/>
            <a:ext cx="528256" cy="72635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0" y="851510"/>
            <a:ext cx="797013" cy="276999"/>
          </a:xfrm>
          <a:prstGeom prst="rect">
            <a:avLst/>
          </a:prstGeom>
        </p:spPr>
        <p:txBody>
          <a:bodyPr wrap="none">
            <a:spAutoFit/>
          </a:bodyPr>
          <a:lstStyle/>
          <a:p>
            <a:r>
              <a:rPr lang="fr-FR" sz="1200" b="1" dirty="0">
                <a:solidFill>
                  <a:prstClr val="black"/>
                </a:solidFill>
                <a:ea typeface="Geneva" charset="-128"/>
              </a:rPr>
              <a:t>J Bourhis </a:t>
            </a:r>
            <a:endParaRPr lang="fr-CH" dirty="0"/>
          </a:p>
        </p:txBody>
      </p:sp>
      <p:sp>
        <p:nvSpPr>
          <p:cNvPr id="16" name="Rectangle 15"/>
          <p:cNvSpPr/>
          <p:nvPr/>
        </p:nvSpPr>
        <p:spPr>
          <a:xfrm>
            <a:off x="7048266" y="990009"/>
            <a:ext cx="4814047" cy="4924425"/>
          </a:xfrm>
          <a:prstGeom prst="rect">
            <a:avLst/>
          </a:prstGeom>
        </p:spPr>
        <p:txBody>
          <a:bodyPr wrap="square">
            <a:spAutoFit/>
          </a:bodyPr>
          <a:lstStyle/>
          <a:p>
            <a:r>
              <a:rPr lang="en-US" b="1" dirty="0">
                <a:solidFill>
                  <a:srgbClr val="000000"/>
                </a:solidFill>
                <a:latin typeface="inherit"/>
              </a:rPr>
              <a:t>Varian and the Cincinnati Children's/UC Health Proton Therapy Center Announce Initial Patient Treated in the FAST-01 First Human Clinical Trial of FLASH Therapy for Cancer</a:t>
            </a:r>
          </a:p>
          <a:p>
            <a:r>
              <a:rPr lang="en-US" dirty="0">
                <a:solidFill>
                  <a:srgbClr val="000000"/>
                </a:solidFill>
                <a:latin typeface="FF Mark"/>
              </a:rPr>
              <a:t>Oncology</a:t>
            </a:r>
          </a:p>
          <a:p>
            <a:r>
              <a:rPr lang="en-US" dirty="0">
                <a:solidFill>
                  <a:srgbClr val="000000"/>
                </a:solidFill>
                <a:latin typeface="FF Mark"/>
              </a:rPr>
              <a:t>November 19, 2020</a:t>
            </a:r>
          </a:p>
          <a:p>
            <a:endParaRPr lang="en-US" dirty="0">
              <a:solidFill>
                <a:srgbClr val="000000"/>
              </a:solidFill>
              <a:latin typeface="FF Mark"/>
            </a:endParaRPr>
          </a:p>
          <a:p>
            <a:r>
              <a:rPr lang="en-US" sz="1000" dirty="0">
                <a:solidFill>
                  <a:srgbClr val="000000"/>
                </a:solidFill>
                <a:latin typeface="FF Mark"/>
              </a:rPr>
              <a:t>PALO ALTO, Calif., and CINCINNATI, Ohio, Nov. 19, 2020 /PRNewswire/ -- Varian (NYSE: VAR) and the Cincinnati Children's/UC Health Proton Therapy Center today announce the start of the first clinical trial of FLASH therapy as part of the recently opened FAST-01 study (</a:t>
            </a:r>
            <a:r>
              <a:rPr lang="en-US" sz="1000" b="1" dirty="0" err="1">
                <a:solidFill>
                  <a:srgbClr val="000000"/>
                </a:solidFill>
                <a:latin typeface="FF Mark"/>
              </a:rPr>
              <a:t>F</a:t>
            </a:r>
            <a:r>
              <a:rPr lang="en-US" sz="1000" dirty="0" err="1">
                <a:solidFill>
                  <a:srgbClr val="000000"/>
                </a:solidFill>
                <a:latin typeface="FF Mark"/>
              </a:rPr>
              <a:t>e</a:t>
            </a:r>
            <a:r>
              <a:rPr lang="en-US" sz="1000" b="1" dirty="0" err="1">
                <a:solidFill>
                  <a:srgbClr val="000000"/>
                </a:solidFill>
                <a:latin typeface="FF Mark"/>
              </a:rPr>
              <a:t>A</a:t>
            </a:r>
            <a:r>
              <a:rPr lang="en-US" sz="1000" dirty="0" err="1">
                <a:solidFill>
                  <a:srgbClr val="000000"/>
                </a:solidFill>
                <a:latin typeface="FF Mark"/>
              </a:rPr>
              <a:t>sibility</a:t>
            </a:r>
            <a:r>
              <a:rPr lang="en-US" sz="1000" dirty="0">
                <a:solidFill>
                  <a:srgbClr val="000000"/>
                </a:solidFill>
                <a:latin typeface="FF Mark"/>
              </a:rPr>
              <a:t> </a:t>
            </a:r>
            <a:r>
              <a:rPr lang="en-US" sz="1000" b="1" dirty="0">
                <a:solidFill>
                  <a:srgbClr val="000000"/>
                </a:solidFill>
                <a:latin typeface="FF Mark"/>
              </a:rPr>
              <a:t>S</a:t>
            </a:r>
            <a:r>
              <a:rPr lang="en-US" sz="1000" dirty="0">
                <a:solidFill>
                  <a:srgbClr val="000000"/>
                </a:solidFill>
                <a:latin typeface="FF Mark"/>
              </a:rPr>
              <a:t>tudy of FLASH Radiotherapy for the </a:t>
            </a:r>
            <a:r>
              <a:rPr lang="en-US" sz="1000" b="1" dirty="0">
                <a:solidFill>
                  <a:srgbClr val="000000"/>
                </a:solidFill>
                <a:latin typeface="FF Mark"/>
              </a:rPr>
              <a:t>T</a:t>
            </a:r>
            <a:r>
              <a:rPr lang="en-US" sz="1000" dirty="0">
                <a:solidFill>
                  <a:srgbClr val="000000"/>
                </a:solidFill>
                <a:latin typeface="FF Mark"/>
              </a:rPr>
              <a:t>reatment of Symptomatic Bone Metastases). The clinical trial involves the investigational use of Varian's </a:t>
            </a:r>
            <a:r>
              <a:rPr lang="en-US" sz="1000" dirty="0" err="1">
                <a:solidFill>
                  <a:srgbClr val="000000"/>
                </a:solidFill>
                <a:latin typeface="FF Mark"/>
              </a:rPr>
              <a:t>ProBeam</a:t>
            </a:r>
            <a:r>
              <a:rPr lang="en-US" sz="1000" baseline="30000" dirty="0">
                <a:solidFill>
                  <a:srgbClr val="000000"/>
                </a:solidFill>
                <a:latin typeface="FF Mark"/>
              </a:rPr>
              <a:t>®</a:t>
            </a:r>
            <a:r>
              <a:rPr lang="en-US" sz="1000" dirty="0">
                <a:solidFill>
                  <a:srgbClr val="000000"/>
                </a:solidFill>
                <a:latin typeface="FF Mark"/>
              </a:rPr>
              <a:t> particle accelerator modified to enable radiation therapy delivery at ultra-high dose rates (dose delivered in less than 1 second) and is being conducted at the Cincinnati Children's/UC Health Proton Therapy Center with John C. </a:t>
            </a:r>
            <a:r>
              <a:rPr lang="en-US" sz="1000" dirty="0" err="1">
                <a:solidFill>
                  <a:srgbClr val="000000"/>
                </a:solidFill>
                <a:latin typeface="FF Mark"/>
              </a:rPr>
              <a:t>Breneman</a:t>
            </a:r>
            <a:r>
              <a:rPr lang="en-US" sz="1000" dirty="0">
                <a:solidFill>
                  <a:srgbClr val="000000"/>
                </a:solidFill>
                <a:latin typeface="FF Mark"/>
              </a:rPr>
              <a:t> M.D., Medical Director of the center, serving as principal investigator.</a:t>
            </a:r>
          </a:p>
          <a:p>
            <a:r>
              <a:rPr lang="en-US" sz="1000" dirty="0">
                <a:solidFill>
                  <a:srgbClr val="000000"/>
                </a:solidFill>
                <a:latin typeface="FF Mark"/>
              </a:rPr>
              <a:t>The first clinical trial patient was treated this week. The FAST-01 study is expected to enroll up to 10 patients with bone metastases to evaluate clinical workflow feasibility, treatment-related side effects, and efficacy of treatment as assessed by measuring pain relief of trial participants. The clinical trial, informed by years of preclinical work, was designed by experts at Varian and multiple centers in the </a:t>
            </a:r>
            <a:r>
              <a:rPr lang="en-US" sz="1000" dirty="0" err="1">
                <a:solidFill>
                  <a:srgbClr val="000000"/>
                </a:solidFill>
                <a:latin typeface="FF Mark"/>
              </a:rPr>
              <a:t>FlashForward</a:t>
            </a:r>
            <a:r>
              <a:rPr lang="en-US" sz="1000" dirty="0">
                <a:solidFill>
                  <a:srgbClr val="000000"/>
                </a:solidFill>
                <a:latin typeface="FF Mark"/>
              </a:rPr>
              <a:t>™ Consortium, including Cincinnati's Children's/UC Health Proton Therapy Center and </a:t>
            </a:r>
            <a:r>
              <a:rPr lang="en-US" sz="1000" dirty="0">
                <a:solidFill>
                  <a:srgbClr val="3B60AF"/>
                </a:solidFill>
                <a:latin typeface="FF Mark"/>
                <a:hlinkClick r:id="rId5"/>
              </a:rPr>
              <a:t>the New York Proton Center</a:t>
            </a:r>
            <a:r>
              <a:rPr lang="en-US" sz="1000" dirty="0">
                <a:solidFill>
                  <a:srgbClr val="000000"/>
                </a:solidFill>
                <a:latin typeface="FF Mark"/>
              </a:rPr>
              <a:t>.</a:t>
            </a:r>
            <a:endParaRPr lang="en-US" sz="1000" b="0" i="0" dirty="0">
              <a:solidFill>
                <a:srgbClr val="000000"/>
              </a:solidFill>
              <a:effectLst/>
              <a:latin typeface="FF Mark"/>
            </a:endParaRPr>
          </a:p>
        </p:txBody>
      </p:sp>
    </p:spTree>
    <p:extLst>
      <p:ext uri="{BB962C8B-B14F-4D97-AF65-F5344CB8AC3E}">
        <p14:creationId xmlns:p14="http://schemas.microsoft.com/office/powerpoint/2010/main" val="767331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7290" y="629297"/>
            <a:ext cx="9924715" cy="5582652"/>
          </a:xfrm>
          <a:prstGeom prst="rect">
            <a:avLst/>
          </a:prstGeom>
        </p:spPr>
      </p:pic>
      <p:sp>
        <p:nvSpPr>
          <p:cNvPr id="5" name="Rectangle 4"/>
          <p:cNvSpPr/>
          <p:nvPr/>
        </p:nvSpPr>
        <p:spPr>
          <a:xfrm>
            <a:off x="102329" y="6231688"/>
            <a:ext cx="6096000" cy="502573"/>
          </a:xfrm>
          <a:prstGeom prst="rect">
            <a:avLst/>
          </a:prstGeom>
        </p:spPr>
        <p:txBody>
          <a:bodyPr>
            <a:spAutoFit/>
          </a:bodyPr>
          <a:lstStyle/>
          <a:p>
            <a:pPr algn="just"/>
            <a:endParaRPr lang="en-US" sz="1333" dirty="0">
              <a:ea typeface="Times New Roman" panose="02020603050405020304" pitchFamily="18" charset="0"/>
              <a:cs typeface="Times New Roman" panose="02020603050405020304" pitchFamily="18" charset="0"/>
            </a:endParaRPr>
          </a:p>
          <a:p>
            <a:pPr algn="just"/>
            <a:r>
              <a:rPr lang="en-US" sz="1333" dirty="0">
                <a:ea typeface="Times New Roman" panose="02020603050405020304" pitchFamily="18" charset="0"/>
                <a:cs typeface="Times New Roman" panose="02020603050405020304" pitchFamily="18" charset="0"/>
              </a:rPr>
              <a:t>Montay-Gruel P et al., CCR, 2020.</a:t>
            </a:r>
          </a:p>
        </p:txBody>
      </p:sp>
      <p:pic>
        <p:nvPicPr>
          <p:cNvPr id="6" name="Picture 4" descr="Jean-François Germo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3475" y="-9059"/>
            <a:ext cx="589207" cy="83093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a:spLocks noChangeArrowheads="1"/>
          </p:cNvSpPr>
          <p:nvPr/>
        </p:nvSpPr>
        <p:spPr bwMode="auto">
          <a:xfrm>
            <a:off x="11273798" y="821875"/>
            <a:ext cx="830677" cy="246221"/>
          </a:xfrm>
          <a:prstGeom prst="rect">
            <a:avLst/>
          </a:prstGeom>
          <a:noFill/>
          <a:ln w="9525">
            <a:noFill/>
            <a:miter lim="800000"/>
            <a:headEnd/>
            <a:tailEnd/>
          </a:ln>
        </p:spPr>
        <p:txBody>
          <a:bodyPr wrap="none">
            <a:spAutoFit/>
          </a:bodyPr>
          <a:lstStyle/>
          <a:p>
            <a:pPr defTabSz="762000" eaLnBrk="0" hangingPunct="0"/>
            <a:r>
              <a:rPr lang="fr-FR" sz="1000" b="1" dirty="0">
                <a:latin typeface="Arial Narrow" pitchFamily="34" charset="0"/>
              </a:rPr>
              <a:t> JF Germond</a:t>
            </a:r>
          </a:p>
        </p:txBody>
      </p:sp>
    </p:spTree>
    <p:extLst>
      <p:ext uri="{BB962C8B-B14F-4D97-AF65-F5344CB8AC3E}">
        <p14:creationId xmlns:p14="http://schemas.microsoft.com/office/powerpoint/2010/main" val="2852340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contenu 4">
            <a:extLst>
              <a:ext uri="{FF2B5EF4-FFF2-40B4-BE49-F238E27FC236}">
                <a16:creationId xmlns:a16="http://schemas.microsoft.com/office/drawing/2014/main" id="{2E59373F-B339-4DD7-AAE4-53901F7503E7}"/>
              </a:ext>
            </a:extLst>
          </p:cNvPr>
          <p:cNvSpPr txBox="1">
            <a:spLocks/>
          </p:cNvSpPr>
          <p:nvPr/>
        </p:nvSpPr>
        <p:spPr>
          <a:xfrm>
            <a:off x="4152241" y="906239"/>
            <a:ext cx="3883193" cy="3294787"/>
          </a:xfrm>
          <a:prstGeom prst="rect">
            <a:avLst/>
          </a:prstGeom>
          <a:gradFill>
            <a:gsLst>
              <a:gs pos="0">
                <a:schemeClr val="accent2">
                  <a:tint val="50000"/>
                  <a:satMod val="300000"/>
                  <a:alpha val="58000"/>
                </a:schemeClr>
              </a:gs>
              <a:gs pos="100000">
                <a:schemeClr val="accent2">
                  <a:tint val="15000"/>
                  <a:satMod val="350000"/>
                </a:schemeClr>
              </a:gs>
            </a:gsLst>
            <a:lin ang="16200000" scaled="1"/>
          </a:gra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H" sz="1800" dirty="0"/>
              <a:t>Structure d’un faisceau proton</a:t>
            </a:r>
            <a:endParaRPr lang="en-GB" dirty="0"/>
          </a:p>
          <a:p>
            <a:pPr>
              <a:buFont typeface="Wingdings" panose="05000000000000000000" pitchFamily="2" charset="2"/>
              <a:buChar char="Ø"/>
            </a:pPr>
            <a:endParaRPr lang="en-GB" sz="1800" dirty="0">
              <a:solidFill>
                <a:schemeClr val="dk1"/>
              </a:solidFill>
            </a:endParaRPr>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marL="0" indent="0">
              <a:buFont typeface="Arial" panose="020B0604020202020204" pitchFamily="34" charset="0"/>
              <a:buNone/>
            </a:pPr>
            <a:r>
              <a:rPr lang="en-US" sz="1000" dirty="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endParaRPr lang="en-US" sz="10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800" dirty="0">
                <a:latin typeface="Times New Roman" panose="02020603050405020304" pitchFamily="18" charset="0"/>
                <a:cs typeface="Times New Roman" panose="02020603050405020304" pitchFamily="18" charset="0"/>
              </a:rPr>
              <a:t>                      </a:t>
            </a:r>
            <a:endParaRPr lang="en-GB" dirty="0"/>
          </a:p>
          <a:p>
            <a:pPr>
              <a:buFont typeface="Wingdings" panose="05000000000000000000" pitchFamily="2" charset="2"/>
              <a:buChar char="Ø"/>
            </a:pPr>
            <a:endParaRPr lang="en-GB" dirty="0"/>
          </a:p>
          <a:p>
            <a:pPr marL="0" indent="0">
              <a:buFont typeface="Arial" panose="020B0604020202020204" pitchFamily="34" charset="0"/>
              <a:buNone/>
            </a:pPr>
            <a:endParaRPr lang="en-GB" dirty="0"/>
          </a:p>
        </p:txBody>
      </p:sp>
      <p:sp>
        <p:nvSpPr>
          <p:cNvPr id="3" name="Espace réservé du contenu 4">
            <a:extLst>
              <a:ext uri="{FF2B5EF4-FFF2-40B4-BE49-F238E27FC236}">
                <a16:creationId xmlns:a16="http://schemas.microsoft.com/office/drawing/2014/main" id="{0EB01255-BA98-4FDE-92FD-CCED50A55777}"/>
              </a:ext>
            </a:extLst>
          </p:cNvPr>
          <p:cNvSpPr txBox="1">
            <a:spLocks/>
          </p:cNvSpPr>
          <p:nvPr/>
        </p:nvSpPr>
        <p:spPr>
          <a:xfrm>
            <a:off x="195590" y="906240"/>
            <a:ext cx="3883193" cy="3304291"/>
          </a:xfrm>
          <a:prstGeom prst="rect">
            <a:avLst/>
          </a:prstGeom>
          <a:gradFill>
            <a:gsLst>
              <a:gs pos="0">
                <a:schemeClr val="accent2">
                  <a:tint val="50000"/>
                  <a:satMod val="300000"/>
                  <a:alpha val="58000"/>
                </a:schemeClr>
              </a:gs>
              <a:gs pos="100000">
                <a:schemeClr val="accent2">
                  <a:tint val="15000"/>
                  <a:satMod val="350000"/>
                </a:schemeClr>
              </a:gs>
            </a:gsLst>
            <a:lin ang="16200000" scaled="1"/>
          </a:gra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H" sz="1800" dirty="0"/>
              <a:t>Structure pulsée d’un faisceau électron</a:t>
            </a:r>
            <a:endParaRPr lang="en-GB" dirty="0"/>
          </a:p>
          <a:p>
            <a:pPr>
              <a:buFont typeface="Wingdings" panose="05000000000000000000" pitchFamily="2" charset="2"/>
              <a:buChar char="Ø"/>
            </a:pPr>
            <a:endParaRPr lang="en-GB" sz="1800" dirty="0">
              <a:solidFill>
                <a:schemeClr val="dk1"/>
              </a:solidFill>
            </a:endParaRPr>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marL="0" indent="0">
              <a:buFont typeface="Arial" panose="020B0604020202020204" pitchFamily="34" charset="0"/>
              <a:buNone/>
            </a:pPr>
            <a:r>
              <a:rPr lang="en-US" sz="1000" dirty="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endParaRPr lang="en-US" sz="10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800" dirty="0">
                <a:latin typeface="Times New Roman" panose="02020603050405020304" pitchFamily="18" charset="0"/>
                <a:cs typeface="Times New Roman" panose="02020603050405020304" pitchFamily="18" charset="0"/>
              </a:rPr>
              <a:t>                      </a:t>
            </a:r>
            <a:endParaRPr lang="en-GB" dirty="0"/>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marL="0" indent="0">
              <a:buFont typeface="Arial" panose="020B0604020202020204" pitchFamily="34" charset="0"/>
              <a:buNone/>
            </a:pPr>
            <a:endParaRPr lang="en-GB" dirty="0"/>
          </a:p>
        </p:txBody>
      </p:sp>
      <p:grpSp>
        <p:nvGrpSpPr>
          <p:cNvPr id="5" name="Groupe 4">
            <a:extLst>
              <a:ext uri="{FF2B5EF4-FFF2-40B4-BE49-F238E27FC236}">
                <a16:creationId xmlns:a16="http://schemas.microsoft.com/office/drawing/2014/main" id="{C5772C85-EA00-4D0F-96E5-206B62FFA8E3}"/>
              </a:ext>
            </a:extLst>
          </p:cNvPr>
          <p:cNvGrpSpPr/>
          <p:nvPr/>
        </p:nvGrpSpPr>
        <p:grpSpPr>
          <a:xfrm>
            <a:off x="780969" y="1576403"/>
            <a:ext cx="3207142" cy="2218946"/>
            <a:chOff x="1729409" y="1282148"/>
            <a:chExt cx="4800600" cy="2862470"/>
          </a:xfrm>
        </p:grpSpPr>
        <p:sp>
          <p:nvSpPr>
            <p:cNvPr id="27" name="Rectangle 26">
              <a:extLst>
                <a:ext uri="{FF2B5EF4-FFF2-40B4-BE49-F238E27FC236}">
                  <a16:creationId xmlns:a16="http://schemas.microsoft.com/office/drawing/2014/main" id="{F8472710-3FFA-49D1-9C8E-D8F6DB14B494}"/>
                </a:ext>
              </a:extLst>
            </p:cNvPr>
            <p:cNvSpPr/>
            <p:nvPr/>
          </p:nvSpPr>
          <p:spPr>
            <a:xfrm>
              <a:off x="2027582" y="2236304"/>
              <a:ext cx="347869" cy="1749287"/>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6CE1E447-987E-4912-83AF-D3C5C272854F}"/>
                </a:ext>
              </a:extLst>
            </p:cNvPr>
            <p:cNvSpPr/>
            <p:nvPr/>
          </p:nvSpPr>
          <p:spPr>
            <a:xfrm>
              <a:off x="3230216" y="2236304"/>
              <a:ext cx="347869" cy="1749287"/>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4E82527-CE95-4D17-B3C7-96C61BB3500B}"/>
                </a:ext>
              </a:extLst>
            </p:cNvPr>
            <p:cNvSpPr/>
            <p:nvPr/>
          </p:nvSpPr>
          <p:spPr>
            <a:xfrm>
              <a:off x="4447760" y="2230236"/>
              <a:ext cx="347869" cy="1749287"/>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00033EF4-F047-4882-851B-CE91582ADFA2}"/>
                </a:ext>
              </a:extLst>
            </p:cNvPr>
            <p:cNvSpPr/>
            <p:nvPr/>
          </p:nvSpPr>
          <p:spPr>
            <a:xfrm>
              <a:off x="5670274" y="2236304"/>
              <a:ext cx="347869" cy="1749287"/>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Connecteur droit avec flèche 30">
              <a:extLst>
                <a:ext uri="{FF2B5EF4-FFF2-40B4-BE49-F238E27FC236}">
                  <a16:creationId xmlns:a16="http://schemas.microsoft.com/office/drawing/2014/main" id="{9DBBBD78-E476-41B6-822B-5622E94CB8EE}"/>
                </a:ext>
              </a:extLst>
            </p:cNvPr>
            <p:cNvCxnSpPr/>
            <p:nvPr/>
          </p:nvCxnSpPr>
          <p:spPr>
            <a:xfrm flipV="1">
              <a:off x="1729409" y="1282148"/>
              <a:ext cx="19878" cy="2703443"/>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Connecteur droit avec flèche 31">
              <a:extLst>
                <a:ext uri="{FF2B5EF4-FFF2-40B4-BE49-F238E27FC236}">
                  <a16:creationId xmlns:a16="http://schemas.microsoft.com/office/drawing/2014/main" id="{7BF47488-A9E8-4544-B926-CFEF619AFDE2}"/>
                </a:ext>
              </a:extLst>
            </p:cNvPr>
            <p:cNvCxnSpPr/>
            <p:nvPr/>
          </p:nvCxnSpPr>
          <p:spPr>
            <a:xfrm flipV="1">
              <a:off x="1729409" y="3985591"/>
              <a:ext cx="4800600" cy="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33" name="Groupe 32">
              <a:extLst>
                <a:ext uri="{FF2B5EF4-FFF2-40B4-BE49-F238E27FC236}">
                  <a16:creationId xmlns:a16="http://schemas.microsoft.com/office/drawing/2014/main" id="{92F485F2-6BA8-4799-BB14-CA795BC329EB}"/>
                </a:ext>
              </a:extLst>
            </p:cNvPr>
            <p:cNvGrpSpPr/>
            <p:nvPr/>
          </p:nvGrpSpPr>
          <p:grpSpPr>
            <a:xfrm>
              <a:off x="2569262" y="3836505"/>
              <a:ext cx="260902" cy="298174"/>
              <a:chOff x="7031931" y="2469872"/>
              <a:chExt cx="260902" cy="298174"/>
            </a:xfrm>
          </p:grpSpPr>
          <p:sp>
            <p:nvSpPr>
              <p:cNvPr id="42" name="Parallélogramme 41">
                <a:extLst>
                  <a:ext uri="{FF2B5EF4-FFF2-40B4-BE49-F238E27FC236}">
                    <a16:creationId xmlns:a16="http://schemas.microsoft.com/office/drawing/2014/main" id="{3F20C16F-AB33-492E-A13E-DE11D557A7D1}"/>
                  </a:ext>
                </a:extLst>
              </p:cNvPr>
              <p:cNvSpPr/>
              <p:nvPr/>
            </p:nvSpPr>
            <p:spPr>
              <a:xfrm>
                <a:off x="7046842" y="2469873"/>
                <a:ext cx="245991" cy="288235"/>
              </a:xfrm>
              <a:prstGeom prst="parallelogram">
                <a:avLst>
                  <a:gd name="adj" fmla="val 3879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Connecteur droit 42">
                <a:extLst>
                  <a:ext uri="{FF2B5EF4-FFF2-40B4-BE49-F238E27FC236}">
                    <a16:creationId xmlns:a16="http://schemas.microsoft.com/office/drawing/2014/main" id="{C5877704-5EA3-4104-A014-A41C02E66E64}"/>
                  </a:ext>
                </a:extLst>
              </p:cNvPr>
              <p:cNvCxnSpPr/>
              <p:nvPr/>
            </p:nvCxnSpPr>
            <p:spPr>
              <a:xfrm flipV="1">
                <a:off x="7031931" y="2469872"/>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id="{FE8FF59F-238A-4A2D-A040-E4F2275C9760}"/>
                  </a:ext>
                </a:extLst>
              </p:cNvPr>
              <p:cNvCxnSpPr/>
              <p:nvPr/>
            </p:nvCxnSpPr>
            <p:spPr>
              <a:xfrm flipV="1">
                <a:off x="7181018" y="2479811"/>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e 33">
              <a:extLst>
                <a:ext uri="{FF2B5EF4-FFF2-40B4-BE49-F238E27FC236}">
                  <a16:creationId xmlns:a16="http://schemas.microsoft.com/office/drawing/2014/main" id="{C4276CA1-2E47-41E7-80ED-27B1FCFC8142}"/>
                </a:ext>
              </a:extLst>
            </p:cNvPr>
            <p:cNvGrpSpPr/>
            <p:nvPr/>
          </p:nvGrpSpPr>
          <p:grpSpPr>
            <a:xfrm>
              <a:off x="3870045" y="3836505"/>
              <a:ext cx="260902" cy="298174"/>
              <a:chOff x="7031931" y="2469872"/>
              <a:chExt cx="260902" cy="298174"/>
            </a:xfrm>
          </p:grpSpPr>
          <p:sp>
            <p:nvSpPr>
              <p:cNvPr id="39" name="Parallélogramme 38">
                <a:extLst>
                  <a:ext uri="{FF2B5EF4-FFF2-40B4-BE49-F238E27FC236}">
                    <a16:creationId xmlns:a16="http://schemas.microsoft.com/office/drawing/2014/main" id="{198238FC-DD18-419F-B6B2-F79312C3A096}"/>
                  </a:ext>
                </a:extLst>
              </p:cNvPr>
              <p:cNvSpPr/>
              <p:nvPr/>
            </p:nvSpPr>
            <p:spPr>
              <a:xfrm>
                <a:off x="7046842" y="2469873"/>
                <a:ext cx="245991" cy="288235"/>
              </a:xfrm>
              <a:prstGeom prst="parallelogram">
                <a:avLst>
                  <a:gd name="adj" fmla="val 3879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Connecteur droit 39">
                <a:extLst>
                  <a:ext uri="{FF2B5EF4-FFF2-40B4-BE49-F238E27FC236}">
                    <a16:creationId xmlns:a16="http://schemas.microsoft.com/office/drawing/2014/main" id="{25BEE2DB-420E-4EEE-A8AA-F0427FE4AF61}"/>
                  </a:ext>
                </a:extLst>
              </p:cNvPr>
              <p:cNvCxnSpPr/>
              <p:nvPr/>
            </p:nvCxnSpPr>
            <p:spPr>
              <a:xfrm flipV="1">
                <a:off x="7031931" y="2469872"/>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921E6A34-F337-4A33-B497-F0218144B758}"/>
                  </a:ext>
                </a:extLst>
              </p:cNvPr>
              <p:cNvCxnSpPr/>
              <p:nvPr/>
            </p:nvCxnSpPr>
            <p:spPr>
              <a:xfrm flipV="1">
                <a:off x="7181018" y="2479811"/>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oupe 34">
              <a:extLst>
                <a:ext uri="{FF2B5EF4-FFF2-40B4-BE49-F238E27FC236}">
                  <a16:creationId xmlns:a16="http://schemas.microsoft.com/office/drawing/2014/main" id="{5BA16691-35B9-43B8-9426-1AE560CABEC1}"/>
                </a:ext>
              </a:extLst>
            </p:cNvPr>
            <p:cNvGrpSpPr/>
            <p:nvPr/>
          </p:nvGrpSpPr>
          <p:grpSpPr>
            <a:xfrm>
              <a:off x="5122376" y="3846444"/>
              <a:ext cx="260902" cy="298174"/>
              <a:chOff x="7031931" y="2469872"/>
              <a:chExt cx="260902" cy="298174"/>
            </a:xfrm>
          </p:grpSpPr>
          <p:sp>
            <p:nvSpPr>
              <p:cNvPr id="36" name="Parallélogramme 35">
                <a:extLst>
                  <a:ext uri="{FF2B5EF4-FFF2-40B4-BE49-F238E27FC236}">
                    <a16:creationId xmlns:a16="http://schemas.microsoft.com/office/drawing/2014/main" id="{05CF511E-EFF6-4331-93C3-DCAAAB411D39}"/>
                  </a:ext>
                </a:extLst>
              </p:cNvPr>
              <p:cNvSpPr/>
              <p:nvPr/>
            </p:nvSpPr>
            <p:spPr>
              <a:xfrm>
                <a:off x="7046842" y="2469873"/>
                <a:ext cx="245991" cy="288235"/>
              </a:xfrm>
              <a:prstGeom prst="parallelogram">
                <a:avLst>
                  <a:gd name="adj" fmla="val 3879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Connecteur droit 36">
                <a:extLst>
                  <a:ext uri="{FF2B5EF4-FFF2-40B4-BE49-F238E27FC236}">
                    <a16:creationId xmlns:a16="http://schemas.microsoft.com/office/drawing/2014/main" id="{0B708C68-E10C-4864-BF96-62748C024A21}"/>
                  </a:ext>
                </a:extLst>
              </p:cNvPr>
              <p:cNvCxnSpPr/>
              <p:nvPr/>
            </p:nvCxnSpPr>
            <p:spPr>
              <a:xfrm flipV="1">
                <a:off x="7031931" y="2469872"/>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A9511214-C753-4F49-A7B7-21BD6D5B0B79}"/>
                  </a:ext>
                </a:extLst>
              </p:cNvPr>
              <p:cNvCxnSpPr/>
              <p:nvPr/>
            </p:nvCxnSpPr>
            <p:spPr>
              <a:xfrm flipV="1">
                <a:off x="7181018" y="2479811"/>
                <a:ext cx="111815" cy="28823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6" name="ZoneTexte 5">
            <a:extLst>
              <a:ext uri="{FF2B5EF4-FFF2-40B4-BE49-F238E27FC236}">
                <a16:creationId xmlns:a16="http://schemas.microsoft.com/office/drawing/2014/main" id="{2316D1C5-CD35-4834-8A69-05C003F3C097}"/>
              </a:ext>
            </a:extLst>
          </p:cNvPr>
          <p:cNvSpPr txBox="1"/>
          <p:nvPr/>
        </p:nvSpPr>
        <p:spPr>
          <a:xfrm>
            <a:off x="1479001" y="3814880"/>
            <a:ext cx="1842611" cy="386147"/>
          </a:xfrm>
          <a:prstGeom prst="rect">
            <a:avLst/>
          </a:prstGeom>
          <a:noFill/>
        </p:spPr>
        <p:txBody>
          <a:bodyPr wrap="square" rtlCol="0">
            <a:spAutoFit/>
          </a:bodyPr>
          <a:lstStyle/>
          <a:p>
            <a:r>
              <a:rPr lang="en-GB" sz="1400" dirty="0"/>
              <a:t>Temps </a:t>
            </a:r>
            <a:r>
              <a:rPr lang="en-GB" sz="1400" dirty="0" err="1"/>
              <a:t>écoulé</a:t>
            </a:r>
            <a:endParaRPr lang="en-GB" sz="1400" dirty="0"/>
          </a:p>
        </p:txBody>
      </p:sp>
      <p:sp>
        <p:nvSpPr>
          <p:cNvPr id="7" name="ZoneTexte 6">
            <a:extLst>
              <a:ext uri="{FF2B5EF4-FFF2-40B4-BE49-F238E27FC236}">
                <a16:creationId xmlns:a16="http://schemas.microsoft.com/office/drawing/2014/main" id="{A061E18B-9E3F-4E8F-911C-433F96956E19}"/>
              </a:ext>
            </a:extLst>
          </p:cNvPr>
          <p:cNvSpPr txBox="1"/>
          <p:nvPr/>
        </p:nvSpPr>
        <p:spPr>
          <a:xfrm rot="16200000">
            <a:off x="-463937" y="2166115"/>
            <a:ext cx="1950042" cy="307776"/>
          </a:xfrm>
          <a:prstGeom prst="rect">
            <a:avLst/>
          </a:prstGeom>
          <a:noFill/>
        </p:spPr>
        <p:txBody>
          <a:bodyPr wrap="square" rtlCol="0">
            <a:spAutoFit/>
          </a:bodyPr>
          <a:lstStyle/>
          <a:p>
            <a:r>
              <a:rPr lang="en-GB" sz="1400" dirty="0" err="1"/>
              <a:t>Débit</a:t>
            </a:r>
            <a:r>
              <a:rPr lang="en-GB" sz="1400" dirty="0"/>
              <a:t> de dose</a:t>
            </a:r>
          </a:p>
        </p:txBody>
      </p:sp>
      <p:cxnSp>
        <p:nvCxnSpPr>
          <p:cNvPr id="8" name="Connecteur droit avec flèche 7">
            <a:extLst>
              <a:ext uri="{FF2B5EF4-FFF2-40B4-BE49-F238E27FC236}">
                <a16:creationId xmlns:a16="http://schemas.microsoft.com/office/drawing/2014/main" id="{52AE51BC-AF5A-4220-A3C1-9FC587E22A8A}"/>
              </a:ext>
            </a:extLst>
          </p:cNvPr>
          <p:cNvCxnSpPr/>
          <p:nvPr/>
        </p:nvCxnSpPr>
        <p:spPr>
          <a:xfrm>
            <a:off x="975185" y="1961594"/>
            <a:ext cx="237386" cy="0"/>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83608738-EE83-4D30-A369-CD20BDC12144}"/>
              </a:ext>
            </a:extLst>
          </p:cNvPr>
          <p:cNvCxnSpPr/>
          <p:nvPr/>
        </p:nvCxnSpPr>
        <p:spPr>
          <a:xfrm>
            <a:off x="1783615" y="1961594"/>
            <a:ext cx="237386" cy="0"/>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DCBE1624-FC49-40E4-B1BB-F972BB7366AC}"/>
              </a:ext>
            </a:extLst>
          </p:cNvPr>
          <p:cNvCxnSpPr/>
          <p:nvPr/>
        </p:nvCxnSpPr>
        <p:spPr>
          <a:xfrm>
            <a:off x="2594529" y="1961594"/>
            <a:ext cx="237386" cy="0"/>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385A88B5-7BAB-4ECB-8C94-BEC5FEC6BA54}"/>
              </a:ext>
            </a:extLst>
          </p:cNvPr>
          <p:cNvCxnSpPr/>
          <p:nvPr/>
        </p:nvCxnSpPr>
        <p:spPr>
          <a:xfrm>
            <a:off x="3408763" y="1961594"/>
            <a:ext cx="237386" cy="0"/>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F4738429-A59A-4817-808D-A91B73763D37}"/>
              </a:ext>
            </a:extLst>
          </p:cNvPr>
          <p:cNvCxnSpPr/>
          <p:nvPr/>
        </p:nvCxnSpPr>
        <p:spPr>
          <a:xfrm>
            <a:off x="1196795" y="1966363"/>
            <a:ext cx="598785" cy="0"/>
          </a:xfrm>
          <a:prstGeom prst="straightConnector1">
            <a:avLst/>
          </a:prstGeom>
          <a:ln>
            <a:solidFill>
              <a:schemeClr val="bg2">
                <a:lumMod val="9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DCECDE41-280E-4FD5-91A4-3DD7F1BC4042}"/>
              </a:ext>
            </a:extLst>
          </p:cNvPr>
          <p:cNvCxnSpPr/>
          <p:nvPr/>
        </p:nvCxnSpPr>
        <p:spPr>
          <a:xfrm>
            <a:off x="2011274" y="1975899"/>
            <a:ext cx="598785" cy="0"/>
          </a:xfrm>
          <a:prstGeom prst="straightConnector1">
            <a:avLst/>
          </a:prstGeom>
          <a:ln>
            <a:solidFill>
              <a:schemeClr val="bg2">
                <a:lumMod val="9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D7B46894-BB44-4C21-A3F8-1B3500D5B1EC}"/>
              </a:ext>
            </a:extLst>
          </p:cNvPr>
          <p:cNvCxnSpPr/>
          <p:nvPr/>
        </p:nvCxnSpPr>
        <p:spPr>
          <a:xfrm>
            <a:off x="2823020" y="1966363"/>
            <a:ext cx="598785" cy="0"/>
          </a:xfrm>
          <a:prstGeom prst="straightConnector1">
            <a:avLst/>
          </a:prstGeom>
          <a:ln>
            <a:solidFill>
              <a:schemeClr val="bg2">
                <a:lumMod val="90000"/>
              </a:schemeClr>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20" name="ZoneTexte 19">
            <a:extLst>
              <a:ext uri="{FF2B5EF4-FFF2-40B4-BE49-F238E27FC236}">
                <a16:creationId xmlns:a16="http://schemas.microsoft.com/office/drawing/2014/main" id="{0059B94C-F9C9-406A-83BC-E7F976DFAAC5}"/>
              </a:ext>
            </a:extLst>
          </p:cNvPr>
          <p:cNvSpPr txBox="1"/>
          <p:nvPr/>
        </p:nvSpPr>
        <p:spPr>
          <a:xfrm rot="16200000">
            <a:off x="696431" y="1463094"/>
            <a:ext cx="806376" cy="276999"/>
          </a:xfrm>
          <a:prstGeom prst="rect">
            <a:avLst/>
          </a:prstGeom>
          <a:noFill/>
        </p:spPr>
        <p:txBody>
          <a:bodyPr wrap="square" rtlCol="0">
            <a:spAutoFit/>
          </a:bodyPr>
          <a:lstStyle/>
          <a:p>
            <a:r>
              <a:rPr lang="en-GB" sz="1200" dirty="0">
                <a:solidFill>
                  <a:srgbClr val="FF0000"/>
                </a:solidFill>
              </a:rPr>
              <a:t>0.5-5</a:t>
            </a:r>
            <a:r>
              <a:rPr lang="en-GB" sz="1200" dirty="0">
                <a:solidFill>
                  <a:srgbClr val="FF0000"/>
                </a:solidFill>
                <a:sym typeface="Symbol"/>
              </a:rPr>
              <a:t>s</a:t>
            </a:r>
            <a:endParaRPr lang="en-GB" sz="1200" dirty="0">
              <a:solidFill>
                <a:srgbClr val="FF0000"/>
              </a:solidFill>
            </a:endParaRPr>
          </a:p>
        </p:txBody>
      </p:sp>
      <p:sp>
        <p:nvSpPr>
          <p:cNvPr id="21" name="ZoneTexte 20">
            <a:extLst>
              <a:ext uri="{FF2B5EF4-FFF2-40B4-BE49-F238E27FC236}">
                <a16:creationId xmlns:a16="http://schemas.microsoft.com/office/drawing/2014/main" id="{8497A7D8-6319-4886-AFFD-B6BE8469B963}"/>
              </a:ext>
            </a:extLst>
          </p:cNvPr>
          <p:cNvSpPr txBox="1"/>
          <p:nvPr/>
        </p:nvSpPr>
        <p:spPr>
          <a:xfrm rot="16200000">
            <a:off x="1499876" y="1472600"/>
            <a:ext cx="806376" cy="276999"/>
          </a:xfrm>
          <a:prstGeom prst="rect">
            <a:avLst/>
          </a:prstGeom>
          <a:noFill/>
        </p:spPr>
        <p:txBody>
          <a:bodyPr wrap="square" rtlCol="0">
            <a:spAutoFit/>
          </a:bodyPr>
          <a:lstStyle/>
          <a:p>
            <a:r>
              <a:rPr lang="en-GB" sz="1200" dirty="0">
                <a:solidFill>
                  <a:srgbClr val="FF0000"/>
                </a:solidFill>
              </a:rPr>
              <a:t>0.5-5</a:t>
            </a:r>
            <a:r>
              <a:rPr lang="en-GB" sz="1200" dirty="0">
                <a:solidFill>
                  <a:srgbClr val="FF0000"/>
                </a:solidFill>
                <a:sym typeface="Symbol"/>
              </a:rPr>
              <a:t>s</a:t>
            </a:r>
            <a:endParaRPr lang="en-GB" sz="1200" dirty="0">
              <a:solidFill>
                <a:srgbClr val="FF0000"/>
              </a:solidFill>
            </a:endParaRPr>
          </a:p>
        </p:txBody>
      </p:sp>
      <p:sp>
        <p:nvSpPr>
          <p:cNvPr id="22" name="ZoneTexte 21">
            <a:extLst>
              <a:ext uri="{FF2B5EF4-FFF2-40B4-BE49-F238E27FC236}">
                <a16:creationId xmlns:a16="http://schemas.microsoft.com/office/drawing/2014/main" id="{F5AF3C82-78B2-4F87-901A-B4D4BF95DC15}"/>
              </a:ext>
            </a:extLst>
          </p:cNvPr>
          <p:cNvSpPr txBox="1"/>
          <p:nvPr/>
        </p:nvSpPr>
        <p:spPr>
          <a:xfrm rot="16200000">
            <a:off x="2326320" y="1473327"/>
            <a:ext cx="806376" cy="276999"/>
          </a:xfrm>
          <a:prstGeom prst="rect">
            <a:avLst/>
          </a:prstGeom>
          <a:noFill/>
        </p:spPr>
        <p:txBody>
          <a:bodyPr wrap="square" rtlCol="0">
            <a:spAutoFit/>
          </a:bodyPr>
          <a:lstStyle/>
          <a:p>
            <a:r>
              <a:rPr lang="en-GB" sz="1200" dirty="0">
                <a:solidFill>
                  <a:srgbClr val="FF0000"/>
                </a:solidFill>
              </a:rPr>
              <a:t>0.5-5</a:t>
            </a:r>
            <a:r>
              <a:rPr lang="en-GB" sz="1200" dirty="0">
                <a:solidFill>
                  <a:srgbClr val="FF0000"/>
                </a:solidFill>
                <a:sym typeface="Symbol"/>
              </a:rPr>
              <a:t>s</a:t>
            </a:r>
            <a:endParaRPr lang="en-GB" sz="1200" dirty="0">
              <a:solidFill>
                <a:srgbClr val="FF0000"/>
              </a:solidFill>
            </a:endParaRPr>
          </a:p>
        </p:txBody>
      </p:sp>
      <p:sp>
        <p:nvSpPr>
          <p:cNvPr id="23" name="ZoneTexte 22">
            <a:extLst>
              <a:ext uri="{FF2B5EF4-FFF2-40B4-BE49-F238E27FC236}">
                <a16:creationId xmlns:a16="http://schemas.microsoft.com/office/drawing/2014/main" id="{BD19D13F-7EA1-46B8-BBF0-D19F6BEB1F50}"/>
              </a:ext>
            </a:extLst>
          </p:cNvPr>
          <p:cNvSpPr txBox="1"/>
          <p:nvPr/>
        </p:nvSpPr>
        <p:spPr>
          <a:xfrm rot="16200000">
            <a:off x="3123512" y="1473327"/>
            <a:ext cx="806376" cy="276999"/>
          </a:xfrm>
          <a:prstGeom prst="rect">
            <a:avLst/>
          </a:prstGeom>
          <a:noFill/>
        </p:spPr>
        <p:txBody>
          <a:bodyPr wrap="square" rtlCol="0">
            <a:spAutoFit/>
          </a:bodyPr>
          <a:lstStyle/>
          <a:p>
            <a:r>
              <a:rPr lang="en-GB" sz="1200" dirty="0">
                <a:solidFill>
                  <a:srgbClr val="FF0000"/>
                </a:solidFill>
              </a:rPr>
              <a:t>0.5-5</a:t>
            </a:r>
            <a:r>
              <a:rPr lang="en-GB" sz="1200" dirty="0">
                <a:solidFill>
                  <a:srgbClr val="FF0000"/>
                </a:solidFill>
                <a:sym typeface="Symbol"/>
              </a:rPr>
              <a:t>s</a:t>
            </a:r>
            <a:endParaRPr lang="en-GB" sz="1200" dirty="0">
              <a:solidFill>
                <a:srgbClr val="FF0000"/>
              </a:solidFill>
            </a:endParaRPr>
          </a:p>
        </p:txBody>
      </p:sp>
      <p:sp>
        <p:nvSpPr>
          <p:cNvPr id="24" name="ZoneTexte 23">
            <a:extLst>
              <a:ext uri="{FF2B5EF4-FFF2-40B4-BE49-F238E27FC236}">
                <a16:creationId xmlns:a16="http://schemas.microsoft.com/office/drawing/2014/main" id="{19769AE7-6328-4F9B-B8EF-B9C6310FD180}"/>
              </a:ext>
            </a:extLst>
          </p:cNvPr>
          <p:cNvSpPr txBox="1"/>
          <p:nvPr/>
        </p:nvSpPr>
        <p:spPr>
          <a:xfrm>
            <a:off x="1196795" y="1565884"/>
            <a:ext cx="697773" cy="308021"/>
          </a:xfrm>
          <a:prstGeom prst="rect">
            <a:avLst/>
          </a:prstGeom>
          <a:noFill/>
        </p:spPr>
        <p:txBody>
          <a:bodyPr wrap="square" rtlCol="0">
            <a:spAutoFit/>
          </a:bodyPr>
          <a:lstStyle/>
          <a:p>
            <a:r>
              <a:rPr lang="en-GB" sz="700" dirty="0">
                <a:solidFill>
                  <a:schemeClr val="tx1">
                    <a:lumMod val="50000"/>
                    <a:lumOff val="50000"/>
                  </a:schemeClr>
                </a:solidFill>
              </a:rPr>
              <a:t>2.5-100ms</a:t>
            </a:r>
          </a:p>
        </p:txBody>
      </p:sp>
      <p:sp>
        <p:nvSpPr>
          <p:cNvPr id="25" name="ZoneTexte 24">
            <a:extLst>
              <a:ext uri="{FF2B5EF4-FFF2-40B4-BE49-F238E27FC236}">
                <a16:creationId xmlns:a16="http://schemas.microsoft.com/office/drawing/2014/main" id="{76F8371D-0D2D-42CC-9701-7CF4C553284A}"/>
              </a:ext>
            </a:extLst>
          </p:cNvPr>
          <p:cNvSpPr txBox="1"/>
          <p:nvPr/>
        </p:nvSpPr>
        <p:spPr>
          <a:xfrm>
            <a:off x="2017108" y="1581335"/>
            <a:ext cx="697773" cy="308021"/>
          </a:xfrm>
          <a:prstGeom prst="rect">
            <a:avLst/>
          </a:prstGeom>
          <a:noFill/>
        </p:spPr>
        <p:txBody>
          <a:bodyPr wrap="square" rtlCol="0">
            <a:spAutoFit/>
          </a:bodyPr>
          <a:lstStyle/>
          <a:p>
            <a:r>
              <a:rPr lang="en-GB" sz="700" dirty="0">
                <a:solidFill>
                  <a:schemeClr val="tx1">
                    <a:lumMod val="50000"/>
                    <a:lumOff val="50000"/>
                  </a:schemeClr>
                </a:solidFill>
              </a:rPr>
              <a:t>2.5-100ms</a:t>
            </a:r>
          </a:p>
        </p:txBody>
      </p:sp>
      <p:sp>
        <p:nvSpPr>
          <p:cNvPr id="26" name="ZoneTexte 25">
            <a:extLst>
              <a:ext uri="{FF2B5EF4-FFF2-40B4-BE49-F238E27FC236}">
                <a16:creationId xmlns:a16="http://schemas.microsoft.com/office/drawing/2014/main" id="{57C9A718-F182-4D80-A211-DA2B14F44FF4}"/>
              </a:ext>
            </a:extLst>
          </p:cNvPr>
          <p:cNvSpPr txBox="1"/>
          <p:nvPr/>
        </p:nvSpPr>
        <p:spPr>
          <a:xfrm>
            <a:off x="2805436" y="1573276"/>
            <a:ext cx="697773" cy="308021"/>
          </a:xfrm>
          <a:prstGeom prst="rect">
            <a:avLst/>
          </a:prstGeom>
          <a:noFill/>
        </p:spPr>
        <p:txBody>
          <a:bodyPr wrap="square" rtlCol="0">
            <a:spAutoFit/>
          </a:bodyPr>
          <a:lstStyle/>
          <a:p>
            <a:r>
              <a:rPr lang="en-GB" sz="700" dirty="0">
                <a:solidFill>
                  <a:schemeClr val="tx1">
                    <a:lumMod val="50000"/>
                    <a:lumOff val="50000"/>
                  </a:schemeClr>
                </a:solidFill>
              </a:rPr>
              <a:t>2.5-100ms</a:t>
            </a:r>
          </a:p>
        </p:txBody>
      </p:sp>
      <p:sp>
        <p:nvSpPr>
          <p:cNvPr id="157" name="ZoneTexte 156">
            <a:extLst>
              <a:ext uri="{FF2B5EF4-FFF2-40B4-BE49-F238E27FC236}">
                <a16:creationId xmlns:a16="http://schemas.microsoft.com/office/drawing/2014/main" id="{C5896984-5677-424D-8822-1A064F234539}"/>
              </a:ext>
            </a:extLst>
          </p:cNvPr>
          <p:cNvSpPr txBox="1"/>
          <p:nvPr/>
        </p:nvSpPr>
        <p:spPr>
          <a:xfrm>
            <a:off x="9049868" y="6459690"/>
            <a:ext cx="806376" cy="276999"/>
          </a:xfrm>
          <a:prstGeom prst="rect">
            <a:avLst/>
          </a:prstGeom>
          <a:noFill/>
        </p:spPr>
        <p:txBody>
          <a:bodyPr wrap="square" rtlCol="0">
            <a:spAutoFit/>
          </a:bodyPr>
          <a:lstStyle/>
          <a:p>
            <a:r>
              <a:rPr lang="en-GB" sz="1200" dirty="0">
                <a:solidFill>
                  <a:schemeClr val="accent4">
                    <a:lumMod val="75000"/>
                  </a:schemeClr>
                </a:solidFill>
              </a:rPr>
              <a:t>50</a:t>
            </a:r>
            <a:r>
              <a:rPr lang="en-GB" sz="1200" dirty="0">
                <a:solidFill>
                  <a:schemeClr val="accent4">
                    <a:lumMod val="75000"/>
                  </a:schemeClr>
                </a:solidFill>
                <a:sym typeface="Symbol"/>
              </a:rPr>
              <a:t>m</a:t>
            </a:r>
            <a:endParaRPr lang="en-GB" sz="1200" dirty="0">
              <a:solidFill>
                <a:schemeClr val="accent4">
                  <a:lumMod val="75000"/>
                </a:schemeClr>
              </a:solidFill>
            </a:endParaRPr>
          </a:p>
        </p:txBody>
      </p:sp>
      <p:sp>
        <p:nvSpPr>
          <p:cNvPr id="158" name="ZoneTexte 157">
            <a:extLst>
              <a:ext uri="{FF2B5EF4-FFF2-40B4-BE49-F238E27FC236}">
                <a16:creationId xmlns:a16="http://schemas.microsoft.com/office/drawing/2014/main" id="{D3875024-E092-46A4-BB3C-4B97F69B2030}"/>
              </a:ext>
            </a:extLst>
          </p:cNvPr>
          <p:cNvSpPr txBox="1"/>
          <p:nvPr/>
        </p:nvSpPr>
        <p:spPr>
          <a:xfrm>
            <a:off x="9453056" y="6467631"/>
            <a:ext cx="983144" cy="276999"/>
          </a:xfrm>
          <a:prstGeom prst="rect">
            <a:avLst/>
          </a:prstGeom>
          <a:noFill/>
        </p:spPr>
        <p:txBody>
          <a:bodyPr wrap="square" rtlCol="0">
            <a:spAutoFit/>
          </a:bodyPr>
          <a:lstStyle/>
          <a:p>
            <a:r>
              <a:rPr lang="en-GB" sz="1200" dirty="0"/>
              <a:t>200-400 </a:t>
            </a:r>
            <a:r>
              <a:rPr lang="en-GB" sz="1200" dirty="0">
                <a:sym typeface="Symbol"/>
              </a:rPr>
              <a:t></a:t>
            </a:r>
            <a:r>
              <a:rPr lang="en-GB" sz="1200" dirty="0"/>
              <a:t>m</a:t>
            </a:r>
          </a:p>
        </p:txBody>
      </p:sp>
      <p:sp>
        <p:nvSpPr>
          <p:cNvPr id="244" name="ZoneTexte 243">
            <a:extLst>
              <a:ext uri="{FF2B5EF4-FFF2-40B4-BE49-F238E27FC236}">
                <a16:creationId xmlns:a16="http://schemas.microsoft.com/office/drawing/2014/main" id="{195CB40E-511E-4DC4-83E8-7982667A8104}"/>
              </a:ext>
            </a:extLst>
          </p:cNvPr>
          <p:cNvSpPr txBox="1"/>
          <p:nvPr/>
        </p:nvSpPr>
        <p:spPr>
          <a:xfrm>
            <a:off x="6490326" y="5130573"/>
            <a:ext cx="806376" cy="276999"/>
          </a:xfrm>
          <a:prstGeom prst="rect">
            <a:avLst/>
          </a:prstGeom>
          <a:noFill/>
        </p:spPr>
        <p:txBody>
          <a:bodyPr wrap="square" rtlCol="0">
            <a:spAutoFit/>
          </a:bodyPr>
          <a:lstStyle/>
          <a:p>
            <a:r>
              <a:rPr lang="en-GB" sz="1200" dirty="0">
                <a:solidFill>
                  <a:schemeClr val="accent4">
                    <a:lumMod val="75000"/>
                  </a:schemeClr>
                </a:solidFill>
              </a:rPr>
              <a:t>5-7mm</a:t>
            </a:r>
          </a:p>
        </p:txBody>
      </p:sp>
      <p:sp>
        <p:nvSpPr>
          <p:cNvPr id="246" name="ZoneTexte 245">
            <a:extLst>
              <a:ext uri="{FF2B5EF4-FFF2-40B4-BE49-F238E27FC236}">
                <a16:creationId xmlns:a16="http://schemas.microsoft.com/office/drawing/2014/main" id="{FA8CD5AD-2404-4AA5-8799-ABEE65158054}"/>
              </a:ext>
            </a:extLst>
          </p:cNvPr>
          <p:cNvSpPr txBox="1"/>
          <p:nvPr/>
        </p:nvSpPr>
        <p:spPr>
          <a:xfrm>
            <a:off x="2572634" y="5618938"/>
            <a:ext cx="806376" cy="276999"/>
          </a:xfrm>
          <a:prstGeom prst="rect">
            <a:avLst/>
          </a:prstGeom>
          <a:noFill/>
        </p:spPr>
        <p:txBody>
          <a:bodyPr wrap="square" rtlCol="0">
            <a:spAutoFit/>
          </a:bodyPr>
          <a:lstStyle/>
          <a:p>
            <a:r>
              <a:rPr lang="en-GB" sz="1200" dirty="0">
                <a:solidFill>
                  <a:schemeClr val="accent4">
                    <a:lumMod val="75000"/>
                  </a:schemeClr>
                </a:solidFill>
                <a:sym typeface="Symbol" panose="05050102010706020507" pitchFamily="18" charset="2"/>
              </a:rPr>
              <a:t> cm</a:t>
            </a:r>
            <a:endParaRPr lang="en-GB" sz="1200" dirty="0">
              <a:solidFill>
                <a:schemeClr val="accent4">
                  <a:lumMod val="75000"/>
                </a:schemeClr>
              </a:solidFill>
            </a:endParaRPr>
          </a:p>
        </p:txBody>
      </p:sp>
      <p:pic>
        <p:nvPicPr>
          <p:cNvPr id="16" name="Picture 2" descr="EMOTICON eclair 22">
            <a:extLst>
              <a:ext uri="{FF2B5EF4-FFF2-40B4-BE49-F238E27FC236}">
                <a16:creationId xmlns:a16="http://schemas.microsoft.com/office/drawing/2014/main" id="{CAEB6ABE-34F6-487A-8377-185FE1D2AE53}"/>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1060464" y="2074068"/>
            <a:ext cx="78310" cy="16628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EMOTICON eclair 22">
            <a:extLst>
              <a:ext uri="{FF2B5EF4-FFF2-40B4-BE49-F238E27FC236}">
                <a16:creationId xmlns:a16="http://schemas.microsoft.com/office/drawing/2014/main" id="{36528C86-7DCF-434E-8E17-D9AB551C1226}"/>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1863909" y="2074068"/>
            <a:ext cx="78310" cy="16628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EMOTICON eclair 22">
            <a:extLst>
              <a:ext uri="{FF2B5EF4-FFF2-40B4-BE49-F238E27FC236}">
                <a16:creationId xmlns:a16="http://schemas.microsoft.com/office/drawing/2014/main" id="{A552E297-F7C4-4BDA-84FD-8C844AA14F4F}"/>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2674066" y="2035895"/>
            <a:ext cx="78310" cy="16628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EMOTICON eclair 22">
            <a:extLst>
              <a:ext uri="{FF2B5EF4-FFF2-40B4-BE49-F238E27FC236}">
                <a16:creationId xmlns:a16="http://schemas.microsoft.com/office/drawing/2014/main" id="{A08AD9E2-13F2-4D08-95C8-EBC8C4EDB424}"/>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3490793" y="2035895"/>
            <a:ext cx="78310" cy="166285"/>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e 46">
            <a:extLst>
              <a:ext uri="{FF2B5EF4-FFF2-40B4-BE49-F238E27FC236}">
                <a16:creationId xmlns:a16="http://schemas.microsoft.com/office/drawing/2014/main" id="{0A0B8F4C-BD74-44C6-B10B-A11BBC56AD0E}"/>
              </a:ext>
            </a:extLst>
          </p:cNvPr>
          <p:cNvGrpSpPr/>
          <p:nvPr/>
        </p:nvGrpSpPr>
        <p:grpSpPr>
          <a:xfrm>
            <a:off x="4287070" y="1354486"/>
            <a:ext cx="3630915" cy="2856045"/>
            <a:chOff x="656351" y="1769863"/>
            <a:chExt cx="3274456" cy="1854961"/>
          </a:xfrm>
        </p:grpSpPr>
        <p:grpSp>
          <p:nvGrpSpPr>
            <p:cNvPr id="48" name="Groupe 47">
              <a:extLst>
                <a:ext uri="{FF2B5EF4-FFF2-40B4-BE49-F238E27FC236}">
                  <a16:creationId xmlns:a16="http://schemas.microsoft.com/office/drawing/2014/main" id="{5AAB3163-F44C-4AEC-8F07-2C6EA1374B51}"/>
                </a:ext>
              </a:extLst>
            </p:cNvPr>
            <p:cNvGrpSpPr/>
            <p:nvPr/>
          </p:nvGrpSpPr>
          <p:grpSpPr>
            <a:xfrm>
              <a:off x="1038521" y="1920168"/>
              <a:ext cx="2892286" cy="1361108"/>
              <a:chOff x="1729409" y="1282148"/>
              <a:chExt cx="4800600" cy="2703444"/>
            </a:xfrm>
          </p:grpSpPr>
          <p:sp>
            <p:nvSpPr>
              <p:cNvPr id="70" name="Rectangle 69">
                <a:extLst>
                  <a:ext uri="{FF2B5EF4-FFF2-40B4-BE49-F238E27FC236}">
                    <a16:creationId xmlns:a16="http://schemas.microsoft.com/office/drawing/2014/main" id="{E6CBE3C7-5D45-4E26-8D60-78A6AB33214F}"/>
                  </a:ext>
                </a:extLst>
              </p:cNvPr>
              <p:cNvSpPr/>
              <p:nvPr/>
            </p:nvSpPr>
            <p:spPr>
              <a:xfrm>
                <a:off x="2104918" y="2236304"/>
                <a:ext cx="3950827" cy="1749288"/>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4" name="Connecteur droit avec flèche 73">
                <a:extLst>
                  <a:ext uri="{FF2B5EF4-FFF2-40B4-BE49-F238E27FC236}">
                    <a16:creationId xmlns:a16="http://schemas.microsoft.com/office/drawing/2014/main" id="{66FB6681-93C5-4B66-B7E3-4BD10FB79852}"/>
                  </a:ext>
                </a:extLst>
              </p:cNvPr>
              <p:cNvCxnSpPr/>
              <p:nvPr/>
            </p:nvCxnSpPr>
            <p:spPr>
              <a:xfrm flipV="1">
                <a:off x="1729409" y="1282148"/>
                <a:ext cx="19878" cy="2703443"/>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5" name="Connecteur droit avec flèche 74">
                <a:extLst>
                  <a:ext uri="{FF2B5EF4-FFF2-40B4-BE49-F238E27FC236}">
                    <a16:creationId xmlns:a16="http://schemas.microsoft.com/office/drawing/2014/main" id="{CF29E782-22A7-4B81-BD0E-141E35BAE63C}"/>
                  </a:ext>
                </a:extLst>
              </p:cNvPr>
              <p:cNvCxnSpPr/>
              <p:nvPr/>
            </p:nvCxnSpPr>
            <p:spPr>
              <a:xfrm flipV="1">
                <a:off x="1729409" y="3985591"/>
                <a:ext cx="4800600" cy="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9" name="ZoneTexte 48">
              <a:extLst>
                <a:ext uri="{FF2B5EF4-FFF2-40B4-BE49-F238E27FC236}">
                  <a16:creationId xmlns:a16="http://schemas.microsoft.com/office/drawing/2014/main" id="{F0DE3E4C-F75A-49BA-B40E-0AAFCA7E4FCD}"/>
                </a:ext>
              </a:extLst>
            </p:cNvPr>
            <p:cNvSpPr txBox="1"/>
            <p:nvPr/>
          </p:nvSpPr>
          <p:spPr>
            <a:xfrm>
              <a:off x="1668025" y="3374027"/>
              <a:ext cx="1661716" cy="250797"/>
            </a:xfrm>
            <a:prstGeom prst="rect">
              <a:avLst/>
            </a:prstGeom>
            <a:noFill/>
          </p:spPr>
          <p:txBody>
            <a:bodyPr wrap="square" rtlCol="0">
              <a:spAutoFit/>
            </a:bodyPr>
            <a:lstStyle/>
            <a:p>
              <a:r>
                <a:rPr lang="en-GB" sz="1400" dirty="0"/>
                <a:t>Temps </a:t>
              </a:r>
              <a:r>
                <a:rPr lang="en-GB" sz="1400" dirty="0" err="1"/>
                <a:t>écoulé</a:t>
              </a:r>
              <a:endParaRPr lang="en-GB" sz="1400" dirty="0"/>
            </a:p>
          </p:txBody>
        </p:sp>
        <p:sp>
          <p:nvSpPr>
            <p:cNvPr id="50" name="ZoneTexte 49">
              <a:extLst>
                <a:ext uri="{FF2B5EF4-FFF2-40B4-BE49-F238E27FC236}">
                  <a16:creationId xmlns:a16="http://schemas.microsoft.com/office/drawing/2014/main" id="{CB7CA2B3-F17A-4538-BF02-45AC816DF02B}"/>
                </a:ext>
              </a:extLst>
            </p:cNvPr>
            <p:cNvSpPr txBox="1"/>
            <p:nvPr/>
          </p:nvSpPr>
          <p:spPr>
            <a:xfrm rot="16200000">
              <a:off x="161869" y="2264345"/>
              <a:ext cx="1266525" cy="277561"/>
            </a:xfrm>
            <a:prstGeom prst="rect">
              <a:avLst/>
            </a:prstGeom>
            <a:noFill/>
          </p:spPr>
          <p:txBody>
            <a:bodyPr wrap="square" rtlCol="0">
              <a:spAutoFit/>
            </a:bodyPr>
            <a:lstStyle/>
            <a:p>
              <a:r>
                <a:rPr lang="en-GB" sz="1400" dirty="0" err="1"/>
                <a:t>Débit</a:t>
              </a:r>
              <a:r>
                <a:rPr lang="en-GB" sz="1400" dirty="0"/>
                <a:t> de dose</a:t>
              </a:r>
            </a:p>
          </p:txBody>
        </p:sp>
        <p:cxnSp>
          <p:nvCxnSpPr>
            <p:cNvPr id="51" name="Connecteur droit avec flèche 50">
              <a:extLst>
                <a:ext uri="{FF2B5EF4-FFF2-40B4-BE49-F238E27FC236}">
                  <a16:creationId xmlns:a16="http://schemas.microsoft.com/office/drawing/2014/main" id="{913A3D97-6F41-4020-8622-B065C0C97251}"/>
                </a:ext>
              </a:extLst>
            </p:cNvPr>
            <p:cNvCxnSpPr>
              <a:cxnSpLocks/>
            </p:cNvCxnSpPr>
            <p:nvPr/>
          </p:nvCxnSpPr>
          <p:spPr>
            <a:xfrm flipV="1">
              <a:off x="1213670" y="2164170"/>
              <a:ext cx="2431400" cy="6173"/>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63" name="ZoneTexte 62">
              <a:extLst>
                <a:ext uri="{FF2B5EF4-FFF2-40B4-BE49-F238E27FC236}">
                  <a16:creationId xmlns:a16="http://schemas.microsoft.com/office/drawing/2014/main" id="{87390E6C-567A-4740-93D4-1CF5236617AE}"/>
                </a:ext>
              </a:extLst>
            </p:cNvPr>
            <p:cNvSpPr txBox="1"/>
            <p:nvPr/>
          </p:nvSpPr>
          <p:spPr>
            <a:xfrm>
              <a:off x="2166922" y="2018166"/>
              <a:ext cx="727210" cy="179907"/>
            </a:xfrm>
            <a:prstGeom prst="rect">
              <a:avLst/>
            </a:prstGeom>
            <a:noFill/>
          </p:spPr>
          <p:txBody>
            <a:bodyPr wrap="square" rtlCol="0">
              <a:spAutoFit/>
            </a:bodyPr>
            <a:lstStyle/>
            <a:p>
              <a:r>
                <a:rPr lang="en-GB" sz="1200" dirty="0">
                  <a:solidFill>
                    <a:srgbClr val="FF0000"/>
                  </a:solidFill>
                </a:rPr>
                <a:t>100 </a:t>
              </a:r>
              <a:r>
                <a:rPr lang="en-GB" sz="1200" dirty="0" err="1">
                  <a:solidFill>
                    <a:srgbClr val="FF0000"/>
                  </a:solidFill>
                </a:rPr>
                <a:t>ms</a:t>
              </a:r>
              <a:endParaRPr lang="en-GB" sz="1200" dirty="0">
                <a:solidFill>
                  <a:srgbClr val="FF0000"/>
                </a:solidFill>
              </a:endParaRPr>
            </a:p>
          </p:txBody>
        </p:sp>
        <p:pic>
          <p:nvPicPr>
            <p:cNvPr id="59" name="Picture 2" descr="EMOTICON eclair 22">
              <a:extLst>
                <a:ext uri="{FF2B5EF4-FFF2-40B4-BE49-F238E27FC236}">
                  <a16:creationId xmlns:a16="http://schemas.microsoft.com/office/drawing/2014/main" id="{DF6D08E8-9BA2-4079-B8D4-8AC48EFE6AA1}"/>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65397" y="2245476"/>
              <a:ext cx="70622" cy="108000"/>
            </a:xfrm>
            <a:prstGeom prst="rect">
              <a:avLst/>
            </a:prstGeom>
            <a:noFill/>
            <a:extLst>
              <a:ext uri="{909E8E84-426E-40DD-AFC4-6F175D3DCCD1}">
                <a14:hiddenFill xmlns:a14="http://schemas.microsoft.com/office/drawing/2010/main">
                  <a:solidFill>
                    <a:srgbClr val="FFFFFF"/>
                  </a:solidFill>
                </a14:hiddenFill>
              </a:ext>
            </a:extLst>
          </p:spPr>
        </p:pic>
      </p:grpSp>
      <p:sp>
        <p:nvSpPr>
          <p:cNvPr id="130" name="Espace réservé du contenu 4">
            <a:extLst>
              <a:ext uri="{FF2B5EF4-FFF2-40B4-BE49-F238E27FC236}">
                <a16:creationId xmlns:a16="http://schemas.microsoft.com/office/drawing/2014/main" id="{473FF1E5-80EC-458A-AD18-2ED30D797B04}"/>
              </a:ext>
            </a:extLst>
          </p:cNvPr>
          <p:cNvSpPr txBox="1">
            <a:spLocks/>
          </p:cNvSpPr>
          <p:nvPr/>
        </p:nvSpPr>
        <p:spPr>
          <a:xfrm>
            <a:off x="8131113" y="915744"/>
            <a:ext cx="3883193" cy="3294787"/>
          </a:xfrm>
          <a:prstGeom prst="rect">
            <a:avLst/>
          </a:prstGeom>
          <a:gradFill>
            <a:gsLst>
              <a:gs pos="0">
                <a:schemeClr val="accent2">
                  <a:tint val="50000"/>
                  <a:satMod val="300000"/>
                  <a:alpha val="58000"/>
                </a:schemeClr>
              </a:gs>
              <a:gs pos="100000">
                <a:schemeClr val="accent2">
                  <a:tint val="15000"/>
                  <a:satMod val="350000"/>
                </a:schemeClr>
              </a:gs>
            </a:gsLst>
            <a:lin ang="16200000" scaled="1"/>
          </a:gra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CH" sz="1800" dirty="0"/>
              <a:t>Structure d’un faisceau RX synchrotron</a:t>
            </a:r>
            <a:endParaRPr lang="en-GB" sz="1800" dirty="0"/>
          </a:p>
          <a:p>
            <a:pPr>
              <a:buFont typeface="Wingdings" panose="05000000000000000000" pitchFamily="2" charset="2"/>
              <a:buChar char="Ø"/>
            </a:pPr>
            <a:endParaRPr lang="en-GB" sz="1800" dirty="0">
              <a:solidFill>
                <a:schemeClr val="dk1"/>
              </a:solidFill>
            </a:endParaRPr>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a:buFont typeface="Wingdings" panose="05000000000000000000" pitchFamily="2" charset="2"/>
              <a:buChar char="Ø"/>
            </a:pPr>
            <a:endParaRPr lang="en-GB" dirty="0"/>
          </a:p>
          <a:p>
            <a:pPr marL="0" indent="0">
              <a:buFont typeface="Arial" panose="020B0604020202020204" pitchFamily="34" charset="0"/>
              <a:buNone/>
            </a:pPr>
            <a:r>
              <a:rPr lang="en-US" sz="1000" dirty="0">
                <a:latin typeface="Times New Roman" panose="02020603050405020304" pitchFamily="18" charset="0"/>
                <a:cs typeface="Times New Roman" panose="02020603050405020304" pitchFamily="18" charset="0"/>
              </a:rPr>
              <a:t> </a:t>
            </a:r>
          </a:p>
          <a:p>
            <a:pPr marL="0" indent="0">
              <a:buFont typeface="Arial" panose="020B0604020202020204" pitchFamily="34" charset="0"/>
              <a:buNone/>
            </a:pPr>
            <a:endParaRPr lang="en-US" sz="1000" dirty="0">
              <a:latin typeface="Times New Roman" panose="02020603050405020304" pitchFamily="18" charset="0"/>
              <a:cs typeface="Times New Roman" panose="02020603050405020304" pitchFamily="18" charset="0"/>
            </a:endParaRPr>
          </a:p>
          <a:p>
            <a:pPr marL="0" indent="0">
              <a:buFont typeface="Arial" panose="020B0604020202020204" pitchFamily="34" charset="0"/>
              <a:buNone/>
            </a:pPr>
            <a:r>
              <a:rPr lang="en-US" sz="800" dirty="0">
                <a:latin typeface="Times New Roman" panose="02020603050405020304" pitchFamily="18" charset="0"/>
                <a:cs typeface="Times New Roman" panose="02020603050405020304" pitchFamily="18" charset="0"/>
              </a:rPr>
              <a:t> </a:t>
            </a:r>
            <a:endParaRPr lang="en-GB" dirty="0"/>
          </a:p>
          <a:p>
            <a:pPr marL="0" indent="0">
              <a:buFont typeface="Arial" panose="020B0604020202020204" pitchFamily="34" charset="0"/>
              <a:buNone/>
            </a:pPr>
            <a:endParaRPr lang="en-GB" dirty="0"/>
          </a:p>
        </p:txBody>
      </p:sp>
      <p:grpSp>
        <p:nvGrpSpPr>
          <p:cNvPr id="131" name="Groupe 130">
            <a:extLst>
              <a:ext uri="{FF2B5EF4-FFF2-40B4-BE49-F238E27FC236}">
                <a16:creationId xmlns:a16="http://schemas.microsoft.com/office/drawing/2014/main" id="{29CCA2F9-AF1B-435B-8854-35B6F7E6A15D}"/>
              </a:ext>
            </a:extLst>
          </p:cNvPr>
          <p:cNvGrpSpPr/>
          <p:nvPr/>
        </p:nvGrpSpPr>
        <p:grpSpPr>
          <a:xfrm>
            <a:off x="8253825" y="1344981"/>
            <a:ext cx="3630915" cy="2856045"/>
            <a:chOff x="656351" y="1769863"/>
            <a:chExt cx="3274456" cy="1854961"/>
          </a:xfrm>
        </p:grpSpPr>
        <p:grpSp>
          <p:nvGrpSpPr>
            <p:cNvPr id="132" name="Groupe 131">
              <a:extLst>
                <a:ext uri="{FF2B5EF4-FFF2-40B4-BE49-F238E27FC236}">
                  <a16:creationId xmlns:a16="http://schemas.microsoft.com/office/drawing/2014/main" id="{CAEE2072-8485-46FD-AD28-80B499E2A07E}"/>
                </a:ext>
              </a:extLst>
            </p:cNvPr>
            <p:cNvGrpSpPr/>
            <p:nvPr/>
          </p:nvGrpSpPr>
          <p:grpSpPr>
            <a:xfrm>
              <a:off x="1038521" y="1920168"/>
              <a:ext cx="2892286" cy="1361108"/>
              <a:chOff x="1729409" y="1282148"/>
              <a:chExt cx="4800600" cy="2703444"/>
            </a:xfrm>
          </p:grpSpPr>
          <p:sp>
            <p:nvSpPr>
              <p:cNvPr id="138" name="Rectangle 137">
                <a:extLst>
                  <a:ext uri="{FF2B5EF4-FFF2-40B4-BE49-F238E27FC236}">
                    <a16:creationId xmlns:a16="http://schemas.microsoft.com/office/drawing/2014/main" id="{51C716E0-A21F-4FCD-877A-9A1182904393}"/>
                  </a:ext>
                </a:extLst>
              </p:cNvPr>
              <p:cNvSpPr/>
              <p:nvPr/>
            </p:nvSpPr>
            <p:spPr>
              <a:xfrm>
                <a:off x="3123994" y="2236303"/>
                <a:ext cx="1827873" cy="1749288"/>
              </a:xfrm>
              <a:prstGeom prst="rect">
                <a:avLst/>
              </a:prstGeom>
              <a:pattFill prst="dkVert">
                <a:fgClr>
                  <a:srgbClr val="FFFF00"/>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9" name="Connecteur droit avec flèche 138">
                <a:extLst>
                  <a:ext uri="{FF2B5EF4-FFF2-40B4-BE49-F238E27FC236}">
                    <a16:creationId xmlns:a16="http://schemas.microsoft.com/office/drawing/2014/main" id="{313BFD1E-DC99-40C1-849E-14A5CC92870D}"/>
                  </a:ext>
                </a:extLst>
              </p:cNvPr>
              <p:cNvCxnSpPr/>
              <p:nvPr/>
            </p:nvCxnSpPr>
            <p:spPr>
              <a:xfrm flipV="1">
                <a:off x="1729409" y="1282148"/>
                <a:ext cx="19878" cy="2703443"/>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0" name="Connecteur droit avec flèche 139">
                <a:extLst>
                  <a:ext uri="{FF2B5EF4-FFF2-40B4-BE49-F238E27FC236}">
                    <a16:creationId xmlns:a16="http://schemas.microsoft.com/office/drawing/2014/main" id="{87DE1B41-1DC5-44CF-BD1B-BFB42394A085}"/>
                  </a:ext>
                </a:extLst>
              </p:cNvPr>
              <p:cNvCxnSpPr/>
              <p:nvPr/>
            </p:nvCxnSpPr>
            <p:spPr>
              <a:xfrm flipV="1">
                <a:off x="1729409" y="3985591"/>
                <a:ext cx="4800600" cy="1"/>
              </a:xfrm>
              <a:prstGeom prst="straightConnector1">
                <a:avLst/>
              </a:prstGeom>
              <a:ln w="12700">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33" name="ZoneTexte 132">
              <a:extLst>
                <a:ext uri="{FF2B5EF4-FFF2-40B4-BE49-F238E27FC236}">
                  <a16:creationId xmlns:a16="http://schemas.microsoft.com/office/drawing/2014/main" id="{4E2CF78A-3209-4DF5-8B5E-76D490B8B4B3}"/>
                </a:ext>
              </a:extLst>
            </p:cNvPr>
            <p:cNvSpPr txBox="1"/>
            <p:nvPr/>
          </p:nvSpPr>
          <p:spPr>
            <a:xfrm>
              <a:off x="1668025" y="3374027"/>
              <a:ext cx="1661716" cy="250797"/>
            </a:xfrm>
            <a:prstGeom prst="rect">
              <a:avLst/>
            </a:prstGeom>
            <a:noFill/>
          </p:spPr>
          <p:txBody>
            <a:bodyPr wrap="square" rtlCol="0">
              <a:spAutoFit/>
            </a:bodyPr>
            <a:lstStyle/>
            <a:p>
              <a:r>
                <a:rPr lang="en-GB" sz="1400" dirty="0"/>
                <a:t>Temps </a:t>
              </a:r>
              <a:r>
                <a:rPr lang="en-GB" sz="1400" dirty="0" err="1"/>
                <a:t>écoulé</a:t>
              </a:r>
              <a:endParaRPr lang="en-GB" sz="1400" dirty="0"/>
            </a:p>
          </p:txBody>
        </p:sp>
        <p:sp>
          <p:nvSpPr>
            <p:cNvPr id="134" name="ZoneTexte 133">
              <a:extLst>
                <a:ext uri="{FF2B5EF4-FFF2-40B4-BE49-F238E27FC236}">
                  <a16:creationId xmlns:a16="http://schemas.microsoft.com/office/drawing/2014/main" id="{15993E68-8E89-494D-AB28-364CF4047DA6}"/>
                </a:ext>
              </a:extLst>
            </p:cNvPr>
            <p:cNvSpPr txBox="1"/>
            <p:nvPr/>
          </p:nvSpPr>
          <p:spPr>
            <a:xfrm rot="16200000">
              <a:off x="161869" y="2264345"/>
              <a:ext cx="1266525" cy="277561"/>
            </a:xfrm>
            <a:prstGeom prst="rect">
              <a:avLst/>
            </a:prstGeom>
            <a:noFill/>
          </p:spPr>
          <p:txBody>
            <a:bodyPr wrap="square" rtlCol="0">
              <a:spAutoFit/>
            </a:bodyPr>
            <a:lstStyle/>
            <a:p>
              <a:r>
                <a:rPr lang="en-GB" sz="1400" dirty="0" err="1"/>
                <a:t>Débit</a:t>
              </a:r>
              <a:r>
                <a:rPr lang="en-GB" sz="1400" dirty="0"/>
                <a:t> de dose</a:t>
              </a:r>
            </a:p>
          </p:txBody>
        </p:sp>
        <p:cxnSp>
          <p:nvCxnSpPr>
            <p:cNvPr id="135" name="Connecteur droit avec flèche 134">
              <a:extLst>
                <a:ext uri="{FF2B5EF4-FFF2-40B4-BE49-F238E27FC236}">
                  <a16:creationId xmlns:a16="http://schemas.microsoft.com/office/drawing/2014/main" id="{A47FC4F6-19F1-4139-899B-9A251705954F}"/>
                </a:ext>
              </a:extLst>
            </p:cNvPr>
            <p:cNvCxnSpPr>
              <a:cxnSpLocks/>
            </p:cNvCxnSpPr>
            <p:nvPr/>
          </p:nvCxnSpPr>
          <p:spPr>
            <a:xfrm>
              <a:off x="1878736" y="2171852"/>
              <a:ext cx="1015396" cy="11450"/>
            </a:xfrm>
            <a:prstGeom prst="straightConnector1">
              <a:avLst/>
            </a:prstGeom>
            <a:ln>
              <a:solidFill>
                <a:srgbClr val="FFFF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36" name="ZoneTexte 135">
              <a:extLst>
                <a:ext uri="{FF2B5EF4-FFF2-40B4-BE49-F238E27FC236}">
                  <a16:creationId xmlns:a16="http://schemas.microsoft.com/office/drawing/2014/main" id="{6D92486C-6B3C-4EC2-AB74-479D28A0E137}"/>
                </a:ext>
              </a:extLst>
            </p:cNvPr>
            <p:cNvSpPr txBox="1"/>
            <p:nvPr/>
          </p:nvSpPr>
          <p:spPr>
            <a:xfrm>
              <a:off x="2046854" y="2018166"/>
              <a:ext cx="847278" cy="179907"/>
            </a:xfrm>
            <a:prstGeom prst="rect">
              <a:avLst/>
            </a:prstGeom>
            <a:noFill/>
          </p:spPr>
          <p:txBody>
            <a:bodyPr wrap="square" rtlCol="0">
              <a:spAutoFit/>
            </a:bodyPr>
            <a:lstStyle/>
            <a:p>
              <a:r>
                <a:rPr lang="en-GB" sz="1200" dirty="0">
                  <a:solidFill>
                    <a:srgbClr val="FF0000"/>
                  </a:solidFill>
                </a:rPr>
                <a:t>0.8 – 30 </a:t>
              </a:r>
              <a:r>
                <a:rPr lang="en-GB" sz="1200" dirty="0" err="1">
                  <a:solidFill>
                    <a:srgbClr val="FF0000"/>
                  </a:solidFill>
                </a:rPr>
                <a:t>ms</a:t>
              </a:r>
              <a:endParaRPr lang="en-GB" sz="1200" dirty="0">
                <a:solidFill>
                  <a:srgbClr val="FF0000"/>
                </a:solidFill>
              </a:endParaRPr>
            </a:p>
          </p:txBody>
        </p:sp>
        <p:pic>
          <p:nvPicPr>
            <p:cNvPr id="137" name="Picture 2" descr="EMOTICON eclair 22">
              <a:extLst>
                <a:ext uri="{FF2B5EF4-FFF2-40B4-BE49-F238E27FC236}">
                  <a16:creationId xmlns:a16="http://schemas.microsoft.com/office/drawing/2014/main" id="{648CD87C-A4F4-4B74-B053-117F777D0ABA}"/>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65397" y="2245476"/>
              <a:ext cx="70622" cy="108000"/>
            </a:xfrm>
            <a:prstGeom prst="rect">
              <a:avLst/>
            </a:prstGeom>
            <a:noFill/>
            <a:extLst>
              <a:ext uri="{909E8E84-426E-40DD-AFC4-6F175D3DCCD1}">
                <a14:hiddenFill xmlns:a14="http://schemas.microsoft.com/office/drawing/2010/main">
                  <a:solidFill>
                    <a:srgbClr val="FFFFFF"/>
                  </a:solidFill>
                </a14:hiddenFill>
              </a:ext>
            </a:extLst>
          </p:spPr>
        </p:pic>
      </p:grpSp>
      <p:sp>
        <p:nvSpPr>
          <p:cNvPr id="144" name="ZoneTexte 143">
            <a:extLst>
              <a:ext uri="{FF2B5EF4-FFF2-40B4-BE49-F238E27FC236}">
                <a16:creationId xmlns:a16="http://schemas.microsoft.com/office/drawing/2014/main" id="{56C81AE6-9FE7-46CD-B2F6-BFF35336F1CC}"/>
              </a:ext>
            </a:extLst>
          </p:cNvPr>
          <p:cNvSpPr txBox="1"/>
          <p:nvPr/>
        </p:nvSpPr>
        <p:spPr>
          <a:xfrm>
            <a:off x="213239" y="4210531"/>
            <a:ext cx="3865544" cy="923330"/>
          </a:xfrm>
          <a:prstGeom prst="rect">
            <a:avLst/>
          </a:prstGeom>
          <a:noFill/>
        </p:spPr>
        <p:txBody>
          <a:bodyPr wrap="square" rtlCol="0">
            <a:spAutoFit/>
          </a:bodyPr>
          <a:lstStyle/>
          <a:p>
            <a:pPr marL="285750" indent="-285750">
              <a:buFont typeface="Wingdings" panose="05000000000000000000" pitchFamily="2" charset="2"/>
              <a:buChar char="v"/>
            </a:pPr>
            <a:r>
              <a:rPr lang="fr-CH" dirty="0"/>
              <a:t>1 – 10 pulses</a:t>
            </a:r>
          </a:p>
          <a:p>
            <a:pPr marL="285750" indent="-285750">
              <a:buFont typeface="Wingdings" panose="05000000000000000000" pitchFamily="2" charset="2"/>
              <a:buChar char="v"/>
            </a:pPr>
            <a:r>
              <a:rPr lang="fr-CH" dirty="0"/>
              <a:t>Microstructure: 5000 </a:t>
            </a:r>
            <a:r>
              <a:rPr lang="fr-CH" dirty="0" err="1"/>
              <a:t>bunches</a:t>
            </a:r>
            <a:endParaRPr lang="fr-CH" dirty="0"/>
          </a:p>
          <a:p>
            <a:pPr marL="285750" indent="-285750">
              <a:buFont typeface="Wingdings" panose="05000000000000000000" pitchFamily="2" charset="2"/>
              <a:buChar char="v"/>
            </a:pPr>
            <a:r>
              <a:rPr lang="fr-CH" dirty="0"/>
              <a:t>Pulse </a:t>
            </a:r>
            <a:r>
              <a:rPr lang="fr-CH" dirty="0" err="1"/>
              <a:t>repetition</a:t>
            </a:r>
            <a:r>
              <a:rPr lang="fr-CH" dirty="0"/>
              <a:t> </a:t>
            </a:r>
            <a:r>
              <a:rPr lang="fr-CH" dirty="0" err="1"/>
              <a:t>frequency</a:t>
            </a:r>
            <a:r>
              <a:rPr lang="fr-CH" dirty="0"/>
              <a:t> 10-250Hz</a:t>
            </a:r>
          </a:p>
        </p:txBody>
      </p:sp>
      <p:sp>
        <p:nvSpPr>
          <p:cNvPr id="145" name="ZoneTexte 144">
            <a:extLst>
              <a:ext uri="{FF2B5EF4-FFF2-40B4-BE49-F238E27FC236}">
                <a16:creationId xmlns:a16="http://schemas.microsoft.com/office/drawing/2014/main" id="{F00222D4-2F11-4A5B-961B-110B621008FD}"/>
              </a:ext>
            </a:extLst>
          </p:cNvPr>
          <p:cNvSpPr txBox="1"/>
          <p:nvPr/>
        </p:nvSpPr>
        <p:spPr>
          <a:xfrm>
            <a:off x="4357398" y="4195445"/>
            <a:ext cx="3506991" cy="923330"/>
          </a:xfrm>
          <a:prstGeom prst="rect">
            <a:avLst/>
          </a:prstGeom>
          <a:noFill/>
        </p:spPr>
        <p:txBody>
          <a:bodyPr wrap="square" rtlCol="0">
            <a:spAutoFit/>
          </a:bodyPr>
          <a:lstStyle/>
          <a:p>
            <a:pPr marL="285750" indent="-285750">
              <a:buFont typeface="Wingdings" panose="05000000000000000000" pitchFamily="2" charset="2"/>
              <a:buChar char="v"/>
            </a:pPr>
            <a:r>
              <a:rPr lang="fr-CH" dirty="0"/>
              <a:t>1 pulse</a:t>
            </a:r>
          </a:p>
          <a:p>
            <a:pPr marL="285750" indent="-285750">
              <a:buFont typeface="Wingdings" panose="05000000000000000000" pitchFamily="2" charset="2"/>
              <a:buChar char="v"/>
            </a:pPr>
            <a:r>
              <a:rPr lang="fr-CH" dirty="0"/>
              <a:t>Microstructure: 10</a:t>
            </a:r>
            <a:r>
              <a:rPr lang="fr-CH" baseline="30000" dirty="0"/>
              <a:t>7 </a:t>
            </a:r>
            <a:r>
              <a:rPr lang="fr-CH" dirty="0" err="1"/>
              <a:t>bunches</a:t>
            </a:r>
            <a:endParaRPr lang="fr-CH" dirty="0"/>
          </a:p>
          <a:p>
            <a:pPr marL="285750" indent="-285750">
              <a:buFont typeface="Wingdings" panose="05000000000000000000" pitchFamily="2" charset="2"/>
              <a:buChar char="v"/>
            </a:pPr>
            <a:r>
              <a:rPr lang="fr-CH" dirty="0"/>
              <a:t>Spot scanning (@1000Hz)</a:t>
            </a:r>
          </a:p>
        </p:txBody>
      </p:sp>
      <p:sp>
        <p:nvSpPr>
          <p:cNvPr id="146" name="ZoneTexte 145">
            <a:extLst>
              <a:ext uri="{FF2B5EF4-FFF2-40B4-BE49-F238E27FC236}">
                <a16:creationId xmlns:a16="http://schemas.microsoft.com/office/drawing/2014/main" id="{21D8A4B0-598A-4248-915F-C8E5A66702E1}"/>
              </a:ext>
            </a:extLst>
          </p:cNvPr>
          <p:cNvSpPr txBox="1"/>
          <p:nvPr/>
        </p:nvSpPr>
        <p:spPr>
          <a:xfrm>
            <a:off x="8568656" y="4189741"/>
            <a:ext cx="3274011" cy="923330"/>
          </a:xfrm>
          <a:prstGeom prst="rect">
            <a:avLst/>
          </a:prstGeom>
          <a:noFill/>
        </p:spPr>
        <p:txBody>
          <a:bodyPr wrap="square" rtlCol="0">
            <a:spAutoFit/>
          </a:bodyPr>
          <a:lstStyle/>
          <a:p>
            <a:pPr marL="285750" indent="-285750">
              <a:buFont typeface="Wingdings" panose="05000000000000000000" pitchFamily="2" charset="2"/>
              <a:buChar char="v"/>
            </a:pPr>
            <a:r>
              <a:rPr lang="fr-CH" dirty="0"/>
              <a:t>1 pulse = 1 </a:t>
            </a:r>
            <a:r>
              <a:rPr lang="fr-CH" dirty="0" err="1"/>
              <a:t>stripe</a:t>
            </a:r>
            <a:r>
              <a:rPr lang="fr-CH" dirty="0"/>
              <a:t> </a:t>
            </a:r>
          </a:p>
          <a:p>
            <a:pPr marL="285750" indent="-285750">
              <a:buFont typeface="Wingdings" panose="05000000000000000000" pitchFamily="2" charset="2"/>
              <a:buChar char="v"/>
            </a:pPr>
            <a:r>
              <a:rPr lang="fr-CH" dirty="0"/>
              <a:t>Microstructure: 10</a:t>
            </a:r>
            <a:r>
              <a:rPr lang="fr-CH" baseline="30000" dirty="0"/>
              <a:t>7 </a:t>
            </a:r>
            <a:r>
              <a:rPr lang="fr-CH" dirty="0" err="1"/>
              <a:t>bunches</a:t>
            </a:r>
            <a:endParaRPr lang="fr-CH" dirty="0"/>
          </a:p>
          <a:p>
            <a:pPr marL="285750" indent="-285750">
              <a:buFont typeface="Wingdings" panose="05000000000000000000" pitchFamily="2" charset="2"/>
              <a:buChar char="v"/>
            </a:pPr>
            <a:r>
              <a:rPr lang="fr-CH" dirty="0" err="1"/>
              <a:t>Stripe</a:t>
            </a:r>
            <a:r>
              <a:rPr lang="fr-CH" dirty="0"/>
              <a:t> scanning (60mm/s)</a:t>
            </a:r>
          </a:p>
        </p:txBody>
      </p:sp>
      <p:sp>
        <p:nvSpPr>
          <p:cNvPr id="147" name="Titre 2">
            <a:extLst>
              <a:ext uri="{FF2B5EF4-FFF2-40B4-BE49-F238E27FC236}">
                <a16:creationId xmlns:a16="http://schemas.microsoft.com/office/drawing/2014/main" id="{2EC3B7B2-61DA-4745-9C61-78E78806A045}"/>
              </a:ext>
            </a:extLst>
          </p:cNvPr>
          <p:cNvSpPr txBox="1">
            <a:spLocks/>
          </p:cNvSpPr>
          <p:nvPr/>
        </p:nvSpPr>
        <p:spPr>
          <a:xfrm>
            <a:off x="609600" y="94410"/>
            <a:ext cx="10972800" cy="849145"/>
          </a:xfrm>
          <a:prstGeom prst="rect">
            <a:avLst/>
          </a:prstGeom>
        </p:spPr>
        <p:txBody>
          <a:bodyPr>
            <a:normAutofit/>
          </a:bodyPr>
          <a:lstStyle>
            <a:lvl1pPr algn="ctr" defTabSz="685800" rtl="0" eaLnBrk="1" latinLnBrk="0" hangingPunct="1">
              <a:spcBef>
                <a:spcPct val="0"/>
              </a:spcBef>
              <a:buNone/>
              <a:defRPr sz="3300" kern="1200">
                <a:solidFill>
                  <a:schemeClr val="tx1"/>
                </a:solidFill>
                <a:latin typeface="+mj-lt"/>
                <a:ea typeface="+mj-ea"/>
                <a:cs typeface="+mj-cs"/>
              </a:defRPr>
            </a:lvl1pPr>
          </a:lstStyle>
          <a:p>
            <a:r>
              <a:rPr lang="en-GB" sz="3600" b="1" dirty="0">
                <a:latin typeface="+mn-lt"/>
              </a:rPr>
              <a:t>Technology</a:t>
            </a:r>
            <a:endParaRPr lang="en-GB" sz="3600" b="1" baseline="-25000" dirty="0">
              <a:latin typeface="+mn-lt"/>
            </a:endParaRPr>
          </a:p>
        </p:txBody>
      </p:sp>
      <p:sp>
        <p:nvSpPr>
          <p:cNvPr id="148" name="Rectangle 147">
            <a:extLst>
              <a:ext uri="{FF2B5EF4-FFF2-40B4-BE49-F238E27FC236}">
                <a16:creationId xmlns:a16="http://schemas.microsoft.com/office/drawing/2014/main" id="{0A5F18C2-5F03-41F3-959B-40E3C94D5C27}"/>
              </a:ext>
            </a:extLst>
          </p:cNvPr>
          <p:cNvSpPr/>
          <p:nvPr/>
        </p:nvSpPr>
        <p:spPr>
          <a:xfrm>
            <a:off x="1100470" y="5218842"/>
            <a:ext cx="1304495" cy="12169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159" name="Groupe 158">
            <a:extLst>
              <a:ext uri="{FF2B5EF4-FFF2-40B4-BE49-F238E27FC236}">
                <a16:creationId xmlns:a16="http://schemas.microsoft.com/office/drawing/2014/main" id="{989E1CDA-34EC-45E6-BF24-855A50BA3C5F}"/>
              </a:ext>
            </a:extLst>
          </p:cNvPr>
          <p:cNvGrpSpPr/>
          <p:nvPr/>
        </p:nvGrpSpPr>
        <p:grpSpPr>
          <a:xfrm rot="5400000">
            <a:off x="9265118" y="5205425"/>
            <a:ext cx="1202400" cy="1201496"/>
            <a:chOff x="9118178" y="5197493"/>
            <a:chExt cx="2059548" cy="1137864"/>
          </a:xfrm>
        </p:grpSpPr>
        <p:sp>
          <p:nvSpPr>
            <p:cNvPr id="149" name="Rectangle 148">
              <a:extLst>
                <a:ext uri="{FF2B5EF4-FFF2-40B4-BE49-F238E27FC236}">
                  <a16:creationId xmlns:a16="http://schemas.microsoft.com/office/drawing/2014/main" id="{7C6C74FA-70F7-443F-B1C4-116D01E65073}"/>
                </a:ext>
              </a:extLst>
            </p:cNvPr>
            <p:cNvSpPr/>
            <p:nvPr/>
          </p:nvSpPr>
          <p:spPr>
            <a:xfrm>
              <a:off x="9120112" y="5197493"/>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2" name="Rectangle 151">
              <a:extLst>
                <a:ext uri="{FF2B5EF4-FFF2-40B4-BE49-F238E27FC236}">
                  <a16:creationId xmlns:a16="http://schemas.microsoft.com/office/drawing/2014/main" id="{8DC3AB17-C829-4333-80B7-69FCFAE3053A}"/>
                </a:ext>
              </a:extLst>
            </p:cNvPr>
            <p:cNvSpPr/>
            <p:nvPr/>
          </p:nvSpPr>
          <p:spPr>
            <a:xfrm>
              <a:off x="9120112" y="5403596"/>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3" name="Rectangle 152">
              <a:extLst>
                <a:ext uri="{FF2B5EF4-FFF2-40B4-BE49-F238E27FC236}">
                  <a16:creationId xmlns:a16="http://schemas.microsoft.com/office/drawing/2014/main" id="{54445590-EA97-4B6E-8BCD-211E7C69C64E}"/>
                </a:ext>
              </a:extLst>
            </p:cNvPr>
            <p:cNvSpPr/>
            <p:nvPr/>
          </p:nvSpPr>
          <p:spPr>
            <a:xfrm>
              <a:off x="9120112" y="5597122"/>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4" name="Rectangle 153">
              <a:extLst>
                <a:ext uri="{FF2B5EF4-FFF2-40B4-BE49-F238E27FC236}">
                  <a16:creationId xmlns:a16="http://schemas.microsoft.com/office/drawing/2014/main" id="{9B3C0EED-91E9-48CD-BACD-9A8A09E5ECB8}"/>
                </a:ext>
              </a:extLst>
            </p:cNvPr>
            <p:cNvSpPr/>
            <p:nvPr/>
          </p:nvSpPr>
          <p:spPr>
            <a:xfrm>
              <a:off x="9118178" y="5811400"/>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5" name="Rectangle 154">
              <a:extLst>
                <a:ext uri="{FF2B5EF4-FFF2-40B4-BE49-F238E27FC236}">
                  <a16:creationId xmlns:a16="http://schemas.microsoft.com/office/drawing/2014/main" id="{F7498313-C4D8-4B40-97CE-B5FCC18D8B95}"/>
                </a:ext>
              </a:extLst>
            </p:cNvPr>
            <p:cNvSpPr/>
            <p:nvPr/>
          </p:nvSpPr>
          <p:spPr>
            <a:xfrm>
              <a:off x="9120112" y="6033008"/>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6" name="Rectangle 155">
              <a:extLst>
                <a:ext uri="{FF2B5EF4-FFF2-40B4-BE49-F238E27FC236}">
                  <a16:creationId xmlns:a16="http://schemas.microsoft.com/office/drawing/2014/main" id="{DDED6F0E-9ECD-4802-B590-E2423FBFC1F6}"/>
                </a:ext>
              </a:extLst>
            </p:cNvPr>
            <p:cNvSpPr/>
            <p:nvPr/>
          </p:nvSpPr>
          <p:spPr>
            <a:xfrm>
              <a:off x="9120112" y="6248969"/>
              <a:ext cx="2057614" cy="86388"/>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160" name="Accolade ouvrante 159">
            <a:extLst>
              <a:ext uri="{FF2B5EF4-FFF2-40B4-BE49-F238E27FC236}">
                <a16:creationId xmlns:a16="http://schemas.microsoft.com/office/drawing/2014/main" id="{62F9F05F-C9CE-4842-BCD9-EE32A077014D}"/>
              </a:ext>
            </a:extLst>
          </p:cNvPr>
          <p:cNvSpPr/>
          <p:nvPr/>
        </p:nvSpPr>
        <p:spPr>
          <a:xfrm rot="16200000">
            <a:off x="9655547" y="6348131"/>
            <a:ext cx="45719" cy="198000"/>
          </a:xfrm>
          <a:prstGeom prst="leftBrace">
            <a:avLst>
              <a:gd name="adj1" fmla="val 78090"/>
              <a:gd name="adj2" fmla="val 53511"/>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dirty="0"/>
          </a:p>
        </p:txBody>
      </p:sp>
      <p:sp>
        <p:nvSpPr>
          <p:cNvPr id="205" name="Accolade ouvrante 204">
            <a:extLst>
              <a:ext uri="{FF2B5EF4-FFF2-40B4-BE49-F238E27FC236}">
                <a16:creationId xmlns:a16="http://schemas.microsoft.com/office/drawing/2014/main" id="{4D6CE51E-6955-49E0-94FB-15F6AAD9E062}"/>
              </a:ext>
            </a:extLst>
          </p:cNvPr>
          <p:cNvSpPr/>
          <p:nvPr/>
        </p:nvSpPr>
        <p:spPr>
          <a:xfrm rot="16200000">
            <a:off x="9284789" y="6393929"/>
            <a:ext cx="36000" cy="108000"/>
          </a:xfrm>
          <a:prstGeom prst="leftBrace">
            <a:avLst>
              <a:gd name="adj1" fmla="val 78090"/>
              <a:gd name="adj2" fmla="val 53511"/>
            </a:avLst>
          </a:prstGeom>
          <a:ln w="127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dirty="0"/>
          </a:p>
        </p:txBody>
      </p:sp>
      <p:grpSp>
        <p:nvGrpSpPr>
          <p:cNvPr id="219" name="Groupe 218">
            <a:extLst>
              <a:ext uri="{FF2B5EF4-FFF2-40B4-BE49-F238E27FC236}">
                <a16:creationId xmlns:a16="http://schemas.microsoft.com/office/drawing/2014/main" id="{617AB367-6553-4FDD-B9BD-18B6BDD8EB1B}"/>
              </a:ext>
            </a:extLst>
          </p:cNvPr>
          <p:cNvGrpSpPr/>
          <p:nvPr/>
        </p:nvGrpSpPr>
        <p:grpSpPr>
          <a:xfrm>
            <a:off x="5132042" y="5156563"/>
            <a:ext cx="1268357" cy="261633"/>
            <a:chOff x="5485479" y="5165301"/>
            <a:chExt cx="1268357" cy="261633"/>
          </a:xfrm>
        </p:grpSpPr>
        <p:sp>
          <p:nvSpPr>
            <p:cNvPr id="207" name="Ellipse 206">
              <a:extLst>
                <a:ext uri="{FF2B5EF4-FFF2-40B4-BE49-F238E27FC236}">
                  <a16:creationId xmlns:a16="http://schemas.microsoft.com/office/drawing/2014/main" id="{65F73031-1050-41A1-8CA4-1F8BCD6FDB86}"/>
                </a:ext>
              </a:extLst>
            </p:cNvPr>
            <p:cNvSpPr>
              <a:spLocks noChangeAspect="1"/>
            </p:cNvSpPr>
            <p:nvPr/>
          </p:nvSpPr>
          <p:spPr>
            <a:xfrm>
              <a:off x="5485479" y="5165478"/>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5" name="Ellipse 214">
              <a:extLst>
                <a:ext uri="{FF2B5EF4-FFF2-40B4-BE49-F238E27FC236}">
                  <a16:creationId xmlns:a16="http://schemas.microsoft.com/office/drawing/2014/main" id="{F3F7778F-D2CD-428E-81D5-4CA1707449CE}"/>
                </a:ext>
              </a:extLst>
            </p:cNvPr>
            <p:cNvSpPr>
              <a:spLocks noChangeAspect="1"/>
            </p:cNvSpPr>
            <p:nvPr/>
          </p:nvSpPr>
          <p:spPr>
            <a:xfrm>
              <a:off x="5738840" y="516530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6" name="Ellipse 215">
              <a:extLst>
                <a:ext uri="{FF2B5EF4-FFF2-40B4-BE49-F238E27FC236}">
                  <a16:creationId xmlns:a16="http://schemas.microsoft.com/office/drawing/2014/main" id="{D733985B-34B8-46B8-BAD7-6BCBF5623390}"/>
                </a:ext>
              </a:extLst>
            </p:cNvPr>
            <p:cNvSpPr>
              <a:spLocks noChangeAspect="1"/>
            </p:cNvSpPr>
            <p:nvPr/>
          </p:nvSpPr>
          <p:spPr>
            <a:xfrm>
              <a:off x="5995229" y="517301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7" name="Ellipse 216">
              <a:extLst>
                <a:ext uri="{FF2B5EF4-FFF2-40B4-BE49-F238E27FC236}">
                  <a16:creationId xmlns:a16="http://schemas.microsoft.com/office/drawing/2014/main" id="{27723B08-BD9B-4056-8923-1E7DDE081736}"/>
                </a:ext>
              </a:extLst>
            </p:cNvPr>
            <p:cNvSpPr>
              <a:spLocks noChangeAspect="1"/>
            </p:cNvSpPr>
            <p:nvPr/>
          </p:nvSpPr>
          <p:spPr>
            <a:xfrm>
              <a:off x="6248590"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8" name="Ellipse 217">
              <a:extLst>
                <a:ext uri="{FF2B5EF4-FFF2-40B4-BE49-F238E27FC236}">
                  <a16:creationId xmlns:a16="http://schemas.microsoft.com/office/drawing/2014/main" id="{27846A9C-3648-4BEE-9692-FF0D0F80AA90}"/>
                </a:ext>
              </a:extLst>
            </p:cNvPr>
            <p:cNvSpPr>
              <a:spLocks noChangeAspect="1"/>
            </p:cNvSpPr>
            <p:nvPr/>
          </p:nvSpPr>
          <p:spPr>
            <a:xfrm>
              <a:off x="6501836"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220" name="Groupe 219">
            <a:extLst>
              <a:ext uri="{FF2B5EF4-FFF2-40B4-BE49-F238E27FC236}">
                <a16:creationId xmlns:a16="http://schemas.microsoft.com/office/drawing/2014/main" id="{ADF86A62-5534-48D4-ACEE-FAA0EE832166}"/>
              </a:ext>
            </a:extLst>
          </p:cNvPr>
          <p:cNvGrpSpPr/>
          <p:nvPr/>
        </p:nvGrpSpPr>
        <p:grpSpPr>
          <a:xfrm>
            <a:off x="5128887" y="5407982"/>
            <a:ext cx="1268357" cy="261633"/>
            <a:chOff x="5485479" y="5165301"/>
            <a:chExt cx="1268357" cy="261633"/>
          </a:xfrm>
        </p:grpSpPr>
        <p:sp>
          <p:nvSpPr>
            <p:cNvPr id="221" name="Ellipse 220">
              <a:extLst>
                <a:ext uri="{FF2B5EF4-FFF2-40B4-BE49-F238E27FC236}">
                  <a16:creationId xmlns:a16="http://schemas.microsoft.com/office/drawing/2014/main" id="{6248A47B-35E9-4D23-B957-08EECC9978AE}"/>
                </a:ext>
              </a:extLst>
            </p:cNvPr>
            <p:cNvSpPr>
              <a:spLocks noChangeAspect="1"/>
            </p:cNvSpPr>
            <p:nvPr/>
          </p:nvSpPr>
          <p:spPr>
            <a:xfrm>
              <a:off x="5485479" y="5165478"/>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2" name="Ellipse 221">
              <a:extLst>
                <a:ext uri="{FF2B5EF4-FFF2-40B4-BE49-F238E27FC236}">
                  <a16:creationId xmlns:a16="http://schemas.microsoft.com/office/drawing/2014/main" id="{E10C1531-45BB-4344-AE6D-DF9A2D646BD4}"/>
                </a:ext>
              </a:extLst>
            </p:cNvPr>
            <p:cNvSpPr>
              <a:spLocks noChangeAspect="1"/>
            </p:cNvSpPr>
            <p:nvPr/>
          </p:nvSpPr>
          <p:spPr>
            <a:xfrm>
              <a:off x="5738840" y="516530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3" name="Ellipse 222">
              <a:extLst>
                <a:ext uri="{FF2B5EF4-FFF2-40B4-BE49-F238E27FC236}">
                  <a16:creationId xmlns:a16="http://schemas.microsoft.com/office/drawing/2014/main" id="{5F892548-D8B7-4849-AE51-56960E1C1F47}"/>
                </a:ext>
              </a:extLst>
            </p:cNvPr>
            <p:cNvSpPr>
              <a:spLocks noChangeAspect="1"/>
            </p:cNvSpPr>
            <p:nvPr/>
          </p:nvSpPr>
          <p:spPr>
            <a:xfrm>
              <a:off x="5995229" y="517301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4" name="Ellipse 223">
              <a:extLst>
                <a:ext uri="{FF2B5EF4-FFF2-40B4-BE49-F238E27FC236}">
                  <a16:creationId xmlns:a16="http://schemas.microsoft.com/office/drawing/2014/main" id="{B3AE4CBA-FFCD-4370-B062-AA9AE95BA00E}"/>
                </a:ext>
              </a:extLst>
            </p:cNvPr>
            <p:cNvSpPr>
              <a:spLocks noChangeAspect="1"/>
            </p:cNvSpPr>
            <p:nvPr/>
          </p:nvSpPr>
          <p:spPr>
            <a:xfrm>
              <a:off x="6248590"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5" name="Ellipse 224">
              <a:extLst>
                <a:ext uri="{FF2B5EF4-FFF2-40B4-BE49-F238E27FC236}">
                  <a16:creationId xmlns:a16="http://schemas.microsoft.com/office/drawing/2014/main" id="{FE0724F4-E7B4-41EA-BB59-28E2F9BAF34C}"/>
                </a:ext>
              </a:extLst>
            </p:cNvPr>
            <p:cNvSpPr>
              <a:spLocks noChangeAspect="1"/>
            </p:cNvSpPr>
            <p:nvPr/>
          </p:nvSpPr>
          <p:spPr>
            <a:xfrm>
              <a:off x="6501836"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226" name="Groupe 225">
            <a:extLst>
              <a:ext uri="{FF2B5EF4-FFF2-40B4-BE49-F238E27FC236}">
                <a16:creationId xmlns:a16="http://schemas.microsoft.com/office/drawing/2014/main" id="{AE877F5E-8F89-4801-8B03-EF5F273A34E9}"/>
              </a:ext>
            </a:extLst>
          </p:cNvPr>
          <p:cNvGrpSpPr/>
          <p:nvPr/>
        </p:nvGrpSpPr>
        <p:grpSpPr>
          <a:xfrm>
            <a:off x="5123845" y="5668177"/>
            <a:ext cx="1268357" cy="261633"/>
            <a:chOff x="5485479" y="5165301"/>
            <a:chExt cx="1268357" cy="261633"/>
          </a:xfrm>
        </p:grpSpPr>
        <p:sp>
          <p:nvSpPr>
            <p:cNvPr id="227" name="Ellipse 226">
              <a:extLst>
                <a:ext uri="{FF2B5EF4-FFF2-40B4-BE49-F238E27FC236}">
                  <a16:creationId xmlns:a16="http://schemas.microsoft.com/office/drawing/2014/main" id="{D6C3347B-2B2F-4385-8D1E-9C5FB454D251}"/>
                </a:ext>
              </a:extLst>
            </p:cNvPr>
            <p:cNvSpPr>
              <a:spLocks noChangeAspect="1"/>
            </p:cNvSpPr>
            <p:nvPr/>
          </p:nvSpPr>
          <p:spPr>
            <a:xfrm>
              <a:off x="5485479" y="5165478"/>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8" name="Ellipse 227">
              <a:extLst>
                <a:ext uri="{FF2B5EF4-FFF2-40B4-BE49-F238E27FC236}">
                  <a16:creationId xmlns:a16="http://schemas.microsoft.com/office/drawing/2014/main" id="{8C34DD8F-CE50-41AA-82AD-F57AE8AC3360}"/>
                </a:ext>
              </a:extLst>
            </p:cNvPr>
            <p:cNvSpPr>
              <a:spLocks noChangeAspect="1"/>
            </p:cNvSpPr>
            <p:nvPr/>
          </p:nvSpPr>
          <p:spPr>
            <a:xfrm>
              <a:off x="5738840" y="516530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9" name="Ellipse 228">
              <a:extLst>
                <a:ext uri="{FF2B5EF4-FFF2-40B4-BE49-F238E27FC236}">
                  <a16:creationId xmlns:a16="http://schemas.microsoft.com/office/drawing/2014/main" id="{845804BE-0076-4E8E-B827-83F644166E0B}"/>
                </a:ext>
              </a:extLst>
            </p:cNvPr>
            <p:cNvSpPr>
              <a:spLocks noChangeAspect="1"/>
            </p:cNvSpPr>
            <p:nvPr/>
          </p:nvSpPr>
          <p:spPr>
            <a:xfrm>
              <a:off x="5995229" y="517301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0" name="Ellipse 229">
              <a:extLst>
                <a:ext uri="{FF2B5EF4-FFF2-40B4-BE49-F238E27FC236}">
                  <a16:creationId xmlns:a16="http://schemas.microsoft.com/office/drawing/2014/main" id="{D4C0BEF8-1699-4F43-81A4-9F88ACE0C1BA}"/>
                </a:ext>
              </a:extLst>
            </p:cNvPr>
            <p:cNvSpPr>
              <a:spLocks noChangeAspect="1"/>
            </p:cNvSpPr>
            <p:nvPr/>
          </p:nvSpPr>
          <p:spPr>
            <a:xfrm>
              <a:off x="6248590"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1" name="Ellipse 230">
              <a:extLst>
                <a:ext uri="{FF2B5EF4-FFF2-40B4-BE49-F238E27FC236}">
                  <a16:creationId xmlns:a16="http://schemas.microsoft.com/office/drawing/2014/main" id="{3FFE984C-5A92-4DC4-B062-60AA8E45D749}"/>
                </a:ext>
              </a:extLst>
            </p:cNvPr>
            <p:cNvSpPr>
              <a:spLocks noChangeAspect="1"/>
            </p:cNvSpPr>
            <p:nvPr/>
          </p:nvSpPr>
          <p:spPr>
            <a:xfrm>
              <a:off x="6501836"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232" name="Groupe 231">
            <a:extLst>
              <a:ext uri="{FF2B5EF4-FFF2-40B4-BE49-F238E27FC236}">
                <a16:creationId xmlns:a16="http://schemas.microsoft.com/office/drawing/2014/main" id="{91DAD437-B8E8-4679-B3C2-EA3C5B40BF0A}"/>
              </a:ext>
            </a:extLst>
          </p:cNvPr>
          <p:cNvGrpSpPr/>
          <p:nvPr/>
        </p:nvGrpSpPr>
        <p:grpSpPr>
          <a:xfrm>
            <a:off x="5132042" y="5919450"/>
            <a:ext cx="1268357" cy="261633"/>
            <a:chOff x="5485479" y="5165301"/>
            <a:chExt cx="1268357" cy="261633"/>
          </a:xfrm>
        </p:grpSpPr>
        <p:sp>
          <p:nvSpPr>
            <p:cNvPr id="233" name="Ellipse 232">
              <a:extLst>
                <a:ext uri="{FF2B5EF4-FFF2-40B4-BE49-F238E27FC236}">
                  <a16:creationId xmlns:a16="http://schemas.microsoft.com/office/drawing/2014/main" id="{2B728959-5BD7-43A8-AA67-C996F06FE308}"/>
                </a:ext>
              </a:extLst>
            </p:cNvPr>
            <p:cNvSpPr>
              <a:spLocks noChangeAspect="1"/>
            </p:cNvSpPr>
            <p:nvPr/>
          </p:nvSpPr>
          <p:spPr>
            <a:xfrm>
              <a:off x="5485479" y="5165478"/>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4" name="Ellipse 233">
              <a:extLst>
                <a:ext uri="{FF2B5EF4-FFF2-40B4-BE49-F238E27FC236}">
                  <a16:creationId xmlns:a16="http://schemas.microsoft.com/office/drawing/2014/main" id="{4EC478DD-B558-4388-A7D9-0C40A809C390}"/>
                </a:ext>
              </a:extLst>
            </p:cNvPr>
            <p:cNvSpPr>
              <a:spLocks noChangeAspect="1"/>
            </p:cNvSpPr>
            <p:nvPr/>
          </p:nvSpPr>
          <p:spPr>
            <a:xfrm>
              <a:off x="5738840" y="516530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5" name="Ellipse 234">
              <a:extLst>
                <a:ext uri="{FF2B5EF4-FFF2-40B4-BE49-F238E27FC236}">
                  <a16:creationId xmlns:a16="http://schemas.microsoft.com/office/drawing/2014/main" id="{88505151-33B6-4F29-984F-79A26CCC7EEB}"/>
                </a:ext>
              </a:extLst>
            </p:cNvPr>
            <p:cNvSpPr>
              <a:spLocks noChangeAspect="1"/>
            </p:cNvSpPr>
            <p:nvPr/>
          </p:nvSpPr>
          <p:spPr>
            <a:xfrm>
              <a:off x="5995229" y="517301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6" name="Ellipse 235">
              <a:extLst>
                <a:ext uri="{FF2B5EF4-FFF2-40B4-BE49-F238E27FC236}">
                  <a16:creationId xmlns:a16="http://schemas.microsoft.com/office/drawing/2014/main" id="{EE309546-8429-42BD-B9DD-D157AE4F2CA9}"/>
                </a:ext>
              </a:extLst>
            </p:cNvPr>
            <p:cNvSpPr>
              <a:spLocks noChangeAspect="1"/>
            </p:cNvSpPr>
            <p:nvPr/>
          </p:nvSpPr>
          <p:spPr>
            <a:xfrm>
              <a:off x="6248590"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7" name="Ellipse 236">
              <a:extLst>
                <a:ext uri="{FF2B5EF4-FFF2-40B4-BE49-F238E27FC236}">
                  <a16:creationId xmlns:a16="http://schemas.microsoft.com/office/drawing/2014/main" id="{AA042817-EF9A-42A0-BECD-ED60186EA2F8}"/>
                </a:ext>
              </a:extLst>
            </p:cNvPr>
            <p:cNvSpPr>
              <a:spLocks noChangeAspect="1"/>
            </p:cNvSpPr>
            <p:nvPr/>
          </p:nvSpPr>
          <p:spPr>
            <a:xfrm>
              <a:off x="6501836"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nvGrpSpPr>
          <p:cNvPr id="238" name="Groupe 237">
            <a:extLst>
              <a:ext uri="{FF2B5EF4-FFF2-40B4-BE49-F238E27FC236}">
                <a16:creationId xmlns:a16="http://schemas.microsoft.com/office/drawing/2014/main" id="{7A647A1D-00A9-424A-A77F-73593F5EE36C}"/>
              </a:ext>
            </a:extLst>
          </p:cNvPr>
          <p:cNvGrpSpPr/>
          <p:nvPr/>
        </p:nvGrpSpPr>
        <p:grpSpPr>
          <a:xfrm>
            <a:off x="5123845" y="6169813"/>
            <a:ext cx="1268357" cy="261633"/>
            <a:chOff x="5485479" y="5165301"/>
            <a:chExt cx="1268357" cy="261633"/>
          </a:xfrm>
        </p:grpSpPr>
        <p:sp>
          <p:nvSpPr>
            <p:cNvPr id="239" name="Ellipse 238">
              <a:extLst>
                <a:ext uri="{FF2B5EF4-FFF2-40B4-BE49-F238E27FC236}">
                  <a16:creationId xmlns:a16="http://schemas.microsoft.com/office/drawing/2014/main" id="{A8BA59C0-92FD-4C20-8EAE-F89D30518910}"/>
                </a:ext>
              </a:extLst>
            </p:cNvPr>
            <p:cNvSpPr>
              <a:spLocks noChangeAspect="1"/>
            </p:cNvSpPr>
            <p:nvPr/>
          </p:nvSpPr>
          <p:spPr>
            <a:xfrm>
              <a:off x="5485479" y="5165478"/>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0" name="Ellipse 239">
              <a:extLst>
                <a:ext uri="{FF2B5EF4-FFF2-40B4-BE49-F238E27FC236}">
                  <a16:creationId xmlns:a16="http://schemas.microsoft.com/office/drawing/2014/main" id="{AABBFE81-E45A-41AF-A140-E61A4D6188BC}"/>
                </a:ext>
              </a:extLst>
            </p:cNvPr>
            <p:cNvSpPr>
              <a:spLocks noChangeAspect="1"/>
            </p:cNvSpPr>
            <p:nvPr/>
          </p:nvSpPr>
          <p:spPr>
            <a:xfrm>
              <a:off x="5738840" y="516530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1" name="Ellipse 240">
              <a:extLst>
                <a:ext uri="{FF2B5EF4-FFF2-40B4-BE49-F238E27FC236}">
                  <a16:creationId xmlns:a16="http://schemas.microsoft.com/office/drawing/2014/main" id="{BD937BA2-06F9-4CFB-AEF2-E0A9BA1DB114}"/>
                </a:ext>
              </a:extLst>
            </p:cNvPr>
            <p:cNvSpPr>
              <a:spLocks noChangeAspect="1"/>
            </p:cNvSpPr>
            <p:nvPr/>
          </p:nvSpPr>
          <p:spPr>
            <a:xfrm>
              <a:off x="5995229" y="5173011"/>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2" name="Ellipse 241">
              <a:extLst>
                <a:ext uri="{FF2B5EF4-FFF2-40B4-BE49-F238E27FC236}">
                  <a16:creationId xmlns:a16="http://schemas.microsoft.com/office/drawing/2014/main" id="{3151B131-CE41-48B2-BCD2-676205C1A652}"/>
                </a:ext>
              </a:extLst>
            </p:cNvPr>
            <p:cNvSpPr>
              <a:spLocks noChangeAspect="1"/>
            </p:cNvSpPr>
            <p:nvPr/>
          </p:nvSpPr>
          <p:spPr>
            <a:xfrm>
              <a:off x="6248590"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43" name="Ellipse 242">
              <a:extLst>
                <a:ext uri="{FF2B5EF4-FFF2-40B4-BE49-F238E27FC236}">
                  <a16:creationId xmlns:a16="http://schemas.microsoft.com/office/drawing/2014/main" id="{F5EFB97A-D658-44C3-BA6D-9BC9D1A070D8}"/>
                </a:ext>
              </a:extLst>
            </p:cNvPr>
            <p:cNvSpPr>
              <a:spLocks noChangeAspect="1"/>
            </p:cNvSpPr>
            <p:nvPr/>
          </p:nvSpPr>
          <p:spPr>
            <a:xfrm>
              <a:off x="6501836" y="5174934"/>
              <a:ext cx="252000" cy="2520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sp>
        <p:nvSpPr>
          <p:cNvPr id="245" name="Accolade ouvrante 244">
            <a:extLst>
              <a:ext uri="{FF2B5EF4-FFF2-40B4-BE49-F238E27FC236}">
                <a16:creationId xmlns:a16="http://schemas.microsoft.com/office/drawing/2014/main" id="{9AD98838-5458-4C2B-9572-6DCFCAD404A2}"/>
              </a:ext>
            </a:extLst>
          </p:cNvPr>
          <p:cNvSpPr/>
          <p:nvPr/>
        </p:nvSpPr>
        <p:spPr>
          <a:xfrm rot="10800000">
            <a:off x="6466639" y="5196235"/>
            <a:ext cx="36000" cy="180000"/>
          </a:xfrm>
          <a:prstGeom prst="leftBrace">
            <a:avLst>
              <a:gd name="adj1" fmla="val 78090"/>
              <a:gd name="adj2" fmla="val 53511"/>
            </a:avLst>
          </a:prstGeom>
          <a:ln w="127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dirty="0"/>
          </a:p>
        </p:txBody>
      </p:sp>
      <p:sp>
        <p:nvSpPr>
          <p:cNvPr id="247" name="Accolade ouvrante 246">
            <a:extLst>
              <a:ext uri="{FF2B5EF4-FFF2-40B4-BE49-F238E27FC236}">
                <a16:creationId xmlns:a16="http://schemas.microsoft.com/office/drawing/2014/main" id="{515AE224-3C2A-4655-ADBE-1BEB9EED7E28}"/>
              </a:ext>
            </a:extLst>
          </p:cNvPr>
          <p:cNvSpPr/>
          <p:nvPr/>
        </p:nvSpPr>
        <p:spPr>
          <a:xfrm rot="10800000">
            <a:off x="2410952" y="5229664"/>
            <a:ext cx="161106" cy="1216994"/>
          </a:xfrm>
          <a:prstGeom prst="leftBrace">
            <a:avLst>
              <a:gd name="adj1" fmla="val 78090"/>
              <a:gd name="adj2" fmla="val 53511"/>
            </a:avLst>
          </a:prstGeom>
          <a:ln w="127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dirty="0"/>
          </a:p>
        </p:txBody>
      </p:sp>
      <p:cxnSp>
        <p:nvCxnSpPr>
          <p:cNvPr id="249" name="Connecteur droit avec flèche 248">
            <a:extLst>
              <a:ext uri="{FF2B5EF4-FFF2-40B4-BE49-F238E27FC236}">
                <a16:creationId xmlns:a16="http://schemas.microsoft.com/office/drawing/2014/main" id="{0B11CAC5-640D-4834-BF31-F1141E9263E6}"/>
              </a:ext>
            </a:extLst>
          </p:cNvPr>
          <p:cNvCxnSpPr>
            <a:cxnSpLocks/>
            <a:stCxn id="156" idx="2"/>
            <a:endCxn id="149" idx="0"/>
          </p:cNvCxnSpPr>
          <p:nvPr/>
        </p:nvCxnSpPr>
        <p:spPr>
          <a:xfrm>
            <a:off x="9265570" y="5806738"/>
            <a:ext cx="1201496"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2" name="Forme libre : forme 251">
            <a:extLst>
              <a:ext uri="{FF2B5EF4-FFF2-40B4-BE49-F238E27FC236}">
                <a16:creationId xmlns:a16="http://schemas.microsoft.com/office/drawing/2014/main" id="{06C18832-76CE-4DC8-9AE5-5A4094D4C57C}"/>
              </a:ext>
            </a:extLst>
          </p:cNvPr>
          <p:cNvSpPr/>
          <p:nvPr/>
        </p:nvSpPr>
        <p:spPr>
          <a:xfrm>
            <a:off x="5243289" y="5275709"/>
            <a:ext cx="1032207" cy="1020986"/>
          </a:xfrm>
          <a:custGeom>
            <a:avLst/>
            <a:gdLst>
              <a:gd name="connsiteX0" fmla="*/ 5610 w 1032207"/>
              <a:gd name="connsiteY0" fmla="*/ 0 h 1020986"/>
              <a:gd name="connsiteX1" fmla="*/ 1032207 w 1032207"/>
              <a:gd name="connsiteY1" fmla="*/ 5609 h 1020986"/>
              <a:gd name="connsiteX2" fmla="*/ 1026597 w 1032207"/>
              <a:gd name="connsiteY2" fmla="*/ 258051 h 1020986"/>
              <a:gd name="connsiteX3" fmla="*/ 0 w 1032207"/>
              <a:gd name="connsiteY3" fmla="*/ 252441 h 1020986"/>
              <a:gd name="connsiteX4" fmla="*/ 5610 w 1032207"/>
              <a:gd name="connsiteY4" fmla="*/ 516103 h 1020986"/>
              <a:gd name="connsiteX5" fmla="*/ 1026597 w 1032207"/>
              <a:gd name="connsiteY5" fmla="*/ 521713 h 1020986"/>
              <a:gd name="connsiteX6" fmla="*/ 1026597 w 1032207"/>
              <a:gd name="connsiteY6" fmla="*/ 774154 h 1020986"/>
              <a:gd name="connsiteX7" fmla="*/ 16830 w 1032207"/>
              <a:gd name="connsiteY7" fmla="*/ 762935 h 1020986"/>
              <a:gd name="connsiteX8" fmla="*/ 16830 w 1032207"/>
              <a:gd name="connsiteY8" fmla="*/ 1009766 h 1020986"/>
              <a:gd name="connsiteX9" fmla="*/ 1026597 w 1032207"/>
              <a:gd name="connsiteY9" fmla="*/ 1020986 h 1020986"/>
              <a:gd name="connsiteX10" fmla="*/ 1026597 w 1032207"/>
              <a:gd name="connsiteY10" fmla="*/ 1015376 h 1020986"/>
              <a:gd name="connsiteX11" fmla="*/ 1026597 w 1032207"/>
              <a:gd name="connsiteY11" fmla="*/ 1015376 h 1020986"/>
              <a:gd name="connsiteX12" fmla="*/ 1032207 w 1032207"/>
              <a:gd name="connsiteY12" fmla="*/ 1015376 h 102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32207" h="1020986">
                <a:moveTo>
                  <a:pt x="5610" y="0"/>
                </a:moveTo>
                <a:lnTo>
                  <a:pt x="1032207" y="5609"/>
                </a:lnTo>
                <a:lnTo>
                  <a:pt x="1026597" y="258051"/>
                </a:lnTo>
                <a:lnTo>
                  <a:pt x="0" y="252441"/>
                </a:lnTo>
                <a:lnTo>
                  <a:pt x="5610" y="516103"/>
                </a:lnTo>
                <a:lnTo>
                  <a:pt x="1026597" y="521713"/>
                </a:lnTo>
                <a:lnTo>
                  <a:pt x="1026597" y="774154"/>
                </a:lnTo>
                <a:lnTo>
                  <a:pt x="16830" y="762935"/>
                </a:lnTo>
                <a:lnTo>
                  <a:pt x="16830" y="1009766"/>
                </a:lnTo>
                <a:lnTo>
                  <a:pt x="1026597" y="1020986"/>
                </a:lnTo>
                <a:lnTo>
                  <a:pt x="1026597" y="1015376"/>
                </a:lnTo>
                <a:lnTo>
                  <a:pt x="1026597" y="1015376"/>
                </a:lnTo>
                <a:lnTo>
                  <a:pt x="1032207" y="1015376"/>
                </a:lnTo>
              </a:path>
            </a:pathLst>
          </a:custGeom>
          <a:noFill/>
          <a:ln>
            <a:solidFill>
              <a:schemeClr val="tx1"/>
            </a:solidFill>
            <a:tailEnd type="triangle"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19" name="ZoneTexte 118">
            <a:extLst>
              <a:ext uri="{FF2B5EF4-FFF2-40B4-BE49-F238E27FC236}">
                <a16:creationId xmlns:a16="http://schemas.microsoft.com/office/drawing/2014/main" id="{273766EB-65FE-4D66-959D-FCE60599921A}"/>
              </a:ext>
            </a:extLst>
          </p:cNvPr>
          <p:cNvSpPr txBox="1"/>
          <p:nvPr/>
        </p:nvSpPr>
        <p:spPr>
          <a:xfrm>
            <a:off x="10707807" y="5618937"/>
            <a:ext cx="806376" cy="276999"/>
          </a:xfrm>
          <a:prstGeom prst="rect">
            <a:avLst/>
          </a:prstGeom>
          <a:noFill/>
        </p:spPr>
        <p:txBody>
          <a:bodyPr wrap="square" rtlCol="0">
            <a:spAutoFit/>
          </a:bodyPr>
          <a:lstStyle/>
          <a:p>
            <a:r>
              <a:rPr lang="en-GB" sz="1200" dirty="0">
                <a:solidFill>
                  <a:schemeClr val="accent4">
                    <a:lumMod val="75000"/>
                  </a:schemeClr>
                </a:solidFill>
                <a:sym typeface="Symbol" panose="05050102010706020507" pitchFamily="18" charset="2"/>
              </a:rPr>
              <a:t>3-3.5 cm</a:t>
            </a:r>
            <a:endParaRPr lang="en-GB" sz="1200" dirty="0">
              <a:solidFill>
                <a:schemeClr val="accent4">
                  <a:lumMod val="75000"/>
                </a:schemeClr>
              </a:solidFill>
            </a:endParaRPr>
          </a:p>
        </p:txBody>
      </p:sp>
      <p:sp>
        <p:nvSpPr>
          <p:cNvPr id="120" name="Accolade ouvrante 119">
            <a:extLst>
              <a:ext uri="{FF2B5EF4-FFF2-40B4-BE49-F238E27FC236}">
                <a16:creationId xmlns:a16="http://schemas.microsoft.com/office/drawing/2014/main" id="{0A814676-80B1-4F9B-B57A-28A65737D328}"/>
              </a:ext>
            </a:extLst>
          </p:cNvPr>
          <p:cNvSpPr/>
          <p:nvPr/>
        </p:nvSpPr>
        <p:spPr>
          <a:xfrm rot="10800000">
            <a:off x="10546701" y="5207278"/>
            <a:ext cx="161106" cy="1216994"/>
          </a:xfrm>
          <a:prstGeom prst="leftBrace">
            <a:avLst>
              <a:gd name="adj1" fmla="val 78090"/>
              <a:gd name="adj2" fmla="val 53511"/>
            </a:avLst>
          </a:prstGeom>
          <a:ln w="127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H" dirty="0"/>
          </a:p>
        </p:txBody>
      </p:sp>
      <p:pic>
        <p:nvPicPr>
          <p:cNvPr id="118" name="Picture 4" descr="Jean-François Germo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3475" y="-9059"/>
            <a:ext cx="589207" cy="830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63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remove" nodeType="withEffect">
                                  <p:stCondLst>
                                    <p:cond delay="0"/>
                                  </p:stCondLst>
                                  <p:childTnLst>
                                    <p:set>
                                      <p:cBhvr>
                                        <p:cTn id="6" dur="1" fill="hold">
                                          <p:stCondLst>
                                            <p:cond delay="0"/>
                                          </p:stCondLst>
                                        </p:cTn>
                                        <p:tgtEl>
                                          <p:spTgt spid="249"/>
                                        </p:tgtEl>
                                        <p:attrNameLst>
                                          <p:attrName>style.visibility</p:attrName>
                                        </p:attrNameLst>
                                      </p:cBhvr>
                                      <p:to>
                                        <p:strVal val="visible"/>
                                      </p:to>
                                    </p:set>
                                    <p:animEffect transition="in" filter="wipe(left)">
                                      <p:cBhvr>
                                        <p:cTn id="7" dur="500"/>
                                        <p:tgtEl>
                                          <p:spTgt spid="249"/>
                                        </p:tgtEl>
                                      </p:cBhvr>
                                    </p:animEffect>
                                  </p:childTnLst>
                                </p:cTn>
                              </p:par>
                              <p:par>
                                <p:cTn id="8" presetID="27" presetClass="emph" presetSubtype="0" repeatCount="indefinite" fill="remove" grpId="0" nodeType="withEffect">
                                  <p:stCondLst>
                                    <p:cond delay="0"/>
                                  </p:stCondLst>
                                  <p:childTnLst>
                                    <p:animClr clrSpc="rgb" dir="cw">
                                      <p:cBhvr override="childStyle">
                                        <p:cTn id="9" dur="500" autoRev="1" fill="remove"/>
                                        <p:tgtEl>
                                          <p:spTgt spid="148"/>
                                        </p:tgtEl>
                                        <p:attrNameLst>
                                          <p:attrName>style.color</p:attrName>
                                        </p:attrNameLst>
                                      </p:cBhvr>
                                      <p:to>
                                        <a:srgbClr val="FFF2CC"/>
                                      </p:to>
                                    </p:animClr>
                                    <p:animClr clrSpc="rgb" dir="cw">
                                      <p:cBhvr>
                                        <p:cTn id="10" dur="500" autoRev="1" fill="remove"/>
                                        <p:tgtEl>
                                          <p:spTgt spid="148"/>
                                        </p:tgtEl>
                                        <p:attrNameLst>
                                          <p:attrName>fillcolor</p:attrName>
                                        </p:attrNameLst>
                                      </p:cBhvr>
                                      <p:to>
                                        <a:srgbClr val="FFF2CC"/>
                                      </p:to>
                                    </p:animClr>
                                    <p:set>
                                      <p:cBhvr>
                                        <p:cTn id="11" dur="500" autoRev="1" fill="remove"/>
                                        <p:tgtEl>
                                          <p:spTgt spid="148"/>
                                        </p:tgtEl>
                                        <p:attrNameLst>
                                          <p:attrName>fill.type</p:attrName>
                                        </p:attrNameLst>
                                      </p:cBhvr>
                                      <p:to>
                                        <p:strVal val="solid"/>
                                      </p:to>
                                    </p:set>
                                    <p:set>
                                      <p:cBhvr>
                                        <p:cTn id="12" dur="500" autoRev="1" fill="remove"/>
                                        <p:tgtEl>
                                          <p:spTgt spid="148"/>
                                        </p:tgtEl>
                                        <p:attrNameLst>
                                          <p:attrName>fill.on</p:attrName>
                                        </p:attrNameLst>
                                      </p:cBhvr>
                                      <p:to>
                                        <p:strVal val="true"/>
                                      </p:to>
                                    </p:set>
                                  </p:childTnLst>
                                </p:cTn>
                              </p:par>
                            </p:childTnLst>
                          </p:cTn>
                        </p:par>
                        <p:par>
                          <p:cTn id="13" fill="hold">
                            <p:stCondLst>
                              <p:cond delay="1000"/>
                            </p:stCondLst>
                            <p:childTnLst>
                              <p:par>
                                <p:cTn id="14" presetID="22" presetClass="entr" presetSubtype="1" repeatCount="indefinite" fill="hold" grpId="0" nodeType="afterEffect">
                                  <p:stCondLst>
                                    <p:cond delay="0"/>
                                  </p:stCondLst>
                                  <p:childTnLst>
                                    <p:set>
                                      <p:cBhvr>
                                        <p:cTn id="15" dur="1" fill="hold">
                                          <p:stCondLst>
                                            <p:cond delay="0"/>
                                          </p:stCondLst>
                                        </p:cTn>
                                        <p:tgtEl>
                                          <p:spTgt spid="252"/>
                                        </p:tgtEl>
                                        <p:attrNameLst>
                                          <p:attrName>style.visibility</p:attrName>
                                        </p:attrNameLst>
                                      </p:cBhvr>
                                      <p:to>
                                        <p:strVal val="visible"/>
                                      </p:to>
                                    </p:set>
                                    <p:animEffect transition="in" filter="wipe(up)">
                                      <p:cBhvr>
                                        <p:cTn id="16" dur="1000"/>
                                        <p:tgtEl>
                                          <p:spTgt spid="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25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4419249" y="894255"/>
            <a:ext cx="3561296" cy="1200329"/>
          </a:xfrm>
          <a:prstGeom prst="rect">
            <a:avLst/>
          </a:prstGeom>
          <a:noFill/>
        </p:spPr>
        <p:txBody>
          <a:bodyPr wrap="none" rtlCol="0">
            <a:spAutoFit/>
          </a:bodyPr>
          <a:lstStyle/>
          <a:p>
            <a:pPr algn="ctr"/>
            <a:r>
              <a:rPr lang="fr-CH" sz="3600" b="1" dirty="0"/>
              <a:t>Time </a:t>
            </a:r>
            <a:r>
              <a:rPr lang="fr-CH" sz="3600" b="1" dirty="0" err="1"/>
              <a:t>does</a:t>
            </a:r>
            <a:r>
              <a:rPr lang="fr-CH" sz="3600" b="1" dirty="0"/>
              <a:t> </a:t>
            </a:r>
            <a:r>
              <a:rPr lang="fr-CH" sz="3600" b="1" dirty="0" err="1"/>
              <a:t>matter</a:t>
            </a:r>
            <a:endParaRPr lang="fr-CH" sz="3600" b="1" dirty="0"/>
          </a:p>
          <a:p>
            <a:pPr algn="ctr"/>
            <a:endParaRPr lang="fr-CH" sz="3600" b="1" dirty="0"/>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2021" y="2094584"/>
            <a:ext cx="4215752" cy="2371361"/>
          </a:xfrm>
          <a:prstGeom prst="rect">
            <a:avLst/>
          </a:prstGeom>
        </p:spPr>
      </p:pic>
      <p:sp>
        <p:nvSpPr>
          <p:cNvPr id="7" name="Rectangle 6"/>
          <p:cNvSpPr/>
          <p:nvPr/>
        </p:nvSpPr>
        <p:spPr>
          <a:xfrm>
            <a:off x="4114394" y="5155021"/>
            <a:ext cx="4427238" cy="646331"/>
          </a:xfrm>
          <a:prstGeom prst="rect">
            <a:avLst/>
          </a:prstGeom>
        </p:spPr>
        <p:txBody>
          <a:bodyPr wrap="none">
            <a:spAutoFit/>
          </a:bodyPr>
          <a:lstStyle/>
          <a:p>
            <a:pPr algn="ctr"/>
            <a:r>
              <a:rPr lang="fr-CH" sz="3600" b="1" dirty="0"/>
              <a:t>The </a:t>
            </a:r>
            <a:r>
              <a:rPr lang="fr-CH" sz="3600" b="1" dirty="0" err="1"/>
              <a:t>shorter</a:t>
            </a:r>
            <a:r>
              <a:rPr lang="fr-CH" sz="3600" b="1" dirty="0"/>
              <a:t> the </a:t>
            </a:r>
            <a:r>
              <a:rPr lang="fr-CH" sz="3600" b="1" dirty="0" err="1"/>
              <a:t>better</a:t>
            </a:r>
            <a:endParaRPr lang="fr-CH" sz="3600" b="1" dirty="0"/>
          </a:p>
        </p:txBody>
      </p:sp>
    </p:spTree>
    <p:extLst>
      <p:ext uri="{BB962C8B-B14F-4D97-AF65-F5344CB8AC3E}">
        <p14:creationId xmlns:p14="http://schemas.microsoft.com/office/powerpoint/2010/main" val="240873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Résultat de recherche d'images pour &quot;clear at cern&quot;"/>
          <p:cNvPicPr/>
          <p:nvPr/>
        </p:nvPicPr>
        <p:blipFill>
          <a:blip r:embed="rId2">
            <a:extLst>
              <a:ext uri="{28A0092B-C50C-407E-A947-70E740481C1C}">
                <a14:useLocalDpi xmlns:a14="http://schemas.microsoft.com/office/drawing/2010/main" val="0"/>
              </a:ext>
            </a:extLst>
          </a:blip>
          <a:srcRect/>
          <a:stretch>
            <a:fillRect/>
          </a:stretch>
        </p:blipFill>
        <p:spPr bwMode="auto">
          <a:xfrm>
            <a:off x="4285399" y="1446662"/>
            <a:ext cx="4094327" cy="2620371"/>
          </a:xfrm>
          <a:prstGeom prst="rect">
            <a:avLst/>
          </a:prstGeom>
          <a:noFill/>
          <a:extLst/>
        </p:spPr>
      </p:pic>
      <p:sp>
        <p:nvSpPr>
          <p:cNvPr id="8" name="ZoneTexte 7"/>
          <p:cNvSpPr txBox="1"/>
          <p:nvPr/>
        </p:nvSpPr>
        <p:spPr>
          <a:xfrm>
            <a:off x="4681469" y="285760"/>
            <a:ext cx="3302186" cy="646331"/>
          </a:xfrm>
          <a:prstGeom prst="rect">
            <a:avLst/>
          </a:prstGeom>
          <a:noFill/>
        </p:spPr>
        <p:txBody>
          <a:bodyPr wrap="none" rtlCol="0">
            <a:spAutoFit/>
          </a:bodyPr>
          <a:lstStyle/>
          <a:p>
            <a:r>
              <a:rPr lang="fr-CH" sz="3600" b="1" dirty="0" err="1"/>
              <a:t>What</a:t>
            </a:r>
            <a:r>
              <a:rPr lang="fr-CH" sz="3600" b="1" dirty="0"/>
              <a:t> CLEAR has</a:t>
            </a:r>
          </a:p>
        </p:txBody>
      </p:sp>
      <p:sp>
        <p:nvSpPr>
          <p:cNvPr id="9" name="ZoneTexte 8"/>
          <p:cNvSpPr txBox="1"/>
          <p:nvPr/>
        </p:nvSpPr>
        <p:spPr>
          <a:xfrm>
            <a:off x="1015112" y="5037456"/>
            <a:ext cx="10634899" cy="646331"/>
          </a:xfrm>
          <a:prstGeom prst="rect">
            <a:avLst/>
          </a:prstGeom>
          <a:noFill/>
        </p:spPr>
        <p:txBody>
          <a:bodyPr wrap="none" rtlCol="0">
            <a:spAutoFit/>
          </a:bodyPr>
          <a:lstStyle/>
          <a:p>
            <a:r>
              <a:rPr lang="fr-CH" sz="3600" b="1" dirty="0"/>
              <a:t>It </a:t>
            </a:r>
            <a:r>
              <a:rPr lang="fr-CH" sz="3600" b="1" dirty="0" err="1"/>
              <a:t>can</a:t>
            </a:r>
            <a:r>
              <a:rPr lang="fr-CH" sz="3600" b="1" dirty="0"/>
              <a:t> </a:t>
            </a:r>
            <a:r>
              <a:rPr lang="fr-CH" sz="3600" b="1" dirty="0" err="1"/>
              <a:t>shorten</a:t>
            </a:r>
            <a:r>
              <a:rPr lang="fr-CH" sz="3600" b="1" dirty="0"/>
              <a:t> the </a:t>
            </a:r>
            <a:r>
              <a:rPr lang="fr-CH" sz="3600" b="1" u="sng" dirty="0"/>
              <a:t>time</a:t>
            </a:r>
            <a:r>
              <a:rPr lang="fr-CH" sz="3600" b="1" dirty="0"/>
              <a:t> of </a:t>
            </a:r>
            <a:r>
              <a:rPr lang="fr-CH" sz="3600" b="1" dirty="0" err="1"/>
              <a:t>exposure</a:t>
            </a:r>
            <a:r>
              <a:rPr lang="fr-CH" sz="3600" b="1" dirty="0"/>
              <a:t> </a:t>
            </a:r>
            <a:r>
              <a:rPr lang="fr-CH" sz="3600" b="1" dirty="0" err="1"/>
              <a:t>like</a:t>
            </a:r>
            <a:r>
              <a:rPr lang="fr-CH" sz="3600" b="1" dirty="0"/>
              <a:t> no </a:t>
            </a:r>
            <a:r>
              <a:rPr lang="fr-CH" sz="3600" b="1" dirty="0" err="1"/>
              <a:t>other</a:t>
            </a:r>
            <a:r>
              <a:rPr lang="fr-CH" sz="3600" b="1" dirty="0"/>
              <a:t> </a:t>
            </a:r>
            <a:r>
              <a:rPr lang="fr-CH" sz="3600" b="1" dirty="0" err="1"/>
              <a:t>beam</a:t>
            </a:r>
            <a:endParaRPr lang="fr-CH" sz="3600" b="1" dirty="0"/>
          </a:p>
        </p:txBody>
      </p:sp>
    </p:spTree>
    <p:extLst>
      <p:ext uri="{BB962C8B-B14F-4D97-AF65-F5344CB8AC3E}">
        <p14:creationId xmlns:p14="http://schemas.microsoft.com/office/powerpoint/2010/main" val="24354462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p:cNvPicPr/>
          <p:nvPr/>
        </p:nvPicPr>
        <p:blipFill>
          <a:blip r:embed="rId2">
            <a:extLst>
              <a:ext uri="{28A0092B-C50C-407E-A947-70E740481C1C}">
                <a14:useLocalDpi xmlns:a14="http://schemas.microsoft.com/office/drawing/2010/main" val="0"/>
              </a:ext>
            </a:extLst>
          </a:blip>
          <a:stretch>
            <a:fillRect/>
          </a:stretch>
        </p:blipFill>
        <p:spPr>
          <a:xfrm>
            <a:off x="2946090" y="1382302"/>
            <a:ext cx="6169632" cy="3764733"/>
          </a:xfrm>
          <a:prstGeom prst="rect">
            <a:avLst/>
          </a:prstGeom>
        </p:spPr>
      </p:pic>
      <p:sp>
        <p:nvSpPr>
          <p:cNvPr id="6" name="ZoneTexte 5"/>
          <p:cNvSpPr txBox="1"/>
          <p:nvPr/>
        </p:nvSpPr>
        <p:spPr>
          <a:xfrm>
            <a:off x="3543067" y="367070"/>
            <a:ext cx="4785284" cy="646331"/>
          </a:xfrm>
          <a:prstGeom prst="rect">
            <a:avLst/>
          </a:prstGeom>
          <a:noFill/>
        </p:spPr>
        <p:txBody>
          <a:bodyPr wrap="none" rtlCol="0">
            <a:spAutoFit/>
          </a:bodyPr>
          <a:lstStyle/>
          <a:p>
            <a:r>
              <a:rPr lang="fr-CH" sz="3600" b="1" dirty="0"/>
              <a:t>Time structure of CLEAR</a:t>
            </a:r>
          </a:p>
        </p:txBody>
      </p:sp>
      <p:sp>
        <p:nvSpPr>
          <p:cNvPr id="7" name="ZoneTexte 6"/>
          <p:cNvSpPr txBox="1"/>
          <p:nvPr/>
        </p:nvSpPr>
        <p:spPr>
          <a:xfrm>
            <a:off x="3637335" y="5493960"/>
            <a:ext cx="4462760" cy="646331"/>
          </a:xfrm>
          <a:prstGeom prst="rect">
            <a:avLst/>
          </a:prstGeom>
          <a:noFill/>
        </p:spPr>
        <p:txBody>
          <a:bodyPr wrap="none" rtlCol="0">
            <a:spAutoFit/>
          </a:bodyPr>
          <a:lstStyle/>
          <a:p>
            <a:r>
              <a:rPr lang="fr-CH" sz="3600" b="1" dirty="0" err="1"/>
              <a:t>Focusing</a:t>
            </a:r>
            <a:r>
              <a:rPr lang="fr-CH" sz="3600" b="1" dirty="0"/>
              <a:t> and scanning</a:t>
            </a:r>
          </a:p>
        </p:txBody>
      </p:sp>
    </p:spTree>
    <p:extLst>
      <p:ext uri="{BB962C8B-B14F-4D97-AF65-F5344CB8AC3E}">
        <p14:creationId xmlns:p14="http://schemas.microsoft.com/office/powerpoint/2010/main" val="1679882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4049594" y="941695"/>
            <a:ext cx="1271588" cy="655638"/>
          </a:xfrm>
          <a:prstGeom prst="rect">
            <a:avLst/>
          </a:prstGeom>
          <a:noFill/>
          <a:ln w="9525">
            <a:noFill/>
            <a:miter lim="800000"/>
            <a:headEnd/>
            <a:tailEnd/>
          </a:ln>
        </p:spPr>
      </p:pic>
      <p:pic>
        <p:nvPicPr>
          <p:cNvPr id="8194" name="Picture 2" descr="CERN - Wikiped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898" y="592172"/>
            <a:ext cx="1354683" cy="1354683"/>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4330546" y="2583134"/>
            <a:ext cx="3694601" cy="1077218"/>
          </a:xfrm>
          <a:prstGeom prst="rect">
            <a:avLst/>
          </a:prstGeom>
          <a:noFill/>
        </p:spPr>
        <p:txBody>
          <a:bodyPr wrap="none" rtlCol="0">
            <a:spAutoFit/>
          </a:bodyPr>
          <a:lstStyle/>
          <a:p>
            <a:r>
              <a:rPr lang="fr-CH" sz="3200" b="1" dirty="0"/>
              <a:t>Medical applications</a:t>
            </a:r>
          </a:p>
          <a:p>
            <a:endParaRPr lang="fr-CH" sz="3200" b="1" dirty="0"/>
          </a:p>
        </p:txBody>
      </p:sp>
      <p:sp>
        <p:nvSpPr>
          <p:cNvPr id="7" name="Rectangle 6"/>
          <p:cNvSpPr/>
          <p:nvPr/>
        </p:nvSpPr>
        <p:spPr>
          <a:xfrm>
            <a:off x="4672348" y="3898601"/>
            <a:ext cx="3352799" cy="2062103"/>
          </a:xfrm>
          <a:prstGeom prst="rect">
            <a:avLst/>
          </a:prstGeom>
        </p:spPr>
        <p:txBody>
          <a:bodyPr wrap="square">
            <a:spAutoFit/>
          </a:bodyPr>
          <a:lstStyle/>
          <a:p>
            <a:r>
              <a:rPr lang="fr-CH" sz="3200" b="1" dirty="0" err="1"/>
              <a:t>Accelerators</a:t>
            </a:r>
            <a:endParaRPr lang="fr-CH" sz="3200" b="1" dirty="0"/>
          </a:p>
          <a:p>
            <a:r>
              <a:rPr lang="fr-CH" sz="3200" b="1" dirty="0" err="1"/>
              <a:t>Models</a:t>
            </a:r>
            <a:endParaRPr lang="fr-CH" sz="3200" b="1" dirty="0"/>
          </a:p>
          <a:p>
            <a:r>
              <a:rPr lang="fr-CH" sz="3200" b="1" dirty="0"/>
              <a:t>Radio-</a:t>
            </a:r>
            <a:r>
              <a:rPr lang="fr-CH" sz="3200" b="1" dirty="0" err="1"/>
              <a:t>Chemistry</a:t>
            </a:r>
            <a:endParaRPr lang="fr-CH" sz="3200" b="1" dirty="0"/>
          </a:p>
          <a:p>
            <a:r>
              <a:rPr lang="fr-CH" sz="3200" b="1" dirty="0"/>
              <a:t>Radio-Biology</a:t>
            </a:r>
          </a:p>
        </p:txBody>
      </p:sp>
    </p:spTree>
    <p:extLst>
      <p:ext uri="{BB962C8B-B14F-4D97-AF65-F5344CB8AC3E}">
        <p14:creationId xmlns:p14="http://schemas.microsoft.com/office/powerpoint/2010/main" val="148935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1469779" y="844262"/>
            <a:ext cx="10047249" cy="785730"/>
          </a:xfrm>
        </p:spPr>
        <p:txBody>
          <a:bodyPr>
            <a:normAutofit/>
          </a:bodyPr>
          <a:lstStyle/>
          <a:p>
            <a:pPr algn="ctr">
              <a:buNone/>
            </a:pPr>
            <a:r>
              <a:rPr lang="fr-CH" sz="3600" b="1" dirty="0"/>
              <a:t>FLASH «</a:t>
            </a:r>
            <a:r>
              <a:rPr lang="fr-CH" sz="3600" b="1" dirty="0" err="1"/>
              <a:t>dream</a:t>
            </a:r>
            <a:r>
              <a:rPr lang="fr-CH" sz="3600" b="1" dirty="0"/>
              <a:t>» team</a:t>
            </a:r>
          </a:p>
          <a:p>
            <a:pPr algn="ctr">
              <a:buNone/>
            </a:pPr>
            <a:endParaRPr lang="fr-CH" sz="3600" b="1" dirty="0"/>
          </a:p>
        </p:txBody>
      </p:sp>
      <p:pic>
        <p:nvPicPr>
          <p:cNvPr id="4" name="Picture 4"/>
          <p:cNvPicPr>
            <a:picLocks noChangeAspect="1" noChangeArrowheads="1"/>
          </p:cNvPicPr>
          <p:nvPr/>
        </p:nvPicPr>
        <p:blipFill>
          <a:blip r:embed="rId2" cstate="print"/>
          <a:srcRect/>
          <a:stretch>
            <a:fillRect/>
          </a:stretch>
        </p:blipFill>
        <p:spPr bwMode="auto">
          <a:xfrm>
            <a:off x="5537200" y="0"/>
            <a:ext cx="1271588" cy="655638"/>
          </a:xfrm>
          <a:prstGeom prst="rect">
            <a:avLst/>
          </a:prstGeom>
          <a:noFill/>
          <a:ln w="9525">
            <a:noFill/>
            <a:miter lim="800000"/>
            <a:headEnd/>
            <a:tailEnd/>
          </a:ln>
        </p:spPr>
      </p:pic>
      <p:pic>
        <p:nvPicPr>
          <p:cNvPr id="5" name="Image 4"/>
          <p:cNvPicPr>
            <a:picLocks noChangeAspect="1"/>
          </p:cNvPicPr>
          <p:nvPr/>
        </p:nvPicPr>
        <p:blipFill>
          <a:blip r:embed="rId3"/>
          <a:stretch>
            <a:fillRect/>
          </a:stretch>
        </p:blipFill>
        <p:spPr>
          <a:xfrm>
            <a:off x="2375988" y="128931"/>
            <a:ext cx="1668639" cy="593119"/>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23184" y="0"/>
            <a:ext cx="1853490" cy="1239863"/>
          </a:xfrm>
          <a:prstGeom prst="rect">
            <a:avLst/>
          </a:prstGeom>
        </p:spPr>
      </p:pic>
      <p:pic>
        <p:nvPicPr>
          <p:cNvPr id="7" name="Picture 2"/>
          <p:cNvPicPr>
            <a:picLocks noChangeAspect="1" noChangeArrowheads="1"/>
          </p:cNvPicPr>
          <p:nvPr/>
        </p:nvPicPr>
        <p:blipFill>
          <a:blip r:embed="rId5"/>
          <a:srcRect r="15575" b="25046"/>
          <a:stretch>
            <a:fillRect/>
          </a:stretch>
        </p:blipFill>
        <p:spPr bwMode="auto">
          <a:xfrm>
            <a:off x="3710309" y="1431138"/>
            <a:ext cx="5209321" cy="3468678"/>
          </a:xfrm>
          <a:prstGeom prst="rect">
            <a:avLst/>
          </a:prstGeom>
          <a:noFill/>
          <a:ln w="9525">
            <a:noFill/>
            <a:miter lim="800000"/>
            <a:headEnd/>
            <a:tailEnd/>
          </a:ln>
          <a:effectLst/>
        </p:spPr>
      </p:pic>
      <p:sp>
        <p:nvSpPr>
          <p:cNvPr id="8" name="Rectangle 7"/>
          <p:cNvSpPr/>
          <p:nvPr/>
        </p:nvSpPr>
        <p:spPr>
          <a:xfrm>
            <a:off x="549794" y="1200155"/>
            <a:ext cx="2983984" cy="1661993"/>
          </a:xfrm>
          <a:prstGeom prst="rect">
            <a:avLst/>
          </a:prstGeom>
        </p:spPr>
        <p:txBody>
          <a:bodyPr wrap="square">
            <a:spAutoFit/>
          </a:bodyPr>
          <a:lstStyle/>
          <a:p>
            <a:pPr eaLnBrk="0" hangingPunct="0"/>
            <a:r>
              <a:rPr lang="fr-FR" b="1" dirty="0">
                <a:solidFill>
                  <a:srgbClr val="00B050"/>
                </a:solidFill>
                <a:ea typeface="Geneva" charset="-128"/>
              </a:rPr>
              <a:t>Biology team</a:t>
            </a:r>
          </a:p>
          <a:p>
            <a:pPr eaLnBrk="0" hangingPunct="0"/>
            <a:r>
              <a:rPr lang="fr-FR" sz="1200" b="1" dirty="0">
                <a:solidFill>
                  <a:schemeClr val="bg2">
                    <a:lumMod val="75000"/>
                  </a:schemeClr>
                </a:solidFill>
                <a:ea typeface="Geneva" charset="-128"/>
              </a:rPr>
              <a:t>P Montay-Gruel</a:t>
            </a:r>
          </a:p>
          <a:p>
            <a:pPr eaLnBrk="0" hangingPunct="0"/>
            <a:r>
              <a:rPr lang="fr-FR" sz="1200" b="1" dirty="0">
                <a:ea typeface="Geneva" charset="-128"/>
              </a:rPr>
              <a:t>B Petit</a:t>
            </a:r>
          </a:p>
          <a:p>
            <a:pPr eaLnBrk="0" hangingPunct="0"/>
            <a:r>
              <a:rPr lang="fr-FR" sz="1200" b="1" dirty="0">
                <a:ea typeface="Geneva" charset="-128"/>
              </a:rPr>
              <a:t>J Ollivier</a:t>
            </a:r>
          </a:p>
          <a:p>
            <a:pPr eaLnBrk="0" hangingPunct="0"/>
            <a:r>
              <a:rPr lang="fr-FR" sz="1200" b="1" dirty="0">
                <a:ea typeface="Geneva" charset="-128"/>
              </a:rPr>
              <a:t>I Petridis</a:t>
            </a:r>
          </a:p>
          <a:p>
            <a:pPr eaLnBrk="0" hangingPunct="0"/>
            <a:r>
              <a:rPr lang="fr-FR" sz="1200" b="1" dirty="0">
                <a:ea typeface="Geneva" charset="-128"/>
              </a:rPr>
              <a:t>R Leavitt</a:t>
            </a:r>
          </a:p>
          <a:p>
            <a:pPr eaLnBrk="0" hangingPunct="0"/>
            <a:r>
              <a:rPr lang="fr-FR" sz="1200" b="1" dirty="0">
                <a:ea typeface="Geneva" charset="-128"/>
              </a:rPr>
              <a:t>P Barrera</a:t>
            </a:r>
          </a:p>
          <a:p>
            <a:pPr eaLnBrk="0" hangingPunct="0"/>
            <a:r>
              <a:rPr lang="fr-FR" sz="1200" b="1" dirty="0">
                <a:ea typeface="Geneva" charset="-128"/>
              </a:rPr>
              <a:t>C Romero</a:t>
            </a:r>
          </a:p>
        </p:txBody>
      </p:sp>
      <p:sp>
        <p:nvSpPr>
          <p:cNvPr id="9" name="Rectangle 8"/>
          <p:cNvSpPr/>
          <p:nvPr/>
        </p:nvSpPr>
        <p:spPr>
          <a:xfrm>
            <a:off x="553055" y="2785279"/>
            <a:ext cx="1488731" cy="1384995"/>
          </a:xfrm>
          <a:prstGeom prst="rect">
            <a:avLst/>
          </a:prstGeom>
        </p:spPr>
        <p:txBody>
          <a:bodyPr wrap="square">
            <a:spAutoFit/>
          </a:bodyPr>
          <a:lstStyle/>
          <a:p>
            <a:pPr eaLnBrk="0" hangingPunct="0"/>
            <a:r>
              <a:rPr lang="fr-FR" sz="1200" b="1" dirty="0">
                <a:solidFill>
                  <a:schemeClr val="bg1">
                    <a:lumMod val="75000"/>
                  </a:schemeClr>
                </a:solidFill>
                <a:ea typeface="Geneva" charset="-128"/>
              </a:rPr>
              <a:t>G Boivin</a:t>
            </a:r>
          </a:p>
          <a:p>
            <a:pPr eaLnBrk="0" hangingPunct="0"/>
            <a:r>
              <a:rPr lang="fr-FR" sz="1200" b="1" dirty="0">
                <a:ea typeface="Geneva" charset="-128"/>
              </a:rPr>
              <a:t>H Kacem</a:t>
            </a:r>
          </a:p>
          <a:p>
            <a:pPr eaLnBrk="0" hangingPunct="0"/>
            <a:r>
              <a:rPr lang="fr-FR" sz="1200" b="1" dirty="0">
                <a:ea typeface="Geneva" charset="-128"/>
              </a:rPr>
              <a:t>N Cherbuin</a:t>
            </a:r>
          </a:p>
          <a:p>
            <a:pPr eaLnBrk="0" hangingPunct="0"/>
            <a:r>
              <a:rPr lang="fr-FR" sz="1200" b="1" dirty="0">
                <a:ea typeface="Geneva" charset="-128"/>
              </a:rPr>
              <a:t>V To</a:t>
            </a:r>
          </a:p>
          <a:p>
            <a:pPr eaLnBrk="0" hangingPunct="0"/>
            <a:r>
              <a:rPr lang="fr-FR" sz="1200" b="1" dirty="0">
                <a:ea typeface="Geneva" charset="-128"/>
              </a:rPr>
              <a:t>A Almeida</a:t>
            </a:r>
          </a:p>
          <a:p>
            <a:pPr eaLnBrk="0" hangingPunct="0"/>
            <a:r>
              <a:rPr lang="fr-FR" sz="1200" b="1" dirty="0">
                <a:ea typeface="Geneva" charset="-128"/>
              </a:rPr>
              <a:t>C Godfroid</a:t>
            </a:r>
          </a:p>
          <a:p>
            <a:pPr eaLnBrk="0" hangingPunct="0"/>
            <a:r>
              <a:rPr lang="fr-FR" sz="1200" b="1" dirty="0">
                <a:ea typeface="Geneva" charset="-128"/>
              </a:rPr>
              <a:t>A Martinotti</a:t>
            </a:r>
          </a:p>
        </p:txBody>
      </p:sp>
      <p:sp>
        <p:nvSpPr>
          <p:cNvPr id="10" name="ZoneTexte 9"/>
          <p:cNvSpPr txBox="1"/>
          <p:nvPr/>
        </p:nvSpPr>
        <p:spPr>
          <a:xfrm>
            <a:off x="9800069" y="1380557"/>
            <a:ext cx="2075297" cy="1600438"/>
          </a:xfrm>
          <a:prstGeom prst="rect">
            <a:avLst/>
          </a:prstGeom>
          <a:noFill/>
        </p:spPr>
        <p:txBody>
          <a:bodyPr wrap="square" rtlCol="0">
            <a:spAutoFit/>
          </a:bodyPr>
          <a:lstStyle/>
          <a:p>
            <a:pPr eaLnBrk="0" hangingPunct="0"/>
            <a:r>
              <a:rPr lang="fr-CH" b="1" dirty="0">
                <a:solidFill>
                  <a:srgbClr val="0070C0"/>
                </a:solidFill>
              </a:rPr>
              <a:t>Physics team</a:t>
            </a:r>
          </a:p>
          <a:p>
            <a:pPr eaLnBrk="0" hangingPunct="0"/>
            <a:r>
              <a:rPr lang="fr-FR" sz="1000" b="1" dirty="0"/>
              <a:t>F Bochud </a:t>
            </a:r>
          </a:p>
          <a:p>
            <a:pPr eaLnBrk="0" hangingPunct="0"/>
            <a:r>
              <a:rPr lang="fr-FR" sz="1000" b="1" dirty="0">
                <a:ea typeface="Geneva" charset="-128"/>
              </a:rPr>
              <a:t>C Bailat</a:t>
            </a:r>
          </a:p>
          <a:p>
            <a:pPr eaLnBrk="0" hangingPunct="0"/>
            <a:r>
              <a:rPr lang="fr-FR" sz="1000" b="1" dirty="0">
                <a:ea typeface="Geneva" charset="-128"/>
              </a:rPr>
              <a:t>JF Germond</a:t>
            </a:r>
          </a:p>
          <a:p>
            <a:pPr eaLnBrk="0" hangingPunct="0"/>
            <a:r>
              <a:rPr lang="fr-FR" sz="1000" b="1" dirty="0">
                <a:ea typeface="Geneva" charset="-128"/>
              </a:rPr>
              <a:t>P Froidevaux</a:t>
            </a:r>
          </a:p>
          <a:p>
            <a:pPr eaLnBrk="0" hangingPunct="0"/>
            <a:r>
              <a:rPr lang="fr-FR" sz="1000" b="1" dirty="0">
                <a:ea typeface="Geneva" charset="-128"/>
              </a:rPr>
              <a:t>L Desorgher</a:t>
            </a:r>
          </a:p>
          <a:p>
            <a:pPr eaLnBrk="0" hangingPunct="0"/>
            <a:r>
              <a:rPr lang="fr-FR" sz="1000" b="1" dirty="0">
                <a:ea typeface="Geneva" charset="-128"/>
              </a:rPr>
              <a:t>P Jorge Goncalves</a:t>
            </a:r>
          </a:p>
          <a:p>
            <a:pPr eaLnBrk="0" hangingPunct="0"/>
            <a:r>
              <a:rPr lang="fr-FR" sz="1000" b="1" dirty="0">
                <a:ea typeface="Geneva" charset="-128"/>
              </a:rPr>
              <a:t>V Grilj</a:t>
            </a:r>
          </a:p>
          <a:p>
            <a:pPr eaLnBrk="0" hangingPunct="0"/>
            <a:r>
              <a:rPr lang="fr-FR" sz="1000" b="1" dirty="0">
                <a:ea typeface="Geneva" charset="-128"/>
              </a:rPr>
              <a:t>F Chappuis</a:t>
            </a:r>
          </a:p>
        </p:txBody>
      </p:sp>
      <p:sp>
        <p:nvSpPr>
          <p:cNvPr id="11" name="Rectangle 10"/>
          <p:cNvSpPr/>
          <p:nvPr/>
        </p:nvSpPr>
        <p:spPr>
          <a:xfrm>
            <a:off x="11059056" y="1983934"/>
            <a:ext cx="1138706" cy="1015663"/>
          </a:xfrm>
          <a:prstGeom prst="rect">
            <a:avLst/>
          </a:prstGeom>
        </p:spPr>
        <p:txBody>
          <a:bodyPr wrap="square">
            <a:spAutoFit/>
          </a:bodyPr>
          <a:lstStyle/>
          <a:p>
            <a:pPr eaLnBrk="0" hangingPunct="0"/>
            <a:r>
              <a:rPr lang="fr-FR" sz="1000" b="1" dirty="0">
                <a:ea typeface="Geneva" charset="-128"/>
              </a:rPr>
              <a:t>D Patin</a:t>
            </a:r>
          </a:p>
          <a:p>
            <a:pPr eaLnBrk="0" hangingPunct="0"/>
            <a:r>
              <a:rPr lang="fr-FR" sz="1000" b="1" dirty="0">
                <a:ea typeface="Geneva" charset="-128"/>
              </a:rPr>
              <a:t>R Moeckli</a:t>
            </a:r>
          </a:p>
          <a:p>
            <a:pPr eaLnBrk="0" hangingPunct="0"/>
            <a:r>
              <a:rPr lang="fr-FR" sz="1000" b="1" dirty="0">
                <a:ea typeface="Geneva" charset="-128"/>
              </a:rPr>
              <a:t>T Buchillier</a:t>
            </a:r>
          </a:p>
          <a:p>
            <a:pPr eaLnBrk="0" hangingPunct="0"/>
            <a:r>
              <a:rPr lang="fr-FR" sz="1000" b="1" dirty="0">
                <a:ea typeface="Geneva" charset="-128"/>
              </a:rPr>
              <a:t>M Gondre</a:t>
            </a:r>
          </a:p>
          <a:p>
            <a:pPr eaLnBrk="0" hangingPunct="0"/>
            <a:r>
              <a:rPr lang="fr-FR" sz="1000" b="1" dirty="0">
                <a:solidFill>
                  <a:schemeClr val="bg1">
                    <a:lumMod val="65000"/>
                  </a:schemeClr>
                </a:solidFill>
                <a:ea typeface="Geneva" charset="-128"/>
              </a:rPr>
              <a:t>K Petersson</a:t>
            </a:r>
          </a:p>
          <a:p>
            <a:pPr eaLnBrk="0" hangingPunct="0"/>
            <a:r>
              <a:rPr lang="fr-FR" sz="1000" b="1" dirty="0">
                <a:solidFill>
                  <a:schemeClr val="bg1">
                    <a:lumMod val="65000"/>
                  </a:schemeClr>
                </a:solidFill>
                <a:ea typeface="Geneva" charset="-128"/>
              </a:rPr>
              <a:t>M Jaccard</a:t>
            </a:r>
          </a:p>
        </p:txBody>
      </p:sp>
      <p:sp>
        <p:nvSpPr>
          <p:cNvPr id="12" name="Rectangle 11"/>
          <p:cNvSpPr/>
          <p:nvPr/>
        </p:nvSpPr>
        <p:spPr>
          <a:xfrm>
            <a:off x="9223254" y="3474574"/>
            <a:ext cx="1597794" cy="861774"/>
          </a:xfrm>
          <a:prstGeom prst="rect">
            <a:avLst/>
          </a:prstGeom>
        </p:spPr>
        <p:txBody>
          <a:bodyPr wrap="square">
            <a:spAutoFit/>
          </a:bodyPr>
          <a:lstStyle/>
          <a:p>
            <a:r>
              <a:rPr lang="fr-FR" sz="1000" b="1" dirty="0"/>
              <a:t>Radiation-Oncology</a:t>
            </a:r>
          </a:p>
          <a:p>
            <a:r>
              <a:rPr lang="fr-FR" sz="1000" b="1" dirty="0"/>
              <a:t>J Bourhis</a:t>
            </a:r>
          </a:p>
          <a:p>
            <a:r>
              <a:rPr lang="fr-FR" sz="1000" b="1" dirty="0"/>
              <a:t>W Jeanneret</a:t>
            </a:r>
          </a:p>
          <a:p>
            <a:r>
              <a:rPr lang="fr-FR" sz="1000" b="1" dirty="0"/>
              <a:t>M </a:t>
            </a:r>
            <a:r>
              <a:rPr lang="fr-FR" sz="1000" b="1" dirty="0" err="1"/>
              <a:t>Oszahin</a:t>
            </a:r>
            <a:endParaRPr lang="fr-FR" sz="1000" b="1" dirty="0"/>
          </a:p>
          <a:p>
            <a:r>
              <a:rPr lang="fr-FR" sz="1000" b="1" dirty="0"/>
              <a:t>F Herrera</a:t>
            </a:r>
          </a:p>
        </p:txBody>
      </p:sp>
      <p:sp>
        <p:nvSpPr>
          <p:cNvPr id="13" name="Rectangle 12"/>
          <p:cNvSpPr/>
          <p:nvPr/>
        </p:nvSpPr>
        <p:spPr>
          <a:xfrm>
            <a:off x="10672244" y="3499264"/>
            <a:ext cx="1385869" cy="861774"/>
          </a:xfrm>
          <a:prstGeom prst="rect">
            <a:avLst/>
          </a:prstGeom>
        </p:spPr>
        <p:txBody>
          <a:bodyPr wrap="square">
            <a:spAutoFit/>
          </a:bodyPr>
          <a:lstStyle/>
          <a:p>
            <a:r>
              <a:rPr lang="fr-FR" sz="1000" b="1" dirty="0" err="1"/>
              <a:t>Surgery</a:t>
            </a:r>
            <a:endParaRPr lang="fr-FR" sz="1000" b="1" dirty="0"/>
          </a:p>
          <a:p>
            <a:r>
              <a:rPr lang="fr-FR" sz="1000" b="1" dirty="0"/>
              <a:t>N Demartines</a:t>
            </a:r>
          </a:p>
          <a:p>
            <a:r>
              <a:rPr lang="fr-FR" sz="1000" b="1" dirty="0"/>
              <a:t>D Clerc</a:t>
            </a:r>
          </a:p>
          <a:p>
            <a:r>
              <a:rPr lang="fr-FR" sz="1000" b="1" dirty="0"/>
              <a:t>C Simon</a:t>
            </a:r>
          </a:p>
          <a:p>
            <a:r>
              <a:rPr lang="fr-FR" sz="1000" b="1" dirty="0"/>
              <a:t>K Lambercy </a:t>
            </a:r>
          </a:p>
        </p:txBody>
      </p:sp>
      <p:sp>
        <p:nvSpPr>
          <p:cNvPr id="14" name="Rectangle 13"/>
          <p:cNvSpPr/>
          <p:nvPr/>
        </p:nvSpPr>
        <p:spPr>
          <a:xfrm>
            <a:off x="9800069" y="3112967"/>
            <a:ext cx="1410001" cy="369332"/>
          </a:xfrm>
          <a:prstGeom prst="rect">
            <a:avLst/>
          </a:prstGeom>
        </p:spPr>
        <p:txBody>
          <a:bodyPr wrap="none">
            <a:spAutoFit/>
          </a:bodyPr>
          <a:lstStyle/>
          <a:p>
            <a:pPr eaLnBrk="0" hangingPunct="0"/>
            <a:r>
              <a:rPr lang="fr-CH" b="1" dirty="0">
                <a:solidFill>
                  <a:srgbClr val="0070C0"/>
                </a:solidFill>
              </a:rPr>
              <a:t>Clinical team</a:t>
            </a:r>
          </a:p>
        </p:txBody>
      </p:sp>
      <p:pic>
        <p:nvPicPr>
          <p:cNvPr id="15" name="Image 14"/>
          <p:cNvPicPr>
            <a:picLocks noChangeAspect="1"/>
          </p:cNvPicPr>
          <p:nvPr/>
        </p:nvPicPr>
        <p:blipFill>
          <a:blip r:embed="rId6"/>
          <a:stretch>
            <a:fillRect/>
          </a:stretch>
        </p:blipFill>
        <p:spPr>
          <a:xfrm>
            <a:off x="4477264" y="5278880"/>
            <a:ext cx="2517426" cy="852254"/>
          </a:xfrm>
          <a:prstGeom prst="rect">
            <a:avLst/>
          </a:prstGeom>
        </p:spPr>
      </p:pic>
      <p:sp>
        <p:nvSpPr>
          <p:cNvPr id="16" name="Rectangle 15"/>
          <p:cNvSpPr/>
          <p:nvPr/>
        </p:nvSpPr>
        <p:spPr>
          <a:xfrm>
            <a:off x="365035" y="5874169"/>
            <a:ext cx="5752673" cy="830997"/>
          </a:xfrm>
          <a:prstGeom prst="rect">
            <a:avLst/>
          </a:prstGeom>
        </p:spPr>
        <p:txBody>
          <a:bodyPr wrap="square">
            <a:spAutoFit/>
          </a:bodyPr>
          <a:lstStyle/>
          <a:p>
            <a:r>
              <a:rPr lang="en-US" sz="1200" dirty="0" err="1">
                <a:solidFill>
                  <a:srgbClr val="000000"/>
                </a:solidFill>
                <a:latin typeface="Arial" panose="020B0604020202020204" pitchFamily="34" charset="0"/>
                <a:ea typeface="Cambria" panose="02040503050406030204" pitchFamily="18" charset="0"/>
              </a:rPr>
              <a:t>Fond’action</a:t>
            </a:r>
            <a:endParaRPr lang="en-US" sz="1200" dirty="0">
              <a:solidFill>
                <a:srgbClr val="000000"/>
              </a:solidFill>
              <a:latin typeface="Arial" panose="020B0604020202020204" pitchFamily="34" charset="0"/>
              <a:ea typeface="Cambria" panose="02040503050406030204" pitchFamily="18" charset="0"/>
            </a:endParaRPr>
          </a:p>
          <a:p>
            <a:r>
              <a:rPr lang="en-US" sz="1200" dirty="0">
                <a:solidFill>
                  <a:srgbClr val="000000"/>
                </a:solidFill>
                <a:latin typeface="Arial" panose="020B0604020202020204" pitchFamily="34" charset="0"/>
                <a:ea typeface="Cambria" panose="02040503050406030204" pitchFamily="18" charset="0"/>
              </a:rPr>
              <a:t>FNS N°31003A_156892</a:t>
            </a:r>
          </a:p>
          <a:p>
            <a:r>
              <a:rPr lang="en-US" sz="1200" dirty="0">
                <a:solidFill>
                  <a:srgbClr val="000000"/>
                </a:solidFill>
                <a:latin typeface="Arial" panose="020B0604020202020204" pitchFamily="34" charset="0"/>
                <a:ea typeface="Cambria" panose="02040503050406030204" pitchFamily="18" charset="0"/>
              </a:rPr>
              <a:t>FNS/ANR </a:t>
            </a:r>
            <a:r>
              <a:rPr lang="en-US" sz="1200" dirty="0">
                <a:latin typeface="Arial" panose="020B0604020202020204" pitchFamily="34" charset="0"/>
                <a:ea typeface="Cambria" panose="02040503050406030204" pitchFamily="18" charset="0"/>
              </a:rPr>
              <a:t>CR32I3L_156924</a:t>
            </a:r>
          </a:p>
          <a:p>
            <a:r>
              <a:rPr lang="en-US" sz="1200" dirty="0">
                <a:latin typeface="Arial" panose="020B0604020202020204" pitchFamily="34" charset="0"/>
                <a:ea typeface="Cambria" panose="02040503050406030204" pitchFamily="18" charset="0"/>
              </a:rPr>
              <a:t>ISREC Foundation thank to </a:t>
            </a:r>
            <a:r>
              <a:rPr lang="en-US" sz="1200" dirty="0" err="1">
                <a:latin typeface="Arial" panose="020B0604020202020204" pitchFamily="34" charset="0"/>
                <a:ea typeface="Cambria" panose="02040503050406030204" pitchFamily="18" charset="0"/>
              </a:rPr>
              <a:t>Biltema</a:t>
            </a:r>
            <a:r>
              <a:rPr lang="en-US" sz="1200" dirty="0">
                <a:latin typeface="Arial" panose="020B0604020202020204" pitchFamily="34" charset="0"/>
                <a:ea typeface="Cambria" panose="02040503050406030204" pitchFamily="18" charset="0"/>
              </a:rPr>
              <a:t> donation </a:t>
            </a:r>
            <a:endParaRPr lang="fr-CH" sz="1200" dirty="0"/>
          </a:p>
        </p:txBody>
      </p:sp>
      <p:pic>
        <p:nvPicPr>
          <p:cNvPr id="17" name="Image 16"/>
          <p:cNvPicPr/>
          <p:nvPr/>
        </p:nvPicPr>
        <p:blipFill>
          <a:blip r:embed="rId7"/>
          <a:stretch>
            <a:fillRect/>
          </a:stretch>
        </p:blipFill>
        <p:spPr>
          <a:xfrm>
            <a:off x="5071621" y="6107767"/>
            <a:ext cx="1282952" cy="747604"/>
          </a:xfrm>
          <a:prstGeom prst="rect">
            <a:avLst/>
          </a:prstGeom>
        </p:spPr>
      </p:pic>
      <p:pic>
        <p:nvPicPr>
          <p:cNvPr id="18" name="Image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01726" y="6226778"/>
            <a:ext cx="1445729" cy="579026"/>
          </a:xfrm>
          <a:prstGeom prst="rect">
            <a:avLst/>
          </a:prstGeom>
        </p:spPr>
      </p:pic>
      <p:pic>
        <p:nvPicPr>
          <p:cNvPr id="19" name="Image 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63460" y="6381526"/>
            <a:ext cx="1716945" cy="321328"/>
          </a:xfrm>
          <a:prstGeom prst="rect">
            <a:avLst/>
          </a:prstGeom>
        </p:spPr>
      </p:pic>
      <p:pic>
        <p:nvPicPr>
          <p:cNvPr id="20" name="Image 1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662949" y="6226778"/>
            <a:ext cx="1469245" cy="562604"/>
          </a:xfrm>
          <a:prstGeom prst="rect">
            <a:avLst/>
          </a:prstGeom>
        </p:spPr>
      </p:pic>
      <p:pic>
        <p:nvPicPr>
          <p:cNvPr id="21" name="Picture 2" descr="RÃ©sultat de recherche d'images pour &quot;swiss national fund synergia&quot;"/>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52348" y="5335850"/>
            <a:ext cx="1590214" cy="738314"/>
          </a:xfrm>
          <a:prstGeom prst="rect">
            <a:avLst/>
          </a:prstGeom>
          <a:noFill/>
          <a:extLst>
            <a:ext uri="{909E8E84-426E-40DD-AFC4-6F175D3DCCD1}">
              <a14:hiddenFill xmlns:a14="http://schemas.microsoft.com/office/drawing/2010/main">
                <a:solidFill>
                  <a:srgbClr val="FFFFFF"/>
                </a:solidFill>
              </a14:hiddenFill>
            </a:ext>
          </a:extLst>
        </p:spPr>
      </p:pic>
      <p:pic>
        <p:nvPicPr>
          <p:cNvPr id="22" name="Image 21"/>
          <p:cNvPicPr>
            <a:picLocks noChangeAspect="1"/>
          </p:cNvPicPr>
          <p:nvPr/>
        </p:nvPicPr>
        <p:blipFill>
          <a:blip r:embed="rId12"/>
          <a:stretch>
            <a:fillRect/>
          </a:stretch>
        </p:blipFill>
        <p:spPr>
          <a:xfrm>
            <a:off x="9657929" y="4587361"/>
            <a:ext cx="1448990" cy="1431467"/>
          </a:xfrm>
          <a:prstGeom prst="rect">
            <a:avLst/>
          </a:prstGeom>
        </p:spPr>
      </p:pic>
      <p:pic>
        <p:nvPicPr>
          <p:cNvPr id="23" name="Picture 2" descr="Appel à projets générique 2020 (ANR) - Pôle Dream"/>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6379" y="5073703"/>
            <a:ext cx="1765733" cy="800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242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6"/>
          <p:cNvPicPr>
            <a:picLocks noChangeAspect="1" noChangeArrowheads="1"/>
          </p:cNvPicPr>
          <p:nvPr/>
        </p:nvPicPr>
        <p:blipFill>
          <a:blip r:embed="rId2" cstate="print"/>
          <a:srcRect/>
          <a:stretch>
            <a:fillRect/>
          </a:stretch>
        </p:blipFill>
        <p:spPr bwMode="auto">
          <a:xfrm>
            <a:off x="895973" y="1913874"/>
            <a:ext cx="1672992" cy="3452531"/>
          </a:xfrm>
          <a:prstGeom prst="rect">
            <a:avLst/>
          </a:prstGeom>
          <a:noFill/>
          <a:ln w="9525">
            <a:noFill/>
            <a:miter lim="800000"/>
            <a:headEnd/>
            <a:tailEnd/>
          </a:ln>
        </p:spPr>
      </p:pic>
      <p:sp>
        <p:nvSpPr>
          <p:cNvPr id="60419" name="ZoneTexte 3"/>
          <p:cNvSpPr txBox="1">
            <a:spLocks noChangeArrowheads="1"/>
          </p:cNvSpPr>
          <p:nvPr/>
        </p:nvSpPr>
        <p:spPr bwMode="auto">
          <a:xfrm>
            <a:off x="4787380" y="5675256"/>
            <a:ext cx="5558638" cy="707886"/>
          </a:xfrm>
          <a:prstGeom prst="rect">
            <a:avLst/>
          </a:prstGeom>
          <a:noFill/>
          <a:ln w="9525">
            <a:noFill/>
            <a:miter lim="800000"/>
            <a:headEnd/>
            <a:tailEnd/>
          </a:ln>
        </p:spPr>
        <p:txBody>
          <a:bodyPr wrap="none">
            <a:spAutoFit/>
          </a:bodyPr>
          <a:lstStyle/>
          <a:p>
            <a:pPr marL="342900" indent="-342900" algn="ctr">
              <a:buFont typeface="Wingdings" panose="05000000000000000000" pitchFamily="2" charset="2"/>
              <a:buChar char="Ø"/>
            </a:pPr>
            <a:r>
              <a:rPr lang="fr-CH" sz="2000" b="1" dirty="0"/>
              <a:t>50% of cancer patients are </a:t>
            </a:r>
            <a:r>
              <a:rPr lang="fr-CH" sz="2000" b="1" dirty="0" err="1"/>
              <a:t>treated</a:t>
            </a:r>
            <a:r>
              <a:rPr lang="fr-CH" sz="2000" b="1" dirty="0"/>
              <a:t> </a:t>
            </a:r>
            <a:r>
              <a:rPr lang="fr-CH" sz="2000" b="1" dirty="0" err="1"/>
              <a:t>with</a:t>
            </a:r>
            <a:r>
              <a:rPr lang="fr-CH" sz="2000" b="1" dirty="0"/>
              <a:t> RT</a:t>
            </a:r>
          </a:p>
          <a:p>
            <a:pPr marL="342900" indent="-342900" algn="ctr">
              <a:buFont typeface="Wingdings" panose="05000000000000000000" pitchFamily="2" charset="2"/>
              <a:buChar char="Ø"/>
            </a:pPr>
            <a:r>
              <a:rPr lang="fr-CH" sz="2000" b="1" dirty="0"/>
              <a:t>1/5 </a:t>
            </a:r>
            <a:r>
              <a:rPr lang="fr-CH" sz="2000" b="1" dirty="0" err="1"/>
              <a:t>person</a:t>
            </a:r>
            <a:r>
              <a:rPr lang="fr-CH" sz="2000" b="1" dirty="0"/>
              <a:t> </a:t>
            </a:r>
            <a:r>
              <a:rPr lang="fr-CH" sz="2000" b="1" dirty="0" err="1"/>
              <a:t>will</a:t>
            </a:r>
            <a:r>
              <a:rPr lang="fr-CH" sz="2000" b="1" dirty="0"/>
              <a:t> </a:t>
            </a:r>
            <a:r>
              <a:rPr lang="fr-CH" sz="2000" b="1" dirty="0" err="1"/>
              <a:t>be</a:t>
            </a:r>
            <a:r>
              <a:rPr lang="fr-CH" sz="2000" b="1" dirty="0"/>
              <a:t> </a:t>
            </a:r>
            <a:r>
              <a:rPr lang="fr-CH" sz="2000" b="1" dirty="0" err="1"/>
              <a:t>treated</a:t>
            </a:r>
            <a:r>
              <a:rPr lang="fr-CH" sz="2000" b="1" dirty="0"/>
              <a:t> </a:t>
            </a:r>
            <a:r>
              <a:rPr lang="fr-CH" sz="2000" b="1" dirty="0" err="1"/>
              <a:t>with</a:t>
            </a:r>
            <a:r>
              <a:rPr lang="fr-CH" sz="2000" b="1" dirty="0"/>
              <a:t> RT in a life-time</a:t>
            </a:r>
          </a:p>
        </p:txBody>
      </p:sp>
      <p:graphicFrame>
        <p:nvGraphicFramePr>
          <p:cNvPr id="11" name="Espace réservé du contenu 3"/>
          <p:cNvGraphicFramePr>
            <a:graphicFrameLocks/>
          </p:cNvGraphicFramePr>
          <p:nvPr>
            <p:extLst>
              <p:ext uri="{D42A27DB-BD31-4B8C-83A1-F6EECF244321}">
                <p14:modId xmlns:p14="http://schemas.microsoft.com/office/powerpoint/2010/main" val="1384642310"/>
              </p:ext>
            </p:extLst>
          </p:nvPr>
        </p:nvGraphicFramePr>
        <p:xfrm>
          <a:off x="3179016" y="438728"/>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50956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p:cNvPicPr>
          <p:nvPr/>
        </p:nvPicPr>
        <p:blipFill>
          <a:blip r:embed="rId2"/>
          <a:stretch>
            <a:fillRect/>
          </a:stretch>
        </p:blipFill>
        <p:spPr>
          <a:xfrm>
            <a:off x="1766142" y="2650996"/>
            <a:ext cx="1568699" cy="2000700"/>
          </a:xfrm>
          <a:prstGeom prst="rect">
            <a:avLst/>
          </a:prstGeom>
        </p:spPr>
      </p:pic>
      <p:pic>
        <p:nvPicPr>
          <p:cNvPr id="6" name="Image 5"/>
          <p:cNvPicPr>
            <a:picLocks/>
          </p:cNvPicPr>
          <p:nvPr/>
        </p:nvPicPr>
        <p:blipFill>
          <a:blip r:embed="rId3"/>
          <a:stretch>
            <a:fillRect/>
          </a:stretch>
        </p:blipFill>
        <p:spPr>
          <a:xfrm>
            <a:off x="5572902" y="2650996"/>
            <a:ext cx="1568699" cy="2000700"/>
          </a:xfrm>
          <a:prstGeom prst="rect">
            <a:avLst/>
          </a:prstGeom>
        </p:spPr>
      </p:pic>
      <p:pic>
        <p:nvPicPr>
          <p:cNvPr id="7" name="Image 6"/>
          <p:cNvPicPr>
            <a:picLocks/>
          </p:cNvPicPr>
          <p:nvPr/>
        </p:nvPicPr>
        <p:blipFill>
          <a:blip r:embed="rId4"/>
          <a:stretch>
            <a:fillRect/>
          </a:stretch>
        </p:blipFill>
        <p:spPr>
          <a:xfrm>
            <a:off x="3708209" y="2650996"/>
            <a:ext cx="1568699" cy="2000700"/>
          </a:xfrm>
          <a:prstGeom prst="rect">
            <a:avLst/>
          </a:prstGeom>
        </p:spPr>
      </p:pic>
      <p:pic>
        <p:nvPicPr>
          <p:cNvPr id="8" name="Image 7"/>
          <p:cNvPicPr>
            <a:picLocks noChangeAspect="1"/>
          </p:cNvPicPr>
          <p:nvPr/>
        </p:nvPicPr>
        <p:blipFill>
          <a:blip r:embed="rId5"/>
          <a:stretch>
            <a:fillRect/>
          </a:stretch>
        </p:blipFill>
        <p:spPr>
          <a:xfrm>
            <a:off x="9010649" y="3581757"/>
            <a:ext cx="1586864" cy="1057908"/>
          </a:xfrm>
          <a:prstGeom prst="rect">
            <a:avLst/>
          </a:prstGeom>
        </p:spPr>
      </p:pic>
      <p:pic>
        <p:nvPicPr>
          <p:cNvPr id="9" name="Image 8"/>
          <p:cNvPicPr>
            <a:picLocks noChangeAspect="1"/>
          </p:cNvPicPr>
          <p:nvPr/>
        </p:nvPicPr>
        <p:blipFill>
          <a:blip r:embed="rId6"/>
          <a:stretch>
            <a:fillRect/>
          </a:stretch>
        </p:blipFill>
        <p:spPr>
          <a:xfrm>
            <a:off x="7385606" y="2650996"/>
            <a:ext cx="2193128" cy="1461500"/>
          </a:xfrm>
          <a:prstGeom prst="rect">
            <a:avLst/>
          </a:prstGeom>
        </p:spPr>
      </p:pic>
      <p:sp>
        <p:nvSpPr>
          <p:cNvPr id="11" name="Espace réservé du numéro de diapositive 10"/>
          <p:cNvSpPr>
            <a:spLocks noGrp="1"/>
          </p:cNvSpPr>
          <p:nvPr>
            <p:ph type="sldNum" sz="quarter" idx="12"/>
          </p:nvPr>
        </p:nvSpPr>
        <p:spPr/>
        <p:txBody>
          <a:bodyPr/>
          <a:lstStyle/>
          <a:p>
            <a:fld id="{77756308-A282-9648-8D2D-E8BD7C11E142}" type="slidenum">
              <a:rPr lang="fr-CH" smtClean="0"/>
              <a:pPr/>
              <a:t>3</a:t>
            </a:fld>
            <a:endParaRPr lang="fr-CH"/>
          </a:p>
        </p:txBody>
      </p:sp>
      <p:sp>
        <p:nvSpPr>
          <p:cNvPr id="12" name="ZoneTexte 11"/>
          <p:cNvSpPr txBox="1"/>
          <p:nvPr/>
        </p:nvSpPr>
        <p:spPr>
          <a:xfrm>
            <a:off x="3009903" y="6652050"/>
            <a:ext cx="909223" cy="219291"/>
          </a:xfrm>
          <a:prstGeom prst="rect">
            <a:avLst/>
          </a:prstGeom>
          <a:noFill/>
        </p:spPr>
        <p:txBody>
          <a:bodyPr wrap="none" rtlCol="0">
            <a:spAutoFit/>
          </a:bodyPr>
          <a:lstStyle/>
          <a:p>
            <a:r>
              <a:rPr lang="fr-FR" sz="825" b="1" dirty="0">
                <a:solidFill>
                  <a:schemeClr val="bg1"/>
                </a:solidFill>
              </a:rPr>
              <a:t>P. Montay-Gruel</a:t>
            </a:r>
          </a:p>
        </p:txBody>
      </p:sp>
      <p:pic>
        <p:nvPicPr>
          <p:cNvPr id="13" name="Picture 3"/>
          <p:cNvPicPr>
            <a:picLocks noChangeArrowheads="1"/>
          </p:cNvPicPr>
          <p:nvPr/>
        </p:nvPicPr>
        <p:blipFill>
          <a:blip r:embed="rId7" cstate="print"/>
          <a:srcRect/>
          <a:stretch>
            <a:fillRect/>
          </a:stretch>
        </p:blipFill>
        <p:spPr bwMode="auto">
          <a:xfrm>
            <a:off x="1828069" y="5002347"/>
            <a:ext cx="1279800" cy="1649700"/>
          </a:xfrm>
          <a:prstGeom prst="rect">
            <a:avLst/>
          </a:prstGeom>
          <a:ln>
            <a:noFill/>
          </a:ln>
          <a:effectLst>
            <a:outerShdw blurRad="292100" dist="139700" dir="2700000" algn="tl" rotWithShape="0">
              <a:srgbClr val="333333">
                <a:alpha val="65000"/>
              </a:srgbClr>
            </a:outerShdw>
          </a:effectLst>
        </p:spPr>
      </p:pic>
      <p:pic>
        <p:nvPicPr>
          <p:cNvPr id="14" name="Picture 4"/>
          <p:cNvPicPr>
            <a:picLocks noChangeArrowheads="1"/>
          </p:cNvPicPr>
          <p:nvPr/>
        </p:nvPicPr>
        <p:blipFill>
          <a:blip r:embed="rId8" cstate="print"/>
          <a:srcRect/>
          <a:stretch>
            <a:fillRect/>
          </a:stretch>
        </p:blipFill>
        <p:spPr bwMode="auto">
          <a:xfrm>
            <a:off x="3852656" y="5000590"/>
            <a:ext cx="1279800" cy="1649700"/>
          </a:xfrm>
          <a:prstGeom prst="rect">
            <a:avLst/>
          </a:prstGeom>
          <a:ln>
            <a:noFill/>
          </a:ln>
          <a:effectLst>
            <a:outerShdw blurRad="292100" dist="139700" dir="2700000" algn="tl" rotWithShape="0">
              <a:srgbClr val="333333">
                <a:alpha val="65000"/>
              </a:srgbClr>
            </a:outerShdw>
          </a:effectLst>
        </p:spPr>
      </p:pic>
      <p:pic>
        <p:nvPicPr>
          <p:cNvPr id="15" name="Picture 5"/>
          <p:cNvPicPr>
            <a:picLocks noChangeArrowheads="1"/>
          </p:cNvPicPr>
          <p:nvPr/>
        </p:nvPicPr>
        <p:blipFill>
          <a:blip r:embed="rId9" cstate="print"/>
          <a:srcRect/>
          <a:stretch>
            <a:fillRect/>
          </a:stretch>
        </p:blipFill>
        <p:spPr bwMode="auto">
          <a:xfrm>
            <a:off x="5734732" y="5000590"/>
            <a:ext cx="1279800" cy="1649700"/>
          </a:xfrm>
          <a:prstGeom prst="rect">
            <a:avLst/>
          </a:prstGeom>
          <a:ln>
            <a:noFill/>
          </a:ln>
          <a:effectLst>
            <a:outerShdw blurRad="292100" dist="139700" dir="2700000" algn="tl" rotWithShape="0">
              <a:srgbClr val="333333">
                <a:alpha val="65000"/>
              </a:srgbClr>
            </a:outerShdw>
          </a:effectLst>
        </p:spPr>
      </p:pic>
      <p:pic>
        <p:nvPicPr>
          <p:cNvPr id="16" name="Picture 6"/>
          <p:cNvPicPr>
            <a:picLocks noChangeArrowheads="1"/>
          </p:cNvPicPr>
          <p:nvPr/>
        </p:nvPicPr>
        <p:blipFill>
          <a:blip r:embed="rId10" cstate="print"/>
          <a:srcRect/>
          <a:stretch>
            <a:fillRect/>
          </a:stretch>
        </p:blipFill>
        <p:spPr bwMode="auto">
          <a:xfrm>
            <a:off x="8298934" y="5000590"/>
            <a:ext cx="1279800" cy="1649700"/>
          </a:xfrm>
          <a:prstGeom prst="rect">
            <a:avLst/>
          </a:prstGeom>
          <a:ln>
            <a:noFill/>
          </a:ln>
          <a:effectLst>
            <a:outerShdw blurRad="292100" dist="139700" dir="2700000" algn="tl" rotWithShape="0">
              <a:srgbClr val="333333">
                <a:alpha val="65000"/>
              </a:srgbClr>
            </a:outerShdw>
          </a:effectLst>
        </p:spPr>
      </p:pic>
      <p:sp>
        <p:nvSpPr>
          <p:cNvPr id="18" name="ZoneTexte 17"/>
          <p:cNvSpPr txBox="1"/>
          <p:nvPr/>
        </p:nvSpPr>
        <p:spPr>
          <a:xfrm>
            <a:off x="2103735" y="2349640"/>
            <a:ext cx="942887" cy="300082"/>
          </a:xfrm>
          <a:prstGeom prst="rect">
            <a:avLst/>
          </a:prstGeom>
          <a:noFill/>
        </p:spPr>
        <p:txBody>
          <a:bodyPr wrap="none" rtlCol="0">
            <a:spAutoFit/>
          </a:bodyPr>
          <a:lstStyle/>
          <a:p>
            <a:r>
              <a:rPr lang="fr-FR" sz="1350" dirty="0"/>
              <a:t>1930-1970</a:t>
            </a:r>
          </a:p>
        </p:txBody>
      </p:sp>
      <p:sp>
        <p:nvSpPr>
          <p:cNvPr id="19" name="ZoneTexte 18"/>
          <p:cNvSpPr txBox="1"/>
          <p:nvPr/>
        </p:nvSpPr>
        <p:spPr>
          <a:xfrm>
            <a:off x="4045801" y="2333962"/>
            <a:ext cx="942887" cy="300082"/>
          </a:xfrm>
          <a:prstGeom prst="rect">
            <a:avLst/>
          </a:prstGeom>
          <a:noFill/>
        </p:spPr>
        <p:txBody>
          <a:bodyPr wrap="none" rtlCol="0">
            <a:spAutoFit/>
          </a:bodyPr>
          <a:lstStyle/>
          <a:p>
            <a:r>
              <a:rPr lang="fr-FR" sz="1350" dirty="0"/>
              <a:t>1970-1990</a:t>
            </a:r>
          </a:p>
        </p:txBody>
      </p:sp>
      <p:sp>
        <p:nvSpPr>
          <p:cNvPr id="20" name="ZoneTexte 19"/>
          <p:cNvSpPr txBox="1"/>
          <p:nvPr/>
        </p:nvSpPr>
        <p:spPr>
          <a:xfrm>
            <a:off x="5927877" y="2333962"/>
            <a:ext cx="942887" cy="300082"/>
          </a:xfrm>
          <a:prstGeom prst="rect">
            <a:avLst/>
          </a:prstGeom>
          <a:noFill/>
        </p:spPr>
        <p:txBody>
          <a:bodyPr wrap="none" rtlCol="0">
            <a:spAutoFit/>
          </a:bodyPr>
          <a:lstStyle/>
          <a:p>
            <a:r>
              <a:rPr lang="fr-FR" sz="1350"/>
              <a:t>1990-2000</a:t>
            </a:r>
            <a:endParaRPr lang="fr-FR" sz="1350" dirty="0"/>
          </a:p>
        </p:txBody>
      </p:sp>
      <p:sp>
        <p:nvSpPr>
          <p:cNvPr id="21" name="ZoneTexte 20"/>
          <p:cNvSpPr txBox="1"/>
          <p:nvPr/>
        </p:nvSpPr>
        <p:spPr>
          <a:xfrm>
            <a:off x="8418554" y="2345137"/>
            <a:ext cx="537327" cy="300082"/>
          </a:xfrm>
          <a:prstGeom prst="rect">
            <a:avLst/>
          </a:prstGeom>
          <a:noFill/>
        </p:spPr>
        <p:txBody>
          <a:bodyPr wrap="none" rtlCol="0">
            <a:spAutoFit/>
          </a:bodyPr>
          <a:lstStyle/>
          <a:p>
            <a:r>
              <a:rPr lang="fr-FR" sz="1350" dirty="0"/>
              <a:t>2016</a:t>
            </a:r>
          </a:p>
        </p:txBody>
      </p:sp>
      <p:sp>
        <p:nvSpPr>
          <p:cNvPr id="22" name="ZoneTexte 21"/>
          <p:cNvSpPr txBox="1"/>
          <p:nvPr/>
        </p:nvSpPr>
        <p:spPr>
          <a:xfrm>
            <a:off x="1899352" y="4667640"/>
            <a:ext cx="1184299" cy="300082"/>
          </a:xfrm>
          <a:prstGeom prst="rect">
            <a:avLst/>
          </a:prstGeom>
          <a:noFill/>
        </p:spPr>
        <p:txBody>
          <a:bodyPr wrap="none" rtlCol="0">
            <a:spAutoFit/>
          </a:bodyPr>
          <a:lstStyle/>
          <a:p>
            <a:r>
              <a:rPr lang="fr-FR" sz="1350"/>
              <a:t>Target volume</a:t>
            </a:r>
          </a:p>
        </p:txBody>
      </p:sp>
      <p:sp>
        <p:nvSpPr>
          <p:cNvPr id="23" name="ZoneTexte 22"/>
          <p:cNvSpPr txBox="1"/>
          <p:nvPr/>
        </p:nvSpPr>
        <p:spPr>
          <a:xfrm>
            <a:off x="4001317" y="4667640"/>
            <a:ext cx="1027845" cy="300082"/>
          </a:xfrm>
          <a:prstGeom prst="rect">
            <a:avLst/>
          </a:prstGeom>
          <a:noFill/>
        </p:spPr>
        <p:txBody>
          <a:bodyPr wrap="none" rtlCol="0">
            <a:spAutoFit/>
          </a:bodyPr>
          <a:lstStyle/>
          <a:p>
            <a:r>
              <a:rPr lang="fr-FR" sz="1350"/>
              <a:t>2D planning</a:t>
            </a:r>
          </a:p>
        </p:txBody>
      </p:sp>
      <p:sp>
        <p:nvSpPr>
          <p:cNvPr id="24" name="ZoneTexte 23"/>
          <p:cNvSpPr txBox="1"/>
          <p:nvPr/>
        </p:nvSpPr>
        <p:spPr>
          <a:xfrm>
            <a:off x="5802650" y="4667640"/>
            <a:ext cx="1154611" cy="300082"/>
          </a:xfrm>
          <a:prstGeom prst="rect">
            <a:avLst/>
          </a:prstGeom>
          <a:noFill/>
        </p:spPr>
        <p:txBody>
          <a:bodyPr wrap="none" rtlCol="0">
            <a:spAutoFit/>
          </a:bodyPr>
          <a:lstStyle/>
          <a:p>
            <a:r>
              <a:rPr lang="fr-FR" sz="1350" dirty="0"/>
              <a:t>3D </a:t>
            </a:r>
            <a:r>
              <a:rPr lang="fr-FR" sz="1350" dirty="0" err="1"/>
              <a:t>Conformal</a:t>
            </a:r>
            <a:endParaRPr lang="fr-FR" sz="1350" dirty="0"/>
          </a:p>
        </p:txBody>
      </p:sp>
      <p:sp>
        <p:nvSpPr>
          <p:cNvPr id="25" name="ZoneTexte 24"/>
          <p:cNvSpPr txBox="1"/>
          <p:nvPr/>
        </p:nvSpPr>
        <p:spPr>
          <a:xfrm>
            <a:off x="8371179" y="4667640"/>
            <a:ext cx="1182631" cy="300082"/>
          </a:xfrm>
          <a:prstGeom prst="rect">
            <a:avLst/>
          </a:prstGeom>
          <a:noFill/>
        </p:spPr>
        <p:txBody>
          <a:bodyPr wrap="none" rtlCol="0">
            <a:spAutoFit/>
          </a:bodyPr>
          <a:lstStyle/>
          <a:p>
            <a:r>
              <a:rPr lang="fr-FR" sz="1350"/>
              <a:t>High </a:t>
            </a:r>
            <a:r>
              <a:rPr lang="fr-FR" sz="1350" dirty="0" err="1"/>
              <a:t>Precision</a:t>
            </a:r>
            <a:endParaRPr lang="fr-FR" sz="1350" dirty="0"/>
          </a:p>
        </p:txBody>
      </p:sp>
      <p:sp>
        <p:nvSpPr>
          <p:cNvPr id="26" name="ZoneTexte 25"/>
          <p:cNvSpPr txBox="1"/>
          <p:nvPr/>
        </p:nvSpPr>
        <p:spPr>
          <a:xfrm>
            <a:off x="7663392" y="4179796"/>
            <a:ext cx="874535" cy="300082"/>
          </a:xfrm>
          <a:prstGeom prst="rect">
            <a:avLst/>
          </a:prstGeom>
          <a:noFill/>
        </p:spPr>
        <p:txBody>
          <a:bodyPr wrap="none" rtlCol="0">
            <a:spAutoFit/>
          </a:bodyPr>
          <a:lstStyle/>
          <a:p>
            <a:r>
              <a:rPr lang="fr-FR" sz="1350" dirty="0" err="1"/>
              <a:t>Stereo</a:t>
            </a:r>
            <a:r>
              <a:rPr lang="fr-FR" sz="1350" dirty="0"/>
              <a:t>-RT</a:t>
            </a:r>
          </a:p>
        </p:txBody>
      </p:sp>
      <p:sp>
        <p:nvSpPr>
          <p:cNvPr id="27" name="Espace réservé du contenu 2"/>
          <p:cNvSpPr txBox="1">
            <a:spLocks/>
          </p:cNvSpPr>
          <p:nvPr/>
        </p:nvSpPr>
        <p:spPr>
          <a:xfrm>
            <a:off x="3674389" y="1380312"/>
            <a:ext cx="4744165" cy="79701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buFont typeface="Arial"/>
              <a:buNone/>
            </a:pPr>
            <a:r>
              <a:rPr lang="fr-CH" b="1" dirty="0" err="1"/>
              <a:t>Enhanced</a:t>
            </a:r>
            <a:r>
              <a:rPr lang="fr-CH" b="1" dirty="0"/>
              <a:t> </a:t>
            </a:r>
            <a:r>
              <a:rPr lang="fr-CH" b="1" dirty="0" err="1"/>
              <a:t>precision</a:t>
            </a:r>
            <a:endParaRPr lang="fr-CH" b="1" dirty="0"/>
          </a:p>
        </p:txBody>
      </p:sp>
      <p:sp>
        <p:nvSpPr>
          <p:cNvPr id="2" name="ZoneTexte 1"/>
          <p:cNvSpPr txBox="1"/>
          <p:nvPr/>
        </p:nvSpPr>
        <p:spPr>
          <a:xfrm>
            <a:off x="2249342" y="366842"/>
            <a:ext cx="7594258" cy="523220"/>
          </a:xfrm>
          <a:prstGeom prst="rect">
            <a:avLst/>
          </a:prstGeom>
          <a:noFill/>
        </p:spPr>
        <p:txBody>
          <a:bodyPr wrap="none" rtlCol="0">
            <a:spAutoFit/>
          </a:bodyPr>
          <a:lstStyle/>
          <a:p>
            <a:r>
              <a:rPr lang="fr-CH" sz="2800" b="1" dirty="0"/>
              <a:t>First </a:t>
            </a:r>
            <a:r>
              <a:rPr lang="fr-CH" sz="2800" b="1" dirty="0" err="1"/>
              <a:t>radiotherapy</a:t>
            </a:r>
            <a:r>
              <a:rPr lang="fr-CH" sz="2800" b="1" dirty="0"/>
              <a:t>: July 1896 by Victor </a:t>
            </a:r>
            <a:r>
              <a:rPr lang="fr-CH" sz="2800" b="1" dirty="0" err="1"/>
              <a:t>Despeignes</a:t>
            </a:r>
            <a:endParaRPr lang="fr-CH" sz="2800" b="1" dirty="0"/>
          </a:p>
        </p:txBody>
      </p:sp>
    </p:spTree>
    <p:extLst>
      <p:ext uri="{BB962C8B-B14F-4D97-AF65-F5344CB8AC3E}">
        <p14:creationId xmlns:p14="http://schemas.microsoft.com/office/powerpoint/2010/main" val="4056730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825367" y="2271228"/>
            <a:ext cx="8954952" cy="2246769"/>
          </a:xfrm>
          <a:prstGeom prst="rect">
            <a:avLst/>
          </a:prstGeom>
          <a:noFill/>
        </p:spPr>
        <p:txBody>
          <a:bodyPr wrap="none" rtlCol="0">
            <a:spAutoFit/>
          </a:bodyPr>
          <a:lstStyle/>
          <a:p>
            <a:pPr algn="ctr"/>
            <a:r>
              <a:rPr lang="fr-CH" sz="2800" b="1" dirty="0" err="1"/>
              <a:t>Modalities</a:t>
            </a:r>
            <a:r>
              <a:rPr lang="fr-CH" sz="2800" b="1" dirty="0"/>
              <a:t> of </a:t>
            </a:r>
            <a:r>
              <a:rPr lang="fr-CH" sz="2800" b="1" dirty="0" err="1"/>
              <a:t>delivery</a:t>
            </a:r>
            <a:r>
              <a:rPr lang="fr-CH" sz="2800" b="1" dirty="0"/>
              <a:t> are </a:t>
            </a:r>
            <a:r>
              <a:rPr lang="fr-CH" sz="2800" b="1" dirty="0" err="1"/>
              <a:t>moving</a:t>
            </a:r>
            <a:r>
              <a:rPr lang="fr-CH" sz="2800" b="1" dirty="0"/>
              <a:t> to hypo-</a:t>
            </a:r>
            <a:r>
              <a:rPr lang="fr-CH" sz="2800" b="1" dirty="0" err="1"/>
              <a:t>fractionation</a:t>
            </a:r>
            <a:endParaRPr lang="fr-CH" sz="2800" b="1" dirty="0"/>
          </a:p>
          <a:p>
            <a:pPr algn="ctr"/>
            <a:r>
              <a:rPr lang="fr-CH" sz="2800" b="1" dirty="0"/>
              <a:t>  </a:t>
            </a:r>
          </a:p>
          <a:p>
            <a:pPr algn="ctr"/>
            <a:endParaRPr lang="fr-CH" sz="2800" b="1" dirty="0"/>
          </a:p>
          <a:p>
            <a:pPr algn="ctr"/>
            <a:r>
              <a:rPr lang="fr-CH" sz="2800" b="1" dirty="0"/>
              <a:t>Radiotherapy </a:t>
            </a:r>
            <a:r>
              <a:rPr lang="fr-CH" sz="2800" b="1" dirty="0" err="1"/>
              <a:t>technology</a:t>
            </a:r>
            <a:r>
              <a:rPr lang="fr-CH" sz="2800" b="1" dirty="0"/>
              <a:t> has not </a:t>
            </a:r>
            <a:r>
              <a:rPr lang="fr-CH" sz="2800" b="1" dirty="0" err="1"/>
              <a:t>really</a:t>
            </a:r>
            <a:r>
              <a:rPr lang="fr-CH" sz="2800" b="1" dirty="0"/>
              <a:t> </a:t>
            </a:r>
            <a:r>
              <a:rPr lang="fr-CH" sz="2800" b="1" dirty="0" err="1"/>
              <a:t>evolved</a:t>
            </a:r>
            <a:r>
              <a:rPr lang="fr-CH" sz="2800" b="1" dirty="0"/>
              <a:t> in 50 </a:t>
            </a:r>
            <a:r>
              <a:rPr lang="fr-CH" sz="2800" b="1" dirty="0" err="1"/>
              <a:t>years</a:t>
            </a:r>
            <a:endParaRPr lang="fr-CH" sz="2800" b="1" dirty="0"/>
          </a:p>
          <a:p>
            <a:pPr algn="ctr"/>
            <a:endParaRPr lang="fr-CH" sz="2800" b="1" dirty="0"/>
          </a:p>
        </p:txBody>
      </p:sp>
    </p:spTree>
    <p:extLst>
      <p:ext uri="{BB962C8B-B14F-4D97-AF65-F5344CB8AC3E}">
        <p14:creationId xmlns:p14="http://schemas.microsoft.com/office/powerpoint/2010/main" val="291537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40742" y="2031380"/>
            <a:ext cx="5438925" cy="2062103"/>
          </a:xfrm>
          <a:prstGeom prst="rect">
            <a:avLst/>
          </a:prstGeom>
          <a:noFill/>
        </p:spPr>
        <p:txBody>
          <a:bodyPr wrap="none" rtlCol="0">
            <a:spAutoFit/>
          </a:bodyPr>
          <a:lstStyle/>
          <a:p>
            <a:r>
              <a:rPr lang="fr-CH" sz="3600" b="1" dirty="0"/>
              <a:t>Most Cancers are not </a:t>
            </a:r>
            <a:r>
              <a:rPr lang="fr-CH" sz="3600" b="1" dirty="0" err="1"/>
              <a:t>cured</a:t>
            </a:r>
            <a:endParaRPr lang="fr-CH" sz="3600" b="1" dirty="0"/>
          </a:p>
          <a:p>
            <a:endParaRPr lang="fr-CH" sz="3600" b="1" dirty="0"/>
          </a:p>
          <a:p>
            <a:pPr algn="ctr"/>
            <a:r>
              <a:rPr lang="fr-CH" sz="2800" b="1" dirty="0"/>
              <a:t>Local relapse</a:t>
            </a:r>
          </a:p>
          <a:p>
            <a:pPr algn="ctr"/>
            <a:r>
              <a:rPr lang="fr-CH" sz="2800" b="1" dirty="0" err="1"/>
              <a:t>Metastasis</a:t>
            </a:r>
            <a:endParaRPr lang="fr-CH" sz="2800" b="1" dirty="0"/>
          </a:p>
        </p:txBody>
      </p:sp>
    </p:spTree>
    <p:extLst>
      <p:ext uri="{BB962C8B-B14F-4D97-AF65-F5344CB8AC3E}">
        <p14:creationId xmlns:p14="http://schemas.microsoft.com/office/powerpoint/2010/main" val="3667359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droite 3"/>
          <p:cNvSpPr/>
          <p:nvPr/>
        </p:nvSpPr>
        <p:spPr>
          <a:xfrm>
            <a:off x="936860" y="2243055"/>
            <a:ext cx="9321038" cy="1502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71571">
              <a:defRPr/>
            </a:pPr>
            <a:endParaRPr lang="fr-CH" sz="1519">
              <a:solidFill>
                <a:prstClr val="white"/>
              </a:solidFill>
            </a:endParaRPr>
          </a:p>
        </p:txBody>
      </p:sp>
      <p:sp>
        <p:nvSpPr>
          <p:cNvPr id="5" name="ZoneTexte 4"/>
          <p:cNvSpPr txBox="1"/>
          <p:nvPr/>
        </p:nvSpPr>
        <p:spPr>
          <a:xfrm>
            <a:off x="839755" y="1913218"/>
            <a:ext cx="3192829" cy="369332"/>
          </a:xfrm>
          <a:prstGeom prst="rect">
            <a:avLst/>
          </a:prstGeom>
          <a:noFill/>
        </p:spPr>
        <p:txBody>
          <a:bodyPr wrap="square" rtlCol="0">
            <a:spAutoFit/>
          </a:bodyPr>
          <a:lstStyle/>
          <a:p>
            <a:r>
              <a:rPr lang="fr-CH" dirty="0"/>
              <a:t>2007/2008</a:t>
            </a:r>
          </a:p>
        </p:txBody>
      </p:sp>
      <p:sp>
        <p:nvSpPr>
          <p:cNvPr id="6" name="Rectangle 5"/>
          <p:cNvSpPr>
            <a:spLocks noChangeArrowheads="1"/>
          </p:cNvSpPr>
          <p:nvPr/>
        </p:nvSpPr>
        <p:spPr bwMode="auto">
          <a:xfrm>
            <a:off x="4410075" y="1642409"/>
            <a:ext cx="1041760" cy="307777"/>
          </a:xfrm>
          <a:prstGeom prst="rect">
            <a:avLst/>
          </a:prstGeom>
          <a:noFill/>
          <a:ln w="9525">
            <a:noFill/>
            <a:miter lim="800000"/>
            <a:headEnd/>
            <a:tailEnd/>
          </a:ln>
        </p:spPr>
        <p:txBody>
          <a:bodyPr wrap="none">
            <a:spAutoFit/>
          </a:bodyPr>
          <a:lstStyle/>
          <a:p>
            <a:pPr defTabSz="762000" eaLnBrk="0" hangingPunct="0"/>
            <a:r>
              <a:rPr lang="fr-FR" sz="1400" b="1" dirty="0">
                <a:latin typeface="Arial Narrow" pitchFamily="34" charset="0"/>
              </a:rPr>
              <a:t>V </a:t>
            </a:r>
            <a:r>
              <a:rPr lang="fr-FR" sz="1400" b="1" dirty="0"/>
              <a:t>Favaudon</a:t>
            </a:r>
          </a:p>
        </p:txBody>
      </p:sp>
      <p:pic>
        <p:nvPicPr>
          <p:cNvPr id="7" name="Picture 2" descr="V. Favaudon"/>
          <p:cNvPicPr>
            <a:picLocks noChangeAspect="1" noChangeArrowheads="1"/>
          </p:cNvPicPr>
          <p:nvPr/>
        </p:nvPicPr>
        <p:blipFill>
          <a:blip r:embed="rId2" cstate="print"/>
          <a:srcRect/>
          <a:stretch>
            <a:fillRect/>
          </a:stretch>
        </p:blipFill>
        <p:spPr bwMode="auto">
          <a:xfrm>
            <a:off x="4556124" y="639108"/>
            <a:ext cx="703262" cy="996950"/>
          </a:xfrm>
          <a:prstGeom prst="rect">
            <a:avLst/>
          </a:prstGeom>
          <a:noFill/>
          <a:ln w="9525">
            <a:noFill/>
            <a:miter lim="800000"/>
            <a:headEnd/>
            <a:tailEnd/>
          </a:ln>
        </p:spPr>
      </p:pic>
      <p:pic>
        <p:nvPicPr>
          <p:cNvPr id="8" name="Picture 15"/>
          <p:cNvPicPr>
            <a:picLocks noChangeAspect="1" noChangeArrowheads="1"/>
          </p:cNvPicPr>
          <p:nvPr/>
        </p:nvPicPr>
        <p:blipFill>
          <a:blip r:embed="rId3" cstate="print"/>
          <a:srcRect/>
          <a:stretch>
            <a:fillRect/>
          </a:stretch>
        </p:blipFill>
        <p:spPr bwMode="auto">
          <a:xfrm>
            <a:off x="3341613" y="1113945"/>
            <a:ext cx="958850" cy="57150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6435725" y="2440601"/>
            <a:ext cx="4772025" cy="1500828"/>
          </a:xfrm>
          <a:prstGeom prst="rect">
            <a:avLst/>
          </a:prstGeom>
          <a:noFill/>
          <a:ln w="9525">
            <a:noFill/>
            <a:miter lim="800000"/>
            <a:headEnd/>
            <a:tailEnd/>
          </a:ln>
        </p:spPr>
      </p:pic>
      <p:pic>
        <p:nvPicPr>
          <p:cNvPr id="10" name="Picture 3"/>
          <p:cNvPicPr>
            <a:picLocks noChangeAspect="1" noChangeArrowheads="1"/>
          </p:cNvPicPr>
          <p:nvPr/>
        </p:nvPicPr>
        <p:blipFill>
          <a:blip r:embed="rId5" cstate="print"/>
          <a:srcRect/>
          <a:stretch>
            <a:fillRect/>
          </a:stretch>
        </p:blipFill>
        <p:spPr bwMode="auto">
          <a:xfrm>
            <a:off x="7377112" y="4032389"/>
            <a:ext cx="2227907" cy="2075225"/>
          </a:xfrm>
          <a:prstGeom prst="rect">
            <a:avLst/>
          </a:prstGeom>
          <a:noFill/>
          <a:ln w="9525">
            <a:noFill/>
            <a:miter lim="800000"/>
            <a:headEnd/>
            <a:tailEnd/>
          </a:ln>
        </p:spPr>
      </p:pic>
      <p:pic>
        <p:nvPicPr>
          <p:cNvPr id="11" name="Picture 4"/>
          <p:cNvPicPr>
            <a:picLocks noChangeAspect="1" noChangeArrowheads="1"/>
          </p:cNvPicPr>
          <p:nvPr/>
        </p:nvPicPr>
        <p:blipFill>
          <a:blip r:embed="rId6" cstate="print"/>
          <a:srcRect/>
          <a:stretch>
            <a:fillRect/>
          </a:stretch>
        </p:blipFill>
        <p:spPr bwMode="auto">
          <a:xfrm>
            <a:off x="4992215" y="6271452"/>
            <a:ext cx="6997700" cy="376998"/>
          </a:xfrm>
          <a:prstGeom prst="rect">
            <a:avLst/>
          </a:prstGeom>
          <a:noFill/>
          <a:ln w="9525">
            <a:noFill/>
            <a:miter lim="800000"/>
            <a:headEnd/>
            <a:tailEnd/>
          </a:ln>
        </p:spPr>
      </p:pic>
      <p:sp>
        <p:nvSpPr>
          <p:cNvPr id="13" name="ZoneTexte 12"/>
          <p:cNvSpPr txBox="1"/>
          <p:nvPr/>
        </p:nvSpPr>
        <p:spPr>
          <a:xfrm>
            <a:off x="7727016" y="1913218"/>
            <a:ext cx="652743" cy="369332"/>
          </a:xfrm>
          <a:prstGeom prst="rect">
            <a:avLst/>
          </a:prstGeom>
          <a:noFill/>
        </p:spPr>
        <p:txBody>
          <a:bodyPr wrap="none" rtlCol="0">
            <a:spAutoFit/>
          </a:bodyPr>
          <a:lstStyle/>
          <a:p>
            <a:r>
              <a:rPr lang="fr-CH" dirty="0"/>
              <a:t>2014</a:t>
            </a:r>
          </a:p>
        </p:txBody>
      </p:sp>
      <p:grpSp>
        <p:nvGrpSpPr>
          <p:cNvPr id="15" name="Groupe 14"/>
          <p:cNvGrpSpPr/>
          <p:nvPr/>
        </p:nvGrpSpPr>
        <p:grpSpPr>
          <a:xfrm>
            <a:off x="353484" y="3032264"/>
            <a:ext cx="4399491" cy="2825611"/>
            <a:chOff x="143934" y="188913"/>
            <a:chExt cx="12048067" cy="6669087"/>
          </a:xfrm>
        </p:grpSpPr>
        <p:pic>
          <p:nvPicPr>
            <p:cNvPr id="16" name="Picture 2" descr="C:\Users\sjorgelo\Desktop\ScreenShot001.jpg"/>
            <p:cNvPicPr>
              <a:picLocks noChangeAspect="1" noChangeArrowheads="1"/>
            </p:cNvPicPr>
            <p:nvPr/>
          </p:nvPicPr>
          <p:blipFill>
            <a:blip r:embed="rId7" cstate="print"/>
            <a:srcRect/>
            <a:stretch>
              <a:fillRect/>
            </a:stretch>
          </p:blipFill>
          <p:spPr bwMode="auto">
            <a:xfrm>
              <a:off x="334434" y="260350"/>
              <a:ext cx="6144684" cy="1135063"/>
            </a:xfrm>
            <a:prstGeom prst="rect">
              <a:avLst/>
            </a:prstGeom>
            <a:noFill/>
            <a:ln w="9525">
              <a:noFill/>
              <a:miter lim="800000"/>
              <a:headEnd/>
              <a:tailEnd/>
            </a:ln>
          </p:spPr>
        </p:pic>
        <p:pic>
          <p:nvPicPr>
            <p:cNvPr id="17" name="Picture 3" descr="C:\Users\sjorgelo\Desktop\ScreenShot002.jpg"/>
            <p:cNvPicPr>
              <a:picLocks noChangeAspect="1" noChangeArrowheads="1"/>
            </p:cNvPicPr>
            <p:nvPr/>
          </p:nvPicPr>
          <p:blipFill>
            <a:blip r:embed="rId8" cstate="print"/>
            <a:srcRect/>
            <a:stretch>
              <a:fillRect/>
            </a:stretch>
          </p:blipFill>
          <p:spPr bwMode="auto">
            <a:xfrm>
              <a:off x="334434" y="1557339"/>
              <a:ext cx="5856817" cy="1220787"/>
            </a:xfrm>
            <a:prstGeom prst="rect">
              <a:avLst/>
            </a:prstGeom>
            <a:noFill/>
            <a:ln w="9525">
              <a:noFill/>
              <a:miter lim="800000"/>
              <a:headEnd/>
              <a:tailEnd/>
            </a:ln>
          </p:spPr>
        </p:pic>
        <p:pic>
          <p:nvPicPr>
            <p:cNvPr id="18" name="Picture 4" descr="C:\Users\sjorgelo\Desktop\ScreenShot003.jpg"/>
            <p:cNvPicPr>
              <a:picLocks noChangeAspect="1" noChangeArrowheads="1"/>
            </p:cNvPicPr>
            <p:nvPr/>
          </p:nvPicPr>
          <p:blipFill>
            <a:blip r:embed="rId9" cstate="print"/>
            <a:srcRect/>
            <a:stretch>
              <a:fillRect/>
            </a:stretch>
          </p:blipFill>
          <p:spPr bwMode="auto">
            <a:xfrm>
              <a:off x="143934" y="2781300"/>
              <a:ext cx="6432551" cy="1117600"/>
            </a:xfrm>
            <a:prstGeom prst="rect">
              <a:avLst/>
            </a:prstGeom>
            <a:noFill/>
            <a:ln w="9525">
              <a:noFill/>
              <a:miter lim="800000"/>
              <a:headEnd/>
              <a:tailEnd/>
            </a:ln>
          </p:spPr>
        </p:pic>
        <p:pic>
          <p:nvPicPr>
            <p:cNvPr id="19" name="Picture 6" descr="C:\Users\sjorgelo\Desktop\ScreenShot001.jpg"/>
            <p:cNvPicPr>
              <a:picLocks noChangeAspect="1" noChangeArrowheads="1"/>
            </p:cNvPicPr>
            <p:nvPr/>
          </p:nvPicPr>
          <p:blipFill>
            <a:blip r:embed="rId10" cstate="print"/>
            <a:srcRect/>
            <a:stretch>
              <a:fillRect/>
            </a:stretch>
          </p:blipFill>
          <p:spPr bwMode="auto">
            <a:xfrm>
              <a:off x="7056967" y="1484314"/>
              <a:ext cx="4895851" cy="873125"/>
            </a:xfrm>
            <a:prstGeom prst="rect">
              <a:avLst/>
            </a:prstGeom>
            <a:noFill/>
            <a:ln w="9525">
              <a:noFill/>
              <a:miter lim="800000"/>
              <a:headEnd/>
              <a:tailEnd/>
            </a:ln>
          </p:spPr>
        </p:pic>
        <p:pic>
          <p:nvPicPr>
            <p:cNvPr id="20" name="Picture 7" descr="C:\Users\sjorgelo\Desktop\ScreenShot002.jpg"/>
            <p:cNvPicPr>
              <a:picLocks noChangeAspect="1" noChangeArrowheads="1"/>
            </p:cNvPicPr>
            <p:nvPr/>
          </p:nvPicPr>
          <p:blipFill>
            <a:blip r:embed="rId11" cstate="print"/>
            <a:srcRect/>
            <a:stretch>
              <a:fillRect/>
            </a:stretch>
          </p:blipFill>
          <p:spPr bwMode="auto">
            <a:xfrm>
              <a:off x="6576485" y="2636838"/>
              <a:ext cx="5437716" cy="1223962"/>
            </a:xfrm>
            <a:prstGeom prst="rect">
              <a:avLst/>
            </a:prstGeom>
            <a:noFill/>
            <a:ln w="9525">
              <a:noFill/>
              <a:miter lim="800000"/>
              <a:headEnd/>
              <a:tailEnd/>
            </a:ln>
          </p:spPr>
        </p:pic>
        <p:pic>
          <p:nvPicPr>
            <p:cNvPr id="21" name="Picture 8" descr="C:\Users\sjorgelo\Desktop\ScreenShot003.jpg"/>
            <p:cNvPicPr>
              <a:picLocks noChangeAspect="1" noChangeArrowheads="1"/>
            </p:cNvPicPr>
            <p:nvPr/>
          </p:nvPicPr>
          <p:blipFill>
            <a:blip r:embed="rId12" cstate="print"/>
            <a:srcRect/>
            <a:stretch>
              <a:fillRect/>
            </a:stretch>
          </p:blipFill>
          <p:spPr bwMode="auto">
            <a:xfrm>
              <a:off x="143934" y="3933825"/>
              <a:ext cx="4855633" cy="1439863"/>
            </a:xfrm>
            <a:prstGeom prst="rect">
              <a:avLst/>
            </a:prstGeom>
            <a:noFill/>
            <a:ln w="9525">
              <a:noFill/>
              <a:miter lim="800000"/>
              <a:headEnd/>
              <a:tailEnd/>
            </a:ln>
          </p:spPr>
        </p:pic>
        <p:pic>
          <p:nvPicPr>
            <p:cNvPr id="22" name="Picture 9" descr="C:\Users\sjorgelo\Desktop\ScreenShot004.jpg"/>
            <p:cNvPicPr>
              <a:picLocks noChangeAspect="1" noChangeArrowheads="1"/>
            </p:cNvPicPr>
            <p:nvPr/>
          </p:nvPicPr>
          <p:blipFill>
            <a:blip r:embed="rId13" cstate="print"/>
            <a:srcRect/>
            <a:stretch>
              <a:fillRect/>
            </a:stretch>
          </p:blipFill>
          <p:spPr bwMode="auto">
            <a:xfrm>
              <a:off x="334433" y="5373689"/>
              <a:ext cx="3651251" cy="1360487"/>
            </a:xfrm>
            <a:prstGeom prst="rect">
              <a:avLst/>
            </a:prstGeom>
            <a:noFill/>
            <a:ln w="9525">
              <a:noFill/>
              <a:miter lim="800000"/>
              <a:headEnd/>
              <a:tailEnd/>
            </a:ln>
          </p:spPr>
        </p:pic>
        <p:pic>
          <p:nvPicPr>
            <p:cNvPr id="23" name="Picture 10" descr="C:\Users\sjorgelo\Desktop\ScreenShot001.jpg"/>
            <p:cNvPicPr>
              <a:picLocks noChangeAspect="1" noChangeArrowheads="1"/>
            </p:cNvPicPr>
            <p:nvPr/>
          </p:nvPicPr>
          <p:blipFill>
            <a:blip r:embed="rId14" cstate="print"/>
            <a:srcRect/>
            <a:stretch>
              <a:fillRect/>
            </a:stretch>
          </p:blipFill>
          <p:spPr bwMode="auto">
            <a:xfrm>
              <a:off x="5135034" y="3716339"/>
              <a:ext cx="4525433" cy="1074737"/>
            </a:xfrm>
            <a:prstGeom prst="rect">
              <a:avLst/>
            </a:prstGeom>
            <a:noFill/>
            <a:ln w="9525">
              <a:noFill/>
              <a:miter lim="800000"/>
              <a:headEnd/>
              <a:tailEnd/>
            </a:ln>
          </p:spPr>
        </p:pic>
        <p:pic>
          <p:nvPicPr>
            <p:cNvPr id="24" name="Picture 11" descr="C:\Users\sjorgelo\Desktop\ScreenShot002.jpg"/>
            <p:cNvPicPr>
              <a:picLocks noChangeAspect="1" noChangeArrowheads="1"/>
            </p:cNvPicPr>
            <p:nvPr/>
          </p:nvPicPr>
          <p:blipFill>
            <a:blip r:embed="rId15" cstate="print"/>
            <a:srcRect/>
            <a:stretch>
              <a:fillRect/>
            </a:stretch>
          </p:blipFill>
          <p:spPr bwMode="auto">
            <a:xfrm>
              <a:off x="4176185" y="5300664"/>
              <a:ext cx="3473449" cy="1431925"/>
            </a:xfrm>
            <a:prstGeom prst="rect">
              <a:avLst/>
            </a:prstGeom>
            <a:noFill/>
            <a:ln w="9525">
              <a:noFill/>
              <a:miter lim="800000"/>
              <a:headEnd/>
              <a:tailEnd/>
            </a:ln>
          </p:spPr>
        </p:pic>
        <p:pic>
          <p:nvPicPr>
            <p:cNvPr id="25" name="Picture 12" descr="C:\Users\sjorgelo\Desktop\ScreenShot003.jpg"/>
            <p:cNvPicPr>
              <a:picLocks noChangeAspect="1" noChangeArrowheads="1"/>
            </p:cNvPicPr>
            <p:nvPr/>
          </p:nvPicPr>
          <p:blipFill>
            <a:blip r:embed="rId16" cstate="print"/>
            <a:srcRect/>
            <a:stretch>
              <a:fillRect/>
            </a:stretch>
          </p:blipFill>
          <p:spPr bwMode="auto">
            <a:xfrm>
              <a:off x="7967133" y="5157788"/>
              <a:ext cx="4224867" cy="482600"/>
            </a:xfrm>
            <a:prstGeom prst="rect">
              <a:avLst/>
            </a:prstGeom>
            <a:noFill/>
            <a:ln w="9525">
              <a:noFill/>
              <a:miter lim="800000"/>
              <a:headEnd/>
              <a:tailEnd/>
            </a:ln>
          </p:spPr>
        </p:pic>
        <p:pic>
          <p:nvPicPr>
            <p:cNvPr id="26" name="Picture 13" descr="C:\Users\sjorgelo\Desktop\ScreenShot001.jpg"/>
            <p:cNvPicPr>
              <a:picLocks noChangeAspect="1" noChangeArrowheads="1"/>
            </p:cNvPicPr>
            <p:nvPr/>
          </p:nvPicPr>
          <p:blipFill>
            <a:blip r:embed="rId17" cstate="print"/>
            <a:srcRect/>
            <a:stretch>
              <a:fillRect/>
            </a:stretch>
          </p:blipFill>
          <p:spPr bwMode="auto">
            <a:xfrm>
              <a:off x="6864351" y="5778500"/>
              <a:ext cx="2986616" cy="1079500"/>
            </a:xfrm>
            <a:prstGeom prst="rect">
              <a:avLst/>
            </a:prstGeom>
            <a:noFill/>
            <a:ln w="9525">
              <a:noFill/>
              <a:miter lim="800000"/>
              <a:headEnd/>
              <a:tailEnd/>
            </a:ln>
          </p:spPr>
        </p:pic>
        <p:pic>
          <p:nvPicPr>
            <p:cNvPr id="27" name="Picture 14" descr="C:\Users\sjorgelo\Desktop\ScreenShot002.jpg"/>
            <p:cNvPicPr>
              <a:picLocks noChangeAspect="1" noChangeArrowheads="1"/>
            </p:cNvPicPr>
            <p:nvPr/>
          </p:nvPicPr>
          <p:blipFill>
            <a:blip r:embed="rId18" cstate="print"/>
            <a:srcRect/>
            <a:stretch>
              <a:fillRect/>
            </a:stretch>
          </p:blipFill>
          <p:spPr bwMode="auto">
            <a:xfrm>
              <a:off x="8240184" y="3789363"/>
              <a:ext cx="3951816" cy="787400"/>
            </a:xfrm>
            <a:prstGeom prst="rect">
              <a:avLst/>
            </a:prstGeom>
            <a:noFill/>
            <a:ln w="9525">
              <a:noFill/>
              <a:miter lim="800000"/>
              <a:headEnd/>
              <a:tailEnd/>
            </a:ln>
          </p:spPr>
        </p:pic>
        <p:pic>
          <p:nvPicPr>
            <p:cNvPr id="28" name="Picture 15" descr="C:\Users\sjorgelo\Desktop\ScreenShot003.jpg"/>
            <p:cNvPicPr>
              <a:picLocks noChangeAspect="1" noChangeArrowheads="1"/>
            </p:cNvPicPr>
            <p:nvPr/>
          </p:nvPicPr>
          <p:blipFill>
            <a:blip r:embed="rId19" cstate="print"/>
            <a:srcRect/>
            <a:stretch>
              <a:fillRect/>
            </a:stretch>
          </p:blipFill>
          <p:spPr bwMode="auto">
            <a:xfrm>
              <a:off x="1968500" y="1268414"/>
              <a:ext cx="5181600" cy="617537"/>
            </a:xfrm>
            <a:prstGeom prst="rect">
              <a:avLst/>
            </a:prstGeom>
            <a:noFill/>
            <a:ln w="9525">
              <a:noFill/>
              <a:miter lim="800000"/>
              <a:headEnd/>
              <a:tailEnd/>
            </a:ln>
          </p:spPr>
        </p:pic>
        <p:pic>
          <p:nvPicPr>
            <p:cNvPr id="29" name="Picture 16" descr="C:\Users\sjorgelo\Desktop\ScreenShot004.jpg"/>
            <p:cNvPicPr>
              <a:picLocks noChangeAspect="1" noChangeArrowheads="1"/>
            </p:cNvPicPr>
            <p:nvPr/>
          </p:nvPicPr>
          <p:blipFill>
            <a:blip r:embed="rId20" cstate="print"/>
            <a:srcRect/>
            <a:stretch>
              <a:fillRect/>
            </a:stretch>
          </p:blipFill>
          <p:spPr bwMode="auto">
            <a:xfrm>
              <a:off x="5039785" y="1989138"/>
              <a:ext cx="2400300" cy="1401762"/>
            </a:xfrm>
            <a:prstGeom prst="rect">
              <a:avLst/>
            </a:prstGeom>
            <a:noFill/>
            <a:ln w="9525">
              <a:noFill/>
              <a:miter lim="800000"/>
              <a:headEnd/>
              <a:tailEnd/>
            </a:ln>
          </p:spPr>
        </p:pic>
        <p:pic>
          <p:nvPicPr>
            <p:cNvPr id="30" name="Picture 18" descr="C:\Users\sjorgelo\Desktop\ScreenShot002.jpg"/>
            <p:cNvPicPr>
              <a:picLocks noChangeAspect="1" noChangeArrowheads="1"/>
            </p:cNvPicPr>
            <p:nvPr/>
          </p:nvPicPr>
          <p:blipFill>
            <a:blip r:embed="rId21" cstate="print"/>
            <a:srcRect/>
            <a:stretch>
              <a:fillRect/>
            </a:stretch>
          </p:blipFill>
          <p:spPr bwMode="auto">
            <a:xfrm>
              <a:off x="3119968" y="2060575"/>
              <a:ext cx="4728633" cy="1074738"/>
            </a:xfrm>
            <a:prstGeom prst="rect">
              <a:avLst/>
            </a:prstGeom>
            <a:noFill/>
            <a:ln w="9525">
              <a:noFill/>
              <a:miter lim="800000"/>
              <a:headEnd/>
              <a:tailEnd/>
            </a:ln>
          </p:spPr>
        </p:pic>
        <p:pic>
          <p:nvPicPr>
            <p:cNvPr id="31" name="Picture 19" descr="C:\Users\sjorgelo\Desktop\ScreenShot003.jpg"/>
            <p:cNvPicPr>
              <a:picLocks noChangeAspect="1" noChangeArrowheads="1"/>
            </p:cNvPicPr>
            <p:nvPr/>
          </p:nvPicPr>
          <p:blipFill>
            <a:blip r:embed="rId22" cstate="print"/>
            <a:srcRect/>
            <a:stretch>
              <a:fillRect/>
            </a:stretch>
          </p:blipFill>
          <p:spPr bwMode="auto">
            <a:xfrm>
              <a:off x="3983567" y="188913"/>
              <a:ext cx="4142317" cy="863600"/>
            </a:xfrm>
            <a:prstGeom prst="rect">
              <a:avLst/>
            </a:prstGeom>
            <a:noFill/>
            <a:ln w="9525">
              <a:noFill/>
              <a:miter lim="800000"/>
              <a:headEnd/>
              <a:tailEnd/>
            </a:ln>
          </p:spPr>
        </p:pic>
        <p:pic>
          <p:nvPicPr>
            <p:cNvPr id="32" name="Picture 20" descr="C:\Users\sjorgelo\Desktop\ScreenShot004.jpg"/>
            <p:cNvPicPr>
              <a:picLocks noChangeAspect="1" noChangeArrowheads="1"/>
            </p:cNvPicPr>
            <p:nvPr/>
          </p:nvPicPr>
          <p:blipFill>
            <a:blip r:embed="rId23" cstate="print"/>
            <a:srcRect/>
            <a:stretch>
              <a:fillRect/>
            </a:stretch>
          </p:blipFill>
          <p:spPr bwMode="auto">
            <a:xfrm>
              <a:off x="9294285" y="4149725"/>
              <a:ext cx="2897716" cy="1098550"/>
            </a:xfrm>
            <a:prstGeom prst="rect">
              <a:avLst/>
            </a:prstGeom>
            <a:noFill/>
            <a:ln w="9525">
              <a:noFill/>
              <a:miter lim="800000"/>
              <a:headEnd/>
              <a:tailEnd/>
            </a:ln>
          </p:spPr>
        </p:pic>
        <p:pic>
          <p:nvPicPr>
            <p:cNvPr id="33" name="Picture 21" descr="C:\Users\sjorgelo\Desktop\ScreenShot001.jpg"/>
            <p:cNvPicPr>
              <a:picLocks noChangeAspect="1" noChangeArrowheads="1"/>
            </p:cNvPicPr>
            <p:nvPr/>
          </p:nvPicPr>
          <p:blipFill>
            <a:blip r:embed="rId24" cstate="print"/>
            <a:srcRect/>
            <a:stretch>
              <a:fillRect/>
            </a:stretch>
          </p:blipFill>
          <p:spPr bwMode="auto">
            <a:xfrm>
              <a:off x="719667" y="2781300"/>
              <a:ext cx="4745567" cy="1106488"/>
            </a:xfrm>
            <a:prstGeom prst="rect">
              <a:avLst/>
            </a:prstGeom>
            <a:noFill/>
            <a:ln w="9525">
              <a:noFill/>
              <a:miter lim="800000"/>
              <a:headEnd/>
              <a:tailEnd/>
            </a:ln>
          </p:spPr>
        </p:pic>
        <p:pic>
          <p:nvPicPr>
            <p:cNvPr id="34" name="Picture 22" descr="C:\Users\sjorgelo\Desktop\ScreenShot002.jpg"/>
            <p:cNvPicPr>
              <a:picLocks noChangeAspect="1" noChangeArrowheads="1"/>
            </p:cNvPicPr>
            <p:nvPr/>
          </p:nvPicPr>
          <p:blipFill>
            <a:blip r:embed="rId25" cstate="print"/>
            <a:srcRect/>
            <a:stretch>
              <a:fillRect/>
            </a:stretch>
          </p:blipFill>
          <p:spPr bwMode="auto">
            <a:xfrm>
              <a:off x="1295401" y="4437063"/>
              <a:ext cx="2916767" cy="1073150"/>
            </a:xfrm>
            <a:prstGeom prst="rect">
              <a:avLst/>
            </a:prstGeom>
            <a:noFill/>
            <a:ln w="9525">
              <a:noFill/>
              <a:miter lim="800000"/>
              <a:headEnd/>
              <a:tailEnd/>
            </a:ln>
          </p:spPr>
        </p:pic>
        <p:pic>
          <p:nvPicPr>
            <p:cNvPr id="35" name="Picture 23" descr="C:\Users\sjorgelo\Desktop\ScreenShot003.jpg"/>
            <p:cNvPicPr>
              <a:picLocks noChangeAspect="1" noChangeArrowheads="1"/>
            </p:cNvPicPr>
            <p:nvPr/>
          </p:nvPicPr>
          <p:blipFill>
            <a:blip r:embed="rId26" cstate="print"/>
            <a:srcRect/>
            <a:stretch>
              <a:fillRect/>
            </a:stretch>
          </p:blipFill>
          <p:spPr bwMode="auto">
            <a:xfrm>
              <a:off x="8113184" y="2060576"/>
              <a:ext cx="3443816" cy="974725"/>
            </a:xfrm>
            <a:prstGeom prst="rect">
              <a:avLst/>
            </a:prstGeom>
            <a:noFill/>
            <a:ln w="9525">
              <a:noFill/>
              <a:miter lim="800000"/>
              <a:headEnd/>
              <a:tailEnd/>
            </a:ln>
          </p:spPr>
        </p:pic>
        <p:pic>
          <p:nvPicPr>
            <p:cNvPr id="36" name="Picture 24" descr="C:\Users\sjorgelo\Desktop\ScreenShot004.jpg"/>
            <p:cNvPicPr>
              <a:picLocks noChangeAspect="1" noChangeArrowheads="1"/>
            </p:cNvPicPr>
            <p:nvPr/>
          </p:nvPicPr>
          <p:blipFill>
            <a:blip r:embed="rId27" cstate="print"/>
            <a:srcRect/>
            <a:stretch>
              <a:fillRect/>
            </a:stretch>
          </p:blipFill>
          <p:spPr bwMode="auto">
            <a:xfrm>
              <a:off x="3803651" y="3071814"/>
              <a:ext cx="4584700" cy="714375"/>
            </a:xfrm>
            <a:prstGeom prst="rect">
              <a:avLst/>
            </a:prstGeom>
            <a:noFill/>
            <a:ln w="9525">
              <a:noFill/>
              <a:miter lim="800000"/>
              <a:headEnd/>
              <a:tailEnd/>
            </a:ln>
          </p:spPr>
        </p:pic>
        <p:pic>
          <p:nvPicPr>
            <p:cNvPr id="37" name="Picture 25" descr="C:\Users\sjorgelo\Desktop\ScreenShot005.jpg"/>
            <p:cNvPicPr>
              <a:picLocks noChangeAspect="1" noChangeArrowheads="1"/>
            </p:cNvPicPr>
            <p:nvPr/>
          </p:nvPicPr>
          <p:blipFill>
            <a:blip r:embed="rId28" cstate="print"/>
            <a:srcRect/>
            <a:stretch>
              <a:fillRect/>
            </a:stretch>
          </p:blipFill>
          <p:spPr bwMode="auto">
            <a:xfrm>
              <a:off x="1007534" y="476251"/>
              <a:ext cx="2029884" cy="1408113"/>
            </a:xfrm>
            <a:prstGeom prst="rect">
              <a:avLst/>
            </a:prstGeom>
            <a:noFill/>
            <a:ln w="9525">
              <a:noFill/>
              <a:miter lim="800000"/>
              <a:headEnd/>
              <a:tailEnd/>
            </a:ln>
          </p:spPr>
        </p:pic>
        <p:pic>
          <p:nvPicPr>
            <p:cNvPr id="38" name="Picture 26" descr="C:\Users\sjorgelo\Desktop\ScreenShot006.jpg"/>
            <p:cNvPicPr>
              <a:picLocks noChangeAspect="1" noChangeArrowheads="1"/>
            </p:cNvPicPr>
            <p:nvPr/>
          </p:nvPicPr>
          <p:blipFill>
            <a:blip r:embed="rId29" cstate="print"/>
            <a:srcRect/>
            <a:stretch>
              <a:fillRect/>
            </a:stretch>
          </p:blipFill>
          <p:spPr bwMode="auto">
            <a:xfrm>
              <a:off x="8326967" y="5589588"/>
              <a:ext cx="3865033" cy="906462"/>
            </a:xfrm>
            <a:prstGeom prst="rect">
              <a:avLst/>
            </a:prstGeom>
            <a:noFill/>
            <a:ln w="9525">
              <a:noFill/>
              <a:miter lim="800000"/>
              <a:headEnd/>
              <a:tailEnd/>
            </a:ln>
          </p:spPr>
        </p:pic>
        <p:pic>
          <p:nvPicPr>
            <p:cNvPr id="39" name="Picture 27" descr="C:\Users\sjorgelo\Desktop\ScreenShot001.jpg"/>
            <p:cNvPicPr>
              <a:picLocks noChangeAspect="1" noChangeArrowheads="1"/>
            </p:cNvPicPr>
            <p:nvPr/>
          </p:nvPicPr>
          <p:blipFill>
            <a:blip r:embed="rId30" cstate="print"/>
            <a:srcRect/>
            <a:stretch>
              <a:fillRect/>
            </a:stretch>
          </p:blipFill>
          <p:spPr bwMode="auto">
            <a:xfrm>
              <a:off x="8113185" y="1341439"/>
              <a:ext cx="3492500" cy="638175"/>
            </a:xfrm>
            <a:prstGeom prst="rect">
              <a:avLst/>
            </a:prstGeom>
            <a:noFill/>
            <a:ln w="9525">
              <a:noFill/>
              <a:miter lim="800000"/>
              <a:headEnd/>
              <a:tailEnd/>
            </a:ln>
          </p:spPr>
        </p:pic>
        <p:pic>
          <p:nvPicPr>
            <p:cNvPr id="40" name="Picture 28" descr="C:\Users\sjorgelo\Desktop\ScreenShot002.jpg"/>
            <p:cNvPicPr>
              <a:picLocks noChangeAspect="1" noChangeArrowheads="1"/>
            </p:cNvPicPr>
            <p:nvPr/>
          </p:nvPicPr>
          <p:blipFill>
            <a:blip r:embed="rId31" cstate="print"/>
            <a:srcRect/>
            <a:stretch>
              <a:fillRect/>
            </a:stretch>
          </p:blipFill>
          <p:spPr bwMode="auto">
            <a:xfrm>
              <a:off x="9990667" y="6389688"/>
              <a:ext cx="2201333" cy="468312"/>
            </a:xfrm>
            <a:prstGeom prst="rect">
              <a:avLst/>
            </a:prstGeom>
            <a:noFill/>
            <a:ln w="9525">
              <a:noFill/>
              <a:miter lim="800000"/>
              <a:headEnd/>
              <a:tailEnd/>
            </a:ln>
          </p:spPr>
        </p:pic>
        <p:pic>
          <p:nvPicPr>
            <p:cNvPr id="41" name="Picture 17" descr="C:\Users\sjorgelo\Desktop\ScreenShot001.jpg"/>
            <p:cNvPicPr>
              <a:picLocks noChangeAspect="1" noChangeArrowheads="1"/>
            </p:cNvPicPr>
            <p:nvPr/>
          </p:nvPicPr>
          <p:blipFill>
            <a:blip r:embed="rId32" cstate="print"/>
            <a:srcRect/>
            <a:stretch>
              <a:fillRect/>
            </a:stretch>
          </p:blipFill>
          <p:spPr bwMode="auto">
            <a:xfrm>
              <a:off x="4368800" y="4221164"/>
              <a:ext cx="4724400" cy="892175"/>
            </a:xfrm>
            <a:prstGeom prst="rect">
              <a:avLst/>
            </a:prstGeom>
            <a:noFill/>
            <a:ln w="9525">
              <a:noFill/>
              <a:miter lim="800000"/>
              <a:headEnd/>
              <a:tailEnd/>
            </a:ln>
          </p:spPr>
        </p:pic>
        <p:pic>
          <p:nvPicPr>
            <p:cNvPr id="42" name="Picture 5" descr="C:\Users\sjorgelo\Desktop\ScreenShot004.jpg"/>
            <p:cNvPicPr>
              <a:picLocks noChangeAspect="1" noChangeArrowheads="1"/>
            </p:cNvPicPr>
            <p:nvPr/>
          </p:nvPicPr>
          <p:blipFill>
            <a:blip r:embed="rId33" cstate="print"/>
            <a:srcRect/>
            <a:stretch>
              <a:fillRect/>
            </a:stretch>
          </p:blipFill>
          <p:spPr bwMode="auto">
            <a:xfrm>
              <a:off x="7632701" y="188913"/>
              <a:ext cx="3839633" cy="1211262"/>
            </a:xfrm>
            <a:prstGeom prst="rect">
              <a:avLst/>
            </a:prstGeom>
            <a:noFill/>
            <a:ln w="9525">
              <a:noFill/>
              <a:miter lim="800000"/>
              <a:headEnd/>
              <a:tailEnd/>
            </a:ln>
          </p:spPr>
        </p:pic>
      </p:grpSp>
      <p:pic>
        <p:nvPicPr>
          <p:cNvPr id="43" name="Image 42"/>
          <p:cNvPicPr>
            <a:picLocks noChangeAspect="1"/>
          </p:cNvPicPr>
          <p:nvPr/>
        </p:nvPicPr>
        <p:blipFill>
          <a:blip r:embed="rId34"/>
          <a:stretch>
            <a:fillRect/>
          </a:stretch>
        </p:blipFill>
        <p:spPr>
          <a:xfrm>
            <a:off x="6787590" y="249612"/>
            <a:ext cx="2531593" cy="1017731"/>
          </a:xfrm>
          <a:prstGeom prst="rect">
            <a:avLst/>
          </a:prstGeom>
        </p:spPr>
      </p:pic>
      <p:pic>
        <p:nvPicPr>
          <p:cNvPr id="45" name="Image 44"/>
          <p:cNvPicPr>
            <a:picLocks noChangeAspect="1"/>
          </p:cNvPicPr>
          <p:nvPr/>
        </p:nvPicPr>
        <p:blipFill>
          <a:blip r:embed="rId35"/>
          <a:stretch>
            <a:fillRect/>
          </a:stretch>
        </p:blipFill>
        <p:spPr>
          <a:xfrm>
            <a:off x="9522428" y="78642"/>
            <a:ext cx="2479386" cy="1145036"/>
          </a:xfrm>
          <a:prstGeom prst="rect">
            <a:avLst/>
          </a:prstGeom>
        </p:spPr>
      </p:pic>
    </p:spTree>
    <p:extLst>
      <p:ext uri="{BB962C8B-B14F-4D97-AF65-F5344CB8AC3E}">
        <p14:creationId xmlns:p14="http://schemas.microsoft.com/office/powerpoint/2010/main" val="81527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half" idx="1"/>
          </p:nvPr>
        </p:nvSpPr>
        <p:spPr>
          <a:xfrm>
            <a:off x="3716618" y="1608792"/>
            <a:ext cx="5181600" cy="460375"/>
          </a:xfrm>
        </p:spPr>
        <p:txBody>
          <a:bodyPr>
            <a:noAutofit/>
          </a:bodyPr>
          <a:lstStyle/>
          <a:p>
            <a:pPr marL="0" indent="0" algn="ctr">
              <a:buNone/>
            </a:pPr>
            <a:r>
              <a:rPr lang="fr-CH" b="1" dirty="0"/>
              <a:t>FLASH </a:t>
            </a:r>
            <a:r>
              <a:rPr lang="fr-CH" b="1" dirty="0" err="1"/>
              <a:t>radiotherapy</a:t>
            </a:r>
            <a:r>
              <a:rPr lang="fr-CH" b="1" dirty="0"/>
              <a:t> </a:t>
            </a:r>
          </a:p>
          <a:p>
            <a:pPr marL="0" indent="0" algn="ctr">
              <a:buNone/>
            </a:pPr>
            <a:r>
              <a:rPr lang="fr-CH" dirty="0"/>
              <a:t>Irradiation at ultra high dose rate</a:t>
            </a:r>
          </a:p>
        </p:txBody>
      </p:sp>
      <p:sp>
        <p:nvSpPr>
          <p:cNvPr id="15" name="Espace réservé du contenu 1"/>
          <p:cNvSpPr>
            <a:spLocks noGrp="1"/>
          </p:cNvSpPr>
          <p:nvPr>
            <p:ph sz="half" idx="1"/>
          </p:nvPr>
        </p:nvSpPr>
        <p:spPr>
          <a:xfrm>
            <a:off x="2189190" y="3423759"/>
            <a:ext cx="8236456" cy="1278929"/>
          </a:xfrm>
        </p:spPr>
        <p:txBody>
          <a:bodyPr>
            <a:normAutofit lnSpcReduction="10000"/>
          </a:bodyPr>
          <a:lstStyle/>
          <a:p>
            <a:pPr marL="0" indent="0" algn="ctr">
              <a:buNone/>
            </a:pPr>
            <a:r>
              <a:rPr lang="fr-CH" b="1" dirty="0" err="1"/>
              <a:t>Very</a:t>
            </a:r>
            <a:r>
              <a:rPr lang="fr-CH" b="1" dirty="0"/>
              <a:t> </a:t>
            </a:r>
            <a:r>
              <a:rPr lang="fr-CH" b="1" dirty="0" err="1"/>
              <a:t>fast</a:t>
            </a:r>
            <a:r>
              <a:rPr lang="fr-CH" b="1" dirty="0"/>
              <a:t> </a:t>
            </a:r>
            <a:r>
              <a:rPr lang="fr-CH" b="1" dirty="0" err="1"/>
              <a:t>delivery</a:t>
            </a:r>
            <a:r>
              <a:rPr lang="fr-CH" b="1" dirty="0"/>
              <a:t> of the dose</a:t>
            </a:r>
          </a:p>
          <a:p>
            <a:pPr marL="0" indent="0" algn="ctr">
              <a:buNone/>
            </a:pPr>
            <a:r>
              <a:rPr lang="fr-CH" b="1" dirty="0"/>
              <a:t>Shift </a:t>
            </a:r>
            <a:r>
              <a:rPr lang="fr-CH" b="1" dirty="0" err="1"/>
              <a:t>from</a:t>
            </a:r>
            <a:r>
              <a:rPr lang="fr-CH" b="1" dirty="0"/>
              <a:t> minute of </a:t>
            </a:r>
            <a:r>
              <a:rPr lang="fr-CH" b="1" dirty="0" err="1"/>
              <a:t>exposure</a:t>
            </a:r>
            <a:r>
              <a:rPr lang="fr-CH" b="1" dirty="0"/>
              <a:t> to milli- and </a:t>
            </a:r>
            <a:r>
              <a:rPr lang="fr-CH" b="1" dirty="0" err="1"/>
              <a:t>even</a:t>
            </a:r>
            <a:r>
              <a:rPr lang="fr-CH" b="1" dirty="0"/>
              <a:t> micro-second</a:t>
            </a:r>
          </a:p>
        </p:txBody>
      </p:sp>
    </p:spTree>
    <p:extLst>
      <p:ext uri="{BB962C8B-B14F-4D97-AF65-F5344CB8AC3E}">
        <p14:creationId xmlns:p14="http://schemas.microsoft.com/office/powerpoint/2010/main" val="3130927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space réservé du contenu 1"/>
          <p:cNvSpPr>
            <a:spLocks noGrp="1"/>
          </p:cNvSpPr>
          <p:nvPr>
            <p:ph sz="half" idx="1"/>
          </p:nvPr>
        </p:nvSpPr>
        <p:spPr>
          <a:xfrm>
            <a:off x="447362" y="-228458"/>
            <a:ext cx="11189616" cy="3044511"/>
          </a:xfrm>
        </p:spPr>
        <p:txBody>
          <a:bodyPr>
            <a:noAutofit/>
          </a:bodyPr>
          <a:lstStyle/>
          <a:p>
            <a:pPr algn="ctr"/>
            <a:endParaRPr lang="fr-CH" sz="2400" b="1" dirty="0"/>
          </a:p>
          <a:p>
            <a:pPr marL="0" indent="0" algn="ctr">
              <a:buNone/>
            </a:pPr>
            <a:r>
              <a:rPr lang="fr-CH" sz="3200" b="1" dirty="0" err="1"/>
              <a:t>Balistic</a:t>
            </a:r>
            <a:r>
              <a:rPr lang="fr-CH" sz="3200" b="1" dirty="0"/>
              <a:t> </a:t>
            </a:r>
            <a:r>
              <a:rPr lang="fr-CH" sz="3200" b="1" dirty="0" err="1"/>
              <a:t>advantage</a:t>
            </a:r>
            <a:r>
              <a:rPr lang="fr-CH" sz="3200" b="1" dirty="0"/>
              <a:t> of FLASH-RT</a:t>
            </a:r>
          </a:p>
          <a:p>
            <a:pPr marL="0" indent="0" algn="ctr">
              <a:buNone/>
            </a:pPr>
            <a:r>
              <a:rPr lang="fr-CH" sz="2400" b="1" dirty="0" err="1"/>
              <a:t>Freeze</a:t>
            </a:r>
            <a:r>
              <a:rPr lang="fr-CH" sz="2400" b="1" dirty="0"/>
              <a:t> motion</a:t>
            </a:r>
          </a:p>
          <a:p>
            <a:pPr marL="0" indent="0" algn="ctr">
              <a:buNone/>
            </a:pPr>
            <a:endParaRPr lang="fr-CH" sz="2400" b="1" dirty="0"/>
          </a:p>
          <a:p>
            <a:pPr marL="0" indent="0" algn="ctr">
              <a:buNone/>
            </a:pPr>
            <a:r>
              <a:rPr lang="fr-CH" sz="3200" b="1" dirty="0" err="1"/>
              <a:t>Radiobiological</a:t>
            </a:r>
            <a:r>
              <a:rPr lang="fr-CH" sz="3200" b="1" dirty="0"/>
              <a:t> </a:t>
            </a:r>
            <a:r>
              <a:rPr lang="fr-CH" sz="3200" b="1" dirty="0" err="1"/>
              <a:t>advantage</a:t>
            </a:r>
            <a:r>
              <a:rPr lang="fr-CH" sz="3200" b="1" dirty="0"/>
              <a:t> of FLASH-RT</a:t>
            </a:r>
          </a:p>
          <a:p>
            <a:pPr marL="0" indent="0" algn="ctr">
              <a:buNone/>
            </a:pPr>
            <a:r>
              <a:rPr lang="fr-CH" sz="2400" b="1" dirty="0"/>
              <a:t>THE FLASH EFFECT</a:t>
            </a:r>
          </a:p>
          <a:p>
            <a:pPr marL="0" indent="0" algn="ctr">
              <a:buNone/>
            </a:pPr>
            <a:endParaRPr lang="fr-CH" sz="2400" b="1" dirty="0"/>
          </a:p>
        </p:txBody>
      </p:sp>
      <p:grpSp>
        <p:nvGrpSpPr>
          <p:cNvPr id="3" name="Groupe 2"/>
          <p:cNvGrpSpPr/>
          <p:nvPr/>
        </p:nvGrpSpPr>
        <p:grpSpPr>
          <a:xfrm>
            <a:off x="1328610" y="3308032"/>
            <a:ext cx="10045385" cy="2816327"/>
            <a:chOff x="1328610" y="3308032"/>
            <a:chExt cx="10045385" cy="2816327"/>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7327" y="3308032"/>
              <a:ext cx="3212264" cy="2141509"/>
            </a:xfrm>
            <a:prstGeom prst="rect">
              <a:avLst/>
            </a:prstGeom>
          </p:spPr>
        </p:pic>
        <p:sp>
          <p:nvSpPr>
            <p:cNvPr id="5" name="ZoneTexte 4"/>
            <p:cNvSpPr txBox="1"/>
            <p:nvPr/>
          </p:nvSpPr>
          <p:spPr>
            <a:xfrm>
              <a:off x="1328610" y="4055620"/>
              <a:ext cx="2278717" cy="646331"/>
            </a:xfrm>
            <a:prstGeom prst="rect">
              <a:avLst/>
            </a:prstGeom>
            <a:noFill/>
          </p:spPr>
          <p:txBody>
            <a:bodyPr wrap="square" rtlCol="0">
              <a:spAutoFit/>
            </a:bodyPr>
            <a:lstStyle/>
            <a:p>
              <a:r>
                <a:rPr lang="fr-FR" sz="1200" b="1" dirty="0"/>
                <a:t>eRT6 </a:t>
              </a:r>
              <a:r>
                <a:rPr lang="fr-FR" sz="1200" b="1" dirty="0" err="1"/>
                <a:t>Oriatron</a:t>
              </a:r>
              <a:r>
                <a:rPr lang="fr-FR" sz="1200" b="1" dirty="0"/>
                <a:t> PBM/</a:t>
              </a:r>
              <a:r>
                <a:rPr lang="fr-FR" sz="1200" b="1" dirty="0" err="1"/>
                <a:t>Alcen</a:t>
              </a:r>
              <a:endParaRPr lang="fr-FR" sz="1200" b="1" dirty="0"/>
            </a:p>
            <a:p>
              <a:r>
                <a:rPr lang="fr-FR" sz="1200" b="1" dirty="0"/>
                <a:t>Electron </a:t>
              </a:r>
              <a:r>
                <a:rPr lang="fr-FR" sz="1200" b="1" dirty="0" err="1"/>
                <a:t>beam</a:t>
              </a:r>
              <a:r>
                <a:rPr lang="fr-FR" sz="1200" b="1" dirty="0"/>
                <a:t>, 5.5 MeV </a:t>
              </a:r>
              <a:r>
                <a:rPr lang="fr-FR" sz="1200" b="1" dirty="0" err="1"/>
                <a:t>energy</a:t>
              </a:r>
              <a:endParaRPr lang="fr-FR" sz="1200" b="1" dirty="0"/>
            </a:p>
            <a:p>
              <a:r>
                <a:rPr lang="fr-FR" sz="1200" b="1" dirty="0" err="1"/>
                <a:t>Pulsed</a:t>
              </a:r>
              <a:r>
                <a:rPr lang="fr-FR" sz="1200" b="1" dirty="0"/>
                <a:t> </a:t>
              </a:r>
              <a:r>
                <a:rPr lang="fr-FR" sz="1200" b="1" dirty="0" err="1"/>
                <a:t>beam</a:t>
              </a:r>
              <a:endParaRPr lang="fr-FR" sz="1200" b="1" dirty="0"/>
            </a:p>
          </p:txBody>
        </p:sp>
        <p:pic>
          <p:nvPicPr>
            <p:cNvPr id="6" name="Image 5"/>
            <p:cNvPicPr>
              <a:picLocks noChangeAspect="1"/>
            </p:cNvPicPr>
            <p:nvPr/>
          </p:nvPicPr>
          <p:blipFill>
            <a:blip r:embed="rId3"/>
            <a:stretch>
              <a:fillRect/>
            </a:stretch>
          </p:blipFill>
          <p:spPr>
            <a:xfrm>
              <a:off x="8614747" y="5393219"/>
              <a:ext cx="2588248" cy="731140"/>
            </a:xfrm>
            <a:prstGeom prst="rect">
              <a:avLst/>
            </a:prstGeom>
          </p:spPr>
        </p:pic>
        <p:pic>
          <p:nvPicPr>
            <p:cNvPr id="7" name="Image 6"/>
            <p:cNvPicPr>
              <a:picLocks noChangeAspect="1"/>
            </p:cNvPicPr>
            <p:nvPr/>
          </p:nvPicPr>
          <p:blipFill>
            <a:blip r:embed="rId4"/>
            <a:stretch>
              <a:fillRect/>
            </a:stretch>
          </p:blipFill>
          <p:spPr>
            <a:xfrm>
              <a:off x="8616099" y="4378787"/>
              <a:ext cx="2757896" cy="716796"/>
            </a:xfrm>
            <a:prstGeom prst="rect">
              <a:avLst/>
            </a:prstGeom>
          </p:spPr>
        </p:pic>
        <p:pic>
          <p:nvPicPr>
            <p:cNvPr id="8" name="Image 7"/>
            <p:cNvPicPr>
              <a:picLocks noChangeAspect="1"/>
            </p:cNvPicPr>
            <p:nvPr/>
          </p:nvPicPr>
          <p:blipFill>
            <a:blip r:embed="rId5"/>
            <a:stretch>
              <a:fillRect/>
            </a:stretch>
          </p:blipFill>
          <p:spPr>
            <a:xfrm>
              <a:off x="8704765" y="3462033"/>
              <a:ext cx="2413486" cy="820443"/>
            </a:xfrm>
            <a:prstGeom prst="rect">
              <a:avLst/>
            </a:prstGeom>
          </p:spPr>
        </p:pic>
      </p:grpSp>
      <p:pic>
        <p:nvPicPr>
          <p:cNvPr id="9" name="Picture 2" descr="Résultat de recherche d'images pour &quot;claude bailat&quot;"/>
          <p:cNvPicPr>
            <a:picLocks noChangeAspect="1" noChangeArrowheads="1"/>
          </p:cNvPicPr>
          <p:nvPr/>
        </p:nvPicPr>
        <p:blipFill>
          <a:blip r:embed="rId6"/>
          <a:srcRect/>
          <a:stretch>
            <a:fillRect/>
          </a:stretch>
        </p:blipFill>
        <p:spPr bwMode="auto">
          <a:xfrm>
            <a:off x="7197338" y="3848439"/>
            <a:ext cx="853511" cy="853512"/>
          </a:xfrm>
          <a:prstGeom prst="rect">
            <a:avLst/>
          </a:prstGeom>
          <a:noFill/>
        </p:spPr>
      </p:pic>
      <p:sp>
        <p:nvSpPr>
          <p:cNvPr id="14" name="Rectangle 13"/>
          <p:cNvSpPr>
            <a:spLocks noChangeArrowheads="1"/>
          </p:cNvSpPr>
          <p:nvPr/>
        </p:nvSpPr>
        <p:spPr bwMode="auto">
          <a:xfrm>
            <a:off x="9323701" y="2403667"/>
            <a:ext cx="1195327" cy="276999"/>
          </a:xfrm>
          <a:prstGeom prst="rect">
            <a:avLst/>
          </a:prstGeom>
          <a:noFill/>
          <a:ln w="9525">
            <a:noFill/>
            <a:miter lim="800000"/>
            <a:headEnd/>
            <a:tailEnd/>
          </a:ln>
        </p:spPr>
        <p:txBody>
          <a:bodyPr wrap="none">
            <a:spAutoFit/>
          </a:bodyPr>
          <a:lstStyle/>
          <a:p>
            <a:pPr defTabSz="762000" eaLnBrk="0" hangingPunct="0"/>
            <a:r>
              <a:rPr lang="fr-FR" sz="1200" b="1" dirty="0"/>
              <a:t>P Montay-Gruel</a:t>
            </a:r>
          </a:p>
        </p:txBody>
      </p:sp>
      <p:pic>
        <p:nvPicPr>
          <p:cNvPr id="16" name="Picture 30" descr="C:\Users\mvozenin\Pictures\untitled.bmp"/>
          <p:cNvPicPr>
            <a:picLocks noChangeAspect="1" noChangeArrowheads="1"/>
          </p:cNvPicPr>
          <p:nvPr/>
        </p:nvPicPr>
        <p:blipFill>
          <a:blip r:embed="rId7"/>
          <a:srcRect/>
          <a:stretch>
            <a:fillRect/>
          </a:stretch>
        </p:blipFill>
        <p:spPr bwMode="auto">
          <a:xfrm>
            <a:off x="9601484" y="1520193"/>
            <a:ext cx="639763" cy="812800"/>
          </a:xfrm>
          <a:prstGeom prst="rect">
            <a:avLst/>
          </a:prstGeom>
          <a:noFill/>
          <a:ln w="9525">
            <a:noFill/>
            <a:miter lim="800000"/>
            <a:headEnd/>
            <a:tailEnd/>
          </a:ln>
        </p:spPr>
      </p:pic>
      <p:sp>
        <p:nvSpPr>
          <p:cNvPr id="17" name="Rectangle 16"/>
          <p:cNvSpPr>
            <a:spLocks noChangeArrowheads="1"/>
          </p:cNvSpPr>
          <p:nvPr/>
        </p:nvSpPr>
        <p:spPr bwMode="auto">
          <a:xfrm>
            <a:off x="7290412" y="4741546"/>
            <a:ext cx="667362" cy="276999"/>
          </a:xfrm>
          <a:prstGeom prst="rect">
            <a:avLst/>
          </a:prstGeom>
          <a:noFill/>
          <a:ln w="9525">
            <a:noFill/>
            <a:miter lim="800000"/>
            <a:headEnd/>
            <a:tailEnd/>
          </a:ln>
        </p:spPr>
        <p:txBody>
          <a:bodyPr wrap="none">
            <a:spAutoFit/>
          </a:bodyPr>
          <a:lstStyle/>
          <a:p>
            <a:pPr defTabSz="762000" eaLnBrk="0" hangingPunct="0"/>
            <a:r>
              <a:rPr lang="fr-FR" sz="1200" b="1" dirty="0"/>
              <a:t>C Bailat</a:t>
            </a:r>
          </a:p>
        </p:txBody>
      </p:sp>
    </p:spTree>
    <p:extLst>
      <p:ext uri="{BB962C8B-B14F-4D97-AF65-F5344CB8AC3E}">
        <p14:creationId xmlns:p14="http://schemas.microsoft.com/office/powerpoint/2010/main" val="3405002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1154198" y="360077"/>
            <a:ext cx="10047249" cy="1062681"/>
          </a:xfrm>
        </p:spPr>
        <p:txBody>
          <a:bodyPr>
            <a:normAutofit fontScale="92500" lnSpcReduction="20000"/>
          </a:bodyPr>
          <a:lstStyle/>
          <a:p>
            <a:pPr algn="ctr">
              <a:buNone/>
            </a:pPr>
            <a:r>
              <a:rPr lang="fr-CH" sz="3800" b="1" dirty="0"/>
              <a:t>THE FLASH EFFECT </a:t>
            </a:r>
            <a:r>
              <a:rPr lang="fr-CH" sz="3800" b="1" dirty="0" err="1"/>
              <a:t>is</a:t>
            </a:r>
            <a:r>
              <a:rPr lang="fr-CH" sz="3800" b="1" dirty="0"/>
              <a:t> </a:t>
            </a:r>
          </a:p>
          <a:p>
            <a:pPr algn="ctr">
              <a:buNone/>
            </a:pPr>
            <a:r>
              <a:rPr lang="fr-CH" sz="3800" b="1" dirty="0"/>
              <a:t>a </a:t>
            </a:r>
            <a:r>
              <a:rPr lang="fr-CH" sz="3800" b="1" dirty="0" err="1"/>
              <a:t>biological</a:t>
            </a:r>
            <a:r>
              <a:rPr lang="fr-CH" sz="3800" b="1" dirty="0"/>
              <a:t> </a:t>
            </a:r>
            <a:r>
              <a:rPr lang="fr-CH" sz="3800" b="1" dirty="0" err="1"/>
              <a:t>effect</a:t>
            </a:r>
            <a:endParaRPr lang="fr-CH" sz="3800" b="1" dirty="0"/>
          </a:p>
          <a:p>
            <a:pPr algn="ctr">
              <a:buNone/>
            </a:pPr>
            <a:endParaRPr lang="fr-CH" sz="2400" b="1" dirty="0"/>
          </a:p>
        </p:txBody>
      </p:sp>
      <p:sp>
        <p:nvSpPr>
          <p:cNvPr id="2" name="Rectangle 1"/>
          <p:cNvSpPr/>
          <p:nvPr/>
        </p:nvSpPr>
        <p:spPr>
          <a:xfrm>
            <a:off x="139353" y="3632477"/>
            <a:ext cx="3546261" cy="2631490"/>
          </a:xfrm>
          <a:prstGeom prst="rect">
            <a:avLst/>
          </a:prstGeom>
        </p:spPr>
        <p:txBody>
          <a:bodyPr wrap="square">
            <a:spAutoFit/>
          </a:bodyPr>
          <a:lstStyle/>
          <a:p>
            <a:pPr algn="just">
              <a:spcAft>
                <a:spcPts val="0"/>
              </a:spcAft>
            </a:pPr>
            <a:r>
              <a:rPr lang="en-US" sz="1100" b="1" dirty="0">
                <a:solidFill>
                  <a:schemeClr val="accent1"/>
                </a:solidFill>
                <a:ea typeface="Times New Roman" panose="02020603050405020304" pitchFamily="18" charset="0"/>
                <a:cs typeface="Times New Roman" panose="02020603050405020304" pitchFamily="18" charset="0"/>
              </a:rPr>
              <a:t>Electron</a:t>
            </a: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Chabi et al</a:t>
            </a:r>
            <a:r>
              <a:rPr lang="en-US" sz="1100" b="1" dirty="0">
                <a:solidFill>
                  <a:schemeClr val="accent1"/>
                </a:solidFill>
                <a:ea typeface="Times New Roman" panose="02020603050405020304" pitchFamily="18" charset="0"/>
                <a:cs typeface="Times New Roman" panose="02020603050405020304" pitchFamily="18" charset="0"/>
              </a:rPr>
              <a:t>. IJROBP</a:t>
            </a:r>
            <a:r>
              <a:rPr lang="en-US" sz="1100" dirty="0">
                <a:solidFill>
                  <a:schemeClr val="accent1"/>
                </a:solidFill>
                <a:ea typeface="Times New Roman" panose="02020603050405020304" pitchFamily="18" charset="0"/>
                <a:cs typeface="Times New Roman" panose="02020603050405020304" pitchFamily="18" charset="0"/>
              </a:rPr>
              <a:t>2020</a:t>
            </a: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Montay-Gruel et al. </a:t>
            </a:r>
            <a:r>
              <a:rPr lang="en-US" sz="1100" b="1" dirty="0">
                <a:solidFill>
                  <a:schemeClr val="accent1"/>
                </a:solidFill>
                <a:ea typeface="Times New Roman" panose="02020603050405020304" pitchFamily="18" charset="0"/>
                <a:cs typeface="Times New Roman" panose="02020603050405020304" pitchFamily="18" charset="0"/>
              </a:rPr>
              <a:t>Rad Res</a:t>
            </a:r>
            <a:r>
              <a:rPr lang="en-US" sz="1100" dirty="0">
                <a:solidFill>
                  <a:schemeClr val="accent1"/>
                </a:solidFill>
                <a:ea typeface="Times New Roman" panose="02020603050405020304" pitchFamily="18" charset="0"/>
                <a:cs typeface="Times New Roman" panose="02020603050405020304" pitchFamily="18" charset="0"/>
              </a:rPr>
              <a:t>, 2020</a:t>
            </a: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Allen et al. </a:t>
            </a:r>
            <a:r>
              <a:rPr lang="en-US" sz="1100" b="1" dirty="0">
                <a:solidFill>
                  <a:schemeClr val="accent1"/>
                </a:solidFill>
                <a:ea typeface="Times New Roman" panose="02020603050405020304" pitchFamily="18" charset="0"/>
                <a:cs typeface="Times New Roman" panose="02020603050405020304" pitchFamily="18" charset="0"/>
              </a:rPr>
              <a:t>Rad Res</a:t>
            </a:r>
            <a:r>
              <a:rPr lang="en-US" sz="1100" dirty="0">
                <a:solidFill>
                  <a:schemeClr val="accent1"/>
                </a:solidFill>
                <a:ea typeface="Times New Roman" panose="02020603050405020304" pitchFamily="18" charset="0"/>
                <a:cs typeface="Times New Roman" panose="02020603050405020304" pitchFamily="18" charset="0"/>
              </a:rPr>
              <a:t>, 2020</a:t>
            </a:r>
          </a:p>
          <a:p>
            <a:pPr algn="just">
              <a:spcAft>
                <a:spcPts val="0"/>
              </a:spcAft>
            </a:pPr>
            <a:r>
              <a:rPr lang="en-US" sz="1100" dirty="0" err="1">
                <a:solidFill>
                  <a:schemeClr val="accent1"/>
                </a:solidFill>
                <a:ea typeface="Times New Roman" panose="02020603050405020304" pitchFamily="18" charset="0"/>
                <a:cs typeface="Times New Roman" panose="02020603050405020304" pitchFamily="18" charset="0"/>
              </a:rPr>
              <a:t>Alaghban</a:t>
            </a:r>
            <a:r>
              <a:rPr lang="en-US" sz="1100" dirty="0">
                <a:solidFill>
                  <a:schemeClr val="accent1"/>
                </a:solidFill>
                <a:ea typeface="Times New Roman" panose="02020603050405020304" pitchFamily="18" charset="0"/>
                <a:cs typeface="Times New Roman" panose="02020603050405020304" pitchFamily="18" charset="0"/>
              </a:rPr>
              <a:t> et al. </a:t>
            </a:r>
            <a:r>
              <a:rPr lang="en-US" sz="1100" b="1" dirty="0">
                <a:solidFill>
                  <a:schemeClr val="accent1"/>
                </a:solidFill>
                <a:ea typeface="Times New Roman" panose="02020603050405020304" pitchFamily="18" charset="0"/>
                <a:cs typeface="Times New Roman" panose="02020603050405020304" pitchFamily="18" charset="0"/>
              </a:rPr>
              <a:t>Cancers</a:t>
            </a:r>
            <a:r>
              <a:rPr lang="en-US" sz="1100" dirty="0">
                <a:solidFill>
                  <a:schemeClr val="accent1"/>
                </a:solidFill>
                <a:ea typeface="Times New Roman" panose="02020603050405020304" pitchFamily="18" charset="0"/>
                <a:cs typeface="Times New Roman" panose="02020603050405020304" pitchFamily="18" charset="0"/>
              </a:rPr>
              <a:t>, 2020</a:t>
            </a: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Bourhis J et al. </a:t>
            </a:r>
            <a:r>
              <a:rPr lang="en-US" sz="1100" b="1" dirty="0" err="1">
                <a:solidFill>
                  <a:schemeClr val="accent1"/>
                </a:solidFill>
                <a:ea typeface="Times New Roman" panose="02020603050405020304" pitchFamily="18" charset="0"/>
                <a:cs typeface="Times New Roman" panose="02020603050405020304" pitchFamily="18" charset="0"/>
              </a:rPr>
              <a:t>Radiother</a:t>
            </a:r>
            <a:r>
              <a:rPr lang="en-US" sz="1100" b="1" dirty="0">
                <a:solidFill>
                  <a:schemeClr val="accent1"/>
                </a:solidFill>
                <a:ea typeface="Times New Roman" panose="02020603050405020304" pitchFamily="18" charset="0"/>
                <a:cs typeface="Times New Roman" panose="02020603050405020304" pitchFamily="18" charset="0"/>
              </a:rPr>
              <a:t> </a:t>
            </a:r>
            <a:r>
              <a:rPr lang="en-US" sz="1100" b="1" dirty="0" err="1">
                <a:solidFill>
                  <a:schemeClr val="accent1"/>
                </a:solidFill>
                <a:ea typeface="Times New Roman" panose="02020603050405020304" pitchFamily="18" charset="0"/>
                <a:cs typeface="Times New Roman" panose="02020603050405020304" pitchFamily="18" charset="0"/>
              </a:rPr>
              <a:t>Oncol</a:t>
            </a:r>
            <a:r>
              <a:rPr lang="en-US" sz="1100" b="1" dirty="0">
                <a:solidFill>
                  <a:schemeClr val="accent1"/>
                </a:solidFill>
                <a:ea typeface="Times New Roman" panose="02020603050405020304" pitchFamily="18" charset="0"/>
                <a:cs typeface="Times New Roman" panose="02020603050405020304" pitchFamily="18" charset="0"/>
              </a:rPr>
              <a:t>.</a:t>
            </a:r>
            <a:r>
              <a:rPr lang="en-US" sz="1100" dirty="0">
                <a:solidFill>
                  <a:schemeClr val="accent1"/>
                </a:solidFill>
                <a:ea typeface="Times New Roman" panose="02020603050405020304" pitchFamily="18" charset="0"/>
                <a:cs typeface="Times New Roman" panose="02020603050405020304" pitchFamily="18" charset="0"/>
              </a:rPr>
              <a:t> 2019.</a:t>
            </a:r>
            <a:endParaRPr lang="fr-CH" sz="1100" dirty="0">
              <a:solidFill>
                <a:schemeClr val="accent1"/>
              </a:solidFill>
              <a:ea typeface="Times New Roman" panose="02020603050405020304" pitchFamily="18" charset="0"/>
              <a:cs typeface="Times New Roman" panose="02020603050405020304" pitchFamily="18" charset="0"/>
            </a:endParaRP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Jorge PG et al. </a:t>
            </a:r>
            <a:r>
              <a:rPr lang="en-US" sz="1100" b="1" dirty="0" err="1">
                <a:solidFill>
                  <a:schemeClr val="accent1"/>
                </a:solidFill>
                <a:ea typeface="Times New Roman" panose="02020603050405020304" pitchFamily="18" charset="0"/>
                <a:cs typeface="Times New Roman" panose="02020603050405020304" pitchFamily="18" charset="0"/>
              </a:rPr>
              <a:t>Radiother</a:t>
            </a:r>
            <a:r>
              <a:rPr lang="en-US" sz="1100" b="1" dirty="0">
                <a:solidFill>
                  <a:schemeClr val="accent1"/>
                </a:solidFill>
                <a:ea typeface="Times New Roman" panose="02020603050405020304" pitchFamily="18" charset="0"/>
                <a:cs typeface="Times New Roman" panose="02020603050405020304" pitchFamily="18" charset="0"/>
              </a:rPr>
              <a:t> </a:t>
            </a:r>
            <a:r>
              <a:rPr lang="en-US" sz="1100" b="1" dirty="0" err="1">
                <a:solidFill>
                  <a:schemeClr val="accent1"/>
                </a:solidFill>
                <a:ea typeface="Times New Roman" panose="02020603050405020304" pitchFamily="18" charset="0"/>
                <a:cs typeface="Times New Roman" panose="02020603050405020304" pitchFamily="18" charset="0"/>
              </a:rPr>
              <a:t>Oncol</a:t>
            </a:r>
            <a:r>
              <a:rPr lang="en-US" sz="1100" b="1" dirty="0">
                <a:solidFill>
                  <a:schemeClr val="accent1"/>
                </a:solidFill>
                <a:ea typeface="Times New Roman" panose="02020603050405020304" pitchFamily="18" charset="0"/>
                <a:cs typeface="Times New Roman" panose="02020603050405020304" pitchFamily="18" charset="0"/>
              </a:rPr>
              <a:t>.</a:t>
            </a:r>
            <a:r>
              <a:rPr lang="en-US" sz="1100" dirty="0">
                <a:solidFill>
                  <a:schemeClr val="accent1"/>
                </a:solidFill>
                <a:ea typeface="Times New Roman" panose="02020603050405020304" pitchFamily="18" charset="0"/>
                <a:cs typeface="Times New Roman" panose="02020603050405020304" pitchFamily="18" charset="0"/>
              </a:rPr>
              <a:t> 2019 Oct.</a:t>
            </a:r>
            <a:endParaRPr lang="fr-CH" sz="1100" dirty="0">
              <a:solidFill>
                <a:schemeClr val="accent1"/>
              </a:solidFill>
              <a:ea typeface="Times New Roman" panose="02020603050405020304" pitchFamily="18" charset="0"/>
              <a:cs typeface="Times New Roman" panose="02020603050405020304" pitchFamily="18" charset="0"/>
            </a:endParaRPr>
          </a:p>
          <a:p>
            <a:pPr algn="just">
              <a:spcAft>
                <a:spcPts val="0"/>
              </a:spcAft>
            </a:pPr>
            <a:r>
              <a:rPr lang="en-US" sz="1100" dirty="0">
                <a:solidFill>
                  <a:schemeClr val="accent1"/>
                </a:solidFill>
                <a:ea typeface="Times New Roman" panose="02020603050405020304" pitchFamily="18" charset="0"/>
                <a:cs typeface="Times New Roman" panose="02020603050405020304" pitchFamily="18" charset="0"/>
              </a:rPr>
              <a:t>Montay-Gruel P et al. </a:t>
            </a:r>
            <a:r>
              <a:rPr lang="en-US" sz="1100" b="1" dirty="0" err="1">
                <a:solidFill>
                  <a:schemeClr val="accent1"/>
                </a:solidFill>
                <a:ea typeface="Times New Roman" panose="02020603050405020304" pitchFamily="18" charset="0"/>
                <a:cs typeface="Times New Roman" panose="02020603050405020304" pitchFamily="18" charset="0"/>
              </a:rPr>
              <a:t>Proc</a:t>
            </a:r>
            <a:r>
              <a:rPr lang="en-US" sz="1100" b="1" dirty="0">
                <a:solidFill>
                  <a:schemeClr val="accent1"/>
                </a:solidFill>
                <a:ea typeface="Times New Roman" panose="02020603050405020304" pitchFamily="18" charset="0"/>
                <a:cs typeface="Times New Roman" panose="02020603050405020304" pitchFamily="18" charset="0"/>
              </a:rPr>
              <a:t> Natl </a:t>
            </a:r>
            <a:r>
              <a:rPr lang="en-US" sz="1100" b="1" dirty="0" err="1">
                <a:solidFill>
                  <a:schemeClr val="accent1"/>
                </a:solidFill>
                <a:ea typeface="Times New Roman" panose="02020603050405020304" pitchFamily="18" charset="0"/>
                <a:cs typeface="Times New Roman" panose="02020603050405020304" pitchFamily="18" charset="0"/>
              </a:rPr>
              <a:t>Acad</a:t>
            </a:r>
            <a:r>
              <a:rPr lang="en-US" sz="1100" b="1" dirty="0">
                <a:solidFill>
                  <a:schemeClr val="accent1"/>
                </a:solidFill>
                <a:ea typeface="Times New Roman" panose="02020603050405020304" pitchFamily="18" charset="0"/>
                <a:cs typeface="Times New Roman" panose="02020603050405020304" pitchFamily="18" charset="0"/>
              </a:rPr>
              <a:t> </a:t>
            </a:r>
            <a:r>
              <a:rPr lang="en-US" sz="1100" b="1" dirty="0" err="1">
                <a:solidFill>
                  <a:schemeClr val="accent1"/>
                </a:solidFill>
                <a:ea typeface="Times New Roman" panose="02020603050405020304" pitchFamily="18" charset="0"/>
                <a:cs typeface="Times New Roman" panose="02020603050405020304" pitchFamily="18" charset="0"/>
              </a:rPr>
              <a:t>Sci</a:t>
            </a:r>
            <a:r>
              <a:rPr lang="en-US" sz="1100" b="1" dirty="0">
                <a:solidFill>
                  <a:schemeClr val="accent1"/>
                </a:solidFill>
                <a:ea typeface="Times New Roman" panose="02020603050405020304" pitchFamily="18" charset="0"/>
                <a:cs typeface="Times New Roman" panose="02020603050405020304" pitchFamily="18" charset="0"/>
              </a:rPr>
              <a:t> U S A</a:t>
            </a:r>
            <a:r>
              <a:rPr lang="en-US" sz="1100" dirty="0">
                <a:solidFill>
                  <a:schemeClr val="accent1"/>
                </a:solidFill>
                <a:ea typeface="Times New Roman" panose="02020603050405020304" pitchFamily="18" charset="0"/>
                <a:cs typeface="Times New Roman" panose="02020603050405020304" pitchFamily="18" charset="0"/>
              </a:rPr>
              <a:t>. 2019. </a:t>
            </a:r>
          </a:p>
          <a:p>
            <a:pPr algn="just">
              <a:spcAft>
                <a:spcPts val="0"/>
              </a:spcAft>
              <a:tabLst>
                <a:tab pos="588645" algn="l"/>
              </a:tabLst>
            </a:pPr>
            <a:r>
              <a:rPr lang="fr-CH" sz="1100" dirty="0">
                <a:solidFill>
                  <a:schemeClr val="accent1"/>
                </a:solidFill>
                <a:ea typeface="Times New Roman" panose="02020603050405020304" pitchFamily="18" charset="0"/>
                <a:cs typeface="Arial" panose="020B0604020202020204" pitchFamily="34" charset="0"/>
              </a:rPr>
              <a:t>Vozenin et al. </a:t>
            </a:r>
            <a:r>
              <a:rPr lang="fr-CH" sz="1100" b="1" dirty="0">
                <a:solidFill>
                  <a:schemeClr val="accent1"/>
                </a:solidFill>
                <a:ea typeface="Times New Roman" panose="02020603050405020304" pitchFamily="18" charset="0"/>
                <a:cs typeface="Arial" panose="020B0604020202020204" pitchFamily="34" charset="0"/>
              </a:rPr>
              <a:t>Clin Can </a:t>
            </a:r>
            <a:r>
              <a:rPr lang="fr-CH" sz="1100" b="1" dirty="0" err="1">
                <a:solidFill>
                  <a:schemeClr val="accent1"/>
                </a:solidFill>
                <a:ea typeface="Times New Roman" panose="02020603050405020304" pitchFamily="18" charset="0"/>
                <a:cs typeface="Arial" panose="020B0604020202020204" pitchFamily="34" charset="0"/>
              </a:rPr>
              <a:t>Res</a:t>
            </a:r>
            <a:r>
              <a:rPr lang="fr-CH" sz="1100" dirty="0">
                <a:solidFill>
                  <a:schemeClr val="accent1"/>
                </a:solidFill>
                <a:ea typeface="Times New Roman" panose="02020603050405020304" pitchFamily="18" charset="0"/>
                <a:cs typeface="Arial" panose="020B0604020202020204" pitchFamily="34" charset="0"/>
              </a:rPr>
              <a:t>, 2019. </a:t>
            </a:r>
            <a:endParaRPr lang="fr-CH" sz="1100" dirty="0">
              <a:solidFill>
                <a:schemeClr val="accent1"/>
              </a:solidFill>
              <a:ea typeface="Times New Roman" panose="02020603050405020304" pitchFamily="18" charset="0"/>
              <a:cs typeface="Times New Roman" panose="02020603050405020304" pitchFamily="18" charset="0"/>
            </a:endParaRPr>
          </a:p>
          <a:p>
            <a:pPr algn="just">
              <a:spcAft>
                <a:spcPts val="0"/>
              </a:spcAft>
            </a:pPr>
            <a:r>
              <a:rPr lang="en-US" sz="1100" dirty="0">
                <a:solidFill>
                  <a:schemeClr val="accent1"/>
                </a:solidFill>
                <a:ea typeface="Times New Roman" panose="02020603050405020304" pitchFamily="18" charset="0"/>
                <a:cs typeface="Arial" panose="020B0604020202020204" pitchFamily="34" charset="0"/>
              </a:rPr>
              <a:t>Montay-Gruel P et al. </a:t>
            </a:r>
            <a:r>
              <a:rPr lang="en-US" sz="1100" b="1" dirty="0" err="1">
                <a:solidFill>
                  <a:schemeClr val="accent1"/>
                </a:solidFill>
                <a:ea typeface="Times New Roman" panose="02020603050405020304" pitchFamily="18" charset="0"/>
                <a:cs typeface="Arial" panose="020B0604020202020204" pitchFamily="34" charset="0"/>
              </a:rPr>
              <a:t>Radiother&amp;Oncol</a:t>
            </a:r>
            <a:r>
              <a:rPr lang="en-US" sz="1100" b="1" dirty="0">
                <a:solidFill>
                  <a:schemeClr val="accent1"/>
                </a:solidFill>
                <a:ea typeface="Times New Roman" panose="02020603050405020304" pitchFamily="18" charset="0"/>
                <a:cs typeface="Arial" panose="020B0604020202020204" pitchFamily="34" charset="0"/>
              </a:rPr>
              <a:t>.</a:t>
            </a:r>
            <a:r>
              <a:rPr lang="en-US" sz="1100" dirty="0">
                <a:solidFill>
                  <a:schemeClr val="accent1"/>
                </a:solidFill>
                <a:ea typeface="Times New Roman" panose="02020603050405020304" pitchFamily="18" charset="0"/>
                <a:cs typeface="Arial" panose="020B0604020202020204" pitchFamily="34" charset="0"/>
              </a:rPr>
              <a:t>, 2017.</a:t>
            </a:r>
            <a:endParaRPr lang="fr-CH" sz="1100" dirty="0">
              <a:solidFill>
                <a:schemeClr val="accent1"/>
              </a:solidFill>
              <a:ea typeface="Times New Roman" panose="02020603050405020304" pitchFamily="18" charset="0"/>
              <a:cs typeface="Times New Roman" panose="02020603050405020304" pitchFamily="18" charset="0"/>
            </a:endParaRPr>
          </a:p>
          <a:p>
            <a:pPr algn="just">
              <a:spcAft>
                <a:spcPts val="0"/>
              </a:spcAft>
            </a:pPr>
            <a:r>
              <a:rPr lang="en-US" sz="1100" dirty="0">
                <a:solidFill>
                  <a:schemeClr val="accent1"/>
                </a:solidFill>
                <a:ea typeface="Times New Roman" panose="02020603050405020304" pitchFamily="18" charset="0"/>
                <a:cs typeface="Arial" panose="020B0604020202020204" pitchFamily="34" charset="0"/>
              </a:rPr>
              <a:t>Jaccard M et al. </a:t>
            </a:r>
            <a:r>
              <a:rPr lang="en-US" sz="1100" b="1" dirty="0">
                <a:solidFill>
                  <a:schemeClr val="accent1"/>
                </a:solidFill>
                <a:ea typeface="Times New Roman" panose="02020603050405020304" pitchFamily="18" charset="0"/>
                <a:cs typeface="Arial" panose="020B0604020202020204" pitchFamily="34" charset="0"/>
              </a:rPr>
              <a:t>Med </a:t>
            </a:r>
            <a:r>
              <a:rPr lang="en-US" sz="1100" b="1" dirty="0" err="1">
                <a:solidFill>
                  <a:schemeClr val="accent1"/>
                </a:solidFill>
                <a:ea typeface="Times New Roman" panose="02020603050405020304" pitchFamily="18" charset="0"/>
                <a:cs typeface="Arial" panose="020B0604020202020204" pitchFamily="34" charset="0"/>
              </a:rPr>
              <a:t>Phys</a:t>
            </a:r>
            <a:r>
              <a:rPr lang="en-US" sz="1100" dirty="0">
                <a:solidFill>
                  <a:schemeClr val="accent1"/>
                </a:solidFill>
                <a:ea typeface="Times New Roman" panose="02020603050405020304" pitchFamily="18" charset="0"/>
                <a:cs typeface="Arial" panose="020B0604020202020204" pitchFamily="34" charset="0"/>
              </a:rPr>
              <a:t>, 2018.</a:t>
            </a:r>
            <a:endParaRPr lang="fr-CH" sz="1100" dirty="0">
              <a:solidFill>
                <a:schemeClr val="accent1"/>
              </a:solidFill>
              <a:ea typeface="Times New Roman" panose="02020603050405020304" pitchFamily="18" charset="0"/>
              <a:cs typeface="Times New Roman" panose="02020603050405020304" pitchFamily="18" charset="0"/>
            </a:endParaRPr>
          </a:p>
          <a:p>
            <a:pPr algn="just">
              <a:spcAft>
                <a:spcPts val="0"/>
              </a:spcAft>
            </a:pPr>
            <a:r>
              <a:rPr lang="en-US" sz="1100" dirty="0">
                <a:solidFill>
                  <a:schemeClr val="accent1"/>
                </a:solidFill>
                <a:ea typeface="Times New Roman" panose="02020603050405020304" pitchFamily="18" charset="0"/>
                <a:cs typeface="Arial" panose="020B0604020202020204" pitchFamily="34" charset="0"/>
              </a:rPr>
              <a:t>Favaudon V et al. </a:t>
            </a:r>
            <a:r>
              <a:rPr lang="en-US" sz="1100" b="1" dirty="0" err="1">
                <a:solidFill>
                  <a:schemeClr val="accent1"/>
                </a:solidFill>
                <a:ea typeface="Times New Roman" panose="02020603050405020304" pitchFamily="18" charset="0"/>
                <a:cs typeface="Arial" panose="020B0604020202020204" pitchFamily="34" charset="0"/>
              </a:rPr>
              <a:t>Sci</a:t>
            </a:r>
            <a:r>
              <a:rPr lang="en-US" sz="1100" b="1" dirty="0">
                <a:solidFill>
                  <a:schemeClr val="accent1"/>
                </a:solidFill>
                <a:ea typeface="Times New Roman" panose="02020603050405020304" pitchFamily="18" charset="0"/>
                <a:cs typeface="Arial" panose="020B0604020202020204" pitchFamily="34" charset="0"/>
              </a:rPr>
              <a:t> </a:t>
            </a:r>
            <a:r>
              <a:rPr lang="en-US" sz="1100" b="1" dirty="0" err="1">
                <a:solidFill>
                  <a:schemeClr val="accent1"/>
                </a:solidFill>
                <a:ea typeface="Times New Roman" panose="02020603050405020304" pitchFamily="18" charset="0"/>
                <a:cs typeface="Arial" panose="020B0604020202020204" pitchFamily="34" charset="0"/>
              </a:rPr>
              <a:t>Transl</a:t>
            </a:r>
            <a:r>
              <a:rPr lang="en-US" sz="1100" b="1" dirty="0">
                <a:solidFill>
                  <a:schemeClr val="accent1"/>
                </a:solidFill>
                <a:ea typeface="Times New Roman" panose="02020603050405020304" pitchFamily="18" charset="0"/>
                <a:cs typeface="Arial" panose="020B0604020202020204" pitchFamily="34" charset="0"/>
              </a:rPr>
              <a:t> Med</a:t>
            </a:r>
            <a:r>
              <a:rPr lang="en-US" sz="1100" dirty="0">
                <a:solidFill>
                  <a:schemeClr val="accent1"/>
                </a:solidFill>
                <a:ea typeface="Times New Roman" panose="02020603050405020304" pitchFamily="18" charset="0"/>
                <a:cs typeface="Arial" panose="020B0604020202020204" pitchFamily="34" charset="0"/>
              </a:rPr>
              <a:t>. 2014.</a:t>
            </a:r>
          </a:p>
          <a:p>
            <a:pPr algn="just">
              <a:spcAft>
                <a:spcPts val="0"/>
              </a:spcAft>
            </a:pPr>
            <a:endParaRPr lang="en-US" sz="1100" b="1" dirty="0">
              <a:solidFill>
                <a:schemeClr val="accent1"/>
              </a:solidFill>
              <a:ea typeface="Times New Roman" panose="02020603050405020304" pitchFamily="18" charset="0"/>
              <a:cs typeface="Arial" panose="020B0604020202020204" pitchFamily="34" charset="0"/>
            </a:endParaRPr>
          </a:p>
          <a:p>
            <a:pPr algn="just">
              <a:spcAft>
                <a:spcPts val="0"/>
              </a:spcAft>
            </a:pPr>
            <a:r>
              <a:rPr lang="en-US" sz="1100" b="1" dirty="0">
                <a:solidFill>
                  <a:schemeClr val="accent1"/>
                </a:solidFill>
                <a:ea typeface="Times New Roman" panose="02020603050405020304" pitchFamily="18" charset="0"/>
                <a:cs typeface="Arial" panose="020B0604020202020204" pitchFamily="34" charset="0"/>
              </a:rPr>
              <a:t>X-ray-synchrotron</a:t>
            </a:r>
          </a:p>
          <a:p>
            <a:pPr algn="just"/>
            <a:r>
              <a:rPr lang="en-US" sz="1100" dirty="0">
                <a:solidFill>
                  <a:schemeClr val="accent1"/>
                </a:solidFill>
                <a:ea typeface="Times New Roman" panose="02020603050405020304" pitchFamily="18" charset="0"/>
                <a:cs typeface="Arial" panose="020B0604020202020204" pitchFamily="34" charset="0"/>
              </a:rPr>
              <a:t>Montay-Gruel P et al. </a:t>
            </a:r>
            <a:r>
              <a:rPr lang="en-US" sz="1100" b="1" dirty="0" err="1">
                <a:solidFill>
                  <a:schemeClr val="accent1"/>
                </a:solidFill>
                <a:ea typeface="Times New Roman" panose="02020603050405020304" pitchFamily="18" charset="0"/>
                <a:cs typeface="Arial" panose="020B0604020202020204" pitchFamily="34" charset="0"/>
              </a:rPr>
              <a:t>Radiother</a:t>
            </a:r>
            <a:r>
              <a:rPr lang="en-US" sz="1100" b="1" dirty="0">
                <a:solidFill>
                  <a:schemeClr val="accent1"/>
                </a:solidFill>
                <a:ea typeface="Times New Roman" panose="02020603050405020304" pitchFamily="18" charset="0"/>
                <a:cs typeface="Arial" panose="020B0604020202020204" pitchFamily="34" charset="0"/>
              </a:rPr>
              <a:t> </a:t>
            </a:r>
            <a:r>
              <a:rPr lang="en-US" sz="1100" b="1" dirty="0" err="1">
                <a:solidFill>
                  <a:schemeClr val="accent1"/>
                </a:solidFill>
                <a:ea typeface="Times New Roman" panose="02020603050405020304" pitchFamily="18" charset="0"/>
                <a:cs typeface="Arial" panose="020B0604020202020204" pitchFamily="34" charset="0"/>
              </a:rPr>
              <a:t>Oncol</a:t>
            </a:r>
            <a:r>
              <a:rPr lang="en-US" sz="1100" b="1" dirty="0">
                <a:solidFill>
                  <a:schemeClr val="accent1"/>
                </a:solidFill>
                <a:ea typeface="Times New Roman" panose="02020603050405020304" pitchFamily="18" charset="0"/>
                <a:cs typeface="Arial" panose="020B0604020202020204" pitchFamily="34" charset="0"/>
              </a:rPr>
              <a:t>.</a:t>
            </a:r>
            <a:r>
              <a:rPr lang="en-US" sz="1100" dirty="0">
                <a:solidFill>
                  <a:schemeClr val="accent1"/>
                </a:solidFill>
                <a:ea typeface="Times New Roman" panose="02020603050405020304" pitchFamily="18" charset="0"/>
                <a:cs typeface="Arial" panose="020B0604020202020204" pitchFamily="34" charset="0"/>
              </a:rPr>
              <a:t> 2018. </a:t>
            </a:r>
          </a:p>
        </p:txBody>
      </p:sp>
      <p:sp>
        <p:nvSpPr>
          <p:cNvPr id="4" name="Rectangle 3"/>
          <p:cNvSpPr/>
          <p:nvPr/>
        </p:nvSpPr>
        <p:spPr>
          <a:xfrm>
            <a:off x="3601141" y="3118433"/>
            <a:ext cx="3047818" cy="2292935"/>
          </a:xfrm>
          <a:prstGeom prst="rect">
            <a:avLst/>
          </a:prstGeom>
        </p:spPr>
        <p:txBody>
          <a:bodyPr wrap="square">
            <a:spAutoFit/>
          </a:bodyPr>
          <a:lstStyle/>
          <a:p>
            <a:pPr algn="just">
              <a:spcAft>
                <a:spcPts val="0"/>
              </a:spcAft>
            </a:pPr>
            <a:r>
              <a:rPr lang="en-US" sz="1100" b="1" dirty="0">
                <a:solidFill>
                  <a:srgbClr val="00B050"/>
                </a:solidFill>
                <a:ea typeface="Times New Roman" panose="02020603050405020304" pitchFamily="18" charset="0"/>
                <a:cs typeface="Arial" panose="020B0604020202020204" pitchFamily="34" charset="0"/>
              </a:rPr>
              <a:t>Electron</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Beyreuther et al., </a:t>
            </a:r>
            <a:r>
              <a:rPr lang="en-US" sz="1100" b="1" dirty="0" err="1">
                <a:solidFill>
                  <a:srgbClr val="00B050"/>
                </a:solidFill>
                <a:ea typeface="Times New Roman" panose="02020603050405020304" pitchFamily="18" charset="0"/>
                <a:cs typeface="Arial" panose="020B0604020202020204" pitchFamily="34" charset="0"/>
              </a:rPr>
              <a:t>Radiother</a:t>
            </a:r>
            <a:r>
              <a:rPr lang="en-US" sz="1100" b="1" dirty="0">
                <a:solidFill>
                  <a:srgbClr val="00B050"/>
                </a:solidFill>
                <a:ea typeface="Times New Roman" panose="02020603050405020304" pitchFamily="18" charset="0"/>
                <a:cs typeface="Arial" panose="020B0604020202020204" pitchFamily="34" charset="0"/>
              </a:rPr>
              <a:t> </a:t>
            </a:r>
            <a:r>
              <a:rPr lang="en-US" sz="1100" b="1" dirty="0" err="1">
                <a:solidFill>
                  <a:srgbClr val="00B050"/>
                </a:solidFill>
                <a:ea typeface="Times New Roman" panose="02020603050405020304" pitchFamily="18" charset="0"/>
                <a:cs typeface="Arial" panose="020B0604020202020204" pitchFamily="34" charset="0"/>
              </a:rPr>
              <a:t>Oncol</a:t>
            </a:r>
            <a:r>
              <a:rPr lang="en-US" sz="1100" dirty="0">
                <a:solidFill>
                  <a:srgbClr val="00B050"/>
                </a:solidFill>
                <a:ea typeface="Times New Roman" panose="02020603050405020304" pitchFamily="18" charset="0"/>
                <a:cs typeface="Arial" panose="020B0604020202020204" pitchFamily="34" charset="0"/>
              </a:rPr>
              <a:t>, 2021</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Soto et al. </a:t>
            </a:r>
            <a:r>
              <a:rPr lang="en-US" sz="1100" b="1" dirty="0">
                <a:solidFill>
                  <a:srgbClr val="00B050"/>
                </a:solidFill>
                <a:ea typeface="Times New Roman" panose="02020603050405020304" pitchFamily="18" charset="0"/>
                <a:cs typeface="Arial" panose="020B0604020202020204" pitchFamily="34" charset="0"/>
              </a:rPr>
              <a:t>Rad Res</a:t>
            </a:r>
            <a:r>
              <a:rPr lang="en-US" sz="1100" dirty="0">
                <a:solidFill>
                  <a:srgbClr val="00B050"/>
                </a:solidFill>
                <a:ea typeface="Times New Roman" panose="02020603050405020304" pitchFamily="18" charset="0"/>
                <a:cs typeface="Arial" panose="020B0604020202020204" pitchFamily="34" charset="0"/>
              </a:rPr>
              <a:t>, 2020.</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Fouillade C et al. </a:t>
            </a:r>
            <a:r>
              <a:rPr lang="en-US" sz="1100" b="1" dirty="0">
                <a:solidFill>
                  <a:srgbClr val="00B050"/>
                </a:solidFill>
                <a:ea typeface="Times New Roman" panose="02020603050405020304" pitchFamily="18" charset="0"/>
                <a:cs typeface="Arial" panose="020B0604020202020204" pitchFamily="34" charset="0"/>
              </a:rPr>
              <a:t>CCR, </a:t>
            </a:r>
            <a:r>
              <a:rPr lang="en-US" sz="1100" dirty="0">
                <a:solidFill>
                  <a:srgbClr val="00B050"/>
                </a:solidFill>
                <a:ea typeface="Times New Roman" panose="02020603050405020304" pitchFamily="18" charset="0"/>
                <a:cs typeface="Arial" panose="020B0604020202020204" pitchFamily="34" charset="0"/>
              </a:rPr>
              <a:t>2019.</a:t>
            </a:r>
            <a:endParaRPr lang="fr-CH" sz="1100" dirty="0">
              <a:solidFill>
                <a:srgbClr val="00B050"/>
              </a:solidFill>
              <a:ea typeface="Times New Roman" panose="02020603050405020304" pitchFamily="18" charset="0"/>
              <a:cs typeface="Times New Roman" panose="02020603050405020304" pitchFamily="18" charset="0"/>
            </a:endParaRP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Simmons et al. </a:t>
            </a:r>
            <a:r>
              <a:rPr lang="en-US" sz="1100" b="1" dirty="0" err="1">
                <a:solidFill>
                  <a:srgbClr val="00B050"/>
                </a:solidFill>
                <a:ea typeface="Times New Roman" panose="02020603050405020304" pitchFamily="18" charset="0"/>
                <a:cs typeface="Times New Roman" panose="02020603050405020304" pitchFamily="18" charset="0"/>
              </a:rPr>
              <a:t>Radiother</a:t>
            </a:r>
            <a:r>
              <a:rPr lang="en-US" sz="1100" b="1" dirty="0">
                <a:solidFill>
                  <a:srgbClr val="00B050"/>
                </a:solidFill>
                <a:ea typeface="Times New Roman" panose="02020603050405020304" pitchFamily="18" charset="0"/>
                <a:cs typeface="Times New Roman" panose="02020603050405020304" pitchFamily="18" charset="0"/>
              </a:rPr>
              <a:t> </a:t>
            </a:r>
            <a:r>
              <a:rPr lang="en-US" sz="1100" b="1" dirty="0" err="1">
                <a:solidFill>
                  <a:srgbClr val="00B050"/>
                </a:solidFill>
                <a:ea typeface="Times New Roman" panose="02020603050405020304" pitchFamily="18" charset="0"/>
                <a:cs typeface="Times New Roman" panose="02020603050405020304" pitchFamily="18" charset="0"/>
              </a:rPr>
              <a:t>Oncol</a:t>
            </a:r>
            <a:r>
              <a:rPr lang="en-US" sz="1100" b="1" dirty="0">
                <a:solidFill>
                  <a:srgbClr val="00B050"/>
                </a:solidFill>
                <a:ea typeface="Times New Roman" panose="02020603050405020304" pitchFamily="18" charset="0"/>
                <a:cs typeface="Times New Roman" panose="02020603050405020304" pitchFamily="18" charset="0"/>
              </a:rPr>
              <a:t>.</a:t>
            </a:r>
            <a:r>
              <a:rPr lang="en-US" sz="1100" dirty="0">
                <a:solidFill>
                  <a:srgbClr val="00B050"/>
                </a:solidFill>
                <a:ea typeface="Times New Roman" panose="02020603050405020304" pitchFamily="18" charset="0"/>
                <a:cs typeface="Times New Roman" panose="02020603050405020304" pitchFamily="18" charset="0"/>
              </a:rPr>
              <a:t> 2019</a:t>
            </a:r>
            <a:r>
              <a:rPr lang="en-US" sz="1100" dirty="0">
                <a:solidFill>
                  <a:srgbClr val="00B050"/>
                </a:solidFill>
                <a:ea typeface="Times New Roman" panose="02020603050405020304" pitchFamily="18" charset="0"/>
                <a:cs typeface="Arial" panose="020B0604020202020204" pitchFamily="34" charset="0"/>
              </a:rPr>
              <a:t>.</a:t>
            </a:r>
            <a:endParaRPr lang="fr-CH" sz="1100" dirty="0">
              <a:solidFill>
                <a:srgbClr val="00B050"/>
              </a:solidFill>
              <a:ea typeface="Times New Roman" panose="02020603050405020304" pitchFamily="18" charset="0"/>
              <a:cs typeface="Times New Roman" panose="02020603050405020304" pitchFamily="18" charset="0"/>
            </a:endParaRP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Loo B et al. </a:t>
            </a:r>
            <a:r>
              <a:rPr lang="en-US" sz="1100" b="1" dirty="0">
                <a:solidFill>
                  <a:srgbClr val="00B050"/>
                </a:solidFill>
                <a:ea typeface="Times New Roman" panose="02020603050405020304" pitchFamily="18" charset="0"/>
                <a:cs typeface="Arial" panose="020B0604020202020204" pitchFamily="34" charset="0"/>
              </a:rPr>
              <a:t>IJROBP</a:t>
            </a:r>
            <a:r>
              <a:rPr lang="en-US" sz="1100" dirty="0">
                <a:solidFill>
                  <a:srgbClr val="00B050"/>
                </a:solidFill>
                <a:ea typeface="Times New Roman" panose="02020603050405020304" pitchFamily="18" charset="0"/>
                <a:cs typeface="Arial" panose="020B0604020202020204" pitchFamily="34" charset="0"/>
              </a:rPr>
              <a:t>, 2017, </a:t>
            </a:r>
            <a:r>
              <a:rPr lang="en-US" sz="1100" dirty="0" err="1">
                <a:solidFill>
                  <a:srgbClr val="00B050"/>
                </a:solidFill>
                <a:ea typeface="Times New Roman" panose="02020603050405020304" pitchFamily="18" charset="0"/>
                <a:cs typeface="Arial" panose="020B0604020202020204" pitchFamily="34" charset="0"/>
              </a:rPr>
              <a:t>abst</a:t>
            </a:r>
            <a:r>
              <a:rPr lang="en-US" sz="1100" dirty="0">
                <a:solidFill>
                  <a:srgbClr val="00B050"/>
                </a:solidFill>
                <a:ea typeface="Times New Roman" panose="02020603050405020304" pitchFamily="18" charset="0"/>
                <a:cs typeface="Arial" panose="020B0604020202020204" pitchFamily="34" charset="0"/>
              </a:rPr>
              <a:t>.</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Hendry et al. </a:t>
            </a:r>
            <a:r>
              <a:rPr lang="en-US" sz="1100" b="1" dirty="0">
                <a:solidFill>
                  <a:srgbClr val="00B050"/>
                </a:solidFill>
                <a:ea typeface="Times New Roman" panose="02020603050405020304" pitchFamily="18" charset="0"/>
                <a:cs typeface="Arial" panose="020B0604020202020204" pitchFamily="34" charset="0"/>
              </a:rPr>
              <a:t>Rad Res</a:t>
            </a:r>
            <a:r>
              <a:rPr lang="en-US" sz="1100" dirty="0">
                <a:solidFill>
                  <a:srgbClr val="00B050"/>
                </a:solidFill>
                <a:ea typeface="Times New Roman" panose="02020603050405020304" pitchFamily="18" charset="0"/>
                <a:cs typeface="Arial" panose="020B0604020202020204" pitchFamily="34" charset="0"/>
              </a:rPr>
              <a:t>, 1982.</a:t>
            </a:r>
          </a:p>
          <a:p>
            <a:pPr algn="just">
              <a:spcAft>
                <a:spcPts val="0"/>
              </a:spcAft>
            </a:pPr>
            <a:endParaRPr lang="fr-CH" sz="1100" b="1" dirty="0">
              <a:solidFill>
                <a:srgbClr val="00B050"/>
              </a:solidFill>
              <a:ea typeface="Times New Roman" panose="02020603050405020304" pitchFamily="18" charset="0"/>
              <a:cs typeface="Times New Roman" panose="02020603050405020304" pitchFamily="18" charset="0"/>
            </a:endParaRPr>
          </a:p>
          <a:p>
            <a:pPr algn="just">
              <a:spcAft>
                <a:spcPts val="0"/>
              </a:spcAft>
            </a:pPr>
            <a:r>
              <a:rPr lang="fr-CH" sz="1100" b="1" dirty="0">
                <a:solidFill>
                  <a:srgbClr val="00B050"/>
                </a:solidFill>
                <a:ea typeface="Times New Roman" panose="02020603050405020304" pitchFamily="18" charset="0"/>
                <a:cs typeface="Times New Roman" panose="02020603050405020304" pitchFamily="18" charset="0"/>
              </a:rPr>
              <a:t>Proton</a:t>
            </a:r>
          </a:p>
          <a:p>
            <a:pPr algn="just">
              <a:spcAft>
                <a:spcPts val="0"/>
              </a:spcAft>
            </a:pPr>
            <a:r>
              <a:rPr lang="fr-CH" sz="1100" dirty="0">
                <a:solidFill>
                  <a:srgbClr val="00B050"/>
                </a:solidFill>
                <a:ea typeface="Times New Roman" panose="02020603050405020304" pitchFamily="18" charset="0"/>
                <a:cs typeface="Times New Roman" panose="02020603050405020304" pitchFamily="18" charset="0"/>
              </a:rPr>
              <a:t>Cunningham et al., Cancers, 2021</a:t>
            </a:r>
          </a:p>
          <a:p>
            <a:pPr algn="just">
              <a:spcAft>
                <a:spcPts val="0"/>
              </a:spcAft>
            </a:pPr>
            <a:r>
              <a:rPr lang="fr-CH" sz="1100" dirty="0">
                <a:solidFill>
                  <a:srgbClr val="00B050"/>
                </a:solidFill>
                <a:ea typeface="Times New Roman" panose="02020603050405020304" pitchFamily="18" charset="0"/>
                <a:cs typeface="Times New Roman" panose="02020603050405020304" pitchFamily="18" charset="0"/>
              </a:rPr>
              <a:t>Zhang et al.</a:t>
            </a:r>
            <a:r>
              <a:rPr lang="fr-CH" sz="1100" b="1" dirty="0">
                <a:solidFill>
                  <a:srgbClr val="00B050"/>
                </a:solidFill>
                <a:ea typeface="Times New Roman" panose="02020603050405020304" pitchFamily="18" charset="0"/>
                <a:cs typeface="Times New Roman" panose="02020603050405020304" pitchFamily="18" charset="0"/>
              </a:rPr>
              <a:t> Rad </a:t>
            </a:r>
            <a:r>
              <a:rPr lang="fr-CH" sz="1100" b="1" dirty="0" err="1">
                <a:solidFill>
                  <a:srgbClr val="00B050"/>
                </a:solidFill>
                <a:ea typeface="Times New Roman" panose="02020603050405020304" pitchFamily="18" charset="0"/>
                <a:cs typeface="Times New Roman" panose="02020603050405020304" pitchFamily="18" charset="0"/>
              </a:rPr>
              <a:t>Res</a:t>
            </a:r>
            <a:r>
              <a:rPr lang="fr-CH" sz="1100" b="1" dirty="0">
                <a:solidFill>
                  <a:srgbClr val="00B050"/>
                </a:solidFill>
                <a:ea typeface="Times New Roman" panose="02020603050405020304" pitchFamily="18" charset="0"/>
                <a:cs typeface="Times New Roman" panose="02020603050405020304" pitchFamily="18" charset="0"/>
              </a:rPr>
              <a:t>, </a:t>
            </a:r>
            <a:r>
              <a:rPr lang="fr-CH" sz="1100" dirty="0">
                <a:solidFill>
                  <a:srgbClr val="00B050"/>
                </a:solidFill>
                <a:ea typeface="Times New Roman" panose="02020603050405020304" pitchFamily="18" charset="0"/>
                <a:cs typeface="Times New Roman" panose="02020603050405020304" pitchFamily="18" charset="0"/>
              </a:rPr>
              <a:t>2020.</a:t>
            </a:r>
          </a:p>
          <a:p>
            <a:pPr algn="just">
              <a:spcAft>
                <a:spcPts val="0"/>
              </a:spcAft>
            </a:pPr>
            <a:r>
              <a:rPr lang="en-US" sz="1100" dirty="0" err="1">
                <a:solidFill>
                  <a:srgbClr val="00B050"/>
                </a:solidFill>
                <a:ea typeface="Times New Roman" panose="02020603050405020304" pitchFamily="18" charset="0"/>
                <a:cs typeface="Arial" panose="020B0604020202020204" pitchFamily="34" charset="0"/>
              </a:rPr>
              <a:t>Diffenderfer</a:t>
            </a:r>
            <a:r>
              <a:rPr lang="en-US" sz="1100" dirty="0">
                <a:solidFill>
                  <a:srgbClr val="00B050"/>
                </a:solidFill>
                <a:ea typeface="Times New Roman" panose="02020603050405020304" pitchFamily="18" charset="0"/>
                <a:cs typeface="Arial" panose="020B0604020202020204" pitchFamily="34" charset="0"/>
              </a:rPr>
              <a:t> et al.</a:t>
            </a:r>
            <a:r>
              <a:rPr lang="en-US" sz="1100" b="1" dirty="0">
                <a:solidFill>
                  <a:srgbClr val="00B050"/>
                </a:solidFill>
                <a:ea typeface="Times New Roman" panose="02020603050405020304" pitchFamily="18" charset="0"/>
                <a:cs typeface="Arial" panose="020B0604020202020204" pitchFamily="34" charset="0"/>
              </a:rPr>
              <a:t> IJROBP</a:t>
            </a:r>
            <a:r>
              <a:rPr lang="en-US" sz="1100" dirty="0">
                <a:solidFill>
                  <a:srgbClr val="00B050"/>
                </a:solidFill>
                <a:ea typeface="Times New Roman" panose="02020603050405020304" pitchFamily="18" charset="0"/>
                <a:cs typeface="Arial" panose="020B0604020202020204" pitchFamily="34" charset="0"/>
              </a:rPr>
              <a:t>, 2020.</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Girdhani et al. </a:t>
            </a:r>
            <a:r>
              <a:rPr lang="en-US" sz="1100" b="1" dirty="0">
                <a:solidFill>
                  <a:srgbClr val="00B050"/>
                </a:solidFill>
                <a:ea typeface="Times New Roman" panose="02020603050405020304" pitchFamily="18" charset="0"/>
                <a:cs typeface="Arial" panose="020B0604020202020204" pitchFamily="34" charset="0"/>
              </a:rPr>
              <a:t>Can Res</a:t>
            </a:r>
            <a:r>
              <a:rPr lang="en-US" sz="1100" dirty="0">
                <a:solidFill>
                  <a:srgbClr val="00B050"/>
                </a:solidFill>
                <a:ea typeface="Times New Roman" panose="02020603050405020304" pitchFamily="18" charset="0"/>
                <a:cs typeface="Arial" panose="020B0604020202020204" pitchFamily="34" charset="0"/>
              </a:rPr>
              <a:t>, 2019, </a:t>
            </a:r>
            <a:r>
              <a:rPr lang="en-US" sz="1100" dirty="0" err="1">
                <a:solidFill>
                  <a:srgbClr val="00B050"/>
                </a:solidFill>
                <a:ea typeface="Times New Roman" panose="02020603050405020304" pitchFamily="18" charset="0"/>
                <a:cs typeface="Arial" panose="020B0604020202020204" pitchFamily="34" charset="0"/>
              </a:rPr>
              <a:t>abst</a:t>
            </a:r>
            <a:r>
              <a:rPr lang="en-US" sz="1100" dirty="0">
                <a:solidFill>
                  <a:srgbClr val="00B050"/>
                </a:solidFill>
                <a:ea typeface="Times New Roman" panose="02020603050405020304" pitchFamily="18" charset="0"/>
                <a:cs typeface="Arial" panose="020B0604020202020204" pitchFamily="34" charset="0"/>
              </a:rPr>
              <a:t>.</a:t>
            </a:r>
            <a:endParaRPr lang="fr-CH" sz="1100" dirty="0">
              <a:solidFill>
                <a:srgbClr val="00B050"/>
              </a:solidFill>
              <a:ea typeface="Times New Roman" panose="02020603050405020304" pitchFamily="18" charset="0"/>
              <a:cs typeface="Times New Roman" panose="02020603050405020304" pitchFamily="18" charset="0"/>
            </a:endParaRPr>
          </a:p>
        </p:txBody>
      </p:sp>
      <p:sp>
        <p:nvSpPr>
          <p:cNvPr id="10" name="Rectangle 9"/>
          <p:cNvSpPr/>
          <p:nvPr/>
        </p:nvSpPr>
        <p:spPr>
          <a:xfrm>
            <a:off x="3601141" y="5670015"/>
            <a:ext cx="3047818" cy="1107996"/>
          </a:xfrm>
          <a:prstGeom prst="rect">
            <a:avLst/>
          </a:prstGeom>
        </p:spPr>
        <p:txBody>
          <a:bodyPr wrap="square">
            <a:spAutoFit/>
          </a:bodyPr>
          <a:lstStyle/>
          <a:p>
            <a:pPr algn="just">
              <a:spcAft>
                <a:spcPts val="0"/>
              </a:spcAft>
            </a:pPr>
            <a:r>
              <a:rPr lang="en-US" sz="1100" b="1" dirty="0">
                <a:solidFill>
                  <a:srgbClr val="FF0000"/>
                </a:solidFill>
                <a:ea typeface="Times New Roman" panose="02020603050405020304" pitchFamily="18" charset="0"/>
                <a:cs typeface="Arial" panose="020B0604020202020204" pitchFamily="34" charset="0"/>
              </a:rPr>
              <a:t>X -ray synchrotron</a:t>
            </a:r>
          </a:p>
          <a:p>
            <a:pPr algn="just">
              <a:spcAft>
                <a:spcPts val="0"/>
              </a:spcAft>
            </a:pPr>
            <a:r>
              <a:rPr lang="en-US" sz="1100" dirty="0">
                <a:solidFill>
                  <a:srgbClr val="FF0000"/>
                </a:solidFill>
                <a:ea typeface="Times New Roman" panose="02020603050405020304" pitchFamily="18" charset="0"/>
                <a:cs typeface="Arial" panose="020B0604020202020204" pitchFamily="34" charset="0"/>
              </a:rPr>
              <a:t>Smyth et al. </a:t>
            </a:r>
            <a:r>
              <a:rPr lang="en-US" sz="1100" b="1" dirty="0" err="1">
                <a:solidFill>
                  <a:srgbClr val="FF0000"/>
                </a:solidFill>
                <a:ea typeface="Times New Roman" panose="02020603050405020304" pitchFamily="18" charset="0"/>
                <a:cs typeface="Arial" panose="020B0604020202020204" pitchFamily="34" charset="0"/>
              </a:rPr>
              <a:t>Sci</a:t>
            </a:r>
            <a:r>
              <a:rPr lang="en-US" sz="1100" b="1" dirty="0">
                <a:solidFill>
                  <a:srgbClr val="FF0000"/>
                </a:solidFill>
                <a:ea typeface="Times New Roman" panose="02020603050405020304" pitchFamily="18" charset="0"/>
                <a:cs typeface="Arial" panose="020B0604020202020204" pitchFamily="34" charset="0"/>
              </a:rPr>
              <a:t> Rep</a:t>
            </a:r>
            <a:r>
              <a:rPr lang="en-US" sz="1100" dirty="0">
                <a:solidFill>
                  <a:srgbClr val="FF0000"/>
                </a:solidFill>
                <a:ea typeface="Times New Roman" panose="02020603050405020304" pitchFamily="18" charset="0"/>
                <a:cs typeface="Arial" panose="020B0604020202020204" pitchFamily="34" charset="0"/>
              </a:rPr>
              <a:t>, 2018.</a:t>
            </a:r>
          </a:p>
          <a:p>
            <a:pPr algn="just">
              <a:spcAft>
                <a:spcPts val="0"/>
              </a:spcAft>
            </a:pPr>
            <a:r>
              <a:rPr lang="en-US" sz="1100" b="1" dirty="0">
                <a:solidFill>
                  <a:srgbClr val="FF0000"/>
                </a:solidFill>
                <a:ea typeface="Times New Roman" panose="02020603050405020304" pitchFamily="18" charset="0"/>
                <a:cs typeface="Arial" panose="020B0604020202020204" pitchFamily="34" charset="0"/>
              </a:rPr>
              <a:t>Proton</a:t>
            </a:r>
          </a:p>
          <a:p>
            <a:pPr algn="just">
              <a:spcAft>
                <a:spcPts val="0"/>
              </a:spcAft>
            </a:pPr>
            <a:r>
              <a:rPr lang="en-US" sz="1100" dirty="0">
                <a:solidFill>
                  <a:srgbClr val="FF0000"/>
                </a:solidFill>
                <a:ea typeface="Times New Roman" panose="02020603050405020304" pitchFamily="18" charset="0"/>
                <a:cs typeface="Arial" panose="020B0604020202020204" pitchFamily="34" charset="0"/>
              </a:rPr>
              <a:t>Beyreuther et al.</a:t>
            </a:r>
            <a:r>
              <a:rPr lang="en-US" sz="1100" b="1" dirty="0">
                <a:solidFill>
                  <a:srgbClr val="FF0000"/>
                </a:solidFill>
                <a:ea typeface="Times New Roman" panose="02020603050405020304" pitchFamily="18" charset="0"/>
                <a:cs typeface="Arial" panose="020B0604020202020204" pitchFamily="34" charset="0"/>
              </a:rPr>
              <a:t> </a:t>
            </a:r>
            <a:r>
              <a:rPr lang="en-US" sz="1100" b="1" dirty="0" err="1">
                <a:solidFill>
                  <a:srgbClr val="FF0000"/>
                </a:solidFill>
                <a:ea typeface="Times New Roman" panose="02020603050405020304" pitchFamily="18" charset="0"/>
                <a:cs typeface="Times New Roman" panose="02020603050405020304" pitchFamily="18" charset="0"/>
              </a:rPr>
              <a:t>Radiother</a:t>
            </a:r>
            <a:r>
              <a:rPr lang="en-US" sz="1100" b="1" dirty="0">
                <a:solidFill>
                  <a:srgbClr val="FF0000"/>
                </a:solidFill>
                <a:ea typeface="Times New Roman" panose="02020603050405020304" pitchFamily="18" charset="0"/>
                <a:cs typeface="Times New Roman" panose="02020603050405020304" pitchFamily="18" charset="0"/>
              </a:rPr>
              <a:t> </a:t>
            </a:r>
            <a:r>
              <a:rPr lang="en-US" sz="1100" b="1" dirty="0" err="1">
                <a:solidFill>
                  <a:srgbClr val="FF0000"/>
                </a:solidFill>
                <a:ea typeface="Times New Roman" panose="02020603050405020304" pitchFamily="18" charset="0"/>
                <a:cs typeface="Times New Roman" panose="02020603050405020304" pitchFamily="18" charset="0"/>
              </a:rPr>
              <a:t>Oncol</a:t>
            </a:r>
            <a:r>
              <a:rPr lang="en-US" sz="1100" b="1" dirty="0">
                <a:solidFill>
                  <a:srgbClr val="FF0000"/>
                </a:solidFill>
                <a:ea typeface="Times New Roman" panose="02020603050405020304" pitchFamily="18" charset="0"/>
                <a:cs typeface="Times New Roman" panose="02020603050405020304" pitchFamily="18" charset="0"/>
              </a:rPr>
              <a:t>.</a:t>
            </a:r>
            <a:r>
              <a:rPr lang="en-US" sz="1100" dirty="0">
                <a:solidFill>
                  <a:srgbClr val="FF0000"/>
                </a:solidFill>
                <a:ea typeface="Times New Roman" panose="02020603050405020304" pitchFamily="18" charset="0"/>
                <a:cs typeface="Times New Roman" panose="02020603050405020304" pitchFamily="18" charset="0"/>
              </a:rPr>
              <a:t> 2019</a:t>
            </a:r>
            <a:r>
              <a:rPr lang="en-US" sz="1100" dirty="0">
                <a:solidFill>
                  <a:srgbClr val="FF0000"/>
                </a:solidFill>
                <a:ea typeface="Times New Roman" panose="02020603050405020304" pitchFamily="18" charset="0"/>
                <a:cs typeface="Arial" panose="020B0604020202020204" pitchFamily="34" charset="0"/>
              </a:rPr>
              <a:t>.</a:t>
            </a:r>
            <a:endParaRPr lang="en-US" sz="1100" b="1" dirty="0">
              <a:solidFill>
                <a:srgbClr val="FF0000"/>
              </a:solidFill>
              <a:ea typeface="Times New Roman" panose="02020603050405020304" pitchFamily="18" charset="0"/>
              <a:cs typeface="Arial" panose="020B0604020202020204" pitchFamily="34" charset="0"/>
            </a:endParaRPr>
          </a:p>
          <a:p>
            <a:pPr algn="just">
              <a:spcAft>
                <a:spcPts val="0"/>
              </a:spcAft>
            </a:pPr>
            <a:r>
              <a:rPr lang="en-US" sz="1100" b="1" dirty="0">
                <a:solidFill>
                  <a:srgbClr val="FF0000"/>
                </a:solidFill>
                <a:ea typeface="Times New Roman" panose="02020603050405020304" pitchFamily="18" charset="0"/>
                <a:cs typeface="Arial" panose="020B0604020202020204" pitchFamily="34" charset="0"/>
              </a:rPr>
              <a:t>Electron</a:t>
            </a:r>
          </a:p>
          <a:p>
            <a:pPr algn="just">
              <a:spcAft>
                <a:spcPts val="0"/>
              </a:spcAft>
            </a:pPr>
            <a:r>
              <a:rPr lang="en-US" sz="1100" dirty="0" err="1">
                <a:solidFill>
                  <a:srgbClr val="FF0000"/>
                </a:solidFill>
              </a:rPr>
              <a:t>Venkatesulu</a:t>
            </a:r>
            <a:r>
              <a:rPr lang="en-US" sz="1100" dirty="0">
                <a:solidFill>
                  <a:srgbClr val="FF0000"/>
                </a:solidFill>
              </a:rPr>
              <a:t> at al. </a:t>
            </a:r>
            <a:r>
              <a:rPr lang="en-US" sz="1100" b="1" dirty="0" err="1">
                <a:solidFill>
                  <a:srgbClr val="FF0000"/>
                </a:solidFill>
              </a:rPr>
              <a:t>Sc</a:t>
            </a:r>
            <a:r>
              <a:rPr lang="en-US" sz="1100" b="1" dirty="0">
                <a:solidFill>
                  <a:srgbClr val="FF0000"/>
                </a:solidFill>
              </a:rPr>
              <a:t> Rep</a:t>
            </a:r>
            <a:r>
              <a:rPr lang="en-US" sz="1100" dirty="0">
                <a:solidFill>
                  <a:srgbClr val="FF0000"/>
                </a:solidFill>
              </a:rPr>
              <a:t>, 2019.</a:t>
            </a:r>
            <a:endParaRPr lang="fr-CH" sz="1100" dirty="0">
              <a:solidFill>
                <a:srgbClr val="FF0000"/>
              </a:solidFill>
              <a:ea typeface="Times New Roman" panose="02020603050405020304" pitchFamily="18" charset="0"/>
              <a:cs typeface="Times New Roman" panose="02020603050405020304" pitchFamily="18" charset="0"/>
            </a:endParaRPr>
          </a:p>
        </p:txBody>
      </p:sp>
      <p:sp>
        <p:nvSpPr>
          <p:cNvPr id="11" name="Rectangle 10"/>
          <p:cNvSpPr/>
          <p:nvPr/>
        </p:nvSpPr>
        <p:spPr>
          <a:xfrm>
            <a:off x="5452212" y="1997409"/>
            <a:ext cx="7019027" cy="954107"/>
          </a:xfrm>
          <a:prstGeom prst="rect">
            <a:avLst/>
          </a:prstGeom>
        </p:spPr>
        <p:txBody>
          <a:bodyPr wrap="square">
            <a:spAutoFit/>
          </a:bodyPr>
          <a:lstStyle/>
          <a:p>
            <a:pPr algn="ctr"/>
            <a:r>
              <a:rPr lang="fr-CH" sz="2800" b="1" dirty="0"/>
              <a:t>And FLASH-RT </a:t>
            </a:r>
            <a:r>
              <a:rPr lang="fr-CH" sz="2800" b="1" dirty="0" err="1"/>
              <a:t>is</a:t>
            </a:r>
            <a:r>
              <a:rPr lang="fr-CH" sz="2800" b="1" dirty="0"/>
              <a:t> </a:t>
            </a:r>
            <a:r>
              <a:rPr lang="fr-CH" sz="2800" b="1" dirty="0" err="1"/>
              <a:t>equally</a:t>
            </a:r>
            <a:r>
              <a:rPr lang="fr-CH" sz="2800" b="1" dirty="0"/>
              <a:t> able to </a:t>
            </a:r>
            <a:r>
              <a:rPr lang="fr-CH" sz="2800" b="1" dirty="0" err="1"/>
              <a:t>eradicate</a:t>
            </a:r>
            <a:r>
              <a:rPr lang="fr-CH" sz="2800" b="1" dirty="0"/>
              <a:t> </a:t>
            </a:r>
            <a:r>
              <a:rPr lang="fr-CH" sz="2800" b="1" dirty="0" err="1"/>
              <a:t>tumors</a:t>
            </a:r>
            <a:r>
              <a:rPr lang="fr-CH" sz="2800" b="1" dirty="0"/>
              <a:t> </a:t>
            </a:r>
            <a:r>
              <a:rPr lang="fr-CH" sz="2800" b="1" dirty="0" err="1"/>
              <a:t>compared</a:t>
            </a:r>
            <a:r>
              <a:rPr lang="fr-CH" sz="2800" b="1" dirty="0"/>
              <a:t> to CONV-RT</a:t>
            </a:r>
          </a:p>
        </p:txBody>
      </p:sp>
      <p:sp>
        <p:nvSpPr>
          <p:cNvPr id="12" name="Rectangle 11"/>
          <p:cNvSpPr/>
          <p:nvPr/>
        </p:nvSpPr>
        <p:spPr>
          <a:xfrm>
            <a:off x="-209122" y="1977860"/>
            <a:ext cx="6096000" cy="1077218"/>
          </a:xfrm>
          <a:prstGeom prst="rect">
            <a:avLst/>
          </a:prstGeom>
        </p:spPr>
        <p:txBody>
          <a:bodyPr>
            <a:spAutoFit/>
          </a:bodyPr>
          <a:lstStyle/>
          <a:p>
            <a:pPr algn="ctr">
              <a:buNone/>
            </a:pPr>
            <a:r>
              <a:rPr lang="fr-CH" sz="2800" b="1" dirty="0"/>
              <a:t>Normal tissue </a:t>
            </a:r>
            <a:r>
              <a:rPr lang="fr-CH" sz="2800" b="1" dirty="0" err="1"/>
              <a:t>sparing</a:t>
            </a:r>
            <a:endParaRPr lang="fr-CH" sz="1600" b="1" dirty="0"/>
          </a:p>
          <a:p>
            <a:pPr algn="ctr">
              <a:buNone/>
            </a:pPr>
            <a:r>
              <a:rPr lang="fr-CH" b="1" dirty="0"/>
              <a:t>FLASH-RT </a:t>
            </a:r>
            <a:r>
              <a:rPr lang="fr-CH" b="1" dirty="0" err="1"/>
              <a:t>does</a:t>
            </a:r>
            <a:r>
              <a:rPr lang="fr-CH" b="1" dirty="0"/>
              <a:t> not </a:t>
            </a:r>
            <a:r>
              <a:rPr lang="fr-CH" b="1" dirty="0" err="1"/>
              <a:t>induce</a:t>
            </a:r>
            <a:r>
              <a:rPr lang="fr-CH" b="1" dirty="0"/>
              <a:t> Normal tissue </a:t>
            </a:r>
            <a:r>
              <a:rPr lang="fr-CH" b="1" dirty="0" err="1"/>
              <a:t>toxicity</a:t>
            </a:r>
            <a:endParaRPr lang="fr-CH" b="1" dirty="0"/>
          </a:p>
          <a:p>
            <a:pPr algn="ctr">
              <a:buNone/>
            </a:pPr>
            <a:r>
              <a:rPr lang="fr-CH" b="1" dirty="0" err="1"/>
              <a:t>When</a:t>
            </a:r>
            <a:r>
              <a:rPr lang="fr-CH" b="1" dirty="0"/>
              <a:t> CONV-RT </a:t>
            </a:r>
            <a:r>
              <a:rPr lang="fr-CH" b="1" dirty="0" err="1"/>
              <a:t>does</a:t>
            </a:r>
            <a:endParaRPr lang="fr-CH" b="1" dirty="0"/>
          </a:p>
        </p:txBody>
      </p:sp>
      <p:sp>
        <p:nvSpPr>
          <p:cNvPr id="13" name="Rectangle 12"/>
          <p:cNvSpPr/>
          <p:nvPr/>
        </p:nvSpPr>
        <p:spPr>
          <a:xfrm>
            <a:off x="9453178" y="4453593"/>
            <a:ext cx="3047818" cy="1107996"/>
          </a:xfrm>
          <a:prstGeom prst="rect">
            <a:avLst/>
          </a:prstGeom>
        </p:spPr>
        <p:txBody>
          <a:bodyPr wrap="square">
            <a:spAutoFit/>
          </a:bodyPr>
          <a:lstStyle/>
          <a:p>
            <a:pPr algn="just">
              <a:spcAft>
                <a:spcPts val="0"/>
              </a:spcAft>
            </a:pPr>
            <a:r>
              <a:rPr lang="en-US" sz="1100" b="1" dirty="0">
                <a:solidFill>
                  <a:srgbClr val="00B050"/>
                </a:solidFill>
                <a:ea typeface="Times New Roman" panose="02020603050405020304" pitchFamily="18" charset="0"/>
                <a:cs typeface="Arial" panose="020B0604020202020204" pitchFamily="34" charset="0"/>
              </a:rPr>
              <a:t>Electron</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Kim et al. </a:t>
            </a:r>
            <a:r>
              <a:rPr lang="en-US" sz="1100" b="1" dirty="0">
                <a:solidFill>
                  <a:srgbClr val="00B050"/>
                </a:solidFill>
                <a:ea typeface="Times New Roman" panose="02020603050405020304" pitchFamily="18" charset="0"/>
                <a:cs typeface="Arial" panose="020B0604020202020204" pitchFamily="34" charset="0"/>
              </a:rPr>
              <a:t>IJROBP</a:t>
            </a:r>
            <a:r>
              <a:rPr lang="en-US" sz="1100" dirty="0">
                <a:solidFill>
                  <a:srgbClr val="00B050"/>
                </a:solidFill>
                <a:ea typeface="Times New Roman" panose="02020603050405020304" pitchFamily="18" charset="0"/>
                <a:cs typeface="Arial" panose="020B0604020202020204" pitchFamily="34" charset="0"/>
              </a:rPr>
              <a:t>, 2020</a:t>
            </a:r>
          </a:p>
          <a:p>
            <a:pPr algn="just">
              <a:spcAft>
                <a:spcPts val="0"/>
              </a:spcAft>
            </a:pPr>
            <a:endParaRPr lang="fr-CH" sz="1100" b="1" dirty="0">
              <a:solidFill>
                <a:srgbClr val="00B050"/>
              </a:solidFill>
              <a:ea typeface="Times New Roman" panose="02020603050405020304" pitchFamily="18" charset="0"/>
              <a:cs typeface="Times New Roman" panose="02020603050405020304" pitchFamily="18" charset="0"/>
            </a:endParaRPr>
          </a:p>
          <a:p>
            <a:pPr algn="just">
              <a:spcAft>
                <a:spcPts val="0"/>
              </a:spcAft>
            </a:pPr>
            <a:r>
              <a:rPr lang="fr-CH" sz="1100" b="1" dirty="0">
                <a:solidFill>
                  <a:srgbClr val="00B050"/>
                </a:solidFill>
                <a:ea typeface="Times New Roman" panose="02020603050405020304" pitchFamily="18" charset="0"/>
                <a:cs typeface="Times New Roman" panose="02020603050405020304" pitchFamily="18" charset="0"/>
              </a:rPr>
              <a:t>Proton</a:t>
            </a:r>
          </a:p>
          <a:p>
            <a:pPr algn="just">
              <a:spcAft>
                <a:spcPts val="0"/>
              </a:spcAft>
            </a:pPr>
            <a:r>
              <a:rPr lang="en-US" sz="1100" dirty="0" err="1">
                <a:solidFill>
                  <a:srgbClr val="00B050"/>
                </a:solidFill>
                <a:ea typeface="Times New Roman" panose="02020603050405020304" pitchFamily="18" charset="0"/>
                <a:cs typeface="Arial" panose="020B0604020202020204" pitchFamily="34" charset="0"/>
              </a:rPr>
              <a:t>Diffenderfer</a:t>
            </a:r>
            <a:r>
              <a:rPr lang="en-US" sz="1100" dirty="0">
                <a:solidFill>
                  <a:srgbClr val="00B050"/>
                </a:solidFill>
                <a:ea typeface="Times New Roman" panose="02020603050405020304" pitchFamily="18" charset="0"/>
                <a:cs typeface="Arial" panose="020B0604020202020204" pitchFamily="34" charset="0"/>
              </a:rPr>
              <a:t> et al.</a:t>
            </a:r>
            <a:r>
              <a:rPr lang="en-US" sz="1100" b="1" dirty="0">
                <a:solidFill>
                  <a:srgbClr val="00B050"/>
                </a:solidFill>
                <a:ea typeface="Times New Roman" panose="02020603050405020304" pitchFamily="18" charset="0"/>
                <a:cs typeface="Arial" panose="020B0604020202020204" pitchFamily="34" charset="0"/>
              </a:rPr>
              <a:t> IJROBP</a:t>
            </a:r>
            <a:r>
              <a:rPr lang="en-US" sz="1100" dirty="0">
                <a:solidFill>
                  <a:srgbClr val="00B050"/>
                </a:solidFill>
                <a:ea typeface="Times New Roman" panose="02020603050405020304" pitchFamily="18" charset="0"/>
                <a:cs typeface="Arial" panose="020B0604020202020204" pitchFamily="34" charset="0"/>
              </a:rPr>
              <a:t>, 2020.</a:t>
            </a:r>
          </a:p>
          <a:p>
            <a:pPr algn="just">
              <a:spcAft>
                <a:spcPts val="0"/>
              </a:spcAft>
            </a:pPr>
            <a:r>
              <a:rPr lang="en-US" sz="1100" dirty="0">
                <a:solidFill>
                  <a:srgbClr val="00B050"/>
                </a:solidFill>
                <a:ea typeface="Times New Roman" panose="02020603050405020304" pitchFamily="18" charset="0"/>
                <a:cs typeface="Arial" panose="020B0604020202020204" pitchFamily="34" charset="0"/>
              </a:rPr>
              <a:t>Girdhani et al. </a:t>
            </a:r>
            <a:r>
              <a:rPr lang="en-US" sz="1100" b="1" dirty="0">
                <a:solidFill>
                  <a:srgbClr val="00B050"/>
                </a:solidFill>
                <a:ea typeface="Times New Roman" panose="02020603050405020304" pitchFamily="18" charset="0"/>
                <a:cs typeface="Arial" panose="020B0604020202020204" pitchFamily="34" charset="0"/>
              </a:rPr>
              <a:t>Can Res</a:t>
            </a:r>
            <a:r>
              <a:rPr lang="en-US" sz="1100" dirty="0">
                <a:solidFill>
                  <a:srgbClr val="00B050"/>
                </a:solidFill>
                <a:ea typeface="Times New Roman" panose="02020603050405020304" pitchFamily="18" charset="0"/>
                <a:cs typeface="Arial" panose="020B0604020202020204" pitchFamily="34" charset="0"/>
              </a:rPr>
              <a:t>, 2019, </a:t>
            </a:r>
            <a:r>
              <a:rPr lang="en-US" sz="1100" dirty="0" err="1">
                <a:solidFill>
                  <a:srgbClr val="00B050"/>
                </a:solidFill>
                <a:ea typeface="Times New Roman" panose="02020603050405020304" pitchFamily="18" charset="0"/>
                <a:cs typeface="Arial" panose="020B0604020202020204" pitchFamily="34" charset="0"/>
              </a:rPr>
              <a:t>abst</a:t>
            </a:r>
            <a:r>
              <a:rPr lang="en-US" sz="1100" dirty="0">
                <a:solidFill>
                  <a:srgbClr val="00B050"/>
                </a:solidFill>
                <a:ea typeface="Times New Roman" panose="02020603050405020304" pitchFamily="18" charset="0"/>
                <a:cs typeface="Arial" panose="020B0604020202020204" pitchFamily="34" charset="0"/>
              </a:rPr>
              <a:t>.</a:t>
            </a:r>
            <a:endParaRPr lang="fr-CH" sz="1100" dirty="0">
              <a:solidFill>
                <a:srgbClr val="00B050"/>
              </a:solidFill>
              <a:ea typeface="Times New Roman" panose="02020603050405020304" pitchFamily="18" charset="0"/>
              <a:cs typeface="Times New Roman" panose="02020603050405020304" pitchFamily="18" charset="0"/>
            </a:endParaRPr>
          </a:p>
        </p:txBody>
      </p:sp>
      <p:sp>
        <p:nvSpPr>
          <p:cNvPr id="14" name="Rectangle 13"/>
          <p:cNvSpPr/>
          <p:nvPr/>
        </p:nvSpPr>
        <p:spPr>
          <a:xfrm>
            <a:off x="6758174" y="4471993"/>
            <a:ext cx="2863951" cy="1107996"/>
          </a:xfrm>
          <a:prstGeom prst="rect">
            <a:avLst/>
          </a:prstGeom>
        </p:spPr>
        <p:txBody>
          <a:bodyPr wrap="square">
            <a:spAutoFit/>
          </a:bodyPr>
          <a:lstStyle/>
          <a:p>
            <a:pPr algn="just"/>
            <a:r>
              <a:rPr lang="en-US" sz="1100" b="1" dirty="0">
                <a:solidFill>
                  <a:srgbClr val="0070C0"/>
                </a:solidFill>
                <a:ea typeface="Times New Roman" panose="02020603050405020304" pitchFamily="18" charset="0"/>
                <a:cs typeface="Times New Roman" panose="02020603050405020304" pitchFamily="18" charset="0"/>
              </a:rPr>
              <a:t>Electron</a:t>
            </a:r>
          </a:p>
          <a:p>
            <a:pPr algn="just"/>
            <a:r>
              <a:rPr lang="en-US" sz="1100" dirty="0">
                <a:solidFill>
                  <a:srgbClr val="0070C0"/>
                </a:solidFill>
                <a:ea typeface="Times New Roman" panose="02020603050405020304" pitchFamily="18" charset="0"/>
                <a:cs typeface="Times New Roman" panose="02020603050405020304" pitchFamily="18" charset="0"/>
              </a:rPr>
              <a:t>Chabi et al. </a:t>
            </a:r>
            <a:r>
              <a:rPr lang="en-US" sz="1100" b="1" dirty="0">
                <a:solidFill>
                  <a:srgbClr val="0070C0"/>
                </a:solidFill>
                <a:ea typeface="Times New Roman" panose="02020603050405020304" pitchFamily="18" charset="0"/>
                <a:cs typeface="Times New Roman" panose="02020603050405020304" pitchFamily="18" charset="0"/>
              </a:rPr>
              <a:t>IJROBP</a:t>
            </a:r>
            <a:r>
              <a:rPr lang="en-US" sz="1100" dirty="0">
                <a:solidFill>
                  <a:srgbClr val="0070C0"/>
                </a:solidFill>
                <a:ea typeface="Times New Roman" panose="02020603050405020304" pitchFamily="18" charset="0"/>
                <a:cs typeface="Times New Roman" panose="02020603050405020304" pitchFamily="18" charset="0"/>
              </a:rPr>
              <a:t>, 2020.</a:t>
            </a:r>
          </a:p>
          <a:p>
            <a:pPr algn="just"/>
            <a:r>
              <a:rPr lang="en-US" sz="1100" dirty="0">
                <a:solidFill>
                  <a:srgbClr val="0070C0"/>
                </a:solidFill>
                <a:ea typeface="Times New Roman" panose="02020603050405020304" pitchFamily="18" charset="0"/>
                <a:cs typeface="Times New Roman" panose="02020603050405020304" pitchFamily="18" charset="0"/>
              </a:rPr>
              <a:t>Montay-Gruel P et al. </a:t>
            </a:r>
            <a:r>
              <a:rPr lang="en-US" sz="1100" b="1" dirty="0">
                <a:solidFill>
                  <a:srgbClr val="0070C0"/>
                </a:solidFill>
                <a:ea typeface="Times New Roman" panose="02020603050405020304" pitchFamily="18" charset="0"/>
                <a:cs typeface="Times New Roman" panose="02020603050405020304" pitchFamily="18" charset="0"/>
              </a:rPr>
              <a:t>CCR</a:t>
            </a:r>
            <a:r>
              <a:rPr lang="en-US" sz="1100" dirty="0">
                <a:solidFill>
                  <a:srgbClr val="0070C0"/>
                </a:solidFill>
                <a:ea typeface="Times New Roman" panose="02020603050405020304" pitchFamily="18" charset="0"/>
                <a:cs typeface="Times New Roman" panose="02020603050405020304" pitchFamily="18" charset="0"/>
              </a:rPr>
              <a:t>, 2020.</a:t>
            </a:r>
          </a:p>
          <a:p>
            <a:pPr algn="just"/>
            <a:r>
              <a:rPr lang="en-US" sz="1100" dirty="0">
                <a:solidFill>
                  <a:srgbClr val="0070C0"/>
                </a:solidFill>
                <a:ea typeface="Times New Roman" panose="02020603050405020304" pitchFamily="18" charset="0"/>
                <a:cs typeface="Times New Roman" panose="02020603050405020304" pitchFamily="18" charset="0"/>
              </a:rPr>
              <a:t>Bourhis J et al. </a:t>
            </a:r>
            <a:r>
              <a:rPr lang="en-US" sz="1100" b="1" dirty="0" err="1">
                <a:solidFill>
                  <a:srgbClr val="0070C0"/>
                </a:solidFill>
                <a:ea typeface="Times New Roman" panose="02020603050405020304" pitchFamily="18" charset="0"/>
                <a:cs typeface="Times New Roman" panose="02020603050405020304" pitchFamily="18" charset="0"/>
              </a:rPr>
              <a:t>Radiother</a:t>
            </a:r>
            <a:r>
              <a:rPr lang="en-US" sz="1100" b="1" dirty="0">
                <a:solidFill>
                  <a:srgbClr val="0070C0"/>
                </a:solidFill>
                <a:ea typeface="Times New Roman" panose="02020603050405020304" pitchFamily="18" charset="0"/>
                <a:cs typeface="Times New Roman" panose="02020603050405020304" pitchFamily="18" charset="0"/>
              </a:rPr>
              <a:t> </a:t>
            </a:r>
            <a:r>
              <a:rPr lang="en-US" sz="1100" b="1" dirty="0" err="1">
                <a:solidFill>
                  <a:srgbClr val="0070C0"/>
                </a:solidFill>
                <a:ea typeface="Times New Roman" panose="02020603050405020304" pitchFamily="18" charset="0"/>
                <a:cs typeface="Times New Roman" panose="02020603050405020304" pitchFamily="18" charset="0"/>
              </a:rPr>
              <a:t>Oncol</a:t>
            </a:r>
            <a:r>
              <a:rPr lang="en-US" sz="1100" b="1" dirty="0">
                <a:solidFill>
                  <a:srgbClr val="0070C0"/>
                </a:solidFill>
                <a:ea typeface="Times New Roman" panose="02020603050405020304" pitchFamily="18" charset="0"/>
                <a:cs typeface="Times New Roman" panose="02020603050405020304" pitchFamily="18" charset="0"/>
              </a:rPr>
              <a:t>.</a:t>
            </a:r>
            <a:r>
              <a:rPr lang="en-US" sz="1100" dirty="0">
                <a:solidFill>
                  <a:srgbClr val="0070C0"/>
                </a:solidFill>
                <a:ea typeface="Times New Roman" panose="02020603050405020304" pitchFamily="18" charset="0"/>
                <a:cs typeface="Times New Roman" panose="02020603050405020304" pitchFamily="18" charset="0"/>
              </a:rPr>
              <a:t> 2019.</a:t>
            </a:r>
            <a:endParaRPr lang="fr-CH" sz="1100" dirty="0">
              <a:solidFill>
                <a:srgbClr val="0070C0"/>
              </a:solidFill>
              <a:ea typeface="Times New Roman" panose="02020603050405020304" pitchFamily="18" charset="0"/>
              <a:cs typeface="Times New Roman" panose="02020603050405020304" pitchFamily="18" charset="0"/>
            </a:endParaRPr>
          </a:p>
          <a:p>
            <a:pPr algn="just"/>
            <a:r>
              <a:rPr lang="en-US" sz="1100" dirty="0">
                <a:solidFill>
                  <a:srgbClr val="0070C0"/>
                </a:solidFill>
                <a:ea typeface="Times New Roman" panose="02020603050405020304" pitchFamily="18" charset="0"/>
                <a:cs typeface="Times New Roman" panose="02020603050405020304" pitchFamily="18" charset="0"/>
              </a:rPr>
              <a:t>Jorge PG et al. </a:t>
            </a:r>
            <a:r>
              <a:rPr lang="en-US" sz="1100" b="1" dirty="0" err="1">
                <a:solidFill>
                  <a:srgbClr val="0070C0"/>
                </a:solidFill>
                <a:ea typeface="Times New Roman" panose="02020603050405020304" pitchFamily="18" charset="0"/>
                <a:cs typeface="Times New Roman" panose="02020603050405020304" pitchFamily="18" charset="0"/>
              </a:rPr>
              <a:t>Radiother</a:t>
            </a:r>
            <a:r>
              <a:rPr lang="en-US" sz="1100" b="1" dirty="0">
                <a:solidFill>
                  <a:srgbClr val="0070C0"/>
                </a:solidFill>
                <a:ea typeface="Times New Roman" panose="02020603050405020304" pitchFamily="18" charset="0"/>
                <a:cs typeface="Times New Roman" panose="02020603050405020304" pitchFamily="18" charset="0"/>
              </a:rPr>
              <a:t> </a:t>
            </a:r>
            <a:r>
              <a:rPr lang="en-US" sz="1100" b="1" dirty="0" err="1">
                <a:solidFill>
                  <a:srgbClr val="0070C0"/>
                </a:solidFill>
                <a:ea typeface="Times New Roman" panose="02020603050405020304" pitchFamily="18" charset="0"/>
                <a:cs typeface="Times New Roman" panose="02020603050405020304" pitchFamily="18" charset="0"/>
              </a:rPr>
              <a:t>Oncol</a:t>
            </a:r>
            <a:r>
              <a:rPr lang="en-US" sz="1100" b="1" dirty="0">
                <a:solidFill>
                  <a:srgbClr val="0070C0"/>
                </a:solidFill>
                <a:ea typeface="Times New Roman" panose="02020603050405020304" pitchFamily="18" charset="0"/>
                <a:cs typeface="Times New Roman" panose="02020603050405020304" pitchFamily="18" charset="0"/>
              </a:rPr>
              <a:t>.</a:t>
            </a:r>
            <a:r>
              <a:rPr lang="en-US" sz="1100" dirty="0">
                <a:solidFill>
                  <a:srgbClr val="0070C0"/>
                </a:solidFill>
                <a:ea typeface="Times New Roman" panose="02020603050405020304" pitchFamily="18" charset="0"/>
                <a:cs typeface="Times New Roman" panose="02020603050405020304" pitchFamily="18" charset="0"/>
              </a:rPr>
              <a:t> 2019.</a:t>
            </a:r>
            <a:endParaRPr lang="fr-CH" sz="1100" dirty="0">
              <a:solidFill>
                <a:srgbClr val="0070C0"/>
              </a:solidFill>
              <a:ea typeface="Times New Roman" panose="02020603050405020304" pitchFamily="18" charset="0"/>
              <a:cs typeface="Times New Roman" panose="02020603050405020304" pitchFamily="18" charset="0"/>
            </a:endParaRPr>
          </a:p>
          <a:p>
            <a:pPr algn="just"/>
            <a:r>
              <a:rPr lang="en-US" sz="1100" dirty="0">
                <a:solidFill>
                  <a:srgbClr val="0070C0"/>
                </a:solidFill>
                <a:ea typeface="Times New Roman" panose="02020603050405020304" pitchFamily="18" charset="0"/>
                <a:cs typeface="Arial" panose="020B0604020202020204" pitchFamily="34" charset="0"/>
              </a:rPr>
              <a:t>Favaudon V et al. </a:t>
            </a:r>
            <a:r>
              <a:rPr lang="en-US" sz="1100" b="1" dirty="0" err="1">
                <a:solidFill>
                  <a:srgbClr val="0070C0"/>
                </a:solidFill>
                <a:ea typeface="Times New Roman" panose="02020603050405020304" pitchFamily="18" charset="0"/>
                <a:cs typeface="Arial" panose="020B0604020202020204" pitchFamily="34" charset="0"/>
              </a:rPr>
              <a:t>Sci</a:t>
            </a:r>
            <a:r>
              <a:rPr lang="en-US" sz="1100" b="1" dirty="0">
                <a:solidFill>
                  <a:srgbClr val="0070C0"/>
                </a:solidFill>
                <a:ea typeface="Times New Roman" panose="02020603050405020304" pitchFamily="18" charset="0"/>
                <a:cs typeface="Arial" panose="020B0604020202020204" pitchFamily="34" charset="0"/>
              </a:rPr>
              <a:t> </a:t>
            </a:r>
            <a:r>
              <a:rPr lang="en-US" sz="1100" b="1" dirty="0" err="1">
                <a:solidFill>
                  <a:srgbClr val="0070C0"/>
                </a:solidFill>
                <a:ea typeface="Times New Roman" panose="02020603050405020304" pitchFamily="18" charset="0"/>
                <a:cs typeface="Arial" panose="020B0604020202020204" pitchFamily="34" charset="0"/>
              </a:rPr>
              <a:t>Transl</a:t>
            </a:r>
            <a:r>
              <a:rPr lang="en-US" sz="1100" b="1" dirty="0">
                <a:solidFill>
                  <a:srgbClr val="0070C0"/>
                </a:solidFill>
                <a:ea typeface="Times New Roman" panose="02020603050405020304" pitchFamily="18" charset="0"/>
                <a:cs typeface="Arial" panose="020B0604020202020204" pitchFamily="34" charset="0"/>
              </a:rPr>
              <a:t> Med</a:t>
            </a:r>
            <a:r>
              <a:rPr lang="en-US" sz="1100" dirty="0">
                <a:solidFill>
                  <a:srgbClr val="0070C0"/>
                </a:solidFill>
                <a:ea typeface="Times New Roman" panose="02020603050405020304" pitchFamily="18" charset="0"/>
                <a:cs typeface="Arial" panose="020B0604020202020204" pitchFamily="34" charset="0"/>
              </a:rPr>
              <a:t>. 2014.</a:t>
            </a:r>
            <a:endParaRPr lang="fr-CH" sz="1100" dirty="0">
              <a:solidFill>
                <a:srgbClr val="0070C0"/>
              </a:solidFill>
              <a:ea typeface="Times New Roman" panose="02020603050405020304" pitchFamily="18" charset="0"/>
              <a:cs typeface="Times New Roman" panose="02020603050405020304" pitchFamily="18" charset="0"/>
            </a:endParaRPr>
          </a:p>
        </p:txBody>
      </p:sp>
      <p:pic>
        <p:nvPicPr>
          <p:cNvPr id="15" name="Image 14"/>
          <p:cNvPicPr>
            <a:picLocks noChangeAspect="1"/>
          </p:cNvPicPr>
          <p:nvPr/>
        </p:nvPicPr>
        <p:blipFill>
          <a:blip r:embed="rId2"/>
          <a:stretch>
            <a:fillRect/>
          </a:stretch>
        </p:blipFill>
        <p:spPr>
          <a:xfrm>
            <a:off x="8728364" y="0"/>
            <a:ext cx="3279474" cy="1465990"/>
          </a:xfrm>
          <a:prstGeom prst="rect">
            <a:avLst/>
          </a:prstGeom>
        </p:spPr>
      </p:pic>
      <p:cxnSp>
        <p:nvCxnSpPr>
          <p:cNvPr id="6" name="Connecteur droit 5"/>
          <p:cNvCxnSpPr/>
          <p:nvPr/>
        </p:nvCxnSpPr>
        <p:spPr>
          <a:xfrm>
            <a:off x="11544398" y="867097"/>
            <a:ext cx="41989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9770014" y="981396"/>
            <a:ext cx="41989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6630832"/>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FF8A517F-DF7C-C046-8630-E5EEA228A757}" vid="{8C800F3A-C8A0-4F4A-A054-50D55D874893}"/>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FLASH</Template>
  <TotalTime>4</TotalTime>
  <Words>854</Words>
  <Application>Microsoft Macintosh PowerPoint</Application>
  <PresentationFormat>Widescreen</PresentationFormat>
  <Paragraphs>223</Paragraphs>
  <Slides>18</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18</vt:i4>
      </vt:variant>
    </vt:vector>
  </HeadingPairs>
  <TitlesOfParts>
    <vt:vector size="31" baseType="lpstr">
      <vt:lpstr>Arial</vt:lpstr>
      <vt:lpstr>Arial Narrow</vt:lpstr>
      <vt:lpstr>Calibri</vt:lpstr>
      <vt:lpstr>Calibri Light</vt:lpstr>
      <vt:lpstr>Cambria</vt:lpstr>
      <vt:lpstr>FF Mark</vt:lpstr>
      <vt:lpstr>Geneva</vt:lpstr>
      <vt:lpstr>Helvetica</vt:lpstr>
      <vt:lpstr>inherit</vt:lpstr>
      <vt:lpstr>Symbol</vt:lpstr>
      <vt:lpstr>Times New Roman</vt:lpstr>
      <vt:lpstr>Wingdings</vt:lpstr>
      <vt:lpstr>Thème Office</vt:lpstr>
      <vt:lpstr>Shaping the future of radiation oncology with CLEAR   Prof. Marie-Catherine Vozenin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Pierre-Gabriel Montay-Gruel</dc:creator>
  <cp:lastModifiedBy>Microsoft Office User</cp:lastModifiedBy>
  <cp:revision>400</cp:revision>
  <dcterms:created xsi:type="dcterms:W3CDTF">2018-08-13T17:25:33Z</dcterms:created>
  <dcterms:modified xsi:type="dcterms:W3CDTF">2021-03-15T12:03:54Z</dcterms:modified>
</cp:coreProperties>
</file>