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1" r:id="rId21"/>
    <p:sldId id="282" r:id="rId22"/>
    <p:sldId id="279" r:id="rId23"/>
    <p:sldId id="280" r:id="rId24"/>
    <p:sldId id="283" r:id="rId25"/>
    <p:sldId id="264" r:id="rId26"/>
  </p:sldIdLst>
  <p:sldSz cx="12192000" cy="6858000"/>
  <p:notesSz cx="6858000" cy="9144000"/>
  <p:embeddedFontLst>
    <p:embeddedFont>
      <p:font typeface="Cambria Math" panose="02040503050406030204" pitchFamily="18" charset="0"/>
      <p:regular r:id="rId27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94692"/>
  </p:normalViewPr>
  <p:slideViewPr>
    <p:cSldViewPr>
      <p:cViewPr varScale="1">
        <p:scale>
          <a:sx n="83" d="100"/>
          <a:sy n="83" d="100"/>
        </p:scale>
        <p:origin x="51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3265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902877" y="5466771"/>
            <a:ext cx="877900" cy="1091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15/03/2021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15/03/2021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15/03/2021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6982468" y="4543118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328248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5303912" y="4509120"/>
            <a:ext cx="1267142" cy="12467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768408" y="4365104"/>
            <a:ext cx="1154195" cy="143472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15/03/2021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252982" y="6341143"/>
            <a:ext cx="381021" cy="4736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188640"/>
            <a:ext cx="7450667" cy="1826363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R2E activities at CLEAR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4581128"/>
            <a:ext cx="7450667" cy="7920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CLEAR Meeting – 16 Mar, 2021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75731" y="2348880"/>
            <a:ext cx="74506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Andrea Coronetti</a:t>
            </a:r>
          </a:p>
          <a:p>
            <a:endParaRPr lang="it-IT" sz="2800" dirty="0"/>
          </a:p>
          <a:p>
            <a:r>
              <a:rPr lang="it-IT" sz="2000" dirty="0" smtClean="0"/>
              <a:t>With inputs from Rubén Garc</a:t>
            </a:r>
            <a:r>
              <a:rPr lang="en-US" sz="2000" dirty="0" err="1" smtClean="0"/>
              <a:t>ía</a:t>
            </a:r>
            <a:r>
              <a:rPr lang="en-US" sz="2000" dirty="0" smtClean="0"/>
              <a:t> </a:t>
            </a:r>
            <a:r>
              <a:rPr lang="en-US" sz="2000" dirty="0" err="1" smtClean="0"/>
              <a:t>Alía</a:t>
            </a:r>
            <a:r>
              <a:rPr lang="it-IT" sz="2000" dirty="0" smtClean="0"/>
              <a:t>, Jean Kempf, Giuseppe Lerner, Vanessa Wyrwoll, Daniel Söderström, Florent Castellani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4" y="5445224"/>
            <a:ext cx="943404" cy="10368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Displacement </a:t>
            </a:r>
            <a:r>
              <a:rPr lang="it-IT" dirty="0" smtClean="0"/>
              <a:t>Damage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 descr="C:\Users\acoronet\CERN\VESPER\Displacement Damage\Plot\All_data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0" r="9404"/>
          <a:stretch/>
        </p:blipFill>
        <p:spPr bwMode="auto">
          <a:xfrm>
            <a:off x="6034123" y="1196752"/>
            <a:ext cx="5544616" cy="32950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09599" y="1413931"/>
            <a:ext cx="54245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CLEAR enables displacement damage testing: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It is possible to reach </a:t>
            </a:r>
            <a:r>
              <a:rPr lang="it-IT" b="1" dirty="0" smtClean="0">
                <a:solidFill>
                  <a:srgbClr val="00B0F0"/>
                </a:solidFill>
              </a:rPr>
              <a:t>fluences of 10</a:t>
            </a:r>
            <a:r>
              <a:rPr lang="it-IT" b="1" baseline="30000" dirty="0" smtClean="0">
                <a:solidFill>
                  <a:srgbClr val="00B0F0"/>
                </a:solidFill>
              </a:rPr>
              <a:t>16</a:t>
            </a:r>
            <a:r>
              <a:rPr lang="it-IT" b="1" dirty="0" smtClean="0">
                <a:solidFill>
                  <a:srgbClr val="00B0F0"/>
                </a:solidFill>
              </a:rPr>
              <a:t> e/cm</a:t>
            </a:r>
            <a:r>
              <a:rPr lang="it-IT" b="1" baseline="30000" dirty="0" smtClean="0">
                <a:solidFill>
                  <a:srgbClr val="00B0F0"/>
                </a:solidFill>
              </a:rPr>
              <a:t>2</a:t>
            </a:r>
            <a:r>
              <a:rPr lang="it-IT" b="1" dirty="0" smtClean="0">
                <a:solidFill>
                  <a:srgbClr val="00B0F0"/>
                </a:solidFill>
              </a:rPr>
              <a:t> in half a day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Similar levels with protons can be reached in IRRAD (long shutdown)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However, </a:t>
            </a:r>
            <a:r>
              <a:rPr lang="it-IT" b="1" dirty="0" smtClean="0">
                <a:solidFill>
                  <a:srgbClr val="00B0F0"/>
                </a:solidFill>
              </a:rPr>
              <a:t>proton irradiation activates </a:t>
            </a:r>
            <a:r>
              <a:rPr lang="it-IT" dirty="0" smtClean="0"/>
              <a:t>devices much more than electron irradiation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Several diodes were irradiated in different beam conditions (</a:t>
            </a:r>
            <a:r>
              <a:rPr lang="it-IT" b="1" dirty="0" smtClean="0">
                <a:solidFill>
                  <a:srgbClr val="00B0F0"/>
                </a:solidFill>
              </a:rPr>
              <a:t>test linearity</a:t>
            </a:r>
            <a:r>
              <a:rPr lang="it-IT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Measurements of </a:t>
            </a:r>
            <a:r>
              <a:rPr lang="it-IT" b="1" dirty="0" smtClean="0">
                <a:solidFill>
                  <a:srgbClr val="00B0F0"/>
                </a:solidFill>
              </a:rPr>
              <a:t>leakage current</a:t>
            </a:r>
            <a:r>
              <a:rPr lang="it-IT" dirty="0" smtClean="0"/>
              <a:t> and correlation with fluence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Calibration done solely on </a:t>
            </a:r>
            <a:r>
              <a:rPr lang="it-IT" b="1" dirty="0">
                <a:solidFill>
                  <a:srgbClr val="00B0F0"/>
                </a:solidFill>
              </a:rPr>
              <a:t>facility log </a:t>
            </a:r>
            <a:r>
              <a:rPr lang="it-IT" b="1" dirty="0" smtClean="0">
                <a:solidFill>
                  <a:srgbClr val="00B0F0"/>
                </a:solidFill>
              </a:rPr>
              <a:t>data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Possible further (i) </a:t>
            </a:r>
            <a:r>
              <a:rPr lang="it-IT" b="1" dirty="0" smtClean="0">
                <a:solidFill>
                  <a:srgbClr val="00B0F0"/>
                </a:solidFill>
              </a:rPr>
              <a:t>TCT</a:t>
            </a:r>
            <a:r>
              <a:rPr lang="it-IT" dirty="0" smtClean="0"/>
              <a:t> and (ii) </a:t>
            </a:r>
            <a:r>
              <a:rPr lang="it-IT" b="1" dirty="0" smtClean="0">
                <a:solidFill>
                  <a:srgbClr val="00B0F0"/>
                </a:solidFill>
              </a:rPr>
              <a:t>TSC</a:t>
            </a:r>
            <a:r>
              <a:rPr lang="it-IT" b="1" dirty="0" smtClean="0"/>
              <a:t> </a:t>
            </a:r>
            <a:r>
              <a:rPr lang="it-IT" dirty="0" smtClean="0"/>
              <a:t>measurements to determine (i) depleted voltage and (ii) defects concetration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56040" y="4941168"/>
            <a:ext cx="5266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Main take-aways</a:t>
            </a:r>
          </a:p>
          <a:p>
            <a:pPr algn="ctr"/>
            <a:r>
              <a:rPr lang="it-IT" dirty="0" smtClean="0"/>
              <a:t>Hardness factor of </a:t>
            </a:r>
            <a:r>
              <a:rPr lang="it-IT" b="1" dirty="0" smtClean="0">
                <a:solidFill>
                  <a:srgbClr val="00B0F0"/>
                </a:solidFill>
              </a:rPr>
              <a:t>0.038</a:t>
            </a:r>
          </a:p>
          <a:p>
            <a:pPr algn="ctr"/>
            <a:r>
              <a:rPr lang="it-IT" dirty="0" smtClean="0"/>
              <a:t>Linearity allows using these diodes for </a:t>
            </a:r>
            <a:r>
              <a:rPr lang="it-IT" b="1" dirty="0" smtClean="0">
                <a:solidFill>
                  <a:srgbClr val="00B0F0"/>
                </a:solidFill>
              </a:rPr>
              <a:t>cross-calibration purposes</a:t>
            </a:r>
          </a:p>
        </p:txBody>
      </p:sp>
    </p:spTree>
    <p:extLst>
      <p:ext uri="{BB962C8B-B14F-4D97-AF65-F5344CB8AC3E}">
        <p14:creationId xmlns:p14="http://schemas.microsoft.com/office/powerpoint/2010/main" val="2307761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Displacement Damage (J. Kempf)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8"/>
          <p:cNvPicPr/>
          <p:nvPr/>
        </p:nvPicPr>
        <p:blipFill>
          <a:blip r:embed="rId3"/>
          <a:stretch/>
        </p:blipFill>
        <p:spPr>
          <a:xfrm>
            <a:off x="9622016" y="1659269"/>
            <a:ext cx="1532961" cy="743792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15783" y="4725144"/>
            <a:ext cx="7496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Thorougher study of DD in electronics by means of additional devices: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RadMon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CMOS Image sensors </a:t>
            </a:r>
            <a:r>
              <a:rPr lang="it-IT" dirty="0" smtClean="0"/>
              <a:t>from ISAE Supaero (also TID study for Jovian environment)</a:t>
            </a:r>
            <a:endParaRPr lang="en-GB" dirty="0"/>
          </a:p>
        </p:txBody>
      </p:sp>
      <p:pic>
        <p:nvPicPr>
          <p:cNvPr id="11" name="Picture 10"/>
          <p:cNvPicPr/>
          <p:nvPr/>
        </p:nvPicPr>
        <p:blipFill>
          <a:blip r:embed="rId4"/>
          <a:stretch/>
        </p:blipFill>
        <p:spPr>
          <a:xfrm>
            <a:off x="5500560" y="1484784"/>
            <a:ext cx="3835800" cy="2539080"/>
          </a:xfrm>
          <a:prstGeom prst="rect">
            <a:avLst/>
          </a:prstGeom>
          <a:ln>
            <a:noFill/>
          </a:ln>
        </p:spPr>
      </p:pic>
      <p:pic>
        <p:nvPicPr>
          <p:cNvPr id="12" name="Picture 13"/>
          <p:cNvPicPr/>
          <p:nvPr/>
        </p:nvPicPr>
        <p:blipFill>
          <a:blip r:embed="rId5"/>
          <a:stretch/>
        </p:blipFill>
        <p:spPr>
          <a:xfrm>
            <a:off x="8205918" y="3655187"/>
            <a:ext cx="3680640" cy="2164320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59269"/>
            <a:ext cx="4482539" cy="252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85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Displacement Damage (J. Kempf)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89D138-0342-4013-958B-697345E93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1546845"/>
            <a:ext cx="5133975" cy="2962275"/>
          </a:xfrm>
          <a:prstGeom prst="rect">
            <a:avLst/>
          </a:prstGeom>
        </p:spPr>
      </p:pic>
      <p:pic>
        <p:nvPicPr>
          <p:cNvPr id="10" name="Picture 2" descr="Chart, line chart&#10;&#10;Description automatically generated"/>
          <p:cNvPicPr/>
          <p:nvPr/>
        </p:nvPicPr>
        <p:blipFill>
          <a:blip r:embed="rId4"/>
          <a:stretch/>
        </p:blipFill>
        <p:spPr bwMode="auto">
          <a:xfrm>
            <a:off x="609600" y="1268760"/>
            <a:ext cx="4464496" cy="324036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95400" y="4725144"/>
            <a:ext cx="11161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RadMon is a </a:t>
            </a:r>
            <a:r>
              <a:rPr lang="it-IT" b="1" dirty="0" smtClean="0">
                <a:solidFill>
                  <a:srgbClr val="00B0F0"/>
                </a:solidFill>
              </a:rPr>
              <a:t>well calibrated</a:t>
            </a:r>
            <a:r>
              <a:rPr lang="it-IT" dirty="0" smtClean="0"/>
              <a:t> device in HEH environments used for radiation monitoring purposes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CMOS image sensors</a:t>
            </a:r>
            <a:r>
              <a:rPr lang="it-IT" dirty="0" smtClean="0"/>
              <a:t> effects: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Dark current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Random Telegraph Signal (RTS)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9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Displacement Damage (J. Kempf)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10"/>
          <p:cNvPicPr/>
          <p:nvPr/>
        </p:nvPicPr>
        <p:blipFill>
          <a:blip r:embed="rId3"/>
          <a:stretch/>
        </p:blipFill>
        <p:spPr>
          <a:xfrm>
            <a:off x="1631504" y="1268760"/>
            <a:ext cx="8805240" cy="365580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67408" y="5013176"/>
            <a:ext cx="10811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Very strong efforts on </a:t>
            </a:r>
            <a:r>
              <a:rPr lang="it-IT" b="1" dirty="0" smtClean="0">
                <a:solidFill>
                  <a:srgbClr val="00B0F0"/>
                </a:solidFill>
              </a:rPr>
              <a:t>dosimetry</a:t>
            </a:r>
            <a:r>
              <a:rPr lang="it-IT" dirty="0" smtClean="0"/>
              <a:t> (comparison of CLEAR facility logs wrt radiochromic film measurements)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Mixed results (sources of discrepancy not always clear)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Typical </a:t>
            </a:r>
            <a:r>
              <a:rPr lang="it-IT" b="1" dirty="0" smtClean="0">
                <a:solidFill>
                  <a:srgbClr val="00B0F0"/>
                </a:solidFill>
              </a:rPr>
              <a:t>goal</a:t>
            </a:r>
            <a:r>
              <a:rPr lang="it-IT" dirty="0" smtClean="0"/>
              <a:t> would be to have difference of </a:t>
            </a:r>
            <a:r>
              <a:rPr lang="it-IT" b="1" dirty="0" smtClean="0">
                <a:solidFill>
                  <a:srgbClr val="00B0F0"/>
                </a:solidFill>
              </a:rPr>
              <a:t>±10%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0" name="CustomShape 6"/>
          <p:cNvSpPr/>
          <p:nvPr/>
        </p:nvSpPr>
        <p:spPr>
          <a:xfrm>
            <a:off x="9192344" y="1844824"/>
            <a:ext cx="1160640" cy="564840"/>
          </a:xfrm>
          <a:prstGeom prst="rect">
            <a:avLst/>
          </a:prstGeom>
          <a:noFill/>
          <a:ln w="50760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7"/>
          <p:cNvSpPr/>
          <p:nvPr/>
        </p:nvSpPr>
        <p:spPr>
          <a:xfrm>
            <a:off x="9192344" y="3664624"/>
            <a:ext cx="1160640" cy="564840"/>
          </a:xfrm>
          <a:prstGeom prst="rect">
            <a:avLst/>
          </a:prstGeom>
          <a:noFill/>
          <a:ln w="5076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8"/>
          <p:cNvSpPr/>
          <p:nvPr/>
        </p:nvSpPr>
        <p:spPr>
          <a:xfrm>
            <a:off x="9192344" y="2409664"/>
            <a:ext cx="1160640" cy="687600"/>
          </a:xfrm>
          <a:prstGeom prst="rect">
            <a:avLst/>
          </a:prstGeom>
          <a:noFill/>
          <a:ln w="5076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9"/>
          <p:cNvSpPr/>
          <p:nvPr/>
        </p:nvSpPr>
        <p:spPr>
          <a:xfrm>
            <a:off x="9192344" y="3098704"/>
            <a:ext cx="1160640" cy="564840"/>
          </a:xfrm>
          <a:prstGeom prst="rect">
            <a:avLst/>
          </a:prstGeom>
          <a:noFill/>
          <a:ln w="5076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44519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Displacement Damage (J. Kempf)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153130C-D600-4810-8DE0-1D23E9A20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20" y="1124744"/>
            <a:ext cx="4534775" cy="3401081"/>
          </a:xfrm>
          <a:prstGeom prst="rect">
            <a:avLst/>
          </a:prstGeom>
        </p:spPr>
      </p:pic>
      <p:pic>
        <p:nvPicPr>
          <p:cNvPr id="10" name="Picture 12"/>
          <p:cNvPicPr/>
          <p:nvPr/>
        </p:nvPicPr>
        <p:blipFill>
          <a:blip r:embed="rId4"/>
          <a:stretch/>
        </p:blipFill>
        <p:spPr>
          <a:xfrm>
            <a:off x="5038867" y="1700808"/>
            <a:ext cx="6539872" cy="1535891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312025" y="3673427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B0F0"/>
                </a:solidFill>
              </a:rPr>
              <a:t>No data yet on CMOS Image Sensors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384" y="4737918"/>
            <a:ext cx="10945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RadMon only </a:t>
            </a:r>
            <a:r>
              <a:rPr lang="it-IT" b="1" dirty="0" smtClean="0">
                <a:solidFill>
                  <a:srgbClr val="00B0F0"/>
                </a:solidFill>
              </a:rPr>
              <a:t>live measurement </a:t>
            </a:r>
            <a:r>
              <a:rPr lang="it-IT" dirty="0" smtClean="0"/>
              <a:t>of damage (threshold voltage variation)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Hardness factor for RadMon is </a:t>
            </a:r>
            <a:r>
              <a:rPr lang="it-IT" b="1" dirty="0" smtClean="0">
                <a:solidFill>
                  <a:srgbClr val="00B0F0"/>
                </a:solidFill>
              </a:rPr>
              <a:t>0.034</a:t>
            </a:r>
            <a:r>
              <a:rPr lang="it-IT" dirty="0" smtClean="0"/>
              <a:t> (good agreement with previous measurements on diodes)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EP diodes used for cross-calibration have </a:t>
            </a:r>
            <a:r>
              <a:rPr lang="it-IT" b="1" dirty="0" smtClean="0">
                <a:solidFill>
                  <a:srgbClr val="00B0F0"/>
                </a:solidFill>
              </a:rPr>
              <a:t>better agreement with film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Plenty of data yet to analyze (Defect spectroscopy, CMOS image sensor dark current and RTS)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816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Electrons-on-dump (G. Lerner)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1196752"/>
            <a:ext cx="3572901" cy="4632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196752"/>
            <a:ext cx="714258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Determination of the radiative field generated by the </a:t>
            </a:r>
            <a:r>
              <a:rPr lang="it-IT" b="1" dirty="0" smtClean="0">
                <a:solidFill>
                  <a:srgbClr val="00B0F0"/>
                </a:solidFill>
              </a:rPr>
              <a:t>interaction of a high-intensity electron beam with the dump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Characterization done by </a:t>
            </a:r>
            <a:r>
              <a:rPr lang="it-IT" b="1" dirty="0" smtClean="0">
                <a:solidFill>
                  <a:srgbClr val="00B0F0"/>
                </a:solidFill>
              </a:rPr>
              <a:t>measuring SEUs in SRAMs </a:t>
            </a:r>
            <a:r>
              <a:rPr lang="it-IT" dirty="0" smtClean="0"/>
              <a:t>placed all around the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Accomplished by directing high-intensity, small beams </a:t>
            </a:r>
            <a:r>
              <a:rPr lang="it-IT" b="1" dirty="0" smtClean="0">
                <a:solidFill>
                  <a:srgbClr val="00B0F0"/>
                </a:solidFill>
              </a:rPr>
              <a:t>directly on the dump</a:t>
            </a:r>
            <a:r>
              <a:rPr lang="it-IT" dirty="0" smtClean="0"/>
              <a:t> without material in the beamline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Effect of thermal neutron studied thanks to B</a:t>
            </a:r>
            <a:r>
              <a:rPr lang="it-IT" baseline="-25000" dirty="0" smtClean="0"/>
              <a:t>4</a:t>
            </a:r>
            <a:r>
              <a:rPr lang="it-IT" dirty="0" smtClean="0"/>
              <a:t>C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Comparison with </a:t>
            </a:r>
            <a:r>
              <a:rPr lang="it-IT" b="1" dirty="0" smtClean="0">
                <a:solidFill>
                  <a:srgbClr val="00B0F0"/>
                </a:solidFill>
              </a:rPr>
              <a:t>FLUKA simulations </a:t>
            </a:r>
            <a:r>
              <a:rPr lang="it-IT" dirty="0" smtClean="0"/>
              <a:t>thanks to the detailed description of the dump</a:t>
            </a:r>
          </a:p>
          <a:p>
            <a:endParaRPr lang="it-IT" dirty="0" smtClean="0"/>
          </a:p>
          <a:p>
            <a:r>
              <a:rPr lang="it-IT" dirty="0" smtClean="0"/>
              <a:t>Scope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Determining </a:t>
            </a:r>
            <a:r>
              <a:rPr lang="it-IT" b="1" dirty="0" smtClean="0">
                <a:solidFill>
                  <a:srgbClr val="00B0F0"/>
                </a:solidFill>
              </a:rPr>
              <a:t>influence</a:t>
            </a:r>
            <a:r>
              <a:rPr lang="it-IT" dirty="0" smtClean="0"/>
              <a:t> of the dump </a:t>
            </a:r>
            <a:r>
              <a:rPr lang="it-IT" b="1" dirty="0" smtClean="0">
                <a:solidFill>
                  <a:srgbClr val="00B0F0"/>
                </a:solidFill>
              </a:rPr>
              <a:t>neutrons and photons </a:t>
            </a:r>
            <a:r>
              <a:rPr lang="it-IT" dirty="0" smtClean="0"/>
              <a:t>on in-beam </a:t>
            </a:r>
            <a:r>
              <a:rPr lang="it-IT" b="1" dirty="0" smtClean="0">
                <a:solidFill>
                  <a:srgbClr val="00B0F0"/>
                </a:solidFill>
              </a:rPr>
              <a:t>electron SEU </a:t>
            </a:r>
            <a:r>
              <a:rPr lang="it-IT" dirty="0" smtClean="0"/>
              <a:t>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In-house source </a:t>
            </a:r>
            <a:r>
              <a:rPr lang="it-IT" dirty="0" smtClean="0"/>
              <a:t>of thermal and intermediate energy neutrons for testing (higher fluxes than Am-Be)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</a:t>
            </a:r>
            <a:r>
              <a:rPr lang="en-GB" dirty="0" smtClean="0"/>
              <a:t>valuation </a:t>
            </a:r>
            <a:r>
              <a:rPr lang="en-GB" dirty="0"/>
              <a:t>of possible R2E effects for equipment around dump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154869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Electrons-on-dump (G. Lerner)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50" y="1264088"/>
            <a:ext cx="10714037" cy="468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32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Electrons-on-dump (G. Lerner)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56" y="1184154"/>
            <a:ext cx="11074683" cy="491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95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Electrons-on-dump (G. Lerner)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268760"/>
            <a:ext cx="4622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Thanks to radiative field predictions from FLUKA one can </a:t>
            </a:r>
            <a:r>
              <a:rPr lang="it-IT" b="1" dirty="0" smtClean="0">
                <a:solidFill>
                  <a:srgbClr val="00B0F0"/>
                </a:solidFill>
              </a:rPr>
              <a:t>predict the number of SEUs in the SRAM </a:t>
            </a:r>
            <a:r>
              <a:rPr lang="it-IT" dirty="0" smtClean="0"/>
              <a:t>because the thermal, intermediate and high-energy neutron experimental cross-sections are known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Photon cross-sections, however, are </a:t>
            </a:r>
            <a:r>
              <a:rPr lang="it-IT" b="1" dirty="0" smtClean="0">
                <a:solidFill>
                  <a:srgbClr val="00B0F0"/>
                </a:solidFill>
              </a:rPr>
              <a:t>not known</a:t>
            </a:r>
            <a:r>
              <a:rPr lang="it-IT" dirty="0" smtClean="0"/>
              <a:t>, but photon fluxes are very high</a:t>
            </a:r>
            <a:endParaRPr lang="it-IT" dirty="0"/>
          </a:p>
          <a:p>
            <a:endParaRPr lang="it-IT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120975"/>
            <a:ext cx="5791246" cy="2908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3392" y="4089555"/>
            <a:ext cx="108113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Main take-aways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Dump front-side: relatively </a:t>
            </a:r>
            <a:r>
              <a:rPr lang="it-IT" b="1" dirty="0">
                <a:solidFill>
                  <a:srgbClr val="00B0F0"/>
                </a:solidFill>
              </a:rPr>
              <a:t>high</a:t>
            </a:r>
            <a:r>
              <a:rPr lang="it-IT" dirty="0"/>
              <a:t> and not so stable </a:t>
            </a:r>
            <a:r>
              <a:rPr lang="it-IT" b="1" dirty="0">
                <a:solidFill>
                  <a:srgbClr val="00B0F0"/>
                </a:solidFill>
              </a:rPr>
              <a:t>SEU rate </a:t>
            </a:r>
            <a:r>
              <a:rPr lang="it-IT" dirty="0"/>
              <a:t>(low thermal neutron contribution) and strong dependency with the material in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Dump top-side: </a:t>
            </a:r>
            <a:r>
              <a:rPr lang="it-IT" b="1" dirty="0">
                <a:solidFill>
                  <a:srgbClr val="00B0F0"/>
                </a:solidFill>
              </a:rPr>
              <a:t>lower</a:t>
            </a:r>
            <a:r>
              <a:rPr lang="it-IT" dirty="0"/>
              <a:t> and more stable </a:t>
            </a:r>
            <a:r>
              <a:rPr lang="it-IT" b="1" dirty="0">
                <a:solidFill>
                  <a:srgbClr val="00B0F0"/>
                </a:solidFill>
              </a:rPr>
              <a:t>SEU rate </a:t>
            </a:r>
            <a:r>
              <a:rPr lang="it-IT" dirty="0"/>
              <a:t>(more contribution from </a:t>
            </a:r>
            <a:r>
              <a:rPr lang="it-IT" b="1" dirty="0">
                <a:solidFill>
                  <a:srgbClr val="00B0F0"/>
                </a:solidFill>
              </a:rPr>
              <a:t>thermal neutrons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Dump back-side in the center: relatively </a:t>
            </a:r>
            <a:r>
              <a:rPr lang="it-IT" b="1" dirty="0">
                <a:solidFill>
                  <a:srgbClr val="00B0F0"/>
                </a:solidFill>
              </a:rPr>
              <a:t>high</a:t>
            </a:r>
            <a:r>
              <a:rPr lang="it-IT" dirty="0"/>
              <a:t> and stable </a:t>
            </a:r>
            <a:r>
              <a:rPr lang="it-IT" b="1" dirty="0">
                <a:solidFill>
                  <a:srgbClr val="00B0F0"/>
                </a:solidFill>
              </a:rPr>
              <a:t>SEU rate,</a:t>
            </a:r>
            <a:r>
              <a:rPr lang="it-IT" dirty="0"/>
              <a:t> </a:t>
            </a:r>
            <a:r>
              <a:rPr lang="it-IT" b="1" dirty="0">
                <a:solidFill>
                  <a:srgbClr val="00B0F0"/>
                </a:solidFill>
              </a:rPr>
              <a:t>possible contribution of photons </a:t>
            </a:r>
            <a:r>
              <a:rPr lang="it-IT" dirty="0"/>
              <a:t>(considering FLUKA predictions on neutron response)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Dump back-side off-centered: similar to top-side.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668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Publications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1484784"/>
            <a:ext cx="109691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M. </a:t>
            </a:r>
            <a:r>
              <a:rPr lang="en-GB" dirty="0" err="1"/>
              <a:t>Tali</a:t>
            </a:r>
            <a:r>
              <a:rPr lang="en-GB" dirty="0"/>
              <a:t> et al., "High-Energy Electron-Induced SEUs and Jovian Environment Impact," in IEEE Transactions on Nuclear Science, vol. 64, no. 8, pp. 2016-2022, Aug. 2017.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</a:t>
            </a:r>
            <a:r>
              <a:rPr lang="en-GB" dirty="0"/>
              <a:t>. </a:t>
            </a:r>
            <a:r>
              <a:rPr lang="en-GB" dirty="0" err="1"/>
              <a:t>Tali</a:t>
            </a:r>
            <a:r>
              <a:rPr lang="en-GB" dirty="0"/>
              <a:t> et al., "Mechanisms of Electron-Induced Single-Event Upsets in Medical and Experimental </a:t>
            </a:r>
            <a:r>
              <a:rPr lang="en-GB" dirty="0" err="1"/>
              <a:t>Linacs</a:t>
            </a:r>
            <a:r>
              <a:rPr lang="en-GB" dirty="0"/>
              <a:t>," in IEEE Transactions on Nuclear Science, vol. 65, no. 8, pp. 1715-1723, Aug. 2018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M. </a:t>
            </a:r>
            <a:r>
              <a:rPr lang="en-GB" dirty="0" err="1"/>
              <a:t>Tali</a:t>
            </a:r>
            <a:r>
              <a:rPr lang="en-GB" dirty="0"/>
              <a:t> et al., "Mechanisms of Electron-Induced Single-Event </a:t>
            </a:r>
            <a:r>
              <a:rPr lang="en-GB" dirty="0" err="1"/>
              <a:t>Latchup</a:t>
            </a:r>
            <a:r>
              <a:rPr lang="en-GB" dirty="0"/>
              <a:t>," in IEEE Transactions on Nuclear Science, vol. 66, no. 1, pp. 437-443, Jan. 2019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M. Tali, </a:t>
            </a:r>
            <a:r>
              <a:rPr lang="en-GB" dirty="0"/>
              <a:t>" Single-Event Radiation Eﬀects in Hardened and State-of-the-art Components for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and High-Energy Accelerator </a:t>
            </a:r>
            <a:r>
              <a:rPr lang="en-GB" dirty="0" smtClean="0"/>
              <a:t>Applications”, PhD Thesis, University of </a:t>
            </a:r>
            <a:r>
              <a:rPr lang="en-GB" dirty="0" err="1" smtClean="0"/>
              <a:t>Jyväskylä</a:t>
            </a:r>
            <a:r>
              <a:rPr lang="en-GB" dirty="0" smtClean="0"/>
              <a:t>, Finland,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A. Coronetti et al., </a:t>
            </a:r>
            <a:r>
              <a:rPr lang="en-GB" dirty="0" smtClean="0"/>
              <a:t>“SEU Characterization of Commercial and Custom-designed SRAMs manufactured in 90 nm technology and below”, in IEEE Radiation Effects Data Workshop, Santa Fe, NM, USA, 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D. Söderström et al., </a:t>
            </a:r>
            <a:r>
              <a:rPr lang="en-GB" dirty="0" smtClean="0"/>
              <a:t>“Electron-induced Single Event Upsets and Stuck Bits in SDRAMs in the Jovian Environment”, accepted for publication in IEEE Transactions on Nuclear Science, 2021.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D. Poppinga et al., </a:t>
            </a:r>
            <a:r>
              <a:rPr lang="en-GB" dirty="0" smtClean="0"/>
              <a:t>“VHEE beam dosimetry at CERN Linear Electron Accelerator for Research under ultra-high dose rate conditions”, Biomedical Physics Express, vol. 7, no. 1, 2021.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 smtClean="0"/>
              <a:t>And more are coming...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292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Introduction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124744"/>
            <a:ext cx="58464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Electron-induced effects in electronics are </a:t>
            </a:r>
            <a:r>
              <a:rPr lang="it-IT" b="1" dirty="0" smtClean="0">
                <a:solidFill>
                  <a:srgbClr val="00B0F0"/>
                </a:solidFill>
              </a:rPr>
              <a:t>not as well explored</a:t>
            </a:r>
            <a:r>
              <a:rPr lang="it-IT" dirty="0" smtClean="0"/>
              <a:t> as those from ions, protons or neutrons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CLEAR facility is central to the investigation of these effects: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Can allow exploring electron-induced </a:t>
            </a:r>
            <a:r>
              <a:rPr lang="it-IT" b="1" dirty="0" smtClean="0">
                <a:solidFill>
                  <a:srgbClr val="00B0F0"/>
                </a:solidFill>
              </a:rPr>
              <a:t>single-event effects</a:t>
            </a:r>
            <a:r>
              <a:rPr lang="it-IT" dirty="0" smtClean="0"/>
              <a:t> over a wider range of energy than what can be achived in medical LINACs.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Can enable electron-induced </a:t>
            </a:r>
            <a:r>
              <a:rPr lang="it-IT" b="1" dirty="0" smtClean="0">
                <a:solidFill>
                  <a:srgbClr val="00B0F0"/>
                </a:solidFill>
              </a:rPr>
              <a:t>displacement damage</a:t>
            </a:r>
            <a:r>
              <a:rPr lang="it-IT" dirty="0" smtClean="0"/>
              <a:t> studies and their comparison to proton/neutron irradiations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Quite </a:t>
            </a:r>
            <a:r>
              <a:rPr lang="it-IT" b="1" dirty="0" smtClean="0">
                <a:solidFill>
                  <a:srgbClr val="00B0F0"/>
                </a:solidFill>
              </a:rPr>
              <a:t>diverse beam conditions </a:t>
            </a:r>
            <a:r>
              <a:rPr lang="it-IT" dirty="0" smtClean="0"/>
              <a:t>achievable at VESPER/THz with gun dark current or laser-driven productions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Characterization of </a:t>
            </a:r>
            <a:r>
              <a:rPr lang="it-IT" b="1" dirty="0" smtClean="0">
                <a:solidFill>
                  <a:srgbClr val="00B0F0"/>
                </a:solidFill>
              </a:rPr>
              <a:t>electron-on-dump radiative field</a:t>
            </a:r>
            <a:r>
              <a:rPr lang="it-IT" dirty="0" smtClean="0"/>
              <a:t> to explore further testing opportunities</a:t>
            </a:r>
          </a:p>
          <a:p>
            <a:endParaRPr lang="en-GB" dirty="0"/>
          </a:p>
        </p:txBody>
      </p:sp>
      <p:pic>
        <p:nvPicPr>
          <p:cNvPr id="10" name="Picture 26"/>
          <p:cNvPicPr/>
          <p:nvPr/>
        </p:nvPicPr>
        <p:blipFill>
          <a:blip r:embed="rId3"/>
          <a:stretch/>
        </p:blipFill>
        <p:spPr>
          <a:xfrm>
            <a:off x="6539819" y="2564904"/>
            <a:ext cx="5038920" cy="3356640"/>
          </a:xfrm>
          <a:prstGeom prst="rect">
            <a:avLst/>
          </a:prstGeom>
          <a:ln>
            <a:noFill/>
          </a:ln>
        </p:spPr>
      </p:pic>
      <p:pic>
        <p:nvPicPr>
          <p:cNvPr id="11" name="Picture 24"/>
          <p:cNvPicPr/>
          <p:nvPr/>
        </p:nvPicPr>
        <p:blipFill>
          <a:blip r:embed="rId4"/>
          <a:stretch/>
        </p:blipFill>
        <p:spPr>
          <a:xfrm>
            <a:off x="9342419" y="1384140"/>
            <a:ext cx="2236320" cy="822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Conclusions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268760"/>
            <a:ext cx="1088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CLEAR has been central to R2E activities over the last 5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It enabled studying key radiation effects that it was not possible to study elsewhere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HEE SEU, SEL, stuck bits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It enabled studying displacement damage effects in a short time and with low level of activation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Determination of hardness factor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Defect spectroscopy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Appliactions to CMOS image sensors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New uses derived from electron-on-dump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Dosimetry remains challenging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Film calibrations could help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Several collaborations with academic and industrial partners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Slowed-down by contingent pandemic situation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805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Outlook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268760"/>
            <a:ext cx="1088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Electronics testing/qualification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Displacement damage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Most of the R&amp;D completed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Synergistic TID effects on top of DD to be investigated (one drawback with respect to proton irradiation is the larger TID for same DD)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M</a:t>
            </a:r>
            <a:r>
              <a:rPr lang="it-IT" dirty="0" smtClean="0"/>
              <a:t>ixed-field generated from electrons-on-dump: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Part of the R&amp;D completed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Further measurements with more sensitive devices (to measure energy deposition) are foreseen to determine </a:t>
            </a:r>
            <a:r>
              <a:rPr lang="it-IT" smtClean="0"/>
              <a:t>HEHeq flux </a:t>
            </a:r>
            <a:r>
              <a:rPr lang="it-IT" dirty="0" smtClean="0"/>
              <a:t>and thermal neutron flux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Radiation effects R&amp;D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Effects of pulsed electron/photon beams on electronics can be achieved at CLEAR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smtClean="0"/>
              <a:t>FCC-ee R&amp;D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353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66110" y="4437112"/>
            <a:ext cx="1113854" cy="12241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3356992"/>
            <a:ext cx="4809120" cy="280831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Remarkable results from the past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1196752"/>
            <a:ext cx="61344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First electron-induced SEUs from low-energy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Medical LINACs limited to 20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CLEAR enabled testing up to 220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Since then several tests: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ESA Monitor (reference chip, 250 nm)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More integrated technologies (Artix 28 nm)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Tests from </a:t>
            </a:r>
            <a:r>
              <a:rPr lang="it-IT" b="1" dirty="0" smtClean="0">
                <a:solidFill>
                  <a:srgbClr val="00B0F0"/>
                </a:solidFill>
              </a:rPr>
              <a:t>industrial</a:t>
            </a:r>
            <a:r>
              <a:rPr lang="it-IT" dirty="0" smtClean="0"/>
              <a:t> partners (IROC and TRAD)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Interest for </a:t>
            </a:r>
            <a:r>
              <a:rPr lang="it-IT" b="1" dirty="0" smtClean="0">
                <a:solidFill>
                  <a:srgbClr val="00B0F0"/>
                </a:solidFill>
              </a:rPr>
              <a:t>Jovian environment </a:t>
            </a:r>
            <a:r>
              <a:rPr lang="it-IT" dirty="0" smtClean="0"/>
              <a:t>space missions (JUICE from ESA)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 smtClean="0"/>
              <a:t>Main </a:t>
            </a:r>
            <a:r>
              <a:rPr lang="it-IT" b="1" dirty="0" smtClean="0">
                <a:solidFill>
                  <a:srgbClr val="00B0F0"/>
                </a:solidFill>
              </a:rPr>
              <a:t>take-aways</a:t>
            </a:r>
            <a:r>
              <a:rPr lang="it-IT" dirty="0" smtClean="0"/>
              <a:t> (M. Tali):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SEUs from high-energy electrons due to </a:t>
            </a:r>
            <a:r>
              <a:rPr lang="it-IT" b="1" dirty="0" smtClean="0">
                <a:solidFill>
                  <a:srgbClr val="00B0F0"/>
                </a:solidFill>
              </a:rPr>
              <a:t>electro- and photo-nuclear </a:t>
            </a:r>
            <a:r>
              <a:rPr lang="it-IT" dirty="0" smtClean="0"/>
              <a:t>reactions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Happening in devices with rather </a:t>
            </a:r>
            <a:r>
              <a:rPr lang="it-IT" b="1" dirty="0" smtClean="0">
                <a:solidFill>
                  <a:srgbClr val="00B0F0"/>
                </a:solidFill>
              </a:rPr>
              <a:t>large critical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Higher HEE cross-sections wrt HEP cross-sections</a:t>
            </a:r>
            <a:r>
              <a:rPr lang="it-IT" dirty="0" smtClean="0"/>
              <a:t> in more integrated technologies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44072"/>
          <a:stretch/>
        </p:blipFill>
        <p:spPr>
          <a:xfrm>
            <a:off x="8672872" y="1209010"/>
            <a:ext cx="2880320" cy="228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75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Remarkable results from the past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6793358" y="3652841"/>
            <a:ext cx="4808077" cy="25124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967" y="1164970"/>
            <a:ext cx="4686972" cy="24878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480" y="3516955"/>
            <a:ext cx="5054028" cy="26152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9600" y="1268760"/>
            <a:ext cx="5702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SEL (M. Tali)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Potentially destructive effect within a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Typically, it requires much higher deposited charge than SEU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CLEAR enabled </a:t>
            </a:r>
            <a:r>
              <a:rPr lang="it-IT" b="1" dirty="0" smtClean="0">
                <a:solidFill>
                  <a:srgbClr val="00B0F0"/>
                </a:solidFill>
              </a:rPr>
              <a:t>first ever observation and demonstration that HEE can trigger SEL </a:t>
            </a:r>
            <a:r>
              <a:rPr lang="it-IT" dirty="0" smtClean="0"/>
              <a:t>in SRAM.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12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Latest R2E activities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1268760"/>
            <a:ext cx="75746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Study of </a:t>
            </a:r>
            <a:r>
              <a:rPr lang="it-IT" b="1" dirty="0" smtClean="0">
                <a:solidFill>
                  <a:srgbClr val="00B0F0"/>
                </a:solidFill>
              </a:rPr>
              <a:t>flash effects </a:t>
            </a:r>
            <a:r>
              <a:rPr lang="it-IT" dirty="0" smtClean="0"/>
              <a:t>in SRAM (effects caused by very high pulsed fluxes)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Characterization of </a:t>
            </a:r>
            <a:r>
              <a:rPr lang="it-IT" b="1" dirty="0" smtClean="0">
                <a:solidFill>
                  <a:srgbClr val="00B0F0"/>
                </a:solidFill>
              </a:rPr>
              <a:t>highly integrated SRAMs</a:t>
            </a:r>
            <a:r>
              <a:rPr lang="it-IT" dirty="0" smtClean="0"/>
              <a:t> (40-90 nm) of the R2E inventory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First observations of stuck bits </a:t>
            </a:r>
            <a:r>
              <a:rPr lang="it-IT" dirty="0" smtClean="0"/>
              <a:t>in DRAM</a:t>
            </a:r>
          </a:p>
          <a:p>
            <a:endParaRPr lang="it-IT" dirty="0"/>
          </a:p>
          <a:p>
            <a:r>
              <a:rPr lang="it-IT" dirty="0" smtClean="0"/>
              <a:t>Displacement damage (and ionizing dose)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Determination of the </a:t>
            </a:r>
            <a:r>
              <a:rPr lang="it-IT" b="1" dirty="0" smtClean="0">
                <a:solidFill>
                  <a:srgbClr val="00B0F0"/>
                </a:solidFill>
              </a:rPr>
              <a:t>electron hardness factor </a:t>
            </a:r>
            <a:r>
              <a:rPr lang="it-IT" dirty="0" smtClean="0"/>
              <a:t>in silicon diodes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DD and TID Effects on </a:t>
            </a:r>
            <a:r>
              <a:rPr lang="it-IT" b="1" dirty="0" smtClean="0">
                <a:solidFill>
                  <a:srgbClr val="00B0F0"/>
                </a:solidFill>
              </a:rPr>
              <a:t>CMOS image sensors</a:t>
            </a:r>
          </a:p>
          <a:p>
            <a:endParaRPr lang="it-IT" dirty="0"/>
          </a:p>
          <a:p>
            <a:r>
              <a:rPr lang="it-IT" dirty="0" smtClean="0"/>
              <a:t>Electron-on-dump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Determination of </a:t>
            </a:r>
            <a:r>
              <a:rPr lang="it-IT" b="1" dirty="0" smtClean="0">
                <a:solidFill>
                  <a:srgbClr val="00B0F0"/>
                </a:solidFill>
              </a:rPr>
              <a:t>the photon and HEH radiative field </a:t>
            </a:r>
            <a:r>
              <a:rPr lang="it-IT" dirty="0" smtClean="0"/>
              <a:t>produced by the dump due to the impinging electron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 smtClean="0"/>
              <a:t>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Liquid ion ionization chamber (not discussed here)</a:t>
            </a: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200" y="1124744"/>
            <a:ext cx="2458403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175" y="3999307"/>
            <a:ext cx="2829307" cy="22708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89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Flash effects (V. Wyrwoll)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90" y="1388052"/>
            <a:ext cx="3942526" cy="30272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7290" y="1099253"/>
            <a:ext cx="231254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i="1" dirty="0" err="1" smtClean="0"/>
              <a:t>Gadlage</a:t>
            </a:r>
            <a:r>
              <a:rPr lang="en-US" sz="1300" b="1" i="1" dirty="0" smtClean="0"/>
              <a:t> 2015, IEEE TNS</a:t>
            </a:r>
            <a:endParaRPr lang="en-GB" sz="1300" b="1" i="1" dirty="0"/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3" y="1388052"/>
            <a:ext cx="3394506" cy="3193076"/>
          </a:xfrm>
          <a:prstGeom prst="rect">
            <a:avLst/>
          </a:prstGeom>
        </p:spPr>
      </p:pic>
      <p:pic>
        <p:nvPicPr>
          <p:cNvPr id="12" name="Picture 11" descr="setup2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0" y="1772816"/>
            <a:ext cx="3252579" cy="24026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09600" y="4725144"/>
            <a:ext cx="1088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SEE testing is performed at an accelerated rate; however, one has to </a:t>
            </a:r>
            <a:r>
              <a:rPr lang="it-IT" b="1" dirty="0" smtClean="0">
                <a:solidFill>
                  <a:srgbClr val="00B0F0"/>
                </a:solidFill>
              </a:rPr>
              <a:t>make sure that each SEE is due to the interaction of a single electron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Tests with ESA monitor show that </a:t>
            </a:r>
            <a:r>
              <a:rPr lang="it-IT" b="1" dirty="0" smtClean="0">
                <a:solidFill>
                  <a:srgbClr val="00B0F0"/>
                </a:solidFill>
              </a:rPr>
              <a:t>for the same fluence the number of SEUs may differ </a:t>
            </a:r>
            <a:r>
              <a:rPr lang="it-IT" dirty="0" smtClean="0"/>
              <a:t>for diverse beam conditions (e.g., bunch charge), which require further investigations.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12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SEUs in highly-integrated SRAMs (F. Castellani)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52" b="6666"/>
          <a:stretch/>
        </p:blipFill>
        <p:spPr bwMode="auto">
          <a:xfrm>
            <a:off x="479377" y="1124745"/>
            <a:ext cx="1872207" cy="3024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8"/>
          <a:stretch/>
        </p:blipFill>
        <p:spPr bwMode="auto">
          <a:xfrm>
            <a:off x="2495600" y="1196752"/>
            <a:ext cx="5472608" cy="33013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1268760"/>
            <a:ext cx="4012312" cy="30243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9600" y="4571836"/>
            <a:ext cx="1088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Different behaviors </a:t>
            </a:r>
            <a:r>
              <a:rPr lang="it-IT" dirty="0" smtClean="0"/>
              <a:t>observed (ISSI 40 nm XS very similar to ESA monitor X vs. Higher cross-sections for Cypress 65 and 90 nm)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Large collected data helps claiming that typically </a:t>
            </a:r>
            <a:r>
              <a:rPr lang="it-IT" b="1" dirty="0" smtClean="0">
                <a:solidFill>
                  <a:srgbClr val="00B0F0"/>
                </a:solidFill>
              </a:rPr>
              <a:t>3-4 orders of magnitude differences wrt to HEP </a:t>
            </a:r>
            <a:r>
              <a:rPr lang="it-IT" dirty="0" smtClean="0"/>
              <a:t>are to be expected (though not proportional behavior with scaling)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Beam conditions can generate </a:t>
            </a:r>
            <a:r>
              <a:rPr lang="it-IT" b="1" dirty="0" smtClean="0">
                <a:solidFill>
                  <a:srgbClr val="00B0F0"/>
                </a:solidFill>
              </a:rPr>
              <a:t>unwanted row or column SEFIs</a:t>
            </a:r>
          </a:p>
        </p:txBody>
      </p:sp>
    </p:spTree>
    <p:extLst>
      <p:ext uri="{BB962C8B-B14F-4D97-AF65-F5344CB8AC3E}">
        <p14:creationId xmlns:p14="http://schemas.microsoft.com/office/powerpoint/2010/main" val="2963831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Stuck bits in DRAM (D. Söderström)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87" y="1340768"/>
            <a:ext cx="3211457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604" y="1126820"/>
            <a:ext cx="4267557" cy="28041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1097" y="1268761"/>
            <a:ext cx="4355400" cy="29318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" y="4327936"/>
            <a:ext cx="109691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Stuck bit is a </a:t>
            </a:r>
            <a:r>
              <a:rPr lang="it-IT" b="1" dirty="0" smtClean="0">
                <a:solidFill>
                  <a:srgbClr val="00B0F0"/>
                </a:solidFill>
              </a:rPr>
              <a:t>hard SEE</a:t>
            </a:r>
            <a:r>
              <a:rPr lang="it-IT" dirty="0" smtClean="0"/>
              <a:t> caused by a </a:t>
            </a:r>
            <a:r>
              <a:rPr lang="it-IT" b="1" dirty="0" smtClean="0">
                <a:solidFill>
                  <a:srgbClr val="00B0F0"/>
                </a:solidFill>
              </a:rPr>
              <a:t>single particle strike </a:t>
            </a:r>
            <a:r>
              <a:rPr lang="it-IT" dirty="0" smtClean="0"/>
              <a:t>(it is no longer possible to rewrite a different value to the bit); it can be </a:t>
            </a:r>
            <a:r>
              <a:rPr lang="it-IT" b="1" dirty="0" smtClean="0">
                <a:solidFill>
                  <a:srgbClr val="00B0F0"/>
                </a:solidFill>
              </a:rPr>
              <a:t>permanent or intermittent </a:t>
            </a:r>
            <a:r>
              <a:rPr lang="it-IT" dirty="0" smtClean="0"/>
              <a:t>(latter related to DD effects)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Typically not many statistics until device fails due to TID (but no dose rate dependence)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Cross-sections similar to those of SEUs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Study complemented with experiments in medical LINAC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27271" y="4979538"/>
            <a:ext cx="1002059" cy="11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61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124744"/>
            <a:ext cx="6120130" cy="365569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Displacement damage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6356351"/>
            <a:ext cx="406586" cy="446841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15/03/2021</a:t>
            </a:fld>
            <a:endParaRPr lang="en-GB" dirty="0"/>
          </a:p>
        </p:txBody>
      </p:sp>
      <p:pic>
        <p:nvPicPr>
          <p:cNvPr id="7" name="Picture 6" descr="20190628_10084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426" y="1437798"/>
            <a:ext cx="5382895" cy="302958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stomShape 10"/>
              <p:cNvSpPr/>
              <p:nvPr/>
            </p:nvSpPr>
            <p:spPr>
              <a:xfrm>
                <a:off x="1415480" y="5093493"/>
                <a:ext cx="4176464" cy="8312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45720" tIns="45000" rIns="45720" bIns="45000" anchor="ctr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b="0" strike="noStrike" spc="-1" dirty="0" smtClean="0">
                    <a:solidFill>
                      <a:schemeClr val="tx1"/>
                    </a:solidFill>
                    <a:latin typeface="Arial"/>
                    <a:ea typeface="Arial"/>
                  </a:rPr>
                  <a:t>Hardness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trike="noStrike" spc="-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200" b="0" i="1" strike="noStrike" spc="-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  200 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𝑀𝑒𝑉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GB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  1 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𝑀𝑒𝑉</m:t>
                        </m:r>
                        <m:r>
                          <a:rPr lang="en-US" sz="2200" b="0" i="1" strike="noStrike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800" b="0" strike="noStrike" spc="-1" dirty="0">
                    <a:solidFill>
                      <a:srgbClr val="5AA3D9"/>
                    </a:solidFill>
                    <a:latin typeface="Arial"/>
                    <a:ea typeface="Arial"/>
                  </a:rPr>
                  <a:t> </a:t>
                </a:r>
                <a:endParaRPr lang="en-US" sz="2800" b="0" strike="noStrike" spc="-1" dirty="0">
                  <a:latin typeface="Arial"/>
                </a:endParaRPr>
              </a:p>
            </p:txBody>
          </p:sp>
        </mc:Choice>
        <mc:Fallback xmlns="">
          <p:sp>
            <p:nvSpPr>
              <p:cNvPr id="11" name="CustomShap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5093493"/>
                <a:ext cx="4176464" cy="831240"/>
              </a:xfrm>
              <a:prstGeom prst="rect">
                <a:avLst/>
              </a:prstGeom>
              <a:blipFill>
                <a:blip r:embed="rId5"/>
                <a:stretch>
                  <a:fillRect l="-23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213426" y="4653136"/>
            <a:ext cx="5365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Measurement of eletron hardness factor were made in the past. For </a:t>
            </a:r>
            <a:r>
              <a:rPr lang="it-IT" b="1" dirty="0" smtClean="0">
                <a:solidFill>
                  <a:srgbClr val="00B0F0"/>
                </a:solidFill>
              </a:rPr>
              <a:t>200 MeV electrons </a:t>
            </a:r>
            <a:r>
              <a:rPr lang="it-IT" dirty="0" smtClean="0"/>
              <a:t>it was determined to be </a:t>
            </a:r>
            <a:r>
              <a:rPr lang="it-IT" b="1" dirty="0" smtClean="0">
                <a:solidFill>
                  <a:srgbClr val="00B0F0"/>
                </a:solidFill>
              </a:rPr>
              <a:t>0.08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First study performed measuring </a:t>
            </a:r>
            <a:r>
              <a:rPr lang="it-IT" b="1" dirty="0" smtClean="0">
                <a:solidFill>
                  <a:srgbClr val="00B0F0"/>
                </a:solidFill>
              </a:rPr>
              <a:t>leakage current on EP diodes</a:t>
            </a:r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69305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712</TotalTime>
  <Words>1661</Words>
  <Application>Microsoft Office PowerPoint</Application>
  <DocSecurity>0</DocSecurity>
  <PresentationFormat>Widescreen</PresentationFormat>
  <Paragraphs>199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Ubuntu</vt:lpstr>
      <vt:lpstr>Cambria Math</vt:lpstr>
      <vt:lpstr>Arial</vt:lpstr>
      <vt:lpstr>Ubuntu Light</vt:lpstr>
      <vt:lpstr>Wingdings</vt:lpstr>
      <vt:lpstr>CERN_ENdept_Presentation_ArialFont copy</vt:lpstr>
      <vt:lpstr>R2E activities at CLEAR</vt:lpstr>
      <vt:lpstr>Introduction</vt:lpstr>
      <vt:lpstr>Remarkable results from the past</vt:lpstr>
      <vt:lpstr>Remarkable results from the past</vt:lpstr>
      <vt:lpstr>Latest R2E activities</vt:lpstr>
      <vt:lpstr>Flash effects (V. Wyrwoll)</vt:lpstr>
      <vt:lpstr>SEUs in highly-integrated SRAMs (F. Castellani)</vt:lpstr>
      <vt:lpstr>Stuck bits in DRAM (D. Söderström)</vt:lpstr>
      <vt:lpstr>Displacement damage</vt:lpstr>
      <vt:lpstr>Displacement Damage</vt:lpstr>
      <vt:lpstr>Displacement Damage (J. Kempf)</vt:lpstr>
      <vt:lpstr>Displacement Damage (J. Kempf)</vt:lpstr>
      <vt:lpstr>Displacement Damage (J. Kempf)</vt:lpstr>
      <vt:lpstr>Displacement Damage (J. Kempf)</vt:lpstr>
      <vt:lpstr>Electrons-on-dump (G. Lerner)</vt:lpstr>
      <vt:lpstr>Electrons-on-dump (G. Lerner)</vt:lpstr>
      <vt:lpstr>Electrons-on-dump (G. Lerner)</vt:lpstr>
      <vt:lpstr>Electrons-on-dump (G. Lerner)</vt:lpstr>
      <vt:lpstr>Publications</vt:lpstr>
      <vt:lpstr>Conclusions</vt:lpstr>
      <vt:lpstr>Outlook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Andrea Coronetti</cp:lastModifiedBy>
  <cp:revision>398</cp:revision>
  <cp:lastPrinted>2021-01-29T07:30:55Z</cp:lastPrinted>
  <dcterms:created xsi:type="dcterms:W3CDTF">2020-09-04T12:34:15Z</dcterms:created>
  <dcterms:modified xsi:type="dcterms:W3CDTF">2021-03-15T12:13:25Z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