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1331" r:id="rId2"/>
    <p:sldId id="1335" r:id="rId3"/>
    <p:sldId id="1340" r:id="rId4"/>
    <p:sldId id="1332" r:id="rId5"/>
    <p:sldId id="1336" r:id="rId6"/>
    <p:sldId id="1339" r:id="rId7"/>
    <p:sldId id="269" r:id="rId8"/>
    <p:sldId id="1338" r:id="rId9"/>
    <p:sldId id="272" r:id="rId10"/>
    <p:sldId id="273" r:id="rId11"/>
    <p:sldId id="1337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Book"/>
        <a:ea typeface="Avenir Book"/>
        <a:cs typeface="Avenir Book"/>
        <a:sym typeface="Avenir Book"/>
      </a:defRPr>
    </a:lvl1pPr>
    <a:lvl2pPr marL="0" marR="0" indent="34290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Book"/>
        <a:ea typeface="Avenir Book"/>
        <a:cs typeface="Avenir Book"/>
        <a:sym typeface="Avenir Book"/>
      </a:defRPr>
    </a:lvl2pPr>
    <a:lvl3pPr marL="0" marR="0" indent="68580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Book"/>
        <a:ea typeface="Avenir Book"/>
        <a:cs typeface="Avenir Book"/>
        <a:sym typeface="Avenir Book"/>
      </a:defRPr>
    </a:lvl3pPr>
    <a:lvl4pPr marL="0" marR="0" indent="102870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Book"/>
        <a:ea typeface="Avenir Book"/>
        <a:cs typeface="Avenir Book"/>
        <a:sym typeface="Avenir Book"/>
      </a:defRPr>
    </a:lvl4pPr>
    <a:lvl5pPr marL="0" marR="0" indent="137160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Book"/>
        <a:ea typeface="Avenir Book"/>
        <a:cs typeface="Avenir Book"/>
        <a:sym typeface="Avenir Book"/>
      </a:defRPr>
    </a:lvl5pPr>
    <a:lvl6pPr marL="0" marR="0" indent="171450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Book"/>
        <a:ea typeface="Avenir Book"/>
        <a:cs typeface="Avenir Book"/>
        <a:sym typeface="Avenir Book"/>
      </a:defRPr>
    </a:lvl6pPr>
    <a:lvl7pPr marL="0" marR="0" indent="205740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Book"/>
        <a:ea typeface="Avenir Book"/>
        <a:cs typeface="Avenir Book"/>
        <a:sym typeface="Avenir Book"/>
      </a:defRPr>
    </a:lvl7pPr>
    <a:lvl8pPr marL="0" marR="0" indent="240030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Book"/>
        <a:ea typeface="Avenir Book"/>
        <a:cs typeface="Avenir Book"/>
        <a:sym typeface="Avenir Book"/>
      </a:defRPr>
    </a:lvl8pPr>
    <a:lvl9pPr marL="0" marR="0" indent="2743200" algn="l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Book"/>
        <a:ea typeface="Avenir Book"/>
        <a:cs typeface="Avenir Book"/>
        <a:sym typeface="Avenir Book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D51ADE6A-740E-44AE-83CC-AE7238B6C88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001"/>
    <p:restoredTop sz="77399"/>
  </p:normalViewPr>
  <p:slideViewPr>
    <p:cSldViewPr snapToGrid="0" snapToObjects="1">
      <p:cViewPr varScale="1">
        <p:scale>
          <a:sx n="53" d="100"/>
          <a:sy n="53" d="100"/>
        </p:scale>
        <p:origin x="248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2" name="Shape 5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843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724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482A1-C57B-4646-B465-83AF9B114B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268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collano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6955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collano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157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collano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0146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609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262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606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och pun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och punkter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"/>
          <p:cNvSpPr/>
          <p:nvPr/>
        </p:nvSpPr>
        <p:spPr>
          <a:xfrm>
            <a:off x="-3573" y="13161547"/>
            <a:ext cx="24391146" cy="559321"/>
          </a:xfrm>
          <a:prstGeom prst="rect">
            <a:avLst/>
          </a:prstGeom>
          <a:solidFill>
            <a:srgbClr val="0053A1"/>
          </a:solid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pic>
        <p:nvPicPr>
          <p:cNvPr id="24" name="LogoBadge-01.jpg" descr="LogoBadge-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95032" y="522549"/>
            <a:ext cx="1569276" cy="156927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CLIC-Logo-Color-72.png" descr="CLIC-Logo-Color-7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009" y="117411"/>
            <a:ext cx="2379552" cy="2379551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7" name="Title Text"/>
          <p:cNvSpPr>
            <a:spLocks noGrp="1"/>
          </p:cNvSpPr>
          <p:nvPr>
            <p:ph type="title"/>
          </p:nvPr>
        </p:nvSpPr>
        <p:spPr>
          <a:xfrm>
            <a:off x="4833937" y="369887"/>
            <a:ext cx="14716126" cy="1899999"/>
          </a:xfrm>
          <a:prstGeom prst="rect">
            <a:avLst/>
          </a:prstGeom>
        </p:spPr>
        <p:txBody>
          <a:bodyPr/>
          <a:lstStyle>
            <a:lvl1pPr>
              <a:defRPr sz="7500"/>
            </a:lvl1pPr>
          </a:lstStyle>
          <a:p>
            <a:r>
              <a:t>Title Text</a:t>
            </a:r>
          </a:p>
        </p:txBody>
      </p:sp>
      <p:sp>
        <p:nvSpPr>
          <p:cNvPr id="28" name="Body Level One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en-US"/>
              <a:t>Steinar Stapnes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3816307" y="13160219"/>
            <a:ext cx="524181" cy="528990"/>
          </a:xfrm>
        </p:spPr>
        <p:txBody>
          <a:bodyPr/>
          <a:lstStyle>
            <a:lvl1pPr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17957" y="7915604"/>
            <a:ext cx="18148094" cy="959484"/>
          </a:xfrm>
          <a:prstGeom prst="rect">
            <a:avLst/>
          </a:prstGeom>
        </p:spPr>
        <p:txBody>
          <a:bodyPr lIns="100564" tIns="50282" rIns="100564" bIns="50282"/>
          <a:lstStyle>
            <a:lvl1pPr>
              <a:defRPr sz="3994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The Conference X, 13 October 2017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019186" y="11075843"/>
            <a:ext cx="10369416" cy="784250"/>
          </a:xfrm>
          <a:prstGeom prst="rect">
            <a:avLst/>
          </a:prstGeom>
        </p:spPr>
        <p:txBody>
          <a:bodyPr lIns="100564" tIns="50282" rIns="100564" bIns="50282"/>
          <a:lstStyle>
            <a:lvl1pPr>
              <a:defRPr sz="3632" b="0" i="0" baseline="0"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pPr lvl="0"/>
            <a:r>
              <a:rPr lang="en-US" dirty="0"/>
              <a:t>Name, name@cern.ch</a:t>
            </a:r>
          </a:p>
        </p:txBody>
      </p:sp>
    </p:spTree>
    <p:extLst>
      <p:ext uri="{BB962C8B-B14F-4D97-AF65-F5344CB8AC3E}">
        <p14:creationId xmlns:p14="http://schemas.microsoft.com/office/powerpoint/2010/main" val="140971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19202" y="3200405"/>
            <a:ext cx="19913600" cy="9051926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27296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548640"/>
            <a:ext cx="19921728" cy="2286000"/>
          </a:xfrm>
        </p:spPr>
        <p:txBody>
          <a:bodyPr anchor="ctr"/>
          <a:lstStyle>
            <a:lvl1pPr algn="l">
              <a:defRPr sz="92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087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2925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-3573" y="13161547"/>
            <a:ext cx="24391146" cy="559321"/>
          </a:xfrm>
          <a:prstGeom prst="rect">
            <a:avLst/>
          </a:prstGeom>
          <a:solidFill>
            <a:srgbClr val="0053A1"/>
          </a:solid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pic>
        <p:nvPicPr>
          <p:cNvPr id="3" name="LogoBadge-01.jpg" descr="LogoBadge-01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95032" y="522549"/>
            <a:ext cx="1569276" cy="1569275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CLIC-Logo-Color-72.png" descr="CLIC-Logo-Color-72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9787187" y="120112"/>
            <a:ext cx="2379552" cy="237955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"/>
          <p:cNvSpPr>
            <a:spLocks noGrp="1"/>
          </p:cNvSpPr>
          <p:nvPr>
            <p:ph type="sldNum" sz="quarter" idx="2"/>
          </p:nvPr>
        </p:nvSpPr>
        <p:spPr>
          <a:xfrm>
            <a:off x="23824079" y="13160219"/>
            <a:ext cx="508636" cy="574676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 algn="ctr">
              <a:defRPr sz="25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Title Text"/>
          <p:cNvSpPr>
            <a:spLocks noGrp="1"/>
          </p:cNvSpPr>
          <p:nvPr>
            <p:ph type="title"/>
          </p:nvPr>
        </p:nvSpPr>
        <p:spPr>
          <a:xfrm>
            <a:off x="4833937" y="4638001"/>
            <a:ext cx="14716126" cy="1899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/>
          <a:p>
            <a:r>
              <a:t>Title Text</a:t>
            </a:r>
          </a:p>
        </p:txBody>
      </p:sp>
      <p:sp>
        <p:nvSpPr>
          <p:cNvPr id="8" name="Body Level One…"/>
          <p:cNvSpPr>
            <a:spLocks noGrp="1"/>
          </p:cNvSpPr>
          <p:nvPr>
            <p:ph type="body" idx="1"/>
          </p:nvPr>
        </p:nvSpPr>
        <p:spPr>
          <a:xfrm>
            <a:off x="1808876" y="3136938"/>
            <a:ext cx="20766248" cy="89794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>
            <a:lvl2pPr marL="1117600" indent="-355600">
              <a:buSzPct val="100000"/>
              <a:defRPr sz="4000"/>
            </a:lvl2pPr>
            <a:lvl3pPr marL="1574800" indent="-368300">
              <a:buSzPct val="100000"/>
              <a:defRPr sz="3200"/>
            </a:lvl3pPr>
            <a:lvl4pPr marL="2006600" indent="-355600">
              <a:buSzPct val="100000"/>
              <a:defRPr sz="2500"/>
            </a:lvl4pPr>
            <a:lvl5pPr marL="2451100" indent="-355600">
              <a:buSzPct val="100000"/>
              <a:defRPr sz="2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6" r:id="rId5"/>
    <p:sldLayoutId id="2147483658" r:id="rId6"/>
  </p:sldLayoutIdLst>
  <p:transition spd="med"/>
  <p:txStyles>
    <p:titleStyle>
      <a:lvl1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1pPr>
      <a:lvl2pPr marL="0" marR="0" indent="2286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2pPr>
      <a:lvl3pPr marL="0" marR="0" indent="4572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3pPr>
      <a:lvl4pPr marL="0" marR="0" indent="6858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4pPr>
      <a:lvl5pPr marL="0" marR="0" indent="9144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5pPr>
      <a:lvl6pPr marL="0" marR="0" indent="11430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6pPr>
      <a:lvl7pPr marL="0" marR="0" indent="13716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7pPr>
      <a:lvl8pPr marL="0" marR="0" indent="16002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8pPr>
      <a:lvl9pPr marL="0" marR="0" indent="18288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9pPr>
    </p:titleStyle>
    <p:bodyStyle>
      <a:lvl1pPr marL="673100" marR="0" indent="-355600" algn="l" defTabSz="821531" latinLnBrk="0">
        <a:lnSpc>
          <a:spcPct val="100000"/>
        </a:lnSpc>
        <a:spcBef>
          <a:spcPts val="3300"/>
        </a:spcBef>
        <a:spcAft>
          <a:spcPts val="0"/>
        </a:spcAft>
        <a:buClrTx/>
        <a:buSzPct val="100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1pPr>
      <a:lvl2pPr marL="1544052" marR="0" indent="-782052" algn="l" defTabSz="821531" latinLnBrk="0">
        <a:lnSpc>
          <a:spcPct val="100000"/>
        </a:lnSpc>
        <a:spcBef>
          <a:spcPts val="3300"/>
        </a:spcBef>
        <a:spcAft>
          <a:spcPts val="0"/>
        </a:spcAft>
        <a:buClrTx/>
        <a:buSzPct val="171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2pPr>
      <a:lvl3pPr marL="1988552" marR="0" indent="-782052" algn="l" defTabSz="821531" latinLnBrk="0">
        <a:lnSpc>
          <a:spcPct val="100000"/>
        </a:lnSpc>
        <a:spcBef>
          <a:spcPts val="3300"/>
        </a:spcBef>
        <a:spcAft>
          <a:spcPts val="0"/>
        </a:spcAft>
        <a:buClrTx/>
        <a:buSzPct val="171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3pPr>
      <a:lvl4pPr marL="2433052" marR="0" indent="-782052" algn="l" defTabSz="821531" latinLnBrk="0">
        <a:lnSpc>
          <a:spcPct val="100000"/>
        </a:lnSpc>
        <a:spcBef>
          <a:spcPts val="3300"/>
        </a:spcBef>
        <a:spcAft>
          <a:spcPts val="0"/>
        </a:spcAft>
        <a:buClrTx/>
        <a:buSzPct val="171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4pPr>
      <a:lvl5pPr marL="2877552" marR="0" indent="-782052" algn="l" defTabSz="821531" latinLnBrk="0">
        <a:lnSpc>
          <a:spcPct val="100000"/>
        </a:lnSpc>
        <a:spcBef>
          <a:spcPts val="3300"/>
        </a:spcBef>
        <a:spcAft>
          <a:spcPts val="0"/>
        </a:spcAft>
        <a:buClrTx/>
        <a:buSzPct val="171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5pPr>
      <a:lvl6pPr marL="3233152" marR="0" indent="-782052" algn="l" defTabSz="821531" latinLnBrk="0">
        <a:lnSpc>
          <a:spcPct val="100000"/>
        </a:lnSpc>
        <a:spcBef>
          <a:spcPts val="3300"/>
        </a:spcBef>
        <a:spcAft>
          <a:spcPts val="0"/>
        </a:spcAft>
        <a:buClrTx/>
        <a:buSzPct val="171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6pPr>
      <a:lvl7pPr marL="3588752" marR="0" indent="-782052" algn="l" defTabSz="821531" latinLnBrk="0">
        <a:lnSpc>
          <a:spcPct val="100000"/>
        </a:lnSpc>
        <a:spcBef>
          <a:spcPts val="3300"/>
        </a:spcBef>
        <a:spcAft>
          <a:spcPts val="0"/>
        </a:spcAft>
        <a:buClrTx/>
        <a:buSzPct val="171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7pPr>
      <a:lvl8pPr marL="3944352" marR="0" indent="-782052" algn="l" defTabSz="821531" latinLnBrk="0">
        <a:lnSpc>
          <a:spcPct val="100000"/>
        </a:lnSpc>
        <a:spcBef>
          <a:spcPts val="3300"/>
        </a:spcBef>
        <a:spcAft>
          <a:spcPts val="0"/>
        </a:spcAft>
        <a:buClrTx/>
        <a:buSzPct val="171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8pPr>
      <a:lvl9pPr marL="4299952" marR="0" indent="-782052" algn="l" defTabSz="821531" latinLnBrk="0">
        <a:lnSpc>
          <a:spcPct val="100000"/>
        </a:lnSpc>
        <a:spcBef>
          <a:spcPts val="3300"/>
        </a:spcBef>
        <a:spcAft>
          <a:spcPts val="0"/>
        </a:spcAft>
        <a:buClrTx/>
        <a:buSzPct val="171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9pPr>
    </p:bodyStyle>
    <p:otherStyle>
      <a:lvl1pPr marL="0" marR="0" indent="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1pPr>
      <a:lvl2pPr marL="0" marR="0" indent="2286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2pPr>
      <a:lvl3pPr marL="0" marR="0" indent="4572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3pPr>
      <a:lvl4pPr marL="0" marR="0" indent="6858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4pPr>
      <a:lvl5pPr marL="0" marR="0" indent="9144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5pPr>
      <a:lvl6pPr marL="0" marR="0" indent="11430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6pPr>
      <a:lvl7pPr marL="0" marR="0" indent="13716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7pPr>
      <a:lvl8pPr marL="0" marR="0" indent="16002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8pPr>
      <a:lvl9pPr marL="0" marR="0" indent="1828800" algn="ct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jpeg"/><Relationship Id="rId7" Type="http://schemas.microsoft.com/office/2007/relationships/hdphoto" Target="../media/hdphoto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microsoft.com/office/2007/relationships/hdphoto" Target="../media/hdphoto1.wdp"/><Relationship Id="rId4" Type="http://schemas.openxmlformats.org/officeDocument/2006/relationships/image" Target="../media/image20.png"/><Relationship Id="rId9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0B1C8-0BA4-D340-A2C3-F954F38A8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3937" y="239261"/>
            <a:ext cx="14716126" cy="1899999"/>
          </a:xfrm>
        </p:spPr>
        <p:txBody>
          <a:bodyPr/>
          <a:lstStyle/>
          <a:p>
            <a:pPr algn="ctr"/>
            <a:r>
              <a:rPr lang="en-US" sz="6400" dirty="0"/>
              <a:t>LC  studies 2021-25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EB8D8E-5A91-A54A-A00C-F4A367CD0F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229" y="9023687"/>
            <a:ext cx="11357810" cy="172116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7D6E50D-ED52-6347-AF8B-11C41C52018F}"/>
              </a:ext>
            </a:extLst>
          </p:cNvPr>
          <p:cNvSpPr/>
          <p:nvPr/>
        </p:nvSpPr>
        <p:spPr>
          <a:xfrm>
            <a:off x="10354963" y="1956390"/>
            <a:ext cx="13664078" cy="267765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Avenir Roman" panose="02000503020000020003" pitchFamily="2" charset="0"/>
              </a:rPr>
              <a:t>X-band technology: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venir Roman" panose="02000503020000020003" pitchFamily="2" charset="0"/>
              </a:rPr>
              <a:t>Design and manufacturing of X-band structures and components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venir Roman" panose="02000503020000020003" pitchFamily="2" charset="0"/>
              </a:rPr>
              <a:t>Study structures breakdown limits and optimization, operation and conditioning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venir Roman" panose="02000503020000020003" pitchFamily="2" charset="0"/>
              </a:rPr>
              <a:t>Baseline verification and explore new ideas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venir Roman" panose="02000503020000020003" pitchFamily="2" charset="0"/>
              </a:rPr>
              <a:t>Assembly and industry qualification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venir Roman" panose="02000503020000020003" pitchFamily="2" charset="0"/>
              </a:rPr>
              <a:t>Structures for applications, FELs, medical, </a:t>
            </a:r>
            <a:r>
              <a:rPr lang="en-US" sz="2800" dirty="0" err="1">
                <a:latin typeface="Avenir Roman" panose="02000503020000020003" pitchFamily="2" charset="0"/>
              </a:rPr>
              <a:t>etc</a:t>
            </a:r>
            <a:endParaRPr lang="en-US" sz="2800" dirty="0">
              <a:latin typeface="Avenir Roman" panose="02000503020000020003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C7E928-EFF9-AE41-9B58-C81BE316A5ED}"/>
              </a:ext>
            </a:extLst>
          </p:cNvPr>
          <p:cNvSpPr txBox="1"/>
          <p:nvPr/>
        </p:nvSpPr>
        <p:spPr>
          <a:xfrm>
            <a:off x="12212061" y="9031791"/>
            <a:ext cx="11806982" cy="32624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en-US" sz="2800" dirty="0">
                <a:solidFill>
                  <a:srgbClr val="FF0000"/>
                </a:solidFill>
                <a:latin typeface="Avenir Book" panose="02000503020000020003" pitchFamily="2" charset="0"/>
              </a:rPr>
              <a:t>Application of X-band technology (examples):</a:t>
            </a:r>
          </a:p>
          <a:p>
            <a:pPr marL="571500" indent="-5715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A compact FEL (CompactLight: EU Design Study 2018-21)</a:t>
            </a:r>
          </a:p>
          <a:p>
            <a:pPr marL="571500" indent="-5715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Compact Medical </a:t>
            </a:r>
            <a:r>
              <a:rPr lang="en-US" sz="2800" dirty="0" err="1">
                <a:latin typeface="Avenir Book" panose="02000503020000020003" pitchFamily="2" charset="0"/>
              </a:rPr>
              <a:t>linacs</a:t>
            </a:r>
            <a:r>
              <a:rPr lang="en-US" sz="2800" dirty="0">
                <a:latin typeface="Avenir Book" panose="02000503020000020003" pitchFamily="2" charset="0"/>
              </a:rPr>
              <a:t> (proton and electrons)</a:t>
            </a:r>
          </a:p>
          <a:p>
            <a:pPr marL="571500" indent="-5715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Inverse Compton Scattering Source (</a:t>
            </a:r>
            <a:r>
              <a:rPr lang="en-US" sz="2800" dirty="0" err="1">
                <a:latin typeface="Avenir Book" panose="02000503020000020003" pitchFamily="2" charset="0"/>
              </a:rPr>
              <a:t>SmartLight</a:t>
            </a:r>
            <a:r>
              <a:rPr lang="en-US" sz="2800" dirty="0">
                <a:latin typeface="Avenir Book" panose="02000503020000020003" pitchFamily="2" charset="0"/>
              </a:rPr>
              <a:t>)</a:t>
            </a:r>
          </a:p>
          <a:p>
            <a:pPr marL="571500" indent="-5715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Linearizers and deflectors in FELs (PSI, DESY, more)</a:t>
            </a:r>
          </a:p>
          <a:p>
            <a:pPr marL="571500" indent="-5715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1 GeV X-band linac at LNF </a:t>
            </a:r>
          </a:p>
          <a:p>
            <a:pPr marL="571500" indent="-5715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800" dirty="0" err="1">
                <a:latin typeface="Avenir Book" panose="02000503020000020003" pitchFamily="2" charset="0"/>
              </a:rPr>
              <a:t>eSPS</a:t>
            </a:r>
            <a:r>
              <a:rPr lang="en-US" sz="2800" dirty="0">
                <a:latin typeface="Avenir Book" panose="02000503020000020003" pitchFamily="2" charset="0"/>
              </a:rPr>
              <a:t> for light dark matter searches (within the PBC-project)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23C33A09-3777-104A-841B-E882DEA04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229" y="10987697"/>
            <a:ext cx="2551462" cy="1913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4E6FF7-CDBF-7342-82F4-A988E80FE03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980" y="10987698"/>
            <a:ext cx="3170640" cy="192136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D015632-F6FA-4641-9022-37E05E9FE534}"/>
              </a:ext>
            </a:extLst>
          </p:cNvPr>
          <p:cNvSpPr/>
          <p:nvPr/>
        </p:nvSpPr>
        <p:spPr>
          <a:xfrm>
            <a:off x="549838" y="5438757"/>
            <a:ext cx="14269683" cy="323678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200"/>
              </a:spcBef>
            </a:pPr>
            <a:r>
              <a:rPr lang="en-US" sz="2800" dirty="0">
                <a:solidFill>
                  <a:srgbClr val="FF0000"/>
                </a:solidFill>
                <a:latin typeface="Avenir Book" panose="02000503020000020003" pitchFamily="2" charset="0"/>
              </a:rPr>
              <a:t>Technical and experimental studies, design and parameters:  </a:t>
            </a:r>
          </a:p>
          <a:p>
            <a:pPr marL="571500" indent="-5715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venir Roman" panose="02000503020000020003" pitchFamily="2" charset="0"/>
              </a:rPr>
              <a:t>Module studies (beyond CLIC, see some targets for developments below)</a:t>
            </a:r>
          </a:p>
          <a:p>
            <a:pPr marL="571500" indent="-5715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800" dirty="0" err="1">
                <a:latin typeface="Avenir Roman" panose="02000503020000020003" pitchFamily="2" charset="0"/>
              </a:rPr>
              <a:t>Beamdynamics</a:t>
            </a:r>
            <a:r>
              <a:rPr lang="en-US" sz="2800" dirty="0">
                <a:latin typeface="Avenir Roman" panose="02000503020000020003" pitchFamily="2" charset="0"/>
              </a:rPr>
              <a:t> and parameters: Nanobeams (focus on beam-delivery), pushing multi </a:t>
            </a:r>
            <a:r>
              <a:rPr lang="en-US" sz="2800" dirty="0" err="1">
                <a:latin typeface="Avenir Roman" panose="02000503020000020003" pitchFamily="2" charset="0"/>
              </a:rPr>
              <a:t>TeV</a:t>
            </a:r>
            <a:r>
              <a:rPr lang="en-US" sz="2800" dirty="0">
                <a:latin typeface="Avenir Roman" panose="02000503020000020003" pitchFamily="2" charset="0"/>
              </a:rPr>
              <a:t> region (parameters and beam structure vs energy efficiency) </a:t>
            </a:r>
          </a:p>
          <a:p>
            <a:pPr marL="571500" indent="-5715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venir Roman" panose="02000503020000020003" pitchFamily="2" charset="0"/>
              </a:rPr>
              <a:t>Tests in CLEAR (wakefields, instrumentation) and other facilities (e.g. ATF2)</a:t>
            </a:r>
          </a:p>
          <a:p>
            <a:pPr marL="571500" indent="-5715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venir Roman" panose="02000503020000020003" pitchFamily="2" charset="0"/>
              </a:rPr>
              <a:t>High efficiency klystrons </a:t>
            </a:r>
          </a:p>
          <a:p>
            <a:pPr marL="571500" indent="-5715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Avenir Roman" panose="02000503020000020003" pitchFamily="2" charset="0"/>
              </a:rPr>
              <a:t>Injector studies suitable for X-band </a:t>
            </a:r>
            <a:r>
              <a:rPr lang="en-US" sz="2800" dirty="0" err="1">
                <a:latin typeface="Avenir Roman" panose="02000503020000020003" pitchFamily="2" charset="0"/>
              </a:rPr>
              <a:t>linacs</a:t>
            </a:r>
            <a:r>
              <a:rPr lang="en-US" sz="2800" dirty="0">
                <a:latin typeface="Avenir Roman" panose="02000503020000020003" pitchFamily="2" charset="0"/>
              </a:rPr>
              <a:t> (coll. with Frascati)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21DFB9-9A80-F647-B8F7-0CC22088536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8645" y="10987698"/>
            <a:ext cx="4712202" cy="21026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79B634D-C88F-9849-8BE1-5E40EEC05C0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60904" y="5390528"/>
            <a:ext cx="4669280" cy="311285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7637704-885C-CE43-B920-A1860213ED7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0241" y="1725290"/>
            <a:ext cx="2106748" cy="328169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8272363-EC72-DC41-946A-E11D1C3681B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8" t="70517" r="63637"/>
          <a:stretch/>
        </p:blipFill>
        <p:spPr>
          <a:xfrm>
            <a:off x="4684299" y="1725290"/>
            <a:ext cx="5049709" cy="328169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51499164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5447" y="415309"/>
            <a:ext cx="15691651" cy="984738"/>
          </a:xfrm>
        </p:spPr>
        <p:txBody>
          <a:bodyPr>
            <a:noAutofit/>
          </a:bodyPr>
          <a:lstStyle/>
          <a:p>
            <a:pPr algn="l"/>
            <a:r>
              <a:rPr lang="en-US" sz="6400" dirty="0">
                <a:solidFill>
                  <a:schemeClr val="tx1"/>
                </a:solidFill>
              </a:rPr>
              <a:t>VHEE strong focusing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2872" y="12470774"/>
            <a:ext cx="4668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latin typeface="Century Gothic" charset="0"/>
                <a:ea typeface="Century Gothic" charset="0"/>
                <a:cs typeface="Century Gothic" charset="0"/>
              </a:rPr>
              <a:t>W. </a:t>
            </a:r>
            <a:r>
              <a:rPr lang="en-US" sz="2000" i="1" dirty="0" err="1">
                <a:latin typeface="Century Gothic" charset="0"/>
                <a:ea typeface="Century Gothic" charset="0"/>
                <a:cs typeface="Century Gothic" charset="0"/>
              </a:rPr>
              <a:t>Farabolini</a:t>
            </a:r>
            <a:r>
              <a:rPr lang="en-US" sz="2000" i="1" dirty="0">
                <a:latin typeface="Century Gothic" charset="0"/>
                <a:ea typeface="Century Gothic" charset="0"/>
                <a:cs typeface="Century Gothic" charset="0"/>
              </a:rPr>
              <a:t>, E. </a:t>
            </a:r>
            <a:r>
              <a:rPr lang="en-US" sz="2000" i="1" dirty="0" err="1">
                <a:latin typeface="Century Gothic" charset="0"/>
                <a:ea typeface="Century Gothic" charset="0"/>
                <a:cs typeface="Century Gothic" charset="0"/>
              </a:rPr>
              <a:t>Senes</a:t>
            </a:r>
            <a:r>
              <a:rPr lang="en-US" sz="2000" i="1" dirty="0">
                <a:latin typeface="Century Gothic" charset="0"/>
                <a:ea typeface="Century Gothic" charset="0"/>
                <a:cs typeface="Century Gothic" charset="0"/>
              </a:rPr>
              <a:t>, K. </a:t>
            </a:r>
            <a:r>
              <a:rPr lang="en-US" sz="2000" i="1" dirty="0" err="1">
                <a:latin typeface="Century Gothic" charset="0"/>
                <a:ea typeface="Century Gothic" charset="0"/>
                <a:cs typeface="Century Gothic" charset="0"/>
              </a:rPr>
              <a:t>Kokurevicz</a:t>
            </a:r>
            <a:endParaRPr lang="en-US" sz="2000" i="1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9" name="Picture 4" descr="https://lh3.googleusercontent.com/3WFMvO_GMiiuR1Kw4fKC1_nuIe76YB22FmYmFrrM57jyZHOtzvdEAqFRC05v_sxnlhvibjGaxTa_5sjHS0Swp4_tsVmUEQj153EJKGciTriVP2sgYNzdx2oKgUhI3N1lrCH12fB37VpaHjKk838bRuq0F_CSaVael2CIvoi9zqBBXtQPe-2ncJAU1GkLEEmkf7cfuiYnn121oWv3Wn8cRo56xr7tE0IUNNUKU0OrnFfoVoxsEVKJSM4cs1_sm0sSGMjZiCAOOpbU8jVW78E6fHMVgpQygRMFR4sN3rKAnTJz22ZlG2g0lTmWwTc5a4NjSHJfOSKgiUx_b02tveaItZ9Ct_C8VZZEkHLpGBML5BM9bUWArmZ8KiNQ11cl3HdwmSu1spVQv8h61qbKbvMcG2TzQIdcEryHjJO9mqUZtdVtLAJOtajYH-nlzFoeQIYWz33MI3QKD-Gpl8VT9CvAQ0PqroYjhykwkMVmvlbr-LCpU0o5SSrgHm21_Z1HQlPFPt-XtnOyvT5RuWUadca36gp2sLTZV-flnx_cjT5rmTNNco3ERxFwOsnK8FUwl0yft8WPUDB29Dl7I1J9QyXGMG7AxHzbAfwtG3v9_WjxmimwWkmixf9uVHuAb8GifCpHcivVCb2MmchcMYxoqYYEVibX=w1608-h904-no">
            <a:extLst>
              <a:ext uri="{FF2B5EF4-FFF2-40B4-BE49-F238E27FC236}">
                <a16:creationId xmlns:a16="http://schemas.microsoft.com/office/drawing/2014/main" id="{2CE01B9E-7F6F-1F4D-B046-CFCA79827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12" y="5973769"/>
            <a:ext cx="11339544" cy="637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839644-8B22-5E49-8D6E-56075504F6C6}"/>
              </a:ext>
            </a:extLst>
          </p:cNvPr>
          <p:cNvSpPr/>
          <p:nvPr/>
        </p:nvSpPr>
        <p:spPr>
          <a:xfrm>
            <a:off x="4717090" y="7184490"/>
            <a:ext cx="3623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FFFF"/>
                </a:solidFill>
                <a:latin typeface="Century Gothic" panose="020B0502020202020204" pitchFamily="34" charset="0"/>
              </a:rPr>
              <a:t>Water </a:t>
            </a:r>
          </a:p>
          <a:p>
            <a:r>
              <a:rPr lang="en-US" sz="3200" dirty="0">
                <a:solidFill>
                  <a:srgbClr val="FFFFFF"/>
                </a:solidFill>
                <a:latin typeface="Century Gothic" panose="020B0502020202020204" pitchFamily="34" charset="0"/>
              </a:rPr>
              <a:t>phantom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2D68830-1601-4F4C-8F33-7434AD194B5E}"/>
              </a:ext>
            </a:extLst>
          </p:cNvPr>
          <p:cNvSpPr/>
          <p:nvPr/>
        </p:nvSpPr>
        <p:spPr>
          <a:xfrm>
            <a:off x="4452603" y="8820076"/>
            <a:ext cx="3378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FFFF"/>
                </a:solidFill>
                <a:latin typeface="Century Gothic" panose="020B0502020202020204" pitchFamily="34" charset="0"/>
              </a:rPr>
              <a:t>Radiosensitive films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BF782DB-6799-3841-ACE8-4F5B9048595E}"/>
              </a:ext>
            </a:extLst>
          </p:cNvPr>
          <p:cNvSpPr/>
          <p:nvPr/>
        </p:nvSpPr>
        <p:spPr>
          <a:xfrm>
            <a:off x="-189741" y="11621644"/>
            <a:ext cx="50371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Century Gothic" panose="020B0502020202020204" pitchFamily="34" charset="0"/>
              </a:rPr>
              <a:t>Quadrupole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586792C-2120-934A-A030-A38E2BA8CF83}"/>
              </a:ext>
            </a:extLst>
          </p:cNvPr>
          <p:cNvSpPr/>
          <p:nvPr/>
        </p:nvSpPr>
        <p:spPr>
          <a:xfrm>
            <a:off x="5543480" y="10175353"/>
            <a:ext cx="59089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Century Gothic" panose="020B0502020202020204" pitchFamily="34" charset="0"/>
              </a:rPr>
              <a:t>YAG screen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3F90AFB-472A-D641-A705-B995848F33C4}"/>
              </a:ext>
            </a:extLst>
          </p:cNvPr>
          <p:cNvSpPr/>
          <p:nvPr/>
        </p:nvSpPr>
        <p:spPr>
          <a:xfrm>
            <a:off x="5080332" y="11793667"/>
            <a:ext cx="59089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Century Gothic" panose="020B0502020202020204" pitchFamily="34" charset="0"/>
              </a:rPr>
              <a:t>Camera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09FFC8-0367-954A-996B-3A94E993B6C9}"/>
              </a:ext>
            </a:extLst>
          </p:cNvPr>
          <p:cNvSpPr/>
          <p:nvPr/>
        </p:nvSpPr>
        <p:spPr>
          <a:xfrm>
            <a:off x="-189742" y="6271061"/>
            <a:ext cx="59089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Century Gothic" panose="020B0502020202020204" pitchFamily="34" charset="0"/>
              </a:rPr>
              <a:t>Exit Window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1C3AEF7-0940-0D4F-90BC-7041A19BA9DC}"/>
              </a:ext>
            </a:extLst>
          </p:cNvPr>
          <p:cNvSpPr/>
          <p:nvPr/>
        </p:nvSpPr>
        <p:spPr>
          <a:xfrm>
            <a:off x="3425448" y="10946391"/>
            <a:ext cx="25832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Century Gothic" panose="020B0502020202020204" pitchFamily="34" charset="0"/>
              </a:rPr>
              <a:t>Charge monitor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F71DDE0-1AD7-D042-8F6E-AAE81FB2F5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955" y="1829218"/>
            <a:ext cx="8672818" cy="36879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5C5FFEB-1132-C046-9E1C-0F5450F3084D}"/>
              </a:ext>
            </a:extLst>
          </p:cNvPr>
          <p:cNvSpPr/>
          <p:nvPr/>
        </p:nvSpPr>
        <p:spPr>
          <a:xfrm>
            <a:off x="9324678" y="2183707"/>
            <a:ext cx="44289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0090"/>
                </a:solidFill>
                <a:latin typeface="Century Gothic"/>
                <a:cs typeface="Century Gothic"/>
              </a:rPr>
              <a:t>Aim:</a:t>
            </a:r>
          </a:p>
          <a:p>
            <a:endParaRPr lang="en-US" sz="1600" dirty="0">
              <a:latin typeface="Century Gothic"/>
              <a:cs typeface="Century Gothic"/>
            </a:endParaRPr>
          </a:p>
          <a:p>
            <a:r>
              <a:rPr lang="en-US" sz="2800" dirty="0">
                <a:latin typeface="Century Gothic"/>
                <a:cs typeface="Century Gothic"/>
              </a:rPr>
              <a:t>Focus the  beam on the  </a:t>
            </a:r>
            <a:r>
              <a:rPr lang="en-US" sz="2800" dirty="0" err="1">
                <a:latin typeface="Century Gothic"/>
                <a:cs typeface="Century Gothic"/>
              </a:rPr>
              <a:t>tumour</a:t>
            </a:r>
            <a:r>
              <a:rPr lang="en-US" sz="2800" dirty="0">
                <a:latin typeface="Century Gothic"/>
                <a:cs typeface="Century Gothic"/>
              </a:rPr>
              <a:t> to minimize the  dose on the nearby healthy tissues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9F85B4C-FFA4-F441-8769-517800E866C4}"/>
              </a:ext>
            </a:extLst>
          </p:cNvPr>
          <p:cNvSpPr/>
          <p:nvPr/>
        </p:nvSpPr>
        <p:spPr>
          <a:xfrm>
            <a:off x="14759839" y="2165741"/>
            <a:ext cx="926925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3200" dirty="0">
                <a:solidFill>
                  <a:srgbClr val="000090"/>
                </a:solidFill>
                <a:latin typeface="Century Gothic"/>
                <a:cs typeface="Century Gothic"/>
              </a:rPr>
              <a:t>Main activity in 2019</a:t>
            </a:r>
          </a:p>
          <a:p>
            <a:endParaRPr lang="en-US" sz="3200" dirty="0">
              <a:latin typeface="Century Gothic"/>
              <a:cs typeface="Century Gothic"/>
            </a:endParaRPr>
          </a:p>
          <a:p>
            <a:pPr marL="571500" indent="-571500">
              <a:buFont typeface="Arial" charset="0"/>
              <a:buChar char="•"/>
            </a:pPr>
            <a:r>
              <a:rPr lang="en-US" sz="3200" dirty="0">
                <a:latin typeface="Century Gothic"/>
                <a:cs typeface="Century Gothic"/>
              </a:rPr>
              <a:t>Two groups (Strathclyde and Manchester) Two full week of testing (plus installation and  dismounting)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200" dirty="0">
                <a:latin typeface="Century Gothic"/>
                <a:cs typeface="Century Gothic"/>
              </a:rPr>
              <a:t>Required rearrangement of beamline, with  a temporary dump.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8E7EB6E-0AD5-4949-B07B-285E896D86A6}"/>
              </a:ext>
            </a:extLst>
          </p:cNvPr>
          <p:cNvGrpSpPr/>
          <p:nvPr/>
        </p:nvGrpSpPr>
        <p:grpSpPr>
          <a:xfrm>
            <a:off x="13034743" y="5873932"/>
            <a:ext cx="10857276" cy="7222590"/>
            <a:chOff x="6517371" y="2936966"/>
            <a:chExt cx="5428638" cy="3611295"/>
          </a:xfrm>
        </p:grpSpPr>
        <p:pic>
          <p:nvPicPr>
            <p:cNvPr id="26" name="Google Shape;338;p16">
              <a:extLst>
                <a:ext uri="{FF2B5EF4-FFF2-40B4-BE49-F238E27FC236}">
                  <a16:creationId xmlns:a16="http://schemas.microsoft.com/office/drawing/2014/main" id="{4671A4A1-21A4-2B49-8C9D-F7698DBCFA0F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l="52329" t="12690" r="32921" b="50301"/>
            <a:stretch/>
          </p:blipFill>
          <p:spPr>
            <a:xfrm>
              <a:off x="6517371" y="4973078"/>
              <a:ext cx="2232136" cy="1575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340;p16">
              <a:extLst>
                <a:ext uri="{FF2B5EF4-FFF2-40B4-BE49-F238E27FC236}">
                  <a16:creationId xmlns:a16="http://schemas.microsoft.com/office/drawing/2014/main" id="{DEC2EDA6-28F9-8848-B619-DB9735AE5ABF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l="54240" t="50613" r="31443" b="12378"/>
            <a:stretch/>
          </p:blipFill>
          <p:spPr>
            <a:xfrm>
              <a:off x="6517371" y="3228258"/>
              <a:ext cx="2166682" cy="15751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oogle Shape;344;p16">
              <a:extLst>
                <a:ext uri="{FF2B5EF4-FFF2-40B4-BE49-F238E27FC236}">
                  <a16:creationId xmlns:a16="http://schemas.microsoft.com/office/drawing/2014/main" id="{DC17CA31-818D-D04F-8298-FEA328BDC917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 l="52417" t="38430" r="33145" b="26827"/>
            <a:stretch/>
          </p:blipFill>
          <p:spPr>
            <a:xfrm>
              <a:off x="8830846" y="4289851"/>
              <a:ext cx="3115163" cy="22101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Google Shape;345;p16">
              <a:extLst>
                <a:ext uri="{FF2B5EF4-FFF2-40B4-BE49-F238E27FC236}">
                  <a16:creationId xmlns:a16="http://schemas.microsoft.com/office/drawing/2014/main" id="{182D3F97-7B69-E845-A343-C959BB7BADE5}"/>
                </a:ext>
              </a:extLst>
            </p:cNvPr>
            <p:cNvSpPr/>
            <p:nvPr/>
          </p:nvSpPr>
          <p:spPr>
            <a:xfrm>
              <a:off x="10297631" y="4443944"/>
              <a:ext cx="1543638" cy="90253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2850" tIns="91400" rIns="182850" bIns="91400" anchor="t" anchorCtr="0">
              <a:noAutofit/>
            </a:bodyPr>
            <a:lstStyle/>
            <a:p>
              <a:pPr lvl="0" algn="r"/>
              <a:r>
                <a:rPr lang="en-GB" sz="2800" b="1" dirty="0">
                  <a:solidFill>
                    <a:srgbClr val="0000FF"/>
                  </a:solidFill>
                  <a:ea typeface="Calibri"/>
                  <a:cs typeface="Calibri"/>
                  <a:sym typeface="Calibri"/>
                </a:rPr>
                <a:t>Parallel</a:t>
              </a:r>
              <a:endParaRPr lang="en-GB" sz="2800" b="1" dirty="0">
                <a:solidFill>
                  <a:srgbClr val="43C143"/>
                </a:solidFill>
                <a:ea typeface="Calibri"/>
                <a:cs typeface="Calibri"/>
                <a:sym typeface="Calibri"/>
              </a:endParaRPr>
            </a:p>
            <a:p>
              <a:pPr algn="r"/>
              <a:r>
                <a:rPr lang="en-GB" sz="2800" b="1" dirty="0">
                  <a:solidFill>
                    <a:srgbClr val="43C143"/>
                  </a:solidFill>
                  <a:latin typeface="Calibri"/>
                  <a:ea typeface="Calibri"/>
                  <a:cs typeface="Calibri"/>
                  <a:sym typeface="Calibri"/>
                </a:rPr>
                <a:t>Conv. in both axes</a:t>
              </a:r>
              <a:endParaRPr sz="2800" b="1" dirty="0">
                <a:solidFill>
                  <a:srgbClr val="43C143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r"/>
              <a:r>
                <a:rPr lang="en-GB" sz="28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Conv. in X-axis</a:t>
              </a:r>
              <a:endParaRPr sz="2800" b="1" dirty="0">
                <a:solidFill>
                  <a:srgbClr val="43C143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r"/>
              <a:endParaRPr sz="3600" b="1" dirty="0">
                <a:solidFill>
                  <a:srgbClr val="43C1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833C149-1F23-D54C-B2CE-856AE05F6600}"/>
                </a:ext>
              </a:extLst>
            </p:cNvPr>
            <p:cNvSpPr/>
            <p:nvPr/>
          </p:nvSpPr>
          <p:spPr>
            <a:xfrm>
              <a:off x="7493262" y="3577987"/>
              <a:ext cx="68865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en-GB" sz="2800" b="1" dirty="0">
                  <a:solidFill>
                    <a:srgbClr val="0000FF"/>
                  </a:solidFill>
                  <a:ea typeface="Calibri"/>
                  <a:cs typeface="Calibri"/>
                  <a:sym typeface="Calibri"/>
                </a:rPr>
                <a:t>Vertical</a:t>
              </a:r>
              <a:endParaRPr lang="en-GB" sz="2800" b="1" dirty="0">
                <a:solidFill>
                  <a:srgbClr val="43C143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FF2DB03-256F-A14A-9E05-C934815A1B8F}"/>
                </a:ext>
              </a:extLst>
            </p:cNvPr>
            <p:cNvSpPr/>
            <p:nvPr/>
          </p:nvSpPr>
          <p:spPr>
            <a:xfrm>
              <a:off x="7548325" y="4074802"/>
              <a:ext cx="91226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en-GB" sz="2800" b="1" dirty="0">
                  <a:solidFill>
                    <a:srgbClr val="FF0000"/>
                  </a:solidFill>
                  <a:ea typeface="Calibri"/>
                  <a:cs typeface="Calibri"/>
                  <a:sym typeface="Calibri"/>
                </a:rPr>
                <a:t>Horizontal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DDD0462-0665-FC40-B532-5F1E6D2D3059}"/>
                </a:ext>
              </a:extLst>
            </p:cNvPr>
            <p:cNvSpPr/>
            <p:nvPr/>
          </p:nvSpPr>
          <p:spPr>
            <a:xfrm>
              <a:off x="7169594" y="5365069"/>
              <a:ext cx="68865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en-GB" sz="2800" b="1" dirty="0">
                  <a:solidFill>
                    <a:srgbClr val="0000FF"/>
                  </a:solidFill>
                  <a:ea typeface="Calibri"/>
                  <a:cs typeface="Calibri"/>
                  <a:sym typeface="Calibri"/>
                </a:rPr>
                <a:t>Vertical</a:t>
              </a:r>
              <a:endParaRPr lang="en-GB" sz="2800" b="1" dirty="0">
                <a:solidFill>
                  <a:srgbClr val="43C143"/>
                </a:solidFill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E3FB239-9CB7-9344-B22F-D781F85A8F8F}"/>
                </a:ext>
              </a:extLst>
            </p:cNvPr>
            <p:cNvSpPr/>
            <p:nvPr/>
          </p:nvSpPr>
          <p:spPr>
            <a:xfrm>
              <a:off x="7716732" y="5818970"/>
              <a:ext cx="91226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en-GB" sz="2800" b="1" dirty="0">
                  <a:solidFill>
                    <a:srgbClr val="FF0000"/>
                  </a:solidFill>
                  <a:ea typeface="Calibri"/>
                  <a:cs typeface="Calibri"/>
                  <a:sym typeface="Calibri"/>
                </a:rPr>
                <a:t>Horizontal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761E6FB-8A4E-C141-AF57-4EE6292A9ADF}"/>
                </a:ext>
              </a:extLst>
            </p:cNvPr>
            <p:cNvSpPr/>
            <p:nvPr/>
          </p:nvSpPr>
          <p:spPr>
            <a:xfrm>
              <a:off x="6854361" y="2936966"/>
              <a:ext cx="95234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en-GB" sz="2800" dirty="0">
                  <a:solidFill>
                    <a:srgbClr val="0000FF"/>
                  </a:solidFill>
                  <a:latin typeface="Century Gothic" panose="020B0502020202020204" pitchFamily="34" charset="0"/>
                  <a:ea typeface="Calibri"/>
                  <a:cs typeface="Calibri"/>
                  <a:sym typeface="Calibri"/>
                </a:rPr>
                <a:t>Beam size</a:t>
              </a:r>
              <a:endParaRPr lang="en-GB" sz="2800" dirty="0">
                <a:solidFill>
                  <a:srgbClr val="43C143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C052E4B-8D41-924F-8084-93608DB56D4D}"/>
                </a:ext>
              </a:extLst>
            </p:cNvPr>
            <p:cNvSpPr/>
            <p:nvPr/>
          </p:nvSpPr>
          <p:spPr>
            <a:xfrm>
              <a:off x="6829225" y="3261229"/>
              <a:ext cx="67181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en-GB" sz="2800" b="1" dirty="0">
                  <a:ea typeface="Calibri"/>
                  <a:cs typeface="Calibri"/>
                  <a:sym typeface="Calibri"/>
                </a:rPr>
                <a:t>Parallel</a:t>
              </a:r>
            </a:p>
          </p:txBody>
        </p:sp>
        <p:sp>
          <p:nvSpPr>
            <p:cNvPr id="37" name="Google Shape;345;p16">
              <a:extLst>
                <a:ext uri="{FF2B5EF4-FFF2-40B4-BE49-F238E27FC236}">
                  <a16:creationId xmlns:a16="http://schemas.microsoft.com/office/drawing/2014/main" id="{A31FCF54-88B2-2945-8C66-5402F79EE7E7}"/>
                </a:ext>
              </a:extLst>
            </p:cNvPr>
            <p:cNvSpPr/>
            <p:nvPr/>
          </p:nvSpPr>
          <p:spPr>
            <a:xfrm>
              <a:off x="6762829" y="5022843"/>
              <a:ext cx="1311123" cy="3188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82850" tIns="91400" rIns="182850" bIns="91400" anchor="t" anchorCtr="0">
              <a:noAutofit/>
            </a:bodyPr>
            <a:lstStyle/>
            <a:p>
              <a:pPr algn="r"/>
              <a:r>
                <a:rPr lang="en-GB" sz="28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Conv. in X-axis</a:t>
              </a:r>
              <a:endParaRPr sz="2800" b="1" dirty="0">
                <a:solidFill>
                  <a:srgbClr val="43C143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r"/>
              <a:endParaRPr sz="3600" b="1" dirty="0">
                <a:solidFill>
                  <a:srgbClr val="43C14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B39A81D-5C79-724B-B833-F7BE899817B8}"/>
                </a:ext>
              </a:extLst>
            </p:cNvPr>
            <p:cNvSpPr/>
            <p:nvPr/>
          </p:nvSpPr>
          <p:spPr>
            <a:xfrm>
              <a:off x="10041060" y="4048035"/>
              <a:ext cx="149095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en-GB" sz="2800" dirty="0">
                  <a:solidFill>
                    <a:srgbClr val="0000FF"/>
                  </a:solidFill>
                  <a:latin typeface="Century Gothic" panose="020B0502020202020204" pitchFamily="34" charset="0"/>
                  <a:ea typeface="Calibri"/>
                  <a:cs typeface="Calibri"/>
                  <a:sym typeface="Calibri"/>
                </a:rPr>
                <a:t>Dose deposition</a:t>
              </a:r>
              <a:endParaRPr lang="en-GB" sz="2800" dirty="0">
                <a:solidFill>
                  <a:srgbClr val="43C143"/>
                </a:solidFill>
                <a:latin typeface="Century Gothic" panose="020B0502020202020204" pitchFamily="34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DC6C464-C8E2-BE42-A25C-12CA0814B84B}"/>
                </a:ext>
              </a:extLst>
            </p:cNvPr>
            <p:cNvSpPr txBox="1"/>
            <p:nvPr/>
          </p:nvSpPr>
          <p:spPr>
            <a:xfrm>
              <a:off x="8629001" y="6318222"/>
              <a:ext cx="126172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latin typeface="Century Gothic" charset="0"/>
                  <a:ea typeface="Century Gothic" charset="0"/>
                  <a:cs typeface="Century Gothic" charset="0"/>
                </a:rPr>
                <a:t>A. </a:t>
              </a:r>
              <a:r>
                <a:rPr lang="en-US" sz="2000" i="1" dirty="0" err="1">
                  <a:latin typeface="Century Gothic" charset="0"/>
                  <a:ea typeface="Century Gothic" charset="0"/>
                  <a:cs typeface="Century Gothic" charset="0"/>
                </a:rPr>
                <a:t>Lagzda</a:t>
              </a:r>
              <a:r>
                <a:rPr lang="en-US" sz="2000" i="1" dirty="0">
                  <a:latin typeface="Century Gothic" charset="0"/>
                  <a:ea typeface="Century Gothic" charset="0"/>
                  <a:cs typeface="Century Gothic" charset="0"/>
                </a:rPr>
                <a:t>, </a:t>
              </a:r>
              <a:r>
                <a:rPr lang="en-US" sz="2000" i="1" dirty="0" err="1">
                  <a:latin typeface="Century Gothic" charset="0"/>
                  <a:ea typeface="Century Gothic" charset="0"/>
                  <a:cs typeface="Century Gothic" charset="0"/>
                </a:rPr>
                <a:t>R.Jones</a:t>
              </a:r>
              <a:endParaRPr lang="en-US" sz="2000" i="1" dirty="0">
                <a:latin typeface="Century Gothic" charset="0"/>
                <a:ea typeface="Century Gothic" charset="0"/>
                <a:cs typeface="Century Gothic" charset="0"/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9714331" y="12712701"/>
            <a:ext cx="500136" cy="528990"/>
          </a:xfrm>
        </p:spPr>
        <p:txBody>
          <a:bodyPr/>
          <a:lstStyle/>
          <a:p>
            <a:fld id="{DA3EF7D7-B41C-4E41-B33D-108C468D42E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526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D5C981-F89D-3746-8981-1EFC9B396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400" dirty="0"/>
              <a:t>Other comments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B108BA-96F4-A84A-8B2D-879303AF79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44181" y="4075401"/>
            <a:ext cx="21821145" cy="8979495"/>
          </a:xfrm>
        </p:spPr>
        <p:txBody>
          <a:bodyPr/>
          <a:lstStyle/>
          <a:p>
            <a:pPr marL="317500" indent="0">
              <a:buNone/>
            </a:pPr>
            <a:r>
              <a:rPr lang="en-US" sz="4400" dirty="0"/>
              <a:t>Reminder: </a:t>
            </a:r>
          </a:p>
          <a:p>
            <a:pPr marL="317500" indent="0">
              <a:spcBef>
                <a:spcPts val="900"/>
              </a:spcBef>
              <a:buNone/>
            </a:pPr>
            <a:r>
              <a:rPr lang="en-US" sz="4400" dirty="0"/>
              <a:t>A significant amount of relevant work for CLIC is happening at outside labs, linked to FEL systems and components using X-band, medical </a:t>
            </a:r>
            <a:r>
              <a:rPr lang="en-US" sz="4400" dirty="0" err="1"/>
              <a:t>linacs</a:t>
            </a:r>
            <a:r>
              <a:rPr lang="en-US" sz="4400" dirty="0"/>
              <a:t> as for Flash -&gt; work in CLEAR related to these fields directly benefit the LC studies and visa versa  </a:t>
            </a:r>
          </a:p>
          <a:p>
            <a:pPr marL="317500" indent="0">
              <a:buNone/>
            </a:pPr>
            <a:r>
              <a:rPr lang="en-US" sz="4400" dirty="0"/>
              <a:t>Finally:</a:t>
            </a:r>
          </a:p>
          <a:p>
            <a:pPr marL="317500" indent="0">
              <a:spcBef>
                <a:spcPts val="900"/>
              </a:spcBef>
              <a:buNone/>
            </a:pPr>
            <a:r>
              <a:rPr lang="en-US" sz="4400" dirty="0"/>
              <a:t>The combination of CLEAR and XBOX1-3 in a transnational access scheme also opens up for supporting existing and new collaborators and ideas in the area of X-band technology. Being planned.</a:t>
            </a:r>
          </a:p>
          <a:p>
            <a:pPr marL="317500" indent="0">
              <a:buNone/>
            </a:pPr>
            <a:endParaRPr lang="en-US" sz="4800" dirty="0"/>
          </a:p>
          <a:p>
            <a:pPr algn="ctr">
              <a:spcBef>
                <a:spcPts val="900"/>
              </a:spcBef>
              <a:buFontTx/>
              <a:buChar char="-"/>
            </a:pPr>
            <a:r>
              <a:rPr lang="en-US" sz="4800" dirty="0">
                <a:solidFill>
                  <a:srgbClr val="0070C0"/>
                </a:solidFill>
              </a:rPr>
              <a:t>All slides from the CLIC/CLEAR team, in the expert audience -  </a:t>
            </a:r>
          </a:p>
          <a:p>
            <a:pPr algn="ctr">
              <a:spcBef>
                <a:spcPts val="900"/>
              </a:spcBef>
              <a:buFontTx/>
              <a:buChar char="-"/>
            </a:pPr>
            <a:r>
              <a:rPr lang="en-US" sz="4800" dirty="0">
                <a:solidFill>
                  <a:srgbClr val="0070C0"/>
                </a:solidFill>
              </a:rPr>
              <a:t>MANY THANKS - </a:t>
            </a:r>
          </a:p>
          <a:p>
            <a:pPr marL="3175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11659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0B1C8-0BA4-D340-A2C3-F954F38A8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3937" y="239261"/>
            <a:ext cx="14716126" cy="1899999"/>
          </a:xfrm>
        </p:spPr>
        <p:txBody>
          <a:bodyPr/>
          <a:lstStyle/>
          <a:p>
            <a:pPr algn="ctr"/>
            <a:r>
              <a:rPr lang="en-US" sz="6400" dirty="0"/>
              <a:t>LC  studies 2021-25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D6E50D-ED52-6347-AF8B-11C41C52018F}"/>
              </a:ext>
            </a:extLst>
          </p:cNvPr>
          <p:cNvSpPr/>
          <p:nvPr/>
        </p:nvSpPr>
        <p:spPr>
          <a:xfrm>
            <a:off x="1371600" y="2401952"/>
            <a:ext cx="16964526" cy="39703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Avenir Roman" panose="02000503020000020003" pitchFamily="2" charset="0"/>
              </a:rPr>
              <a:t>ILC related R&amp;D: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venir Roman" panose="02000503020000020003" pitchFamily="2" charset="0"/>
              </a:rPr>
              <a:t>Positron flux concentrator, ATF2/3, Hi-klystrons, various SRF topics, </a:t>
            </a:r>
            <a:r>
              <a:rPr lang="en-US" sz="2800" dirty="0" err="1">
                <a:latin typeface="Avenir Roman" panose="02000503020000020003" pitchFamily="2" charset="0"/>
              </a:rPr>
              <a:t>cryo</a:t>
            </a:r>
            <a:r>
              <a:rPr lang="en-US" sz="2800" dirty="0">
                <a:latin typeface="Avenir Roman" panose="02000503020000020003" pitchFamily="2" charset="0"/>
              </a:rPr>
              <a:t>, dumps, beam-dynamics (these are ILC and/or KEK collaborative R&amp;D)  </a:t>
            </a:r>
          </a:p>
          <a:p>
            <a:endParaRPr lang="en-US" sz="2800" dirty="0">
              <a:solidFill>
                <a:srgbClr val="FF0000"/>
              </a:solidFill>
              <a:latin typeface="Avenir Roman" panose="02000503020000020003" pitchFamily="2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Avenir Roman" panose="02000503020000020003" pitchFamily="2" charset="0"/>
              </a:rPr>
              <a:t>Not considered yet: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venir Roman" panose="02000503020000020003" pitchFamily="2" charset="0"/>
              </a:rPr>
              <a:t>A so-called ILC Pre-lab effort, or Flash RT construction – both could require/benefit from CLEAR measurements (for hardware in addition to the work described by M</a:t>
            </a:r>
          </a:p>
          <a:p>
            <a:endParaRPr lang="en-US" sz="2800" dirty="0">
              <a:latin typeface="Avenir Roman" panose="02000503020000020003" pitchFamily="2" charset="0"/>
            </a:endParaRPr>
          </a:p>
          <a:p>
            <a:endParaRPr lang="en-US" sz="2800" dirty="0">
              <a:latin typeface="Avenir Roman" panose="02000503020000020003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8118E2D-F54D-764E-B192-DE69A174E89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89579" y="2401952"/>
            <a:ext cx="3962400" cy="1743456"/>
          </a:xfrm>
          <a:prstGeom prst="rect">
            <a:avLst/>
          </a:prstGeom>
        </p:spPr>
      </p:pic>
      <p:pic>
        <p:nvPicPr>
          <p:cNvPr id="18" name="Picture 3">
            <a:extLst>
              <a:ext uri="{FF2B5EF4-FFF2-40B4-BE49-F238E27FC236}">
                <a16:creationId xmlns:a16="http://schemas.microsoft.com/office/drawing/2014/main" id="{202AF588-6A3E-574C-A6CC-91C72B76D2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8982427" y="4509237"/>
            <a:ext cx="4610246" cy="201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36563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0B1C8-0BA4-D340-A2C3-F954F38A8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3937" y="239261"/>
            <a:ext cx="14716126" cy="1899999"/>
          </a:xfrm>
        </p:spPr>
        <p:txBody>
          <a:bodyPr/>
          <a:lstStyle/>
          <a:p>
            <a:pPr algn="ctr"/>
            <a:r>
              <a:rPr lang="en-US" sz="6400" dirty="0"/>
              <a:t>LC  and CLEAR  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20D23888-19C1-6D45-9A89-A4C70168C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17385" y="2953299"/>
            <a:ext cx="22001732" cy="7764635"/>
          </a:xfrm>
        </p:spPr>
        <p:txBody>
          <a:bodyPr anchor="t"/>
          <a:lstStyle/>
          <a:p>
            <a:pPr marL="317500" indent="0">
              <a:buNone/>
            </a:pPr>
            <a:r>
              <a:rPr lang="en-US" sz="4000" dirty="0"/>
              <a:t>We consider CLEAR </a:t>
            </a:r>
            <a:r>
              <a:rPr lang="en-US" sz="4000" dirty="0">
                <a:solidFill>
                  <a:srgbClr val="FF0000"/>
                </a:solidFill>
              </a:rPr>
              <a:t>together </a:t>
            </a:r>
            <a:r>
              <a:rPr lang="en-US" sz="4000" dirty="0"/>
              <a:t>with the XBOX1 RF system, which is essential for several of the studies mentioned in the following</a:t>
            </a:r>
          </a:p>
          <a:p>
            <a:pPr marL="317500" indent="0">
              <a:buNone/>
            </a:pPr>
            <a:r>
              <a:rPr lang="en-US" sz="4000" dirty="0"/>
              <a:t>In many cases these activities involve collaborators in leading roles </a:t>
            </a:r>
          </a:p>
          <a:p>
            <a:pPr marL="317500" indent="0">
              <a:buNone/>
            </a:pPr>
            <a:endParaRPr lang="en-US" sz="4400" dirty="0"/>
          </a:p>
        </p:txBody>
      </p:sp>
      <p:pic>
        <p:nvPicPr>
          <p:cNvPr id="24" name="Picture 3">
            <a:extLst>
              <a:ext uri="{FF2B5EF4-FFF2-40B4-BE49-F238E27FC236}">
                <a16:creationId xmlns:a16="http://schemas.microsoft.com/office/drawing/2014/main" id="{9B0A8F35-49BB-1446-A7BA-CBDC7EB22A3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7385" y="6563456"/>
            <a:ext cx="5784994" cy="4281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BDD33A8-FFC2-5649-AA73-83111A92DC3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6" t="6799" r="7083" b="13379"/>
          <a:stretch/>
        </p:blipFill>
        <p:spPr>
          <a:xfrm>
            <a:off x="13920978" y="6651859"/>
            <a:ext cx="7956000" cy="3276000"/>
          </a:xfrm>
          <a:prstGeom prst="rect">
            <a:avLst/>
          </a:prstGeom>
          <a:effectLst>
            <a:softEdge rad="101600"/>
          </a:effectLst>
        </p:spPr>
      </p:pic>
      <p:pic>
        <p:nvPicPr>
          <p:cNvPr id="26" name="Picture 2">
            <a:extLst>
              <a:ext uri="{FF2B5EF4-FFF2-40B4-BE49-F238E27FC236}">
                <a16:creationId xmlns:a16="http://schemas.microsoft.com/office/drawing/2014/main" id="{33E15F5B-9F41-9C41-9B74-24E8012D7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7313" y="6651859"/>
            <a:ext cx="4698665" cy="314140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098052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F0DAD-3820-FF40-BB10-67106DB67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7579" y="369887"/>
            <a:ext cx="16662484" cy="1899999"/>
          </a:xfrm>
        </p:spPr>
        <p:txBody>
          <a:bodyPr/>
          <a:lstStyle/>
          <a:p>
            <a:r>
              <a:rPr lang="en-US" sz="6400" dirty="0"/>
              <a:t>LC and CLEAR - I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13BFB3-C3FC-AD40-92F8-D7FE59577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1258" y="2157519"/>
            <a:ext cx="20715844" cy="10018439"/>
          </a:xfrm>
        </p:spPr>
        <p:txBody>
          <a:bodyPr anchor="t"/>
          <a:lstStyle/>
          <a:p>
            <a:pPr marL="317500" indent="0">
              <a:buNone/>
            </a:pPr>
            <a:endParaRPr lang="en-US" sz="4400" dirty="0"/>
          </a:p>
          <a:p>
            <a:pPr marL="317500" indent="0">
              <a:buNone/>
            </a:pPr>
            <a:r>
              <a:rPr lang="en-US" sz="4400" dirty="0"/>
              <a:t>1) Photo-gun/injector part of 2016-2020 INFN collaboration agreement. </a:t>
            </a:r>
          </a:p>
          <a:p>
            <a:pPr marL="981075" indent="-47625">
              <a:spcBef>
                <a:spcPts val="300"/>
              </a:spcBef>
              <a:buNone/>
            </a:pPr>
            <a:r>
              <a:rPr lang="en-US" sz="4400" dirty="0"/>
              <a:t>For any X-band application from FEL to Flash, for CLEAR and AWAKE.</a:t>
            </a:r>
          </a:p>
          <a:p>
            <a:pPr marL="981075" indent="-47625">
              <a:spcBef>
                <a:spcPts val="300"/>
              </a:spcBef>
              <a:buNone/>
            </a:pPr>
            <a:r>
              <a:rPr lang="en-US" sz="4400" dirty="0"/>
              <a:t>Assembled, tested, conditioned in CTF2. Much more in talk of Edda. </a:t>
            </a:r>
          </a:p>
          <a:p>
            <a:pPr marL="981075" indent="-47625">
              <a:spcBef>
                <a:spcPts val="300"/>
              </a:spcBef>
              <a:buNone/>
            </a:pPr>
            <a:endParaRPr lang="en-US" sz="4400" dirty="0"/>
          </a:p>
          <a:p>
            <a:pPr marL="981075" indent="-47625">
              <a:spcBef>
                <a:spcPts val="300"/>
              </a:spcBef>
              <a:buNone/>
            </a:pPr>
            <a:endParaRPr lang="en-US" sz="4400" dirty="0"/>
          </a:p>
          <a:p>
            <a:pPr marL="981075" indent="-47625">
              <a:spcBef>
                <a:spcPts val="300"/>
              </a:spcBef>
              <a:buNone/>
            </a:pPr>
            <a:endParaRPr lang="en-US" sz="4400" dirty="0"/>
          </a:p>
          <a:p>
            <a:pPr marL="981075" indent="-47625">
              <a:spcBef>
                <a:spcPts val="300"/>
              </a:spcBef>
              <a:buNone/>
            </a:pPr>
            <a:endParaRPr lang="en-US" sz="4400" dirty="0"/>
          </a:p>
          <a:p>
            <a:pPr marL="981075" indent="-47625">
              <a:spcBef>
                <a:spcPts val="300"/>
              </a:spcBef>
              <a:buNone/>
            </a:pPr>
            <a:endParaRPr lang="en-US" sz="4400" dirty="0"/>
          </a:p>
          <a:p>
            <a:pPr marL="981075" indent="-47625">
              <a:spcBef>
                <a:spcPts val="300"/>
              </a:spcBef>
              <a:buNone/>
            </a:pPr>
            <a:endParaRPr lang="en-US" sz="4400" dirty="0"/>
          </a:p>
          <a:p>
            <a:pPr marL="981075" indent="-47625">
              <a:spcBef>
                <a:spcPts val="300"/>
              </a:spcBef>
              <a:buNone/>
            </a:pPr>
            <a:endParaRPr lang="en-US" sz="4400" dirty="0"/>
          </a:p>
          <a:p>
            <a:pPr marL="981075" indent="-47625">
              <a:spcBef>
                <a:spcPts val="300"/>
              </a:spcBef>
              <a:buNone/>
            </a:pPr>
            <a:r>
              <a:rPr lang="en-US" sz="4400" dirty="0"/>
              <a:t>We consider further injector work with INFN (Flash RT) ? </a:t>
            </a:r>
          </a:p>
          <a:p>
            <a:pPr marL="1517650" indent="-1200150">
              <a:spcBef>
                <a:spcPts val="300"/>
              </a:spcBef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53999D-F8B4-B64B-832F-6077277B0F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6994" y="5847908"/>
            <a:ext cx="7269230" cy="413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68447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F0DAD-3820-FF40-BB10-67106DB67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400" dirty="0"/>
              <a:t>LC and CLEAR-II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13BFB3-C3FC-AD40-92F8-D7FE59577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5636" y="3593360"/>
            <a:ext cx="21434996" cy="8979495"/>
          </a:xfrm>
        </p:spPr>
        <p:txBody>
          <a:bodyPr/>
          <a:lstStyle/>
          <a:p>
            <a:pPr marL="317500" indent="0">
              <a:spcBef>
                <a:spcPts val="300"/>
              </a:spcBef>
              <a:buNone/>
            </a:pPr>
            <a:r>
              <a:rPr lang="en-US" sz="4400" dirty="0"/>
              <a:t>2) - 4) Structure performance studies (with RF power)</a:t>
            </a:r>
          </a:p>
          <a:p>
            <a:pPr marL="1962150" lvl="1" indent="-1200150">
              <a:spcBef>
                <a:spcPts val="300"/>
              </a:spcBef>
            </a:pPr>
            <a:r>
              <a:rPr lang="en-US" sz="4400" dirty="0"/>
              <a:t>Wakefields studies (important part of the CLIC luminosity performance strategy)</a:t>
            </a:r>
          </a:p>
          <a:p>
            <a:pPr marL="1962150" lvl="1" indent="-1200150">
              <a:spcBef>
                <a:spcPts val="300"/>
              </a:spcBef>
            </a:pPr>
            <a:r>
              <a:rPr lang="en-US" sz="4400" dirty="0"/>
              <a:t>Kicks, due to discharges (goes to heart of the breakdown rate limit) or imperfect alignments (wakefields) </a:t>
            </a:r>
          </a:p>
          <a:p>
            <a:pPr marL="1962150" lvl="1" indent="-1200150">
              <a:spcBef>
                <a:spcPts val="300"/>
              </a:spcBef>
            </a:pPr>
            <a:r>
              <a:rPr lang="en-US" sz="4400" dirty="0"/>
              <a:t>Long term operation, stability over time – demonstration </a:t>
            </a:r>
          </a:p>
          <a:p>
            <a:pPr marL="762000" lvl="1" indent="0">
              <a:spcBef>
                <a:spcPts val="300"/>
              </a:spcBef>
              <a:buNone/>
            </a:pPr>
            <a:endParaRPr lang="en-US" sz="4400" dirty="0"/>
          </a:p>
          <a:p>
            <a:pPr marL="317500" indent="0">
              <a:spcBef>
                <a:spcPts val="300"/>
              </a:spcBef>
              <a:buNone/>
            </a:pPr>
            <a:r>
              <a:rPr lang="en-US" sz="4400" dirty="0"/>
              <a:t>5) Instrumentation/diagnostics – relevant for CLIC and some cases ILC.  </a:t>
            </a:r>
          </a:p>
          <a:p>
            <a:pPr marL="317500" indent="0">
              <a:spcBef>
                <a:spcPts val="300"/>
              </a:spcBef>
              <a:buNone/>
            </a:pPr>
            <a:r>
              <a:rPr lang="en-US" sz="4400" dirty="0"/>
              <a:t>    Primarily work on </a:t>
            </a:r>
            <a:r>
              <a:rPr lang="en-US" sz="4400" dirty="0">
                <a:latin typeface="Century Gothic" panose="020B0502020202020204" pitchFamily="34" charset="0"/>
              </a:rPr>
              <a:t>high resolution cavity BPMs, but also interests in other    </a:t>
            </a:r>
          </a:p>
          <a:p>
            <a:pPr marL="317500" indent="0">
              <a:spcBef>
                <a:spcPts val="300"/>
              </a:spcBef>
              <a:buNone/>
            </a:pPr>
            <a:r>
              <a:rPr lang="en-US" sz="4400" dirty="0">
                <a:latin typeface="Century Gothic" panose="020B0502020202020204" pitchFamily="34" charset="0"/>
              </a:rPr>
              <a:t>    technologies, e.g</a:t>
            </a:r>
            <a:r>
              <a:rPr lang="en-US" sz="4400" dirty="0">
                <a:latin typeface="Avenir Roman" panose="02000503020000020003" pitchFamily="2" charset="0"/>
              </a:rPr>
              <a:t>. coherent Cherenkov diffraction radiation</a:t>
            </a:r>
            <a:r>
              <a:rPr lang="en-US" sz="4400" dirty="0"/>
              <a:t> (short bunches) </a:t>
            </a:r>
            <a:endParaRPr lang="en-US" sz="4400" dirty="0">
              <a:latin typeface="Century Gothic" panose="020B0502020202020204" pitchFamily="34" charset="0"/>
            </a:endParaRPr>
          </a:p>
          <a:p>
            <a:pPr marL="317500" indent="0">
              <a:spcBef>
                <a:spcPts val="300"/>
              </a:spcBef>
              <a:buNone/>
            </a:pPr>
            <a:endParaRPr lang="en-US" sz="4400" dirty="0"/>
          </a:p>
          <a:p>
            <a:pPr marL="317500" indent="0">
              <a:spcBef>
                <a:spcPts val="300"/>
              </a:spcBef>
              <a:buNone/>
            </a:pPr>
            <a:r>
              <a:rPr lang="en-US" sz="4400" dirty="0"/>
              <a:t>    See earlier talk of </a:t>
            </a:r>
            <a:r>
              <a:rPr lang="en-US" sz="4400" dirty="0">
                <a:latin typeface="Century Gothic" panose="020B0502020202020204" pitchFamily="34" charset="0"/>
              </a:rPr>
              <a:t>Stefano</a:t>
            </a:r>
          </a:p>
          <a:p>
            <a:pPr marL="317500" indent="0">
              <a:spcBef>
                <a:spcPts val="300"/>
              </a:spcBef>
              <a:buNone/>
            </a:pPr>
            <a:endParaRPr lang="en-US" sz="4400" b="1" dirty="0"/>
          </a:p>
          <a:p>
            <a:pPr marL="317500" indent="0">
              <a:spcBef>
                <a:spcPts val="300"/>
              </a:spcBef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51789488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75440-3F11-BA46-AC38-A02A4DB4F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E6C76B-0868-9F48-BBF9-ADAA1FE51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832" y="288758"/>
            <a:ext cx="21495419" cy="1281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605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69946" y="368279"/>
            <a:ext cx="15236754" cy="984738"/>
          </a:xfrm>
        </p:spPr>
        <p:txBody>
          <a:bodyPr>
            <a:noAutofit/>
          </a:bodyPr>
          <a:lstStyle/>
          <a:p>
            <a:pPr algn="l"/>
            <a:r>
              <a:rPr lang="en-US" sz="6400" dirty="0">
                <a:solidFill>
                  <a:schemeClr val="tx1"/>
                </a:solidFill>
              </a:rPr>
              <a:t>Key CLIC related activities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33763" y="1654629"/>
            <a:ext cx="10465094" cy="11794034"/>
          </a:xfrm>
          <a:prstGeom prst="rect">
            <a:avLst/>
          </a:prstGeom>
        </p:spPr>
        <p:txBody>
          <a:bodyPr vert="horz" lIns="182880" tIns="91440" rIns="182880" bIns="9144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Experiments:</a:t>
            </a:r>
            <a:endParaRPr lang="en-US" sz="4000" dirty="0"/>
          </a:p>
          <a:p>
            <a:pPr marL="685800" indent="-685800" algn="l">
              <a:buFont typeface="Arial" charset="0"/>
              <a:buChar char="•"/>
            </a:pPr>
            <a:r>
              <a:rPr lang="en-US" sz="3200" dirty="0"/>
              <a:t>Wake-Field monitors</a:t>
            </a:r>
          </a:p>
          <a:p>
            <a:pPr marL="685800" indent="-685800" algn="l">
              <a:buFont typeface="Arial" charset="0"/>
              <a:buChar char="•"/>
            </a:pPr>
            <a:r>
              <a:rPr lang="en-US" sz="3200" dirty="0"/>
              <a:t>Wake-field kicks</a:t>
            </a:r>
          </a:p>
          <a:p>
            <a:pPr marL="685800" indent="-685800" algn="l">
              <a:buFont typeface="Arial" charset="0"/>
              <a:buChar char="•"/>
            </a:pPr>
            <a:r>
              <a:rPr lang="en-US" sz="3200" dirty="0"/>
              <a:t>CLIC cavity BPMs</a:t>
            </a:r>
          </a:p>
          <a:p>
            <a:pPr marL="685800" indent="-685800" algn="l">
              <a:buFont typeface="Arial" charset="0"/>
              <a:buChar char="•"/>
            </a:pPr>
            <a:endParaRPr lang="en-US" sz="3200" dirty="0"/>
          </a:p>
          <a:p>
            <a:pPr algn="just"/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Main collaborators</a:t>
            </a:r>
          </a:p>
          <a:p>
            <a:pPr marL="571500" indent="-571500" algn="just">
              <a:buFont typeface="Arial" charset="0"/>
              <a:buChar char="•"/>
            </a:pPr>
            <a:r>
              <a:rPr lang="en-US" sz="2800" dirty="0"/>
              <a:t>University of Oslo</a:t>
            </a:r>
          </a:p>
          <a:p>
            <a:pPr marL="571500" indent="-571500" algn="just">
              <a:buFont typeface="Arial" charset="0"/>
              <a:buChar char="•"/>
            </a:pPr>
            <a:r>
              <a:rPr lang="en-US" sz="2800" dirty="0"/>
              <a:t>CEA - </a:t>
            </a:r>
            <a:r>
              <a:rPr lang="en-US" sz="2800" dirty="0" err="1"/>
              <a:t>Saclay</a:t>
            </a:r>
            <a:endParaRPr lang="en-US" sz="2800" dirty="0"/>
          </a:p>
          <a:p>
            <a:pPr marL="571500" indent="-571500" algn="just">
              <a:buFont typeface="Arial" charset="0"/>
              <a:buChar char="•"/>
            </a:pPr>
            <a:r>
              <a:rPr lang="en-US" sz="2800" dirty="0" err="1"/>
              <a:t>Università</a:t>
            </a:r>
            <a:r>
              <a:rPr lang="en-US" sz="2800" dirty="0"/>
              <a:t> di Napoli Federico II</a:t>
            </a:r>
          </a:p>
          <a:p>
            <a:pPr marL="571500" indent="-571500" algn="just">
              <a:buFont typeface="Arial" charset="0"/>
              <a:buChar char="•"/>
            </a:pPr>
            <a:r>
              <a:rPr lang="en-US" sz="2800" dirty="0"/>
              <a:t>RHUL</a:t>
            </a:r>
          </a:p>
          <a:p>
            <a:pPr marL="571500" indent="-571500" algn="just">
              <a:buFont typeface="Arial" charset="0"/>
              <a:buChar char="•"/>
            </a:pPr>
            <a:endParaRPr lang="en-US" sz="1600" dirty="0"/>
          </a:p>
          <a:p>
            <a:pPr algn="l"/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Future step, connecting </a:t>
            </a:r>
            <a:br>
              <a:rPr lang="en-US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the cavity to X-Box1</a:t>
            </a:r>
            <a:br>
              <a:rPr lang="en-US" sz="3200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n-US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possible tests:</a:t>
            </a:r>
          </a:p>
          <a:p>
            <a:pPr marL="685800" indent="-685800" algn="just">
              <a:buFont typeface="Arial" charset="0"/>
              <a:buChar char="•"/>
            </a:pPr>
            <a:r>
              <a:rPr lang="en-US" sz="2800" dirty="0"/>
              <a:t>RF kicks</a:t>
            </a:r>
          </a:p>
          <a:p>
            <a:pPr marL="685800" indent="-685800" algn="just">
              <a:buFont typeface="Arial" charset="0"/>
              <a:buChar char="•"/>
            </a:pPr>
            <a:r>
              <a:rPr lang="en-US" sz="2800" dirty="0"/>
              <a:t>Breakdown kicks</a:t>
            </a:r>
          </a:p>
          <a:p>
            <a:pPr marL="685800" indent="-685800" algn="just">
              <a:buFont typeface="Arial" charset="0"/>
              <a:buChar char="•"/>
            </a:pPr>
            <a:r>
              <a:rPr lang="en-US" sz="2800" dirty="0"/>
              <a:t>RF effect on WFMs</a:t>
            </a:r>
          </a:p>
          <a:p>
            <a:pPr marL="685800" indent="-685800" algn="just">
              <a:buFont typeface="Arial" charset="0"/>
              <a:buChar char="•"/>
            </a:pPr>
            <a:r>
              <a:rPr lang="en-US" sz="2800" dirty="0"/>
              <a:t>Stability &amp; reliability runs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4D3DB7-DE45-3F48-849A-8E6502091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1347" y="1919484"/>
            <a:ext cx="3575350" cy="494302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FD640FD-832F-8D4D-BF6C-7D326236FEF5}"/>
              </a:ext>
            </a:extLst>
          </p:cNvPr>
          <p:cNvSpPr/>
          <p:nvPr/>
        </p:nvSpPr>
        <p:spPr>
          <a:xfrm>
            <a:off x="7935498" y="5266628"/>
            <a:ext cx="25894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Century Gothic" charset="0"/>
                <a:ea typeface="Century Gothic" charset="0"/>
                <a:cs typeface="Century Gothic" charset="0"/>
              </a:rPr>
              <a:t>Wake-Field monitors</a:t>
            </a:r>
          </a:p>
          <a:p>
            <a:pPr algn="ctr"/>
            <a:r>
              <a:rPr lang="en-US" sz="2000" dirty="0">
                <a:latin typeface="Century Gothic" charset="0"/>
                <a:ea typeface="Century Gothic" charset="0"/>
                <a:cs typeface="Century Gothic" charset="0"/>
              </a:rPr>
              <a:t> response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9ED016-011D-634A-96E0-AA3BE121E3F2}"/>
              </a:ext>
            </a:extLst>
          </p:cNvPr>
          <p:cNvSpPr txBox="1"/>
          <p:nvPr/>
        </p:nvSpPr>
        <p:spPr>
          <a:xfrm>
            <a:off x="15495924" y="1460272"/>
            <a:ext cx="6373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002060"/>
                </a:solidFill>
                <a:latin typeface="Century Gothic"/>
                <a:cs typeface="Century Gothic"/>
              </a:rPr>
              <a:t>A. Gilardi, K. Sjobaek, M. Wendt, A. Lyapin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9714331" y="12712701"/>
            <a:ext cx="500136" cy="528990"/>
          </a:xfrm>
        </p:spPr>
        <p:txBody>
          <a:bodyPr/>
          <a:lstStyle/>
          <a:p>
            <a:fld id="{DA3EF7D7-B41C-4E41-B33D-108C468D42ED}" type="slidenum">
              <a:rPr lang="en-GB" smtClean="0"/>
              <a:t>7</a:t>
            </a:fld>
            <a:endParaRPr lang="en-GB"/>
          </a:p>
        </p:txBody>
      </p:sp>
      <p:pic>
        <p:nvPicPr>
          <p:cNvPr id="15" name="Picture 2" descr="http://cds.cern.ch/record/2741145/files/202009-130_03.jpg?subformat=icon-6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1931" y="3103382"/>
            <a:ext cx="8178102" cy="654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Content Placeholder 3">
            <a:extLst>
              <a:ext uri="{FF2B5EF4-FFF2-40B4-BE49-F238E27FC236}">
                <a16:creationId xmlns:a16="http://schemas.microsoft.com/office/drawing/2014/main" id="{717F7447-9D81-1943-95F1-42A43C6BC72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23300" r="79750">
                        <a14:foregroundMark x1="38950" y1="19968" x2="38950" y2="199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535" r="23013"/>
          <a:stretch/>
        </p:blipFill>
        <p:spPr>
          <a:xfrm>
            <a:off x="10046783" y="6342146"/>
            <a:ext cx="4921530" cy="60891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5EEA34B-599C-B64B-87E5-EC27D238C4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272" b="94048" l="6711" r="89933">
                        <a14:backgroundMark x1="54027" y1="83844" x2="54027" y2="8384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69946" y="7361332"/>
            <a:ext cx="4955032" cy="4888520"/>
          </a:xfrm>
          <a:prstGeom prst="rect">
            <a:avLst/>
          </a:prstGeom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2D630A50-0275-984F-92B3-F0EB03476E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853" b="80684" l="12644" r="793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31" t="7733" r="17110" b="19344"/>
          <a:stretch/>
        </p:blipFill>
        <p:spPr bwMode="auto">
          <a:xfrm>
            <a:off x="9713783" y="1952715"/>
            <a:ext cx="5289186" cy="346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01347" y="12086280"/>
            <a:ext cx="168080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Cavity BPM and X-band structure on movers</a:t>
            </a:r>
          </a:p>
        </p:txBody>
      </p:sp>
    </p:spTree>
    <p:extLst>
      <p:ext uri="{BB962C8B-B14F-4D97-AF65-F5344CB8AC3E}">
        <p14:creationId xmlns:p14="http://schemas.microsoft.com/office/powerpoint/2010/main" val="1282423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F0DAD-3820-FF40-BB10-67106DB67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7579" y="369887"/>
            <a:ext cx="16662484" cy="1899999"/>
          </a:xfrm>
        </p:spPr>
        <p:txBody>
          <a:bodyPr/>
          <a:lstStyle/>
          <a:p>
            <a:r>
              <a:rPr lang="en-US" sz="6400" dirty="0"/>
              <a:t>LC and CLEAR - III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13BFB3-C3FC-AD40-92F8-D7FE59577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0899" y="2682366"/>
            <a:ext cx="20715844" cy="8979495"/>
          </a:xfrm>
        </p:spPr>
        <p:txBody>
          <a:bodyPr anchor="t"/>
          <a:lstStyle/>
          <a:p>
            <a:pPr marL="909638" indent="-622300">
              <a:spcBef>
                <a:spcPts val="300"/>
              </a:spcBef>
              <a:buNone/>
            </a:pPr>
            <a:r>
              <a:rPr lang="en-US" sz="4400" dirty="0"/>
              <a:t>6) X-band technology applications: VHEE studies, Flash RT including appropriate dosimetry, </a:t>
            </a:r>
            <a:r>
              <a:rPr lang="en-US" sz="4400" dirty="0">
                <a:solidFill>
                  <a:srgbClr val="FF0000"/>
                </a:solidFill>
              </a:rPr>
              <a:t>possibly</a:t>
            </a:r>
            <a:r>
              <a:rPr lang="en-US" sz="4400" dirty="0"/>
              <a:t> inverse Compact Scattering studies  </a:t>
            </a:r>
          </a:p>
          <a:p>
            <a:pPr marL="909638" indent="-622300">
              <a:spcBef>
                <a:spcPts val="300"/>
              </a:spcBef>
              <a:buNone/>
            </a:pPr>
            <a:r>
              <a:rPr lang="en-US" sz="4400" dirty="0"/>
              <a:t>    More general for Flash see talk of Marie-Catherine </a:t>
            </a:r>
            <a:r>
              <a:rPr lang="en-US" sz="4400" dirty="0" err="1"/>
              <a:t>Vozenin</a:t>
            </a:r>
            <a:endParaRPr lang="en-US" sz="4400" dirty="0"/>
          </a:p>
          <a:p>
            <a:pPr marL="317500" indent="0">
              <a:spcBef>
                <a:spcPts val="300"/>
              </a:spcBef>
              <a:buNone/>
            </a:pPr>
            <a:endParaRPr lang="en-US" sz="4400" dirty="0"/>
          </a:p>
          <a:p>
            <a:pPr marL="317500" indent="0">
              <a:spcBef>
                <a:spcPts val="300"/>
              </a:spcBef>
              <a:buNone/>
            </a:pPr>
            <a:endParaRPr lang="en-US" sz="4400" dirty="0"/>
          </a:p>
          <a:p>
            <a:pPr marL="317500" indent="0">
              <a:spcBef>
                <a:spcPts val="300"/>
              </a:spcBef>
              <a:buNone/>
            </a:pPr>
            <a:endParaRPr lang="en-US" sz="4400" dirty="0"/>
          </a:p>
          <a:p>
            <a:pPr marL="317500" indent="0">
              <a:spcBef>
                <a:spcPts val="300"/>
              </a:spcBef>
              <a:buNone/>
            </a:pPr>
            <a:endParaRPr lang="en-US" sz="4400" dirty="0"/>
          </a:p>
          <a:p>
            <a:pPr marL="317500" indent="0">
              <a:spcBef>
                <a:spcPts val="300"/>
              </a:spcBef>
              <a:buNone/>
            </a:pPr>
            <a:r>
              <a:rPr lang="en-US" sz="4400" dirty="0"/>
              <a:t>7</a:t>
            </a:r>
            <a:r>
              <a:rPr lang="en-US" sz="4400" dirty="0">
                <a:solidFill>
                  <a:schemeClr val="tx1"/>
                </a:solidFill>
              </a:rPr>
              <a:t>)</a:t>
            </a:r>
            <a:r>
              <a:rPr lang="en-US" sz="4400" dirty="0">
                <a:solidFill>
                  <a:srgbClr val="FF0000"/>
                </a:solidFill>
              </a:rPr>
              <a:t> Possibly </a:t>
            </a:r>
            <a:r>
              <a:rPr lang="en-US" sz="4400" dirty="0"/>
              <a:t>complete modules in CLEAR:  Long term goal to construct a CLIC or           </a:t>
            </a:r>
          </a:p>
          <a:p>
            <a:pPr marL="317500" indent="0">
              <a:spcBef>
                <a:spcPts val="300"/>
              </a:spcBef>
              <a:buNone/>
            </a:pPr>
            <a:r>
              <a:rPr lang="en-US" sz="4400" dirty="0"/>
              <a:t>    Flash RT module, beam-test considered </a:t>
            </a:r>
          </a:p>
          <a:p>
            <a:pPr marL="31750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4B0ADBF1-52A9-BF4D-9238-158BC4946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106527" y="9054331"/>
            <a:ext cx="8697579" cy="379556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B678B8-8183-3340-B439-4E2B45A1AF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4049" y="9607724"/>
            <a:ext cx="3508891" cy="41082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79BE8F-7A77-D04F-863B-D35CBE5C38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36453" y="4725341"/>
            <a:ext cx="8891116" cy="274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58569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1" y="369841"/>
            <a:ext cx="18490278" cy="984738"/>
          </a:xfrm>
        </p:spPr>
        <p:txBody>
          <a:bodyPr>
            <a:noAutofit/>
          </a:bodyPr>
          <a:lstStyle/>
          <a:p>
            <a:pPr algn="l"/>
            <a:r>
              <a:rPr lang="en-US" sz="6400" dirty="0">
                <a:solidFill>
                  <a:schemeClr val="tx1"/>
                </a:solidFill>
              </a:rPr>
              <a:t>Medical irradiation tests - VHEE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52" y="1738676"/>
            <a:ext cx="11658436" cy="733771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2575919" y="1650646"/>
            <a:ext cx="11598070" cy="8894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11893"/>
                </a:solidFill>
                <a:latin typeface="Century Gothic"/>
                <a:cs typeface="Century Gothic"/>
              </a:rPr>
              <a:t>Initial interest: Manchester Univ.  </a:t>
            </a:r>
            <a:r>
              <a:rPr lang="en-US" sz="2800" i="1" dirty="0">
                <a:latin typeface="Century Gothic"/>
                <a:cs typeface="Century Gothic"/>
              </a:rPr>
              <a:t>(A. </a:t>
            </a:r>
            <a:r>
              <a:rPr lang="en-US" sz="2800" i="1" dirty="0" err="1">
                <a:latin typeface="Century Gothic"/>
                <a:cs typeface="Century Gothic"/>
              </a:rPr>
              <a:t>Langzda</a:t>
            </a:r>
            <a:r>
              <a:rPr lang="en-US" sz="2800" i="1" dirty="0">
                <a:latin typeface="Century Gothic"/>
                <a:cs typeface="Century Gothic"/>
              </a:rPr>
              <a:t>, R. Jones)</a:t>
            </a:r>
          </a:p>
          <a:p>
            <a:endParaRPr lang="en-US" sz="1600" dirty="0">
              <a:solidFill>
                <a:srgbClr val="011893"/>
              </a:solidFill>
              <a:latin typeface="Century Gothic"/>
              <a:cs typeface="Century Gothic"/>
            </a:endParaRPr>
          </a:p>
          <a:p>
            <a:pPr marL="1260476" lvl="1" indent="-346076">
              <a:buFont typeface="Arial" charset="0"/>
              <a:buChar char="•"/>
            </a:pPr>
            <a:r>
              <a:rPr lang="en-US" sz="2800" dirty="0">
                <a:latin typeface="Century Gothic"/>
                <a:cs typeface="Century Gothic"/>
              </a:rPr>
              <a:t>Three measurements campaigns (2017-2018)</a:t>
            </a:r>
            <a:endParaRPr lang="en-US" sz="28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endParaRPr lang="en-US" sz="28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r>
              <a:rPr lang="en-US" sz="2800" dirty="0">
                <a:solidFill>
                  <a:srgbClr val="011893"/>
                </a:solidFill>
                <a:latin typeface="Century Gothic"/>
                <a:cs typeface="Century Gothic"/>
              </a:rPr>
              <a:t>Further requests from:</a:t>
            </a:r>
          </a:p>
          <a:p>
            <a:endParaRPr lang="en-US" sz="1600" dirty="0">
              <a:solidFill>
                <a:srgbClr val="011893"/>
              </a:solidFill>
              <a:latin typeface="Century Gothic"/>
              <a:cs typeface="Century Gothic"/>
            </a:endParaRPr>
          </a:p>
          <a:p>
            <a:r>
              <a:rPr lang="en-US" sz="2800" dirty="0">
                <a:solidFill>
                  <a:srgbClr val="011893"/>
                </a:solidFill>
                <a:latin typeface="Century Gothic"/>
                <a:cs typeface="Century Gothic"/>
              </a:rPr>
              <a:t>Nat. Phys. Lab. UK </a:t>
            </a:r>
            <a:r>
              <a:rPr lang="en-US" sz="2800" i="1" dirty="0">
                <a:latin typeface="Century Gothic"/>
                <a:cs typeface="Century Gothic"/>
              </a:rPr>
              <a:t>(A. </a:t>
            </a:r>
            <a:r>
              <a:rPr lang="en-US" sz="2800" i="1" dirty="0" err="1">
                <a:latin typeface="Century Gothic"/>
                <a:cs typeface="Century Gothic"/>
              </a:rPr>
              <a:t>Subiel</a:t>
            </a:r>
            <a:r>
              <a:rPr lang="en-US" sz="2800" i="1" dirty="0">
                <a:latin typeface="Century Gothic"/>
                <a:cs typeface="Century Gothic"/>
              </a:rPr>
              <a:t> et al.)</a:t>
            </a:r>
          </a:p>
          <a:p>
            <a:endParaRPr lang="en-US" sz="16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1333500" lvl="1" indent="-419100">
              <a:buFont typeface="Arial" charset="0"/>
              <a:buChar char="•"/>
            </a:pPr>
            <a:r>
              <a:rPr lang="en-US" sz="2800" dirty="0">
                <a:latin typeface="Century Gothic"/>
                <a:cs typeface="Century Gothic"/>
              </a:rPr>
              <a:t>Two measurement campaigns (end 2018, spring 2019)</a:t>
            </a:r>
          </a:p>
          <a:p>
            <a:pPr marL="1485900" lvl="1" indent="-571500">
              <a:buFont typeface="Arial" charset="0"/>
              <a:buChar char="•"/>
            </a:pPr>
            <a:endParaRPr lang="en-US" sz="28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r>
              <a:rPr lang="en-US" sz="2800" dirty="0">
                <a:solidFill>
                  <a:srgbClr val="011893"/>
                </a:solidFill>
                <a:latin typeface="Century Gothic"/>
                <a:cs typeface="Century Gothic"/>
              </a:rPr>
              <a:t>   Strathclyde University </a:t>
            </a:r>
            <a:r>
              <a:rPr lang="en-US" sz="2800" i="1" dirty="0">
                <a:latin typeface="Century Gothic"/>
                <a:cs typeface="Century Gothic"/>
              </a:rPr>
              <a:t>(K. </a:t>
            </a:r>
            <a:r>
              <a:rPr lang="en-US" sz="2800" i="1" dirty="0" err="1">
                <a:latin typeface="Century Gothic"/>
                <a:cs typeface="Century Gothic"/>
              </a:rPr>
              <a:t>Kokurewicz</a:t>
            </a:r>
            <a:r>
              <a:rPr lang="en-US" sz="2800" i="1" dirty="0">
                <a:latin typeface="Century Gothic"/>
                <a:cs typeface="Century Gothic"/>
              </a:rPr>
              <a:t> et  al.)</a:t>
            </a:r>
          </a:p>
          <a:p>
            <a:pPr marL="571500" indent="-571500">
              <a:buFont typeface="Arial" charset="0"/>
              <a:buChar char="•"/>
            </a:pPr>
            <a:endParaRPr lang="en-US" sz="16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1260476" lvl="1" indent="-346076">
              <a:buFont typeface="Arial" charset="0"/>
              <a:buChar char="•"/>
            </a:pPr>
            <a:r>
              <a:rPr lang="en-US" sz="2800" dirty="0">
                <a:latin typeface="Century Gothic"/>
                <a:cs typeface="Century Gothic"/>
              </a:rPr>
              <a:t>One campaign completed (end 2018)</a:t>
            </a:r>
          </a:p>
          <a:p>
            <a:pPr marL="571500" indent="-571500">
              <a:buFont typeface="Arial" charset="0"/>
              <a:buChar char="•"/>
            </a:pPr>
            <a:endParaRPr lang="en-US" sz="28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r>
              <a:rPr lang="en-US" sz="2800" dirty="0">
                <a:solidFill>
                  <a:srgbClr val="011893"/>
                </a:solidFill>
                <a:latin typeface="Century Gothic"/>
                <a:cs typeface="Century Gothic"/>
              </a:rPr>
              <a:t>   Oldenburg University and PTW </a:t>
            </a:r>
            <a:r>
              <a:rPr lang="en-US" sz="2800" i="1" dirty="0">
                <a:latin typeface="Century Gothic"/>
                <a:cs typeface="Century Gothic"/>
              </a:rPr>
              <a:t>(B. </a:t>
            </a:r>
            <a:r>
              <a:rPr lang="en-US" sz="2800" i="1" dirty="0" err="1">
                <a:latin typeface="Century Gothic"/>
                <a:cs typeface="Century Gothic"/>
              </a:rPr>
              <a:t>Poppe</a:t>
            </a:r>
            <a:r>
              <a:rPr lang="en-US" sz="2800" i="1" dirty="0">
                <a:latin typeface="Century Gothic"/>
                <a:cs typeface="Century Gothic"/>
              </a:rPr>
              <a:t>, D. </a:t>
            </a:r>
            <a:r>
              <a:rPr lang="en-US" sz="2800" i="1" dirty="0" err="1">
                <a:latin typeface="Century Gothic"/>
                <a:cs typeface="Century Gothic"/>
              </a:rPr>
              <a:t>Poppinga</a:t>
            </a:r>
            <a:r>
              <a:rPr lang="en-US" sz="2800" i="1" dirty="0">
                <a:latin typeface="Century Gothic"/>
                <a:cs typeface="Century Gothic"/>
              </a:rPr>
              <a:t> et al.)</a:t>
            </a:r>
          </a:p>
          <a:p>
            <a:pPr marL="571500" indent="-571500">
              <a:buFont typeface="Arial" charset="0"/>
              <a:buChar char="•"/>
            </a:pPr>
            <a:endParaRPr lang="en-US" sz="16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1260476" lvl="1" indent="-346076">
              <a:buFont typeface="Arial" charset="0"/>
              <a:buChar char="•"/>
            </a:pPr>
            <a:r>
              <a:rPr lang="en-US" sz="2800" dirty="0">
                <a:latin typeface="Century Gothic"/>
                <a:cs typeface="Century Gothic"/>
              </a:rPr>
              <a:t>Two campaigns completed (end 2018, September 2019)</a:t>
            </a:r>
          </a:p>
          <a:p>
            <a:pPr marL="571500" indent="-571500">
              <a:buFont typeface="Arial" charset="0"/>
              <a:buChar char="•"/>
            </a:pPr>
            <a:endParaRPr lang="en-US" sz="28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r>
              <a:rPr lang="en-US" sz="2800" dirty="0">
                <a:solidFill>
                  <a:srgbClr val="011893"/>
                </a:solidFill>
                <a:latin typeface="Century Gothic"/>
                <a:cs typeface="Century Gothic"/>
              </a:rPr>
              <a:t>   CHUV Lausanne </a:t>
            </a:r>
            <a:r>
              <a:rPr lang="en-US" sz="2800" i="1" dirty="0">
                <a:latin typeface="Century Gothic"/>
                <a:cs typeface="Century Gothic"/>
              </a:rPr>
              <a:t>(M.C. </a:t>
            </a:r>
            <a:r>
              <a:rPr lang="en-US" sz="2800" i="1" dirty="0" err="1">
                <a:latin typeface="Century Gothic"/>
                <a:cs typeface="Century Gothic"/>
              </a:rPr>
              <a:t>Vozenin</a:t>
            </a:r>
            <a:r>
              <a:rPr lang="en-US" sz="2800" i="1" dirty="0">
                <a:latin typeface="Century Gothic"/>
                <a:cs typeface="Century Gothic"/>
              </a:rPr>
              <a:t>, C. </a:t>
            </a:r>
            <a:r>
              <a:rPr lang="en-US" sz="2800" i="1" dirty="0" err="1">
                <a:latin typeface="Century Gothic"/>
                <a:cs typeface="Century Gothic"/>
              </a:rPr>
              <a:t>Bailat</a:t>
            </a:r>
            <a:r>
              <a:rPr lang="en-US" sz="2800" i="1" dirty="0">
                <a:latin typeface="Century Gothic"/>
                <a:cs typeface="Century Gothic"/>
              </a:rPr>
              <a:t>, R. </a:t>
            </a:r>
            <a:r>
              <a:rPr lang="en-US" sz="2800" i="1" dirty="0" err="1">
                <a:latin typeface="Century Gothic"/>
                <a:cs typeface="Century Gothic"/>
              </a:rPr>
              <a:t>Moeckli</a:t>
            </a:r>
            <a:r>
              <a:rPr lang="en-US" sz="2800" i="1" dirty="0">
                <a:latin typeface="Century Gothic"/>
                <a:cs typeface="Century Gothic"/>
              </a:rPr>
              <a:t>  et al.)</a:t>
            </a:r>
          </a:p>
          <a:p>
            <a:pPr marL="571500" indent="-571500">
              <a:buFont typeface="Arial" charset="0"/>
              <a:buChar char="•"/>
            </a:pPr>
            <a:endParaRPr lang="en-US" sz="16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1333500" lvl="1" indent="-419100">
              <a:buFont typeface="Arial" charset="0"/>
              <a:buChar char="•"/>
            </a:pPr>
            <a:r>
              <a:rPr lang="en-US" sz="2800" dirty="0">
                <a:latin typeface="Century Gothic"/>
                <a:cs typeface="Century Gothic"/>
              </a:rPr>
              <a:t>Preliminary tests (end 2018, spring 2019)</a:t>
            </a:r>
          </a:p>
          <a:p>
            <a:pPr lvl="1"/>
            <a:endParaRPr lang="en-US" sz="2800" dirty="0">
              <a:latin typeface="Century Gothic"/>
              <a:cs typeface="Century Gothic"/>
            </a:endParaRPr>
          </a:p>
          <a:p>
            <a:pPr marL="1485900" lvl="1" indent="-571500">
              <a:buFont typeface="Arial" charset="0"/>
              <a:buChar char="•"/>
            </a:pPr>
            <a:endParaRPr lang="en-US" sz="2800" dirty="0">
              <a:latin typeface="Century Gothic"/>
              <a:cs typeface="Century Gothic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2089" y="9952855"/>
            <a:ext cx="6378490" cy="35474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2942" y="10082912"/>
            <a:ext cx="5211176" cy="14789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8772" y="11880363"/>
            <a:ext cx="5585216" cy="156453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16DCA5D-ECBD-0940-8176-468259545D32}"/>
              </a:ext>
            </a:extLst>
          </p:cNvPr>
          <p:cNvSpPr/>
          <p:nvPr/>
        </p:nvSpPr>
        <p:spPr>
          <a:xfrm>
            <a:off x="273652" y="9115222"/>
            <a:ext cx="10837186" cy="390876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11893"/>
                </a:solidFill>
                <a:latin typeface="Century Gothic"/>
                <a:cs typeface="Century Gothic"/>
              </a:rPr>
              <a:t>Activities:</a:t>
            </a:r>
          </a:p>
          <a:p>
            <a:endParaRPr lang="en-US" sz="1600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571500" indent="-571500">
              <a:buFont typeface="Arial" charset="0"/>
              <a:buChar char="•"/>
            </a:pPr>
            <a:r>
              <a:rPr lang="en-US" sz="3200" dirty="0">
                <a:latin typeface="Century Gothic"/>
                <a:cs typeface="Century Gothic"/>
              </a:rPr>
              <a:t>Experimental verification of </a:t>
            </a:r>
            <a:r>
              <a:rPr lang="en-US" sz="3200" dirty="0">
                <a:solidFill>
                  <a:srgbClr val="011893"/>
                </a:solidFill>
                <a:latin typeface="Century Gothic"/>
                <a:cs typeface="Century Gothic"/>
              </a:rPr>
              <a:t>dose deposition profiles </a:t>
            </a:r>
            <a:r>
              <a:rPr lang="en-US" sz="3200" dirty="0">
                <a:latin typeface="Century Gothic"/>
                <a:cs typeface="Century Gothic"/>
              </a:rPr>
              <a:t>in water phantoms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200" dirty="0">
                <a:latin typeface="Century Gothic"/>
                <a:cs typeface="Century Gothic"/>
              </a:rPr>
              <a:t>Calibration of operational </a:t>
            </a:r>
            <a:r>
              <a:rPr lang="en-US" sz="3200" dirty="0">
                <a:solidFill>
                  <a:srgbClr val="011893"/>
                </a:solidFill>
                <a:latin typeface="Century Gothic"/>
                <a:cs typeface="Century Gothic"/>
              </a:rPr>
              <a:t>medical dosimeters </a:t>
            </a:r>
            <a:r>
              <a:rPr lang="en-US" sz="3200" dirty="0">
                <a:latin typeface="Century Gothic"/>
                <a:cs typeface="Century Gothic"/>
              </a:rPr>
              <a:t>– </a:t>
            </a:r>
            <a:r>
              <a:rPr lang="en-US" sz="3200" dirty="0">
                <a:solidFill>
                  <a:srgbClr val="011893"/>
                </a:solidFill>
                <a:latin typeface="Century Gothic"/>
                <a:cs typeface="Century Gothic"/>
              </a:rPr>
              <a:t>nonlinear effects </a:t>
            </a:r>
            <a:r>
              <a:rPr lang="en-US" sz="3200" dirty="0">
                <a:latin typeface="Century Gothic"/>
                <a:cs typeface="Century Gothic"/>
              </a:rPr>
              <a:t>with </a:t>
            </a:r>
            <a:r>
              <a:rPr lang="en-US" sz="3200" dirty="0">
                <a:solidFill>
                  <a:srgbClr val="011893"/>
                </a:solidFill>
                <a:latin typeface="Century Gothic"/>
                <a:cs typeface="Century Gothic"/>
              </a:rPr>
              <a:t>short pulses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200" dirty="0">
                <a:latin typeface="Century Gothic"/>
                <a:cs typeface="Century Gothic"/>
              </a:rPr>
              <a:t>Demonstration of </a:t>
            </a:r>
            <a:r>
              <a:rPr lang="en-US" sz="3200" dirty="0">
                <a:solidFill>
                  <a:srgbClr val="011893"/>
                </a:solidFill>
                <a:latin typeface="Century Gothic"/>
                <a:cs typeface="Century Gothic"/>
              </a:rPr>
              <a:t>“Bragg-like peak” </a:t>
            </a:r>
            <a:r>
              <a:rPr lang="en-US" sz="3200" dirty="0">
                <a:latin typeface="Century Gothic"/>
                <a:cs typeface="Century Gothic"/>
              </a:rPr>
              <a:t>deposition with </a:t>
            </a:r>
            <a:r>
              <a:rPr lang="en-US" sz="3200" dirty="0">
                <a:solidFill>
                  <a:srgbClr val="011893"/>
                </a:solidFill>
                <a:latin typeface="Century Gothic"/>
                <a:cs typeface="Century Gothic"/>
              </a:rPr>
              <a:t>focused beams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73B33D-14F3-D34B-88CA-F8A1ABE0BF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481947" y="110348"/>
            <a:ext cx="1692042" cy="621296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19714331" y="12712701"/>
            <a:ext cx="500136" cy="528990"/>
          </a:xfrm>
        </p:spPr>
        <p:txBody>
          <a:bodyPr/>
          <a:lstStyle/>
          <a:p>
            <a:fld id="{DA3EF7D7-B41C-4E41-B33D-108C468D42E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251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6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venir Book"/>
            <a:ea typeface="Avenir Book"/>
            <a:cs typeface="Avenir Book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6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venir Book"/>
            <a:ea typeface="Avenir Book"/>
            <a:cs typeface="Avenir Book"/>
            <a:sym typeface="Avenir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14764</TotalTime>
  <Words>966</Words>
  <Application>Microsoft Macintosh PowerPoint</Application>
  <PresentationFormat>Custom</PresentationFormat>
  <Paragraphs>157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Avenir Book</vt:lpstr>
      <vt:lpstr>Avenir Roman</vt:lpstr>
      <vt:lpstr>Calibri</vt:lpstr>
      <vt:lpstr>Century Gothic</vt:lpstr>
      <vt:lpstr>Gill Sans</vt:lpstr>
      <vt:lpstr>Lucida Grande</vt:lpstr>
      <vt:lpstr>White</vt:lpstr>
      <vt:lpstr>LC  studies 2021-25 </vt:lpstr>
      <vt:lpstr>LC  studies 2021-25</vt:lpstr>
      <vt:lpstr>LC  and CLEAR  </vt:lpstr>
      <vt:lpstr>LC and CLEAR - I </vt:lpstr>
      <vt:lpstr>LC and CLEAR-II </vt:lpstr>
      <vt:lpstr>PowerPoint Presentation</vt:lpstr>
      <vt:lpstr>Key CLIC related activities</vt:lpstr>
      <vt:lpstr>LC and CLEAR - III </vt:lpstr>
      <vt:lpstr>Medical irradiation tests - VHEE</vt:lpstr>
      <vt:lpstr>VHEE strong focusing</vt:lpstr>
      <vt:lpstr>Other comments 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Steinar Stapnes</cp:lastModifiedBy>
  <cp:revision>229</cp:revision>
  <dcterms:modified xsi:type="dcterms:W3CDTF">2021-03-16T08:40:59Z</dcterms:modified>
</cp:coreProperties>
</file>