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2" r:id="rId2"/>
    <p:sldId id="341" r:id="rId3"/>
    <p:sldId id="374" r:id="rId4"/>
    <p:sldId id="375" r:id="rId5"/>
    <p:sldId id="376" r:id="rId6"/>
    <p:sldId id="377" r:id="rId7"/>
    <p:sldId id="378" r:id="rId8"/>
    <p:sldId id="379" r:id="rId9"/>
    <p:sldId id="383" r:id="rId10"/>
    <p:sldId id="380" r:id="rId11"/>
    <p:sldId id="387" r:id="rId12"/>
    <p:sldId id="382" r:id="rId13"/>
    <p:sldId id="384" r:id="rId14"/>
    <p:sldId id="385" r:id="rId15"/>
    <p:sldId id="381" r:id="rId16"/>
    <p:sldId id="386" r:id="rId17"/>
    <p:sldId id="3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64"/>
    <p:restoredTop sz="96695"/>
  </p:normalViewPr>
  <p:slideViewPr>
    <p:cSldViewPr snapToGrid="0" snapToObjects="1">
      <p:cViewPr varScale="1">
        <p:scale>
          <a:sx n="115" d="100"/>
          <a:sy n="115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3/15/21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6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3/15/21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657851"/>
            <a:ext cx="1828800" cy="200147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Review,  16</a:t>
            </a:r>
            <a:r>
              <a:rPr lang="en-US" sz="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78C9EF-0B79-0A42-959E-E45C2DFF0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900" y="735980"/>
            <a:ext cx="9826556" cy="58096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3900" y="0"/>
            <a:ext cx="9826556" cy="532337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CLEAR future running, resources, consolidation and upgrades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86717"/>
            <a:ext cx="1623900" cy="829531"/>
          </a:xfrm>
        </p:spPr>
        <p:txBody>
          <a:bodyPr anchor="t">
            <a:normAutofit fontScale="92500" lnSpcReduction="10000"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CLEAR Team</a:t>
            </a:r>
          </a:p>
          <a:p>
            <a:pPr algn="l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414D3-2554-324D-AB39-CBD82209C5A4}"/>
              </a:ext>
            </a:extLst>
          </p:cNvPr>
          <p:cNvSpPr txBox="1"/>
          <p:nvPr/>
        </p:nvSpPr>
        <p:spPr>
          <a:xfrm flipH="1">
            <a:off x="8271010" y="4645325"/>
            <a:ext cx="3179446" cy="1569660"/>
          </a:xfrm>
          <a:prstGeom prst="rect">
            <a:avLst/>
          </a:prstGeom>
          <a:solidFill>
            <a:schemeClr val="tx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CERN Linear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Electron Accelerator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for Research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99DCF-6393-9C46-9616-93C743A661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7728" y="1360979"/>
            <a:ext cx="2092549" cy="2140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BAD59-5A4C-134C-BCAD-E0B990F612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60" y="4303631"/>
            <a:ext cx="2544776" cy="19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52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019B1-25F0-1847-A1D8-CACE22289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298" y="1"/>
            <a:ext cx="9058120" cy="546409"/>
          </a:xfrm>
        </p:spPr>
        <p:txBody>
          <a:bodyPr/>
          <a:lstStyle/>
          <a:p>
            <a:r>
              <a:rPr lang="en-US" dirty="0"/>
              <a:t>Future program – main trends for next years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28F8BB-8768-0E48-926A-D8FB0048E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10" y="691376"/>
            <a:ext cx="10807390" cy="585439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Main themes: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VHEE/FLASH </a:t>
            </a:r>
            <a:r>
              <a:rPr lang="en-US" dirty="0"/>
              <a:t>activities – very active, essential for </a:t>
            </a:r>
            <a:r>
              <a:rPr lang="en-US" dirty="0">
                <a:solidFill>
                  <a:srgbClr val="0070C0"/>
                </a:solidFill>
              </a:rPr>
              <a:t>CERN-CHUV</a:t>
            </a:r>
            <a:r>
              <a:rPr lang="en-US" dirty="0"/>
              <a:t> FLASH collaboration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Beam Diagnostics R&amp;D </a:t>
            </a:r>
            <a:r>
              <a:rPr lang="en-US" dirty="0"/>
              <a:t>– not just for CLIC/AWAKE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Irradiation</a:t>
            </a:r>
            <a:r>
              <a:rPr lang="en-US" dirty="0"/>
              <a:t> – extensive program outlined by Andrea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Future accelerators </a:t>
            </a:r>
            <a:r>
              <a:rPr lang="en-US" dirty="0"/>
              <a:t>– now </a:t>
            </a:r>
            <a:r>
              <a:rPr lang="en-US" dirty="0">
                <a:solidFill>
                  <a:srgbClr val="0070C0"/>
                </a:solidFill>
              </a:rPr>
              <a:t>CLIC (ILC) </a:t>
            </a:r>
            <a:r>
              <a:rPr lang="en-US" dirty="0"/>
              <a:t>and </a:t>
            </a:r>
            <a:r>
              <a:rPr lang="en-US" dirty="0">
                <a:solidFill>
                  <a:srgbClr val="0070C0"/>
                </a:solidFill>
              </a:rPr>
              <a:t>AWAKE</a:t>
            </a:r>
            <a:r>
              <a:rPr lang="en-US" dirty="0"/>
              <a:t> (see Steinar’s and Edda’s talks)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continuation of </a:t>
            </a:r>
            <a:r>
              <a:rPr lang="en-US" dirty="0">
                <a:solidFill>
                  <a:srgbClr val="0070C0"/>
                </a:solidFill>
              </a:rPr>
              <a:t>Plasma Cell </a:t>
            </a:r>
            <a:r>
              <a:rPr lang="en-US" dirty="0"/>
              <a:t>activities, possibly toward acceleration tests? </a:t>
            </a:r>
            <a:br>
              <a:rPr lang="en-US" dirty="0"/>
            </a:br>
            <a:r>
              <a:rPr lang="en-US" dirty="0"/>
              <a:t>(potential collaboration with </a:t>
            </a:r>
            <a:r>
              <a:rPr lang="en-US" dirty="0">
                <a:solidFill>
                  <a:srgbClr val="0070C0"/>
                </a:solidFill>
              </a:rPr>
              <a:t>SPARC – INFN/LNF</a:t>
            </a:r>
            <a:r>
              <a:rPr lang="en-US" dirty="0"/>
              <a:t>)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Extend to </a:t>
            </a:r>
            <a:r>
              <a:rPr lang="en-US" dirty="0">
                <a:solidFill>
                  <a:srgbClr val="0070C0"/>
                </a:solidFill>
              </a:rPr>
              <a:t>FCC-</a:t>
            </a:r>
            <a:r>
              <a:rPr lang="en-US" dirty="0" err="1">
                <a:solidFill>
                  <a:srgbClr val="0070C0"/>
                </a:solidFill>
              </a:rPr>
              <a:t>ee</a:t>
            </a:r>
            <a:r>
              <a:rPr lang="en-US" dirty="0"/>
              <a:t>?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Some activities not fully followed-up at present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THz </a:t>
            </a:r>
            <a:r>
              <a:rPr lang="en-US" dirty="0"/>
              <a:t>power generation &amp; use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solidFill>
                  <a:srgbClr val="0070C0"/>
                </a:solidFill>
              </a:rPr>
              <a:t>Impedance</a:t>
            </a:r>
            <a:r>
              <a:rPr lang="en-US" dirty="0"/>
              <a:t> measurements with beam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Keep opportunities for </a:t>
            </a:r>
            <a:r>
              <a:rPr lang="en-US" dirty="0">
                <a:solidFill>
                  <a:srgbClr val="0070C0"/>
                </a:solidFill>
              </a:rPr>
              <a:t>other users </a:t>
            </a:r>
            <a:r>
              <a:rPr lang="en-US" dirty="0"/>
              <a:t>from CERN and outside…</a:t>
            </a:r>
          </a:p>
        </p:txBody>
      </p:sp>
    </p:spTree>
    <p:extLst>
      <p:ext uri="{BB962C8B-B14F-4D97-AF65-F5344CB8AC3E}">
        <p14:creationId xmlns:p14="http://schemas.microsoft.com/office/powerpoint/2010/main" val="287127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1C77C-6CBE-E04C-9A0C-885DCE866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program – something more on VHEE/FLASH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08C3C-9EAC-6D4F-983B-80409E14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2376"/>
            <a:ext cx="10515600" cy="4351338"/>
          </a:xfrm>
        </p:spPr>
        <p:txBody>
          <a:bodyPr/>
          <a:lstStyle/>
          <a:p>
            <a:r>
              <a:rPr lang="en-US" dirty="0"/>
              <a:t>Main points of </a:t>
            </a:r>
            <a:r>
              <a:rPr lang="en-US" dirty="0">
                <a:solidFill>
                  <a:srgbClr val="00B050"/>
                </a:solidFill>
              </a:rPr>
              <a:t>present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future</a:t>
            </a:r>
            <a:r>
              <a:rPr lang="en-US" dirty="0"/>
              <a:t> program on VHEE/FLASH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0B050"/>
                </a:solidFill>
              </a:rPr>
              <a:t>Demonstrate FLASH sparing effect at high energies (&gt; 50 MeV)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Develop real time dosimetry at high doses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Precise dose deposition studies for VHEE (e.g., nonuniformities…)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Focusing and steering for VHEE and VHEE/FLASH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Understand influence of beam time structure on FLASH effect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Understand dependence from energy on FLASH effect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Fractioning with VHEE/FLASH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Clarify biological mechanisms (DNA, oxygen depletion)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Comparison with proton and gamma FLASH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Complement CERN-CHUV collaboration on future FLASH facility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207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019B1-25F0-1847-A1D8-CACE22289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program – transnational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FEFA5-865C-3142-863B-508F7E831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6753"/>
            <a:ext cx="10212659" cy="493201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Discussion ongoing with M. </a:t>
            </a:r>
            <a:r>
              <a:rPr lang="en-US" dirty="0" err="1"/>
              <a:t>Vretenar</a:t>
            </a:r>
            <a:r>
              <a:rPr lang="en-US" dirty="0"/>
              <a:t> to include CLEAR in the next EU call for </a:t>
            </a:r>
            <a:r>
              <a:rPr lang="en-US" dirty="0" err="1"/>
              <a:t>TransNational</a:t>
            </a:r>
            <a:r>
              <a:rPr lang="en-US" dirty="0"/>
              <a:t> Access (TNA) funds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Aim: 350 </a:t>
            </a:r>
            <a:r>
              <a:rPr lang="en-US" dirty="0" err="1"/>
              <a:t>kEuros</a:t>
            </a:r>
            <a:r>
              <a:rPr lang="en-US" dirty="0"/>
              <a:t> over 4 years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Mainly support for visitors – possibly including operation support by collaborators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CERN does not charge beam time, but some potential for improvements of beam lines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Include potential access for external users to X-Boxes, or S-band testing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0DFF86E5-8244-114A-A315-D776E0AAF253}"/>
              </a:ext>
            </a:extLst>
          </p:cNvPr>
          <p:cNvSpPr/>
          <p:nvPr/>
        </p:nvSpPr>
        <p:spPr>
          <a:xfrm>
            <a:off x="4591341" y="5940692"/>
            <a:ext cx="568713" cy="356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BD1B58-F760-D148-B943-EBD6C24CAEB7}"/>
              </a:ext>
            </a:extLst>
          </p:cNvPr>
          <p:cNvSpPr/>
          <p:nvPr/>
        </p:nvSpPr>
        <p:spPr>
          <a:xfrm>
            <a:off x="5336418" y="5835866"/>
            <a:ext cx="54579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Will keep exploring possibilities of external funding – e.g., for VHEE/FLASH</a:t>
            </a:r>
          </a:p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27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BEAA-C7DA-044E-9C74-627399FFF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– dog-leg beam 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2178A1-0A4C-7245-81AA-9981B49CC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537" y="788057"/>
            <a:ext cx="10515600" cy="4981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recently restarted studies on an additional dog-leg beam line (L. </a:t>
            </a:r>
            <a:r>
              <a:rPr lang="en-US" dirty="0" err="1"/>
              <a:t>Dyks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0F85B6-E260-9543-BC49-A5BF4E7FE68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8068" y="1470912"/>
            <a:ext cx="2757583" cy="20679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B588062-3B0C-BE40-80DD-935F00D2A699}"/>
              </a:ext>
            </a:extLst>
          </p:cNvPr>
          <p:cNvSpPr/>
          <p:nvPr/>
        </p:nvSpPr>
        <p:spPr>
          <a:xfrm>
            <a:off x="6334901" y="3631512"/>
            <a:ext cx="12817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MDX Magnet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A583FE-77C9-F645-A9E3-A05FE53AD22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37" y="1529511"/>
            <a:ext cx="4335965" cy="19056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14230B-99CB-AD4B-9F48-AACBCF06F3CD}"/>
              </a:ext>
            </a:extLst>
          </p:cNvPr>
          <p:cNvSpPr txBox="1"/>
          <p:nvPr/>
        </p:nvSpPr>
        <p:spPr>
          <a:xfrm>
            <a:off x="1649759" y="2172778"/>
            <a:ext cx="584817" cy="27958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Century Gothic" panose="020B0502020202020204" pitchFamily="34" charset="0"/>
                <a:ea typeface="Noto Sans CJK SC" pitchFamily="2"/>
                <a:cs typeface="Lohit Devanagari" pitchFamily="2"/>
              </a:rPr>
              <a:t>1.5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7C5175-9521-E540-B783-A6E2FEB4A467}"/>
              </a:ext>
            </a:extLst>
          </p:cNvPr>
          <p:cNvSpPr txBox="1"/>
          <p:nvPr/>
        </p:nvSpPr>
        <p:spPr>
          <a:xfrm>
            <a:off x="1882856" y="1550728"/>
            <a:ext cx="703439" cy="27945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i="0" u="none" strike="noStrike" kern="1200" cap="none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Noto Sans CJK SC" pitchFamily="2"/>
                <a:cs typeface="Lohit Devanagari" pitchFamily="2"/>
              </a:rPr>
              <a:t>L = 8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27959-6EAF-9E43-A154-A6333AD154FB}"/>
              </a:ext>
            </a:extLst>
          </p:cNvPr>
          <p:cNvSpPr txBox="1"/>
          <p:nvPr/>
        </p:nvSpPr>
        <p:spPr>
          <a:xfrm>
            <a:off x="3318669" y="2449929"/>
            <a:ext cx="1012691" cy="27958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i="0" u="none" strike="noStrike" kern="1200" cap="none" dirty="0">
                <a:ln>
                  <a:noFill/>
                </a:ln>
                <a:solidFill>
                  <a:srgbClr val="000000"/>
                </a:solidFill>
                <a:latin typeface="Century Gothic" panose="020B0502020202020204" pitchFamily="34" charset="0"/>
                <a:ea typeface="Noto Sans CJK SC" pitchFamily="2"/>
                <a:cs typeface="Lohit Devanagari" pitchFamily="2"/>
              </a:rPr>
              <a:t>20 degrees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9C25F2-B846-1A45-9C16-EA0310257F4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208" y="3871636"/>
            <a:ext cx="4206939" cy="210347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8D3CB417-DFD9-5544-A19E-578C200C9747}"/>
              </a:ext>
            </a:extLst>
          </p:cNvPr>
          <p:cNvSpPr/>
          <p:nvPr/>
        </p:nvSpPr>
        <p:spPr>
          <a:xfrm>
            <a:off x="2966224" y="4738705"/>
            <a:ext cx="178420" cy="18466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E120D6E4-A1C8-BF45-90A6-6CE78EEB5D33}"/>
              </a:ext>
            </a:extLst>
          </p:cNvPr>
          <p:cNvSpPr txBox="1">
            <a:spLocks/>
          </p:cNvSpPr>
          <p:nvPr/>
        </p:nvSpPr>
        <p:spPr>
          <a:xfrm>
            <a:off x="4799869" y="4371279"/>
            <a:ext cx="7243448" cy="21521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Converging on a simple achromat solution, branching off at VESPER location, angle ~ 20 </a:t>
            </a:r>
            <a:r>
              <a:rPr lang="en-US" dirty="0" err="1"/>
              <a:t>deg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Should preserve bunch length or allow for moderate compression (sub-</a:t>
            </a:r>
            <a:r>
              <a:rPr lang="en-US" dirty="0" err="1"/>
              <a:t>ps</a:t>
            </a:r>
            <a:r>
              <a:rPr lang="en-US" dirty="0"/>
              <a:t> bunches as a requirement)</a:t>
            </a:r>
          </a:p>
          <a:p>
            <a:pPr>
              <a:lnSpc>
                <a:spcPct val="120000"/>
              </a:lnSpc>
            </a:pPr>
            <a:r>
              <a:rPr lang="en-US" dirty="0"/>
              <a:t>Re-use CTF3 dipole and quads, existing power supplies…</a:t>
            </a:r>
          </a:p>
          <a:p>
            <a:pPr>
              <a:lnSpc>
                <a:spcPct val="120000"/>
              </a:lnSpc>
            </a:pPr>
            <a:r>
              <a:rPr lang="en-US" dirty="0"/>
              <a:t>If a solution is found, we will produce a precise costing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BF600B0-9627-5740-A902-99474DA0DEA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68094" y="1286177"/>
            <a:ext cx="1579609" cy="118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BFD9940-205B-C34E-A2E2-40033F7ABD8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807691" y="2746487"/>
            <a:ext cx="2250207" cy="13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3953659-48DA-8740-8FD7-DDC9B8F309AE}"/>
              </a:ext>
            </a:extLst>
          </p:cNvPr>
          <p:cNvSpPr/>
          <p:nvPr/>
        </p:nvSpPr>
        <p:spPr>
          <a:xfrm>
            <a:off x="9752210" y="2542394"/>
            <a:ext cx="22341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Some of the available quads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C1AC74-AC11-7141-8298-A3D8284A91D7}"/>
              </a:ext>
            </a:extLst>
          </p:cNvPr>
          <p:cNvSpPr txBox="1"/>
          <p:nvPr/>
        </p:nvSpPr>
        <p:spPr>
          <a:xfrm>
            <a:off x="995803" y="3305432"/>
            <a:ext cx="788655" cy="27945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i="0" u="none" strike="noStrike" kern="1200" cap="none" dirty="0">
                <a:ln>
                  <a:noFill/>
                </a:ln>
                <a:latin typeface="Century Gothic" panose="020B0502020202020204" pitchFamily="34" charset="0"/>
                <a:ea typeface="Noto Sans CJK SC" pitchFamily="2"/>
                <a:cs typeface="Lohit Devanagari" pitchFamily="2"/>
              </a:rPr>
              <a:t>L = 12 m</a:t>
            </a:r>
          </a:p>
        </p:txBody>
      </p:sp>
    </p:spTree>
    <p:extLst>
      <p:ext uri="{BB962C8B-B14F-4D97-AF65-F5344CB8AC3E}">
        <p14:creationId xmlns:p14="http://schemas.microsoft.com/office/powerpoint/2010/main" val="509572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55DBA-AF3E-8542-B165-ACD91C77C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– new source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C8563B5E-0DA1-2545-B389-1DC032E9B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799" y="773226"/>
            <a:ext cx="9860660" cy="4051572"/>
          </a:xfrm>
        </p:spPr>
        <p:txBody>
          <a:bodyPr>
            <a:normAutofit/>
          </a:bodyPr>
          <a:lstStyle/>
          <a:p>
            <a:r>
              <a:rPr lang="en-US" dirty="0"/>
              <a:t>Described in Edda’s talk</a:t>
            </a:r>
          </a:p>
          <a:p>
            <a:endParaRPr lang="en-US" sz="800" dirty="0"/>
          </a:p>
          <a:p>
            <a:r>
              <a:rPr lang="en-US" dirty="0"/>
              <a:t>Commissioned in </a:t>
            </a:r>
            <a:r>
              <a:rPr lang="en-US" dirty="0">
                <a:solidFill>
                  <a:srgbClr val="0070C0"/>
                </a:solidFill>
              </a:rPr>
              <a:t>CTF2</a:t>
            </a:r>
            <a:r>
              <a:rPr lang="en-US" dirty="0"/>
              <a:t> area from </a:t>
            </a:r>
            <a:r>
              <a:rPr lang="en-US" dirty="0">
                <a:solidFill>
                  <a:srgbClr val="0070C0"/>
                </a:solidFill>
              </a:rPr>
              <a:t>2021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2022 </a:t>
            </a:r>
          </a:p>
          <a:p>
            <a:r>
              <a:rPr lang="en-US" dirty="0"/>
              <a:t>Eventually moved to AWAKE for second run in </a:t>
            </a:r>
            <a:r>
              <a:rPr lang="en-US" dirty="0">
                <a:solidFill>
                  <a:srgbClr val="0070C0"/>
                </a:solidFill>
              </a:rPr>
              <a:t>2026</a:t>
            </a:r>
          </a:p>
          <a:p>
            <a:endParaRPr lang="en-US" sz="800" dirty="0"/>
          </a:p>
          <a:p>
            <a:r>
              <a:rPr lang="en-US" dirty="0"/>
              <a:t>Two options for CLEAR:</a:t>
            </a:r>
          </a:p>
          <a:p>
            <a:pPr lvl="1"/>
            <a:r>
              <a:rPr lang="en-US" dirty="0"/>
              <a:t>Move after commissioning to </a:t>
            </a:r>
            <a:r>
              <a:rPr lang="en-US" dirty="0">
                <a:solidFill>
                  <a:srgbClr val="0070C0"/>
                </a:solidFill>
              </a:rPr>
              <a:t>CLEAR</a:t>
            </a:r>
            <a:r>
              <a:rPr lang="en-US" dirty="0"/>
              <a:t>, use in </a:t>
            </a:r>
            <a:r>
              <a:rPr lang="en-US" dirty="0">
                <a:solidFill>
                  <a:srgbClr val="0070C0"/>
                </a:solidFill>
              </a:rPr>
              <a:t>2023-2025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Use after commissioning in </a:t>
            </a:r>
            <a:r>
              <a:rPr lang="en-US" dirty="0">
                <a:solidFill>
                  <a:srgbClr val="0070C0"/>
                </a:solidFill>
              </a:rPr>
              <a:t>CTF2 </a:t>
            </a:r>
            <a:r>
              <a:rPr lang="en-US" dirty="0"/>
              <a:t>as independent beamline</a:t>
            </a:r>
          </a:p>
          <a:p>
            <a:pPr lvl="1"/>
            <a:endParaRPr lang="en-US" dirty="0"/>
          </a:p>
          <a:p>
            <a:r>
              <a:rPr lang="en-US" dirty="0"/>
              <a:t>Resources in </a:t>
            </a:r>
            <a:r>
              <a:rPr lang="en-US" dirty="0">
                <a:solidFill>
                  <a:srgbClr val="0070C0"/>
                </a:solidFill>
              </a:rPr>
              <a:t>CLIC/AWAKE </a:t>
            </a:r>
            <a:r>
              <a:rPr lang="en-US" dirty="0"/>
              <a:t>– CLEAR resources will eventually cover operation and move to CLEAR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A55589-FD15-0343-B302-F34F60DE4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1698" y="788057"/>
            <a:ext cx="2846546" cy="2141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E1A17D-A945-4544-85ED-3E8279F9FB3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6883" y="4293220"/>
            <a:ext cx="7375117" cy="256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52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ADC5-64E6-624E-AA35-608067D02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considerations on consolidation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BCD46-C1FA-AD4F-86F5-27C4982CE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Laser</a:t>
            </a:r>
            <a:r>
              <a:rPr lang="en-US" dirty="0"/>
              <a:t>: main consolidation carried out – should explore potential for an higher rep rate option (interest for FLASH experiment)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Vacuum</a:t>
            </a:r>
            <a:r>
              <a:rPr lang="en-US" dirty="0"/>
              <a:t> – most of the needed consolidation has been already carried out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Controls</a:t>
            </a:r>
            <a:r>
              <a:rPr lang="en-US" dirty="0"/>
              <a:t> – some done in past years – what remains is still to be evaluated 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Modulator/Klystrons </a:t>
            </a:r>
            <a:r>
              <a:rPr lang="en-US" dirty="0"/>
              <a:t>– we have a few spares, but not enough for 5 years </a:t>
            </a:r>
            <a:br>
              <a:rPr lang="en-US" dirty="0"/>
            </a:br>
            <a:r>
              <a:rPr lang="en-US" dirty="0"/>
              <a:t>– issue: distribute corresponding spending evenly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874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18C3-5395-CB4B-A52C-90B97D9F7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mode of operation and some worries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94761BC-F19C-CD4A-8B2D-CB7C7EDF2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746" y="1056190"/>
            <a:ext cx="11430000" cy="5255399"/>
          </a:xfrm>
        </p:spPr>
        <p:txBody>
          <a:bodyPr>
            <a:normAutofit/>
          </a:bodyPr>
          <a:lstStyle/>
          <a:p>
            <a:r>
              <a:rPr lang="en-US" dirty="0"/>
              <a:t>Keep operation mode similar to the present one &gt; </a:t>
            </a:r>
            <a:r>
              <a:rPr lang="en-US" dirty="0">
                <a:solidFill>
                  <a:srgbClr val="0070C0"/>
                </a:solidFill>
              </a:rPr>
              <a:t>maintain operation flexibility</a:t>
            </a:r>
          </a:p>
          <a:p>
            <a:r>
              <a:rPr lang="en-US" dirty="0"/>
              <a:t>While having a </a:t>
            </a:r>
            <a:r>
              <a:rPr lang="en-US" dirty="0">
                <a:solidFill>
                  <a:srgbClr val="0070C0"/>
                </a:solidFill>
              </a:rPr>
              <a:t>more formal beam time allocation </a:t>
            </a:r>
            <a:r>
              <a:rPr lang="en-US" dirty="0"/>
              <a:t>process (to cope with more requests?) </a:t>
            </a:r>
          </a:p>
          <a:p>
            <a:pPr lvl="1"/>
            <a:r>
              <a:rPr lang="en-US" dirty="0"/>
              <a:t>Risk of loading too much the operation team. </a:t>
            </a:r>
          </a:p>
          <a:p>
            <a:pPr lvl="1"/>
            <a:r>
              <a:rPr lang="en-US" dirty="0"/>
              <a:t>If not able to satisfy all requests &gt; need scientific evaluation.</a:t>
            </a:r>
          </a:p>
          <a:p>
            <a:pPr lvl="1"/>
            <a:r>
              <a:rPr lang="en-US" dirty="0"/>
              <a:t>Periodic review by Scientific Committee? </a:t>
            </a:r>
          </a:p>
          <a:p>
            <a:pPr lvl="1"/>
            <a:r>
              <a:rPr lang="en-US" dirty="0"/>
              <a:t>Keep reserve beam time available for pre-approval tests? </a:t>
            </a:r>
          </a:p>
          <a:p>
            <a:pPr marL="0" indent="0">
              <a:buNone/>
            </a:pPr>
            <a:r>
              <a:rPr lang="en-US" dirty="0"/>
              <a:t>			&gt; </a:t>
            </a:r>
            <a:r>
              <a:rPr lang="en-US" dirty="0">
                <a:solidFill>
                  <a:srgbClr val="0070C0"/>
                </a:solidFill>
              </a:rPr>
              <a:t>suggestions welcome </a:t>
            </a:r>
          </a:p>
          <a:p>
            <a:endParaRPr lang="en-US" dirty="0"/>
          </a:p>
          <a:p>
            <a:r>
              <a:rPr lang="en-US" dirty="0"/>
              <a:t>Small </a:t>
            </a:r>
            <a:r>
              <a:rPr lang="en-US" dirty="0">
                <a:solidFill>
                  <a:srgbClr val="0070C0"/>
                </a:solidFill>
              </a:rPr>
              <a:t>operation team</a:t>
            </a:r>
            <a:r>
              <a:rPr lang="en-US" dirty="0"/>
              <a:t>, made-up by not permanent staff &gt; risk to fall under the critical mass and/or loose continuity.</a:t>
            </a:r>
          </a:p>
          <a:p>
            <a:r>
              <a:rPr lang="en-US" dirty="0"/>
              <a:t>Some vulnerable point in technical support </a:t>
            </a:r>
            <a:r>
              <a:rPr lang="en-US" dirty="0">
                <a:solidFill>
                  <a:srgbClr val="0070C0"/>
                </a:solidFill>
              </a:rPr>
              <a:t>expertise</a:t>
            </a:r>
            <a:r>
              <a:rPr lang="en-US" dirty="0"/>
              <a:t> (e.g., </a:t>
            </a:r>
            <a:r>
              <a:rPr lang="en-US" dirty="0">
                <a:solidFill>
                  <a:srgbClr val="0070C0"/>
                </a:solidFill>
              </a:rPr>
              <a:t>cathode production </a:t>
            </a:r>
            <a:r>
              <a:rPr lang="en-US" dirty="0"/>
              <a:t>and, to a lower extent, laser.)</a:t>
            </a:r>
          </a:p>
          <a:p>
            <a:r>
              <a:rPr lang="en-US" dirty="0"/>
              <a:t>Ensure </a:t>
            </a:r>
            <a:r>
              <a:rPr lang="en-US" dirty="0">
                <a:solidFill>
                  <a:srgbClr val="0070C0"/>
                </a:solidFill>
              </a:rPr>
              <a:t>continuity</a:t>
            </a:r>
            <a:r>
              <a:rPr lang="en-US" dirty="0"/>
              <a:t> for retiring staff &gt; e.g., Experimental Safety Officer…</a:t>
            </a:r>
          </a:p>
          <a:p>
            <a:r>
              <a:rPr lang="en-US" dirty="0"/>
              <a:t>Technical support is now adequate, but only marginally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88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31B5-AAD9-8B4C-948C-9F03B50D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869" y="1195530"/>
            <a:ext cx="8910535" cy="2217906"/>
          </a:xfrm>
        </p:spPr>
        <p:txBody>
          <a:bodyPr>
            <a:noAutofit/>
          </a:bodyPr>
          <a:lstStyle/>
          <a:p>
            <a:pPr algn="ctr"/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</a:t>
            </a:r>
            <a:b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attention</a:t>
            </a:r>
            <a:r>
              <a:rPr lang="en-US" sz="80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26174-E9AB-6740-A0E7-18D76F7A3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980" y="3823852"/>
            <a:ext cx="2187521" cy="217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6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B879E-7A17-DF4C-AADA-AA42A91E7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1437005"/>
            <a:ext cx="579501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Update from last CLEAR review</a:t>
            </a:r>
          </a:p>
          <a:p>
            <a:endParaRPr lang="en-US" dirty="0"/>
          </a:p>
          <a:p>
            <a:r>
              <a:rPr lang="en-US" dirty="0"/>
              <a:t>Resources, an update</a:t>
            </a:r>
          </a:p>
          <a:p>
            <a:r>
              <a:rPr lang="en-US" dirty="0"/>
              <a:t>Outlook on future program</a:t>
            </a:r>
          </a:p>
          <a:p>
            <a:r>
              <a:rPr lang="en-US" dirty="0"/>
              <a:t>Possible upgrades - consolidation</a:t>
            </a:r>
          </a:p>
          <a:p>
            <a:r>
              <a:rPr lang="en-US" dirty="0"/>
              <a:t>Mode of operation in the next years</a:t>
            </a:r>
          </a:p>
          <a:p>
            <a:r>
              <a:rPr lang="en-US" dirty="0"/>
              <a:t>Some worries…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283DE05-C91C-6D43-B6E5-DE7E93E34A05}"/>
              </a:ext>
            </a:extLst>
          </p:cNvPr>
          <p:cNvSpPr txBox="1">
            <a:spLocks/>
          </p:cNvSpPr>
          <p:nvPr/>
        </p:nvSpPr>
        <p:spPr>
          <a:xfrm>
            <a:off x="1518137" y="1"/>
            <a:ext cx="9144000" cy="54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Outline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B14506-3A7A-E34C-8DD7-9ABE5CCE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650" y="1437005"/>
            <a:ext cx="5444490" cy="435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643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A3C6B-D1A3-5146-9887-C5116CCC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material (from 1st Review)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07B562-278E-FE4C-9951-478AE9428E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0" y="2315568"/>
            <a:ext cx="6350669" cy="214213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1D54B2-0D64-0645-A8F9-AF564B121616}"/>
              </a:ext>
            </a:extLst>
          </p:cNvPr>
          <p:cNvSpPr txBox="1">
            <a:spLocks/>
          </p:cNvSpPr>
          <p:nvPr/>
        </p:nvSpPr>
        <p:spPr>
          <a:xfrm>
            <a:off x="7043215" y="1166425"/>
            <a:ext cx="5148785" cy="4419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chemeClr val="accent1"/>
                </a:solidFill>
              </a:rPr>
              <a:t>Actual expenses </a:t>
            </a:r>
            <a:r>
              <a:rPr lang="en-US" sz="1800" dirty="0"/>
              <a:t>(</a:t>
            </a:r>
            <a:r>
              <a:rPr lang="en-US" sz="1800" dirty="0" err="1"/>
              <a:t>kCHF</a:t>
            </a:r>
            <a:r>
              <a:rPr lang="en-US" sz="1800" dirty="0"/>
              <a:t>)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			</a:t>
            </a:r>
            <a:r>
              <a:rPr lang="en-US" sz="1600" b="1" dirty="0">
                <a:solidFill>
                  <a:schemeClr val="accent1"/>
                </a:solidFill>
              </a:rPr>
              <a:t>2017	2018</a:t>
            </a:r>
          </a:p>
          <a:p>
            <a:pPr marL="0" indent="0">
              <a:buFont typeface="Arial"/>
              <a:buNone/>
            </a:pPr>
            <a:br>
              <a:rPr lang="en-US" sz="1600" dirty="0"/>
            </a:br>
            <a:r>
              <a:rPr lang="en-US" sz="1600" dirty="0"/>
              <a:t>RF			340	253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Vacuum			18	16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Power Converters		2	1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Cabling, </a:t>
            </a:r>
            <a:r>
              <a:rPr lang="en-US" sz="1600" dirty="0" err="1"/>
              <a:t>diags</a:t>
            </a:r>
            <a:r>
              <a:rPr lang="en-US" sz="1600" dirty="0"/>
              <a:t>, controls	10	80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Laser/cathodes		40	75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Personnel		200	255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Travels, etc.		5	5</a:t>
            </a:r>
          </a:p>
          <a:p>
            <a:pPr marL="0" indent="0">
              <a:buFont typeface="Arial"/>
              <a:buNone/>
            </a:pPr>
            <a:endParaRPr lang="en-US" sz="1600" dirty="0"/>
          </a:p>
          <a:p>
            <a:pPr marL="0" indent="0">
              <a:buFont typeface="Arial"/>
              <a:buNone/>
            </a:pPr>
            <a:r>
              <a:rPr lang="en-US" sz="1600" dirty="0"/>
              <a:t>TOTAL			595	685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0C4D8F-AE41-5F49-ACFF-647D0E5C08C2}"/>
              </a:ext>
            </a:extLst>
          </p:cNvPr>
          <p:cNvSpPr/>
          <p:nvPr/>
        </p:nvSpPr>
        <p:spPr>
          <a:xfrm>
            <a:off x="436587" y="1166425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3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A3C6B-D1A3-5146-9887-C5116CCC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material update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07B562-278E-FE4C-9951-478AE9428E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0" y="2315568"/>
            <a:ext cx="6350669" cy="214213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1D54B2-0D64-0645-A8F9-AF564B121616}"/>
              </a:ext>
            </a:extLst>
          </p:cNvPr>
          <p:cNvSpPr txBox="1">
            <a:spLocks/>
          </p:cNvSpPr>
          <p:nvPr/>
        </p:nvSpPr>
        <p:spPr>
          <a:xfrm>
            <a:off x="7043215" y="1166425"/>
            <a:ext cx="5148785" cy="4419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chemeClr val="accent1"/>
                </a:solidFill>
              </a:rPr>
              <a:t>Actual expenses </a:t>
            </a:r>
            <a:r>
              <a:rPr lang="en-US" sz="1800" dirty="0"/>
              <a:t>(</a:t>
            </a:r>
            <a:r>
              <a:rPr lang="en-US" sz="1800" dirty="0" err="1"/>
              <a:t>kCHF</a:t>
            </a:r>
            <a:r>
              <a:rPr lang="en-US" sz="1800" dirty="0"/>
              <a:t>)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			</a:t>
            </a:r>
            <a:r>
              <a:rPr lang="en-US" sz="1600" b="1" dirty="0">
                <a:solidFill>
                  <a:schemeClr val="accent1"/>
                </a:solidFill>
              </a:rPr>
              <a:t>2019	2020</a:t>
            </a:r>
          </a:p>
          <a:p>
            <a:pPr marL="0" indent="0">
              <a:buFont typeface="Arial"/>
              <a:buNone/>
            </a:pPr>
            <a:br>
              <a:rPr lang="en-US" sz="1600" dirty="0"/>
            </a:br>
            <a:r>
              <a:rPr lang="en-US" sz="1600" dirty="0"/>
              <a:t>RF			175	56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Vacuum			15	8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Power Converters		0	0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Cabling, </a:t>
            </a:r>
            <a:r>
              <a:rPr lang="en-US" sz="1600" dirty="0" err="1"/>
              <a:t>diags</a:t>
            </a:r>
            <a:r>
              <a:rPr lang="en-US" sz="1600" dirty="0"/>
              <a:t>, controls	67	71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Laser/cathodes		78	48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Personnel		295	265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Travels, etc.		9	1</a:t>
            </a:r>
          </a:p>
          <a:p>
            <a:pPr marL="0" indent="0">
              <a:buFont typeface="Arial"/>
              <a:buNone/>
            </a:pPr>
            <a:endParaRPr lang="en-US" sz="1600" dirty="0"/>
          </a:p>
          <a:p>
            <a:pPr marL="0" indent="0">
              <a:buFont typeface="Arial"/>
              <a:buNone/>
            </a:pPr>
            <a:r>
              <a:rPr lang="en-US" sz="1600" dirty="0"/>
              <a:t>TOTAL			639	449</a:t>
            </a:r>
          </a:p>
          <a:p>
            <a:pPr marL="0" indent="0">
              <a:buFont typeface="Arial"/>
              <a:buNone/>
            </a:pPr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0C4D8F-AE41-5F49-ACFF-647D0E5C08C2}"/>
              </a:ext>
            </a:extLst>
          </p:cNvPr>
          <p:cNvSpPr/>
          <p:nvPr/>
        </p:nvSpPr>
        <p:spPr>
          <a:xfrm>
            <a:off x="436587" y="1166425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2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952D1-F113-4544-98FA-611F696FA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manpower (from 1st Review)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E5774B-677B-1649-B99C-B32BA00DBC46}"/>
              </a:ext>
            </a:extLst>
          </p:cNvPr>
          <p:cNvSpPr txBox="1">
            <a:spLocks/>
          </p:cNvSpPr>
          <p:nvPr/>
        </p:nvSpPr>
        <p:spPr>
          <a:xfrm>
            <a:off x="7862670" y="1059089"/>
            <a:ext cx="3043300" cy="4439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800" dirty="0"/>
              <a:t>Present Status:</a:t>
            </a:r>
            <a:br>
              <a:rPr lang="en-US" sz="1800" dirty="0"/>
            </a:br>
            <a:endParaRPr lang="en-US" sz="1800" dirty="0"/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600" dirty="0"/>
              <a:t>Group	           FTE/year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BE/ABP		0.5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BE/BI		0.2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BE/OP		0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BE/RF		1.2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BE/CO		0.2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EN/STI		0.8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EN/CV		</a:t>
            </a:r>
            <a:r>
              <a:rPr lang="en-US" sz="1200" dirty="0">
                <a:solidFill>
                  <a:schemeClr val="accent2"/>
                </a:solidFill>
              </a:rPr>
              <a:t>0.1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EN/SMM		</a:t>
            </a:r>
            <a:r>
              <a:rPr lang="en-US" sz="1200" dirty="0">
                <a:solidFill>
                  <a:schemeClr val="accent2"/>
                </a:solidFill>
              </a:rPr>
              <a:t>0.1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TE/VSC		0.5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TE/EPC 		</a:t>
            </a:r>
            <a:r>
              <a:rPr lang="en-US" sz="1200" dirty="0">
                <a:solidFill>
                  <a:schemeClr val="accent2"/>
                </a:solidFill>
              </a:rPr>
              <a:t>0.1</a:t>
            </a:r>
            <a:r>
              <a:rPr lang="en-US" sz="800" dirty="0"/>
              <a:t>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TOTAL	            3.4 (</a:t>
            </a:r>
            <a:r>
              <a:rPr lang="en-US" sz="1600" dirty="0">
                <a:solidFill>
                  <a:schemeClr val="accent2"/>
                </a:solidFill>
              </a:rPr>
              <a:t>3.7</a:t>
            </a:r>
            <a:r>
              <a:rPr lang="en-US" sz="1600" dirty="0"/>
              <a:t>)</a:t>
            </a:r>
          </a:p>
          <a:p>
            <a:pPr marL="0" indent="0">
              <a:buFont typeface="Arial"/>
              <a:buNone/>
            </a:pPr>
            <a:endParaRPr lang="en-US" sz="1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CCACE0-733E-5B4B-B722-EB429CDCB8FC}"/>
              </a:ext>
            </a:extLst>
          </p:cNvPr>
          <p:cNvSpPr txBox="1">
            <a:spLocks/>
          </p:cNvSpPr>
          <p:nvPr/>
        </p:nvSpPr>
        <p:spPr>
          <a:xfrm>
            <a:off x="10905970" y="3142637"/>
            <a:ext cx="1286030" cy="591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From APT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</a:rPr>
              <a:t>Assumed</a:t>
            </a:r>
            <a:endParaRPr lang="en-US" sz="1200" dirty="0">
              <a:solidFill>
                <a:schemeClr val="accent2"/>
              </a:solidFill>
            </a:endParaRPr>
          </a:p>
          <a:p>
            <a:pPr marL="0" indent="0">
              <a:buFont typeface="Arial"/>
              <a:buNone/>
            </a:pP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CAC38-285F-C644-A2C4-BD1E4F5A5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1" y="2302887"/>
            <a:ext cx="6959099" cy="27036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67F5A6-77DF-D446-BF49-E8EBF0234BC2}"/>
              </a:ext>
            </a:extLst>
          </p:cNvPr>
          <p:cNvSpPr/>
          <p:nvPr/>
        </p:nvSpPr>
        <p:spPr>
          <a:xfrm>
            <a:off x="1548621" y="5889132"/>
            <a:ext cx="8607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Apart from staff, CLEAR  manpower is currently  covered by 2.5 FTE/year for Fellows </a:t>
            </a: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and about 3.5 FTE/year for students/PJAS/VISC/FSUs (cost included in material budget).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6E527A-6936-EE42-93C0-C9ED75DEBCDF}"/>
              </a:ext>
            </a:extLst>
          </p:cNvPr>
          <p:cNvSpPr/>
          <p:nvPr/>
        </p:nvSpPr>
        <p:spPr>
          <a:xfrm>
            <a:off x="239558" y="1608029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47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952D1-F113-4544-98FA-611F696FA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manpower update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E5774B-677B-1649-B99C-B32BA00DBC46}"/>
              </a:ext>
            </a:extLst>
          </p:cNvPr>
          <p:cNvSpPr txBox="1">
            <a:spLocks/>
          </p:cNvSpPr>
          <p:nvPr/>
        </p:nvSpPr>
        <p:spPr>
          <a:xfrm>
            <a:off x="7862670" y="1059089"/>
            <a:ext cx="3043300" cy="4439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800" dirty="0"/>
              <a:t>Present Status:</a:t>
            </a:r>
            <a:br>
              <a:rPr lang="en-US" sz="1800" dirty="0"/>
            </a:br>
            <a:endParaRPr lang="en-US" sz="1800" dirty="0"/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600" dirty="0"/>
              <a:t>Group	           FTE/year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BE/ABP		0.6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SY/BI		0.15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BE/OP		0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SY/RF		1.25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BE/CSS		0.2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SY/STI		0.9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EN/CV		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EN/SMM		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TE/VSC		0.25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TE/EPC 		0</a:t>
            </a:r>
            <a:r>
              <a:rPr lang="en-US" sz="800" dirty="0"/>
              <a:t>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TOTAL	            3.35</a:t>
            </a:r>
            <a:endParaRPr lang="en-US" sz="1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CCACE0-733E-5B4B-B722-EB429CDCB8FC}"/>
              </a:ext>
            </a:extLst>
          </p:cNvPr>
          <p:cNvSpPr txBox="1">
            <a:spLocks/>
          </p:cNvSpPr>
          <p:nvPr/>
        </p:nvSpPr>
        <p:spPr>
          <a:xfrm>
            <a:off x="10905970" y="3142637"/>
            <a:ext cx="1286030" cy="591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From APT</a:t>
            </a:r>
          </a:p>
          <a:p>
            <a:pPr marL="0" indent="0">
              <a:buFont typeface="Arial"/>
              <a:buNone/>
            </a:pPr>
            <a:endParaRPr lang="en-US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CAC38-285F-C644-A2C4-BD1E4F5A5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1" y="2302887"/>
            <a:ext cx="6959099" cy="27036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67F5A6-77DF-D446-BF49-E8EBF0234BC2}"/>
              </a:ext>
            </a:extLst>
          </p:cNvPr>
          <p:cNvSpPr/>
          <p:nvPr/>
        </p:nvSpPr>
        <p:spPr>
          <a:xfrm>
            <a:off x="1548621" y="5889132"/>
            <a:ext cx="8607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Apart from staff, CLEAR  manpower is currently  covered by 0.5 FTE/year for Fellows </a:t>
            </a: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and about 4 FTE/year for students/PJAS/VISC/FSUs (cost included in material budget).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6E527A-6936-EE42-93C0-C9ED75DEBCDF}"/>
              </a:ext>
            </a:extLst>
          </p:cNvPr>
          <p:cNvSpPr/>
          <p:nvPr/>
        </p:nvSpPr>
        <p:spPr>
          <a:xfrm>
            <a:off x="239558" y="1608029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68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ED8B2-356E-1E4D-9FA9-B4EEFF34F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Material Budget in MTP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64021-86F2-E744-A034-1FF240E76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request (and initial allocation): </a:t>
            </a:r>
          </a:p>
          <a:p>
            <a:pPr lvl="1"/>
            <a:r>
              <a:rPr lang="en-US" dirty="0"/>
              <a:t>800 </a:t>
            </a:r>
            <a:r>
              <a:rPr lang="en-US" dirty="0" err="1"/>
              <a:t>kCHF</a:t>
            </a:r>
            <a:r>
              <a:rPr lang="en-US" dirty="0"/>
              <a:t>/year = 700 </a:t>
            </a:r>
            <a:r>
              <a:rPr lang="en-US" dirty="0" err="1"/>
              <a:t>kCHF</a:t>
            </a:r>
            <a:r>
              <a:rPr lang="en-US" dirty="0"/>
              <a:t>/year “material” + 1 GET Fellow on average</a:t>
            </a:r>
          </a:p>
          <a:p>
            <a:r>
              <a:rPr lang="en-US" dirty="0"/>
              <a:t>Present allocation:</a:t>
            </a:r>
          </a:p>
          <a:p>
            <a:pPr lvl="1"/>
            <a:r>
              <a:rPr lang="en-US" dirty="0"/>
              <a:t>750 – 790 </a:t>
            </a:r>
            <a:r>
              <a:rPr lang="en-US" dirty="0" err="1"/>
              <a:t>kCHF</a:t>
            </a:r>
            <a:r>
              <a:rPr lang="en-US" dirty="0"/>
              <a:t>/year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Should be OK, leaving space for one fellow at all times – but tight.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E22DB0-5130-3D4F-8E37-B577A2B16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559" y="3514957"/>
            <a:ext cx="70485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79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1C85A-112F-5E4D-8A12-FF99C0817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program - 2021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A907D5-B27D-644E-932B-8C866D8FC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17" y="755557"/>
            <a:ext cx="6719836" cy="57567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99AB58-D583-4447-87CE-26223FEBF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9208" y="1458266"/>
            <a:ext cx="448279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Main issue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Access on site to external users </a:t>
            </a:r>
            <a:br>
              <a:rPr lang="en-US" dirty="0"/>
            </a:br>
            <a:r>
              <a:rPr lang="en-US" dirty="0"/>
              <a:t>(Covid-19 situation)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/>
              <a:t>We started discussing with external partners (e.g., CHUV) on the possibility to organize exp. material delivery and remotely supervised installation and data taking. 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41B15D3-D013-3247-A74F-C8397FAB7FAD}"/>
              </a:ext>
            </a:extLst>
          </p:cNvPr>
          <p:cNvSpPr/>
          <p:nvPr/>
        </p:nvSpPr>
        <p:spPr>
          <a:xfrm>
            <a:off x="7256953" y="5840331"/>
            <a:ext cx="568713" cy="356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A9293E-C817-0641-A2E9-F08EE1848E8E}"/>
              </a:ext>
            </a:extLst>
          </p:cNvPr>
          <p:cNvSpPr/>
          <p:nvPr/>
        </p:nvSpPr>
        <p:spPr>
          <a:xfrm>
            <a:off x="7945803" y="5695584"/>
            <a:ext cx="4009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Interesting to extend scope and parameter range (low intensities)</a:t>
            </a:r>
          </a:p>
        </p:txBody>
      </p:sp>
    </p:spTree>
    <p:extLst>
      <p:ext uri="{BB962C8B-B14F-4D97-AF65-F5344CB8AC3E}">
        <p14:creationId xmlns:p14="http://schemas.microsoft.com/office/powerpoint/2010/main" val="312539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016EC-1299-EA44-A4E8-9E791342A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633" y="1"/>
            <a:ext cx="9623503" cy="546409"/>
          </a:xfrm>
        </p:spPr>
        <p:txBody>
          <a:bodyPr>
            <a:normAutofit fontScale="90000"/>
          </a:bodyPr>
          <a:lstStyle/>
          <a:p>
            <a:r>
              <a:rPr lang="en-US" dirty="0"/>
              <a:t>Operation Mode – new approval procedure and 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6B0F7-F98D-7F45-B53C-5545D4473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259" y="670943"/>
            <a:ext cx="9294518" cy="283558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We are putting in place a new approval procedure through EDMS (Gerry’s talk)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Should help to keep track of requests </a:t>
            </a:r>
            <a:br>
              <a:rPr lang="en-US" dirty="0"/>
            </a:br>
            <a:r>
              <a:rPr lang="en-US" dirty="0"/>
              <a:t>in an easier way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Will provide easier access </a:t>
            </a:r>
            <a:br>
              <a:rPr lang="en-US" dirty="0"/>
            </a:br>
            <a:r>
              <a:rPr lang="en-US" dirty="0"/>
              <a:t>to documentation, and better tracking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Ensures all stakeholders are informed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EFE26-0967-BA41-8605-961799525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5746" y="1921234"/>
            <a:ext cx="3116254" cy="4653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D900AB-0157-514A-AD1C-2C92F828D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912" y="1921234"/>
            <a:ext cx="3204679" cy="4672308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AAB3CB1B-DC7C-4D4D-8161-6FC76D39301F}"/>
              </a:ext>
            </a:extLst>
          </p:cNvPr>
          <p:cNvSpPr/>
          <p:nvPr/>
        </p:nvSpPr>
        <p:spPr>
          <a:xfrm>
            <a:off x="4256805" y="5427736"/>
            <a:ext cx="568713" cy="356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F942DA-82A6-B84E-87DD-4A273442CDE2}"/>
              </a:ext>
            </a:extLst>
          </p:cNvPr>
          <p:cNvSpPr txBox="1">
            <a:spLocks/>
          </p:cNvSpPr>
          <p:nvPr/>
        </p:nvSpPr>
        <p:spPr>
          <a:xfrm>
            <a:off x="249922" y="4257388"/>
            <a:ext cx="4962293" cy="1639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We have also prepared a new follow-up form for users, to be filled-up after an experiment has taken place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3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40808</TotalTime>
  <Words>839</Words>
  <Application>Microsoft Macintosh PowerPoint</Application>
  <PresentationFormat>Widescreen</PresentationFormat>
  <Paragraphs>186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Lohit Devanagari</vt:lpstr>
      <vt:lpstr>Noto Sans CJK SC</vt:lpstr>
      <vt:lpstr>Office Theme</vt:lpstr>
      <vt:lpstr>CLEAR future running, resources, consolidation and upgrades</vt:lpstr>
      <vt:lpstr>PowerPoint Presentation</vt:lpstr>
      <vt:lpstr>Resources: material (from 1st Review)</vt:lpstr>
      <vt:lpstr>Resources: material update</vt:lpstr>
      <vt:lpstr>Resources: manpower (from 1st Review)</vt:lpstr>
      <vt:lpstr>Resources: manpower update</vt:lpstr>
      <vt:lpstr>CLEAR Material Budget in MTP</vt:lpstr>
      <vt:lpstr>Future program - 2021</vt:lpstr>
      <vt:lpstr>Operation Mode – new approval procedure and follow-up</vt:lpstr>
      <vt:lpstr>Future program – main trends for next years</vt:lpstr>
      <vt:lpstr>Future program – something more on VHEE/FLASH</vt:lpstr>
      <vt:lpstr>Future program – transnational access</vt:lpstr>
      <vt:lpstr>Upgrades – dog-leg beam line</vt:lpstr>
      <vt:lpstr>Upgrades – new source</vt:lpstr>
      <vt:lpstr>A few considerations on consolidation needs</vt:lpstr>
      <vt:lpstr>Future mode of operation and some worries</vt:lpstr>
      <vt:lpstr>Thanks for 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425</cp:revision>
  <dcterms:created xsi:type="dcterms:W3CDTF">2018-03-20T15:42:27Z</dcterms:created>
  <dcterms:modified xsi:type="dcterms:W3CDTF">2021-03-16T09:29:16Z</dcterms:modified>
</cp:coreProperties>
</file>