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9" r:id="rId2"/>
    <p:sldId id="305" r:id="rId3"/>
    <p:sldId id="314" r:id="rId4"/>
    <p:sldId id="315" r:id="rId5"/>
    <p:sldId id="306" r:id="rId6"/>
    <p:sldId id="307" r:id="rId7"/>
    <p:sldId id="308" r:id="rId8"/>
    <p:sldId id="309" r:id="rId9"/>
    <p:sldId id="311" r:id="rId10"/>
    <p:sldId id="312" r:id="rId11"/>
    <p:sldId id="28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2" autoAdjust="0"/>
    <p:restoredTop sz="94686"/>
  </p:normalViewPr>
  <p:slideViewPr>
    <p:cSldViewPr snapToObjects="1">
      <p:cViewPr varScale="1">
        <p:scale>
          <a:sx n="64" d="100"/>
          <a:sy n="64" d="100"/>
        </p:scale>
        <p:origin x="36" y="1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16/3/2021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S. Mazzoni | CLEAR review 2021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16/3/2021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S. Mazzoni | CLEAR review 2021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16/3/2021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S. Mazzoni | CLEAR review 2021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4CFB9A-0484-4DCD-A6B7-45EFAED177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3432" y="6359854"/>
            <a:ext cx="1080120" cy="39447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16/3/2021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S. Mazzoni | CLEAR review 2021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8E31D2E-D43F-4367-9B95-8916069F5A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3432" y="6359854"/>
            <a:ext cx="1080120" cy="39447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/>
              <a:t>16/3/2021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S. Mazzoni | CLEAR review 2021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6B57C2-5F5D-4D5D-9499-5374326BF0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3432" y="6359854"/>
            <a:ext cx="1080120" cy="39447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16/3/2021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S. Mazzoni | CLEAR review 2021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D58167B-9EAF-41A4-AE30-6EC1062411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3432" y="6359854"/>
            <a:ext cx="1080120" cy="39447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16/3/2021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S. Mazzoni | CLEAR review 2021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0486757-19D1-452C-A5CE-1E6FB87B5C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3432" y="6359854"/>
            <a:ext cx="1080120" cy="39447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16/3/2021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S. Mazzoni | CLEAR review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E3EDE00-B430-4D7C-93E8-3CAC9F71EF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3432" y="6359854"/>
            <a:ext cx="1080120" cy="39447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16/3/2021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S. Mazzoni | CLEAR review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863642-C171-4542-90D0-5EC8318051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3432" y="6359854"/>
            <a:ext cx="1080120" cy="39447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16/3/2021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S. Mazzoni | CLEAR review 2021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7127C8-CED6-4484-8F03-EDDA652956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3432" y="6359854"/>
            <a:ext cx="1080120" cy="39447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16/3/2021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S. Mazzoni | CLEAR review 2021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16/3/2021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S. Mazzoni | CLEAR review 2021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09F334-CBE7-4DA3-9445-9A7C44885B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3432" y="6359854"/>
            <a:ext cx="1080120" cy="39447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16/3/2021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S. Mazzoni | CLEAR review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523F18-7EFE-424C-81E4-465D0E2F9F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3432" y="6359854"/>
            <a:ext cx="1080120" cy="39447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Corbel" panose="020B05030202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16/3/2021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S. Mazzoni | CLEAR review 2021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D3E5B8-BD80-4490-B5FE-1D25F82ED5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3432" y="6359854"/>
            <a:ext cx="1080120" cy="39447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16/3/2021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S. Mazzoni | CLEAR review 2021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CB278C-67B4-40B4-A005-CB03A3650AE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3432" y="6359854"/>
            <a:ext cx="1080120" cy="39447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16/3/2021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S. Mazzoni | CLEAR review 2021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644E83-E2CD-4B0C-B9B7-5D980990B9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3432" y="6359854"/>
            <a:ext cx="1080120" cy="39447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3/9/2021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16/3/2021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S. Mazzoni | CLEAR review 2021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1D5FEB-8C7E-4552-AED3-05D9DEF348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3432" y="6359854"/>
            <a:ext cx="1080120" cy="39447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16/3/2021</a:t>
            </a:r>
          </a:p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S. Mazzoni | CLEAR review 2021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FDE94F1-F360-43DF-9792-89C9ACB7D81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3432" y="6359854"/>
            <a:ext cx="1080120" cy="39447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16/3/2021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S. Mazzoni | CLEAR review 2021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Corbel" panose="020B0503020204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800" b="1" kern="1200">
          <a:solidFill>
            <a:schemeClr val="tx2">
              <a:lumMod val="50000"/>
            </a:schemeClr>
          </a:solidFill>
          <a:latin typeface="Corbel" panose="020B0503020204020204" pitchFamily="34" charset="0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2400" kern="1200">
          <a:solidFill>
            <a:schemeClr val="tx2">
              <a:lumMod val="50000"/>
            </a:schemeClr>
          </a:solidFill>
          <a:latin typeface="Corbel" panose="020B0503020204020204" pitchFamily="34" charset="0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2000" kern="1200">
          <a:solidFill>
            <a:schemeClr val="tx2">
              <a:lumMod val="50000"/>
            </a:schemeClr>
          </a:solidFill>
          <a:latin typeface="Corbel" panose="020B0503020204020204" pitchFamily="34" charset="0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2000" kern="1200">
          <a:solidFill>
            <a:schemeClr val="tx2">
              <a:lumMod val="50000"/>
            </a:schemeClr>
          </a:solidFill>
          <a:latin typeface="Corbel" panose="020B05030202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Beam Diagnostics R&amp;D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S. Mazzoni on behalf of the beam instrumentation teams</a:t>
            </a:r>
          </a:p>
          <a:p>
            <a:pPr algn="l"/>
            <a:r>
              <a:rPr lang="en-US" sz="1800" dirty="0"/>
              <a:t>CLEAR review, 16 March 2021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06D2A0-8976-4F98-BE57-840326B113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9076" y="5721506"/>
            <a:ext cx="2850675" cy="104111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BF8462-AAC1-401E-B35B-B8BF4ED723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016603" cy="460851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User community is expanding </a:t>
            </a:r>
            <a:r>
              <a:rPr lang="en-US" sz="2000" b="0" dirty="0"/>
              <a:t>presently besides CERN BI group (4 staff, 5 fell/PhD) six institutes involved (Max Planck </a:t>
            </a:r>
            <a:r>
              <a:rPr lang="en-US" sz="2000" b="0" dirty="0" err="1"/>
              <a:t>Institut</a:t>
            </a:r>
            <a:r>
              <a:rPr lang="en-US" sz="2000" b="0" dirty="0"/>
              <a:t>, University College of London, Royal Holloway University of London, University of Manchester, University of Oxford, </a:t>
            </a:r>
            <a:r>
              <a:rPr lang="en-US" sz="2000" b="0"/>
              <a:t>Belgorod State </a:t>
            </a:r>
            <a:r>
              <a:rPr lang="en-US" sz="2000" b="0" dirty="0"/>
              <a:t>University)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Education (PhDs / postdocs a few numbers) </a:t>
            </a:r>
            <a:r>
              <a:rPr lang="en-US" sz="2000" b="0" dirty="0"/>
              <a:t>several fellows and PhD students trained at CLEAR. Hands-on, comprehensive training, no long shutdowns. In line with CERN goal of “Inspiration and Education”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Recent Publications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1600" dirty="0"/>
              <a:t>A. Curcio et al, “</a:t>
            </a:r>
            <a:r>
              <a:rPr lang="en-GB" sz="1600" b="0" i="0" dirty="0">
                <a:solidFill>
                  <a:srgbClr val="505050"/>
                </a:solidFill>
                <a:effectLst/>
              </a:rPr>
              <a:t>Diffractive shadowing of coherent polarization radiation</a:t>
            </a:r>
            <a:r>
              <a:rPr lang="en-US" sz="1600" dirty="0"/>
              <a:t>”, Phys. Lett. A </a:t>
            </a:r>
            <a:r>
              <a:rPr lang="en-US" sz="1600" b="1" dirty="0"/>
              <a:t>391</a:t>
            </a:r>
            <a:r>
              <a:rPr lang="en-US" sz="1600" dirty="0"/>
              <a:t>, 127135 (2021)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1600" dirty="0"/>
              <a:t>A. Curcio et al, “</a:t>
            </a:r>
            <a:r>
              <a:rPr lang="en-GB" sz="1600" dirty="0" err="1"/>
              <a:t>Noninvasive</a:t>
            </a:r>
            <a:r>
              <a:rPr lang="en-GB" sz="1600" dirty="0"/>
              <a:t> bunch length measurements exploiting Cherenkov diffraction radiation</a:t>
            </a:r>
            <a:r>
              <a:rPr lang="en-US" sz="1600" dirty="0"/>
              <a:t>”, PRAB </a:t>
            </a:r>
            <a:r>
              <a:rPr lang="en-US" sz="1600" b="1" dirty="0"/>
              <a:t>23</a:t>
            </a:r>
            <a:r>
              <a:rPr lang="en-US" sz="1600" dirty="0"/>
              <a:t> (2020)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sz="1600" dirty="0"/>
              <a:t>A. Curcio et al. “</a:t>
            </a:r>
            <a:r>
              <a:rPr lang="en-GB" sz="1600" dirty="0"/>
              <a:t>Beam-based sub-THz source at the CERN </a:t>
            </a:r>
            <a:r>
              <a:rPr lang="en-GB" sz="1600" dirty="0" err="1"/>
              <a:t>linac</a:t>
            </a:r>
            <a:r>
              <a:rPr lang="en-GB" sz="1600" dirty="0"/>
              <a:t> electron accelerator for research facility</a:t>
            </a:r>
            <a:r>
              <a:rPr lang="en-US" sz="1600" dirty="0"/>
              <a:t>”, PRAB </a:t>
            </a:r>
            <a:r>
              <a:rPr lang="en-US" sz="1600" b="1" dirty="0"/>
              <a:t>22</a:t>
            </a:r>
            <a:r>
              <a:rPr lang="en-US" sz="1600" dirty="0"/>
              <a:t> (2019)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600" dirty="0"/>
              <a:t>R. Kieffer et al, “Experimental Observation of “Shadowing” in Optical Transition Radiation”, Phys. Rev. Lett. </a:t>
            </a:r>
            <a:r>
              <a:rPr lang="en-GB" sz="1600" b="1" dirty="0"/>
              <a:t>120</a:t>
            </a:r>
            <a:r>
              <a:rPr lang="en-GB" sz="1600" dirty="0"/>
              <a:t> (2018)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600" dirty="0"/>
              <a:t>Yearly reporting to conferences (IBIC, IPAC, LCWS, …)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81200" lvl="1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765A6B-C108-49E1-9C41-539F72E11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Community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916AFE-083B-4633-BBD5-FC1D2DC37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16/3/2021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68382C-E526-456A-BA04-9F0632D9A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Mazzoni | CLEAR review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627463-39DC-4CEF-ACE8-FAC380D4D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876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F27527-2B48-40A4-A059-F8521769DD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039939" cy="4608512"/>
          </a:xfrm>
        </p:spPr>
        <p:txBody>
          <a:bodyPr/>
          <a:lstStyle/>
          <a:p>
            <a:r>
              <a:rPr lang="en-US" sz="2400" dirty="0"/>
              <a:t>CLEAR </a:t>
            </a:r>
            <a:r>
              <a:rPr lang="en-US" sz="2400" dirty="0">
                <a:solidFill>
                  <a:srgbClr val="2F2F2F"/>
                </a:solidFill>
              </a:rPr>
              <a:t>review</a:t>
            </a:r>
            <a:r>
              <a:rPr lang="en-US" sz="2400" dirty="0"/>
              <a:t> 2019. Focus on BI R&amp;D: </a:t>
            </a:r>
          </a:p>
          <a:p>
            <a:pPr lvl="1"/>
            <a:r>
              <a:rPr lang="en-US" sz="2000" dirty="0"/>
              <a:t>First tests of coherent and incoherent </a:t>
            </a:r>
            <a:r>
              <a:rPr lang="en-US" sz="2000" dirty="0" err="1"/>
              <a:t>ChDR</a:t>
            </a:r>
            <a:r>
              <a:rPr lang="en-US" sz="2000" dirty="0"/>
              <a:t> for BI applications.</a:t>
            </a:r>
          </a:p>
          <a:p>
            <a:pPr lvl="1"/>
            <a:r>
              <a:rPr lang="en-US" sz="2000" dirty="0"/>
              <a:t>Fundamental BI R&amp;D </a:t>
            </a:r>
          </a:p>
          <a:p>
            <a:pPr lvl="1"/>
            <a:r>
              <a:rPr lang="en-US" sz="2000" dirty="0"/>
              <a:t>CLEAR as a platform for sub-THz R&amp;D</a:t>
            </a:r>
          </a:p>
          <a:p>
            <a:r>
              <a:rPr lang="en-GB" sz="2400" dirty="0"/>
              <a:t>BI tests for future / current facilities</a:t>
            </a:r>
          </a:p>
          <a:p>
            <a:pPr lvl="1"/>
            <a:r>
              <a:rPr lang="en-GB" sz="2000" dirty="0"/>
              <a:t>First tests for AWAKE (e- BPMs, EOSD)</a:t>
            </a:r>
          </a:p>
          <a:p>
            <a:pPr lvl="1"/>
            <a:r>
              <a:rPr lang="en-GB" sz="2000" dirty="0"/>
              <a:t>cavity BPMs for CLIC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2CD223-A2F1-4079-AAD0-E6FFED1F4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CLEAR as a BI test facility in 2019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5E912-8ECA-41B4-90B9-792CBD786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16/3/2021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D07FB-2E92-4DE4-9213-6E24755FF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Mazzoni | CLEAR review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D5DB6-3728-4A33-94E2-8C9412FF8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CD7677-975C-422C-B571-3FC7532A64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8166" y="242334"/>
            <a:ext cx="3931426" cy="29513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651704-B086-47B3-A48D-6A83C4C3B6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8166" y="3249421"/>
            <a:ext cx="3931426" cy="295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3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F27527-2B48-40A4-A059-F8521769DD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039939" cy="4608512"/>
          </a:xfrm>
        </p:spPr>
        <p:txBody>
          <a:bodyPr/>
          <a:lstStyle/>
          <a:p>
            <a:r>
              <a:rPr lang="en-US" sz="2400" dirty="0">
                <a:solidFill>
                  <a:srgbClr val="2F2F2F"/>
                </a:solidFill>
              </a:rPr>
              <a:t>CLEAR review 2019. Focus on BI R&amp;D: </a:t>
            </a:r>
          </a:p>
          <a:p>
            <a:pPr lvl="1"/>
            <a:r>
              <a:rPr lang="en-US" sz="2000" dirty="0">
                <a:solidFill>
                  <a:srgbClr val="2F2F2F"/>
                </a:solidFill>
              </a:rPr>
              <a:t>First tests of coherent and incoherent </a:t>
            </a:r>
            <a:r>
              <a:rPr lang="en-US" sz="2000" dirty="0" err="1">
                <a:solidFill>
                  <a:srgbClr val="2F2F2F"/>
                </a:solidFill>
              </a:rPr>
              <a:t>ChDR</a:t>
            </a:r>
            <a:r>
              <a:rPr lang="en-US" sz="2000" dirty="0">
                <a:solidFill>
                  <a:srgbClr val="2F2F2F"/>
                </a:solidFill>
              </a:rPr>
              <a:t> for BI applications.</a:t>
            </a:r>
          </a:p>
          <a:p>
            <a:pPr lvl="1"/>
            <a:r>
              <a:rPr lang="en-US" sz="2000" dirty="0">
                <a:solidFill>
                  <a:srgbClr val="2F2F2F"/>
                </a:solidFill>
              </a:rPr>
              <a:t>Fundamental BI R&amp;D</a:t>
            </a:r>
          </a:p>
          <a:p>
            <a:pPr lvl="1"/>
            <a:r>
              <a:rPr lang="en-US" sz="2000" dirty="0"/>
              <a:t>CLEAR as a platform for sub-THz R&amp;D</a:t>
            </a:r>
          </a:p>
          <a:p>
            <a:r>
              <a:rPr lang="en-GB" sz="2400" dirty="0">
                <a:solidFill>
                  <a:schemeClr val="bg2">
                    <a:lumMod val="75000"/>
                  </a:schemeClr>
                </a:solidFill>
              </a:rPr>
              <a:t>BI tests for future / current facilities</a:t>
            </a:r>
          </a:p>
          <a:p>
            <a:pPr lvl="1"/>
            <a:r>
              <a:rPr lang="en-GB" sz="2000" dirty="0">
                <a:solidFill>
                  <a:schemeClr val="bg2">
                    <a:lumMod val="75000"/>
                  </a:schemeClr>
                </a:solidFill>
              </a:rPr>
              <a:t>First tests for AWAKE (e- BPMs, EOSD)</a:t>
            </a:r>
          </a:p>
          <a:p>
            <a:pPr lvl="1"/>
            <a:r>
              <a:rPr lang="en-GB" sz="2000" dirty="0">
                <a:solidFill>
                  <a:schemeClr val="bg2">
                    <a:lumMod val="75000"/>
                  </a:schemeClr>
                </a:solidFill>
              </a:rPr>
              <a:t>cavity BPMs for CLIC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2CD223-A2F1-4079-AAD0-E6FFED1F4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BI R&amp;D </a:t>
            </a:r>
            <a:r>
              <a:rPr lang="en-US" dirty="0" err="1"/>
              <a:t>programme</a:t>
            </a:r>
            <a:r>
              <a:rPr lang="en-US" dirty="0"/>
              <a:t> at CLEAR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5E912-8ECA-41B4-90B9-792CBD786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16/3/2021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D07FB-2E92-4DE4-9213-6E24755FF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Mazzoni | CLEAR review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D5DB6-3728-4A33-94E2-8C9412FF8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5EE2C2DC-5BF6-451E-B2F2-7BFF45A8BEA4}"/>
              </a:ext>
            </a:extLst>
          </p:cNvPr>
          <p:cNvSpPr/>
          <p:nvPr/>
        </p:nvSpPr>
        <p:spPr>
          <a:xfrm>
            <a:off x="5231904" y="1988840"/>
            <a:ext cx="2160240" cy="15121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6BD68600-DCA6-4F87-90FA-B2FF5D6A2308}"/>
              </a:ext>
            </a:extLst>
          </p:cNvPr>
          <p:cNvSpPr txBox="1">
            <a:spLocks/>
          </p:cNvSpPr>
          <p:nvPr/>
        </p:nvSpPr>
        <p:spPr>
          <a:xfrm>
            <a:off x="7752184" y="882869"/>
            <a:ext cx="4562477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8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2F2F2F"/>
                </a:solidFill>
              </a:rPr>
              <a:t>Many concepts became </a:t>
            </a:r>
            <a:r>
              <a:rPr lang="en-US" sz="2400" dirty="0" err="1">
                <a:solidFill>
                  <a:srgbClr val="2F2F2F"/>
                </a:solidFill>
              </a:rPr>
              <a:t>protoype</a:t>
            </a:r>
            <a:r>
              <a:rPr lang="en-US" sz="2400" dirty="0">
                <a:solidFill>
                  <a:srgbClr val="2F2F2F"/>
                </a:solidFill>
              </a:rPr>
              <a:t> instruments / techniques for AWAKE, HL-LHC, FCC:</a:t>
            </a:r>
          </a:p>
          <a:p>
            <a:pPr lvl="1"/>
            <a:r>
              <a:rPr lang="en-GB" sz="2000" dirty="0" err="1">
                <a:solidFill>
                  <a:srgbClr val="2F2F2F"/>
                </a:solidFill>
              </a:rPr>
              <a:t>ChDR</a:t>
            </a:r>
            <a:r>
              <a:rPr lang="en-GB" sz="2000" dirty="0">
                <a:solidFill>
                  <a:srgbClr val="2F2F2F"/>
                </a:solidFill>
              </a:rPr>
              <a:t> BPMs </a:t>
            </a:r>
          </a:p>
          <a:p>
            <a:pPr lvl="1"/>
            <a:r>
              <a:rPr lang="en-GB" sz="2000" dirty="0" err="1">
                <a:solidFill>
                  <a:srgbClr val="2F2F2F"/>
                </a:solidFill>
              </a:rPr>
              <a:t>ChDR</a:t>
            </a:r>
            <a:r>
              <a:rPr lang="en-GB" sz="2000" dirty="0">
                <a:solidFill>
                  <a:srgbClr val="2F2F2F"/>
                </a:solidFill>
              </a:rPr>
              <a:t> bunch length </a:t>
            </a:r>
          </a:p>
          <a:p>
            <a:pPr lvl="1"/>
            <a:r>
              <a:rPr lang="en-GB" sz="2000" dirty="0" err="1">
                <a:solidFill>
                  <a:srgbClr val="2F2F2F"/>
                </a:solidFill>
              </a:rPr>
              <a:t>ChDR</a:t>
            </a:r>
            <a:r>
              <a:rPr lang="en-GB" sz="2000" dirty="0">
                <a:solidFill>
                  <a:srgbClr val="2F2F2F"/>
                </a:solidFill>
              </a:rPr>
              <a:t> / EO bunch length</a:t>
            </a:r>
          </a:p>
          <a:p>
            <a:pPr lvl="1"/>
            <a:r>
              <a:rPr lang="en-GB" sz="2000" dirty="0">
                <a:solidFill>
                  <a:srgbClr val="2F2F2F"/>
                </a:solidFill>
              </a:rPr>
              <a:t>EO BPMs</a:t>
            </a:r>
          </a:p>
          <a:p>
            <a:r>
              <a:rPr lang="en-GB" sz="2400" dirty="0">
                <a:solidFill>
                  <a:srgbClr val="2F2F2F"/>
                </a:solidFill>
              </a:rPr>
              <a:t> Continuation of R&amp;D on advanced concepts</a:t>
            </a:r>
          </a:p>
          <a:p>
            <a:pPr lvl="1"/>
            <a:endParaRPr lang="en-GB" sz="2000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532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F27527-2B48-40A4-A059-F8521769DD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039939" cy="4608512"/>
          </a:xfrm>
        </p:spPr>
        <p:txBody>
          <a:bodyPr/>
          <a:lstStyle/>
          <a:p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CLEAR review 2019. Focus on BI R&amp;D: </a:t>
            </a:r>
          </a:p>
          <a:p>
            <a:pPr lvl="1"/>
            <a:r>
              <a:rPr lang="en-US" sz="2000" dirty="0">
                <a:solidFill>
                  <a:schemeClr val="bg2">
                    <a:lumMod val="75000"/>
                  </a:schemeClr>
                </a:solidFill>
              </a:rPr>
              <a:t>First tests of coherent and incoherent </a:t>
            </a:r>
            <a:r>
              <a:rPr lang="en-US" sz="2000" dirty="0" err="1">
                <a:solidFill>
                  <a:schemeClr val="bg2">
                    <a:lumMod val="75000"/>
                  </a:schemeClr>
                </a:solidFill>
              </a:rPr>
              <a:t>ChDR</a:t>
            </a:r>
            <a:r>
              <a:rPr lang="en-US" sz="2000" dirty="0">
                <a:solidFill>
                  <a:schemeClr val="bg2">
                    <a:lumMod val="75000"/>
                  </a:schemeClr>
                </a:solidFill>
              </a:rPr>
              <a:t> for BI applications.</a:t>
            </a:r>
          </a:p>
          <a:p>
            <a:pPr lvl="1"/>
            <a:r>
              <a:rPr lang="en-US" sz="2000" dirty="0">
                <a:solidFill>
                  <a:schemeClr val="bg2">
                    <a:lumMod val="75000"/>
                  </a:schemeClr>
                </a:solidFill>
              </a:rPr>
              <a:t>Fundamental BI R&amp;D </a:t>
            </a:r>
          </a:p>
          <a:p>
            <a:pPr lvl="1"/>
            <a:r>
              <a:rPr lang="en-US" sz="2000" dirty="0"/>
              <a:t>CLEAR as a platform for sub-THz R&amp;D</a:t>
            </a:r>
          </a:p>
          <a:p>
            <a:r>
              <a:rPr lang="en-GB" sz="2400" dirty="0">
                <a:solidFill>
                  <a:srgbClr val="2F2F2F"/>
                </a:solidFill>
              </a:rPr>
              <a:t>BI tests for future / current facilities</a:t>
            </a:r>
          </a:p>
          <a:p>
            <a:pPr lvl="1"/>
            <a:r>
              <a:rPr lang="en-GB" sz="2000" dirty="0">
                <a:solidFill>
                  <a:srgbClr val="2F2F2F"/>
                </a:solidFill>
              </a:rPr>
              <a:t>First tests for AWAKE (e- BPMs, EOSD)</a:t>
            </a:r>
          </a:p>
          <a:p>
            <a:pPr lvl="1"/>
            <a:r>
              <a:rPr lang="en-GB" sz="2000" dirty="0">
                <a:solidFill>
                  <a:srgbClr val="2F2F2F"/>
                </a:solidFill>
              </a:rPr>
              <a:t>cavity BPMs for CLIC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2CD223-A2F1-4079-AAD0-E6FFED1F4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BI R&amp;D </a:t>
            </a:r>
            <a:r>
              <a:rPr lang="en-US" dirty="0" err="1"/>
              <a:t>programme</a:t>
            </a:r>
            <a:r>
              <a:rPr lang="en-US" dirty="0"/>
              <a:t> at CLEAR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5E912-8ECA-41B4-90B9-792CBD786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16/3/2021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D07FB-2E92-4DE4-9213-6E24755FF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Mazzoni | CLEAR review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D5DB6-3728-4A33-94E2-8C9412FF8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5EE2C2DC-5BF6-451E-B2F2-7BFF45A8BEA4}"/>
              </a:ext>
            </a:extLst>
          </p:cNvPr>
          <p:cNvSpPr/>
          <p:nvPr/>
        </p:nvSpPr>
        <p:spPr>
          <a:xfrm>
            <a:off x="5446834" y="4046512"/>
            <a:ext cx="2160240" cy="15121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6BD68600-DCA6-4F87-90FA-B2FF5D6A2308}"/>
              </a:ext>
            </a:extLst>
          </p:cNvPr>
          <p:cNvSpPr txBox="1">
            <a:spLocks/>
          </p:cNvSpPr>
          <p:nvPr/>
        </p:nvSpPr>
        <p:spPr>
          <a:xfrm>
            <a:off x="7651044" y="4098074"/>
            <a:ext cx="4562477" cy="15121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800" b="1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2F2F2F"/>
                </a:solidFill>
              </a:rPr>
              <a:t>At present five BI tests for AWAKE Run 2</a:t>
            </a:r>
          </a:p>
          <a:p>
            <a:r>
              <a:rPr lang="en-US" sz="2400" dirty="0">
                <a:solidFill>
                  <a:srgbClr val="2F2F2F"/>
                </a:solidFill>
              </a:rPr>
              <a:t>BI tests for SPS, HL-LHC, FCC, CLIC</a:t>
            </a:r>
            <a:endParaRPr lang="en-GB" sz="2400" dirty="0">
              <a:solidFill>
                <a:srgbClr val="2F2F2F"/>
              </a:solidFill>
            </a:endParaRPr>
          </a:p>
          <a:p>
            <a:pPr lvl="1"/>
            <a:endParaRPr lang="en-GB" sz="2000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906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4402DA-71D2-4F86-9F57-A36245117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5215647"/>
          </a:xfrm>
        </p:spPr>
        <p:txBody>
          <a:bodyPr/>
          <a:lstStyle/>
          <a:p>
            <a:r>
              <a:rPr lang="en-US" dirty="0"/>
              <a:t>Tests on prototype instruments / techniques</a:t>
            </a:r>
            <a:r>
              <a:rPr lang="en-US" i="1" dirty="0"/>
              <a:t>: </a:t>
            </a:r>
          </a:p>
          <a:p>
            <a:pPr lvl="1"/>
            <a:r>
              <a:rPr lang="en-US" sz="1700" dirty="0"/>
              <a:t>Screens in Rb (CERN / MPP)</a:t>
            </a:r>
          </a:p>
          <a:p>
            <a:pPr lvl="1"/>
            <a:r>
              <a:rPr lang="en-US" sz="1700" dirty="0"/>
              <a:t>Bunch length using EOSD (CERN)</a:t>
            </a:r>
          </a:p>
          <a:p>
            <a:pPr lvl="1"/>
            <a:r>
              <a:rPr lang="en-US" sz="1700" dirty="0"/>
              <a:t>Charge calibration (UCL)</a:t>
            </a:r>
          </a:p>
          <a:p>
            <a:pPr lvl="1"/>
            <a:r>
              <a:rPr lang="en-US" sz="1700" dirty="0" err="1"/>
              <a:t>ChDR</a:t>
            </a:r>
            <a:r>
              <a:rPr lang="en-US" sz="1700" dirty="0"/>
              <a:t> Bunch Length tests (U man, RHUL)</a:t>
            </a:r>
          </a:p>
          <a:p>
            <a:pPr lvl="1"/>
            <a:r>
              <a:rPr lang="en-US" sz="1700" dirty="0" err="1"/>
              <a:t>ChDR</a:t>
            </a:r>
            <a:r>
              <a:rPr lang="en-US" sz="1700" dirty="0"/>
              <a:t> BPMs (CERN, Oxford, TRIUMF)</a:t>
            </a:r>
          </a:p>
          <a:p>
            <a:pPr lvl="1"/>
            <a:r>
              <a:rPr lang="en-US" sz="1700" b="1" dirty="0"/>
              <a:t>SPS</a:t>
            </a:r>
            <a:r>
              <a:rPr lang="en-US" sz="1700" dirty="0"/>
              <a:t> Optical BLMs tests </a:t>
            </a:r>
          </a:p>
          <a:p>
            <a:pPr lvl="1"/>
            <a:r>
              <a:rPr lang="en-US" sz="1700" b="1" dirty="0"/>
              <a:t>CLIC</a:t>
            </a:r>
            <a:r>
              <a:rPr lang="en-US" sz="1700" dirty="0"/>
              <a:t> Cavity BPMs</a:t>
            </a:r>
          </a:p>
          <a:p>
            <a:pPr lvl="1"/>
            <a:r>
              <a:rPr lang="en-US" sz="1700" dirty="0"/>
              <a:t>BL tests for </a:t>
            </a:r>
            <a:r>
              <a:rPr lang="en-US" sz="1700" b="1" dirty="0"/>
              <a:t>FCC/ HL-LHC</a:t>
            </a:r>
          </a:p>
          <a:p>
            <a:pPr lvl="1"/>
            <a:r>
              <a:rPr lang="en-GB" sz="1700" dirty="0"/>
              <a:t>Test of </a:t>
            </a:r>
            <a:r>
              <a:rPr lang="en-GB" sz="1700" b="1" dirty="0"/>
              <a:t>LHC</a:t>
            </a:r>
            <a:r>
              <a:rPr lang="en-GB" sz="1700" dirty="0"/>
              <a:t> EO BPM </a:t>
            </a:r>
            <a:r>
              <a:rPr lang="en-US" sz="1700" dirty="0"/>
              <a:t>(CERN/RHUL)</a:t>
            </a:r>
          </a:p>
          <a:p>
            <a:r>
              <a:rPr lang="en-US" dirty="0"/>
              <a:t>Continuation of R&amp;D activity</a:t>
            </a:r>
          </a:p>
          <a:p>
            <a:pPr lvl="1"/>
            <a:r>
              <a:rPr lang="en-US" sz="1700" dirty="0"/>
              <a:t>Validation of </a:t>
            </a:r>
            <a:r>
              <a:rPr lang="en-US" sz="1700" dirty="0" err="1"/>
              <a:t>ChDR</a:t>
            </a:r>
            <a:r>
              <a:rPr lang="en-US" sz="1700" dirty="0"/>
              <a:t> theoretical model</a:t>
            </a:r>
          </a:p>
          <a:p>
            <a:pPr lvl="1"/>
            <a:r>
              <a:rPr lang="en-US" sz="1700" dirty="0"/>
              <a:t>X- ray Cherenkov Radiation (Belgorod)</a:t>
            </a:r>
          </a:p>
          <a:p>
            <a:endParaRPr lang="en-GB" i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7A5092-8F4C-42C1-BCAC-C3D85FDBA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CLEAR BI test facility in 2021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282AC4-E39F-44CF-BB3C-0916C2E7D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16/3/2021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11DBD-CF58-4B29-85A3-F707428F6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Mazzoni | CLEAR review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3EEE7-2069-456B-B17E-B2BDAA94B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D57BC27-5825-4A15-9389-443F7103F348}"/>
              </a:ext>
            </a:extLst>
          </p:cNvPr>
          <p:cNvGrpSpPr/>
          <p:nvPr/>
        </p:nvGrpSpPr>
        <p:grpSpPr>
          <a:xfrm>
            <a:off x="4427448" y="1628800"/>
            <a:ext cx="4057183" cy="1800200"/>
            <a:chOff x="4984308" y="1772816"/>
            <a:chExt cx="4057183" cy="1800200"/>
          </a:xfrm>
        </p:grpSpPr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4DE1A016-C3CE-4C30-A2D9-3B8B86F848D4}"/>
                </a:ext>
              </a:extLst>
            </p:cNvPr>
            <p:cNvSpPr/>
            <p:nvPr/>
          </p:nvSpPr>
          <p:spPr>
            <a:xfrm>
              <a:off x="4984308" y="1772816"/>
              <a:ext cx="1098604" cy="1800200"/>
            </a:xfrm>
            <a:prstGeom prst="rightBrac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F74AA27-C186-4B9B-9015-FA4FFF52C63D}"/>
                </a:ext>
              </a:extLst>
            </p:cNvPr>
            <p:cNvSpPr txBox="1"/>
            <p:nvPr/>
          </p:nvSpPr>
          <p:spPr>
            <a:xfrm>
              <a:off x="6456040" y="2534416"/>
              <a:ext cx="258545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b="1" dirty="0">
                  <a:latin typeface="Corbel" panose="020B0503020204020204" pitchFamily="34" charset="0"/>
                </a:rPr>
                <a:t>AWAKE (see Edda’s  pres.)</a:t>
              </a:r>
              <a:endParaRPr lang="en-GB" b="1" dirty="0">
                <a:latin typeface="Corbel" panose="020B05030202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2123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2B2BC7-A3F2-4D44-A982-57D22E83CF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747" y="898576"/>
            <a:ext cx="6940389" cy="5372426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Optical BLM tests </a:t>
            </a:r>
            <a:r>
              <a:rPr lang="en-US" sz="1800" dirty="0"/>
              <a:t>(CERN)</a:t>
            </a:r>
            <a:endParaRPr lang="en-US" sz="2400" dirty="0"/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/>
              <a:t>Test of new optical BLM. Loss signal: Cherenkov Radiation produced in </a:t>
            </a:r>
            <a:r>
              <a:rPr lang="en-US" dirty="0" err="1"/>
              <a:t>fibres</a:t>
            </a:r>
            <a:r>
              <a:rPr lang="en-US" dirty="0"/>
              <a:t>. 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/>
              <a:t>2020: measurement of </a:t>
            </a:r>
            <a:r>
              <a:rPr lang="en-US" dirty="0" err="1"/>
              <a:t>ChR</a:t>
            </a:r>
            <a:r>
              <a:rPr lang="en-US" dirty="0"/>
              <a:t> as a function of angle to benchmark simulations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/>
              <a:t>2021: improved read-out electronics and new sensors (</a:t>
            </a:r>
            <a:r>
              <a:rPr lang="en-US" dirty="0" err="1"/>
              <a:t>SiPM</a:t>
            </a:r>
            <a:r>
              <a:rPr lang="en-US" dirty="0"/>
              <a:t>, PMT, PD) test with low intensity bunches / trains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/>
              <a:t>Complement to BL tests in SPS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CLIC cavity BPM tests </a:t>
            </a:r>
            <a:r>
              <a:rPr lang="en-US" sz="1800" dirty="0"/>
              <a:t>(RHUL / CERN)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/>
              <a:t>15 GHz cavity BPMs for high resolution, sub um position measurement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/>
              <a:t>2021: reinstall three CBPM pickups, and improved front end electronics: </a:t>
            </a:r>
            <a:r>
              <a:rPr lang="fr-FR" dirty="0" err="1">
                <a:latin typeface="Corbel" panose="020B0503020204020204" pitchFamily="34" charset="0"/>
              </a:rPr>
              <a:t>integrated</a:t>
            </a:r>
            <a:r>
              <a:rPr lang="fr-FR" dirty="0">
                <a:latin typeface="Corbel" panose="020B0503020204020204" pitchFamily="34" charset="0"/>
              </a:rPr>
              <a:t> </a:t>
            </a:r>
            <a:r>
              <a:rPr lang="fr-FR" dirty="0" err="1">
                <a:latin typeface="Corbel" panose="020B0503020204020204" pitchFamily="34" charset="0"/>
              </a:rPr>
              <a:t>analog</a:t>
            </a:r>
            <a:r>
              <a:rPr lang="fr-FR" dirty="0">
                <a:latin typeface="Corbel" panose="020B0503020204020204" pitchFamily="34" charset="0"/>
              </a:rPr>
              <a:t>/digital solution (</a:t>
            </a:r>
            <a:r>
              <a:rPr lang="fr-FR" dirty="0" err="1">
                <a:latin typeface="Corbel" panose="020B0503020204020204" pitchFamily="34" charset="0"/>
              </a:rPr>
              <a:t>including</a:t>
            </a:r>
            <a:r>
              <a:rPr lang="fr-FR" dirty="0">
                <a:latin typeface="Corbel" panose="020B0503020204020204" pitchFamily="34" charset="0"/>
              </a:rPr>
              <a:t> </a:t>
            </a:r>
            <a:r>
              <a:rPr lang="fr-FR" dirty="0" err="1">
                <a:latin typeface="Corbel" panose="020B0503020204020204" pitchFamily="34" charset="0"/>
              </a:rPr>
              <a:t>analog+digital+FPGA+CPU+EPICS</a:t>
            </a:r>
            <a:r>
              <a:rPr lang="fr-FR" dirty="0">
                <a:latin typeface="Corbel" panose="020B0503020204020204" pitchFamily="34" charset="0"/>
              </a:rPr>
              <a:t>/Tan go) </a:t>
            </a:r>
            <a:r>
              <a:rPr lang="fr-FR" dirty="0" err="1">
                <a:latin typeface="Corbel" panose="020B0503020204020204" pitchFamily="34" charset="0"/>
              </a:rPr>
              <a:t>using</a:t>
            </a:r>
            <a:r>
              <a:rPr lang="fr-FR" dirty="0">
                <a:latin typeface="Corbel" panose="020B0503020204020204" pitchFamily="34" charset="0"/>
              </a:rPr>
              <a:t> </a:t>
            </a:r>
            <a:r>
              <a:rPr lang="fr-FR" dirty="0" err="1">
                <a:latin typeface="Corbel" panose="020B0503020204020204" pitchFamily="34" charset="0"/>
              </a:rPr>
              <a:t>with</a:t>
            </a:r>
            <a:r>
              <a:rPr lang="fr-FR" dirty="0">
                <a:latin typeface="Corbel" panose="020B0503020204020204" pitchFamily="34" charset="0"/>
              </a:rPr>
              <a:t> an </a:t>
            </a:r>
            <a:r>
              <a:rPr lang="fr-FR" dirty="0" err="1">
                <a:latin typeface="Corbel" panose="020B0503020204020204" pitchFamily="34" charset="0"/>
              </a:rPr>
              <a:t>industrial</a:t>
            </a:r>
            <a:r>
              <a:rPr lang="fr-FR" dirty="0">
                <a:latin typeface="Corbel" panose="020B0503020204020204" pitchFamily="34" charset="0"/>
              </a:rPr>
              <a:t> </a:t>
            </a:r>
            <a:r>
              <a:rPr lang="fr-FR" dirty="0" err="1">
                <a:latin typeface="Corbel" panose="020B0503020204020204" pitchFamily="34" charset="0"/>
              </a:rPr>
              <a:t>partner</a:t>
            </a:r>
            <a:r>
              <a:rPr lang="fr-FR" dirty="0">
                <a:latin typeface="Corbel" panose="020B0503020204020204" pitchFamily="34" charset="0"/>
              </a:rPr>
              <a:t> (Instrument technologies)</a:t>
            </a:r>
            <a:endParaRPr lang="en-US" dirty="0"/>
          </a:p>
          <a:p>
            <a:pPr marL="781200" lvl="1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A19DF6-2E60-46DC-9E79-29E34745E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 tests - status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C6BEB0-7112-4112-9CC2-789258208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16/3/2021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18CF49-B7ED-42C2-A673-C363555F4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Mazzoni | CLEAR review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CCFA4C-B9DB-4A45-A764-DEA2F3214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WhatsApp Video 2020-12-11 at 13.51.14">
            <a:hlinkClick r:id="" action="ppaction://media"/>
            <a:extLst>
              <a:ext uri="{FF2B5EF4-FFF2-40B4-BE49-F238E27FC236}">
                <a16:creationId xmlns:a16="http://schemas.microsoft.com/office/drawing/2014/main" id="{3C73C621-68E3-4956-B36A-79A0D8D2757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tretch/>
        </p:blipFill>
        <p:spPr>
          <a:xfrm>
            <a:off x="9155025" y="123910"/>
            <a:ext cx="1952521" cy="35500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6D9CC93-BAC0-E747-B8F4-4BB2ECE60E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7009" y="4137622"/>
            <a:ext cx="4696797" cy="2133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163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3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2B2BC7-A3F2-4D44-A982-57D22E83CF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80728"/>
            <a:ext cx="6408091" cy="5220047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Longitudinal profile  </a:t>
            </a:r>
            <a:r>
              <a:rPr lang="en-US" dirty="0" err="1"/>
              <a:t>ChDR</a:t>
            </a:r>
            <a:r>
              <a:rPr lang="en-US" dirty="0"/>
              <a:t>  / EO tests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/>
              <a:t> Test of vacuum </a:t>
            </a:r>
            <a:r>
              <a:rPr lang="en-US" dirty="0" err="1"/>
              <a:t>ChDR</a:t>
            </a:r>
            <a:r>
              <a:rPr lang="en-US" dirty="0"/>
              <a:t> pickups for longitudinal profile measurement with ns / tens of </a:t>
            </a:r>
            <a:r>
              <a:rPr lang="en-US" dirty="0" err="1"/>
              <a:t>ps</a:t>
            </a:r>
            <a:r>
              <a:rPr lang="en-US" dirty="0"/>
              <a:t> resolution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/>
              <a:t>Detection scheme using 20 – 40 GHz electro-optical modulators and 780/1550 nm laser at CLEAR. Other EM probes to test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/>
              <a:t>Proof of principle at CLEAR, then tests in HRM. Long term study for FCC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Test of LHC EO buttons </a:t>
            </a:r>
            <a:r>
              <a:rPr lang="en-GB" sz="1800" dirty="0"/>
              <a:t>(CERN/RHUL)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fr-FR" b="0" dirty="0">
                <a:latin typeface="Corbel" panose="020B0503020204020204" pitchFamily="34" charset="0"/>
              </a:rPr>
              <a:t>Beam validation of a </a:t>
            </a:r>
            <a:r>
              <a:rPr lang="fr-FR" b="0" dirty="0" err="1">
                <a:latin typeface="Corbel" panose="020B0503020204020204" pitchFamily="34" charset="0"/>
              </a:rPr>
              <a:t>technology</a:t>
            </a:r>
            <a:r>
              <a:rPr lang="fr-FR" b="0" dirty="0">
                <a:latin typeface="Corbel" panose="020B0503020204020204" pitchFamily="34" charset="0"/>
              </a:rPr>
              <a:t> </a:t>
            </a:r>
            <a:r>
              <a:rPr lang="fr-FR" b="0" dirty="0" err="1">
                <a:latin typeface="Corbel" panose="020B0503020204020204" pitchFamily="34" charset="0"/>
              </a:rPr>
              <a:t>being</a:t>
            </a:r>
            <a:r>
              <a:rPr lang="fr-FR" b="0" dirty="0">
                <a:latin typeface="Corbel" panose="020B0503020204020204" pitchFamily="34" charset="0"/>
              </a:rPr>
              <a:t> </a:t>
            </a:r>
            <a:r>
              <a:rPr lang="fr-FR" b="0" dirty="0" err="1">
                <a:latin typeface="Corbel" panose="020B0503020204020204" pitchFamily="34" charset="0"/>
              </a:rPr>
              <a:t>developed</a:t>
            </a:r>
            <a:r>
              <a:rPr lang="fr-FR" b="0" dirty="0">
                <a:latin typeface="Corbel" panose="020B0503020204020204" pitchFamily="34" charset="0"/>
              </a:rPr>
              <a:t> in collaboration </a:t>
            </a:r>
            <a:r>
              <a:rPr lang="fr-FR" b="0" dirty="0" err="1">
                <a:latin typeface="Corbel" panose="020B0503020204020204" pitchFamily="34" charset="0"/>
              </a:rPr>
              <a:t>with</a:t>
            </a:r>
            <a:r>
              <a:rPr lang="fr-FR" b="0" dirty="0">
                <a:latin typeface="Corbel" panose="020B0503020204020204" pitchFamily="34" charset="0"/>
              </a:rPr>
              <a:t> RHUL for HL-LHC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fr-FR" dirty="0" err="1">
                <a:latin typeface="Corbel" panose="020B0503020204020204" pitchFamily="34" charset="0"/>
              </a:rPr>
              <a:t>Using</a:t>
            </a:r>
            <a:r>
              <a:rPr lang="fr-FR" dirty="0">
                <a:latin typeface="Corbel" panose="020B0503020204020204" pitchFamily="34" charset="0"/>
              </a:rPr>
              <a:t> </a:t>
            </a:r>
            <a:r>
              <a:rPr lang="fr-FR" dirty="0" err="1">
                <a:latin typeface="Corbel" panose="020B0503020204020204" pitchFamily="34" charset="0"/>
              </a:rPr>
              <a:t>fiber-coupled</a:t>
            </a:r>
            <a:r>
              <a:rPr lang="fr-FR" dirty="0">
                <a:latin typeface="Corbel" panose="020B0503020204020204" pitchFamily="34" charset="0"/>
              </a:rPr>
              <a:t> </a:t>
            </a:r>
            <a:r>
              <a:rPr lang="fr-FR" dirty="0" err="1">
                <a:latin typeface="Corbel" panose="020B0503020204020204" pitchFamily="34" charset="0"/>
              </a:rPr>
              <a:t>electro-optical</a:t>
            </a:r>
            <a:r>
              <a:rPr lang="fr-FR" dirty="0">
                <a:latin typeface="Corbel" panose="020B0503020204020204" pitchFamily="34" charset="0"/>
              </a:rPr>
              <a:t> </a:t>
            </a:r>
            <a:r>
              <a:rPr lang="fr-FR" dirty="0" err="1">
                <a:latin typeface="Corbel" panose="020B0503020204020204" pitchFamily="34" charset="0"/>
              </a:rPr>
              <a:t>waveguide</a:t>
            </a:r>
            <a:r>
              <a:rPr lang="fr-FR" dirty="0">
                <a:latin typeface="Corbel" panose="020B0503020204020204" pitchFamily="34" charset="0"/>
              </a:rPr>
              <a:t> </a:t>
            </a:r>
            <a:r>
              <a:rPr lang="fr-FR" dirty="0" err="1">
                <a:latin typeface="Corbel" panose="020B0503020204020204" pitchFamily="34" charset="0"/>
              </a:rPr>
              <a:t>coupled</a:t>
            </a:r>
            <a:r>
              <a:rPr lang="fr-FR" dirty="0">
                <a:latin typeface="Corbel" panose="020B0503020204020204" pitchFamily="34" charset="0"/>
              </a:rPr>
              <a:t> to a 50 Ohms </a:t>
            </a:r>
            <a:r>
              <a:rPr lang="fr-FR" dirty="0" err="1">
                <a:latin typeface="Corbel" panose="020B0503020204020204" pitchFamily="34" charset="0"/>
              </a:rPr>
              <a:t>terminated</a:t>
            </a:r>
            <a:r>
              <a:rPr lang="fr-FR" dirty="0">
                <a:latin typeface="Corbel" panose="020B0503020204020204" pitchFamily="34" charset="0"/>
              </a:rPr>
              <a:t> </a:t>
            </a:r>
            <a:r>
              <a:rPr lang="fr-FR" dirty="0" err="1">
                <a:latin typeface="Corbel" panose="020B0503020204020204" pitchFamily="34" charset="0"/>
              </a:rPr>
              <a:t>electrostatic</a:t>
            </a:r>
            <a:r>
              <a:rPr lang="fr-FR" dirty="0">
                <a:latin typeface="Corbel" panose="020B0503020204020204" pitchFamily="34" charset="0"/>
              </a:rPr>
              <a:t> </a:t>
            </a:r>
            <a:r>
              <a:rPr lang="fr-FR" dirty="0" err="1">
                <a:latin typeface="Corbel" panose="020B0503020204020204" pitchFamily="34" charset="0"/>
              </a:rPr>
              <a:t>button</a:t>
            </a:r>
            <a:endParaRPr lang="fr-FR" dirty="0">
              <a:latin typeface="ArialMT"/>
            </a:endParaRPr>
          </a:p>
          <a:p>
            <a:pPr marL="781200" lvl="1" indent="-457200">
              <a:buFont typeface="Arial" panose="020B0604020202020204" pitchFamily="34" charset="0"/>
              <a:buChar char="•"/>
            </a:pPr>
            <a:endParaRPr lang="fr-FR" b="0" dirty="0">
              <a:latin typeface="Corbel" panose="020B05030202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A19DF6-2E60-46DC-9E79-29E34745E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 tests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C6BEB0-7112-4112-9CC2-789258208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16/3/2021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18CF49-B7ED-42C2-A673-C363555F4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Mazzoni | CLEAR review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CCFA4C-B9DB-4A45-A764-DEA2F3214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7D14FA2-B083-46DA-8D4A-6E8B6ECF32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178" b="13095"/>
          <a:stretch/>
        </p:blipFill>
        <p:spPr>
          <a:xfrm>
            <a:off x="6888088" y="2002"/>
            <a:ext cx="5184576" cy="4005064"/>
          </a:xfrm>
          <a:prstGeom prst="rect">
            <a:avLst/>
          </a:prstGeom>
        </p:spPr>
      </p:pic>
      <p:pic>
        <p:nvPicPr>
          <p:cNvPr id="10" name="Picture 9" descr="page9image10666816">
            <a:extLst>
              <a:ext uri="{FF2B5EF4-FFF2-40B4-BE49-F238E27FC236}">
                <a16:creationId xmlns:a16="http://schemas.microsoft.com/office/drawing/2014/main" id="{393B538A-9DF7-2545-BF3E-834569CD49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00" t="13122" r="25502" b="43438"/>
          <a:stretch/>
        </p:blipFill>
        <p:spPr bwMode="auto">
          <a:xfrm>
            <a:off x="8884567" y="5001040"/>
            <a:ext cx="2854184" cy="1672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page15image10720544">
            <a:extLst>
              <a:ext uri="{FF2B5EF4-FFF2-40B4-BE49-F238E27FC236}">
                <a16:creationId xmlns:a16="http://schemas.microsoft.com/office/drawing/2014/main" id="{E07E70CD-0DB5-E746-AEB1-E4A4903A01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3" t="3191"/>
          <a:stretch/>
        </p:blipFill>
        <p:spPr bwMode="auto">
          <a:xfrm rot="10800000">
            <a:off x="9372331" y="3673657"/>
            <a:ext cx="2120957" cy="1472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9277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2B2BC7-A3F2-4D44-A982-57D22E83CF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6984155" cy="460851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X-ray Cherenkov test </a:t>
            </a:r>
            <a:r>
              <a:rPr lang="en-US" sz="1800" dirty="0"/>
              <a:t>(Belgorod)</a:t>
            </a:r>
            <a:endParaRPr lang="en-US" dirty="0"/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/>
              <a:t>Study of </a:t>
            </a:r>
            <a:r>
              <a:rPr lang="en-US" dirty="0" err="1"/>
              <a:t>ChR</a:t>
            </a:r>
            <a:r>
              <a:rPr lang="en-US" dirty="0"/>
              <a:t> in soft X-rays regime. 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/>
              <a:t>Absolute light yield and angular distribution as a function of target angle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/>
              <a:t> Preparation affected by COVID. Foreseen 2</a:t>
            </a:r>
            <a:r>
              <a:rPr lang="en-US" baseline="30000" dirty="0"/>
              <a:t>nd</a:t>
            </a:r>
            <a:r>
              <a:rPr lang="en-US" dirty="0"/>
              <a:t> half of 2021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Validation of </a:t>
            </a:r>
            <a:r>
              <a:rPr lang="en-US" dirty="0" err="1"/>
              <a:t>ChDR</a:t>
            </a:r>
            <a:r>
              <a:rPr lang="en-US" dirty="0"/>
              <a:t> theoretical model </a:t>
            </a:r>
            <a:r>
              <a:rPr lang="en-US" sz="1800" dirty="0"/>
              <a:t>(CERN)</a:t>
            </a:r>
            <a:endParaRPr lang="en-US" dirty="0"/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/>
              <a:t>Models for </a:t>
            </a:r>
            <a:r>
              <a:rPr lang="en-US" dirty="0" err="1"/>
              <a:t>ChDR</a:t>
            </a:r>
            <a:r>
              <a:rPr lang="en-US" dirty="0"/>
              <a:t> still not fully validated. Basic tests to measure </a:t>
            </a:r>
            <a:r>
              <a:rPr lang="en-US" dirty="0" err="1"/>
              <a:t>ChDR</a:t>
            </a:r>
            <a:r>
              <a:rPr lang="en-US" dirty="0"/>
              <a:t> spectrum in the range 100-300 GHz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/>
              <a:t>Verification needed for applications to high energy beams (FCC)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US" dirty="0"/>
              <a:t>Radiation produced by dielectric conical target, tests in Summer 2021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A19DF6-2E60-46DC-9E79-29E34745E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R&amp;D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C6BEB0-7112-4112-9CC2-789258208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16/3/2021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18CF49-B7ED-42C2-A673-C363555F4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Mazzoni | CLEAR review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CCFA4C-B9DB-4A45-A764-DEA2F3214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4142BD-F0B9-4DE1-8BB9-498EA4C60D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4163" y="109027"/>
            <a:ext cx="5335513" cy="28746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E4AF1A-9CC5-435A-B7ED-B3989971B6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19" t="8351" r="6113" b="7454"/>
          <a:stretch/>
        </p:blipFill>
        <p:spPr>
          <a:xfrm>
            <a:off x="7392144" y="3111479"/>
            <a:ext cx="4517532" cy="308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ABF8462-AAC1-401E-B35B-B8BF4ED723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Ease of access: </a:t>
            </a:r>
            <a:r>
              <a:rPr lang="en-US" sz="2000" b="0" dirty="0"/>
              <a:t>weekly access (Mondays), low levels of radiations allow frequent access, in-air test section for simple HW design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Interesting beam parameters: </a:t>
            </a:r>
            <a:r>
              <a:rPr lang="en-US" sz="2000" b="0" dirty="0"/>
              <a:t>low emittance (3-10 um), sub-</a:t>
            </a:r>
            <a:r>
              <a:rPr lang="en-US" sz="2000" b="0" dirty="0" err="1"/>
              <a:t>ps</a:t>
            </a:r>
            <a:r>
              <a:rPr lang="en-US" sz="2000" b="0" dirty="0"/>
              <a:t> bunch length, can be easily tuned. Close to AWAKE Run 2d electron line (160 MeV, hundreds of </a:t>
            </a:r>
            <a:r>
              <a:rPr lang="en-US" sz="2000" b="0" dirty="0" err="1"/>
              <a:t>pC</a:t>
            </a:r>
            <a:r>
              <a:rPr lang="en-US" sz="2000" b="0" dirty="0"/>
              <a:t> per bunch, 200 fs BL). Electrons interesting for future e-p colliders (</a:t>
            </a:r>
            <a:r>
              <a:rPr lang="en-US" sz="2000" b="0" dirty="0" err="1"/>
              <a:t>FCCee</a:t>
            </a:r>
            <a:r>
              <a:rPr lang="en-US" sz="2000" b="0" dirty="0"/>
              <a:t>, CLIC)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Multiple test-stands: </a:t>
            </a:r>
            <a:r>
              <a:rPr lang="en-GB" sz="2000" b="0" dirty="0"/>
              <a:t>two in-vacuum, 1 metre long in- air. VESPER used for charge calibration tests 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765A6B-C108-49E1-9C41-539F72E11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CLEAR as an ideal BI test facility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916AFE-083B-4633-BBD5-FC1D2DC37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16/3/2021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68382C-E526-456A-BA04-9F0632D9A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Mazzoni | CLEAR review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627463-39DC-4CEF-ACE8-FAC380D4D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4463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8958</TotalTime>
  <Words>1066</Words>
  <Application>Microsoft Office PowerPoint</Application>
  <PresentationFormat>Widescreen</PresentationFormat>
  <Paragraphs>116</Paragraphs>
  <Slides>11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ArialMT</vt:lpstr>
      <vt:lpstr>Calibri</vt:lpstr>
      <vt:lpstr>Corbel</vt:lpstr>
      <vt:lpstr>Office Theme</vt:lpstr>
      <vt:lpstr>Beam Diagnostics R&amp;D</vt:lpstr>
      <vt:lpstr>CLEAR as a BI test facility in 2019</vt:lpstr>
      <vt:lpstr>A BI R&amp;D programme at CLEAR</vt:lpstr>
      <vt:lpstr>A BI R&amp;D programme at CLEAR</vt:lpstr>
      <vt:lpstr>CLEAR BI test facility in 2021</vt:lpstr>
      <vt:lpstr>BI tests - status</vt:lpstr>
      <vt:lpstr>BI tests</vt:lpstr>
      <vt:lpstr>R&amp;D</vt:lpstr>
      <vt:lpstr>CLEAR as an ideal BI test facility</vt:lpstr>
      <vt:lpstr>Community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Stefano Mazzoni</dc:creator>
  <cp:lastModifiedBy>Stefano Mazzoni</cp:lastModifiedBy>
  <cp:revision>186</cp:revision>
  <cp:lastPrinted>2020-01-30T13:49:18Z</cp:lastPrinted>
  <dcterms:created xsi:type="dcterms:W3CDTF">2021-03-09T15:11:21Z</dcterms:created>
  <dcterms:modified xsi:type="dcterms:W3CDTF">2021-03-15T20:29:48Z</dcterms:modified>
</cp:coreProperties>
</file>