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8" r:id="rId2"/>
    <p:sldId id="322" r:id="rId3"/>
    <p:sldId id="329" r:id="rId4"/>
    <p:sldId id="324" r:id="rId5"/>
    <p:sldId id="325" r:id="rId6"/>
    <p:sldId id="328" r:id="rId7"/>
    <p:sldId id="326" r:id="rId8"/>
    <p:sldId id="327" r:id="rId9"/>
    <p:sldId id="318" r:id="rId10"/>
    <p:sldId id="321" r:id="rId11"/>
    <p:sldId id="261" r:id="rId12"/>
    <p:sldId id="262" r:id="rId13"/>
    <p:sldId id="263" r:id="rId14"/>
    <p:sldId id="264" r:id="rId15"/>
    <p:sldId id="265" r:id="rId16"/>
    <p:sldId id="319" r:id="rId17"/>
    <p:sldId id="267" r:id="rId18"/>
    <p:sldId id="268" r:id="rId19"/>
    <p:sldId id="269" r:id="rId20"/>
    <p:sldId id="271" r:id="rId21"/>
    <p:sldId id="272" r:id="rId22"/>
    <p:sldId id="274" r:id="rId23"/>
    <p:sldId id="275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292" r:id="rId37"/>
    <p:sldId id="294" r:id="rId38"/>
    <p:sldId id="295" r:id="rId39"/>
    <p:sldId id="320" r:id="rId40"/>
    <p:sldId id="297" r:id="rId41"/>
    <p:sldId id="298" r:id="rId42"/>
    <p:sldId id="299" r:id="rId43"/>
    <p:sldId id="300" r:id="rId44"/>
    <p:sldId id="302" r:id="rId45"/>
    <p:sldId id="303" r:id="rId46"/>
    <p:sldId id="304" r:id="rId47"/>
    <p:sldId id="306" r:id="rId48"/>
    <p:sldId id="307" r:id="rId49"/>
    <p:sldId id="309" r:id="rId50"/>
    <p:sldId id="310" r:id="rId51"/>
    <p:sldId id="311" r:id="rId52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69" autoAdjust="0"/>
    <p:restoredTop sz="86909" autoAdjust="0"/>
  </p:normalViewPr>
  <p:slideViewPr>
    <p:cSldViewPr snapToGrid="0" snapToObjects="1">
      <p:cViewPr varScale="1">
        <p:scale>
          <a:sx n="244" d="100"/>
          <a:sy n="244" d="100"/>
        </p:scale>
        <p:origin x="640" y="-4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CCDB computers : Just CO ones ? How o differentiate?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689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1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833611"/>
            <a:ext cx="8498694" cy="705332"/>
          </a:xfrm>
        </p:spPr>
        <p:txBody>
          <a:bodyPr>
            <a:noAutofit/>
          </a:bodyPr>
          <a:lstStyle/>
          <a:p>
            <a:r>
              <a:rPr lang="en-US" sz="3600" dirty="0"/>
              <a:t>A-Z Walkthrough</a:t>
            </a:r>
            <a:br>
              <a:rPr lang="en-US" sz="3600" dirty="0"/>
            </a:br>
            <a:r>
              <a:rPr lang="en-US" sz="3600" dirty="0"/>
              <a:t>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047793"/>
            <a:ext cx="3700913" cy="314740"/>
          </a:xfrm>
        </p:spPr>
        <p:txBody>
          <a:bodyPr>
            <a:normAutofit fontScale="77500" lnSpcReduction="20000"/>
          </a:bodyPr>
          <a:lstStyle/>
          <a:p>
            <a:r>
              <a:rPr lang="en-GB" sz="1800" dirty="0"/>
              <a:t>Olivier </a:t>
            </a:r>
            <a:r>
              <a:rPr lang="en-GB" sz="1800" dirty="0" err="1"/>
              <a:t>Barriere</a:t>
            </a:r>
            <a:r>
              <a:rPr lang="en-GB" sz="1800" dirty="0"/>
              <a:t>, </a:t>
            </a:r>
            <a:r>
              <a:rPr lang="en-GB" sz="1800" dirty="0" err="1"/>
              <a:t>Ioan</a:t>
            </a:r>
            <a:r>
              <a:rPr lang="en-GB" sz="1800" dirty="0"/>
              <a:t> </a:t>
            </a:r>
            <a:r>
              <a:rPr lang="en-GB" sz="1800" dirty="0" err="1"/>
              <a:t>Kozsar</a:t>
            </a:r>
            <a:r>
              <a:rPr lang="en-GB" sz="1800" dirty="0"/>
              <a:t> &amp; Eve Fortescue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C769A-8DEA-4F4B-9457-FDE4AFACB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67544" y="4708526"/>
            <a:ext cx="654187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F1E2D8-9B57-EE44-8012-A7A3A9523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1B414D-3A4C-8843-B1EA-3050F53FF3C2}"/>
              </a:ext>
            </a:extLst>
          </p:cNvPr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/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/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562E047-17D7-3F46-8896-B7C20C9FA9E9}"/>
              </a:ext>
            </a:extLst>
          </p:cNvPr>
          <p:cNvGrpSpPr/>
          <p:nvPr/>
        </p:nvGrpSpPr>
        <p:grpSpPr>
          <a:xfrm>
            <a:off x="0" y="876830"/>
            <a:ext cx="9006363" cy="3573621"/>
            <a:chOff x="0" y="876830"/>
            <a:chExt cx="9006363" cy="35736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05067C-290C-3749-BE81-6E185EE7802A}"/>
                </a:ext>
              </a:extLst>
            </p:cNvPr>
            <p:cNvSpPr txBox="1"/>
            <p:nvPr/>
          </p:nvSpPr>
          <p:spPr>
            <a:xfrm>
              <a:off x="312010" y="1110001"/>
              <a:ext cx="671979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RQF</a:t>
              </a:r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4C0235-97D9-C643-A294-0566F7ABD259}"/>
                </a:ext>
              </a:extLst>
            </p:cNvPr>
            <p:cNvSpPr txBox="1"/>
            <p:nvPr/>
          </p:nvSpPr>
          <p:spPr>
            <a:xfrm>
              <a:off x="1709482" y="3097264"/>
              <a:ext cx="1680909" cy="369332"/>
            </a:xfrm>
            <a:prstGeom prst="rect">
              <a:avLst/>
            </a:prstGeom>
            <a:noFill/>
            <a:ln w="25400">
              <a:solidFill>
                <a:srgbClr val="FFC00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3. WT Finance</a:t>
              </a:r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D02BF4-B295-6043-B777-C90D71C2F067}"/>
                </a:ext>
              </a:extLst>
            </p:cNvPr>
            <p:cNvSpPr txBox="1"/>
            <p:nvPr/>
          </p:nvSpPr>
          <p:spPr>
            <a:xfrm>
              <a:off x="1841538" y="2347540"/>
              <a:ext cx="1424493" cy="369332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2. WT Asset</a:t>
              </a:r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B2EB26-32B3-2D41-A219-5DD332937585}"/>
                </a:ext>
              </a:extLst>
            </p:cNvPr>
            <p:cNvSpPr txBox="1"/>
            <p:nvPr/>
          </p:nvSpPr>
          <p:spPr>
            <a:xfrm>
              <a:off x="1568418" y="959770"/>
              <a:ext cx="1963038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/>
                <a:t>1. WT Installation</a:t>
              </a:r>
              <a:endParaRPr lang="en-GB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15551FB-FC5C-6A41-B4E0-C5F0DD9F0E7D}"/>
                </a:ext>
              </a:extLst>
            </p:cNvPr>
            <p:cNvCxnSpPr>
              <a:stCxn id="6" idx="3"/>
              <a:endCxn id="9" idx="1"/>
            </p:cNvCxnSpPr>
            <p:nvPr/>
          </p:nvCxnSpPr>
          <p:spPr>
            <a:xfrm flipV="1">
              <a:off x="983989" y="1144436"/>
              <a:ext cx="584429" cy="15023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2575223-5970-4E40-BC0A-1752B80AA9D9}"/>
                </a:ext>
              </a:extLst>
            </p:cNvPr>
            <p:cNvCxnSpPr>
              <a:stCxn id="6" idx="3"/>
              <a:endCxn id="8" idx="1"/>
            </p:cNvCxnSpPr>
            <p:nvPr/>
          </p:nvCxnSpPr>
          <p:spPr>
            <a:xfrm>
              <a:off x="983989" y="1294667"/>
              <a:ext cx="857549" cy="123753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913858D-56A3-A14E-9088-EA047C714C58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983989" y="1294667"/>
              <a:ext cx="725493" cy="198726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12">
              <a:extLst>
                <a:ext uri="{FF2B5EF4-FFF2-40B4-BE49-F238E27FC236}">
                  <a16:creationId xmlns:a16="http://schemas.microsoft.com/office/drawing/2014/main" id="{34595CE9-EBEA-A44B-B133-96B503680C67}"/>
                </a:ext>
              </a:extLst>
            </p:cNvPr>
            <p:cNvCxnSpPr>
              <a:stCxn id="9" idx="3"/>
              <a:endCxn id="8" idx="3"/>
            </p:cNvCxnSpPr>
            <p:nvPr/>
          </p:nvCxnSpPr>
          <p:spPr>
            <a:xfrm flipH="1">
              <a:off x="3266031" y="1144436"/>
              <a:ext cx="265425" cy="1387770"/>
            </a:xfrm>
            <a:prstGeom prst="curvedConnector3">
              <a:avLst>
                <a:gd name="adj1" fmla="val -86126"/>
              </a:avLst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6C80A591-E1C9-C24D-A573-F2C870F7E1F8}"/>
                </a:ext>
              </a:extLst>
            </p:cNvPr>
            <p:cNvCxnSpPr>
              <a:stCxn id="8" idx="3"/>
              <a:endCxn id="7" idx="3"/>
            </p:cNvCxnSpPr>
            <p:nvPr/>
          </p:nvCxnSpPr>
          <p:spPr>
            <a:xfrm>
              <a:off x="3266031" y="2532206"/>
              <a:ext cx="124360" cy="749724"/>
            </a:xfrm>
            <a:prstGeom prst="curvedConnector3">
              <a:avLst>
                <a:gd name="adj1" fmla="val 283821"/>
              </a:avLst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F6AD9E4-9DB1-954C-9725-5645B52325CA}"/>
                </a:ext>
              </a:extLst>
            </p:cNvPr>
            <p:cNvSpPr txBox="1"/>
            <p:nvPr/>
          </p:nvSpPr>
          <p:spPr>
            <a:xfrm>
              <a:off x="7090454" y="1468041"/>
              <a:ext cx="1915909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InforEAM</a:t>
              </a:r>
              <a:r>
                <a:rPr lang="en-US" dirty="0"/>
                <a:t> / </a:t>
              </a:r>
              <a:r>
                <a:rPr lang="en-US" dirty="0" err="1"/>
                <a:t>Kiosq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3C4A18-1E25-7E49-B988-C3545C833271}"/>
                </a:ext>
              </a:extLst>
            </p:cNvPr>
            <p:cNvSpPr txBox="1"/>
            <p:nvPr/>
          </p:nvSpPr>
          <p:spPr>
            <a:xfrm>
              <a:off x="5244215" y="2099409"/>
              <a:ext cx="838691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CCDB</a:t>
              </a:r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061559E-8321-1D49-A43C-6795073B88CB}"/>
                </a:ext>
              </a:extLst>
            </p:cNvPr>
            <p:cNvSpPr txBox="1"/>
            <p:nvPr/>
          </p:nvSpPr>
          <p:spPr>
            <a:xfrm>
              <a:off x="6448064" y="2099409"/>
              <a:ext cx="877163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Layout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5C1121-D670-0B43-AB01-CE2F2E2314F8}"/>
                </a:ext>
              </a:extLst>
            </p:cNvPr>
            <p:cNvSpPr txBox="1"/>
            <p:nvPr/>
          </p:nvSpPr>
          <p:spPr>
            <a:xfrm>
              <a:off x="4004728" y="2099409"/>
              <a:ext cx="889987" cy="36933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LanDB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CD52CCD-4B7D-EC4E-9EE1-126850D966C4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>
            <a:xfrm>
              <a:off x="6082906" y="2284075"/>
              <a:ext cx="365158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DCBFDD4-657D-7D49-818F-CC309ADF3473}"/>
                </a:ext>
              </a:extLst>
            </p:cNvPr>
            <p:cNvSpPr txBox="1"/>
            <p:nvPr/>
          </p:nvSpPr>
          <p:spPr>
            <a:xfrm>
              <a:off x="5136839" y="3244329"/>
              <a:ext cx="1146468" cy="369332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InforEAM</a:t>
              </a:r>
              <a:endParaRPr lang="en-GB" dirty="0"/>
            </a:p>
          </p:txBody>
        </p: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AE44798A-19F1-0449-A3A2-F7AAE75ED7B9}"/>
                </a:ext>
              </a:extLst>
            </p:cNvPr>
            <p:cNvCxnSpPr>
              <a:stCxn id="17" idx="2"/>
              <a:endCxn id="20" idx="3"/>
            </p:cNvCxnSpPr>
            <p:nvPr/>
          </p:nvCxnSpPr>
          <p:spPr>
            <a:xfrm rot="5400000">
              <a:off x="6104850" y="2647199"/>
              <a:ext cx="960254" cy="603339"/>
            </a:xfrm>
            <a:prstGeom prst="curvedConnector2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379B77-5B20-F14F-BC04-EC78E4731430}"/>
                </a:ext>
              </a:extLst>
            </p:cNvPr>
            <p:cNvSpPr txBox="1"/>
            <p:nvPr/>
          </p:nvSpPr>
          <p:spPr>
            <a:xfrm>
              <a:off x="0" y="4019564"/>
              <a:ext cx="278313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RQF – </a:t>
              </a:r>
              <a:r>
                <a:rPr lang="en-US" sz="1100" dirty="0" err="1"/>
                <a:t>ReQuest</a:t>
              </a:r>
              <a:r>
                <a:rPr lang="en-US" sz="1100" dirty="0"/>
                <a:t> Fulfilment (SNOW ticket)</a:t>
              </a:r>
            </a:p>
            <a:p>
              <a:r>
                <a:rPr lang="en-US" sz="1100" dirty="0"/>
                <a:t>WT   – Work Task</a:t>
              </a:r>
              <a:endParaRPr lang="en-GB" sz="1100" dirty="0"/>
            </a:p>
          </p:txBody>
        </p:sp>
        <p:cxnSp>
          <p:nvCxnSpPr>
            <p:cNvPr id="23" name="Curved Connector 22">
              <a:extLst>
                <a:ext uri="{FF2B5EF4-FFF2-40B4-BE49-F238E27FC236}">
                  <a16:creationId xmlns:a16="http://schemas.microsoft.com/office/drawing/2014/main" id="{F4B54D44-B55C-684C-9F13-4071B11290CB}"/>
                </a:ext>
              </a:extLst>
            </p:cNvPr>
            <p:cNvCxnSpPr>
              <a:stCxn id="9" idx="3"/>
              <a:endCxn id="15" idx="0"/>
            </p:cNvCxnSpPr>
            <p:nvPr/>
          </p:nvCxnSpPr>
          <p:spPr>
            <a:xfrm>
              <a:off x="3531456" y="1144436"/>
              <a:ext cx="4516953" cy="323605"/>
            </a:xfrm>
            <a:prstGeom prst="curvedConnector2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>
              <a:extLst>
                <a:ext uri="{FF2B5EF4-FFF2-40B4-BE49-F238E27FC236}">
                  <a16:creationId xmlns:a16="http://schemas.microsoft.com/office/drawing/2014/main" id="{8F87C007-4230-2B4D-B1A2-19625700F9A6}"/>
                </a:ext>
              </a:extLst>
            </p:cNvPr>
            <p:cNvCxnSpPr>
              <a:stCxn id="9" idx="3"/>
              <a:endCxn id="16" idx="0"/>
            </p:cNvCxnSpPr>
            <p:nvPr/>
          </p:nvCxnSpPr>
          <p:spPr>
            <a:xfrm>
              <a:off x="3531456" y="1144436"/>
              <a:ext cx="2132105" cy="954973"/>
            </a:xfrm>
            <a:prstGeom prst="curvedConnector2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urved Connector 24">
              <a:extLst>
                <a:ext uri="{FF2B5EF4-FFF2-40B4-BE49-F238E27FC236}">
                  <a16:creationId xmlns:a16="http://schemas.microsoft.com/office/drawing/2014/main" id="{55700B74-50F3-434E-9BED-9E66F68DE50C}"/>
                </a:ext>
              </a:extLst>
            </p:cNvPr>
            <p:cNvCxnSpPr>
              <a:stCxn id="9" idx="3"/>
              <a:endCxn id="17" idx="0"/>
            </p:cNvCxnSpPr>
            <p:nvPr/>
          </p:nvCxnSpPr>
          <p:spPr>
            <a:xfrm>
              <a:off x="3531456" y="1144436"/>
              <a:ext cx="3355190" cy="954973"/>
            </a:xfrm>
            <a:prstGeom prst="curvedConnector2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urved Connector 25">
              <a:extLst>
                <a:ext uri="{FF2B5EF4-FFF2-40B4-BE49-F238E27FC236}">
                  <a16:creationId xmlns:a16="http://schemas.microsoft.com/office/drawing/2014/main" id="{53C14031-667E-C04C-A628-152D67150822}"/>
                </a:ext>
              </a:extLst>
            </p:cNvPr>
            <p:cNvCxnSpPr>
              <a:stCxn id="9" idx="3"/>
              <a:endCxn id="18" idx="0"/>
            </p:cNvCxnSpPr>
            <p:nvPr/>
          </p:nvCxnSpPr>
          <p:spPr>
            <a:xfrm>
              <a:off x="3531456" y="1144436"/>
              <a:ext cx="918266" cy="954973"/>
            </a:xfrm>
            <a:prstGeom prst="curvedConnector2">
              <a:avLst/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86DCDE9-560F-F145-B042-1FF3CCFAAB23}"/>
                </a:ext>
              </a:extLst>
            </p:cNvPr>
            <p:cNvSpPr txBox="1"/>
            <p:nvPr/>
          </p:nvSpPr>
          <p:spPr>
            <a:xfrm>
              <a:off x="4408518" y="3945393"/>
              <a:ext cx="671979" cy="369332"/>
            </a:xfrm>
            <a:prstGeom prst="rect">
              <a:avLst/>
            </a:prstGeom>
            <a:noFill/>
            <a:ln w="25400"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EDH</a:t>
              </a:r>
              <a:endParaRPr lang="en-GB" dirty="0"/>
            </a:p>
          </p:txBody>
        </p:sp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A70E2ADD-F2FE-3A42-91F6-4623B939D83A}"/>
                </a:ext>
              </a:extLst>
            </p:cNvPr>
            <p:cNvCxnSpPr>
              <a:stCxn id="7" idx="3"/>
              <a:endCxn id="27" idx="0"/>
            </p:cNvCxnSpPr>
            <p:nvPr/>
          </p:nvCxnSpPr>
          <p:spPr>
            <a:xfrm>
              <a:off x="3390391" y="3281930"/>
              <a:ext cx="1354117" cy="663463"/>
            </a:xfrm>
            <a:prstGeom prst="curvedConnector2">
              <a:avLst/>
            </a:prstGeom>
            <a:ln w="25400">
              <a:solidFill>
                <a:srgbClr val="FFC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urved Connector 28">
              <a:extLst>
                <a:ext uri="{FF2B5EF4-FFF2-40B4-BE49-F238E27FC236}">
                  <a16:creationId xmlns:a16="http://schemas.microsoft.com/office/drawing/2014/main" id="{6FB770DA-E91F-2D4F-B4B2-4569BAB8E8D1}"/>
                </a:ext>
              </a:extLst>
            </p:cNvPr>
            <p:cNvCxnSpPr>
              <a:stCxn id="8" idx="3"/>
              <a:endCxn id="20" idx="0"/>
            </p:cNvCxnSpPr>
            <p:nvPr/>
          </p:nvCxnSpPr>
          <p:spPr>
            <a:xfrm>
              <a:off x="3266031" y="2532206"/>
              <a:ext cx="2444042" cy="712123"/>
            </a:xfrm>
            <a:prstGeom prst="curvedConnector2">
              <a:avLst/>
            </a:prstGeom>
            <a:ln w="25400"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AE0F0E9-1241-9A44-996D-277458DF9251}"/>
                </a:ext>
              </a:extLst>
            </p:cNvPr>
            <p:cNvCxnSpPr>
              <a:stCxn id="18" idx="3"/>
              <a:endCxn id="16" idx="1"/>
            </p:cNvCxnSpPr>
            <p:nvPr/>
          </p:nvCxnSpPr>
          <p:spPr>
            <a:xfrm>
              <a:off x="4894715" y="2284075"/>
              <a:ext cx="3495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8EB7445-C6D7-664F-9E8E-D783DCB74EEB}"/>
                </a:ext>
              </a:extLst>
            </p:cNvPr>
            <p:cNvSpPr/>
            <p:nvPr/>
          </p:nvSpPr>
          <p:spPr>
            <a:xfrm>
              <a:off x="206844" y="876830"/>
              <a:ext cx="3448383" cy="3142734"/>
            </a:xfrm>
            <a:prstGeom prst="rect">
              <a:avLst/>
            </a:prstGeom>
            <a:noFill/>
            <a:ln w="25400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E078F67-9068-B642-8FD5-6ED87B1A84A9}"/>
                </a:ext>
              </a:extLst>
            </p:cNvPr>
            <p:cNvSpPr txBox="1"/>
            <p:nvPr/>
          </p:nvSpPr>
          <p:spPr>
            <a:xfrm>
              <a:off x="193964" y="3650678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SNOW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50ADE9C-7E3A-F940-A17C-CB23B13323FA}"/>
                </a:ext>
              </a:extLst>
            </p:cNvPr>
            <p:cNvSpPr txBox="1"/>
            <p:nvPr/>
          </p:nvSpPr>
          <p:spPr>
            <a:xfrm>
              <a:off x="6345491" y="88070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  <a:endParaRPr lang="en-GB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5D2BB97-4E4C-E644-B68C-AC876AAD041B}"/>
                </a:ext>
              </a:extLst>
            </p:cNvPr>
            <p:cNvSpPr txBox="1"/>
            <p:nvPr/>
          </p:nvSpPr>
          <p:spPr>
            <a:xfrm>
              <a:off x="4471844" y="169432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BEF583F-D834-3341-A60E-A411B845261D}"/>
                </a:ext>
              </a:extLst>
            </p:cNvPr>
            <p:cNvSpPr txBox="1"/>
            <p:nvPr/>
          </p:nvSpPr>
          <p:spPr>
            <a:xfrm>
              <a:off x="5158961" y="1694320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FD26E93-9913-3146-A80E-58B36D7F1C0B}"/>
                </a:ext>
              </a:extLst>
            </p:cNvPr>
            <p:cNvSpPr txBox="1"/>
            <p:nvPr/>
          </p:nvSpPr>
          <p:spPr>
            <a:xfrm>
              <a:off x="6215816" y="1694320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2’’</a:t>
              </a:r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C37E855-A0AA-BC40-8D58-3B8A5240869D}"/>
                </a:ext>
              </a:extLst>
            </p:cNvPr>
            <p:cNvSpPr txBox="1"/>
            <p:nvPr/>
          </p:nvSpPr>
          <p:spPr>
            <a:xfrm>
              <a:off x="5434582" y="266064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06EE6B0-4F94-6843-8C04-D88E8E0B13A6}"/>
                </a:ext>
              </a:extLst>
            </p:cNvPr>
            <p:cNvSpPr txBox="1"/>
            <p:nvPr/>
          </p:nvSpPr>
          <p:spPr>
            <a:xfrm>
              <a:off x="4438880" y="327807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endParaRPr lang="en-GB" dirty="0"/>
            </a:p>
          </p:txBody>
        </p:sp>
        <p:cxnSp>
          <p:nvCxnSpPr>
            <p:cNvPr id="39" name="Curved Connector 38">
              <a:extLst>
                <a:ext uri="{FF2B5EF4-FFF2-40B4-BE49-F238E27FC236}">
                  <a16:creationId xmlns:a16="http://schemas.microsoft.com/office/drawing/2014/main" id="{547A4A6E-89B6-A74B-A784-7F728C411F63}"/>
                </a:ext>
              </a:extLst>
            </p:cNvPr>
            <p:cNvCxnSpPr>
              <a:stCxn id="20" idx="2"/>
              <a:endCxn id="27" idx="3"/>
            </p:cNvCxnSpPr>
            <p:nvPr/>
          </p:nvCxnSpPr>
          <p:spPr>
            <a:xfrm rot="5400000">
              <a:off x="5137086" y="3557072"/>
              <a:ext cx="516398" cy="629576"/>
            </a:xfrm>
            <a:prstGeom prst="curvedConnector2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27973793-7D95-844A-BB28-456CBD2412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9A0487DC-6FAD-6C4A-AEC5-D5778A76AAA2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An Overview of the Installation Process</a:t>
            </a:r>
          </a:p>
        </p:txBody>
      </p:sp>
    </p:spTree>
    <p:extLst>
      <p:ext uri="{BB962C8B-B14F-4D97-AF65-F5344CB8AC3E}">
        <p14:creationId xmlns:p14="http://schemas.microsoft.com/office/powerpoint/2010/main" val="4036024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FA1C-5A14-7842-B677-BDC9EDA3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1. Reception of a HW installation Request (SNOW RQF)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8F8D02-1648-D642-B452-0E0C45F2A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0030" y="993775"/>
            <a:ext cx="5400000" cy="3376174"/>
          </a:xfrm>
          <a:ln w="3175">
            <a:solidFill>
              <a:schemeClr val="accent6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13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37021D8-5311-7549-85D4-CE1BD6C23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6463" y="993774"/>
            <a:ext cx="5400000" cy="3371478"/>
          </a:xfrm>
          <a:ln w="3175">
            <a:solidFill>
              <a:schemeClr val="accent6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310F0DE-4027-1A46-90E8-D0354684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GB" sz="2400" dirty="0"/>
              <a:t>1. Reception of a HW installation Request (SNOW RQF)</a:t>
            </a:r>
          </a:p>
        </p:txBody>
      </p:sp>
    </p:spTree>
    <p:extLst>
      <p:ext uri="{BB962C8B-B14F-4D97-AF65-F5344CB8AC3E}">
        <p14:creationId xmlns:p14="http://schemas.microsoft.com/office/powerpoint/2010/main" val="965700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FA1C-5A14-7842-B677-BDC9EDA3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2. Verify in </a:t>
            </a:r>
            <a:r>
              <a:rPr lang="en-GB" sz="2400" dirty="0" err="1"/>
              <a:t>InforEAM</a:t>
            </a:r>
            <a:r>
              <a:rPr lang="en-GB" sz="2400" dirty="0"/>
              <a:t> in which stores and bins the required equipment can be </a:t>
            </a:r>
            <a:r>
              <a:rPr lang="en-US" sz="2400" dirty="0"/>
              <a:t>found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70D627C-C316-504D-BA3B-7582158664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4013" y="993775"/>
            <a:ext cx="5725613" cy="3337868"/>
          </a:xfrm>
          <a:ln w="3175">
            <a:solidFill>
              <a:schemeClr val="accent6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F32DBB-F8D4-684A-8C0C-81867C50EB2A}"/>
              </a:ext>
            </a:extLst>
          </p:cNvPr>
          <p:cNvSpPr/>
          <p:nvPr/>
        </p:nvSpPr>
        <p:spPr>
          <a:xfrm>
            <a:off x="83602" y="2628246"/>
            <a:ext cx="1316735" cy="75773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All of the  HCCVRED assets available in the stores</a:t>
            </a:r>
            <a:endParaRPr lang="en-GB" sz="1000" b="1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BAF4A1-EFFA-564F-8C9C-4974977DE7E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400337" y="2151427"/>
            <a:ext cx="2189336" cy="855685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C8492D3-2AF8-844A-87B3-591EF7BCCD9E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400337" y="1957425"/>
            <a:ext cx="5319197" cy="104968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146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35FFB26-4733-E246-B67E-2A3A5F5CC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576" y="993775"/>
            <a:ext cx="5400000" cy="3370313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7998FC8-A05F-3A42-A8A2-7D78A2A4B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GB" sz="2400" dirty="0"/>
              <a:t>2. Verify in </a:t>
            </a:r>
            <a:r>
              <a:rPr lang="en-GB" sz="2400" dirty="0" err="1"/>
              <a:t>InforEAM</a:t>
            </a:r>
            <a:r>
              <a:rPr lang="en-GB" sz="2400" dirty="0"/>
              <a:t> in which stores and bins the required equipment can be </a:t>
            </a:r>
            <a:r>
              <a:rPr lang="en-US" sz="2400" dirty="0"/>
              <a:t>found</a:t>
            </a:r>
            <a:endParaRPr lang="en-GB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E9D872-BB1F-B641-B255-0F53588D4AFD}"/>
              </a:ext>
            </a:extLst>
          </p:cNvPr>
          <p:cNvSpPr/>
          <p:nvPr/>
        </p:nvSpPr>
        <p:spPr>
          <a:xfrm>
            <a:off x="7717717" y="3718335"/>
            <a:ext cx="916824" cy="29154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Bin</a:t>
            </a:r>
            <a:r>
              <a:rPr lang="en-GB" sz="1000" b="1" dirty="0">
                <a:solidFill>
                  <a:srgbClr val="FFFF00"/>
                </a:solidFill>
              </a:rPr>
              <a:t> “DB1”</a:t>
            </a:r>
            <a:endParaRPr lang="en-GB" sz="1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FDFC98-3107-F74E-BD20-C1065C6B02AA}"/>
              </a:ext>
            </a:extLst>
          </p:cNvPr>
          <p:cNvSpPr/>
          <p:nvPr/>
        </p:nvSpPr>
        <p:spPr>
          <a:xfrm>
            <a:off x="7563570" y="1672045"/>
            <a:ext cx="1225119" cy="39711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Status</a:t>
            </a:r>
            <a:r>
              <a:rPr lang="en-GB" sz="1000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GB" sz="1000" b="1" dirty="0">
                <a:solidFill>
                  <a:srgbClr val="FFFF00"/>
                </a:solidFill>
              </a:rPr>
              <a:t>“In Stores”</a:t>
            </a:r>
            <a:endParaRPr lang="en-GB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7AB705-B9B0-0F44-8E2F-D65C6947C260}"/>
              </a:ext>
            </a:extLst>
          </p:cNvPr>
          <p:cNvSpPr/>
          <p:nvPr/>
        </p:nvSpPr>
        <p:spPr>
          <a:xfrm>
            <a:off x="264928" y="3673415"/>
            <a:ext cx="1203336" cy="38138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Store</a:t>
            </a:r>
            <a:r>
              <a:rPr lang="en-GB" sz="1000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GB" sz="1000" b="1" dirty="0">
                <a:solidFill>
                  <a:srgbClr val="FFFF00"/>
                </a:solidFill>
              </a:rPr>
              <a:t>“CCI-774-S-009”</a:t>
            </a:r>
            <a:endParaRPr lang="en-GB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DB537C-6FA1-E346-A91C-A9B138029B5F}"/>
              </a:ext>
            </a:extLst>
          </p:cNvPr>
          <p:cNvSpPr/>
          <p:nvPr/>
        </p:nvSpPr>
        <p:spPr>
          <a:xfrm>
            <a:off x="7717717" y="2880820"/>
            <a:ext cx="916824" cy="411019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Location</a:t>
            </a:r>
            <a:r>
              <a:rPr lang="en-GB" sz="1000" b="1" dirty="0">
                <a:solidFill>
                  <a:srgbClr val="FFFF00"/>
                </a:solidFill>
              </a:rPr>
              <a:t> “774/S-009”</a:t>
            </a:r>
            <a:endParaRPr lang="en-GB" sz="1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2BEDB7-AE3C-0C44-9582-6EB1A506BBFF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630706" y="1870601"/>
            <a:ext cx="932864" cy="12540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83FF9DE-9179-364E-A672-D2D3533EC9EB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6432151" y="3004457"/>
            <a:ext cx="1285566" cy="81873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6ACBE48-3F32-DC41-867F-11BCB634D30D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4608576" y="3841764"/>
            <a:ext cx="3109141" cy="2234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F33479-6902-2A4A-9197-BE9043637B38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468264" y="3864106"/>
            <a:ext cx="851699" cy="4952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C3B6154-6BE0-9945-95C6-CD3C3F68E39E}"/>
              </a:ext>
            </a:extLst>
          </p:cNvPr>
          <p:cNvSpPr/>
          <p:nvPr/>
        </p:nvSpPr>
        <p:spPr>
          <a:xfrm>
            <a:off x="223998" y="1291917"/>
            <a:ext cx="1359220" cy="57868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Chassis Asset</a:t>
            </a:r>
            <a:r>
              <a:rPr lang="en-GB" sz="1000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GB" sz="1000" b="1" dirty="0">
                <a:solidFill>
                  <a:srgbClr val="FFFF00"/>
                </a:solidFill>
              </a:rPr>
              <a:t>“HCCVRED000-E1000192”</a:t>
            </a:r>
            <a:endParaRPr lang="en-GB" sz="10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2EDC43B-1D38-1D43-AF32-DB85F34111C5}"/>
              </a:ext>
            </a:extLst>
          </p:cNvPr>
          <p:cNvCxnSpPr>
            <a:cxnSpLocks/>
          </p:cNvCxnSpPr>
          <p:nvPr/>
        </p:nvCxnSpPr>
        <p:spPr>
          <a:xfrm>
            <a:off x="1468264" y="1581259"/>
            <a:ext cx="851699" cy="41474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02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61CDCF4-8793-B247-9EDE-525B8DFBD6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2000" y="993774"/>
            <a:ext cx="5400000" cy="3365626"/>
          </a:xfrm>
          <a:ln w="6350">
            <a:solidFill>
              <a:schemeClr val="accent6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B8ED145-C490-5549-813C-A2CF9AC9C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521102"/>
          </a:xfrm>
        </p:spPr>
        <p:txBody>
          <a:bodyPr>
            <a:noAutofit/>
          </a:bodyPr>
          <a:lstStyle/>
          <a:p>
            <a:r>
              <a:rPr lang="en-GB" sz="2400" dirty="0"/>
              <a:t>3. Check where the storage racks are in the GIS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769D02-12ED-4846-B9BF-F398F5A725B1}"/>
              </a:ext>
            </a:extLst>
          </p:cNvPr>
          <p:cNvSpPr/>
          <p:nvPr/>
        </p:nvSpPr>
        <p:spPr>
          <a:xfrm>
            <a:off x="7657635" y="2448809"/>
            <a:ext cx="1292144" cy="45530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Storage Rack</a:t>
            </a:r>
            <a:r>
              <a:rPr lang="en-GB" sz="1000" b="1" dirty="0">
                <a:solidFill>
                  <a:srgbClr val="FFFF00"/>
                </a:solidFill>
              </a:rPr>
              <a:t> “CYSH-DB”</a:t>
            </a:r>
            <a:endParaRPr lang="en-GB" sz="1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788AE5-F7CE-E940-A267-1E4DC735149D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747657" y="2676461"/>
            <a:ext cx="1909978" cy="275745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547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FA1C-5A14-7842-B677-BDC9EDA3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4. Physically remove the equipment from the store and record the assets in the RQF by scanning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AF620D-5ED4-8049-9277-2CAA407FD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44" r="2305" b="4137"/>
          <a:stretch/>
        </p:blipFill>
        <p:spPr>
          <a:xfrm>
            <a:off x="1870628" y="788996"/>
            <a:ext cx="5400000" cy="3590776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6C1BF69-FC87-D344-94B6-23E452E4710F}"/>
              </a:ext>
            </a:extLst>
          </p:cNvPr>
          <p:cNvSpPr/>
          <p:nvPr/>
        </p:nvSpPr>
        <p:spPr>
          <a:xfrm>
            <a:off x="3986783" y="2695487"/>
            <a:ext cx="600892" cy="214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36DA534-75DD-DE46-B108-FFAD88D5C895}"/>
              </a:ext>
            </a:extLst>
          </p:cNvPr>
          <p:cNvSpPr/>
          <p:nvPr/>
        </p:nvSpPr>
        <p:spPr>
          <a:xfrm rot="331461">
            <a:off x="4348371" y="1400315"/>
            <a:ext cx="600892" cy="1729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8E1340A-E186-A548-BD43-CC70C7DFAFF9}"/>
              </a:ext>
            </a:extLst>
          </p:cNvPr>
          <p:cNvCxnSpPr>
            <a:cxnSpLocks/>
            <a:stCxn id="10" idx="0"/>
            <a:endCxn id="11" idx="4"/>
          </p:cNvCxnSpPr>
          <p:nvPr/>
        </p:nvCxnSpPr>
        <p:spPr>
          <a:xfrm flipV="1">
            <a:off x="4287229" y="1572823"/>
            <a:ext cx="353265" cy="112266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719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FA1C-5A14-7842-B677-BDC9EDA3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5. Check out the assets from Kiosk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971C695-643C-4444-8693-B1B404B7A6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7802" y="993775"/>
            <a:ext cx="5400000" cy="3373241"/>
          </a:xfrm>
          <a:ln w="6350">
            <a:solidFill>
              <a:schemeClr val="accent6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A0BF66E-2A48-8E48-9701-A8D5F3E4595C}"/>
              </a:ext>
            </a:extLst>
          </p:cNvPr>
          <p:cNvSpPr/>
          <p:nvPr/>
        </p:nvSpPr>
        <p:spPr>
          <a:xfrm>
            <a:off x="415586" y="2297279"/>
            <a:ext cx="1475915" cy="66015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Select the store from which the equipment was taken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9119E6-50D0-0B4A-8BF4-D9E90CC609B2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1891501" y="1645921"/>
            <a:ext cx="1562318" cy="98143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033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0A6851-B3AF-FA45-92F9-1F5F7D192C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1365" y="993775"/>
            <a:ext cx="5400000" cy="3377933"/>
          </a:xfrm>
          <a:ln w="3175">
            <a:solidFill>
              <a:schemeClr val="accent6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2FCE3BE-E9C8-5F48-9F6A-5B638E26B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5. Check out the assets from Kiosk</a:t>
            </a:r>
            <a:endParaRPr lang="en-GB" sz="2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CAE946-1DB0-A84B-9E3F-12C19326097F}"/>
              </a:ext>
            </a:extLst>
          </p:cNvPr>
          <p:cNvSpPr/>
          <p:nvPr/>
        </p:nvSpPr>
        <p:spPr>
          <a:xfrm>
            <a:off x="288096" y="2036228"/>
            <a:ext cx="1475915" cy="66015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Specify the person who removed the equipment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15EBCA4-8334-6B4E-A536-5F8C155FC6E6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1764011" y="1821206"/>
            <a:ext cx="3868693" cy="545098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9B3CAC5-024C-BA4A-A295-FD5F940F86F1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1764011" y="2126633"/>
            <a:ext cx="326046" cy="239671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191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D620F8-C779-8C45-939B-8E3F20ACD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651" y="993774"/>
            <a:ext cx="5400000" cy="3363858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7E447F3-F73F-7043-A710-6F5D3333C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5. Check out the assets from Kiosk</a:t>
            </a:r>
            <a:endParaRPr lang="en-GB" sz="24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C3FE5FF-0345-0344-B844-8CEEC37F8D6B}"/>
              </a:ext>
            </a:extLst>
          </p:cNvPr>
          <p:cNvSpPr/>
          <p:nvPr/>
        </p:nvSpPr>
        <p:spPr>
          <a:xfrm>
            <a:off x="316909" y="1424117"/>
            <a:ext cx="1292144" cy="45530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Search</a:t>
            </a:r>
            <a:r>
              <a:rPr lang="en-GB" sz="1000" b="1" dirty="0">
                <a:solidFill>
                  <a:srgbClr val="FFFF00"/>
                </a:solidFill>
              </a:rPr>
              <a:t> Part ID </a:t>
            </a:r>
            <a:r>
              <a:rPr lang="en-GB" sz="1000" dirty="0"/>
              <a:t>by copying from RQF or rescanning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097FDBD-F53A-E54E-82B9-CCE1A767E3E7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1609053" y="1651769"/>
            <a:ext cx="486229" cy="19658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2CA45E65-D5F2-524D-9991-32823BBC54F7}"/>
              </a:ext>
            </a:extLst>
          </p:cNvPr>
          <p:cNvSpPr/>
          <p:nvPr/>
        </p:nvSpPr>
        <p:spPr>
          <a:xfrm>
            <a:off x="170896" y="2423086"/>
            <a:ext cx="1704927" cy="68677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“</a:t>
            </a:r>
            <a:r>
              <a:rPr lang="en-GB" sz="1000" b="1" dirty="0">
                <a:solidFill>
                  <a:srgbClr val="FFFF00"/>
                </a:solidFill>
              </a:rPr>
              <a:t>Add to list</a:t>
            </a:r>
            <a:r>
              <a:rPr lang="en-GB" sz="1000" dirty="0"/>
              <a:t>”, then repeat for all assets removed from selected store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B83AE10-00D9-1A4B-AA27-0C9A24DB0758}"/>
              </a:ext>
            </a:extLst>
          </p:cNvPr>
          <p:cNvSpPr/>
          <p:nvPr/>
        </p:nvSpPr>
        <p:spPr>
          <a:xfrm>
            <a:off x="212125" y="3564739"/>
            <a:ext cx="1580099" cy="47952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“</a:t>
            </a:r>
            <a:r>
              <a:rPr lang="en-GB" sz="1000" b="1" dirty="0">
                <a:solidFill>
                  <a:srgbClr val="FFFF00"/>
                </a:solidFill>
              </a:rPr>
              <a:t>Issue</a:t>
            </a:r>
            <a:r>
              <a:rPr lang="en-GB" sz="1000" dirty="0"/>
              <a:t>” to check out all of the assets on the list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8827B91-5694-6343-AB8A-FF6F1736163E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1875823" y="2461042"/>
            <a:ext cx="2612575" cy="30543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0055A88-8276-ED43-B861-7F3CA22C0185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1792224" y="3189312"/>
            <a:ext cx="2778404" cy="615188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56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BC7310-52A1-254B-AE9D-2C31383982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08" t="1955" r="20052" b="5693"/>
          <a:stretch/>
        </p:blipFill>
        <p:spPr>
          <a:xfrm>
            <a:off x="4646686" y="362515"/>
            <a:ext cx="3959124" cy="33999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0C2CD-B9C5-5C41-BAC0-DC653C254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CB4406B-1DCB-EA43-ABA5-8D81758C47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89E1BAE-5193-074E-AF65-34465368F7EE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Some Figures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AEA540-418D-E64E-8829-F0D4F82052D3}"/>
              </a:ext>
            </a:extLst>
          </p:cNvPr>
          <p:cNvSpPr txBox="1"/>
          <p:nvPr/>
        </p:nvSpPr>
        <p:spPr>
          <a:xfrm>
            <a:off x="370985" y="773321"/>
            <a:ext cx="493436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~45,500 CCIB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~3700 Operational Front-Ends declared in CCDB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~15,000 Operational modules declared in CCDB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32853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DA8201-E4AA-F643-BF23-99291AFE8A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365" y="993775"/>
            <a:ext cx="5400000" cy="3377933"/>
          </a:xfrm>
          <a:ln w="3175">
            <a:solidFill>
              <a:schemeClr val="accent6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0E975C0-5204-AF48-B218-466D1832CAB5}"/>
              </a:ext>
            </a:extLst>
          </p:cNvPr>
          <p:cNvSpPr/>
          <p:nvPr/>
        </p:nvSpPr>
        <p:spPr>
          <a:xfrm>
            <a:off x="395286" y="2085683"/>
            <a:ext cx="1292144" cy="45530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GB" sz="1000" b="1" dirty="0">
                <a:solidFill>
                  <a:srgbClr val="FFFF00"/>
                </a:solidFill>
              </a:rPr>
              <a:t>Register Device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4607A5-AF19-2047-BC32-7048545DD76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687430" y="1687721"/>
            <a:ext cx="1395404" cy="62561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B20A9229-7E6B-FF41-A2A0-B397F87A2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327" y="122870"/>
            <a:ext cx="8605679" cy="705332"/>
          </a:xfrm>
        </p:spPr>
        <p:txBody>
          <a:bodyPr>
            <a:noAutofit/>
          </a:bodyPr>
          <a:lstStyle/>
          <a:p>
            <a:r>
              <a:rPr lang="en-US" sz="2400" dirty="0"/>
              <a:t>6. Register the devices in the Network DB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0373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A10829-A165-6349-9225-FC28FBAC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119" y="993775"/>
            <a:ext cx="5400000" cy="3369713"/>
          </a:xfrm>
          <a:ln w="3175">
            <a:solidFill>
              <a:schemeClr val="accent6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4241C1E-5F4D-E34A-B343-A37B8A006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327" y="122870"/>
            <a:ext cx="8605679" cy="705332"/>
          </a:xfrm>
        </p:spPr>
        <p:txBody>
          <a:bodyPr>
            <a:noAutofit/>
          </a:bodyPr>
          <a:lstStyle/>
          <a:p>
            <a:r>
              <a:rPr lang="en-US" sz="2400" dirty="0"/>
              <a:t>6. Register the devices in the Network DB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60935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14D0EAC-6CAD-FC4D-9453-AFFDB10A2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4334" y="993774"/>
            <a:ext cx="5400000" cy="3355614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96B7E91-CB06-2C41-BBC1-0AE2B1148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7. </a:t>
            </a:r>
            <a:r>
              <a:rPr lang="en-US" sz="2400" dirty="0" err="1"/>
              <a:t>Localise</a:t>
            </a:r>
            <a:r>
              <a:rPr lang="en-US" sz="2400" dirty="0"/>
              <a:t> the outlets in the GIS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9910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CE4F77-3A0A-5241-9723-D595B5498C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1746024-8FD0-6E48-BC96-2B7C0B8A4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08" y="175120"/>
            <a:ext cx="7999694" cy="705332"/>
          </a:xfrm>
        </p:spPr>
        <p:txBody>
          <a:bodyPr>
            <a:noAutofit/>
          </a:bodyPr>
          <a:lstStyle/>
          <a:p>
            <a:r>
              <a:rPr lang="en-US" sz="2400" dirty="0"/>
              <a:t>8. Request a new fixed IP interface connection in the Network DB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64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E5F567F-2CCA-7B44-B873-3AE57020B2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6FE5BA6-8A41-D443-94ED-6272B62CC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9. Define the computer in the CCDB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BFD59E-AE28-9345-BF4E-C704E66D3FBC}"/>
              </a:ext>
            </a:extLst>
          </p:cNvPr>
          <p:cNvSpPr/>
          <p:nvPr/>
        </p:nvSpPr>
        <p:spPr>
          <a:xfrm>
            <a:off x="7004493" y="3051483"/>
            <a:ext cx="1737172" cy="52251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Click on </a:t>
            </a:r>
          </a:p>
          <a:p>
            <a:r>
              <a:rPr lang="en-GB" sz="1000" b="1" dirty="0">
                <a:solidFill>
                  <a:srgbClr val="FFFF00"/>
                </a:solidFill>
              </a:rPr>
              <a:t>“Add/Import Computer”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2A0E04-4180-F94C-BF4E-F8DFC9A50EE3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7174121" y="3573997"/>
            <a:ext cx="698958" cy="58521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361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BFD62EE-A96C-E74E-B523-53F45C79D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7EF0A4A-3504-9C46-812F-4C9DD09A2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9. Define the computer in the CCDB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62A09F-D624-AD47-896A-B216CA008CC1}"/>
              </a:ext>
            </a:extLst>
          </p:cNvPr>
          <p:cNvSpPr/>
          <p:nvPr/>
        </p:nvSpPr>
        <p:spPr>
          <a:xfrm>
            <a:off x="198555" y="1692946"/>
            <a:ext cx="1739973" cy="78377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Complete </a:t>
            </a:r>
            <a:r>
              <a:rPr lang="en-GB" sz="1000" dirty="0">
                <a:solidFill>
                  <a:schemeClr val="bg1"/>
                </a:solidFill>
              </a:rPr>
              <a:t>the form with the definition of the computer and </a:t>
            </a:r>
            <a:r>
              <a:rPr lang="en-GB" sz="1000" b="1" dirty="0">
                <a:solidFill>
                  <a:srgbClr val="FFFF00"/>
                </a:solidFill>
              </a:rPr>
              <a:t>save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4445109-BFBF-6C4C-A687-CCD96410A16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38528" y="1807900"/>
            <a:ext cx="1797449" cy="27693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B39C3AD-C398-DB4C-B09C-2348CCEB2C13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38528" y="2084832"/>
            <a:ext cx="3412018" cy="163547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405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49643A-6BC6-7648-950F-05D318040F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4231" y="993774"/>
            <a:ext cx="5400000" cy="3368550"/>
          </a:xfrm>
          <a:ln w="3175"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A82D2C6-4053-F548-9E78-12137F92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10. Add a crate to the computer using the CCDE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CD0F58-78D9-A743-9F7B-8F08DEA050A3}"/>
              </a:ext>
            </a:extLst>
          </p:cNvPr>
          <p:cNvSpPr/>
          <p:nvPr/>
        </p:nvSpPr>
        <p:spPr>
          <a:xfrm>
            <a:off x="7666566" y="2016156"/>
            <a:ext cx="1017490" cy="52251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Click on </a:t>
            </a:r>
          </a:p>
          <a:p>
            <a:r>
              <a:rPr lang="en-GB" sz="1000" b="1" dirty="0">
                <a:solidFill>
                  <a:srgbClr val="FFFF00"/>
                </a:solidFill>
              </a:rPr>
              <a:t>“Add Crates”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685B77-9F78-4B45-8A67-20119204BA23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7404231" y="2538670"/>
            <a:ext cx="771080" cy="256781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985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8F442CC-0F9A-3249-8986-23FBAFEAE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5"/>
            <a:ext cx="5125720" cy="3203575"/>
          </a:xfrm>
          <a:ln w="3175">
            <a:solidFill>
              <a:schemeClr val="accent6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56E48AC-D98F-BA44-815F-C8490B25E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10. Add a crate to the computer using the CCDE</a:t>
            </a:r>
            <a:endParaRPr lang="en-GB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AB6AD2-DE5F-B146-B147-CB607A2ECA8F}"/>
              </a:ext>
            </a:extLst>
          </p:cNvPr>
          <p:cNvSpPr/>
          <p:nvPr/>
        </p:nvSpPr>
        <p:spPr>
          <a:xfrm>
            <a:off x="257110" y="2423404"/>
            <a:ext cx="2026074" cy="52251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/>
              <a:t>Click on </a:t>
            </a:r>
          </a:p>
          <a:p>
            <a:r>
              <a:rPr lang="en-GB" sz="1000" b="1" dirty="0">
                <a:solidFill>
                  <a:srgbClr val="FFFF00"/>
                </a:solidFill>
              </a:rPr>
              <a:t>“Define new crate in Layout”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A7C831-6C4B-1348-B277-FFFF7F348E6F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283184" y="2210235"/>
            <a:ext cx="397314" cy="47442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9002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8953D1-29E8-EC4F-9120-11A4C2DAB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8694" y="993775"/>
            <a:ext cx="5400000" cy="3374413"/>
          </a:xfrm>
          <a:ln w="3175">
            <a:solidFill>
              <a:schemeClr val="dk1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035572B-32F9-4945-AAF1-53C739B47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10. Add a crate to the computer using the CCDE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0936C8-279F-5541-8D36-76D2F3DFD8B5}"/>
              </a:ext>
            </a:extLst>
          </p:cNvPr>
          <p:cNvSpPr/>
          <p:nvPr/>
        </p:nvSpPr>
        <p:spPr>
          <a:xfrm>
            <a:off x="198555" y="1692946"/>
            <a:ext cx="1739973" cy="573176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Complete</a:t>
            </a:r>
            <a:r>
              <a:rPr lang="en-GB" sz="1000" dirty="0"/>
              <a:t> the form with the crate definition information and  </a:t>
            </a:r>
            <a:r>
              <a:rPr lang="en-GB" sz="1000" b="1" dirty="0">
                <a:solidFill>
                  <a:srgbClr val="FFFF00"/>
                </a:solidFill>
              </a:rPr>
              <a:t>save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B90A32B-2AA3-FB4D-9FA4-2DE51ABEA884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38528" y="1823576"/>
            <a:ext cx="2063931" cy="155958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6BECD3A-C1E3-7846-9E7E-0CAF320F6ED7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38528" y="1979534"/>
            <a:ext cx="2832027" cy="96744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5F112DA-10AC-DF47-AC8F-296554ED83B8}"/>
              </a:ext>
            </a:extLst>
          </p:cNvPr>
          <p:cNvSpPr/>
          <p:nvPr/>
        </p:nvSpPr>
        <p:spPr>
          <a:xfrm>
            <a:off x="7076662" y="3060686"/>
            <a:ext cx="1888350" cy="920873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The crate is stored in the </a:t>
            </a:r>
            <a:r>
              <a:rPr lang="en-GB" sz="1000" b="1" dirty="0">
                <a:solidFill>
                  <a:srgbClr val="FFFF00"/>
                </a:solidFill>
              </a:rPr>
              <a:t>Layout DB </a:t>
            </a:r>
            <a:r>
              <a:rPr lang="en-GB" sz="1000" dirty="0">
                <a:solidFill>
                  <a:schemeClr val="bg1"/>
                </a:solidFill>
              </a:rPr>
              <a:t>as a</a:t>
            </a:r>
            <a:r>
              <a:rPr lang="en-GB" sz="1000" dirty="0">
                <a:solidFill>
                  <a:srgbClr val="FFFF00"/>
                </a:solidFill>
              </a:rPr>
              <a:t> </a:t>
            </a:r>
            <a:r>
              <a:rPr lang="en-GB" sz="1000" b="1" dirty="0">
                <a:solidFill>
                  <a:srgbClr val="FFFF00"/>
                </a:solidFill>
              </a:rPr>
              <a:t>Functional Position </a:t>
            </a:r>
            <a:r>
              <a:rPr lang="en-GB" sz="1000" dirty="0">
                <a:solidFill>
                  <a:schemeClr val="bg1"/>
                </a:solidFill>
              </a:rPr>
              <a:t>and made visible in the </a:t>
            </a:r>
            <a:r>
              <a:rPr lang="en-GB" sz="1000" b="1" dirty="0">
                <a:solidFill>
                  <a:srgbClr val="FFFF00"/>
                </a:solidFill>
              </a:rPr>
              <a:t>CCDE</a:t>
            </a:r>
          </a:p>
        </p:txBody>
      </p:sp>
    </p:spTree>
    <p:extLst>
      <p:ext uri="{BB962C8B-B14F-4D97-AF65-F5344CB8AC3E}">
        <p14:creationId xmlns:p14="http://schemas.microsoft.com/office/powerpoint/2010/main" val="40319525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42705B9-4D82-F34B-92E5-4DD4FE5F8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dk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BD77FCB-DDF4-D445-9E82-ED7151CF1D0A}"/>
              </a:ext>
            </a:extLst>
          </p:cNvPr>
          <p:cNvSpPr/>
          <p:nvPr/>
        </p:nvSpPr>
        <p:spPr>
          <a:xfrm>
            <a:off x="104503" y="1776549"/>
            <a:ext cx="1722963" cy="87782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The information about the </a:t>
            </a:r>
            <a:r>
              <a:rPr lang="en-GB" sz="1000" b="1" dirty="0">
                <a:solidFill>
                  <a:srgbClr val="FFFF00"/>
                </a:solidFill>
              </a:rPr>
              <a:t>Functional Position </a:t>
            </a:r>
            <a:r>
              <a:rPr lang="en-GB" sz="1000" dirty="0">
                <a:solidFill>
                  <a:schemeClr val="bg1"/>
                </a:solidFill>
              </a:rPr>
              <a:t>of the crate appears in the  </a:t>
            </a:r>
            <a:r>
              <a:rPr lang="en-GB" sz="1000" b="1" dirty="0">
                <a:solidFill>
                  <a:srgbClr val="FFFF00"/>
                </a:solidFill>
              </a:rPr>
              <a:t>CCDE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5F4B206-EC51-8640-83FD-0EADE33ED831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827466" y="2215461"/>
            <a:ext cx="450696" cy="297833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0CD45B06-F6BD-5543-A4A1-04F7D8CF3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11. Add modules to a crate using the CCDE</a:t>
            </a:r>
            <a:endParaRPr lang="en-GB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4D4DE7-4C43-7848-A870-8C85ECBDF38B}"/>
              </a:ext>
            </a:extLst>
          </p:cNvPr>
          <p:cNvSpPr/>
          <p:nvPr/>
        </p:nvSpPr>
        <p:spPr>
          <a:xfrm>
            <a:off x="7274270" y="2883030"/>
            <a:ext cx="1722963" cy="524633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To  define modules click on </a:t>
            </a:r>
            <a:r>
              <a:rPr lang="en-GB" sz="1000" b="1" dirty="0">
                <a:solidFill>
                  <a:srgbClr val="FFFF00"/>
                </a:solidFill>
              </a:rPr>
              <a:t>“Add Module”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49311E6-B089-3445-B036-84262629D1E0}"/>
              </a:ext>
            </a:extLst>
          </p:cNvPr>
          <p:cNvCxnSpPr>
            <a:cxnSpLocks/>
          </p:cNvCxnSpPr>
          <p:nvPr/>
        </p:nvCxnSpPr>
        <p:spPr>
          <a:xfrm flipH="1">
            <a:off x="4790472" y="3261070"/>
            <a:ext cx="2618668" cy="78918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39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8323F-971B-594B-AD82-830D4E24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Prerequisites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E35F4-EC06-E542-88A6-FE79CD6F2C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14738" y="4771783"/>
            <a:ext cx="4885509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27061-FB79-AE47-BDEA-474F74E6F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41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B11EF63-5CA3-D447-B9F3-57260561A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2BF67B5-F2B7-4940-95F4-C9278201B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11. Add modules to a crate using the CCDE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0F18EE-9A4A-CC47-967D-E42AAE1EFF79}"/>
              </a:ext>
            </a:extLst>
          </p:cNvPr>
          <p:cNvSpPr/>
          <p:nvPr/>
        </p:nvSpPr>
        <p:spPr>
          <a:xfrm>
            <a:off x="198555" y="1692946"/>
            <a:ext cx="1739973" cy="78377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Complete</a:t>
            </a:r>
            <a:r>
              <a:rPr lang="en-GB" sz="1000" dirty="0"/>
              <a:t> the form with the module definition information and  </a:t>
            </a:r>
            <a:r>
              <a:rPr lang="en-GB" sz="1000" b="1" dirty="0">
                <a:solidFill>
                  <a:srgbClr val="FFFF00"/>
                </a:solidFill>
              </a:rPr>
              <a:t>save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6D92E8-D16F-AD40-911A-561EB079B7B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38528" y="1750423"/>
            <a:ext cx="1384663" cy="334409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D2176C9-CE37-A14A-A70A-C34AEA800DB3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38528" y="2084832"/>
            <a:ext cx="3594898" cy="81512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72C4E4B-E7CB-1948-9DF5-034341E6941F}"/>
              </a:ext>
            </a:extLst>
          </p:cNvPr>
          <p:cNvSpPr/>
          <p:nvPr/>
        </p:nvSpPr>
        <p:spPr>
          <a:xfrm>
            <a:off x="7205472" y="1922853"/>
            <a:ext cx="1759539" cy="909175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Optionally, the modules can also be recorded in the </a:t>
            </a:r>
            <a:r>
              <a:rPr lang="en-GB" sz="1000" b="1" dirty="0">
                <a:solidFill>
                  <a:srgbClr val="FFFF00"/>
                </a:solidFill>
              </a:rPr>
              <a:t>Layout DB </a:t>
            </a:r>
            <a:r>
              <a:rPr lang="en-GB" sz="1000" dirty="0">
                <a:solidFill>
                  <a:schemeClr val="bg1"/>
                </a:solidFill>
              </a:rPr>
              <a:t>as Functional Positions by clicking </a:t>
            </a:r>
            <a:r>
              <a:rPr lang="en-GB" sz="1000" b="1" dirty="0">
                <a:solidFill>
                  <a:srgbClr val="FFFF00"/>
                </a:solidFill>
              </a:rPr>
              <a:t>“Add”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4695AF-E0BD-3E4B-820D-4A881D9F0C88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3840480" y="2340864"/>
            <a:ext cx="3364992" cy="3657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0437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C9E2E17-A3BB-D740-ADAD-0478116FE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8417" y="993774"/>
            <a:ext cx="5400000" cy="336093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152997-B269-DD4B-B7BB-D0CCFAFD4893}"/>
              </a:ext>
            </a:extLst>
          </p:cNvPr>
          <p:cNvSpPr/>
          <p:nvPr/>
        </p:nvSpPr>
        <p:spPr>
          <a:xfrm>
            <a:off x="104503" y="1776549"/>
            <a:ext cx="1781774" cy="79422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The information about the </a:t>
            </a:r>
            <a:r>
              <a:rPr lang="en-GB" sz="1000" b="1" dirty="0">
                <a:solidFill>
                  <a:srgbClr val="FFFF00"/>
                </a:solidFill>
              </a:rPr>
              <a:t>physical configuration </a:t>
            </a:r>
            <a:r>
              <a:rPr lang="en-GB" sz="1000" dirty="0">
                <a:solidFill>
                  <a:schemeClr val="bg1"/>
                </a:solidFill>
              </a:rPr>
              <a:t>of the modules appears in the  </a:t>
            </a:r>
            <a:r>
              <a:rPr lang="en-GB" sz="1000" b="1" dirty="0">
                <a:solidFill>
                  <a:srgbClr val="FFFF00"/>
                </a:solidFill>
              </a:rPr>
              <a:t>CCDE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23F73E-5E86-BF4B-A5B9-56BCC5BCC2A1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886277" y="2173660"/>
            <a:ext cx="668818" cy="61656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9DF60F39-E94F-3944-8BA6-22D3D660F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11. Add modules to a crate using the CCDE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025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B8C1B6-89F8-8C4F-8455-04EDE14B8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542" y="999000"/>
            <a:ext cx="5400000" cy="3372073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BD654E8-43A3-1A44-8F6F-C4082DC8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12. Add a program to a module in the CCDE</a:t>
            </a:r>
            <a:endParaRPr lang="en-GB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C1E6D8-4944-8E45-ADBB-A4AFE54E8F43}"/>
              </a:ext>
            </a:extLst>
          </p:cNvPr>
          <p:cNvSpPr/>
          <p:nvPr/>
        </p:nvSpPr>
        <p:spPr>
          <a:xfrm>
            <a:off x="203781" y="1860151"/>
            <a:ext cx="1682496" cy="700170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Select the “</a:t>
            </a:r>
            <a:r>
              <a:rPr lang="en-GB" sz="1000" b="1" dirty="0" err="1">
                <a:solidFill>
                  <a:srgbClr val="FFFF00"/>
                </a:solidFill>
              </a:rPr>
              <a:t>Logicial</a:t>
            </a:r>
            <a:r>
              <a:rPr lang="en-GB" sz="1000" b="1" dirty="0">
                <a:solidFill>
                  <a:srgbClr val="FFFF00"/>
                </a:solidFill>
              </a:rPr>
              <a:t> Configuration” </a:t>
            </a:r>
            <a:r>
              <a:rPr lang="en-GB" sz="1000" dirty="0">
                <a:solidFill>
                  <a:schemeClr val="bg1"/>
                </a:solidFill>
              </a:rPr>
              <a:t>tab, then click “</a:t>
            </a:r>
            <a:r>
              <a:rPr lang="en-GB" sz="1000" b="1" dirty="0">
                <a:solidFill>
                  <a:srgbClr val="FFFF00"/>
                </a:solidFill>
              </a:rPr>
              <a:t>Add Program”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54EFD41-9C23-3E49-82AF-A13391B6A795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886277" y="2210236"/>
            <a:ext cx="809897" cy="10450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97F1AD1-8B72-674C-A975-7488A565DA2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886277" y="2210236"/>
            <a:ext cx="2523744" cy="186015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C89CA6D-4AC6-6F41-848A-8D44A28ED288}"/>
              </a:ext>
            </a:extLst>
          </p:cNvPr>
          <p:cNvSpPr/>
          <p:nvPr/>
        </p:nvSpPr>
        <p:spPr>
          <a:xfrm>
            <a:off x="7466918" y="1698171"/>
            <a:ext cx="1604119" cy="77332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Complete</a:t>
            </a:r>
            <a:r>
              <a:rPr lang="en-GB" sz="1000" dirty="0"/>
              <a:t> the form with the definition of the program and </a:t>
            </a:r>
            <a:r>
              <a:rPr lang="en-GB" sz="1000" b="1" dirty="0">
                <a:solidFill>
                  <a:srgbClr val="FFFF00"/>
                </a:solidFill>
              </a:rPr>
              <a:t>save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35BBF24-94DF-2240-8FF0-3082299665EA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726757" y="1698171"/>
            <a:ext cx="1740161" cy="386661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3F9EDB-DDD6-824C-95BA-62D53E53610D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5873062" y="2084832"/>
            <a:ext cx="1593856" cy="672539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8653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B20742B-C9C6-6149-A980-5062FFA60F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3348" y="993774"/>
            <a:ext cx="5400000" cy="336739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0F2F284-8944-8E49-96EB-887966ACD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12. Add a Remote Service to a module in the CCDE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DECCD1-E3D3-6042-A875-235F9011C0F8}"/>
              </a:ext>
            </a:extLst>
          </p:cNvPr>
          <p:cNvSpPr/>
          <p:nvPr/>
        </p:nvSpPr>
        <p:spPr>
          <a:xfrm>
            <a:off x="203781" y="3077603"/>
            <a:ext cx="1682496" cy="700170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Select the “</a:t>
            </a:r>
            <a:r>
              <a:rPr lang="en-GB" sz="1000" b="1" dirty="0">
                <a:solidFill>
                  <a:srgbClr val="FFFF00"/>
                </a:solidFill>
              </a:rPr>
              <a:t>Remote Service” </a:t>
            </a:r>
            <a:r>
              <a:rPr lang="en-GB" sz="1000" dirty="0">
                <a:solidFill>
                  <a:schemeClr val="bg1"/>
                </a:solidFill>
              </a:rPr>
              <a:t>tab, then press  “</a:t>
            </a:r>
            <a:r>
              <a:rPr lang="en-GB" sz="1000" b="1" dirty="0">
                <a:solidFill>
                  <a:srgbClr val="FFFF00"/>
                </a:solidFill>
              </a:rPr>
              <a:t>Add Remote Service”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BD6CCEF-5E21-084F-9FAD-7460ABDA8F3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886277" y="2346089"/>
            <a:ext cx="1321961" cy="1081599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F81744-188B-6D4F-908F-8AE2456FCE7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886277" y="2591671"/>
            <a:ext cx="4457046" cy="83601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0E6190E-C417-E845-8A08-F9F62A32E186}"/>
              </a:ext>
            </a:extLst>
          </p:cNvPr>
          <p:cNvSpPr/>
          <p:nvPr/>
        </p:nvSpPr>
        <p:spPr>
          <a:xfrm>
            <a:off x="7456468" y="1305044"/>
            <a:ext cx="1604119" cy="77332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Complete</a:t>
            </a:r>
            <a:r>
              <a:rPr lang="en-GB" sz="1000" dirty="0"/>
              <a:t> the form with the definition of the remote service and </a:t>
            </a:r>
            <a:r>
              <a:rPr lang="en-GB" sz="1000" b="1" dirty="0">
                <a:solidFill>
                  <a:srgbClr val="FFFF00"/>
                </a:solidFill>
              </a:rPr>
              <a:t>save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FBBF94-C07E-9F47-A8C4-7F18B8C87687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360997" y="1691705"/>
            <a:ext cx="2095471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F4B294-19DF-3045-BE36-129AFD8900C4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02075" y="1691705"/>
            <a:ext cx="1954393" cy="89996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79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83CBF01-013D-0D40-BFB5-0A2B89768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5" indent="0">
              <a:buNone/>
            </a:pPr>
            <a:r>
              <a:rPr lang="en-US" sz="2000" dirty="0"/>
              <a:t>Via the Command Line:</a:t>
            </a:r>
          </a:p>
          <a:p>
            <a:r>
              <a:rPr lang="en-US" sz="1800" dirty="0"/>
              <a:t>Boot select </a:t>
            </a:r>
          </a:p>
          <a:p>
            <a:r>
              <a:rPr lang="en-US" sz="1800" dirty="0"/>
              <a:t>Make DSC </a:t>
            </a:r>
          </a:p>
          <a:p>
            <a:r>
              <a:rPr lang="en-US" sz="1800" dirty="0"/>
              <a:t>Make </a:t>
            </a:r>
            <a:r>
              <a:rPr lang="en-US" sz="1800" dirty="0" err="1"/>
              <a:t>transfer.ref</a:t>
            </a:r>
            <a:r>
              <a:rPr lang="en-US" sz="1800" dirty="0"/>
              <a:t> </a:t>
            </a:r>
          </a:p>
          <a:p>
            <a:r>
              <a:rPr lang="en-US" sz="1800" dirty="0"/>
              <a:t>Update Conserver </a:t>
            </a:r>
          </a:p>
          <a:p>
            <a:r>
              <a:rPr lang="en-US" sz="1800" dirty="0"/>
              <a:t>Update firmware version - MEN-A25 only </a:t>
            </a:r>
          </a:p>
          <a:p>
            <a:pPr marL="36575" indent="0">
              <a:buNone/>
            </a:pPr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C6B79C7-EA2C-4943-922B-F3051CBCB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13. Configuration of the CO Server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3810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0D63B6A-AC5C-E94F-8011-89A84DCE21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2000" y="993774"/>
            <a:ext cx="5400000" cy="3365626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DC7998A-FBB3-D847-BCC0-32927AE71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14. Position the modules in the crate using Layout 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1E8ED1-142C-DD4B-ABD0-EDF8ADCFC99E}"/>
              </a:ext>
            </a:extLst>
          </p:cNvPr>
          <p:cNvSpPr/>
          <p:nvPr/>
        </p:nvSpPr>
        <p:spPr>
          <a:xfrm>
            <a:off x="36576" y="1044346"/>
            <a:ext cx="1923622" cy="115220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crate in the  Layout DB. Select the </a:t>
            </a:r>
            <a:r>
              <a:rPr lang="en-GB" sz="1000" b="1" dirty="0">
                <a:solidFill>
                  <a:srgbClr val="FFFF00"/>
                </a:solidFill>
              </a:rPr>
              <a:t>Schematics</a:t>
            </a:r>
            <a:r>
              <a:rPr lang="en-GB" sz="1000" dirty="0">
                <a:solidFill>
                  <a:schemeClr val="bg1"/>
                </a:solidFill>
              </a:rPr>
              <a:t> tab then press “</a:t>
            </a:r>
            <a:r>
              <a:rPr lang="en-GB" sz="1000" b="1" dirty="0">
                <a:solidFill>
                  <a:srgbClr val="FFFF00"/>
                </a:solidFill>
              </a:rPr>
              <a:t>Edit”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dirty="0">
                <a:solidFill>
                  <a:schemeClr val="bg1"/>
                </a:solidFill>
              </a:rPr>
              <a:t>to modify the positioning of  the modules within the crate</a:t>
            </a:r>
            <a:endParaRPr lang="en-GB" sz="10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70AFE69-2DE2-FA4F-BC8E-075D1D32BF1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60198" y="1620447"/>
            <a:ext cx="464268" cy="135788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A839B3C-8CE8-914E-AD12-C24ACDF5365B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60198" y="1620447"/>
            <a:ext cx="3306746" cy="88418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0C3F5F9-D19A-C64D-B954-EA935687D0CD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60198" y="1620447"/>
            <a:ext cx="1718303" cy="661975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3897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6">
            <a:extLst>
              <a:ext uri="{FF2B5EF4-FFF2-40B4-BE49-F238E27FC236}">
                <a16:creationId xmlns:a16="http://schemas.microsoft.com/office/drawing/2014/main" id="{6FD07600-4DF4-2C44-936E-67D845283A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576" y="993775"/>
            <a:ext cx="5400000" cy="3370313"/>
          </a:xfrm>
          <a:ln w="3175">
            <a:solidFill>
              <a:schemeClr val="accent6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1219A0-F57D-FA40-AE43-3C7BE116D721}"/>
              </a:ext>
            </a:extLst>
          </p:cNvPr>
          <p:cNvSpPr/>
          <p:nvPr/>
        </p:nvSpPr>
        <p:spPr>
          <a:xfrm>
            <a:off x="7355746" y="2156894"/>
            <a:ext cx="1659259" cy="1152836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Modify the coordinates and dimensions of each module then </a:t>
            </a:r>
            <a:r>
              <a:rPr lang="en-GB" sz="1000" b="1" dirty="0">
                <a:solidFill>
                  <a:srgbClr val="FFFF00"/>
                </a:solidFill>
              </a:rPr>
              <a:t>save </a:t>
            </a:r>
            <a:r>
              <a:rPr lang="en-GB" sz="1000" dirty="0">
                <a:solidFill>
                  <a:schemeClr val="bg1"/>
                </a:solidFill>
              </a:rPr>
              <a:t>(or drag and drop the modules in the image)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C487E2-FFCA-004A-83A9-D98A6D8D4C67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200202" y="2157706"/>
            <a:ext cx="1155544" cy="57560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E25CBD2-1330-F94E-B6B5-4A7CE3964F39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085294" y="2733312"/>
            <a:ext cx="270452" cy="532251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63624C1C-81D9-0047-A031-FB6D73822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14. Position the modules in the crate using Layout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59760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1BC8EF8-BB82-CE45-A09D-89110E7A2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AC689CF-BBEB-E549-8703-1B2FCB1CD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15. Position a crate in the rack using Layout 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38CD58-CDA9-064F-A998-6B416DE0B6F6}"/>
              </a:ext>
            </a:extLst>
          </p:cNvPr>
          <p:cNvSpPr/>
          <p:nvPr/>
        </p:nvSpPr>
        <p:spPr>
          <a:xfrm>
            <a:off x="36576" y="2287924"/>
            <a:ext cx="1923622" cy="940524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rack in the  Layout DB. Select the </a:t>
            </a:r>
            <a:r>
              <a:rPr lang="en-GB" sz="1000" b="1" dirty="0">
                <a:solidFill>
                  <a:srgbClr val="FFFF00"/>
                </a:solidFill>
              </a:rPr>
              <a:t>Schematics</a:t>
            </a:r>
            <a:r>
              <a:rPr lang="en-GB" sz="1000" dirty="0">
                <a:solidFill>
                  <a:schemeClr val="bg1"/>
                </a:solidFill>
              </a:rPr>
              <a:t> tab then press “</a:t>
            </a:r>
            <a:r>
              <a:rPr lang="en-GB" sz="1000" b="1" dirty="0">
                <a:solidFill>
                  <a:srgbClr val="FFFF00"/>
                </a:solidFill>
              </a:rPr>
              <a:t>Edit”</a:t>
            </a:r>
            <a:r>
              <a:rPr lang="en-GB" sz="1000" b="1" dirty="0">
                <a:solidFill>
                  <a:schemeClr val="bg1"/>
                </a:solidFill>
              </a:rPr>
              <a:t> </a:t>
            </a:r>
            <a:r>
              <a:rPr lang="en-GB" sz="1000" dirty="0">
                <a:solidFill>
                  <a:schemeClr val="bg1"/>
                </a:solidFill>
              </a:rPr>
              <a:t>to modify the positioning of  the crates within the rack</a:t>
            </a:r>
            <a:endParaRPr lang="en-GB" sz="10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0AD741-6394-B243-84F9-A51188AEE9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60198" y="2131858"/>
            <a:ext cx="3379898" cy="626328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44140D-89B1-844D-9454-210202B5A62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60198" y="2084832"/>
            <a:ext cx="464268" cy="67335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A2ABEF-F1A5-4F4F-9293-3312FB5127B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60198" y="1796654"/>
            <a:ext cx="2846933" cy="96153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5279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CC4F7F-170F-3740-BE07-07A551E8C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B22F9F-328B-6647-A80D-35CA909C9D99}"/>
              </a:ext>
            </a:extLst>
          </p:cNvPr>
          <p:cNvSpPr/>
          <p:nvPr/>
        </p:nvSpPr>
        <p:spPr>
          <a:xfrm>
            <a:off x="7355746" y="2219594"/>
            <a:ext cx="1659259" cy="1140173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Add</a:t>
            </a:r>
            <a:r>
              <a:rPr lang="en-GB" sz="1000" dirty="0">
                <a:solidFill>
                  <a:schemeClr val="bg1"/>
                </a:solidFill>
              </a:rPr>
              <a:t> the new crate to the rack, then modify the coordinates and dimensions before </a:t>
            </a:r>
            <a:r>
              <a:rPr lang="en-GB" sz="1000" b="1" dirty="0">
                <a:solidFill>
                  <a:srgbClr val="FFFF00"/>
                </a:solidFill>
              </a:rPr>
              <a:t>saving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E134A6-81CA-734F-820B-5CADCDE6E90C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200202" y="2220405"/>
            <a:ext cx="1155544" cy="56927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9E3EA03-B49B-2B47-B6DE-B38ACF073D39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085294" y="2789681"/>
            <a:ext cx="270452" cy="53858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0BAC5D-99CC-7F40-9BBE-6D4061A5DAAA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747658" y="2789681"/>
            <a:ext cx="1608088" cy="6847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C1201BB1-7257-BB43-911C-7D5F131C6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15. Position a crate in the rack using Layout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4406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1BC8EF8-BB82-CE45-A09D-89110E7A2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AC689CF-BBEB-E549-8703-1B2FCB1CD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448260" cy="705332"/>
          </a:xfrm>
        </p:spPr>
        <p:txBody>
          <a:bodyPr>
            <a:noAutofit/>
          </a:bodyPr>
          <a:lstStyle/>
          <a:p>
            <a:r>
              <a:rPr lang="en-US" sz="2400" dirty="0"/>
              <a:t>16. Publish the hierarchy of Functional Positions to </a:t>
            </a:r>
            <a:r>
              <a:rPr lang="en-US" sz="2400" dirty="0" err="1"/>
              <a:t>InforEAM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38CD58-CDA9-064F-A998-6B416DE0B6F6}"/>
              </a:ext>
            </a:extLst>
          </p:cNvPr>
          <p:cNvSpPr/>
          <p:nvPr/>
        </p:nvSpPr>
        <p:spPr>
          <a:xfrm>
            <a:off x="266482" y="2466266"/>
            <a:ext cx="1693716" cy="76218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At the level of the Rack (or  crate without rack), click on </a:t>
            </a:r>
            <a:r>
              <a:rPr lang="en-GB" sz="1000" b="1" dirty="0">
                <a:solidFill>
                  <a:srgbClr val="FFFF00"/>
                </a:solidFill>
              </a:rPr>
              <a:t>Publish to </a:t>
            </a:r>
            <a:r>
              <a:rPr lang="en-GB" sz="1000" b="1" dirty="0" err="1">
                <a:solidFill>
                  <a:srgbClr val="FFFF00"/>
                </a:solidFill>
              </a:rPr>
              <a:t>InforEAM</a:t>
            </a:r>
            <a:endParaRPr lang="en-GB" sz="1000" b="1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0AD741-6394-B243-84F9-A51188AEE9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60198" y="1494391"/>
            <a:ext cx="3865836" cy="135296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44140D-89B1-844D-9454-210202B5A62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60198" y="2084833"/>
            <a:ext cx="464268" cy="76252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59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1FA-D100-B84A-91EC-2263670A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1. Naming Codes defined in Naming DB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ED847-572D-D848-85E0-1E45C5C91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C983B4-0C20-8944-81B7-228295BEE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86CEFD-9D8C-FD47-9D3A-ABE95174E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02" y="824029"/>
            <a:ext cx="7042704" cy="3559866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9590905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23DD1B8-99F4-BE4D-AA2C-CF20C42E2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3588" y="993774"/>
            <a:ext cx="5400000" cy="338087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025CB4B-08A2-E34B-809F-C3396463D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448260" cy="705332"/>
          </a:xfrm>
        </p:spPr>
        <p:txBody>
          <a:bodyPr>
            <a:noAutofit/>
          </a:bodyPr>
          <a:lstStyle/>
          <a:p>
            <a:r>
              <a:rPr lang="en-US" sz="2400" dirty="0"/>
              <a:t>16. Publish the hierarchy of Functional Positions to </a:t>
            </a:r>
            <a:r>
              <a:rPr lang="en-US" sz="2400" dirty="0" err="1"/>
              <a:t>InforEAM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AB42A0-2331-054B-8F05-6A9028063412}"/>
              </a:ext>
            </a:extLst>
          </p:cNvPr>
          <p:cNvSpPr/>
          <p:nvPr/>
        </p:nvSpPr>
        <p:spPr>
          <a:xfrm>
            <a:off x="238539" y="2405270"/>
            <a:ext cx="1544008" cy="823177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Select the Functional Positions to be published then  </a:t>
            </a:r>
            <a:r>
              <a:rPr lang="en-GB" sz="1000" b="1" dirty="0">
                <a:solidFill>
                  <a:srgbClr val="FFFF00"/>
                </a:solidFill>
              </a:rPr>
              <a:t>“Load Publication Plan”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0ACE9D-F97E-364B-B594-DF712155608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782547" y="2110959"/>
            <a:ext cx="887501" cy="70590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1EABC5-6EA0-E148-ACEB-7C10C018759C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782547" y="2314739"/>
            <a:ext cx="4111414" cy="50212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8921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E8C4F9-22B3-B949-B556-B12168519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3588" y="993774"/>
            <a:ext cx="5400000" cy="3380870"/>
          </a:xfrm>
          <a:ln w="3175">
            <a:solidFill>
              <a:schemeClr val="accent6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BF416-F33F-F04E-907C-F1EBD84D68F5}"/>
              </a:ext>
            </a:extLst>
          </p:cNvPr>
          <p:cNvSpPr/>
          <p:nvPr/>
        </p:nvSpPr>
        <p:spPr>
          <a:xfrm>
            <a:off x="240357" y="2466266"/>
            <a:ext cx="1703396" cy="773323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Correct any errors In the publication plan, using the </a:t>
            </a:r>
            <a:r>
              <a:rPr lang="en-GB" sz="1000" b="1" dirty="0">
                <a:solidFill>
                  <a:srgbClr val="FFFF00"/>
                </a:solidFill>
              </a:rPr>
              <a:t>“Preview” </a:t>
            </a:r>
            <a:r>
              <a:rPr lang="en-GB" sz="1000" dirty="0">
                <a:solidFill>
                  <a:schemeClr val="bg1"/>
                </a:solidFill>
              </a:rPr>
              <a:t>tab, then press </a:t>
            </a:r>
            <a:r>
              <a:rPr lang="en-GB" sz="1000" b="1" dirty="0">
                <a:solidFill>
                  <a:srgbClr val="FFFF00"/>
                </a:solidFill>
              </a:rPr>
              <a:t>“Publish”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1CAA44-F583-D542-9A96-ACC77088B8A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43753" y="2852928"/>
            <a:ext cx="1854926" cy="13585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E55D86-C462-5141-A676-E77BED781BE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43753" y="1870602"/>
            <a:ext cx="2299063" cy="98232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16D9AB-95EF-D54C-A922-85D0017945CF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43753" y="2852928"/>
            <a:ext cx="4514524" cy="1327186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74E76563-D37E-4549-A6F1-43A139D7E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488016" cy="705332"/>
          </a:xfrm>
        </p:spPr>
        <p:txBody>
          <a:bodyPr>
            <a:noAutofit/>
          </a:bodyPr>
          <a:lstStyle/>
          <a:p>
            <a:r>
              <a:rPr lang="en-US" sz="2400" dirty="0"/>
              <a:t>16. Publish the hierarchy of Functional Positions to </a:t>
            </a:r>
            <a:r>
              <a:rPr lang="en-US" sz="2400" dirty="0" err="1"/>
              <a:t>InforEAM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675201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7E3247-584C-DF49-AFE2-D7467717F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3588" y="993774"/>
            <a:ext cx="5400000" cy="338087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0B12BC2-6FB1-5949-9656-460D329C3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577469" cy="705332"/>
          </a:xfrm>
        </p:spPr>
        <p:txBody>
          <a:bodyPr>
            <a:noAutofit/>
          </a:bodyPr>
          <a:lstStyle/>
          <a:p>
            <a:r>
              <a:rPr lang="en-US" sz="2400" dirty="0"/>
              <a:t>16. Publish the hierarchy of Functional Positions to </a:t>
            </a:r>
            <a:r>
              <a:rPr lang="en-US" sz="2400" dirty="0" err="1"/>
              <a:t>InforEAM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25F6EC-DC13-5540-8586-91244BB11AAE}"/>
              </a:ext>
            </a:extLst>
          </p:cNvPr>
          <p:cNvSpPr/>
          <p:nvPr/>
        </p:nvSpPr>
        <p:spPr>
          <a:xfrm>
            <a:off x="240357" y="2497618"/>
            <a:ext cx="1703396" cy="741971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Links to </a:t>
            </a:r>
            <a:r>
              <a:rPr lang="en-GB" sz="1000" b="1" dirty="0">
                <a:solidFill>
                  <a:srgbClr val="FFFF00"/>
                </a:solidFill>
              </a:rPr>
              <a:t>CCDE</a:t>
            </a:r>
            <a:r>
              <a:rPr lang="en-GB" sz="1000" dirty="0">
                <a:solidFill>
                  <a:schemeClr val="bg1"/>
                </a:solidFill>
              </a:rPr>
              <a:t> and </a:t>
            </a:r>
            <a:r>
              <a:rPr lang="en-GB" sz="1000" b="1" dirty="0" err="1">
                <a:solidFill>
                  <a:srgbClr val="FFFF00"/>
                </a:solidFill>
              </a:rPr>
              <a:t>InforEAM</a:t>
            </a:r>
            <a:r>
              <a:rPr lang="en-GB" sz="1000" dirty="0">
                <a:solidFill>
                  <a:schemeClr val="bg1"/>
                </a:solidFill>
              </a:rPr>
              <a:t> appear in the Layout Interface</a:t>
            </a:r>
            <a:endParaRPr lang="en-GB" sz="1000" b="1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C2A63E-45F5-B042-A241-4BF6EE189CC0}"/>
              </a:ext>
            </a:extLst>
          </p:cNvPr>
          <p:cNvCxnSpPr>
            <a:cxnSpLocks/>
          </p:cNvCxnSpPr>
          <p:nvPr/>
        </p:nvCxnSpPr>
        <p:spPr>
          <a:xfrm flipV="1">
            <a:off x="1943753" y="2147534"/>
            <a:ext cx="1619794" cy="70539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8609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56247E-08DF-9947-9518-F52A10941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17. Attach assets to the Functional Positions in </a:t>
            </a:r>
            <a:r>
              <a:rPr lang="en-US" sz="2400" dirty="0" err="1"/>
              <a:t>InforEAM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FA3CC6-A437-1346-8927-9CDD93606D37}"/>
              </a:ext>
            </a:extLst>
          </p:cNvPr>
          <p:cNvSpPr/>
          <p:nvPr/>
        </p:nvSpPr>
        <p:spPr>
          <a:xfrm>
            <a:off x="298173" y="1771324"/>
            <a:ext cx="1676491" cy="851698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Functional Position of the crate in </a:t>
            </a:r>
            <a:r>
              <a:rPr lang="en-GB" sz="1000" dirty="0" err="1">
                <a:solidFill>
                  <a:schemeClr val="bg1"/>
                </a:solidFill>
              </a:rPr>
              <a:t>InforEAM</a:t>
            </a:r>
            <a:r>
              <a:rPr lang="en-GB" sz="1000" dirty="0">
                <a:solidFill>
                  <a:schemeClr val="bg1"/>
                </a:solidFill>
              </a:rPr>
              <a:t>. Select the “</a:t>
            </a:r>
            <a:r>
              <a:rPr lang="en-GB" sz="1000" b="1" dirty="0">
                <a:solidFill>
                  <a:srgbClr val="FFFF00"/>
                </a:solidFill>
              </a:rPr>
              <a:t>Structure”</a:t>
            </a:r>
            <a:r>
              <a:rPr lang="en-GB" sz="1000" dirty="0">
                <a:solidFill>
                  <a:schemeClr val="bg1"/>
                </a:solidFill>
              </a:rPr>
              <a:t> tab</a:t>
            </a:r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3C2D930B-3F67-E748-A1C3-2500561B51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576" y="993775"/>
            <a:ext cx="5400000" cy="3370313"/>
          </a:xfrm>
          <a:ln w="3175">
            <a:solidFill>
              <a:schemeClr val="accent6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D939B3A-519F-D441-8E04-1CDB6489BD2D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974664" y="1938529"/>
            <a:ext cx="1479155" cy="258644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9317EF-2284-F149-9B35-F296AF114046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74664" y="2197173"/>
            <a:ext cx="1087270" cy="44413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157ECA7-0F78-2A42-8036-0672611081A1}"/>
              </a:ext>
            </a:extLst>
          </p:cNvPr>
          <p:cNvSpPr/>
          <p:nvPr/>
        </p:nvSpPr>
        <p:spPr>
          <a:xfrm>
            <a:off x="7096748" y="1589260"/>
            <a:ext cx="1923622" cy="1173818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Search </a:t>
            </a:r>
            <a:r>
              <a:rPr lang="en-GB" sz="1000" dirty="0">
                <a:solidFill>
                  <a:schemeClr val="bg1"/>
                </a:solidFill>
              </a:rPr>
              <a:t>for the assets to be  attached to the structure, either by copying and pasting the serial numbers  from the RQF or by rescanning</a:t>
            </a:r>
            <a:endParaRPr lang="en-GB" sz="1000" dirty="0">
              <a:solidFill>
                <a:srgbClr val="FFFF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0A07C6-9DAA-EE41-871C-98F90299158C}"/>
              </a:ext>
            </a:extLst>
          </p:cNvPr>
          <p:cNvCxnSpPr>
            <a:cxnSpLocks/>
          </p:cNvCxnSpPr>
          <p:nvPr/>
        </p:nvCxnSpPr>
        <p:spPr>
          <a:xfrm flipH="1">
            <a:off x="6102967" y="1938527"/>
            <a:ext cx="993782" cy="303059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6920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B2D6B55-7A0E-E648-8747-C44188E089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0030" y="993774"/>
            <a:ext cx="5400000" cy="3376174"/>
          </a:xfrm>
          <a:noFill/>
          <a:ln w="3175">
            <a:solidFill>
              <a:schemeClr val="accent6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21F62CA-D8D3-D94B-95A6-EB67F927E896}"/>
              </a:ext>
            </a:extLst>
          </p:cNvPr>
          <p:cNvSpPr/>
          <p:nvPr/>
        </p:nvSpPr>
        <p:spPr>
          <a:xfrm>
            <a:off x="4570628" y="3462843"/>
            <a:ext cx="1925515" cy="465469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Drag and drop </a:t>
            </a:r>
            <a:r>
              <a:rPr lang="en-GB" sz="1000" dirty="0">
                <a:solidFill>
                  <a:schemeClr val="bg1"/>
                </a:solidFill>
              </a:rPr>
              <a:t>the assets into the correct positions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1E4526-09BE-3047-AE71-986A012D0BB5}"/>
              </a:ext>
            </a:extLst>
          </p:cNvPr>
          <p:cNvSpPr/>
          <p:nvPr/>
        </p:nvSpPr>
        <p:spPr>
          <a:xfrm>
            <a:off x="5181508" y="2361078"/>
            <a:ext cx="600892" cy="214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6FF1A5C-3F0D-4646-80B0-D6C8DE8B6EAF}"/>
              </a:ext>
            </a:extLst>
          </p:cNvPr>
          <p:cNvSpPr/>
          <p:nvPr/>
        </p:nvSpPr>
        <p:spPr>
          <a:xfrm>
            <a:off x="2963706" y="2916853"/>
            <a:ext cx="948092" cy="1555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CEFAA540-2B96-A049-A237-C052E85A502F}"/>
              </a:ext>
            </a:extLst>
          </p:cNvPr>
          <p:cNvCxnSpPr>
            <a:cxnSpLocks/>
            <a:stCxn id="9" idx="4"/>
            <a:endCxn id="10" idx="4"/>
          </p:cNvCxnSpPr>
          <p:nvPr/>
        </p:nvCxnSpPr>
        <p:spPr>
          <a:xfrm rot="5400000">
            <a:off x="4211659" y="1802089"/>
            <a:ext cx="496388" cy="2044202"/>
          </a:xfrm>
          <a:prstGeom prst="curvedConnector3">
            <a:avLst>
              <a:gd name="adj1" fmla="val 146053"/>
            </a:avLst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6F0CB5AB-C386-CA47-9D0C-F83C0748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17. Attach assets to the Functional Positions in </a:t>
            </a:r>
            <a:r>
              <a:rPr lang="en-US" sz="2400" dirty="0" err="1"/>
              <a:t>InforEAM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146009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93D1AC-3FE5-D24E-AF23-1053E1028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Dismantling</a:t>
            </a:r>
          </a:p>
        </p:txBody>
      </p:sp>
    </p:spTree>
    <p:extLst>
      <p:ext uri="{BB962C8B-B14F-4D97-AF65-F5344CB8AC3E}">
        <p14:creationId xmlns:p14="http://schemas.microsoft.com/office/powerpoint/2010/main" val="2376398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24689-C67A-1449-A6F0-58E654C6D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114" y="992777"/>
            <a:ext cx="5400000" cy="3376174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152533F-E17D-9344-AF81-B6A9D8E3F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1. Detach the assets from their Functional Positions in </a:t>
            </a:r>
            <a:r>
              <a:rPr lang="en-US" sz="2400" dirty="0" err="1"/>
              <a:t>InforEAM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4828D1-FDEC-5141-A20F-84D2D9E59189}"/>
              </a:ext>
            </a:extLst>
          </p:cNvPr>
          <p:cNvSpPr/>
          <p:nvPr/>
        </p:nvSpPr>
        <p:spPr>
          <a:xfrm>
            <a:off x="149087" y="1771324"/>
            <a:ext cx="1825578" cy="851698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Functional Position of the crate in </a:t>
            </a:r>
            <a:r>
              <a:rPr lang="en-GB" sz="1000" dirty="0" err="1">
                <a:solidFill>
                  <a:schemeClr val="bg1"/>
                </a:solidFill>
              </a:rPr>
              <a:t>InforEAM</a:t>
            </a:r>
            <a:r>
              <a:rPr lang="en-GB" sz="1000" dirty="0">
                <a:solidFill>
                  <a:schemeClr val="bg1"/>
                </a:solidFill>
              </a:rPr>
              <a:t>. Select the “</a:t>
            </a:r>
            <a:r>
              <a:rPr lang="en-GB" sz="1000" b="1" dirty="0">
                <a:solidFill>
                  <a:srgbClr val="FFFF00"/>
                </a:solidFill>
              </a:rPr>
              <a:t>Structure”</a:t>
            </a:r>
            <a:r>
              <a:rPr lang="en-GB" sz="1000" dirty="0">
                <a:solidFill>
                  <a:schemeClr val="bg1"/>
                </a:solidFill>
              </a:rPr>
              <a:t> tab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0B80ADE-6CD9-D440-A396-37AB14727D5A}"/>
              </a:ext>
            </a:extLst>
          </p:cNvPr>
          <p:cNvCxnSpPr>
            <a:cxnSpLocks/>
          </p:cNvCxnSpPr>
          <p:nvPr/>
        </p:nvCxnSpPr>
        <p:spPr>
          <a:xfrm flipV="1">
            <a:off x="1974665" y="1943753"/>
            <a:ext cx="1244023" cy="25342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94DB91E-F61B-C941-97AA-E4D67174F7DD}"/>
              </a:ext>
            </a:extLst>
          </p:cNvPr>
          <p:cNvSpPr/>
          <p:nvPr/>
        </p:nvSpPr>
        <p:spPr>
          <a:xfrm>
            <a:off x="6508711" y="2536749"/>
            <a:ext cx="2352284" cy="647917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Right-click on the asset and select </a:t>
            </a:r>
            <a:r>
              <a:rPr lang="en-GB" sz="1000" b="1" dirty="0">
                <a:solidFill>
                  <a:srgbClr val="FFFF00"/>
                </a:solidFill>
              </a:rPr>
              <a:t>“Unlink” </a:t>
            </a:r>
            <a:r>
              <a:rPr lang="en-GB" sz="1000" dirty="0">
                <a:solidFill>
                  <a:schemeClr val="bg1"/>
                </a:solidFill>
              </a:rPr>
              <a:t>from the popup menu, to detach it from the Functional Position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E09F04-358C-0D47-A88B-1A500AC2A5D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3830030" y="2860708"/>
            <a:ext cx="2678681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3BA6F9-7D7B-CB48-A405-562322090F25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974665" y="2197173"/>
            <a:ext cx="788413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B7EC503-4C70-C74B-83EF-558CFFF0C52A}"/>
              </a:ext>
            </a:extLst>
          </p:cNvPr>
          <p:cNvSpPr/>
          <p:nvPr/>
        </p:nvSpPr>
        <p:spPr>
          <a:xfrm>
            <a:off x="7123114" y="3472667"/>
            <a:ext cx="1652776" cy="647917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Set  all </a:t>
            </a:r>
            <a:r>
              <a:rPr lang="en-GB" sz="1000" dirty="0" err="1">
                <a:solidFill>
                  <a:schemeClr val="bg1"/>
                </a:solidFill>
              </a:rPr>
              <a:t>positons</a:t>
            </a:r>
            <a:r>
              <a:rPr lang="en-GB" sz="1000" dirty="0">
                <a:solidFill>
                  <a:schemeClr val="bg1"/>
                </a:solidFill>
              </a:rPr>
              <a:t> into the Status </a:t>
            </a:r>
            <a:r>
              <a:rPr lang="en-GB" sz="1000" b="1" dirty="0">
                <a:solidFill>
                  <a:srgbClr val="FFFF00"/>
                </a:solidFill>
              </a:rPr>
              <a:t>”Hors Service </a:t>
            </a:r>
            <a:r>
              <a:rPr lang="en-GB" sz="1000" b="1" dirty="0" err="1">
                <a:solidFill>
                  <a:srgbClr val="FFFF00"/>
                </a:solidFill>
              </a:rPr>
              <a:t>Definitif</a:t>
            </a:r>
            <a:r>
              <a:rPr lang="en-GB" sz="1000" b="1" dirty="0">
                <a:solidFill>
                  <a:srgbClr val="FFFF00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8908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1BEA87E-E924-7646-8B65-AB47F45E6C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5792" y="993775"/>
            <a:ext cx="5400000" cy="3357513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DDFAA88-8538-1D48-9448-6CA3595DA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2. Change the status of the assets to “Retour Installation” </a:t>
            </a:r>
            <a:endParaRPr lang="en-GB" sz="2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981CF02-0698-8443-A115-F03F9F24A96F}"/>
              </a:ext>
            </a:extLst>
          </p:cNvPr>
          <p:cNvSpPr/>
          <p:nvPr/>
        </p:nvSpPr>
        <p:spPr>
          <a:xfrm>
            <a:off x="5866002" y="1828113"/>
            <a:ext cx="670652" cy="214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7344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2357FA7-E297-8447-8BF1-77CFB9A5B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3. Expire the Functional Positions in Layout</a:t>
            </a:r>
            <a:endParaRPr lang="en-GB" sz="2400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50631877-2FCE-374B-B9D9-1D47A34FA7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7"/>
          <a:stretch/>
        </p:blipFill>
        <p:spPr>
          <a:xfrm>
            <a:off x="1993566" y="993775"/>
            <a:ext cx="5363435" cy="3354617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84357CF-FDB7-D24D-A4D0-D42BA8B8FB03}"/>
              </a:ext>
            </a:extLst>
          </p:cNvPr>
          <p:cNvSpPr/>
          <p:nvPr/>
        </p:nvSpPr>
        <p:spPr>
          <a:xfrm>
            <a:off x="317525" y="2231136"/>
            <a:ext cx="2300272" cy="1086830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Functional Position of the crate in Layout. Edit the record and change the expiry date of the validity period</a:t>
            </a:r>
            <a:r>
              <a:rPr lang="en-GB" sz="1000" b="1" dirty="0">
                <a:solidFill>
                  <a:srgbClr val="FFFF00"/>
                </a:solidFill>
              </a:rPr>
              <a:t>. The modules will be expired automatically</a:t>
            </a:r>
            <a:endParaRPr lang="en-GB" sz="1000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AE67782-B4AB-A44A-9649-1EF2015B6D2E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17797" y="2774551"/>
            <a:ext cx="883049" cy="80467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3842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3BC9260-8DEB-9346-B454-D62A78D2D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3588" y="993774"/>
            <a:ext cx="5400000" cy="3380870"/>
          </a:xfrm>
          <a:ln w="3175">
            <a:solidFill>
              <a:schemeClr val="accent6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DD818A1-E8A6-DC4E-BF6C-CC1ECE37E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4. Delete the computer from the CCDB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622349-2DAA-7F47-87D8-1BFB48563E64}"/>
              </a:ext>
            </a:extLst>
          </p:cNvPr>
          <p:cNvSpPr/>
          <p:nvPr/>
        </p:nvSpPr>
        <p:spPr>
          <a:xfrm>
            <a:off x="6862378" y="3034345"/>
            <a:ext cx="1821678" cy="632242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computer in using the CCDE. Click  </a:t>
            </a:r>
            <a:r>
              <a:rPr lang="en-GB" sz="1000" b="1" dirty="0">
                <a:solidFill>
                  <a:srgbClr val="FFFF00"/>
                </a:solidFill>
              </a:rPr>
              <a:t>“Dismantle Computer”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BC3879A-ECE3-AC40-9379-F07CF2AC3EAF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6014139" y="3666587"/>
            <a:ext cx="1759078" cy="48740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21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1FA-D100-B84A-91EC-2263670A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2. Parts created in </a:t>
            </a:r>
            <a:r>
              <a:rPr lang="en-GB" sz="2400" dirty="0" err="1"/>
              <a:t>InforEAM</a:t>
            </a:r>
            <a:endParaRPr lang="en-GB" sz="4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ED847-572D-D848-85E0-1E45C5C91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C983B4-0C20-8944-81B7-228295BEE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3B7C87-9F5E-0F4A-8D79-9C5D53242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63" y="802075"/>
            <a:ext cx="8831993" cy="2787598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1621994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CBF893-80ED-204B-A6F3-DA2B3DA32F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576" y="993775"/>
            <a:ext cx="5400000" cy="3370313"/>
          </a:xfrm>
          <a:ln w="3175">
            <a:solidFill>
              <a:schemeClr val="accent6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D089F2D-A7E6-BC42-921A-11931A40987B}"/>
              </a:ext>
            </a:extLst>
          </p:cNvPr>
          <p:cNvSpPr/>
          <p:nvPr/>
        </p:nvSpPr>
        <p:spPr>
          <a:xfrm>
            <a:off x="7071384" y="1985553"/>
            <a:ext cx="1722400" cy="440775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b="1" dirty="0">
                <a:solidFill>
                  <a:srgbClr val="FFFF00"/>
                </a:solidFill>
              </a:rPr>
              <a:t>Verify and confirm </a:t>
            </a:r>
            <a:r>
              <a:rPr lang="en-GB" sz="1000" dirty="0">
                <a:solidFill>
                  <a:schemeClr val="bg1"/>
                </a:solidFill>
              </a:rPr>
              <a:t>the deletion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B249C5-E143-854A-84C2-87F93FBC7E38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455049" y="2205941"/>
            <a:ext cx="1616335" cy="63653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0AE867F1-A510-164C-B7D3-384621255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4. Delete the computer from the CCDB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98546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581D-8F57-C447-A916-4087928C5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C29BF-F7E7-944F-80DA-1A47C1E8C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6AFD990-DE68-D446-BBED-3FF397786D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140" y="993774"/>
            <a:ext cx="5400000" cy="3375000"/>
          </a:xfrm>
          <a:ln w="3175"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7E2A845-591E-7245-99EF-E33C490A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</p:spPr>
        <p:txBody>
          <a:bodyPr>
            <a:noAutofit/>
          </a:bodyPr>
          <a:lstStyle/>
          <a:p>
            <a:r>
              <a:rPr lang="en-US" sz="2400" dirty="0"/>
              <a:t>5. Delete the device from the Network DB</a:t>
            </a:r>
            <a:endParaRPr lang="en-GB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3A72C8-22D2-6644-A34C-5D238D472C99}"/>
              </a:ext>
            </a:extLst>
          </p:cNvPr>
          <p:cNvSpPr/>
          <p:nvPr/>
        </p:nvSpPr>
        <p:spPr>
          <a:xfrm>
            <a:off x="6862377" y="2302825"/>
            <a:ext cx="1994239" cy="738208"/>
          </a:xfrm>
          <a:prstGeom prst="rect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000" dirty="0">
                <a:solidFill>
                  <a:schemeClr val="bg1"/>
                </a:solidFill>
              </a:rPr>
              <a:t>Navigate to the device in the Network DB. Click sur </a:t>
            </a:r>
            <a:r>
              <a:rPr lang="en-GB" sz="1000" b="1" dirty="0">
                <a:solidFill>
                  <a:srgbClr val="FFFF00"/>
                </a:solidFill>
              </a:rPr>
              <a:t>“Remove this device” </a:t>
            </a:r>
            <a:r>
              <a:rPr lang="en-GB" sz="1000" dirty="0">
                <a:solidFill>
                  <a:schemeClr val="bg1"/>
                </a:solidFill>
              </a:rPr>
              <a:t>and confirm the deletion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B62E46-2F81-5943-9663-8F1D1531EAF4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935896" y="2671929"/>
            <a:ext cx="2926481" cy="1432932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58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1FA-D100-B84A-91EC-2263670A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3. Assets created in </a:t>
            </a:r>
            <a:r>
              <a:rPr lang="en-GB" sz="2400" dirty="0" err="1"/>
              <a:t>InforEAM</a:t>
            </a:r>
            <a:endParaRPr lang="en-GB" sz="4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ED847-572D-D848-85E0-1E45C5C91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C983B4-0C20-8944-81B7-228295BEE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2F0B5B-EDA5-8347-9B7E-CFF7C99BD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609" y="880452"/>
            <a:ext cx="6126895" cy="3496004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621295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1FA-D100-B84A-91EC-2263670A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4. Equipment Types defined in Layout</a:t>
            </a:r>
            <a:endParaRPr lang="en-GB" sz="4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ED847-572D-D848-85E0-1E45C5C91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C983B4-0C20-8944-81B7-228295BEE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6F111F-953A-A741-9DC0-0BC410AB3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09" y="791791"/>
            <a:ext cx="7545238" cy="3601672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583417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1FA-D100-B84A-91EC-2263670A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5. </a:t>
            </a:r>
            <a:r>
              <a:rPr lang="en-GB" sz="2800" dirty="0"/>
              <a:t>Hardware Types defined in CCDB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ED847-572D-D848-85E0-1E45C5C91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DC983B4-0C20-8944-81B7-228295BEE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E3F2FD-56CB-894F-AAEE-D460C7E77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46" y="806891"/>
            <a:ext cx="7361101" cy="3519527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136899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8323F-971B-594B-AD82-830D4E24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Installation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E35F4-EC06-E542-88A6-FE79CD6F2C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14738" y="4771783"/>
            <a:ext cx="4885509" cy="273844"/>
          </a:xfrm>
        </p:spPr>
        <p:txBody>
          <a:bodyPr/>
          <a:lstStyle/>
          <a:p>
            <a:pPr algn="ctr"/>
            <a:r>
              <a:rPr lang="en-US" dirty="0"/>
              <a:t>A-Z Walkthrough of the Hardware Installation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27061-FB79-AE47-BDEA-474F74E6F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306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42466</TotalTime>
  <Words>1572</Words>
  <Application>Microsoft Macintosh PowerPoint</Application>
  <PresentationFormat>On-screen Show (16:9)</PresentationFormat>
  <Paragraphs>249</Paragraphs>
  <Slides>51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Arial</vt:lpstr>
      <vt:lpstr>Calibri</vt:lpstr>
      <vt:lpstr>CERNCorporate16-9</vt:lpstr>
      <vt:lpstr>A-Z Walkthrough of the Hardware Installation Process</vt:lpstr>
      <vt:lpstr>PowerPoint Presentation</vt:lpstr>
      <vt:lpstr>Prerequisites</vt:lpstr>
      <vt:lpstr>1. Naming Codes defined in Naming DB</vt:lpstr>
      <vt:lpstr>2. Parts created in InforEAM</vt:lpstr>
      <vt:lpstr>3. Assets created in InforEAM</vt:lpstr>
      <vt:lpstr>4. Equipment Types defined in Layout</vt:lpstr>
      <vt:lpstr>5. Hardware Types defined in CCDB </vt:lpstr>
      <vt:lpstr>Installation</vt:lpstr>
      <vt:lpstr>PowerPoint Presentation</vt:lpstr>
      <vt:lpstr>1. Reception of a HW installation Request (SNOW RQF)</vt:lpstr>
      <vt:lpstr>1. Reception of a HW installation Request (SNOW RQF)</vt:lpstr>
      <vt:lpstr>2. Verify in InforEAM in which stores and bins the required equipment can be found</vt:lpstr>
      <vt:lpstr>2. Verify in InforEAM in which stores and bins the required equipment can be found</vt:lpstr>
      <vt:lpstr>3. Check where the storage racks are in the GIS</vt:lpstr>
      <vt:lpstr>4. Physically remove the equipment from the store and record the assets in the RQF by scanning </vt:lpstr>
      <vt:lpstr>5. Check out the assets from Kiosk</vt:lpstr>
      <vt:lpstr>5. Check out the assets from Kiosk</vt:lpstr>
      <vt:lpstr>5. Check out the assets from Kiosk</vt:lpstr>
      <vt:lpstr>6. Register the devices in the Network DB</vt:lpstr>
      <vt:lpstr>6. Register the devices in the Network DB</vt:lpstr>
      <vt:lpstr>7. Localise the outlets in the GIS</vt:lpstr>
      <vt:lpstr>8. Request a new fixed IP interface connection in the Network DB</vt:lpstr>
      <vt:lpstr>9. Define the computer in the CCDB</vt:lpstr>
      <vt:lpstr>9. Define the computer in the CCDB</vt:lpstr>
      <vt:lpstr>10. Add a crate to the computer using the CCDE</vt:lpstr>
      <vt:lpstr>10. Add a crate to the computer using the CCDE</vt:lpstr>
      <vt:lpstr>10. Add a crate to the computer using the CCDE</vt:lpstr>
      <vt:lpstr>11. Add modules to a crate using the CCDE</vt:lpstr>
      <vt:lpstr>11. Add modules to a crate using the CCDE</vt:lpstr>
      <vt:lpstr>11. Add modules to a crate using the CCDE</vt:lpstr>
      <vt:lpstr>12. Add a program to a module in the CCDE</vt:lpstr>
      <vt:lpstr>12. Add a Remote Service to a module in the CCDE</vt:lpstr>
      <vt:lpstr>13. Configuration of the CO Server</vt:lpstr>
      <vt:lpstr>14. Position the modules in the crate using Layout </vt:lpstr>
      <vt:lpstr>14. Position the modules in the crate using Layout </vt:lpstr>
      <vt:lpstr>15. Position a crate in the rack using Layout </vt:lpstr>
      <vt:lpstr>15. Position a crate in the rack using Layout </vt:lpstr>
      <vt:lpstr>16. Publish the hierarchy of Functional Positions to InforEAM</vt:lpstr>
      <vt:lpstr>16. Publish the hierarchy of Functional Positions to InforEAM</vt:lpstr>
      <vt:lpstr>16. Publish the hierarchy of Functional Positions to InforEAM</vt:lpstr>
      <vt:lpstr>16. Publish the hierarchy of Functional Positions to InforEAM</vt:lpstr>
      <vt:lpstr>17. Attach assets to the Functional Positions in InforEAM</vt:lpstr>
      <vt:lpstr>17. Attach assets to the Functional Positions in InforEAM</vt:lpstr>
      <vt:lpstr>Dismantling</vt:lpstr>
      <vt:lpstr>1. Detach the assets from their Functional Positions in InforEAM</vt:lpstr>
      <vt:lpstr>2. Change the status of the assets to “Retour Installation” </vt:lpstr>
      <vt:lpstr>3. Expire the Functional Positions in Layout</vt:lpstr>
      <vt:lpstr>4. Delete the computer from the CCDB</vt:lpstr>
      <vt:lpstr>4. Delete the computer from the CCDB</vt:lpstr>
      <vt:lpstr>5. Delete the device from the Network DB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Microsoft Office User</cp:lastModifiedBy>
  <cp:revision>615</cp:revision>
  <cp:lastPrinted>2021-03-05T12:56:24Z</cp:lastPrinted>
  <dcterms:created xsi:type="dcterms:W3CDTF">2016-04-27T10:21:30Z</dcterms:created>
  <dcterms:modified xsi:type="dcterms:W3CDTF">2021-03-08T15:49:01Z</dcterms:modified>
</cp:coreProperties>
</file>