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1"/>
  </p:notesMasterIdLst>
  <p:handoutMasterIdLst>
    <p:handoutMasterId r:id="rId22"/>
  </p:handoutMasterIdLst>
  <p:sldIdLst>
    <p:sldId id="259" r:id="rId2"/>
    <p:sldId id="318" r:id="rId3"/>
    <p:sldId id="319" r:id="rId4"/>
    <p:sldId id="321" r:id="rId5"/>
    <p:sldId id="322" r:id="rId6"/>
    <p:sldId id="323" r:id="rId7"/>
    <p:sldId id="324" r:id="rId8"/>
    <p:sldId id="325" r:id="rId9"/>
    <p:sldId id="326" r:id="rId10"/>
    <p:sldId id="327" r:id="rId11"/>
    <p:sldId id="328" r:id="rId12"/>
    <p:sldId id="335" r:id="rId13"/>
    <p:sldId id="329" r:id="rId14"/>
    <p:sldId id="333" r:id="rId15"/>
    <p:sldId id="331" r:id="rId16"/>
    <p:sldId id="332" r:id="rId17"/>
    <p:sldId id="330" r:id="rId18"/>
    <p:sldId id="334" r:id="rId19"/>
    <p:sldId id="307"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762"/>
    <p:restoredTop sz="94686"/>
  </p:normalViewPr>
  <p:slideViewPr>
    <p:cSldViewPr snapToObjects="1">
      <p:cViewPr varScale="1">
        <p:scale>
          <a:sx n="94" d="100"/>
          <a:sy n="94" d="100"/>
        </p:scale>
        <p:origin x="232" y="84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3/23/21</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3/23/21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de-DE"/>
              <a:t>24.03.2021</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Synergies with Proposed Experiments | Muon Collider Testing Opportunities | J.Bernhard</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DE"/>
              <a:t>24.03.2021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Synergies with Proposed Experiments | Muon Collider Testing Opportunities | J.Bernhard</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DE"/>
              <a:t>24.03.2021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Synergies with Proposed Experiments | Muon Collider Testing Opportunities | J.Bernhard</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DE"/>
              <a:t>24.03.2021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Synergies with Proposed Experiments | Muon Collider Testing Opportunities | J.Bernhard</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de-DE"/>
              <a:t>24.03.2021</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Synergies with Proposed Experiments | Muon Collider Testing Opportunities | J.Bernhard</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DE"/>
              <a:t>24.03.2021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Synergies with Proposed Experiments | Muon Collider Testing Opportunities | J.Bernhard</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DE"/>
              <a:t>24.03.2021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Synergies with Proposed Experiments | Muon Collider Testing Opportunities | J.Bernhard</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DE"/>
              <a:t>24.03.2021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Synergies with Proposed Experiments | Muon Collider Testing Opportunities | J.Bernhard</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DE"/>
              <a:t>24.03.2021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Synergies with Proposed Experiments | Muon Collider Testing Opportunities | J.Bernhard</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de-DE"/>
              <a:t>24.03.2021</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Synergies with Proposed Experiments | Muon Collider Testing Opportunities | J.Bernhard</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de-DE"/>
              <a:t>24.03.2021</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Synergies with Proposed Experiments | Muon Collider Testing Opportunities | J.Bernhard</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de-DE"/>
              <a:t>24.03.2021</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Synergies with Proposed Experiments | Muon Collider Testing Opportunities | J.Bernhard</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de-DE"/>
              <a:t>24.03.2021</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Synergies with Proposed Experiments | Muon Collider Testing Opportunities | J.Bernhard</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DE"/>
              <a:t>24.03.2021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Synergies with Proposed Experiments | Muon Collider Testing Opportunities | J.Bernhard</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DE"/>
              <a:t>24.03.2021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Synergies with Proposed Experiments | Muon Collider Testing Opportunities | J.Bernhard</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DE"/>
              <a:t>24.03.2021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Synergies with Proposed Experiments | Muon Collider Testing Opportunities | J.Bernhard</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de-DE"/>
              <a:t>24.03.2021</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Synergies with Proposed Experiments | Muon Collider Testing Opportunities | J.Bernhard</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DE"/>
              <a:t>24.03.2021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Synergies with Proposed Experiments | Muon Collider Testing Opportunities | J.Bernhard</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de-DE"/>
              <a:t>24.03.2021</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Synergies with Proposed Experiments | Muon Collider Testing Opportunities | J.Bernhard</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3.jpe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r>
              <a:rPr lang="de-DE"/>
              <a:t>24.03.2021</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Synergies with Proposed Experiments | Muon Collider Testing Opportunities | J.Bernhard</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pic>
        <p:nvPicPr>
          <p:cNvPr id="9" name="Picture 8" descr="Icon&#10;&#10;Description automatically generated">
            <a:extLst>
              <a:ext uri="{FF2B5EF4-FFF2-40B4-BE49-F238E27FC236}">
                <a16:creationId xmlns:a16="http://schemas.microsoft.com/office/drawing/2014/main" id="{35542C2E-5CF2-9940-9E7E-F32B115A6081}"/>
              </a:ext>
            </a:extLst>
          </p:cNvPr>
          <p:cNvPicPr>
            <a:picLocks noChangeAspect="1"/>
          </p:cNvPicPr>
          <p:nvPr userDrawn="1"/>
        </p:nvPicPr>
        <p:blipFill>
          <a:blip r:embed="rId25"/>
          <a:stretch>
            <a:fillRect/>
          </a:stretch>
        </p:blipFill>
        <p:spPr>
          <a:xfrm>
            <a:off x="1582583" y="6349605"/>
            <a:ext cx="408961" cy="411582"/>
          </a:xfrm>
          <a:prstGeom prst="rect">
            <a:avLst/>
          </a:prstGeom>
        </p:spPr>
      </p:pic>
      <p:pic>
        <p:nvPicPr>
          <p:cNvPr id="10" name="Picture 9" descr="A picture containing venn diagram&#10;&#10;Description automatically generated">
            <a:extLst>
              <a:ext uri="{FF2B5EF4-FFF2-40B4-BE49-F238E27FC236}">
                <a16:creationId xmlns:a16="http://schemas.microsoft.com/office/drawing/2014/main" id="{FD768DA8-63B7-C244-84A7-19F38A1CE0A3}"/>
              </a:ext>
            </a:extLst>
          </p:cNvPr>
          <p:cNvPicPr>
            <a:picLocks noChangeAspect="1"/>
          </p:cNvPicPr>
          <p:nvPr userDrawn="1"/>
        </p:nvPicPr>
        <p:blipFill rotWithShape="1">
          <a:blip r:embed="rId26">
            <a:extLst>
              <a:ext uri="{28A0092B-C50C-407E-A947-70E740481C1C}">
                <a14:useLocalDpi xmlns:a14="http://schemas.microsoft.com/office/drawing/2010/main"/>
              </a:ext>
            </a:extLst>
          </a:blip>
          <a:srcRect/>
          <a:stretch/>
        </p:blipFill>
        <p:spPr>
          <a:xfrm>
            <a:off x="991152" y="6364598"/>
            <a:ext cx="408961" cy="393697"/>
          </a:xfrm>
          <a:prstGeom prst="rect">
            <a:avLst/>
          </a:prstGeom>
        </p:spPr>
      </p:pic>
      <p:pic>
        <p:nvPicPr>
          <p:cNvPr id="11" name="Picture 10">
            <a:extLst>
              <a:ext uri="{FF2B5EF4-FFF2-40B4-BE49-F238E27FC236}">
                <a16:creationId xmlns:a16="http://schemas.microsoft.com/office/drawing/2014/main" id="{57EFA109-6237-3642-9928-AE3FEB24BF6C}"/>
              </a:ext>
            </a:extLst>
          </p:cNvPr>
          <p:cNvPicPr>
            <a:picLocks noChangeAspect="1"/>
          </p:cNvPicPr>
          <p:nvPr userDrawn="1"/>
        </p:nvPicPr>
        <p:blipFill rotWithShape="1">
          <a:blip r:embed="rId24">
            <a:extLst>
              <a:ext uri="{28A0092B-C50C-407E-A947-70E740481C1C}">
                <a14:useLocalDpi xmlns:a14="http://schemas.microsoft.com/office/drawing/2010/main"/>
              </a:ext>
            </a:extLst>
          </a:blip>
          <a:srcRect l="87230"/>
          <a:stretch/>
        </p:blipFill>
        <p:spPr>
          <a:xfrm>
            <a:off x="1424236" y="6364598"/>
            <a:ext cx="63252"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image" Target="../media/image19.tiff"/><Relationship Id="rId1" Type="http://schemas.openxmlformats.org/officeDocument/2006/relationships/slideLayout" Target="../slideLayouts/slideLayout4.xml"/><Relationship Id="rId5" Type="http://schemas.openxmlformats.org/officeDocument/2006/relationships/image" Target="../media/image21.tiff"/><Relationship Id="rId4" Type="http://schemas.openxmlformats.org/officeDocument/2006/relationships/hyperlink" Target="https://arxiv.org/abs/1910.03406"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iopscience.iop.org/article/10.1088/1748-0221/15/01/P01017" TargetMode="External"/><Relationship Id="rId2" Type="http://schemas.openxmlformats.org/officeDocument/2006/relationships/image" Target="../media/image22.tiff"/><Relationship Id="rId1" Type="http://schemas.openxmlformats.org/officeDocument/2006/relationships/slideLayout" Target="../slideLayouts/slideLayout4.xml"/><Relationship Id="rId6" Type="http://schemas.microsoft.com/office/2007/relationships/hdphoto" Target="../media/hdphoto1.wdp"/><Relationship Id="rId5" Type="http://schemas.openxmlformats.org/officeDocument/2006/relationships/image" Target="../media/image24.png"/><Relationship Id="rId4" Type="http://schemas.openxmlformats.org/officeDocument/2006/relationships/image" Target="../media/image23.emf"/></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tif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8.tiff"/><Relationship Id="rId2" Type="http://schemas.openxmlformats.org/officeDocument/2006/relationships/image" Target="../media/image27.tiff"/><Relationship Id="rId1" Type="http://schemas.openxmlformats.org/officeDocument/2006/relationships/slideLayout" Target="../slideLayouts/slideLayout4.xml"/><Relationship Id="rId4" Type="http://schemas.openxmlformats.org/officeDocument/2006/relationships/hyperlink" Target="https://indico.cern.ch/event/955956/"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doi.org/10.1016/j.physletb.2009.10.024" TargetMode="External"/><Relationship Id="rId2" Type="http://schemas.openxmlformats.org/officeDocument/2006/relationships/image" Target="../media/image29.tif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s://doi.org/10.1016/j.nima.2015.10.097" TargetMode="Externa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hyperlink" Target="https://cds.cern.ch/record/2646287" TargetMode="External"/><Relationship Id="rId2" Type="http://schemas.openxmlformats.org/officeDocument/2006/relationships/image" Target="../media/image31.tiff"/><Relationship Id="rId1" Type="http://schemas.openxmlformats.org/officeDocument/2006/relationships/slideLayout" Target="../slideLayouts/slideLayout4.xml"/><Relationship Id="rId5" Type="http://schemas.openxmlformats.org/officeDocument/2006/relationships/image" Target="../media/image33.tiff"/><Relationship Id="rId4" Type="http://schemas.openxmlformats.org/officeDocument/2006/relationships/image" Target="../media/image32.tiff"/></Relationships>
</file>

<file path=ppt/slides/_rels/slide17.xml.rels><?xml version="1.0" encoding="UTF-8" standalone="yes"?>
<Relationships xmlns="http://schemas.openxmlformats.org/package/2006/relationships"><Relationship Id="rId2" Type="http://schemas.openxmlformats.org/officeDocument/2006/relationships/hyperlink" Target="https://doi.org/10.1142/S0217751X19430085" TargetMode="Externa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hyperlink" Target="https://cds.cern.ch/record/2654649"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image" Target="../media/image8.tif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https://cds.cern.ch/record/2714931" TargetMode="External"/><Relationship Id="rId2" Type="http://schemas.openxmlformats.org/officeDocument/2006/relationships/image" Target="../media/image10.png"/><Relationship Id="rId1" Type="http://schemas.openxmlformats.org/officeDocument/2006/relationships/slideLayout" Target="../slideLayouts/slideLayout4.xml"/><Relationship Id="rId5" Type="http://schemas.openxmlformats.org/officeDocument/2006/relationships/image" Target="../media/image11.jpeg"/><Relationship Id="rId4" Type="http://schemas.openxmlformats.org/officeDocument/2006/relationships/hyperlink" Target="https://inspirehep.net/files/185fafc3bf298f43181ea431f05c56f4"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image" Target="../media/image12.tif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tif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image" Target="../media/image17.tif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284984"/>
            <a:ext cx="11376025" cy="2153265"/>
          </a:xfrm>
        </p:spPr>
        <p:txBody>
          <a:bodyPr/>
          <a:lstStyle/>
          <a:p>
            <a:r>
              <a:rPr lang="en-US" dirty="0"/>
              <a:t>Possible Synergies with upcoming Physics Proposals at CERN</a:t>
            </a:r>
            <a:br>
              <a:rPr lang="en-US" dirty="0"/>
            </a:br>
            <a:r>
              <a:rPr lang="en-GB" sz="2400" dirty="0">
                <a:solidFill>
                  <a:schemeClr val="bg2">
                    <a:lumMod val="75000"/>
                  </a:schemeClr>
                </a:solidFill>
              </a:rPr>
              <a:t>Workshop on Muon Collider Testing Opportunities</a:t>
            </a:r>
            <a:br>
              <a:rPr lang="en-GB" sz="2400" dirty="0">
                <a:solidFill>
                  <a:schemeClr val="bg2">
                    <a:lumMod val="75000"/>
                  </a:schemeClr>
                </a:solidFill>
              </a:rPr>
            </a:br>
            <a:endParaRPr lang="en-US" dirty="0">
              <a:solidFill>
                <a:schemeClr val="bg2">
                  <a:lumMod val="50000"/>
                </a:schemeClr>
              </a:solidFill>
            </a:endParaRP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8" y="5157192"/>
            <a:ext cx="11376026" cy="1346847"/>
          </a:xfrm>
        </p:spPr>
        <p:txBody>
          <a:bodyPr/>
          <a:lstStyle/>
          <a:p>
            <a:pPr algn="l">
              <a:lnSpc>
                <a:spcPct val="100000"/>
              </a:lnSpc>
              <a:spcBef>
                <a:spcPts val="0"/>
              </a:spcBef>
              <a:spcAft>
                <a:spcPts val="0"/>
              </a:spcAft>
            </a:pPr>
            <a:r>
              <a:rPr lang="en-US" sz="1800" dirty="0"/>
              <a:t>Johannes Bernhard (BE-EA)</a:t>
            </a:r>
          </a:p>
          <a:p>
            <a:pPr algn="l">
              <a:lnSpc>
                <a:spcPct val="100000"/>
              </a:lnSpc>
              <a:spcBef>
                <a:spcPts val="0"/>
              </a:spcBef>
              <a:spcAft>
                <a:spcPts val="0"/>
              </a:spcAft>
            </a:pPr>
            <a:endParaRPr lang="en-US" sz="600" dirty="0"/>
          </a:p>
          <a:p>
            <a:pPr algn="l">
              <a:lnSpc>
                <a:spcPct val="100000"/>
              </a:lnSpc>
              <a:spcBef>
                <a:spcPts val="0"/>
              </a:spcBef>
              <a:spcAft>
                <a:spcPts val="0"/>
              </a:spcAft>
            </a:pPr>
            <a:r>
              <a:rPr lang="en-US" sz="1800" dirty="0"/>
              <a:t>24.03.2021</a:t>
            </a:r>
          </a:p>
        </p:txBody>
      </p:sp>
      <p:pic>
        <p:nvPicPr>
          <p:cNvPr id="15" name="Picture 14" descr="Icon&#10;&#10;Description automatically generated">
            <a:extLst>
              <a:ext uri="{FF2B5EF4-FFF2-40B4-BE49-F238E27FC236}">
                <a16:creationId xmlns:a16="http://schemas.microsoft.com/office/drawing/2014/main" id="{3CE9F5CF-5826-8C4B-8929-A56666838B5B}"/>
              </a:ext>
            </a:extLst>
          </p:cNvPr>
          <p:cNvPicPr>
            <a:picLocks noChangeAspect="1"/>
          </p:cNvPicPr>
          <p:nvPr/>
        </p:nvPicPr>
        <p:blipFill>
          <a:blip r:embed="rId2"/>
          <a:stretch>
            <a:fillRect/>
          </a:stretch>
        </p:blipFill>
        <p:spPr>
          <a:xfrm>
            <a:off x="1415480" y="5949280"/>
            <a:ext cx="720080" cy="724696"/>
          </a:xfrm>
          <a:prstGeom prst="rect">
            <a:avLst/>
          </a:prstGeom>
        </p:spPr>
      </p:pic>
      <p:pic>
        <p:nvPicPr>
          <p:cNvPr id="9" name="Picture 8" descr="A picture containing venn diagram&#10;&#10;Description automatically generated">
            <a:extLst>
              <a:ext uri="{FF2B5EF4-FFF2-40B4-BE49-F238E27FC236}">
                <a16:creationId xmlns:a16="http://schemas.microsoft.com/office/drawing/2014/main" id="{4D46677F-B214-C942-9849-FEF42DEB0DAC}"/>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479376" y="5949280"/>
            <a:ext cx="752793" cy="724696"/>
          </a:xfrm>
          <a:prstGeom prst="rect">
            <a:avLst/>
          </a:prstGeom>
        </p:spPr>
      </p:pic>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E73CDB-3DAE-CA47-8691-26B9E49C13F6}"/>
              </a:ext>
            </a:extLst>
          </p:cNvPr>
          <p:cNvSpPr>
            <a:spLocks noGrp="1"/>
          </p:cNvSpPr>
          <p:nvPr>
            <p:ph type="title"/>
          </p:nvPr>
        </p:nvSpPr>
        <p:spPr/>
        <p:txBody>
          <a:bodyPr/>
          <a:lstStyle/>
          <a:p>
            <a:r>
              <a:rPr lang="en-GB" dirty="0"/>
              <a:t>Service measurements and benchmarking</a:t>
            </a:r>
          </a:p>
        </p:txBody>
      </p:sp>
      <p:sp>
        <p:nvSpPr>
          <p:cNvPr id="4" name="Date Placeholder 3">
            <a:extLst>
              <a:ext uri="{FF2B5EF4-FFF2-40B4-BE49-F238E27FC236}">
                <a16:creationId xmlns:a16="http://schemas.microsoft.com/office/drawing/2014/main" id="{2547FCEF-8E04-424B-A16E-424903CB9541}"/>
              </a:ext>
            </a:extLst>
          </p:cNvPr>
          <p:cNvSpPr>
            <a:spLocks noGrp="1"/>
          </p:cNvSpPr>
          <p:nvPr>
            <p:ph type="dt" sz="half" idx="10"/>
          </p:nvPr>
        </p:nvSpPr>
        <p:spPr/>
        <p:txBody>
          <a:bodyPr/>
          <a:lstStyle/>
          <a:p>
            <a:r>
              <a:rPr lang="de-DE"/>
              <a:t>24.03.2021</a:t>
            </a:r>
            <a:endParaRPr lang="en-US" dirty="0"/>
          </a:p>
        </p:txBody>
      </p:sp>
      <p:sp>
        <p:nvSpPr>
          <p:cNvPr id="5" name="Footer Placeholder 4">
            <a:extLst>
              <a:ext uri="{FF2B5EF4-FFF2-40B4-BE49-F238E27FC236}">
                <a16:creationId xmlns:a16="http://schemas.microsoft.com/office/drawing/2014/main" id="{4D02A35C-D43A-C540-BD37-136C2CF5573A}"/>
              </a:ext>
            </a:extLst>
          </p:cNvPr>
          <p:cNvSpPr>
            <a:spLocks noGrp="1"/>
          </p:cNvSpPr>
          <p:nvPr>
            <p:ph type="ftr" sz="quarter" idx="11"/>
          </p:nvPr>
        </p:nvSpPr>
        <p:spPr/>
        <p:txBody>
          <a:bodyPr/>
          <a:lstStyle/>
          <a:p>
            <a:r>
              <a:rPr lang="en-US"/>
              <a:t>Synergies with Proposed Experiments | Muon Collider Testing Opportunities | J.Bernhard</a:t>
            </a:r>
            <a:endParaRPr lang="en-US" dirty="0"/>
          </a:p>
        </p:txBody>
      </p:sp>
      <p:sp>
        <p:nvSpPr>
          <p:cNvPr id="6" name="Slide Number Placeholder 5">
            <a:extLst>
              <a:ext uri="{FF2B5EF4-FFF2-40B4-BE49-F238E27FC236}">
                <a16:creationId xmlns:a16="http://schemas.microsoft.com/office/drawing/2014/main" id="{81E2A0F1-3B1D-6A44-820D-482DAB30A5C7}"/>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7" name="Content Placeholder 1">
            <a:extLst>
              <a:ext uri="{FF2B5EF4-FFF2-40B4-BE49-F238E27FC236}">
                <a16:creationId xmlns:a16="http://schemas.microsoft.com/office/drawing/2014/main" id="{ABC980C5-6674-A64A-A65F-7FDE1D1AA9C0}"/>
              </a:ext>
            </a:extLst>
          </p:cNvPr>
          <p:cNvSpPr>
            <a:spLocks noGrp="1"/>
          </p:cNvSpPr>
          <p:nvPr>
            <p:ph idx="1"/>
          </p:nvPr>
        </p:nvSpPr>
        <p:spPr>
          <a:xfrm>
            <a:off x="407989" y="1124744"/>
            <a:ext cx="11592667" cy="5037581"/>
          </a:xfrm>
        </p:spPr>
        <p:txBody>
          <a:bodyPr/>
          <a:lstStyle/>
          <a:p>
            <a:pPr marL="666900" lvl="1" indent="-342900">
              <a:spcBef>
                <a:spcPts val="300"/>
              </a:spcBef>
              <a:spcAft>
                <a:spcPts val="0"/>
              </a:spcAft>
              <a:buFont typeface="Arial" panose="020B0604020202020204" pitchFamily="34" charset="0"/>
              <a:buChar char="•"/>
            </a:pPr>
            <a:r>
              <a:rPr lang="en-GB" sz="2200" dirty="0"/>
              <a:t>Besides their main objective for dense matter QCD physics, the </a:t>
            </a:r>
            <a:r>
              <a:rPr lang="en-GB" sz="2200" b="1" dirty="0"/>
              <a:t>NA61 experiment </a:t>
            </a:r>
            <a:r>
              <a:rPr lang="en-GB" sz="2200" dirty="0"/>
              <a:t>specialises in measurement of hadron production for neutrino physics at low energies, where existing data is sparse, but high statistics and high-quality data are needed.</a:t>
            </a:r>
          </a:p>
          <a:p>
            <a:pPr marL="666900" lvl="1" indent="-342900">
              <a:spcBef>
                <a:spcPts val="300"/>
              </a:spcBef>
              <a:spcAft>
                <a:spcPts val="0"/>
              </a:spcAft>
              <a:buFont typeface="Arial" panose="020B0604020202020204" pitchFamily="34" charset="0"/>
              <a:buChar char="•"/>
            </a:pPr>
            <a:r>
              <a:rPr lang="en-GB" sz="2200" dirty="0"/>
              <a:t>Several requests for neutrino detector tests came up in the last years, also mostly focused on low energies. With the </a:t>
            </a:r>
            <a:r>
              <a:rPr lang="en-GB" sz="2200" b="1" dirty="0"/>
              <a:t>H2 and H4 low energy beams </a:t>
            </a:r>
            <a:r>
              <a:rPr lang="en-GB" sz="2200" dirty="0"/>
              <a:t>in the North Area and the newly renovated beams of the </a:t>
            </a:r>
            <a:r>
              <a:rPr lang="en-GB" sz="2200" b="1" dirty="0"/>
              <a:t>East Area</a:t>
            </a:r>
            <a:r>
              <a:rPr lang="en-GB" sz="2200" dirty="0"/>
              <a:t>, these experiments can also contribute to hadron production studies.</a:t>
            </a:r>
          </a:p>
          <a:p>
            <a:pPr marL="666900" lvl="1" indent="-342900">
              <a:spcBef>
                <a:spcPts val="300"/>
              </a:spcBef>
              <a:spcAft>
                <a:spcPts val="0"/>
              </a:spcAft>
              <a:buFont typeface="Arial" panose="020B0604020202020204" pitchFamily="34" charset="0"/>
              <a:buChar char="•"/>
            </a:pPr>
            <a:endParaRPr lang="en-GB" sz="2200" dirty="0"/>
          </a:p>
        </p:txBody>
      </p:sp>
      <p:pic>
        <p:nvPicPr>
          <p:cNvPr id="9" name="Picture 8">
            <a:extLst>
              <a:ext uri="{FF2B5EF4-FFF2-40B4-BE49-F238E27FC236}">
                <a16:creationId xmlns:a16="http://schemas.microsoft.com/office/drawing/2014/main" id="{52A2BB25-9FE6-2F42-A8D8-79A10800C600}"/>
              </a:ext>
            </a:extLst>
          </p:cNvPr>
          <p:cNvPicPr>
            <a:picLocks noChangeAspect="1"/>
          </p:cNvPicPr>
          <p:nvPr/>
        </p:nvPicPr>
        <p:blipFill>
          <a:blip r:embed="rId2"/>
          <a:stretch>
            <a:fillRect/>
          </a:stretch>
        </p:blipFill>
        <p:spPr>
          <a:xfrm>
            <a:off x="407988" y="3604606"/>
            <a:ext cx="4562177" cy="2568276"/>
          </a:xfrm>
          <a:prstGeom prst="rect">
            <a:avLst/>
          </a:prstGeom>
        </p:spPr>
      </p:pic>
      <p:sp>
        <p:nvSpPr>
          <p:cNvPr id="11" name="TextBox 10">
            <a:extLst>
              <a:ext uri="{FF2B5EF4-FFF2-40B4-BE49-F238E27FC236}">
                <a16:creationId xmlns:a16="http://schemas.microsoft.com/office/drawing/2014/main" id="{2EBD6806-C2FE-BF4D-86FA-DE78E1EB8818}"/>
              </a:ext>
            </a:extLst>
          </p:cNvPr>
          <p:cNvSpPr txBox="1"/>
          <p:nvPr/>
        </p:nvSpPr>
        <p:spPr>
          <a:xfrm>
            <a:off x="1607572" y="5854995"/>
            <a:ext cx="3755312" cy="215444"/>
          </a:xfrm>
          <a:prstGeom prst="rect">
            <a:avLst/>
          </a:prstGeom>
          <a:noFill/>
        </p:spPr>
        <p:txBody>
          <a:bodyPr wrap="square" lIns="0" tIns="0" rIns="0" bIns="0" rtlCol="0">
            <a:spAutoFit/>
          </a:bodyPr>
          <a:lstStyle/>
          <a:p>
            <a:pPr algn="l"/>
            <a:r>
              <a:rPr lang="en-GB" sz="1400" dirty="0"/>
              <a:t>M. </a:t>
            </a:r>
            <a:r>
              <a:rPr lang="en-GB" sz="1400" dirty="0" err="1"/>
              <a:t>Kuich</a:t>
            </a:r>
            <a:r>
              <a:rPr lang="en-GB" sz="1400" dirty="0"/>
              <a:t>, PBC Annual Meeting, March 2021</a:t>
            </a:r>
          </a:p>
        </p:txBody>
      </p:sp>
      <p:pic>
        <p:nvPicPr>
          <p:cNvPr id="12" name="Picture 11">
            <a:extLst>
              <a:ext uri="{FF2B5EF4-FFF2-40B4-BE49-F238E27FC236}">
                <a16:creationId xmlns:a16="http://schemas.microsoft.com/office/drawing/2014/main" id="{EA4E49EF-8835-A849-A54F-95C7E4151CBA}"/>
              </a:ext>
            </a:extLst>
          </p:cNvPr>
          <p:cNvPicPr>
            <a:picLocks noChangeAspect="1"/>
          </p:cNvPicPr>
          <p:nvPr/>
        </p:nvPicPr>
        <p:blipFill>
          <a:blip r:embed="rId3"/>
          <a:stretch>
            <a:fillRect/>
          </a:stretch>
        </p:blipFill>
        <p:spPr>
          <a:xfrm>
            <a:off x="5591944" y="3362001"/>
            <a:ext cx="2251672" cy="2600716"/>
          </a:xfrm>
          <a:prstGeom prst="rect">
            <a:avLst/>
          </a:prstGeom>
        </p:spPr>
      </p:pic>
      <p:sp>
        <p:nvSpPr>
          <p:cNvPr id="13" name="TextBox 12">
            <a:extLst>
              <a:ext uri="{FF2B5EF4-FFF2-40B4-BE49-F238E27FC236}">
                <a16:creationId xmlns:a16="http://schemas.microsoft.com/office/drawing/2014/main" id="{D1AF1DD9-E5DA-9D45-B2E1-A34F66884DA1}"/>
              </a:ext>
            </a:extLst>
          </p:cNvPr>
          <p:cNvSpPr txBox="1"/>
          <p:nvPr/>
        </p:nvSpPr>
        <p:spPr>
          <a:xfrm>
            <a:off x="5231904" y="5918231"/>
            <a:ext cx="2611712" cy="430887"/>
          </a:xfrm>
          <a:prstGeom prst="rect">
            <a:avLst/>
          </a:prstGeom>
          <a:noFill/>
        </p:spPr>
        <p:txBody>
          <a:bodyPr wrap="square" lIns="0" tIns="0" rIns="0" bIns="0" rtlCol="0">
            <a:spAutoFit/>
          </a:bodyPr>
          <a:lstStyle/>
          <a:p>
            <a:r>
              <a:rPr lang="en-GB" sz="1400" dirty="0"/>
              <a:t>WCTE, CERN-SPSC-2019-042</a:t>
            </a:r>
          </a:p>
          <a:p>
            <a:r>
              <a:rPr lang="en-GB" sz="1400" dirty="0"/>
              <a:t>  </a:t>
            </a:r>
          </a:p>
        </p:txBody>
      </p:sp>
      <p:sp>
        <p:nvSpPr>
          <p:cNvPr id="16" name="TextBox 15">
            <a:extLst>
              <a:ext uri="{FF2B5EF4-FFF2-40B4-BE49-F238E27FC236}">
                <a16:creationId xmlns:a16="http://schemas.microsoft.com/office/drawing/2014/main" id="{CCBF4DAB-CFA1-F546-B9A4-7992256C191B}"/>
              </a:ext>
            </a:extLst>
          </p:cNvPr>
          <p:cNvSpPr txBox="1"/>
          <p:nvPr/>
        </p:nvSpPr>
        <p:spPr>
          <a:xfrm>
            <a:off x="8002232" y="5928862"/>
            <a:ext cx="3528392" cy="430887"/>
          </a:xfrm>
          <a:prstGeom prst="rect">
            <a:avLst/>
          </a:prstGeom>
          <a:noFill/>
        </p:spPr>
        <p:txBody>
          <a:bodyPr wrap="square" lIns="0" tIns="0" rIns="0" bIns="0" rtlCol="0">
            <a:spAutoFit/>
          </a:bodyPr>
          <a:lstStyle/>
          <a:p>
            <a:r>
              <a:rPr lang="en-GB" sz="1400" dirty="0"/>
              <a:t>ARIADNE, </a:t>
            </a:r>
            <a:r>
              <a:rPr lang="en-GB" sz="1400" dirty="0">
                <a:hlinkClick r:id="rId4">
                  <a:extLst>
                    <a:ext uri="{A12FA001-AC4F-418D-AE19-62706E023703}">
                      <ahyp:hlinkClr xmlns:ahyp="http://schemas.microsoft.com/office/drawing/2018/hyperlinkcolor" val="tx"/>
                    </a:ext>
                  </a:extLst>
                </a:hlinkClick>
              </a:rPr>
              <a:t>https://arxiv.org/abs/1910.03406</a:t>
            </a:r>
            <a:r>
              <a:rPr lang="en-GB" sz="1400" dirty="0"/>
              <a:t> </a:t>
            </a:r>
          </a:p>
          <a:p>
            <a:r>
              <a:rPr lang="en-GB" sz="1400" dirty="0"/>
              <a:t>  </a:t>
            </a:r>
          </a:p>
        </p:txBody>
      </p:sp>
      <p:pic>
        <p:nvPicPr>
          <p:cNvPr id="18" name="Picture 17">
            <a:extLst>
              <a:ext uri="{FF2B5EF4-FFF2-40B4-BE49-F238E27FC236}">
                <a16:creationId xmlns:a16="http://schemas.microsoft.com/office/drawing/2014/main" id="{E3590099-CC65-1E4C-9200-049C7C9C5D99}"/>
              </a:ext>
            </a:extLst>
          </p:cNvPr>
          <p:cNvPicPr>
            <a:picLocks noChangeAspect="1"/>
          </p:cNvPicPr>
          <p:nvPr/>
        </p:nvPicPr>
        <p:blipFill>
          <a:blip r:embed="rId5"/>
          <a:stretch>
            <a:fillRect/>
          </a:stretch>
        </p:blipFill>
        <p:spPr>
          <a:xfrm>
            <a:off x="8075022" y="3362000"/>
            <a:ext cx="3277561" cy="2443019"/>
          </a:xfrm>
          <a:prstGeom prst="rect">
            <a:avLst/>
          </a:prstGeom>
        </p:spPr>
      </p:pic>
    </p:spTree>
    <p:extLst>
      <p:ext uri="{BB962C8B-B14F-4D97-AF65-F5344CB8AC3E}">
        <p14:creationId xmlns:p14="http://schemas.microsoft.com/office/powerpoint/2010/main" val="1116301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815BB9B-3E61-4C44-BAD5-532FAEAEF91A}"/>
              </a:ext>
            </a:extLst>
          </p:cNvPr>
          <p:cNvPicPr>
            <a:picLocks noChangeAspect="1"/>
          </p:cNvPicPr>
          <p:nvPr/>
        </p:nvPicPr>
        <p:blipFill>
          <a:blip r:embed="rId2"/>
          <a:stretch>
            <a:fillRect/>
          </a:stretch>
        </p:blipFill>
        <p:spPr>
          <a:xfrm>
            <a:off x="7248128" y="3349119"/>
            <a:ext cx="4464496" cy="2888193"/>
          </a:xfrm>
          <a:prstGeom prst="rect">
            <a:avLst/>
          </a:prstGeom>
        </p:spPr>
      </p:pic>
      <p:sp>
        <p:nvSpPr>
          <p:cNvPr id="3" name="Title 2">
            <a:extLst>
              <a:ext uri="{FF2B5EF4-FFF2-40B4-BE49-F238E27FC236}">
                <a16:creationId xmlns:a16="http://schemas.microsoft.com/office/drawing/2014/main" id="{69E73CDB-3DAE-CA47-8691-26B9E49C13F6}"/>
              </a:ext>
            </a:extLst>
          </p:cNvPr>
          <p:cNvSpPr>
            <a:spLocks noGrp="1"/>
          </p:cNvSpPr>
          <p:nvPr>
            <p:ph type="title"/>
          </p:nvPr>
        </p:nvSpPr>
        <p:spPr/>
        <p:txBody>
          <a:bodyPr/>
          <a:lstStyle/>
          <a:p>
            <a:r>
              <a:rPr lang="en-GB" dirty="0"/>
              <a:t>Service measurements and benchmarking</a:t>
            </a:r>
          </a:p>
        </p:txBody>
      </p:sp>
      <p:sp>
        <p:nvSpPr>
          <p:cNvPr id="4" name="Date Placeholder 3">
            <a:extLst>
              <a:ext uri="{FF2B5EF4-FFF2-40B4-BE49-F238E27FC236}">
                <a16:creationId xmlns:a16="http://schemas.microsoft.com/office/drawing/2014/main" id="{2547FCEF-8E04-424B-A16E-424903CB9541}"/>
              </a:ext>
            </a:extLst>
          </p:cNvPr>
          <p:cNvSpPr>
            <a:spLocks noGrp="1"/>
          </p:cNvSpPr>
          <p:nvPr>
            <p:ph type="dt" sz="half" idx="10"/>
          </p:nvPr>
        </p:nvSpPr>
        <p:spPr/>
        <p:txBody>
          <a:bodyPr/>
          <a:lstStyle/>
          <a:p>
            <a:r>
              <a:rPr lang="de-DE"/>
              <a:t>24.03.2021</a:t>
            </a:r>
            <a:endParaRPr lang="en-US" dirty="0"/>
          </a:p>
        </p:txBody>
      </p:sp>
      <p:sp>
        <p:nvSpPr>
          <p:cNvPr id="5" name="Footer Placeholder 4">
            <a:extLst>
              <a:ext uri="{FF2B5EF4-FFF2-40B4-BE49-F238E27FC236}">
                <a16:creationId xmlns:a16="http://schemas.microsoft.com/office/drawing/2014/main" id="{4D02A35C-D43A-C540-BD37-136C2CF5573A}"/>
              </a:ext>
            </a:extLst>
          </p:cNvPr>
          <p:cNvSpPr>
            <a:spLocks noGrp="1"/>
          </p:cNvSpPr>
          <p:nvPr>
            <p:ph type="ftr" sz="quarter" idx="11"/>
          </p:nvPr>
        </p:nvSpPr>
        <p:spPr/>
        <p:txBody>
          <a:bodyPr/>
          <a:lstStyle/>
          <a:p>
            <a:r>
              <a:rPr lang="en-US"/>
              <a:t>Synergies with Proposed Experiments | Muon Collider Testing Opportunities | J.Bernhard</a:t>
            </a:r>
            <a:endParaRPr lang="en-US" dirty="0"/>
          </a:p>
        </p:txBody>
      </p:sp>
      <p:sp>
        <p:nvSpPr>
          <p:cNvPr id="6" name="Slide Number Placeholder 5">
            <a:extLst>
              <a:ext uri="{FF2B5EF4-FFF2-40B4-BE49-F238E27FC236}">
                <a16:creationId xmlns:a16="http://schemas.microsoft.com/office/drawing/2014/main" id="{81E2A0F1-3B1D-6A44-820D-482DAB30A5C7}"/>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7" name="Content Placeholder 1">
            <a:extLst>
              <a:ext uri="{FF2B5EF4-FFF2-40B4-BE49-F238E27FC236}">
                <a16:creationId xmlns:a16="http://schemas.microsoft.com/office/drawing/2014/main" id="{ABC980C5-6674-A64A-A65F-7FDE1D1AA9C0}"/>
              </a:ext>
            </a:extLst>
          </p:cNvPr>
          <p:cNvSpPr>
            <a:spLocks noGrp="1"/>
          </p:cNvSpPr>
          <p:nvPr>
            <p:ph idx="1"/>
          </p:nvPr>
        </p:nvSpPr>
        <p:spPr>
          <a:xfrm>
            <a:off x="407989" y="1124744"/>
            <a:ext cx="11592667" cy="5037581"/>
          </a:xfrm>
        </p:spPr>
        <p:txBody>
          <a:bodyPr/>
          <a:lstStyle/>
          <a:p>
            <a:pPr marL="666900" lvl="1" indent="-342900">
              <a:spcBef>
                <a:spcPts val="300"/>
              </a:spcBef>
              <a:spcAft>
                <a:spcPts val="0"/>
              </a:spcAft>
              <a:buFont typeface="Arial" panose="020B0604020202020204" pitchFamily="34" charset="0"/>
              <a:buChar char="•"/>
            </a:pPr>
            <a:r>
              <a:rPr lang="en-GB" sz="2200" dirty="0"/>
              <a:t>The </a:t>
            </a:r>
            <a:r>
              <a:rPr lang="en-GB" sz="2200" b="1" dirty="0"/>
              <a:t>M2 beam </a:t>
            </a:r>
            <a:r>
              <a:rPr lang="en-GB" sz="2200" dirty="0"/>
              <a:t>in the North Area is a high energy muon beam at 100 GeV – 200 GeV and with relatively high intensities (few 10</a:t>
            </a:r>
            <a:r>
              <a:rPr lang="en-GB" sz="2200" baseline="30000" dirty="0"/>
              <a:t>8 </a:t>
            </a:r>
            <a:r>
              <a:rPr lang="en-GB" sz="2200" dirty="0"/>
              <a:t>µ / extraction). In principle, it can be used to check collimation etc. at higher energies.</a:t>
            </a:r>
          </a:p>
          <a:p>
            <a:pPr marL="666900" lvl="1" indent="-342900">
              <a:spcBef>
                <a:spcPts val="300"/>
              </a:spcBef>
              <a:spcAft>
                <a:spcPts val="0"/>
              </a:spcAft>
              <a:buFont typeface="Arial" panose="020B0604020202020204" pitchFamily="34" charset="0"/>
              <a:buChar char="•"/>
            </a:pPr>
            <a:r>
              <a:rPr lang="en-GB" sz="2200" dirty="0"/>
              <a:t>The </a:t>
            </a:r>
            <a:r>
              <a:rPr lang="en-GB" sz="2200" b="1" dirty="0" err="1"/>
              <a:t>MuonE</a:t>
            </a:r>
            <a:r>
              <a:rPr lang="en-GB" sz="2200" dirty="0"/>
              <a:t> collaboration plans to measure the hadronic vacuum polarisation to a very precise level with the help of the M2 beam and deploying 40 thin Beryllium targets. For them, precise knowledge of </a:t>
            </a:r>
            <a:r>
              <a:rPr lang="en-GB" sz="2200" dirty="0">
                <a:solidFill>
                  <a:schemeClr val="tx1"/>
                </a:solidFill>
                <a:hlinkClick r:id="rId3">
                  <a:extLst>
                    <a:ext uri="{A12FA001-AC4F-418D-AE19-62706E023703}">
                      <ahyp:hlinkClr xmlns:ahyp="http://schemas.microsoft.com/office/drawing/2018/hyperlinkcolor" val="tx"/>
                    </a:ext>
                  </a:extLst>
                </a:hlinkClick>
              </a:rPr>
              <a:t>multiple scattering</a:t>
            </a:r>
            <a:r>
              <a:rPr lang="en-GB" sz="2200" dirty="0">
                <a:solidFill>
                  <a:schemeClr val="tx1"/>
                </a:solidFill>
              </a:rPr>
              <a:t> </a:t>
            </a:r>
            <a:r>
              <a:rPr lang="en-GB" sz="2200" dirty="0"/>
              <a:t>(including tails) is key to the experiment. There might be possibilities for collaboration on these aspects.</a:t>
            </a:r>
          </a:p>
          <a:p>
            <a:pPr marL="666900" lvl="1" indent="-342900">
              <a:spcBef>
                <a:spcPts val="300"/>
              </a:spcBef>
              <a:spcAft>
                <a:spcPts val="0"/>
              </a:spcAft>
              <a:buFont typeface="Arial" panose="020B0604020202020204" pitchFamily="34" charset="0"/>
              <a:buChar char="•"/>
            </a:pPr>
            <a:endParaRPr lang="en-GB" sz="2200" dirty="0"/>
          </a:p>
          <a:p>
            <a:pPr lvl="1" indent="0">
              <a:spcBef>
                <a:spcPts val="300"/>
              </a:spcBef>
              <a:spcAft>
                <a:spcPts val="0"/>
              </a:spcAft>
              <a:buNone/>
            </a:pPr>
            <a:endParaRPr lang="en-GB" sz="2200" dirty="0"/>
          </a:p>
          <a:p>
            <a:pPr marL="666900" lvl="1" indent="-342900">
              <a:spcBef>
                <a:spcPts val="300"/>
              </a:spcBef>
              <a:spcAft>
                <a:spcPts val="0"/>
              </a:spcAft>
              <a:buFont typeface="Arial" panose="020B0604020202020204" pitchFamily="34" charset="0"/>
              <a:buChar char="•"/>
            </a:pPr>
            <a:endParaRPr lang="en-GB" sz="2200" dirty="0"/>
          </a:p>
          <a:p>
            <a:pPr marL="666900" lvl="1" indent="-342900">
              <a:spcBef>
                <a:spcPts val="300"/>
              </a:spcBef>
              <a:spcAft>
                <a:spcPts val="0"/>
              </a:spcAft>
              <a:buFont typeface="Arial" panose="020B0604020202020204" pitchFamily="34" charset="0"/>
              <a:buChar char="•"/>
            </a:pPr>
            <a:endParaRPr lang="en-GB" sz="2200" dirty="0"/>
          </a:p>
        </p:txBody>
      </p:sp>
      <p:pic>
        <p:nvPicPr>
          <p:cNvPr id="2" name="Picture 1">
            <a:extLst>
              <a:ext uri="{FF2B5EF4-FFF2-40B4-BE49-F238E27FC236}">
                <a16:creationId xmlns:a16="http://schemas.microsoft.com/office/drawing/2014/main" id="{C4BFA40F-7D9E-C04A-B4F6-37FACD361730}"/>
              </a:ext>
            </a:extLst>
          </p:cNvPr>
          <p:cNvPicPr>
            <a:picLocks noChangeAspect="1"/>
          </p:cNvPicPr>
          <p:nvPr/>
        </p:nvPicPr>
        <p:blipFill>
          <a:blip r:embed="rId4"/>
          <a:stretch>
            <a:fillRect/>
          </a:stretch>
        </p:blipFill>
        <p:spPr>
          <a:xfrm>
            <a:off x="1057796" y="3442415"/>
            <a:ext cx="5758284" cy="2611729"/>
          </a:xfrm>
          <a:prstGeom prst="rect">
            <a:avLst/>
          </a:prstGeom>
        </p:spPr>
      </p:pic>
      <p:pic>
        <p:nvPicPr>
          <p:cNvPr id="92" name="Picture 91">
            <a:extLst>
              <a:ext uri="{FF2B5EF4-FFF2-40B4-BE49-F238E27FC236}">
                <a16:creationId xmlns:a16="http://schemas.microsoft.com/office/drawing/2014/main" id="{343A1B57-2004-7645-9080-1653AC224B70}"/>
              </a:ext>
            </a:extLst>
          </p:cNvPr>
          <p:cNvPicPr>
            <a:picLocks noChangeAspect="1"/>
          </p:cNvPicPr>
          <p:nvPr/>
        </p:nvPicPr>
        <p:blipFill>
          <a:blip r:embed="rId5">
            <a:duotone>
              <a:schemeClr val="accent1">
                <a:shade val="45000"/>
                <a:satMod val="135000"/>
              </a:schemeClr>
              <a:prstClr val="white"/>
            </a:duotone>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a:ext>
            </a:extLst>
          </a:blip>
          <a:stretch>
            <a:fillRect/>
          </a:stretch>
        </p:blipFill>
        <p:spPr>
          <a:xfrm>
            <a:off x="2007152" y="3933056"/>
            <a:ext cx="1121036" cy="937594"/>
          </a:xfrm>
          <a:prstGeom prst="rect">
            <a:avLst/>
          </a:prstGeom>
        </p:spPr>
      </p:pic>
      <p:sp>
        <p:nvSpPr>
          <p:cNvPr id="10" name="TextBox 9">
            <a:extLst>
              <a:ext uri="{FF2B5EF4-FFF2-40B4-BE49-F238E27FC236}">
                <a16:creationId xmlns:a16="http://schemas.microsoft.com/office/drawing/2014/main" id="{F1CE920F-6E12-884D-B460-05BBE61D4FF0}"/>
              </a:ext>
            </a:extLst>
          </p:cNvPr>
          <p:cNvSpPr txBox="1"/>
          <p:nvPr/>
        </p:nvSpPr>
        <p:spPr>
          <a:xfrm>
            <a:off x="8114944" y="5733256"/>
            <a:ext cx="1368152" cy="276999"/>
          </a:xfrm>
          <a:prstGeom prst="rect">
            <a:avLst/>
          </a:prstGeom>
          <a:noFill/>
        </p:spPr>
        <p:txBody>
          <a:bodyPr wrap="square" lIns="0" tIns="0" rIns="0" bIns="0" rtlCol="0">
            <a:spAutoFit/>
          </a:bodyPr>
          <a:lstStyle/>
          <a:p>
            <a:pPr algn="l"/>
            <a:r>
              <a:rPr lang="en-GB" dirty="0" err="1"/>
              <a:t>MuonE</a:t>
            </a:r>
            <a:endParaRPr lang="en-GB" dirty="0"/>
          </a:p>
        </p:txBody>
      </p:sp>
    </p:spTree>
    <p:extLst>
      <p:ext uri="{BB962C8B-B14F-4D97-AF65-F5344CB8AC3E}">
        <p14:creationId xmlns:p14="http://schemas.microsoft.com/office/powerpoint/2010/main" val="12462834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E73CDB-3DAE-CA47-8691-26B9E49C13F6}"/>
              </a:ext>
            </a:extLst>
          </p:cNvPr>
          <p:cNvSpPr>
            <a:spLocks noGrp="1"/>
          </p:cNvSpPr>
          <p:nvPr>
            <p:ph type="title"/>
          </p:nvPr>
        </p:nvSpPr>
        <p:spPr/>
        <p:txBody>
          <a:bodyPr/>
          <a:lstStyle/>
          <a:p>
            <a:r>
              <a:rPr lang="en-GB" dirty="0"/>
              <a:t>LHC forward experiments</a:t>
            </a:r>
          </a:p>
        </p:txBody>
      </p:sp>
      <p:sp>
        <p:nvSpPr>
          <p:cNvPr id="4" name="Date Placeholder 3">
            <a:extLst>
              <a:ext uri="{FF2B5EF4-FFF2-40B4-BE49-F238E27FC236}">
                <a16:creationId xmlns:a16="http://schemas.microsoft.com/office/drawing/2014/main" id="{2547FCEF-8E04-424B-A16E-424903CB9541}"/>
              </a:ext>
            </a:extLst>
          </p:cNvPr>
          <p:cNvSpPr>
            <a:spLocks noGrp="1"/>
          </p:cNvSpPr>
          <p:nvPr>
            <p:ph type="dt" sz="half" idx="10"/>
          </p:nvPr>
        </p:nvSpPr>
        <p:spPr/>
        <p:txBody>
          <a:bodyPr/>
          <a:lstStyle/>
          <a:p>
            <a:r>
              <a:rPr lang="de-DE"/>
              <a:t>24.03.2021</a:t>
            </a:r>
            <a:endParaRPr lang="en-US" dirty="0"/>
          </a:p>
        </p:txBody>
      </p:sp>
      <p:sp>
        <p:nvSpPr>
          <p:cNvPr id="5" name="Footer Placeholder 4">
            <a:extLst>
              <a:ext uri="{FF2B5EF4-FFF2-40B4-BE49-F238E27FC236}">
                <a16:creationId xmlns:a16="http://schemas.microsoft.com/office/drawing/2014/main" id="{4D02A35C-D43A-C540-BD37-136C2CF5573A}"/>
              </a:ext>
            </a:extLst>
          </p:cNvPr>
          <p:cNvSpPr>
            <a:spLocks noGrp="1"/>
          </p:cNvSpPr>
          <p:nvPr>
            <p:ph type="ftr" sz="quarter" idx="11"/>
          </p:nvPr>
        </p:nvSpPr>
        <p:spPr/>
        <p:txBody>
          <a:bodyPr/>
          <a:lstStyle/>
          <a:p>
            <a:r>
              <a:rPr lang="en-US"/>
              <a:t>Synergies with Proposed Experiments | Muon Collider Testing Opportunities | J.Bernhard</a:t>
            </a:r>
            <a:endParaRPr lang="en-US" dirty="0"/>
          </a:p>
        </p:txBody>
      </p:sp>
      <p:sp>
        <p:nvSpPr>
          <p:cNvPr id="6" name="Slide Number Placeholder 5">
            <a:extLst>
              <a:ext uri="{FF2B5EF4-FFF2-40B4-BE49-F238E27FC236}">
                <a16:creationId xmlns:a16="http://schemas.microsoft.com/office/drawing/2014/main" id="{81E2A0F1-3B1D-6A44-820D-482DAB30A5C7}"/>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7" name="Content Placeholder 1">
            <a:extLst>
              <a:ext uri="{FF2B5EF4-FFF2-40B4-BE49-F238E27FC236}">
                <a16:creationId xmlns:a16="http://schemas.microsoft.com/office/drawing/2014/main" id="{ABC980C5-6674-A64A-A65F-7FDE1D1AA9C0}"/>
              </a:ext>
            </a:extLst>
          </p:cNvPr>
          <p:cNvSpPr>
            <a:spLocks noGrp="1"/>
          </p:cNvSpPr>
          <p:nvPr>
            <p:ph idx="1"/>
          </p:nvPr>
        </p:nvSpPr>
        <p:spPr>
          <a:xfrm>
            <a:off x="407989" y="1124744"/>
            <a:ext cx="11592667" cy="5037581"/>
          </a:xfrm>
        </p:spPr>
        <p:txBody>
          <a:bodyPr/>
          <a:lstStyle/>
          <a:p>
            <a:pPr marL="666900" lvl="1" indent="-342900">
              <a:spcBef>
                <a:spcPts val="300"/>
              </a:spcBef>
              <a:spcAft>
                <a:spcPts val="0"/>
              </a:spcAft>
              <a:buFont typeface="Arial" panose="020B0604020202020204" pitchFamily="34" charset="0"/>
              <a:buChar char="•"/>
            </a:pPr>
            <a:r>
              <a:rPr lang="en-GB" sz="2200" dirty="0"/>
              <a:t>The </a:t>
            </a:r>
            <a:r>
              <a:rPr lang="en-GB" sz="2200" b="1" dirty="0"/>
              <a:t>TOTEM collaboration </a:t>
            </a:r>
            <a:r>
              <a:rPr lang="en-GB" sz="2200" dirty="0"/>
              <a:t>measures the elastic cross section at the highest energies with high precision. In principle, the experiment could be upgraded with muon detectors and have access to very forward muons.</a:t>
            </a:r>
          </a:p>
          <a:p>
            <a:pPr marL="666900" lvl="1" indent="-342900">
              <a:spcBef>
                <a:spcPts val="300"/>
              </a:spcBef>
              <a:spcAft>
                <a:spcPts val="0"/>
              </a:spcAft>
              <a:buFont typeface="Arial" panose="020B0604020202020204" pitchFamily="34" charset="0"/>
              <a:buChar char="•"/>
            </a:pPr>
            <a:r>
              <a:rPr lang="en-GB" sz="2200" dirty="0"/>
              <a:t>Several new detectors either have been planned or have been already set on the forward direction with respect to the LHC interaction points (e.g. </a:t>
            </a:r>
            <a:r>
              <a:rPr lang="en-GB" sz="2200" b="1" dirty="0"/>
              <a:t>FASER</a:t>
            </a:r>
            <a:r>
              <a:rPr lang="en-GB" sz="2200" dirty="0"/>
              <a:t>, </a:t>
            </a:r>
            <a:r>
              <a:rPr lang="en-GB" sz="2200" b="1" dirty="0"/>
              <a:t>SND</a:t>
            </a:r>
            <a:r>
              <a:rPr lang="en-GB" sz="2200" dirty="0"/>
              <a:t>). These detectors are usually shielded by about 100 m of rock in between the IP and the detector, but still have access to high energy muons.</a:t>
            </a:r>
          </a:p>
          <a:p>
            <a:pPr marL="666900" lvl="1" indent="-342900">
              <a:spcBef>
                <a:spcPts val="300"/>
              </a:spcBef>
              <a:spcAft>
                <a:spcPts val="0"/>
              </a:spcAft>
              <a:buFont typeface="Arial" panose="020B0604020202020204" pitchFamily="34" charset="0"/>
              <a:buChar char="•"/>
            </a:pPr>
            <a:endParaRPr lang="en-GB" sz="2200" dirty="0"/>
          </a:p>
          <a:p>
            <a:pPr marL="666900" lvl="1" indent="-342900">
              <a:spcBef>
                <a:spcPts val="300"/>
              </a:spcBef>
              <a:spcAft>
                <a:spcPts val="0"/>
              </a:spcAft>
              <a:buFont typeface="Arial" panose="020B0604020202020204" pitchFamily="34" charset="0"/>
              <a:buChar char="•"/>
            </a:pPr>
            <a:endParaRPr lang="en-GB" sz="2200" dirty="0"/>
          </a:p>
          <a:p>
            <a:pPr marL="666900" lvl="1" indent="-342900">
              <a:spcBef>
                <a:spcPts val="300"/>
              </a:spcBef>
              <a:spcAft>
                <a:spcPts val="0"/>
              </a:spcAft>
              <a:buFont typeface="Arial" panose="020B0604020202020204" pitchFamily="34" charset="0"/>
              <a:buChar char="•"/>
            </a:pPr>
            <a:endParaRPr lang="en-GB" sz="2200" dirty="0"/>
          </a:p>
        </p:txBody>
      </p:sp>
      <p:pic>
        <p:nvPicPr>
          <p:cNvPr id="9" name="Picture 8">
            <a:extLst>
              <a:ext uri="{FF2B5EF4-FFF2-40B4-BE49-F238E27FC236}">
                <a16:creationId xmlns:a16="http://schemas.microsoft.com/office/drawing/2014/main" id="{CC00905C-C714-1F4E-B2F0-B3A6F20F02C2}"/>
              </a:ext>
            </a:extLst>
          </p:cNvPr>
          <p:cNvPicPr>
            <a:picLocks noChangeAspect="1"/>
          </p:cNvPicPr>
          <p:nvPr/>
        </p:nvPicPr>
        <p:blipFill rotWithShape="1">
          <a:blip r:embed="rId2">
            <a:extLst>
              <a:ext uri="{28A0092B-C50C-407E-A947-70E740481C1C}">
                <a14:useLocalDpi xmlns:a14="http://schemas.microsoft.com/office/drawing/2010/main"/>
              </a:ext>
            </a:extLst>
          </a:blip>
          <a:srcRect r="12054"/>
          <a:stretch/>
        </p:blipFill>
        <p:spPr>
          <a:xfrm>
            <a:off x="5617871" y="3789040"/>
            <a:ext cx="6191102" cy="2104922"/>
          </a:xfrm>
          <a:prstGeom prst="rect">
            <a:avLst/>
          </a:prstGeom>
        </p:spPr>
      </p:pic>
      <p:sp>
        <p:nvSpPr>
          <p:cNvPr id="10" name="Rectangle 9">
            <a:extLst>
              <a:ext uri="{FF2B5EF4-FFF2-40B4-BE49-F238E27FC236}">
                <a16:creationId xmlns:a16="http://schemas.microsoft.com/office/drawing/2014/main" id="{2B7E2BC3-571F-F642-B2A6-AC48635AD0E0}"/>
              </a:ext>
            </a:extLst>
          </p:cNvPr>
          <p:cNvSpPr/>
          <p:nvPr/>
        </p:nvSpPr>
        <p:spPr>
          <a:xfrm>
            <a:off x="5617871" y="3851756"/>
            <a:ext cx="1800686" cy="369332"/>
          </a:xfrm>
          <a:prstGeom prst="rect">
            <a:avLst/>
          </a:prstGeom>
        </p:spPr>
        <p:txBody>
          <a:bodyPr wrap="none">
            <a:spAutoFit/>
          </a:bodyPr>
          <a:lstStyle/>
          <a:p>
            <a:r>
              <a:rPr lang="en-GB" dirty="0">
                <a:solidFill>
                  <a:schemeClr val="bg1"/>
                </a:solidFill>
                <a:latin typeface="Helvetica" pitchFamily="2" charset="0"/>
              </a:rPr>
              <a:t>FASER location</a:t>
            </a:r>
            <a:endParaRPr lang="en-GB" dirty="0">
              <a:solidFill>
                <a:schemeClr val="bg1"/>
              </a:solidFill>
              <a:effectLst/>
              <a:latin typeface="Helvetica" pitchFamily="2" charset="0"/>
            </a:endParaRPr>
          </a:p>
        </p:txBody>
      </p:sp>
      <p:pic>
        <p:nvPicPr>
          <p:cNvPr id="4100" name="Picture 4" descr="RP1 04">
            <a:extLst>
              <a:ext uri="{FF2B5EF4-FFF2-40B4-BE49-F238E27FC236}">
                <a16:creationId xmlns:a16="http://schemas.microsoft.com/office/drawing/2014/main" id="{5CE26D10-D307-144B-A36C-E2FF9501752D}"/>
              </a:ext>
            </a:extLst>
          </p:cNvPr>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316289" y="3789040"/>
            <a:ext cx="5160334" cy="2104923"/>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a:extLst>
              <a:ext uri="{FF2B5EF4-FFF2-40B4-BE49-F238E27FC236}">
                <a16:creationId xmlns:a16="http://schemas.microsoft.com/office/drawing/2014/main" id="{B58BD5F5-D366-1C49-BC39-A04408DBB3C0}"/>
              </a:ext>
            </a:extLst>
          </p:cNvPr>
          <p:cNvSpPr/>
          <p:nvPr/>
        </p:nvSpPr>
        <p:spPr>
          <a:xfrm>
            <a:off x="482124" y="5477579"/>
            <a:ext cx="988540" cy="369332"/>
          </a:xfrm>
          <a:prstGeom prst="rect">
            <a:avLst/>
          </a:prstGeom>
        </p:spPr>
        <p:txBody>
          <a:bodyPr wrap="none">
            <a:spAutoFit/>
          </a:bodyPr>
          <a:lstStyle/>
          <a:p>
            <a:r>
              <a:rPr lang="en-GB" dirty="0">
                <a:solidFill>
                  <a:schemeClr val="bg1"/>
                </a:solidFill>
                <a:latin typeface="Helvetica" pitchFamily="2" charset="0"/>
              </a:rPr>
              <a:t>TOTEM</a:t>
            </a:r>
            <a:endParaRPr lang="en-GB" dirty="0">
              <a:solidFill>
                <a:schemeClr val="bg1"/>
              </a:solidFill>
              <a:effectLst/>
              <a:latin typeface="Helvetica" pitchFamily="2" charset="0"/>
            </a:endParaRPr>
          </a:p>
        </p:txBody>
      </p:sp>
    </p:spTree>
    <p:extLst>
      <p:ext uri="{BB962C8B-B14F-4D97-AF65-F5344CB8AC3E}">
        <p14:creationId xmlns:p14="http://schemas.microsoft.com/office/powerpoint/2010/main" val="19092709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E73CDB-3DAE-CA47-8691-26B9E49C13F6}"/>
              </a:ext>
            </a:extLst>
          </p:cNvPr>
          <p:cNvSpPr>
            <a:spLocks noGrp="1"/>
          </p:cNvSpPr>
          <p:nvPr>
            <p:ph type="title"/>
          </p:nvPr>
        </p:nvSpPr>
        <p:spPr/>
        <p:txBody>
          <a:bodyPr/>
          <a:lstStyle/>
          <a:p>
            <a:r>
              <a:rPr lang="en-GB" dirty="0"/>
              <a:t>LHC forward experiments</a:t>
            </a:r>
          </a:p>
        </p:txBody>
      </p:sp>
      <p:sp>
        <p:nvSpPr>
          <p:cNvPr id="4" name="Date Placeholder 3">
            <a:extLst>
              <a:ext uri="{FF2B5EF4-FFF2-40B4-BE49-F238E27FC236}">
                <a16:creationId xmlns:a16="http://schemas.microsoft.com/office/drawing/2014/main" id="{2547FCEF-8E04-424B-A16E-424903CB9541}"/>
              </a:ext>
            </a:extLst>
          </p:cNvPr>
          <p:cNvSpPr>
            <a:spLocks noGrp="1"/>
          </p:cNvSpPr>
          <p:nvPr>
            <p:ph type="dt" sz="half" idx="10"/>
          </p:nvPr>
        </p:nvSpPr>
        <p:spPr/>
        <p:txBody>
          <a:bodyPr/>
          <a:lstStyle/>
          <a:p>
            <a:r>
              <a:rPr lang="de-DE"/>
              <a:t>24.03.2021</a:t>
            </a:r>
            <a:endParaRPr lang="en-US" dirty="0"/>
          </a:p>
        </p:txBody>
      </p:sp>
      <p:sp>
        <p:nvSpPr>
          <p:cNvPr id="5" name="Footer Placeholder 4">
            <a:extLst>
              <a:ext uri="{FF2B5EF4-FFF2-40B4-BE49-F238E27FC236}">
                <a16:creationId xmlns:a16="http://schemas.microsoft.com/office/drawing/2014/main" id="{4D02A35C-D43A-C540-BD37-136C2CF5573A}"/>
              </a:ext>
            </a:extLst>
          </p:cNvPr>
          <p:cNvSpPr>
            <a:spLocks noGrp="1"/>
          </p:cNvSpPr>
          <p:nvPr>
            <p:ph type="ftr" sz="quarter" idx="11"/>
          </p:nvPr>
        </p:nvSpPr>
        <p:spPr/>
        <p:txBody>
          <a:bodyPr/>
          <a:lstStyle/>
          <a:p>
            <a:r>
              <a:rPr lang="en-US"/>
              <a:t>Synergies with Proposed Experiments | Muon Collider Testing Opportunities | J.Bernhard</a:t>
            </a:r>
            <a:endParaRPr lang="en-US" dirty="0"/>
          </a:p>
        </p:txBody>
      </p:sp>
      <p:sp>
        <p:nvSpPr>
          <p:cNvPr id="6" name="Slide Number Placeholder 5">
            <a:extLst>
              <a:ext uri="{FF2B5EF4-FFF2-40B4-BE49-F238E27FC236}">
                <a16:creationId xmlns:a16="http://schemas.microsoft.com/office/drawing/2014/main" id="{81E2A0F1-3B1D-6A44-820D-482DAB30A5C7}"/>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7" name="Content Placeholder 1">
            <a:extLst>
              <a:ext uri="{FF2B5EF4-FFF2-40B4-BE49-F238E27FC236}">
                <a16:creationId xmlns:a16="http://schemas.microsoft.com/office/drawing/2014/main" id="{ABC980C5-6674-A64A-A65F-7FDE1D1AA9C0}"/>
              </a:ext>
            </a:extLst>
          </p:cNvPr>
          <p:cNvSpPr>
            <a:spLocks noGrp="1"/>
          </p:cNvSpPr>
          <p:nvPr>
            <p:ph idx="1"/>
          </p:nvPr>
        </p:nvSpPr>
        <p:spPr>
          <a:xfrm>
            <a:off x="407989" y="1124744"/>
            <a:ext cx="11592667" cy="5037581"/>
          </a:xfrm>
        </p:spPr>
        <p:txBody>
          <a:bodyPr/>
          <a:lstStyle/>
          <a:p>
            <a:pPr marL="666900" lvl="1" indent="-342900">
              <a:spcBef>
                <a:spcPts val="0"/>
              </a:spcBef>
              <a:spcAft>
                <a:spcPts val="0"/>
              </a:spcAft>
              <a:buFont typeface="Arial" panose="020B0604020202020204" pitchFamily="34" charset="0"/>
              <a:buChar char="•"/>
            </a:pPr>
            <a:r>
              <a:rPr lang="en-GB" sz="2200" dirty="0"/>
              <a:t>The idea of an </a:t>
            </a:r>
            <a:r>
              <a:rPr lang="en-GB" sz="2200" b="1" dirty="0"/>
              <a:t>Forward Physics Facility </a:t>
            </a:r>
            <a:r>
              <a:rPr lang="en-GB" sz="2200" dirty="0"/>
              <a:t>has been brought up at the last PBC workshop. The proposal includes a muon sweeping magnet, which could be used for direct access to highest energy muons without having rock in between (CE works necessary however).</a:t>
            </a:r>
          </a:p>
          <a:p>
            <a:pPr marL="666900" lvl="1" indent="-342900">
              <a:spcBef>
                <a:spcPts val="0"/>
              </a:spcBef>
              <a:spcAft>
                <a:spcPts val="0"/>
              </a:spcAft>
              <a:buFont typeface="Arial" panose="020B0604020202020204" pitchFamily="34" charset="0"/>
              <a:buChar char="•"/>
            </a:pPr>
            <a:endParaRPr lang="en-GB" sz="2200" dirty="0"/>
          </a:p>
          <a:p>
            <a:pPr marL="666900" lvl="1" indent="-342900">
              <a:spcBef>
                <a:spcPts val="0"/>
              </a:spcBef>
              <a:spcAft>
                <a:spcPts val="0"/>
              </a:spcAft>
              <a:buFont typeface="Arial" panose="020B0604020202020204" pitchFamily="34" charset="0"/>
              <a:buChar char="•"/>
            </a:pPr>
            <a:endParaRPr lang="en-GB" sz="2200" dirty="0"/>
          </a:p>
          <a:p>
            <a:pPr marL="666900" lvl="1" indent="-342900">
              <a:spcBef>
                <a:spcPts val="0"/>
              </a:spcBef>
              <a:spcAft>
                <a:spcPts val="0"/>
              </a:spcAft>
              <a:buFont typeface="Arial" panose="020B0604020202020204" pitchFamily="34" charset="0"/>
              <a:buChar char="•"/>
            </a:pPr>
            <a:endParaRPr lang="en-GB" sz="2200" dirty="0"/>
          </a:p>
          <a:p>
            <a:pPr marL="666900" lvl="1" indent="-342900">
              <a:spcBef>
                <a:spcPts val="0"/>
              </a:spcBef>
              <a:spcAft>
                <a:spcPts val="0"/>
              </a:spcAft>
              <a:buFont typeface="Arial" panose="020B0604020202020204" pitchFamily="34" charset="0"/>
              <a:buChar char="•"/>
            </a:pPr>
            <a:endParaRPr lang="en-GB" sz="2200" dirty="0"/>
          </a:p>
        </p:txBody>
      </p:sp>
      <p:pic>
        <p:nvPicPr>
          <p:cNvPr id="2" name="Picture 1">
            <a:extLst>
              <a:ext uri="{FF2B5EF4-FFF2-40B4-BE49-F238E27FC236}">
                <a16:creationId xmlns:a16="http://schemas.microsoft.com/office/drawing/2014/main" id="{FEA55607-C34A-FD47-A01A-FA0F23991675}"/>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7068870" y="3429000"/>
            <a:ext cx="4747091" cy="2605758"/>
          </a:xfrm>
          <a:prstGeom prst="rect">
            <a:avLst/>
          </a:prstGeom>
        </p:spPr>
      </p:pic>
      <p:pic>
        <p:nvPicPr>
          <p:cNvPr id="12" name="Picture 11">
            <a:extLst>
              <a:ext uri="{FF2B5EF4-FFF2-40B4-BE49-F238E27FC236}">
                <a16:creationId xmlns:a16="http://schemas.microsoft.com/office/drawing/2014/main" id="{7CA6B78B-0603-9D41-A082-A4269EB0D19F}"/>
              </a:ext>
            </a:extLst>
          </p:cNvPr>
          <p:cNvPicPr>
            <a:picLocks noChangeAspect="1"/>
          </p:cNvPicPr>
          <p:nvPr/>
        </p:nvPicPr>
        <p:blipFill>
          <a:blip r:embed="rId3"/>
          <a:stretch>
            <a:fillRect/>
          </a:stretch>
        </p:blipFill>
        <p:spPr>
          <a:xfrm>
            <a:off x="432576" y="2636912"/>
            <a:ext cx="6451600" cy="3416424"/>
          </a:xfrm>
          <a:prstGeom prst="rect">
            <a:avLst/>
          </a:prstGeom>
        </p:spPr>
      </p:pic>
      <p:sp>
        <p:nvSpPr>
          <p:cNvPr id="17" name="TextBox 16">
            <a:extLst>
              <a:ext uri="{FF2B5EF4-FFF2-40B4-BE49-F238E27FC236}">
                <a16:creationId xmlns:a16="http://schemas.microsoft.com/office/drawing/2014/main" id="{1FE45A5B-157A-4C4E-A999-A093BB69844B}"/>
              </a:ext>
            </a:extLst>
          </p:cNvPr>
          <p:cNvSpPr txBox="1"/>
          <p:nvPr/>
        </p:nvSpPr>
        <p:spPr>
          <a:xfrm>
            <a:off x="2927207" y="2636912"/>
            <a:ext cx="3275817" cy="553998"/>
          </a:xfrm>
          <a:prstGeom prst="rect">
            <a:avLst/>
          </a:prstGeom>
          <a:noFill/>
        </p:spPr>
        <p:txBody>
          <a:bodyPr wrap="square" lIns="0" tIns="0" rIns="0" bIns="0" rtlCol="0">
            <a:spAutoFit/>
          </a:bodyPr>
          <a:lstStyle/>
          <a:p>
            <a:pPr algn="l"/>
            <a:r>
              <a:rPr lang="en-GB" dirty="0">
                <a:solidFill>
                  <a:schemeClr val="bg1"/>
                </a:solidFill>
              </a:rPr>
              <a:t>J. Feng, PBC Annual Meeting, March 2021</a:t>
            </a:r>
          </a:p>
        </p:txBody>
      </p:sp>
      <p:sp>
        <p:nvSpPr>
          <p:cNvPr id="18" name="TextBox 17">
            <a:extLst>
              <a:ext uri="{FF2B5EF4-FFF2-40B4-BE49-F238E27FC236}">
                <a16:creationId xmlns:a16="http://schemas.microsoft.com/office/drawing/2014/main" id="{8C7892CC-6840-2944-BCAB-A17E2E81D4F8}"/>
              </a:ext>
            </a:extLst>
          </p:cNvPr>
          <p:cNvSpPr txBox="1"/>
          <p:nvPr/>
        </p:nvSpPr>
        <p:spPr>
          <a:xfrm>
            <a:off x="8355335" y="4345124"/>
            <a:ext cx="2475617" cy="288032"/>
          </a:xfrm>
          <a:prstGeom prst="rect">
            <a:avLst/>
          </a:prstGeom>
          <a:noFill/>
        </p:spPr>
        <p:txBody>
          <a:bodyPr wrap="square" lIns="0" tIns="0" rIns="0" bIns="0" rtlCol="0">
            <a:spAutoFit/>
          </a:bodyPr>
          <a:lstStyle/>
          <a:p>
            <a:pPr algn="l"/>
            <a:r>
              <a:rPr lang="en-GB" dirty="0">
                <a:solidFill>
                  <a:srgbClr val="FF0000"/>
                </a:solidFill>
              </a:rPr>
              <a:t>Muon sweeping magnet</a:t>
            </a:r>
          </a:p>
        </p:txBody>
      </p:sp>
      <p:sp>
        <p:nvSpPr>
          <p:cNvPr id="14" name="TextBox 13">
            <a:extLst>
              <a:ext uri="{FF2B5EF4-FFF2-40B4-BE49-F238E27FC236}">
                <a16:creationId xmlns:a16="http://schemas.microsoft.com/office/drawing/2014/main" id="{1EA0FCB3-F39A-BB4D-8AEB-3C25A1B80A45}"/>
              </a:ext>
            </a:extLst>
          </p:cNvPr>
          <p:cNvSpPr txBox="1"/>
          <p:nvPr/>
        </p:nvSpPr>
        <p:spPr>
          <a:xfrm>
            <a:off x="7068870" y="2727640"/>
            <a:ext cx="4715141" cy="553998"/>
          </a:xfrm>
          <a:prstGeom prst="rect">
            <a:avLst/>
          </a:prstGeom>
          <a:noFill/>
        </p:spPr>
        <p:txBody>
          <a:bodyPr wrap="square" lIns="0" tIns="0" rIns="0" bIns="0" rtlCol="0">
            <a:spAutoFit/>
          </a:bodyPr>
          <a:lstStyle/>
          <a:p>
            <a:r>
              <a:rPr lang="en-GB" dirty="0"/>
              <a:t>Forward Physics Facility - </a:t>
            </a:r>
            <a:r>
              <a:rPr lang="en-GB" dirty="0" err="1"/>
              <a:t>Kickoff</a:t>
            </a:r>
            <a:r>
              <a:rPr lang="en-GB" dirty="0"/>
              <a:t> Meeting: </a:t>
            </a:r>
          </a:p>
          <a:p>
            <a:r>
              <a:rPr lang="en-GB" dirty="0">
                <a:hlinkClick r:id="rId4">
                  <a:extLst>
                    <a:ext uri="{A12FA001-AC4F-418D-AE19-62706E023703}">
                      <ahyp:hlinkClr xmlns:ahyp="http://schemas.microsoft.com/office/drawing/2018/hyperlinkcolor" val="tx"/>
                    </a:ext>
                  </a:extLst>
                </a:hlinkClick>
              </a:rPr>
              <a:t>https://indico.cern.ch/event/955956/</a:t>
            </a:r>
            <a:r>
              <a:rPr lang="en-GB" dirty="0"/>
              <a:t> </a:t>
            </a:r>
          </a:p>
        </p:txBody>
      </p:sp>
    </p:spTree>
    <p:extLst>
      <p:ext uri="{BB962C8B-B14F-4D97-AF65-F5344CB8AC3E}">
        <p14:creationId xmlns:p14="http://schemas.microsoft.com/office/powerpoint/2010/main" val="7417230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85E43AE-7B05-8C4A-8FFE-B8497460FE23}"/>
              </a:ext>
            </a:extLst>
          </p:cNvPr>
          <p:cNvPicPr>
            <a:picLocks noChangeAspect="1"/>
          </p:cNvPicPr>
          <p:nvPr/>
        </p:nvPicPr>
        <p:blipFill>
          <a:blip r:embed="rId2"/>
          <a:stretch>
            <a:fillRect/>
          </a:stretch>
        </p:blipFill>
        <p:spPr>
          <a:xfrm>
            <a:off x="767408" y="3917956"/>
            <a:ext cx="8920419" cy="2288098"/>
          </a:xfrm>
          <a:prstGeom prst="rect">
            <a:avLst/>
          </a:prstGeom>
        </p:spPr>
      </p:pic>
      <p:sp>
        <p:nvSpPr>
          <p:cNvPr id="3" name="Title 2">
            <a:extLst>
              <a:ext uri="{FF2B5EF4-FFF2-40B4-BE49-F238E27FC236}">
                <a16:creationId xmlns:a16="http://schemas.microsoft.com/office/drawing/2014/main" id="{69E73CDB-3DAE-CA47-8691-26B9E49C13F6}"/>
              </a:ext>
            </a:extLst>
          </p:cNvPr>
          <p:cNvSpPr>
            <a:spLocks noGrp="1"/>
          </p:cNvSpPr>
          <p:nvPr>
            <p:ph type="title"/>
          </p:nvPr>
        </p:nvSpPr>
        <p:spPr/>
        <p:txBody>
          <a:bodyPr/>
          <a:lstStyle/>
          <a:p>
            <a:r>
              <a:rPr lang="en-GB" dirty="0"/>
              <a:t>Crystal collimation</a:t>
            </a:r>
          </a:p>
        </p:txBody>
      </p:sp>
      <p:sp>
        <p:nvSpPr>
          <p:cNvPr id="4" name="Date Placeholder 3">
            <a:extLst>
              <a:ext uri="{FF2B5EF4-FFF2-40B4-BE49-F238E27FC236}">
                <a16:creationId xmlns:a16="http://schemas.microsoft.com/office/drawing/2014/main" id="{2547FCEF-8E04-424B-A16E-424903CB9541}"/>
              </a:ext>
            </a:extLst>
          </p:cNvPr>
          <p:cNvSpPr>
            <a:spLocks noGrp="1"/>
          </p:cNvSpPr>
          <p:nvPr>
            <p:ph type="dt" sz="half" idx="10"/>
          </p:nvPr>
        </p:nvSpPr>
        <p:spPr/>
        <p:txBody>
          <a:bodyPr/>
          <a:lstStyle/>
          <a:p>
            <a:r>
              <a:rPr lang="de-DE"/>
              <a:t>24.03.2021</a:t>
            </a:r>
            <a:endParaRPr lang="en-US" dirty="0"/>
          </a:p>
        </p:txBody>
      </p:sp>
      <p:sp>
        <p:nvSpPr>
          <p:cNvPr id="5" name="Footer Placeholder 4">
            <a:extLst>
              <a:ext uri="{FF2B5EF4-FFF2-40B4-BE49-F238E27FC236}">
                <a16:creationId xmlns:a16="http://schemas.microsoft.com/office/drawing/2014/main" id="{4D02A35C-D43A-C540-BD37-136C2CF5573A}"/>
              </a:ext>
            </a:extLst>
          </p:cNvPr>
          <p:cNvSpPr>
            <a:spLocks noGrp="1"/>
          </p:cNvSpPr>
          <p:nvPr>
            <p:ph type="ftr" sz="quarter" idx="11"/>
          </p:nvPr>
        </p:nvSpPr>
        <p:spPr/>
        <p:txBody>
          <a:bodyPr/>
          <a:lstStyle/>
          <a:p>
            <a:r>
              <a:rPr lang="en-US"/>
              <a:t>Synergies with Proposed Experiments | Muon Collider Testing Opportunities | J.Bernhard</a:t>
            </a:r>
            <a:endParaRPr lang="en-US" dirty="0"/>
          </a:p>
        </p:txBody>
      </p:sp>
      <p:sp>
        <p:nvSpPr>
          <p:cNvPr id="6" name="Slide Number Placeholder 5">
            <a:extLst>
              <a:ext uri="{FF2B5EF4-FFF2-40B4-BE49-F238E27FC236}">
                <a16:creationId xmlns:a16="http://schemas.microsoft.com/office/drawing/2014/main" id="{81E2A0F1-3B1D-6A44-820D-482DAB30A5C7}"/>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7" name="Content Placeholder 1">
            <a:extLst>
              <a:ext uri="{FF2B5EF4-FFF2-40B4-BE49-F238E27FC236}">
                <a16:creationId xmlns:a16="http://schemas.microsoft.com/office/drawing/2014/main" id="{ABC980C5-6674-A64A-A65F-7FDE1D1AA9C0}"/>
              </a:ext>
            </a:extLst>
          </p:cNvPr>
          <p:cNvSpPr>
            <a:spLocks noGrp="1"/>
          </p:cNvSpPr>
          <p:nvPr>
            <p:ph idx="1"/>
          </p:nvPr>
        </p:nvSpPr>
        <p:spPr>
          <a:xfrm>
            <a:off x="407989" y="1124745"/>
            <a:ext cx="11592667" cy="3024336"/>
          </a:xfrm>
        </p:spPr>
        <p:txBody>
          <a:bodyPr/>
          <a:lstStyle/>
          <a:p>
            <a:pPr marL="666900" lvl="1" indent="-342900">
              <a:spcBef>
                <a:spcPts val="300"/>
              </a:spcBef>
              <a:spcAft>
                <a:spcPts val="0"/>
              </a:spcAft>
              <a:buFont typeface="Arial" panose="020B0604020202020204" pitchFamily="34" charset="0"/>
              <a:buChar char="•"/>
            </a:pPr>
            <a:r>
              <a:rPr lang="en-GB" sz="2200" dirty="0"/>
              <a:t>The </a:t>
            </a:r>
            <a:r>
              <a:rPr lang="en-GB" sz="2200" b="1" dirty="0"/>
              <a:t>UA9 experiment </a:t>
            </a:r>
            <a:r>
              <a:rPr lang="en-GB" sz="2200" dirty="0"/>
              <a:t>studies deflection of charged particles in crystals since many years, both in the accelerators as well as in the H8 beam.</a:t>
            </a:r>
          </a:p>
          <a:p>
            <a:pPr marL="666900" lvl="1" indent="-342900">
              <a:spcBef>
                <a:spcPts val="300"/>
              </a:spcBef>
              <a:spcAft>
                <a:spcPts val="0"/>
              </a:spcAft>
              <a:buFont typeface="Arial" panose="020B0604020202020204" pitchFamily="34" charset="0"/>
              <a:buChar char="•"/>
            </a:pPr>
            <a:r>
              <a:rPr lang="en-GB" sz="2200" dirty="0"/>
              <a:t>Crystals offer very high fields within relatively small dimensions and thus could be potentially interesting for collimation of beams (mostly for positive beams, still potentially also for </a:t>
            </a:r>
            <a:r>
              <a:rPr lang="en-GB" sz="2200" dirty="0">
                <a:solidFill>
                  <a:schemeClr val="tx1"/>
                </a:solidFill>
                <a:hlinkClick r:id="rId3">
                  <a:extLst>
                    <a:ext uri="{A12FA001-AC4F-418D-AE19-62706E023703}">
                      <ahyp:hlinkClr xmlns:ahyp="http://schemas.microsoft.com/office/drawing/2018/hyperlinkcolor" val="tx"/>
                    </a:ext>
                  </a:extLst>
                </a:hlinkClick>
              </a:rPr>
              <a:t>negative ones</a:t>
            </a:r>
            <a:r>
              <a:rPr lang="en-GB" sz="2200" dirty="0"/>
              <a:t>).</a:t>
            </a:r>
          </a:p>
          <a:p>
            <a:pPr marL="666900" lvl="1" indent="-342900">
              <a:spcBef>
                <a:spcPts val="300"/>
              </a:spcBef>
              <a:spcAft>
                <a:spcPts val="0"/>
              </a:spcAft>
              <a:buFont typeface="Arial" panose="020B0604020202020204" pitchFamily="34" charset="0"/>
              <a:buChar char="•"/>
            </a:pPr>
            <a:r>
              <a:rPr lang="en-GB" sz="2200" dirty="0"/>
              <a:t>Some applications have been already studied for the </a:t>
            </a:r>
            <a:r>
              <a:rPr lang="en-GB" sz="2200" b="1" dirty="0"/>
              <a:t>LHC fixed target</a:t>
            </a:r>
            <a:r>
              <a:rPr lang="en-GB" sz="2200" dirty="0"/>
              <a:t> proposals, making use of the deflected proton halo to feed gaseous and solid targets.</a:t>
            </a:r>
          </a:p>
          <a:p>
            <a:pPr marL="666900" lvl="1" indent="-342900">
              <a:spcBef>
                <a:spcPts val="300"/>
              </a:spcBef>
              <a:spcAft>
                <a:spcPts val="0"/>
              </a:spcAft>
              <a:buFont typeface="Arial" panose="020B0604020202020204" pitchFamily="34" charset="0"/>
              <a:buChar char="•"/>
            </a:pPr>
            <a:r>
              <a:rPr lang="en-GB" sz="2200" dirty="0"/>
              <a:t>Crystal collimation is now also part of the LHC upgrade baseline for the collimation system.</a:t>
            </a:r>
          </a:p>
          <a:p>
            <a:pPr marL="666900" lvl="1" indent="-342900">
              <a:spcBef>
                <a:spcPts val="300"/>
              </a:spcBef>
              <a:spcAft>
                <a:spcPts val="0"/>
              </a:spcAft>
              <a:buFont typeface="Arial" panose="020B0604020202020204" pitchFamily="34" charset="0"/>
              <a:buChar char="•"/>
            </a:pPr>
            <a:endParaRPr lang="en-GB" sz="2200" dirty="0"/>
          </a:p>
          <a:p>
            <a:pPr marL="666900" lvl="1" indent="-342900">
              <a:spcBef>
                <a:spcPts val="300"/>
              </a:spcBef>
              <a:spcAft>
                <a:spcPts val="0"/>
              </a:spcAft>
              <a:buFont typeface="Arial" panose="020B0604020202020204" pitchFamily="34" charset="0"/>
              <a:buChar char="•"/>
            </a:pPr>
            <a:endParaRPr lang="en-GB" sz="2200" dirty="0"/>
          </a:p>
          <a:p>
            <a:pPr marL="666900" lvl="1" indent="-342900">
              <a:spcBef>
                <a:spcPts val="300"/>
              </a:spcBef>
              <a:spcAft>
                <a:spcPts val="0"/>
              </a:spcAft>
              <a:buFont typeface="Arial" panose="020B0604020202020204" pitchFamily="34" charset="0"/>
              <a:buChar char="•"/>
            </a:pPr>
            <a:endParaRPr lang="en-GB" sz="2200" dirty="0"/>
          </a:p>
        </p:txBody>
      </p:sp>
      <p:sp>
        <p:nvSpPr>
          <p:cNvPr id="8" name="TextBox 7">
            <a:extLst>
              <a:ext uri="{FF2B5EF4-FFF2-40B4-BE49-F238E27FC236}">
                <a16:creationId xmlns:a16="http://schemas.microsoft.com/office/drawing/2014/main" id="{AA3C5F74-E3E7-5A4B-B250-826A66F491B7}"/>
              </a:ext>
            </a:extLst>
          </p:cNvPr>
          <p:cNvSpPr txBox="1"/>
          <p:nvPr/>
        </p:nvSpPr>
        <p:spPr>
          <a:xfrm>
            <a:off x="9713477" y="5707679"/>
            <a:ext cx="2287179" cy="430887"/>
          </a:xfrm>
          <a:prstGeom prst="rect">
            <a:avLst/>
          </a:prstGeom>
          <a:noFill/>
        </p:spPr>
        <p:txBody>
          <a:bodyPr wrap="square" lIns="0" tIns="0" rIns="0" bIns="0" rtlCol="0">
            <a:spAutoFit/>
          </a:bodyPr>
          <a:lstStyle/>
          <a:p>
            <a:pPr algn="l"/>
            <a:r>
              <a:rPr lang="en-GB" sz="1400" dirty="0"/>
              <a:t>M. Ferro-</a:t>
            </a:r>
            <a:r>
              <a:rPr lang="en-GB" sz="1400" dirty="0" err="1"/>
              <a:t>Luzzi</a:t>
            </a:r>
            <a:r>
              <a:rPr lang="en-GB" sz="1400" dirty="0"/>
              <a:t>, PBC Annual Meeting, March 2021</a:t>
            </a:r>
          </a:p>
        </p:txBody>
      </p:sp>
    </p:spTree>
    <p:extLst>
      <p:ext uri="{BB962C8B-B14F-4D97-AF65-F5344CB8AC3E}">
        <p14:creationId xmlns:p14="http://schemas.microsoft.com/office/powerpoint/2010/main" val="28743028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E73CDB-3DAE-CA47-8691-26B9E49C13F6}"/>
              </a:ext>
            </a:extLst>
          </p:cNvPr>
          <p:cNvSpPr>
            <a:spLocks noGrp="1"/>
          </p:cNvSpPr>
          <p:nvPr>
            <p:ph type="title"/>
          </p:nvPr>
        </p:nvSpPr>
        <p:spPr/>
        <p:txBody>
          <a:bodyPr/>
          <a:lstStyle/>
          <a:p>
            <a:r>
              <a:rPr lang="en-GB" dirty="0"/>
              <a:t>Non-conventional muon sources: LEMMA</a:t>
            </a:r>
          </a:p>
        </p:txBody>
      </p:sp>
      <p:sp>
        <p:nvSpPr>
          <p:cNvPr id="4" name="Date Placeholder 3">
            <a:extLst>
              <a:ext uri="{FF2B5EF4-FFF2-40B4-BE49-F238E27FC236}">
                <a16:creationId xmlns:a16="http://schemas.microsoft.com/office/drawing/2014/main" id="{2547FCEF-8E04-424B-A16E-424903CB9541}"/>
              </a:ext>
            </a:extLst>
          </p:cNvPr>
          <p:cNvSpPr>
            <a:spLocks noGrp="1"/>
          </p:cNvSpPr>
          <p:nvPr>
            <p:ph type="dt" sz="half" idx="10"/>
          </p:nvPr>
        </p:nvSpPr>
        <p:spPr/>
        <p:txBody>
          <a:bodyPr/>
          <a:lstStyle/>
          <a:p>
            <a:r>
              <a:rPr lang="de-DE"/>
              <a:t>24.03.2021</a:t>
            </a:r>
            <a:endParaRPr lang="en-US" dirty="0"/>
          </a:p>
        </p:txBody>
      </p:sp>
      <p:sp>
        <p:nvSpPr>
          <p:cNvPr id="5" name="Footer Placeholder 4">
            <a:extLst>
              <a:ext uri="{FF2B5EF4-FFF2-40B4-BE49-F238E27FC236}">
                <a16:creationId xmlns:a16="http://schemas.microsoft.com/office/drawing/2014/main" id="{4D02A35C-D43A-C540-BD37-136C2CF5573A}"/>
              </a:ext>
            </a:extLst>
          </p:cNvPr>
          <p:cNvSpPr>
            <a:spLocks noGrp="1"/>
          </p:cNvSpPr>
          <p:nvPr>
            <p:ph type="ftr" sz="quarter" idx="11"/>
          </p:nvPr>
        </p:nvSpPr>
        <p:spPr/>
        <p:txBody>
          <a:bodyPr/>
          <a:lstStyle/>
          <a:p>
            <a:r>
              <a:rPr lang="en-US"/>
              <a:t>Synergies with Proposed Experiments | Muon Collider Testing Opportunities | J.Bernhard</a:t>
            </a:r>
            <a:endParaRPr lang="en-US" dirty="0"/>
          </a:p>
        </p:txBody>
      </p:sp>
      <p:sp>
        <p:nvSpPr>
          <p:cNvPr id="6" name="Slide Number Placeholder 5">
            <a:extLst>
              <a:ext uri="{FF2B5EF4-FFF2-40B4-BE49-F238E27FC236}">
                <a16:creationId xmlns:a16="http://schemas.microsoft.com/office/drawing/2014/main" id="{81E2A0F1-3B1D-6A44-820D-482DAB30A5C7}"/>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7" name="Content Placeholder 1">
            <a:extLst>
              <a:ext uri="{FF2B5EF4-FFF2-40B4-BE49-F238E27FC236}">
                <a16:creationId xmlns:a16="http://schemas.microsoft.com/office/drawing/2014/main" id="{ABC980C5-6674-A64A-A65F-7FDE1D1AA9C0}"/>
              </a:ext>
            </a:extLst>
          </p:cNvPr>
          <p:cNvSpPr>
            <a:spLocks noGrp="1"/>
          </p:cNvSpPr>
          <p:nvPr>
            <p:ph idx="1"/>
          </p:nvPr>
        </p:nvSpPr>
        <p:spPr>
          <a:xfrm>
            <a:off x="407989" y="1124744"/>
            <a:ext cx="11592667" cy="5037581"/>
          </a:xfrm>
        </p:spPr>
        <p:txBody>
          <a:bodyPr/>
          <a:lstStyle/>
          <a:p>
            <a:pPr marL="666900" lvl="1" indent="-342900">
              <a:spcBef>
                <a:spcPts val="300"/>
              </a:spcBef>
              <a:spcAft>
                <a:spcPts val="0"/>
              </a:spcAft>
              <a:buFont typeface="Arial" panose="020B0604020202020204" pitchFamily="34" charset="0"/>
              <a:buChar char="•"/>
            </a:pPr>
            <a:r>
              <a:rPr lang="en-GB" sz="2200" b="1" dirty="0"/>
              <a:t>LEMMA</a:t>
            </a:r>
            <a:r>
              <a:rPr lang="en-GB" sz="2200" dirty="0"/>
              <a:t> is an approach to provide a low-emittance source for muon colliders by exploiting production of muons from </a:t>
            </a:r>
            <a:r>
              <a:rPr lang="en-GB" sz="2200" dirty="0" err="1"/>
              <a:t>e</a:t>
            </a:r>
            <a:r>
              <a:rPr lang="en-GB" sz="2200" baseline="30000" dirty="0" err="1"/>
              <a:t>+</a:t>
            </a:r>
            <a:r>
              <a:rPr lang="en-GB" sz="2200" dirty="0" err="1"/>
              <a:t>e</a:t>
            </a:r>
            <a:r>
              <a:rPr lang="en-GB" sz="2200" baseline="30000" dirty="0"/>
              <a:t>−</a:t>
            </a:r>
            <a:r>
              <a:rPr lang="en-GB" sz="2200" dirty="0"/>
              <a:t> </a:t>
            </a:r>
            <a:r>
              <a:rPr lang="en-GB" sz="2200" dirty="0">
                <a:sym typeface="Wingdings" pitchFamily="2" charset="2"/>
              </a:rPr>
              <a:t></a:t>
            </a:r>
            <a:r>
              <a:rPr lang="en-GB" sz="2200" dirty="0"/>
              <a:t> 𝜇</a:t>
            </a:r>
            <a:r>
              <a:rPr lang="en-GB" sz="2200" baseline="30000" dirty="0"/>
              <a:t>+</a:t>
            </a:r>
            <a:r>
              <a:rPr lang="en-GB" sz="2200" dirty="0"/>
              <a:t>𝜇</a:t>
            </a:r>
            <a:r>
              <a:rPr lang="en-GB" sz="2200" baseline="30000" dirty="0"/>
              <a:t>−</a:t>
            </a:r>
            <a:r>
              <a:rPr lang="en-GB" sz="2200" dirty="0"/>
              <a:t> at the production threshold with a 45 GeV/c positron beam on a thin target (</a:t>
            </a:r>
            <a:r>
              <a:rPr lang="en-GB" sz="2200" dirty="0" err="1">
                <a:solidFill>
                  <a:schemeClr val="tx1"/>
                </a:solidFill>
                <a:hlinkClick r:id="rId2">
                  <a:extLst>
                    <a:ext uri="{A12FA001-AC4F-418D-AE19-62706E023703}">
                      <ahyp:hlinkClr xmlns:ahyp="http://schemas.microsoft.com/office/drawing/2018/hyperlinkcolor" val="tx"/>
                    </a:ext>
                  </a:extLst>
                </a:hlinkClick>
              </a:rPr>
              <a:t>Nucl</a:t>
            </a:r>
            <a:r>
              <a:rPr lang="en-GB" sz="2200" dirty="0">
                <a:solidFill>
                  <a:schemeClr val="tx1"/>
                </a:solidFill>
                <a:hlinkClick r:id="rId2">
                  <a:extLst>
                    <a:ext uri="{A12FA001-AC4F-418D-AE19-62706E023703}">
                      <ahyp:hlinkClr xmlns:ahyp="http://schemas.microsoft.com/office/drawing/2018/hyperlinkcolor" val="tx"/>
                    </a:ext>
                  </a:extLst>
                </a:hlinkClick>
              </a:rPr>
              <a:t>. </a:t>
            </a:r>
            <a:r>
              <a:rPr lang="en-GB" sz="2200" dirty="0" err="1">
                <a:solidFill>
                  <a:schemeClr val="tx1"/>
                </a:solidFill>
                <a:hlinkClick r:id="rId2">
                  <a:extLst>
                    <a:ext uri="{A12FA001-AC4F-418D-AE19-62706E023703}">
                      <ahyp:hlinkClr xmlns:ahyp="http://schemas.microsoft.com/office/drawing/2018/hyperlinkcolor" val="tx"/>
                    </a:ext>
                  </a:extLst>
                </a:hlinkClick>
              </a:rPr>
              <a:t>Instrum</a:t>
            </a:r>
            <a:r>
              <a:rPr lang="en-GB" sz="2200" dirty="0">
                <a:solidFill>
                  <a:schemeClr val="tx1"/>
                </a:solidFill>
                <a:hlinkClick r:id="rId2">
                  <a:extLst>
                    <a:ext uri="{A12FA001-AC4F-418D-AE19-62706E023703}">
                      <ahyp:hlinkClr xmlns:ahyp="http://schemas.microsoft.com/office/drawing/2018/hyperlinkcolor" val="tx"/>
                    </a:ext>
                  </a:extLst>
                </a:hlinkClick>
              </a:rPr>
              <a:t>. Meth. A 807 (2016)</a:t>
            </a:r>
            <a:r>
              <a:rPr lang="en-GB" sz="2200" dirty="0"/>
              <a:t>)</a:t>
            </a:r>
          </a:p>
          <a:p>
            <a:pPr marL="666900" lvl="1" indent="-342900">
              <a:spcBef>
                <a:spcPts val="300"/>
              </a:spcBef>
              <a:spcAft>
                <a:spcPts val="0"/>
              </a:spcAft>
              <a:buFont typeface="Arial" panose="020B0604020202020204" pitchFamily="34" charset="0"/>
              <a:buChar char="•"/>
            </a:pPr>
            <a:r>
              <a:rPr lang="en-GB" sz="2200" dirty="0"/>
              <a:t>See talk by M. Zanetti for details.</a:t>
            </a:r>
          </a:p>
          <a:p>
            <a:pPr marL="666900" lvl="1" indent="-342900">
              <a:spcBef>
                <a:spcPts val="300"/>
              </a:spcBef>
              <a:spcAft>
                <a:spcPts val="0"/>
              </a:spcAft>
              <a:buFont typeface="Arial" panose="020B0604020202020204" pitchFamily="34" charset="0"/>
              <a:buChar char="•"/>
            </a:pPr>
            <a:endParaRPr lang="en-GB" sz="2200" dirty="0"/>
          </a:p>
          <a:p>
            <a:pPr marL="666900" lvl="1" indent="-342900">
              <a:spcBef>
                <a:spcPts val="300"/>
              </a:spcBef>
              <a:spcAft>
                <a:spcPts val="0"/>
              </a:spcAft>
              <a:buFont typeface="Arial" panose="020B0604020202020204" pitchFamily="34" charset="0"/>
              <a:buChar char="•"/>
            </a:pPr>
            <a:endParaRPr lang="en-GB" sz="2200" dirty="0"/>
          </a:p>
        </p:txBody>
      </p:sp>
      <p:pic>
        <p:nvPicPr>
          <p:cNvPr id="8" name="Picture 2">
            <a:extLst>
              <a:ext uri="{FF2B5EF4-FFF2-40B4-BE49-F238E27FC236}">
                <a16:creationId xmlns:a16="http://schemas.microsoft.com/office/drawing/2014/main" id="{05437270-AC7B-FA45-BD56-CC52FF009725}"/>
              </a:ext>
            </a:extLst>
          </p:cNvPr>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409797" y="2924944"/>
            <a:ext cx="11512669" cy="3096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14850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DCE7412-0CAF-774B-A7E2-503EFD5FE48E}"/>
              </a:ext>
            </a:extLst>
          </p:cNvPr>
          <p:cNvPicPr>
            <a:picLocks noChangeAspect="1"/>
          </p:cNvPicPr>
          <p:nvPr/>
        </p:nvPicPr>
        <p:blipFill>
          <a:blip r:embed="rId2"/>
          <a:stretch>
            <a:fillRect/>
          </a:stretch>
        </p:blipFill>
        <p:spPr>
          <a:xfrm>
            <a:off x="8300806" y="2556225"/>
            <a:ext cx="3839143" cy="2236856"/>
          </a:xfrm>
          <a:prstGeom prst="rect">
            <a:avLst/>
          </a:prstGeom>
        </p:spPr>
      </p:pic>
      <p:sp>
        <p:nvSpPr>
          <p:cNvPr id="3" name="Title 2">
            <a:extLst>
              <a:ext uri="{FF2B5EF4-FFF2-40B4-BE49-F238E27FC236}">
                <a16:creationId xmlns:a16="http://schemas.microsoft.com/office/drawing/2014/main" id="{69E73CDB-3DAE-CA47-8691-26B9E49C13F6}"/>
              </a:ext>
            </a:extLst>
          </p:cNvPr>
          <p:cNvSpPr>
            <a:spLocks noGrp="1"/>
          </p:cNvSpPr>
          <p:nvPr>
            <p:ph type="title"/>
          </p:nvPr>
        </p:nvSpPr>
        <p:spPr/>
        <p:txBody>
          <a:bodyPr/>
          <a:lstStyle/>
          <a:p>
            <a:r>
              <a:rPr lang="en-GB" dirty="0"/>
              <a:t>Non-conventional muon sources: Gamma Factory</a:t>
            </a:r>
          </a:p>
        </p:txBody>
      </p:sp>
      <p:sp>
        <p:nvSpPr>
          <p:cNvPr id="4" name="Date Placeholder 3">
            <a:extLst>
              <a:ext uri="{FF2B5EF4-FFF2-40B4-BE49-F238E27FC236}">
                <a16:creationId xmlns:a16="http://schemas.microsoft.com/office/drawing/2014/main" id="{2547FCEF-8E04-424B-A16E-424903CB9541}"/>
              </a:ext>
            </a:extLst>
          </p:cNvPr>
          <p:cNvSpPr>
            <a:spLocks noGrp="1"/>
          </p:cNvSpPr>
          <p:nvPr>
            <p:ph type="dt" sz="half" idx="10"/>
          </p:nvPr>
        </p:nvSpPr>
        <p:spPr/>
        <p:txBody>
          <a:bodyPr/>
          <a:lstStyle/>
          <a:p>
            <a:r>
              <a:rPr lang="de-DE"/>
              <a:t>24.03.2021</a:t>
            </a:r>
            <a:endParaRPr lang="en-US" dirty="0"/>
          </a:p>
        </p:txBody>
      </p:sp>
      <p:sp>
        <p:nvSpPr>
          <p:cNvPr id="5" name="Footer Placeholder 4">
            <a:extLst>
              <a:ext uri="{FF2B5EF4-FFF2-40B4-BE49-F238E27FC236}">
                <a16:creationId xmlns:a16="http://schemas.microsoft.com/office/drawing/2014/main" id="{4D02A35C-D43A-C540-BD37-136C2CF5573A}"/>
              </a:ext>
            </a:extLst>
          </p:cNvPr>
          <p:cNvSpPr>
            <a:spLocks noGrp="1"/>
          </p:cNvSpPr>
          <p:nvPr>
            <p:ph type="ftr" sz="quarter" idx="11"/>
          </p:nvPr>
        </p:nvSpPr>
        <p:spPr/>
        <p:txBody>
          <a:bodyPr/>
          <a:lstStyle/>
          <a:p>
            <a:r>
              <a:rPr lang="en-US"/>
              <a:t>Synergies with Proposed Experiments | Muon Collider Testing Opportunities | J.Bernhard</a:t>
            </a:r>
            <a:endParaRPr lang="en-US" dirty="0"/>
          </a:p>
        </p:txBody>
      </p:sp>
      <p:sp>
        <p:nvSpPr>
          <p:cNvPr id="6" name="Slide Number Placeholder 5">
            <a:extLst>
              <a:ext uri="{FF2B5EF4-FFF2-40B4-BE49-F238E27FC236}">
                <a16:creationId xmlns:a16="http://schemas.microsoft.com/office/drawing/2014/main" id="{81E2A0F1-3B1D-6A44-820D-482DAB30A5C7}"/>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7" name="Content Placeholder 1">
            <a:extLst>
              <a:ext uri="{FF2B5EF4-FFF2-40B4-BE49-F238E27FC236}">
                <a16:creationId xmlns:a16="http://schemas.microsoft.com/office/drawing/2014/main" id="{ABC980C5-6674-A64A-A65F-7FDE1D1AA9C0}"/>
              </a:ext>
            </a:extLst>
          </p:cNvPr>
          <p:cNvSpPr>
            <a:spLocks noGrp="1"/>
          </p:cNvSpPr>
          <p:nvPr>
            <p:ph idx="1"/>
          </p:nvPr>
        </p:nvSpPr>
        <p:spPr>
          <a:xfrm>
            <a:off x="407989" y="1124744"/>
            <a:ext cx="11592667" cy="5037581"/>
          </a:xfrm>
        </p:spPr>
        <p:txBody>
          <a:bodyPr/>
          <a:lstStyle/>
          <a:p>
            <a:pPr marL="666900" lvl="1" indent="-342900">
              <a:spcBef>
                <a:spcPts val="300"/>
              </a:spcBef>
              <a:spcAft>
                <a:spcPts val="0"/>
              </a:spcAft>
              <a:buFont typeface="Arial" panose="020B0604020202020204" pitchFamily="34" charset="0"/>
              <a:buChar char="•"/>
            </a:pPr>
            <a:r>
              <a:rPr lang="en-GB" sz="2200" dirty="0"/>
              <a:t>Proposal to use a beam of partially stripped ions as a </a:t>
            </a:r>
            <a:r>
              <a:rPr lang="en-GB" sz="2200" dirty="0">
                <a:solidFill>
                  <a:schemeClr val="tx1"/>
                </a:solidFill>
                <a:hlinkClick r:id="rId3">
                  <a:extLst>
                    <a:ext uri="{A12FA001-AC4F-418D-AE19-62706E023703}">
                      <ahyp:hlinkClr xmlns:ahyp="http://schemas.microsoft.com/office/drawing/2018/hyperlinkcolor" val="tx"/>
                    </a:ext>
                  </a:extLst>
                </a:hlinkClick>
              </a:rPr>
              <a:t>light source</a:t>
            </a:r>
            <a:r>
              <a:rPr lang="en-GB" sz="2200" dirty="0"/>
              <a:t>.</a:t>
            </a:r>
          </a:p>
          <a:p>
            <a:pPr marL="666900" lvl="1" indent="-342900">
              <a:spcBef>
                <a:spcPts val="300"/>
              </a:spcBef>
              <a:spcAft>
                <a:spcPts val="0"/>
              </a:spcAft>
              <a:buFont typeface="Arial" panose="020B0604020202020204" pitchFamily="34" charset="0"/>
              <a:buChar char="•"/>
            </a:pPr>
            <a:endParaRPr lang="en-GB" sz="2200" dirty="0"/>
          </a:p>
          <a:p>
            <a:pPr marL="666900" lvl="1" indent="-342900">
              <a:spcBef>
                <a:spcPts val="300"/>
              </a:spcBef>
              <a:spcAft>
                <a:spcPts val="0"/>
              </a:spcAft>
              <a:buFont typeface="Arial" panose="020B0604020202020204" pitchFamily="34" charset="0"/>
              <a:buChar char="•"/>
            </a:pPr>
            <a:endParaRPr lang="en-GB" sz="2200" dirty="0"/>
          </a:p>
        </p:txBody>
      </p:sp>
      <p:pic>
        <p:nvPicPr>
          <p:cNvPr id="2" name="Picture 1">
            <a:extLst>
              <a:ext uri="{FF2B5EF4-FFF2-40B4-BE49-F238E27FC236}">
                <a16:creationId xmlns:a16="http://schemas.microsoft.com/office/drawing/2014/main" id="{5CF05D22-EC3B-D74D-8825-A657F833AC84}"/>
              </a:ext>
            </a:extLst>
          </p:cNvPr>
          <p:cNvPicPr>
            <a:picLocks noChangeAspect="1"/>
          </p:cNvPicPr>
          <p:nvPr/>
        </p:nvPicPr>
        <p:blipFill rotWithShape="1">
          <a:blip r:embed="rId4">
            <a:extLst>
              <a:ext uri="{28A0092B-C50C-407E-A947-70E740481C1C}">
                <a14:useLocalDpi xmlns:a14="http://schemas.microsoft.com/office/drawing/2010/main"/>
              </a:ext>
            </a:extLst>
          </a:blip>
          <a:srcRect b="3004"/>
          <a:stretch/>
        </p:blipFill>
        <p:spPr>
          <a:xfrm>
            <a:off x="117382" y="1491879"/>
            <a:ext cx="8283760" cy="4646687"/>
          </a:xfrm>
          <a:prstGeom prst="rect">
            <a:avLst/>
          </a:prstGeom>
        </p:spPr>
      </p:pic>
      <p:sp>
        <p:nvSpPr>
          <p:cNvPr id="8" name="TextBox 7">
            <a:extLst>
              <a:ext uri="{FF2B5EF4-FFF2-40B4-BE49-F238E27FC236}">
                <a16:creationId xmlns:a16="http://schemas.microsoft.com/office/drawing/2014/main" id="{EA878033-7D70-8746-99C5-E05CE429C0DF}"/>
              </a:ext>
            </a:extLst>
          </p:cNvPr>
          <p:cNvSpPr txBox="1"/>
          <p:nvPr/>
        </p:nvSpPr>
        <p:spPr>
          <a:xfrm>
            <a:off x="9076789" y="5131570"/>
            <a:ext cx="2287179" cy="430887"/>
          </a:xfrm>
          <a:prstGeom prst="rect">
            <a:avLst/>
          </a:prstGeom>
          <a:noFill/>
        </p:spPr>
        <p:txBody>
          <a:bodyPr wrap="square" lIns="0" tIns="0" rIns="0" bIns="0" rtlCol="0">
            <a:spAutoFit/>
          </a:bodyPr>
          <a:lstStyle/>
          <a:p>
            <a:pPr algn="l"/>
            <a:r>
              <a:rPr lang="en-GB" sz="1400" dirty="0"/>
              <a:t>M. W. </a:t>
            </a:r>
            <a:r>
              <a:rPr lang="en-GB" sz="1400" dirty="0" err="1"/>
              <a:t>Krasni</a:t>
            </a:r>
            <a:r>
              <a:rPr lang="en-GB" sz="1400" dirty="0"/>
              <a:t>, PBC Annual Meeting, March 2021</a:t>
            </a:r>
          </a:p>
        </p:txBody>
      </p:sp>
      <p:pic>
        <p:nvPicPr>
          <p:cNvPr id="11" name="Picture 10">
            <a:extLst>
              <a:ext uri="{FF2B5EF4-FFF2-40B4-BE49-F238E27FC236}">
                <a16:creationId xmlns:a16="http://schemas.microsoft.com/office/drawing/2014/main" id="{D5690C88-FCC2-0540-853D-53F8CE531B27}"/>
              </a:ext>
            </a:extLst>
          </p:cNvPr>
          <p:cNvPicPr>
            <a:picLocks noChangeAspect="1"/>
          </p:cNvPicPr>
          <p:nvPr/>
        </p:nvPicPr>
        <p:blipFill>
          <a:blip r:embed="rId5"/>
          <a:stretch>
            <a:fillRect/>
          </a:stretch>
        </p:blipFill>
        <p:spPr>
          <a:xfrm>
            <a:off x="8346660" y="1580556"/>
            <a:ext cx="3708478" cy="824106"/>
          </a:xfrm>
          <a:prstGeom prst="rect">
            <a:avLst/>
          </a:prstGeom>
        </p:spPr>
      </p:pic>
    </p:spTree>
    <p:extLst>
      <p:ext uri="{BB962C8B-B14F-4D97-AF65-F5344CB8AC3E}">
        <p14:creationId xmlns:p14="http://schemas.microsoft.com/office/powerpoint/2010/main" val="24666566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E73CDB-3DAE-CA47-8691-26B9E49C13F6}"/>
              </a:ext>
            </a:extLst>
          </p:cNvPr>
          <p:cNvSpPr>
            <a:spLocks noGrp="1"/>
          </p:cNvSpPr>
          <p:nvPr>
            <p:ph type="title"/>
          </p:nvPr>
        </p:nvSpPr>
        <p:spPr/>
        <p:txBody>
          <a:bodyPr/>
          <a:lstStyle/>
          <a:p>
            <a:r>
              <a:rPr lang="en-GB" dirty="0"/>
              <a:t>Far-fetched ideas</a:t>
            </a:r>
          </a:p>
        </p:txBody>
      </p:sp>
      <p:sp>
        <p:nvSpPr>
          <p:cNvPr id="4" name="Date Placeholder 3">
            <a:extLst>
              <a:ext uri="{FF2B5EF4-FFF2-40B4-BE49-F238E27FC236}">
                <a16:creationId xmlns:a16="http://schemas.microsoft.com/office/drawing/2014/main" id="{2547FCEF-8E04-424B-A16E-424903CB9541}"/>
              </a:ext>
            </a:extLst>
          </p:cNvPr>
          <p:cNvSpPr>
            <a:spLocks noGrp="1"/>
          </p:cNvSpPr>
          <p:nvPr>
            <p:ph type="dt" sz="half" idx="10"/>
          </p:nvPr>
        </p:nvSpPr>
        <p:spPr/>
        <p:txBody>
          <a:bodyPr/>
          <a:lstStyle/>
          <a:p>
            <a:r>
              <a:rPr lang="de-DE"/>
              <a:t>24.03.2021</a:t>
            </a:r>
            <a:endParaRPr lang="en-US" dirty="0"/>
          </a:p>
        </p:txBody>
      </p:sp>
      <p:sp>
        <p:nvSpPr>
          <p:cNvPr id="5" name="Footer Placeholder 4">
            <a:extLst>
              <a:ext uri="{FF2B5EF4-FFF2-40B4-BE49-F238E27FC236}">
                <a16:creationId xmlns:a16="http://schemas.microsoft.com/office/drawing/2014/main" id="{4D02A35C-D43A-C540-BD37-136C2CF5573A}"/>
              </a:ext>
            </a:extLst>
          </p:cNvPr>
          <p:cNvSpPr>
            <a:spLocks noGrp="1"/>
          </p:cNvSpPr>
          <p:nvPr>
            <p:ph type="ftr" sz="quarter" idx="11"/>
          </p:nvPr>
        </p:nvSpPr>
        <p:spPr/>
        <p:txBody>
          <a:bodyPr/>
          <a:lstStyle/>
          <a:p>
            <a:r>
              <a:rPr lang="en-US"/>
              <a:t>Synergies with Proposed Experiments | Muon Collider Testing Opportunities | J.Bernhard</a:t>
            </a:r>
            <a:endParaRPr lang="en-US" dirty="0"/>
          </a:p>
        </p:txBody>
      </p:sp>
      <p:sp>
        <p:nvSpPr>
          <p:cNvPr id="6" name="Slide Number Placeholder 5">
            <a:extLst>
              <a:ext uri="{FF2B5EF4-FFF2-40B4-BE49-F238E27FC236}">
                <a16:creationId xmlns:a16="http://schemas.microsoft.com/office/drawing/2014/main" id="{81E2A0F1-3B1D-6A44-820D-482DAB30A5C7}"/>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
        <p:nvSpPr>
          <p:cNvPr id="7" name="Content Placeholder 1">
            <a:extLst>
              <a:ext uri="{FF2B5EF4-FFF2-40B4-BE49-F238E27FC236}">
                <a16:creationId xmlns:a16="http://schemas.microsoft.com/office/drawing/2014/main" id="{ABC980C5-6674-A64A-A65F-7FDE1D1AA9C0}"/>
              </a:ext>
            </a:extLst>
          </p:cNvPr>
          <p:cNvSpPr>
            <a:spLocks noGrp="1"/>
          </p:cNvSpPr>
          <p:nvPr>
            <p:ph idx="1"/>
          </p:nvPr>
        </p:nvSpPr>
        <p:spPr>
          <a:xfrm>
            <a:off x="407989" y="1124744"/>
            <a:ext cx="11592667" cy="5037581"/>
          </a:xfrm>
        </p:spPr>
        <p:txBody>
          <a:bodyPr/>
          <a:lstStyle/>
          <a:p>
            <a:pPr marL="666900" lvl="1" indent="-342900">
              <a:spcBef>
                <a:spcPts val="300"/>
              </a:spcBef>
              <a:spcAft>
                <a:spcPts val="0"/>
              </a:spcAft>
              <a:buFont typeface="Arial" panose="020B0604020202020204" pitchFamily="34" charset="0"/>
              <a:buChar char="•"/>
            </a:pPr>
            <a:r>
              <a:rPr lang="en-GB" sz="2200" dirty="0"/>
              <a:t>Investigate </a:t>
            </a:r>
            <a:r>
              <a:rPr lang="en-GB" sz="2200" b="1" dirty="0"/>
              <a:t>Plasma Wakefield Acceleration </a:t>
            </a:r>
            <a:r>
              <a:rPr lang="en-GB" sz="2200" dirty="0"/>
              <a:t>in collaboration with </a:t>
            </a:r>
            <a:r>
              <a:rPr lang="en-GB" sz="2200" b="1" dirty="0"/>
              <a:t>AWAKE</a:t>
            </a:r>
            <a:r>
              <a:rPr lang="en-GB" sz="2200" dirty="0"/>
              <a:t>? However what about positive muons? Some further </a:t>
            </a:r>
            <a:r>
              <a:rPr lang="en-GB" sz="2200" dirty="0">
                <a:solidFill>
                  <a:schemeClr val="tx1"/>
                </a:solidFill>
                <a:hlinkClick r:id="rId2">
                  <a:extLst>
                    <a:ext uri="{A12FA001-AC4F-418D-AE19-62706E023703}">
                      <ahyp:hlinkClr xmlns:ahyp="http://schemas.microsoft.com/office/drawing/2018/hyperlinkcolor" val="tx"/>
                    </a:ext>
                  </a:extLst>
                </a:hlinkClick>
              </a:rPr>
              <a:t>ideas</a:t>
            </a:r>
            <a:r>
              <a:rPr lang="en-GB" sz="2200" dirty="0">
                <a:solidFill>
                  <a:schemeClr val="tx1"/>
                </a:solidFill>
              </a:rPr>
              <a:t> </a:t>
            </a:r>
            <a:r>
              <a:rPr lang="en-GB" sz="2200" dirty="0"/>
              <a:t>seem to be also discussed.</a:t>
            </a:r>
          </a:p>
          <a:p>
            <a:pPr marL="666900" lvl="1" indent="-342900">
              <a:spcBef>
                <a:spcPts val="300"/>
              </a:spcBef>
              <a:spcAft>
                <a:spcPts val="0"/>
              </a:spcAft>
              <a:buFont typeface="Arial" panose="020B0604020202020204" pitchFamily="34" charset="0"/>
              <a:buChar char="•"/>
            </a:pPr>
            <a:r>
              <a:rPr lang="en-GB" sz="2200" dirty="0"/>
              <a:t>The </a:t>
            </a:r>
            <a:r>
              <a:rPr lang="en-GB" sz="2200" b="1" dirty="0"/>
              <a:t>NA61 experiment </a:t>
            </a:r>
            <a:r>
              <a:rPr lang="en-GB" sz="2200" dirty="0"/>
              <a:t>possibly is interested to deploy </a:t>
            </a:r>
            <a:r>
              <a:rPr lang="en-GB" sz="2200" b="1" dirty="0"/>
              <a:t>Gabor Lenses </a:t>
            </a:r>
            <a:r>
              <a:rPr lang="en-GB" sz="2200" dirty="0"/>
              <a:t>in the H2 beamline. Is that possibly interesting?</a:t>
            </a:r>
          </a:p>
          <a:p>
            <a:pPr marL="666900" lvl="1" indent="-342900">
              <a:spcBef>
                <a:spcPts val="300"/>
              </a:spcBef>
              <a:spcAft>
                <a:spcPts val="0"/>
              </a:spcAft>
              <a:buFont typeface="Arial" panose="020B0604020202020204" pitchFamily="34" charset="0"/>
              <a:buChar char="•"/>
            </a:pPr>
            <a:endParaRPr lang="en-GB" sz="2200" dirty="0"/>
          </a:p>
          <a:p>
            <a:pPr marL="666900" lvl="1" indent="-342900">
              <a:spcBef>
                <a:spcPts val="300"/>
              </a:spcBef>
              <a:spcAft>
                <a:spcPts val="0"/>
              </a:spcAft>
              <a:buFont typeface="Arial" panose="020B0604020202020204" pitchFamily="34" charset="0"/>
              <a:buChar char="•"/>
            </a:pPr>
            <a:endParaRPr lang="en-GB" sz="2200" dirty="0"/>
          </a:p>
          <a:p>
            <a:pPr marL="666900" lvl="1" indent="-342900">
              <a:spcBef>
                <a:spcPts val="300"/>
              </a:spcBef>
              <a:spcAft>
                <a:spcPts val="0"/>
              </a:spcAft>
              <a:buFont typeface="Arial" panose="020B0604020202020204" pitchFamily="34" charset="0"/>
              <a:buChar char="•"/>
            </a:pPr>
            <a:endParaRPr lang="en-GB" sz="2200" dirty="0"/>
          </a:p>
        </p:txBody>
      </p:sp>
    </p:spTree>
    <p:extLst>
      <p:ext uri="{BB962C8B-B14F-4D97-AF65-F5344CB8AC3E}">
        <p14:creationId xmlns:p14="http://schemas.microsoft.com/office/powerpoint/2010/main" val="19295401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E73CDB-3DAE-CA47-8691-26B9E49C13F6}"/>
              </a:ext>
            </a:extLst>
          </p:cNvPr>
          <p:cNvSpPr>
            <a:spLocks noGrp="1"/>
          </p:cNvSpPr>
          <p:nvPr>
            <p:ph type="title"/>
          </p:nvPr>
        </p:nvSpPr>
        <p:spPr/>
        <p:txBody>
          <a:bodyPr/>
          <a:lstStyle/>
          <a:p>
            <a:r>
              <a:rPr lang="en-GB" dirty="0"/>
              <a:t>Conclusion</a:t>
            </a:r>
          </a:p>
        </p:txBody>
      </p:sp>
      <p:sp>
        <p:nvSpPr>
          <p:cNvPr id="4" name="Date Placeholder 3">
            <a:extLst>
              <a:ext uri="{FF2B5EF4-FFF2-40B4-BE49-F238E27FC236}">
                <a16:creationId xmlns:a16="http://schemas.microsoft.com/office/drawing/2014/main" id="{2547FCEF-8E04-424B-A16E-424903CB9541}"/>
              </a:ext>
            </a:extLst>
          </p:cNvPr>
          <p:cNvSpPr>
            <a:spLocks noGrp="1"/>
          </p:cNvSpPr>
          <p:nvPr>
            <p:ph type="dt" sz="half" idx="10"/>
          </p:nvPr>
        </p:nvSpPr>
        <p:spPr/>
        <p:txBody>
          <a:bodyPr/>
          <a:lstStyle/>
          <a:p>
            <a:r>
              <a:rPr lang="de-DE"/>
              <a:t>24.03.2021</a:t>
            </a:r>
            <a:endParaRPr lang="en-US" dirty="0"/>
          </a:p>
        </p:txBody>
      </p:sp>
      <p:sp>
        <p:nvSpPr>
          <p:cNvPr id="5" name="Footer Placeholder 4">
            <a:extLst>
              <a:ext uri="{FF2B5EF4-FFF2-40B4-BE49-F238E27FC236}">
                <a16:creationId xmlns:a16="http://schemas.microsoft.com/office/drawing/2014/main" id="{4D02A35C-D43A-C540-BD37-136C2CF5573A}"/>
              </a:ext>
            </a:extLst>
          </p:cNvPr>
          <p:cNvSpPr>
            <a:spLocks noGrp="1"/>
          </p:cNvSpPr>
          <p:nvPr>
            <p:ph type="ftr" sz="quarter" idx="11"/>
          </p:nvPr>
        </p:nvSpPr>
        <p:spPr/>
        <p:txBody>
          <a:bodyPr/>
          <a:lstStyle/>
          <a:p>
            <a:r>
              <a:rPr lang="en-US"/>
              <a:t>Synergies with Proposed Experiments | Muon Collider Testing Opportunities | J.Bernhard</a:t>
            </a:r>
            <a:endParaRPr lang="en-US" dirty="0"/>
          </a:p>
        </p:txBody>
      </p:sp>
      <p:sp>
        <p:nvSpPr>
          <p:cNvPr id="6" name="Slide Number Placeholder 5">
            <a:extLst>
              <a:ext uri="{FF2B5EF4-FFF2-40B4-BE49-F238E27FC236}">
                <a16:creationId xmlns:a16="http://schemas.microsoft.com/office/drawing/2014/main" id="{81E2A0F1-3B1D-6A44-820D-482DAB30A5C7}"/>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
        <p:nvSpPr>
          <p:cNvPr id="7" name="Content Placeholder 1">
            <a:extLst>
              <a:ext uri="{FF2B5EF4-FFF2-40B4-BE49-F238E27FC236}">
                <a16:creationId xmlns:a16="http://schemas.microsoft.com/office/drawing/2014/main" id="{ABC980C5-6674-A64A-A65F-7FDE1D1AA9C0}"/>
              </a:ext>
            </a:extLst>
          </p:cNvPr>
          <p:cNvSpPr>
            <a:spLocks noGrp="1"/>
          </p:cNvSpPr>
          <p:nvPr>
            <p:ph idx="1"/>
          </p:nvPr>
        </p:nvSpPr>
        <p:spPr>
          <a:xfrm>
            <a:off x="407989" y="1124744"/>
            <a:ext cx="11592667" cy="5037581"/>
          </a:xfrm>
        </p:spPr>
        <p:txBody>
          <a:bodyPr/>
          <a:lstStyle/>
          <a:p>
            <a:pPr marL="666900" lvl="1" indent="-342900">
              <a:spcBef>
                <a:spcPts val="300"/>
              </a:spcBef>
              <a:spcAft>
                <a:spcPts val="0"/>
              </a:spcAft>
              <a:buFont typeface="Arial" panose="020B0604020202020204" pitchFamily="34" charset="0"/>
              <a:buChar char="•"/>
            </a:pPr>
            <a:r>
              <a:rPr lang="en-GB" sz="2200" dirty="0"/>
              <a:t>The landscape of experiments, facilities and beams at CERN offers a wide range of possible synergies with the R&amp;D program for a future muon collider.</a:t>
            </a:r>
          </a:p>
          <a:p>
            <a:pPr marL="666900" lvl="1" indent="-342900">
              <a:spcBef>
                <a:spcPts val="300"/>
              </a:spcBef>
              <a:spcAft>
                <a:spcPts val="0"/>
              </a:spcAft>
              <a:buFont typeface="Arial" panose="020B0604020202020204" pitchFamily="34" charset="0"/>
              <a:buChar char="•"/>
            </a:pPr>
            <a:r>
              <a:rPr lang="en-GB" sz="2200" dirty="0"/>
              <a:t>The ideas presented today are just an example of this, and with the plenty new ideas coming from Physics Beyond Colliders and other initiatives, there will be surely many more in the upcoming years.</a:t>
            </a:r>
          </a:p>
          <a:p>
            <a:pPr marL="666900" lvl="1" indent="-342900">
              <a:spcBef>
                <a:spcPts val="300"/>
              </a:spcBef>
              <a:spcAft>
                <a:spcPts val="0"/>
              </a:spcAft>
              <a:buFont typeface="Arial" panose="020B0604020202020204" pitchFamily="34" charset="0"/>
              <a:buChar char="•"/>
            </a:pPr>
            <a:r>
              <a:rPr lang="en-GB" sz="2200" dirty="0"/>
              <a:t>As much as there are possible synergies for the muon collider R&amp;D, there are also at the same time opportunities for using new R&amp;D facilities also for experiments, e.g. for tagged neutrino beams and dark matter searches. If this is well aligned with the European Strategy for Particle Physics, there is a strong argument for both facility and experiment.</a:t>
            </a:r>
          </a:p>
          <a:p>
            <a:pPr marL="666900" lvl="1" indent="-342900">
              <a:spcBef>
                <a:spcPts val="300"/>
              </a:spcBef>
              <a:spcAft>
                <a:spcPts val="0"/>
              </a:spcAft>
              <a:buFont typeface="Arial" panose="020B0604020202020204" pitchFamily="34" charset="0"/>
              <a:buChar char="•"/>
            </a:pPr>
            <a:endParaRPr lang="en-GB" sz="2200" dirty="0"/>
          </a:p>
          <a:p>
            <a:pPr marL="666900" lvl="1" indent="-342900">
              <a:spcBef>
                <a:spcPts val="300"/>
              </a:spcBef>
              <a:spcAft>
                <a:spcPts val="0"/>
              </a:spcAft>
              <a:buFont typeface="Arial" panose="020B0604020202020204" pitchFamily="34" charset="0"/>
              <a:buChar char="•"/>
            </a:pPr>
            <a:endParaRPr lang="en-GB" sz="2200" dirty="0"/>
          </a:p>
        </p:txBody>
      </p:sp>
    </p:spTree>
    <p:extLst>
      <p:ext uri="{BB962C8B-B14F-4D97-AF65-F5344CB8AC3E}">
        <p14:creationId xmlns:p14="http://schemas.microsoft.com/office/powerpoint/2010/main" val="40931396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D3E2D1E-4EDA-9343-A439-1D4E2ABF37EA}"/>
              </a:ext>
            </a:extLst>
          </p:cNvPr>
          <p:cNvSpPr txBox="1"/>
          <p:nvPr/>
        </p:nvSpPr>
        <p:spPr>
          <a:xfrm>
            <a:off x="3899756" y="4149080"/>
            <a:ext cx="4392488" cy="276999"/>
          </a:xfrm>
          <a:prstGeom prst="rect">
            <a:avLst/>
          </a:prstGeom>
          <a:noFill/>
        </p:spPr>
        <p:txBody>
          <a:bodyPr wrap="square" lIns="0" tIns="0" rIns="0" bIns="0" rtlCol="0">
            <a:spAutoFit/>
          </a:bodyPr>
          <a:lstStyle/>
          <a:p>
            <a:pPr algn="ctr"/>
            <a:r>
              <a:rPr lang="en-GB" dirty="0"/>
              <a:t>Thank you very much for your attention!</a:t>
            </a:r>
          </a:p>
        </p:txBody>
      </p:sp>
    </p:spTree>
    <p:extLst>
      <p:ext uri="{BB962C8B-B14F-4D97-AF65-F5344CB8AC3E}">
        <p14:creationId xmlns:p14="http://schemas.microsoft.com/office/powerpoint/2010/main" val="41876870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E73CDB-3DAE-CA47-8691-26B9E49C13F6}"/>
              </a:ext>
            </a:extLst>
          </p:cNvPr>
          <p:cNvSpPr>
            <a:spLocks noGrp="1"/>
          </p:cNvSpPr>
          <p:nvPr>
            <p:ph type="title"/>
          </p:nvPr>
        </p:nvSpPr>
        <p:spPr/>
        <p:txBody>
          <a:bodyPr/>
          <a:lstStyle/>
          <a:p>
            <a:r>
              <a:rPr lang="en-GB" dirty="0"/>
              <a:t>Content</a:t>
            </a:r>
          </a:p>
        </p:txBody>
      </p:sp>
      <p:sp>
        <p:nvSpPr>
          <p:cNvPr id="4" name="Date Placeholder 3">
            <a:extLst>
              <a:ext uri="{FF2B5EF4-FFF2-40B4-BE49-F238E27FC236}">
                <a16:creationId xmlns:a16="http://schemas.microsoft.com/office/drawing/2014/main" id="{2547FCEF-8E04-424B-A16E-424903CB9541}"/>
              </a:ext>
            </a:extLst>
          </p:cNvPr>
          <p:cNvSpPr>
            <a:spLocks noGrp="1"/>
          </p:cNvSpPr>
          <p:nvPr>
            <p:ph type="dt" sz="half" idx="10"/>
          </p:nvPr>
        </p:nvSpPr>
        <p:spPr/>
        <p:txBody>
          <a:bodyPr/>
          <a:lstStyle/>
          <a:p>
            <a:r>
              <a:rPr lang="de-DE"/>
              <a:t>24.03.2021</a:t>
            </a:r>
            <a:endParaRPr lang="en-US" dirty="0"/>
          </a:p>
        </p:txBody>
      </p:sp>
      <p:sp>
        <p:nvSpPr>
          <p:cNvPr id="5" name="Footer Placeholder 4">
            <a:extLst>
              <a:ext uri="{FF2B5EF4-FFF2-40B4-BE49-F238E27FC236}">
                <a16:creationId xmlns:a16="http://schemas.microsoft.com/office/drawing/2014/main" id="{4D02A35C-D43A-C540-BD37-136C2CF5573A}"/>
              </a:ext>
            </a:extLst>
          </p:cNvPr>
          <p:cNvSpPr>
            <a:spLocks noGrp="1"/>
          </p:cNvSpPr>
          <p:nvPr>
            <p:ph type="ftr" sz="quarter" idx="11"/>
          </p:nvPr>
        </p:nvSpPr>
        <p:spPr/>
        <p:txBody>
          <a:bodyPr/>
          <a:lstStyle/>
          <a:p>
            <a:r>
              <a:rPr lang="en-US"/>
              <a:t>Synergies with Proposed Experiments | Muon Collider Testing Opportunities | J.Bernhard</a:t>
            </a:r>
            <a:endParaRPr lang="en-US" dirty="0"/>
          </a:p>
        </p:txBody>
      </p:sp>
      <p:sp>
        <p:nvSpPr>
          <p:cNvPr id="6" name="Slide Number Placeholder 5">
            <a:extLst>
              <a:ext uri="{FF2B5EF4-FFF2-40B4-BE49-F238E27FC236}">
                <a16:creationId xmlns:a16="http://schemas.microsoft.com/office/drawing/2014/main" id="{81E2A0F1-3B1D-6A44-820D-482DAB30A5C7}"/>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7" name="Content Placeholder 1">
            <a:extLst>
              <a:ext uri="{FF2B5EF4-FFF2-40B4-BE49-F238E27FC236}">
                <a16:creationId xmlns:a16="http://schemas.microsoft.com/office/drawing/2014/main" id="{ABC980C5-6674-A64A-A65F-7FDE1D1AA9C0}"/>
              </a:ext>
            </a:extLst>
          </p:cNvPr>
          <p:cNvSpPr>
            <a:spLocks noGrp="1"/>
          </p:cNvSpPr>
          <p:nvPr>
            <p:ph idx="1"/>
          </p:nvPr>
        </p:nvSpPr>
        <p:spPr>
          <a:xfrm>
            <a:off x="407989" y="1124744"/>
            <a:ext cx="11376023" cy="5037581"/>
          </a:xfrm>
        </p:spPr>
        <p:txBody>
          <a:bodyPr/>
          <a:lstStyle/>
          <a:p>
            <a:pPr marL="666900" lvl="1" indent="-342900">
              <a:spcBef>
                <a:spcPts val="300"/>
              </a:spcBef>
              <a:spcAft>
                <a:spcPts val="0"/>
              </a:spcAft>
              <a:buFont typeface="Arial" panose="020B0604020202020204" pitchFamily="34" charset="0"/>
              <a:buChar char="•"/>
            </a:pPr>
            <a:r>
              <a:rPr lang="en-GB" sz="2200" b="0" dirty="0"/>
              <a:t>Synergies with proposed and existing facilities</a:t>
            </a:r>
          </a:p>
          <a:p>
            <a:pPr marL="666900" lvl="1" indent="-342900">
              <a:spcBef>
                <a:spcPts val="300"/>
              </a:spcBef>
              <a:spcAft>
                <a:spcPts val="0"/>
              </a:spcAft>
              <a:buFont typeface="Arial" panose="020B0604020202020204" pitchFamily="34" charset="0"/>
              <a:buChar char="•"/>
            </a:pPr>
            <a:r>
              <a:rPr lang="en-GB" sz="2200" b="0" dirty="0"/>
              <a:t>Beam-induced background</a:t>
            </a:r>
          </a:p>
          <a:p>
            <a:pPr marL="666900" lvl="1" indent="-342900">
              <a:spcBef>
                <a:spcPts val="300"/>
              </a:spcBef>
              <a:spcAft>
                <a:spcPts val="0"/>
              </a:spcAft>
              <a:buFont typeface="Arial" panose="020B0604020202020204" pitchFamily="34" charset="0"/>
              <a:buChar char="•"/>
            </a:pPr>
            <a:r>
              <a:rPr lang="en-GB" sz="2200" dirty="0"/>
              <a:t>Magnetic collimation</a:t>
            </a:r>
            <a:endParaRPr lang="en-GB" sz="2200" b="0" dirty="0"/>
          </a:p>
          <a:p>
            <a:pPr marL="666900" lvl="1" indent="-342900">
              <a:spcBef>
                <a:spcPts val="300"/>
              </a:spcBef>
              <a:spcAft>
                <a:spcPts val="0"/>
              </a:spcAft>
              <a:buFont typeface="Arial" panose="020B0604020202020204" pitchFamily="34" charset="0"/>
              <a:buChar char="•"/>
            </a:pPr>
            <a:r>
              <a:rPr lang="en-GB" sz="2200" dirty="0"/>
              <a:t>Service measurements and benchmarking</a:t>
            </a:r>
          </a:p>
          <a:p>
            <a:pPr marL="666900" lvl="1" indent="-342900">
              <a:spcBef>
                <a:spcPts val="300"/>
              </a:spcBef>
              <a:spcAft>
                <a:spcPts val="0"/>
              </a:spcAft>
              <a:buFont typeface="Arial" panose="020B0604020202020204" pitchFamily="34" charset="0"/>
              <a:buChar char="•"/>
            </a:pPr>
            <a:r>
              <a:rPr lang="en-GB" sz="2200" dirty="0"/>
              <a:t>LHC forward experiments</a:t>
            </a:r>
          </a:p>
          <a:p>
            <a:pPr marL="666900" lvl="1" indent="-342900">
              <a:spcBef>
                <a:spcPts val="300"/>
              </a:spcBef>
              <a:spcAft>
                <a:spcPts val="0"/>
              </a:spcAft>
              <a:buFont typeface="Arial" panose="020B0604020202020204" pitchFamily="34" charset="0"/>
              <a:buChar char="•"/>
            </a:pPr>
            <a:r>
              <a:rPr lang="en-GB" sz="2200" dirty="0"/>
              <a:t>Crystal collimation</a:t>
            </a:r>
          </a:p>
          <a:p>
            <a:pPr marL="666900" lvl="1" indent="-342900">
              <a:spcBef>
                <a:spcPts val="300"/>
              </a:spcBef>
              <a:spcAft>
                <a:spcPts val="0"/>
              </a:spcAft>
              <a:buFont typeface="Arial" panose="020B0604020202020204" pitchFamily="34" charset="0"/>
              <a:buChar char="•"/>
            </a:pPr>
            <a:r>
              <a:rPr lang="en-GB" sz="2200" dirty="0"/>
              <a:t>Non-conventional muon sources</a:t>
            </a:r>
          </a:p>
          <a:p>
            <a:pPr marL="666900" lvl="1" indent="-342900">
              <a:spcBef>
                <a:spcPts val="300"/>
              </a:spcBef>
              <a:spcAft>
                <a:spcPts val="0"/>
              </a:spcAft>
              <a:buFont typeface="Arial" panose="020B0604020202020204" pitchFamily="34" charset="0"/>
              <a:buChar char="•"/>
            </a:pPr>
            <a:r>
              <a:rPr lang="en-GB" sz="2200" dirty="0"/>
              <a:t>F</a:t>
            </a:r>
            <a:r>
              <a:rPr lang="en-GB" sz="2200" b="0" dirty="0"/>
              <a:t>ar-fetched ideas</a:t>
            </a:r>
          </a:p>
          <a:p>
            <a:pPr marL="666900" lvl="1" indent="-342900">
              <a:spcBef>
                <a:spcPts val="300"/>
              </a:spcBef>
              <a:spcAft>
                <a:spcPts val="0"/>
              </a:spcAft>
              <a:buFont typeface="Arial" panose="020B0604020202020204" pitchFamily="34" charset="0"/>
              <a:buChar char="•"/>
            </a:pPr>
            <a:endParaRPr lang="en-GB" sz="2200" dirty="0"/>
          </a:p>
          <a:p>
            <a:pPr marL="666900" lvl="1" indent="-342900">
              <a:spcBef>
                <a:spcPts val="300"/>
              </a:spcBef>
              <a:spcAft>
                <a:spcPts val="0"/>
              </a:spcAft>
              <a:buFont typeface="Arial" panose="020B0604020202020204" pitchFamily="34" charset="0"/>
              <a:buChar char="•"/>
            </a:pPr>
            <a:r>
              <a:rPr lang="en-GB" sz="2200" b="0" dirty="0"/>
              <a:t>Not covered today: Detector R&amp;D</a:t>
            </a:r>
          </a:p>
        </p:txBody>
      </p:sp>
    </p:spTree>
    <p:extLst>
      <p:ext uri="{BB962C8B-B14F-4D97-AF65-F5344CB8AC3E}">
        <p14:creationId xmlns:p14="http://schemas.microsoft.com/office/powerpoint/2010/main" val="42789638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E73CDB-3DAE-CA47-8691-26B9E49C13F6}"/>
              </a:ext>
            </a:extLst>
          </p:cNvPr>
          <p:cNvSpPr>
            <a:spLocks noGrp="1"/>
          </p:cNvSpPr>
          <p:nvPr>
            <p:ph type="title"/>
          </p:nvPr>
        </p:nvSpPr>
        <p:spPr/>
        <p:txBody>
          <a:bodyPr/>
          <a:lstStyle/>
          <a:p>
            <a:r>
              <a:rPr lang="en-GB" dirty="0" err="1"/>
              <a:t>nuSTORM</a:t>
            </a:r>
            <a:endParaRPr lang="en-GB" dirty="0"/>
          </a:p>
        </p:txBody>
      </p:sp>
      <p:sp>
        <p:nvSpPr>
          <p:cNvPr id="4" name="Date Placeholder 3">
            <a:extLst>
              <a:ext uri="{FF2B5EF4-FFF2-40B4-BE49-F238E27FC236}">
                <a16:creationId xmlns:a16="http://schemas.microsoft.com/office/drawing/2014/main" id="{2547FCEF-8E04-424B-A16E-424903CB9541}"/>
              </a:ext>
            </a:extLst>
          </p:cNvPr>
          <p:cNvSpPr>
            <a:spLocks noGrp="1"/>
          </p:cNvSpPr>
          <p:nvPr>
            <p:ph type="dt" sz="half" idx="10"/>
          </p:nvPr>
        </p:nvSpPr>
        <p:spPr/>
        <p:txBody>
          <a:bodyPr/>
          <a:lstStyle/>
          <a:p>
            <a:r>
              <a:rPr lang="de-DE"/>
              <a:t>24.03.2021</a:t>
            </a:r>
            <a:endParaRPr lang="en-US" dirty="0"/>
          </a:p>
        </p:txBody>
      </p:sp>
      <p:sp>
        <p:nvSpPr>
          <p:cNvPr id="5" name="Footer Placeholder 4">
            <a:extLst>
              <a:ext uri="{FF2B5EF4-FFF2-40B4-BE49-F238E27FC236}">
                <a16:creationId xmlns:a16="http://schemas.microsoft.com/office/drawing/2014/main" id="{4D02A35C-D43A-C540-BD37-136C2CF5573A}"/>
              </a:ext>
            </a:extLst>
          </p:cNvPr>
          <p:cNvSpPr>
            <a:spLocks noGrp="1"/>
          </p:cNvSpPr>
          <p:nvPr>
            <p:ph type="ftr" sz="quarter" idx="11"/>
          </p:nvPr>
        </p:nvSpPr>
        <p:spPr/>
        <p:txBody>
          <a:bodyPr/>
          <a:lstStyle/>
          <a:p>
            <a:r>
              <a:rPr lang="en-US"/>
              <a:t>Synergies with Proposed Experiments | Muon Collider Testing Opportunities | J.Bernhard</a:t>
            </a:r>
            <a:endParaRPr lang="en-US" dirty="0"/>
          </a:p>
        </p:txBody>
      </p:sp>
      <p:sp>
        <p:nvSpPr>
          <p:cNvPr id="6" name="Slide Number Placeholder 5">
            <a:extLst>
              <a:ext uri="{FF2B5EF4-FFF2-40B4-BE49-F238E27FC236}">
                <a16:creationId xmlns:a16="http://schemas.microsoft.com/office/drawing/2014/main" id="{81E2A0F1-3B1D-6A44-820D-482DAB30A5C7}"/>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7" name="Content Placeholder 1">
            <a:extLst>
              <a:ext uri="{FF2B5EF4-FFF2-40B4-BE49-F238E27FC236}">
                <a16:creationId xmlns:a16="http://schemas.microsoft.com/office/drawing/2014/main" id="{ABC980C5-6674-A64A-A65F-7FDE1D1AA9C0}"/>
              </a:ext>
            </a:extLst>
          </p:cNvPr>
          <p:cNvSpPr>
            <a:spLocks noGrp="1"/>
          </p:cNvSpPr>
          <p:nvPr>
            <p:ph idx="1"/>
          </p:nvPr>
        </p:nvSpPr>
        <p:spPr>
          <a:xfrm>
            <a:off x="407989" y="1124744"/>
            <a:ext cx="11376023" cy="5037581"/>
          </a:xfrm>
        </p:spPr>
        <p:txBody>
          <a:bodyPr/>
          <a:lstStyle/>
          <a:p>
            <a:pPr marL="666900" lvl="1" indent="-342900">
              <a:spcBef>
                <a:spcPts val="300"/>
              </a:spcBef>
              <a:spcAft>
                <a:spcPts val="0"/>
              </a:spcAft>
              <a:buFont typeface="Arial" panose="020B0604020202020204" pitchFamily="34" charset="0"/>
              <a:buChar char="•"/>
            </a:pPr>
            <a:r>
              <a:rPr lang="en-GB" sz="2200" b="1" dirty="0" err="1"/>
              <a:t>nuSTORM</a:t>
            </a:r>
            <a:r>
              <a:rPr lang="en-GB" sz="2200" dirty="0"/>
              <a:t> is a proposed facility within the Physics Beyond Colliders framework (</a:t>
            </a:r>
            <a:r>
              <a:rPr lang="en-GB" sz="2200" dirty="0">
                <a:solidFill>
                  <a:schemeClr val="tx1"/>
                </a:solidFill>
                <a:hlinkClick r:id="rId2">
                  <a:extLst>
                    <a:ext uri="{A12FA001-AC4F-418D-AE19-62706E023703}">
                      <ahyp:hlinkClr xmlns:ahyp="http://schemas.microsoft.com/office/drawing/2018/hyperlinkcolor" val="tx"/>
                    </a:ext>
                  </a:extLst>
                </a:hlinkClick>
              </a:rPr>
              <a:t>CERN-PBC-REPORT-2019-003</a:t>
            </a:r>
            <a:r>
              <a:rPr lang="en-GB" sz="2200" dirty="0"/>
              <a:t>)</a:t>
            </a:r>
          </a:p>
          <a:p>
            <a:pPr marL="666900" lvl="1" indent="-342900">
              <a:spcBef>
                <a:spcPts val="300"/>
              </a:spcBef>
              <a:spcAft>
                <a:spcPts val="0"/>
              </a:spcAft>
              <a:buFont typeface="Arial" panose="020B0604020202020204" pitchFamily="34" charset="0"/>
              <a:buChar char="•"/>
            </a:pPr>
            <a:r>
              <a:rPr lang="en-GB" sz="2200" b="0" dirty="0"/>
              <a:t>Originally planned as a short baseline </a:t>
            </a:r>
            <a:r>
              <a:rPr lang="en-GB" sz="2200" dirty="0"/>
              <a:t>neutrino project based on a low-energy muon decay ring, synergies with the muon collider study have been identified, for instance as a possible demonstrator for cooling, </a:t>
            </a:r>
            <a:r>
              <a:rPr lang="en-GB" sz="2200" dirty="0" err="1"/>
              <a:t>targetry</a:t>
            </a:r>
            <a:r>
              <a:rPr lang="en-GB" sz="2200" dirty="0"/>
              <a:t> and as a test facility for R&amp;D activities for muon collider components.</a:t>
            </a:r>
          </a:p>
          <a:p>
            <a:pPr marL="666900" lvl="1" indent="-342900">
              <a:spcBef>
                <a:spcPts val="300"/>
              </a:spcBef>
              <a:spcAft>
                <a:spcPts val="0"/>
              </a:spcAft>
              <a:buFont typeface="Arial" panose="020B0604020202020204" pitchFamily="34" charset="0"/>
              <a:buChar char="•"/>
            </a:pPr>
            <a:r>
              <a:rPr lang="en-GB" sz="2200" dirty="0"/>
              <a:t>In addition, combination with the </a:t>
            </a:r>
            <a:r>
              <a:rPr lang="en-GB" sz="2200" b="1" dirty="0"/>
              <a:t>ENUBET</a:t>
            </a:r>
            <a:r>
              <a:rPr lang="en-GB" sz="2200" dirty="0"/>
              <a:t> proposal for tagged neutrino-beams seems interesting as well as the high intensity on the primary beam dump (4e13 protons / extraction) that might be useful for further experiments. </a:t>
            </a:r>
          </a:p>
          <a:p>
            <a:pPr marL="666900" lvl="1" indent="-342900">
              <a:spcBef>
                <a:spcPts val="300"/>
              </a:spcBef>
              <a:spcAft>
                <a:spcPts val="0"/>
              </a:spcAft>
              <a:buFont typeface="Arial" panose="020B0604020202020204" pitchFamily="34" charset="0"/>
              <a:buChar char="•"/>
            </a:pPr>
            <a:r>
              <a:rPr lang="en-GB" sz="2200" b="0" dirty="0"/>
              <a:t>See the following talk by </a:t>
            </a:r>
            <a:r>
              <a:rPr lang="en-GB" sz="2200" dirty="0"/>
              <a:t>Chris Rogers and Anna </a:t>
            </a:r>
            <a:r>
              <a:rPr lang="en-GB" sz="2200" dirty="0" err="1"/>
              <a:t>Holin</a:t>
            </a:r>
            <a:r>
              <a:rPr lang="en-GB" sz="2200" dirty="0"/>
              <a:t> </a:t>
            </a:r>
            <a:r>
              <a:rPr lang="en-GB" sz="2200" b="0" dirty="0"/>
              <a:t>for more details.</a:t>
            </a:r>
          </a:p>
        </p:txBody>
      </p:sp>
      <p:pic>
        <p:nvPicPr>
          <p:cNvPr id="2" name="Picture 1">
            <a:extLst>
              <a:ext uri="{FF2B5EF4-FFF2-40B4-BE49-F238E27FC236}">
                <a16:creationId xmlns:a16="http://schemas.microsoft.com/office/drawing/2014/main" id="{7F65B72A-8589-7548-BF72-AA6AEA0F7364}"/>
              </a:ext>
            </a:extLst>
          </p:cNvPr>
          <p:cNvPicPr>
            <a:picLocks noChangeAspect="1"/>
          </p:cNvPicPr>
          <p:nvPr/>
        </p:nvPicPr>
        <p:blipFill>
          <a:blip r:embed="rId3"/>
          <a:stretch>
            <a:fillRect/>
          </a:stretch>
        </p:blipFill>
        <p:spPr>
          <a:xfrm>
            <a:off x="3071664" y="4593986"/>
            <a:ext cx="6264696" cy="1568339"/>
          </a:xfrm>
          <a:prstGeom prst="rect">
            <a:avLst/>
          </a:prstGeom>
        </p:spPr>
      </p:pic>
    </p:spTree>
    <p:extLst>
      <p:ext uri="{BB962C8B-B14F-4D97-AF65-F5344CB8AC3E}">
        <p14:creationId xmlns:p14="http://schemas.microsoft.com/office/powerpoint/2010/main" val="7485273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E73CDB-3DAE-CA47-8691-26B9E49C13F6}"/>
              </a:ext>
            </a:extLst>
          </p:cNvPr>
          <p:cNvSpPr>
            <a:spLocks noGrp="1"/>
          </p:cNvSpPr>
          <p:nvPr>
            <p:ph type="title"/>
          </p:nvPr>
        </p:nvSpPr>
        <p:spPr/>
        <p:txBody>
          <a:bodyPr/>
          <a:lstStyle/>
          <a:p>
            <a:r>
              <a:rPr lang="en-GB" dirty="0"/>
              <a:t>ENUBET and </a:t>
            </a:r>
            <a:r>
              <a:rPr lang="en-GB" dirty="0" err="1"/>
              <a:t>nuSTORM</a:t>
            </a:r>
            <a:endParaRPr lang="en-GB" dirty="0"/>
          </a:p>
        </p:txBody>
      </p:sp>
      <p:sp>
        <p:nvSpPr>
          <p:cNvPr id="4" name="Date Placeholder 3">
            <a:extLst>
              <a:ext uri="{FF2B5EF4-FFF2-40B4-BE49-F238E27FC236}">
                <a16:creationId xmlns:a16="http://schemas.microsoft.com/office/drawing/2014/main" id="{2547FCEF-8E04-424B-A16E-424903CB9541}"/>
              </a:ext>
            </a:extLst>
          </p:cNvPr>
          <p:cNvSpPr>
            <a:spLocks noGrp="1"/>
          </p:cNvSpPr>
          <p:nvPr>
            <p:ph type="dt" sz="half" idx="10"/>
          </p:nvPr>
        </p:nvSpPr>
        <p:spPr/>
        <p:txBody>
          <a:bodyPr/>
          <a:lstStyle/>
          <a:p>
            <a:r>
              <a:rPr lang="de-DE"/>
              <a:t>24.03.2021</a:t>
            </a:r>
            <a:endParaRPr lang="en-US" dirty="0"/>
          </a:p>
        </p:txBody>
      </p:sp>
      <p:sp>
        <p:nvSpPr>
          <p:cNvPr id="5" name="Footer Placeholder 4">
            <a:extLst>
              <a:ext uri="{FF2B5EF4-FFF2-40B4-BE49-F238E27FC236}">
                <a16:creationId xmlns:a16="http://schemas.microsoft.com/office/drawing/2014/main" id="{4D02A35C-D43A-C540-BD37-136C2CF5573A}"/>
              </a:ext>
            </a:extLst>
          </p:cNvPr>
          <p:cNvSpPr>
            <a:spLocks noGrp="1"/>
          </p:cNvSpPr>
          <p:nvPr>
            <p:ph type="ftr" sz="quarter" idx="11"/>
          </p:nvPr>
        </p:nvSpPr>
        <p:spPr/>
        <p:txBody>
          <a:bodyPr/>
          <a:lstStyle/>
          <a:p>
            <a:r>
              <a:rPr lang="en-US"/>
              <a:t>Synergies with Proposed Experiments | Muon Collider Testing Opportunities | J.Bernhard</a:t>
            </a:r>
            <a:endParaRPr lang="en-US" dirty="0"/>
          </a:p>
        </p:txBody>
      </p:sp>
      <p:sp>
        <p:nvSpPr>
          <p:cNvPr id="6" name="Slide Number Placeholder 5">
            <a:extLst>
              <a:ext uri="{FF2B5EF4-FFF2-40B4-BE49-F238E27FC236}">
                <a16:creationId xmlns:a16="http://schemas.microsoft.com/office/drawing/2014/main" id="{81E2A0F1-3B1D-6A44-820D-482DAB30A5C7}"/>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10" name="Picture 9">
            <a:extLst>
              <a:ext uri="{FF2B5EF4-FFF2-40B4-BE49-F238E27FC236}">
                <a16:creationId xmlns:a16="http://schemas.microsoft.com/office/drawing/2014/main" id="{B17F3DA3-77E0-5846-84B7-77BAD61E2F03}"/>
              </a:ext>
            </a:extLst>
          </p:cNvPr>
          <p:cNvPicPr>
            <a:picLocks noChangeAspect="1"/>
          </p:cNvPicPr>
          <p:nvPr/>
        </p:nvPicPr>
        <p:blipFill>
          <a:blip r:embed="rId2"/>
          <a:stretch>
            <a:fillRect/>
          </a:stretch>
        </p:blipFill>
        <p:spPr>
          <a:xfrm>
            <a:off x="335360" y="944863"/>
            <a:ext cx="7041134" cy="5274001"/>
          </a:xfrm>
          <a:prstGeom prst="rect">
            <a:avLst/>
          </a:prstGeom>
        </p:spPr>
      </p:pic>
      <p:pic>
        <p:nvPicPr>
          <p:cNvPr id="11" name="Picture 10">
            <a:extLst>
              <a:ext uri="{FF2B5EF4-FFF2-40B4-BE49-F238E27FC236}">
                <a16:creationId xmlns:a16="http://schemas.microsoft.com/office/drawing/2014/main" id="{26498177-AD2E-C44B-95BE-75994F3A7944}"/>
              </a:ext>
            </a:extLst>
          </p:cNvPr>
          <p:cNvPicPr>
            <a:picLocks noChangeAspect="1"/>
          </p:cNvPicPr>
          <p:nvPr/>
        </p:nvPicPr>
        <p:blipFill>
          <a:blip r:embed="rId3"/>
          <a:stretch>
            <a:fillRect/>
          </a:stretch>
        </p:blipFill>
        <p:spPr>
          <a:xfrm>
            <a:off x="7376494" y="2060299"/>
            <a:ext cx="4363474" cy="3268361"/>
          </a:xfrm>
          <a:prstGeom prst="rect">
            <a:avLst/>
          </a:prstGeom>
        </p:spPr>
      </p:pic>
      <p:sp>
        <p:nvSpPr>
          <p:cNvPr id="12" name="TextBox 11">
            <a:extLst>
              <a:ext uri="{FF2B5EF4-FFF2-40B4-BE49-F238E27FC236}">
                <a16:creationId xmlns:a16="http://schemas.microsoft.com/office/drawing/2014/main" id="{6F2FDE2C-DB5D-0549-9070-BF8ABDE9CD69}"/>
              </a:ext>
            </a:extLst>
          </p:cNvPr>
          <p:cNvSpPr txBox="1"/>
          <p:nvPr/>
        </p:nvSpPr>
        <p:spPr>
          <a:xfrm>
            <a:off x="7824192" y="1700808"/>
            <a:ext cx="3731052" cy="553998"/>
          </a:xfrm>
          <a:prstGeom prst="rect">
            <a:avLst/>
          </a:prstGeom>
          <a:noFill/>
        </p:spPr>
        <p:txBody>
          <a:bodyPr wrap="square" lIns="0" tIns="0" rIns="0" bIns="0" rtlCol="0">
            <a:spAutoFit/>
          </a:bodyPr>
          <a:lstStyle/>
          <a:p>
            <a:pPr algn="l"/>
            <a:r>
              <a:rPr lang="en-GB" dirty="0"/>
              <a:t>F. Terranova, PBC Annual Meeting, March 2021</a:t>
            </a:r>
          </a:p>
        </p:txBody>
      </p:sp>
    </p:spTree>
    <p:extLst>
      <p:ext uri="{BB962C8B-B14F-4D97-AF65-F5344CB8AC3E}">
        <p14:creationId xmlns:p14="http://schemas.microsoft.com/office/powerpoint/2010/main" val="40046310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Diagram&#10;&#10;Description automatically generated">
            <a:extLst>
              <a:ext uri="{FF2B5EF4-FFF2-40B4-BE49-F238E27FC236}">
                <a16:creationId xmlns:a16="http://schemas.microsoft.com/office/drawing/2014/main" id="{225713FF-B529-DB4A-9382-9FF022372B6C}"/>
              </a:ext>
            </a:extLst>
          </p:cNvPr>
          <p:cNvPicPr>
            <a:picLocks noChangeAspect="1"/>
          </p:cNvPicPr>
          <p:nvPr/>
        </p:nvPicPr>
        <p:blipFill>
          <a:blip r:embed="rId2"/>
          <a:stretch>
            <a:fillRect/>
          </a:stretch>
        </p:blipFill>
        <p:spPr>
          <a:xfrm>
            <a:off x="7320136" y="156979"/>
            <a:ext cx="4730302" cy="3233250"/>
          </a:xfrm>
          <a:prstGeom prst="rect">
            <a:avLst/>
          </a:prstGeom>
        </p:spPr>
      </p:pic>
      <p:sp>
        <p:nvSpPr>
          <p:cNvPr id="3" name="Title 2">
            <a:extLst>
              <a:ext uri="{FF2B5EF4-FFF2-40B4-BE49-F238E27FC236}">
                <a16:creationId xmlns:a16="http://schemas.microsoft.com/office/drawing/2014/main" id="{69E73CDB-3DAE-CA47-8691-26B9E49C13F6}"/>
              </a:ext>
            </a:extLst>
          </p:cNvPr>
          <p:cNvSpPr>
            <a:spLocks noGrp="1"/>
          </p:cNvSpPr>
          <p:nvPr>
            <p:ph type="title"/>
          </p:nvPr>
        </p:nvSpPr>
        <p:spPr/>
        <p:txBody>
          <a:bodyPr/>
          <a:lstStyle/>
          <a:p>
            <a:r>
              <a:rPr lang="en-GB" dirty="0"/>
              <a:t>MADMAX</a:t>
            </a:r>
          </a:p>
        </p:txBody>
      </p:sp>
      <p:sp>
        <p:nvSpPr>
          <p:cNvPr id="4" name="Date Placeholder 3">
            <a:extLst>
              <a:ext uri="{FF2B5EF4-FFF2-40B4-BE49-F238E27FC236}">
                <a16:creationId xmlns:a16="http://schemas.microsoft.com/office/drawing/2014/main" id="{2547FCEF-8E04-424B-A16E-424903CB9541}"/>
              </a:ext>
            </a:extLst>
          </p:cNvPr>
          <p:cNvSpPr>
            <a:spLocks noGrp="1"/>
          </p:cNvSpPr>
          <p:nvPr>
            <p:ph type="dt" sz="half" idx="10"/>
          </p:nvPr>
        </p:nvSpPr>
        <p:spPr/>
        <p:txBody>
          <a:bodyPr/>
          <a:lstStyle/>
          <a:p>
            <a:r>
              <a:rPr lang="de-DE"/>
              <a:t>24.03.2021</a:t>
            </a:r>
            <a:endParaRPr lang="en-US" dirty="0"/>
          </a:p>
        </p:txBody>
      </p:sp>
      <p:sp>
        <p:nvSpPr>
          <p:cNvPr id="5" name="Footer Placeholder 4">
            <a:extLst>
              <a:ext uri="{FF2B5EF4-FFF2-40B4-BE49-F238E27FC236}">
                <a16:creationId xmlns:a16="http://schemas.microsoft.com/office/drawing/2014/main" id="{4D02A35C-D43A-C540-BD37-136C2CF5573A}"/>
              </a:ext>
            </a:extLst>
          </p:cNvPr>
          <p:cNvSpPr>
            <a:spLocks noGrp="1"/>
          </p:cNvSpPr>
          <p:nvPr>
            <p:ph type="ftr" sz="quarter" idx="11"/>
          </p:nvPr>
        </p:nvSpPr>
        <p:spPr/>
        <p:txBody>
          <a:bodyPr/>
          <a:lstStyle/>
          <a:p>
            <a:r>
              <a:rPr lang="en-US"/>
              <a:t>Synergies with Proposed Experiments | Muon Collider Testing Opportunities | J.Bernhard</a:t>
            </a:r>
            <a:endParaRPr lang="en-US" dirty="0"/>
          </a:p>
        </p:txBody>
      </p:sp>
      <p:sp>
        <p:nvSpPr>
          <p:cNvPr id="6" name="Slide Number Placeholder 5">
            <a:extLst>
              <a:ext uri="{FF2B5EF4-FFF2-40B4-BE49-F238E27FC236}">
                <a16:creationId xmlns:a16="http://schemas.microsoft.com/office/drawing/2014/main" id="{81E2A0F1-3B1D-6A44-820D-482DAB30A5C7}"/>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7" name="Content Placeholder 1">
            <a:extLst>
              <a:ext uri="{FF2B5EF4-FFF2-40B4-BE49-F238E27FC236}">
                <a16:creationId xmlns:a16="http://schemas.microsoft.com/office/drawing/2014/main" id="{ABC980C5-6674-A64A-A65F-7FDE1D1AA9C0}"/>
              </a:ext>
            </a:extLst>
          </p:cNvPr>
          <p:cNvSpPr>
            <a:spLocks noGrp="1"/>
          </p:cNvSpPr>
          <p:nvPr>
            <p:ph idx="1"/>
          </p:nvPr>
        </p:nvSpPr>
        <p:spPr>
          <a:xfrm>
            <a:off x="407989" y="1124744"/>
            <a:ext cx="6912147" cy="5037581"/>
          </a:xfrm>
        </p:spPr>
        <p:txBody>
          <a:bodyPr/>
          <a:lstStyle/>
          <a:p>
            <a:pPr marL="666900" lvl="1" indent="-342900">
              <a:spcBef>
                <a:spcPts val="300"/>
              </a:spcBef>
              <a:spcAft>
                <a:spcPts val="0"/>
              </a:spcAft>
              <a:buFont typeface="Arial" panose="020B0604020202020204" pitchFamily="34" charset="0"/>
              <a:buChar char="•"/>
            </a:pPr>
            <a:r>
              <a:rPr lang="en-GB" sz="2200" b="1" dirty="0"/>
              <a:t>MADMAX</a:t>
            </a:r>
            <a:r>
              <a:rPr lang="en-GB" sz="2200" dirty="0"/>
              <a:t>/</a:t>
            </a:r>
            <a:r>
              <a:rPr lang="en-GB" sz="2200" dirty="0">
                <a:solidFill>
                  <a:schemeClr val="tx1"/>
                </a:solidFill>
                <a:hlinkClick r:id="rId3">
                  <a:extLst>
                    <a:ext uri="{A12FA001-AC4F-418D-AE19-62706E023703}">
                      <ahyp:hlinkClr xmlns:ahyp="http://schemas.microsoft.com/office/drawing/2018/hyperlinkcolor" val="tx"/>
                    </a:ext>
                  </a:extLst>
                </a:hlinkClick>
              </a:rPr>
              <a:t>P-366</a:t>
            </a:r>
            <a:r>
              <a:rPr lang="en-GB" sz="2200" dirty="0"/>
              <a:t> is a proposed test of a dielectric </a:t>
            </a:r>
            <a:r>
              <a:rPr lang="en-GB" sz="2200" dirty="0" err="1"/>
              <a:t>haloscope</a:t>
            </a:r>
            <a:r>
              <a:rPr lang="en-GB" sz="2200" dirty="0"/>
              <a:t> for dark-matter axion detection in the Morpurgo magnet in the H8 beam line outside in the YETS periods.</a:t>
            </a:r>
          </a:p>
          <a:p>
            <a:pPr marL="666900" lvl="1" indent="-342900">
              <a:spcBef>
                <a:spcPts val="300"/>
              </a:spcBef>
              <a:spcAft>
                <a:spcPts val="0"/>
              </a:spcAft>
              <a:buFont typeface="Arial" panose="020B0604020202020204" pitchFamily="34" charset="0"/>
              <a:buChar char="•"/>
            </a:pPr>
            <a:r>
              <a:rPr lang="en-GB" sz="2200" dirty="0"/>
              <a:t>The experiment makes use of RF-cavity like equipment and will be operated in the 1.6T dipole field of the magnet with all necessary infrastructure available on request, including liquid helium for the superconducting magnet.</a:t>
            </a:r>
          </a:p>
          <a:p>
            <a:pPr marL="666900" lvl="1" indent="-342900">
              <a:spcBef>
                <a:spcPts val="300"/>
              </a:spcBef>
              <a:spcAft>
                <a:spcPts val="0"/>
              </a:spcAft>
              <a:buFont typeface="Arial" panose="020B0604020202020204" pitchFamily="34" charset="0"/>
              <a:buChar char="•"/>
            </a:pPr>
            <a:r>
              <a:rPr lang="en-GB" sz="2200" dirty="0"/>
              <a:t>This could be in principle envisaged for testing RF cavities in magnetic fields as possibly required for the cooling section (thanks to S. Gilardoni for pointing this out, see e.g. </a:t>
            </a:r>
            <a:r>
              <a:rPr lang="en-GB" sz="2200" dirty="0">
                <a:solidFill>
                  <a:schemeClr val="tx1"/>
                </a:solidFill>
                <a:hlinkClick r:id="rId4">
                  <a:extLst>
                    <a:ext uri="{A12FA001-AC4F-418D-AE19-62706E023703}">
                      <ahyp:hlinkClr xmlns:ahyp="http://schemas.microsoft.com/office/drawing/2018/hyperlinkcolor" val="tx"/>
                    </a:ext>
                  </a:extLst>
                </a:hlinkClick>
              </a:rPr>
              <a:t>here</a:t>
            </a:r>
            <a:r>
              <a:rPr lang="en-GB" sz="2200" dirty="0"/>
              <a:t>).</a:t>
            </a:r>
          </a:p>
          <a:p>
            <a:pPr marL="666900" lvl="1" indent="-342900">
              <a:spcBef>
                <a:spcPts val="300"/>
              </a:spcBef>
              <a:spcAft>
                <a:spcPts val="0"/>
              </a:spcAft>
              <a:buFont typeface="Arial" panose="020B0604020202020204" pitchFamily="34" charset="0"/>
              <a:buChar char="•"/>
            </a:pPr>
            <a:endParaRPr lang="en-GB" sz="2200" b="0" dirty="0"/>
          </a:p>
        </p:txBody>
      </p:sp>
      <p:pic>
        <p:nvPicPr>
          <p:cNvPr id="1026" name="Picture 2" descr="Magnet Morpugo zone north">
            <a:extLst>
              <a:ext uri="{FF2B5EF4-FFF2-40B4-BE49-F238E27FC236}">
                <a16:creationId xmlns:a16="http://schemas.microsoft.com/office/drawing/2014/main" id="{7CCC1463-B853-5544-8FE9-4D3D7C9A3334}"/>
              </a:ext>
            </a:extLst>
          </p:cNvPr>
          <p:cNvPicPr>
            <a:picLocks noChangeAspect="1" noChangeArrowheads="1"/>
          </p:cNvPicPr>
          <p:nvPr/>
        </p:nvPicPr>
        <p:blipFill rotWithShape="1">
          <a:blip r:embed="rId5">
            <a:extLst>
              <a:ext uri="{28A0092B-C50C-407E-A947-70E740481C1C}">
                <a14:useLocalDpi xmlns:a14="http://schemas.microsoft.com/office/drawing/2010/main"/>
              </a:ext>
            </a:extLst>
          </a:blip>
          <a:srcRect t="12804" b="5111"/>
          <a:stretch/>
        </p:blipFill>
        <p:spPr bwMode="auto">
          <a:xfrm>
            <a:off x="7545372" y="3457885"/>
            <a:ext cx="4505066" cy="26310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71095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E73CDB-3DAE-CA47-8691-26B9E49C13F6}"/>
              </a:ext>
            </a:extLst>
          </p:cNvPr>
          <p:cNvSpPr>
            <a:spLocks noGrp="1"/>
          </p:cNvSpPr>
          <p:nvPr>
            <p:ph type="title"/>
          </p:nvPr>
        </p:nvSpPr>
        <p:spPr/>
        <p:txBody>
          <a:bodyPr/>
          <a:lstStyle/>
          <a:p>
            <a:r>
              <a:rPr lang="en-GB" dirty="0"/>
              <a:t>Beam-induced backgrounds</a:t>
            </a:r>
          </a:p>
        </p:txBody>
      </p:sp>
      <p:sp>
        <p:nvSpPr>
          <p:cNvPr id="4" name="Date Placeholder 3">
            <a:extLst>
              <a:ext uri="{FF2B5EF4-FFF2-40B4-BE49-F238E27FC236}">
                <a16:creationId xmlns:a16="http://schemas.microsoft.com/office/drawing/2014/main" id="{2547FCEF-8E04-424B-A16E-424903CB9541}"/>
              </a:ext>
            </a:extLst>
          </p:cNvPr>
          <p:cNvSpPr>
            <a:spLocks noGrp="1"/>
          </p:cNvSpPr>
          <p:nvPr>
            <p:ph type="dt" sz="half" idx="10"/>
          </p:nvPr>
        </p:nvSpPr>
        <p:spPr/>
        <p:txBody>
          <a:bodyPr/>
          <a:lstStyle/>
          <a:p>
            <a:r>
              <a:rPr lang="de-DE"/>
              <a:t>24.03.2021</a:t>
            </a:r>
            <a:endParaRPr lang="en-US" dirty="0"/>
          </a:p>
        </p:txBody>
      </p:sp>
      <p:sp>
        <p:nvSpPr>
          <p:cNvPr id="5" name="Footer Placeholder 4">
            <a:extLst>
              <a:ext uri="{FF2B5EF4-FFF2-40B4-BE49-F238E27FC236}">
                <a16:creationId xmlns:a16="http://schemas.microsoft.com/office/drawing/2014/main" id="{4D02A35C-D43A-C540-BD37-136C2CF5573A}"/>
              </a:ext>
            </a:extLst>
          </p:cNvPr>
          <p:cNvSpPr>
            <a:spLocks noGrp="1"/>
          </p:cNvSpPr>
          <p:nvPr>
            <p:ph type="ftr" sz="quarter" idx="11"/>
          </p:nvPr>
        </p:nvSpPr>
        <p:spPr/>
        <p:txBody>
          <a:bodyPr/>
          <a:lstStyle/>
          <a:p>
            <a:r>
              <a:rPr lang="en-US"/>
              <a:t>Synergies with Proposed Experiments | Muon Collider Testing Opportunities | J.Bernhard</a:t>
            </a:r>
            <a:endParaRPr lang="en-US" dirty="0"/>
          </a:p>
        </p:txBody>
      </p:sp>
      <p:sp>
        <p:nvSpPr>
          <p:cNvPr id="6" name="Slide Number Placeholder 5">
            <a:extLst>
              <a:ext uri="{FF2B5EF4-FFF2-40B4-BE49-F238E27FC236}">
                <a16:creationId xmlns:a16="http://schemas.microsoft.com/office/drawing/2014/main" id="{81E2A0F1-3B1D-6A44-820D-482DAB30A5C7}"/>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7" name="Content Placeholder 1">
            <a:extLst>
              <a:ext uri="{FF2B5EF4-FFF2-40B4-BE49-F238E27FC236}">
                <a16:creationId xmlns:a16="http://schemas.microsoft.com/office/drawing/2014/main" id="{ABC980C5-6674-A64A-A65F-7FDE1D1AA9C0}"/>
              </a:ext>
            </a:extLst>
          </p:cNvPr>
          <p:cNvSpPr>
            <a:spLocks noGrp="1"/>
          </p:cNvSpPr>
          <p:nvPr>
            <p:ph idx="1"/>
          </p:nvPr>
        </p:nvSpPr>
        <p:spPr>
          <a:xfrm>
            <a:off x="407989" y="1124744"/>
            <a:ext cx="11376023" cy="5037581"/>
          </a:xfrm>
        </p:spPr>
        <p:txBody>
          <a:bodyPr/>
          <a:lstStyle/>
          <a:p>
            <a:pPr marL="666900" lvl="1" indent="-342900">
              <a:spcBef>
                <a:spcPts val="300"/>
              </a:spcBef>
              <a:spcAft>
                <a:spcPts val="0"/>
              </a:spcAft>
              <a:buFont typeface="Arial" panose="020B0604020202020204" pitchFamily="34" charset="0"/>
              <a:buChar char="•"/>
            </a:pPr>
            <a:r>
              <a:rPr lang="en-GB" sz="2200" dirty="0"/>
              <a:t>Several fixed-target experiments require a control of beam-induced background (mostly muons) to a level that seemed to be unrealistic before, e.g. </a:t>
            </a:r>
            <a:r>
              <a:rPr lang="en-GB" sz="2200" b="1" dirty="0"/>
              <a:t>NA62</a:t>
            </a:r>
            <a:r>
              <a:rPr lang="en-GB" sz="2200" dirty="0"/>
              <a:t> and </a:t>
            </a:r>
            <a:r>
              <a:rPr lang="en-GB" sz="2200" b="1" dirty="0"/>
              <a:t>NA64</a:t>
            </a:r>
            <a:r>
              <a:rPr lang="en-GB" sz="2200" dirty="0"/>
              <a:t> both requiring understanding of their sources of background to a level below 10</a:t>
            </a:r>
            <a:r>
              <a:rPr lang="en-GB" sz="2200" baseline="30000" dirty="0"/>
              <a:t>-11</a:t>
            </a:r>
            <a:r>
              <a:rPr lang="en-GB" sz="2200" dirty="0"/>
              <a:t>.</a:t>
            </a:r>
          </a:p>
          <a:p>
            <a:pPr marL="666900" lvl="1" indent="-342900">
              <a:spcBef>
                <a:spcPts val="300"/>
              </a:spcBef>
              <a:spcAft>
                <a:spcPts val="0"/>
              </a:spcAft>
              <a:buFont typeface="Arial" panose="020B0604020202020204" pitchFamily="34" charset="0"/>
              <a:buChar char="•"/>
            </a:pPr>
            <a:r>
              <a:rPr lang="en-GB" sz="2200" dirty="0"/>
              <a:t>Dedicated studies have been performed with the help of several simulation codes for these experiments, such as </a:t>
            </a:r>
            <a:r>
              <a:rPr lang="en-GB" sz="2200" dirty="0" err="1"/>
              <a:t>Fluka</a:t>
            </a:r>
            <a:r>
              <a:rPr lang="en-GB" sz="2200" dirty="0"/>
              <a:t>, Geant4, G4beamline and BDSIM. The experiments and involved CERN groups would be happy to share their experience.</a:t>
            </a:r>
          </a:p>
          <a:p>
            <a:pPr marL="666900" lvl="1" indent="-342900">
              <a:spcBef>
                <a:spcPts val="300"/>
              </a:spcBef>
              <a:spcAft>
                <a:spcPts val="0"/>
              </a:spcAft>
              <a:buFont typeface="Arial" panose="020B0604020202020204" pitchFamily="34" charset="0"/>
              <a:buChar char="•"/>
            </a:pPr>
            <a:r>
              <a:rPr lang="en-GB" sz="2200" b="0" dirty="0"/>
              <a:t>In addition, ac</a:t>
            </a:r>
            <a:r>
              <a:rPr lang="en-GB" sz="2200" dirty="0"/>
              <a:t>tive mitigation of these backgrounds is more and more important:</a:t>
            </a:r>
          </a:p>
          <a:p>
            <a:pPr marL="990900" lvl="2" indent="-342900">
              <a:spcBef>
                <a:spcPts val="300"/>
              </a:spcBef>
              <a:spcAft>
                <a:spcPts val="0"/>
              </a:spcAft>
            </a:pPr>
            <a:r>
              <a:rPr lang="en-GB" sz="2200" b="0" dirty="0"/>
              <a:t>Magnetic collimation in the M2 and K12 beamlines for </a:t>
            </a:r>
            <a:r>
              <a:rPr lang="en-GB" sz="2200" b="1" dirty="0"/>
              <a:t>COMPASS</a:t>
            </a:r>
            <a:r>
              <a:rPr lang="en-GB" sz="2200" b="0" dirty="0"/>
              <a:t> and </a:t>
            </a:r>
            <a:r>
              <a:rPr lang="en-GB" sz="2200" b="1" dirty="0"/>
              <a:t>NA62</a:t>
            </a:r>
            <a:r>
              <a:rPr lang="en-GB" sz="2200" b="0" dirty="0"/>
              <a:t>.</a:t>
            </a:r>
          </a:p>
          <a:p>
            <a:pPr marL="990900" lvl="2" indent="-342900">
              <a:spcBef>
                <a:spcPts val="300"/>
              </a:spcBef>
              <a:spcAft>
                <a:spcPts val="0"/>
              </a:spcAft>
            </a:pPr>
            <a:r>
              <a:rPr lang="en-GB" sz="2200" dirty="0"/>
              <a:t>Muon shields for proposed beam dump experiments, e.g. </a:t>
            </a:r>
            <a:r>
              <a:rPr lang="en-GB" sz="2200" b="1" dirty="0" err="1"/>
              <a:t>SHiP</a:t>
            </a:r>
            <a:r>
              <a:rPr lang="en-GB" sz="2200" dirty="0"/>
              <a:t> and </a:t>
            </a:r>
            <a:r>
              <a:rPr lang="en-GB" sz="2200" b="1" dirty="0"/>
              <a:t>SHADOWS</a:t>
            </a:r>
            <a:r>
              <a:rPr lang="en-GB" sz="2200" dirty="0"/>
              <a:t>.</a:t>
            </a:r>
            <a:endParaRPr lang="en-GB" sz="2200" b="0" dirty="0"/>
          </a:p>
        </p:txBody>
      </p:sp>
      <p:pic>
        <p:nvPicPr>
          <p:cNvPr id="8" name="Picture 7">
            <a:extLst>
              <a:ext uri="{FF2B5EF4-FFF2-40B4-BE49-F238E27FC236}">
                <a16:creationId xmlns:a16="http://schemas.microsoft.com/office/drawing/2014/main" id="{B9176D58-B536-CC40-9505-1B27EE3FA8B8}"/>
              </a:ext>
            </a:extLst>
          </p:cNvPr>
          <p:cNvPicPr>
            <a:picLocks noChangeAspect="1"/>
          </p:cNvPicPr>
          <p:nvPr/>
        </p:nvPicPr>
        <p:blipFill>
          <a:blip r:embed="rId2"/>
          <a:stretch>
            <a:fillRect/>
          </a:stretch>
        </p:blipFill>
        <p:spPr>
          <a:xfrm>
            <a:off x="983432" y="4425146"/>
            <a:ext cx="5328592" cy="1745396"/>
          </a:xfrm>
          <a:prstGeom prst="rect">
            <a:avLst/>
          </a:prstGeom>
        </p:spPr>
      </p:pic>
      <p:pic>
        <p:nvPicPr>
          <p:cNvPr id="10" name="Picture 9">
            <a:extLst>
              <a:ext uri="{FF2B5EF4-FFF2-40B4-BE49-F238E27FC236}">
                <a16:creationId xmlns:a16="http://schemas.microsoft.com/office/drawing/2014/main" id="{A793607B-2766-D541-B1C0-E631B09078C8}"/>
              </a:ext>
            </a:extLst>
          </p:cNvPr>
          <p:cNvPicPr>
            <a:picLocks noChangeAspect="1"/>
          </p:cNvPicPr>
          <p:nvPr/>
        </p:nvPicPr>
        <p:blipFill>
          <a:blip r:embed="rId3"/>
          <a:stretch>
            <a:fillRect/>
          </a:stretch>
        </p:blipFill>
        <p:spPr>
          <a:xfrm>
            <a:off x="6600056" y="4419908"/>
            <a:ext cx="4083265" cy="1745396"/>
          </a:xfrm>
          <a:prstGeom prst="rect">
            <a:avLst/>
          </a:prstGeom>
        </p:spPr>
      </p:pic>
    </p:spTree>
    <p:extLst>
      <p:ext uri="{BB962C8B-B14F-4D97-AF65-F5344CB8AC3E}">
        <p14:creationId xmlns:p14="http://schemas.microsoft.com/office/powerpoint/2010/main" val="34064199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E73CDB-3DAE-CA47-8691-26B9E49C13F6}"/>
              </a:ext>
            </a:extLst>
          </p:cNvPr>
          <p:cNvSpPr>
            <a:spLocks noGrp="1"/>
          </p:cNvSpPr>
          <p:nvPr>
            <p:ph type="title"/>
          </p:nvPr>
        </p:nvSpPr>
        <p:spPr/>
        <p:txBody>
          <a:bodyPr/>
          <a:lstStyle/>
          <a:p>
            <a:r>
              <a:rPr lang="en-GB" dirty="0"/>
              <a:t>Excursion: Magnetic Collimation (1/2)</a:t>
            </a:r>
          </a:p>
        </p:txBody>
      </p:sp>
      <p:sp>
        <p:nvSpPr>
          <p:cNvPr id="4" name="Date Placeholder 3">
            <a:extLst>
              <a:ext uri="{FF2B5EF4-FFF2-40B4-BE49-F238E27FC236}">
                <a16:creationId xmlns:a16="http://schemas.microsoft.com/office/drawing/2014/main" id="{2547FCEF-8E04-424B-A16E-424903CB9541}"/>
              </a:ext>
            </a:extLst>
          </p:cNvPr>
          <p:cNvSpPr>
            <a:spLocks noGrp="1"/>
          </p:cNvSpPr>
          <p:nvPr>
            <p:ph type="dt" sz="half" idx="10"/>
          </p:nvPr>
        </p:nvSpPr>
        <p:spPr/>
        <p:txBody>
          <a:bodyPr/>
          <a:lstStyle/>
          <a:p>
            <a:r>
              <a:rPr lang="de-DE"/>
              <a:t>24.03.2021</a:t>
            </a:r>
            <a:endParaRPr lang="en-US" dirty="0"/>
          </a:p>
        </p:txBody>
      </p:sp>
      <p:sp>
        <p:nvSpPr>
          <p:cNvPr id="5" name="Footer Placeholder 4">
            <a:extLst>
              <a:ext uri="{FF2B5EF4-FFF2-40B4-BE49-F238E27FC236}">
                <a16:creationId xmlns:a16="http://schemas.microsoft.com/office/drawing/2014/main" id="{4D02A35C-D43A-C540-BD37-136C2CF5573A}"/>
              </a:ext>
            </a:extLst>
          </p:cNvPr>
          <p:cNvSpPr>
            <a:spLocks noGrp="1"/>
          </p:cNvSpPr>
          <p:nvPr>
            <p:ph type="ftr" sz="quarter" idx="11"/>
          </p:nvPr>
        </p:nvSpPr>
        <p:spPr/>
        <p:txBody>
          <a:bodyPr/>
          <a:lstStyle/>
          <a:p>
            <a:r>
              <a:rPr lang="en-US"/>
              <a:t>Synergies with Proposed Experiments | Muon Collider Testing Opportunities | J.Bernhard</a:t>
            </a:r>
            <a:endParaRPr lang="en-US" dirty="0"/>
          </a:p>
        </p:txBody>
      </p:sp>
      <p:sp>
        <p:nvSpPr>
          <p:cNvPr id="6" name="Slide Number Placeholder 5">
            <a:extLst>
              <a:ext uri="{FF2B5EF4-FFF2-40B4-BE49-F238E27FC236}">
                <a16:creationId xmlns:a16="http://schemas.microsoft.com/office/drawing/2014/main" id="{81E2A0F1-3B1D-6A44-820D-482DAB30A5C7}"/>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10" name="Picture 9">
            <a:extLst>
              <a:ext uri="{FF2B5EF4-FFF2-40B4-BE49-F238E27FC236}">
                <a16:creationId xmlns:a16="http://schemas.microsoft.com/office/drawing/2014/main" id="{AC70663F-A894-D242-821F-EDE5908AB6CC}"/>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36096" y="1209545"/>
            <a:ext cx="6201509" cy="4727659"/>
          </a:xfrm>
          <a:prstGeom prst="rect">
            <a:avLst/>
          </a:prstGeom>
        </p:spPr>
      </p:pic>
      <p:pic>
        <p:nvPicPr>
          <p:cNvPr id="11" name="Picture 10">
            <a:extLst>
              <a:ext uri="{FF2B5EF4-FFF2-40B4-BE49-F238E27FC236}">
                <a16:creationId xmlns:a16="http://schemas.microsoft.com/office/drawing/2014/main" id="{6865FE0E-045E-164D-857D-2B36E8988D07}"/>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6736840" y="1288957"/>
            <a:ext cx="4547937" cy="2399312"/>
          </a:xfrm>
          <a:prstGeom prst="rect">
            <a:avLst/>
          </a:prstGeom>
        </p:spPr>
      </p:pic>
      <p:sp>
        <p:nvSpPr>
          <p:cNvPr id="13" name="Content Placeholder 2">
            <a:extLst>
              <a:ext uri="{FF2B5EF4-FFF2-40B4-BE49-F238E27FC236}">
                <a16:creationId xmlns:a16="http://schemas.microsoft.com/office/drawing/2014/main" id="{169293AF-1C19-C242-A95F-D5460B8E10F0}"/>
              </a:ext>
            </a:extLst>
          </p:cNvPr>
          <p:cNvSpPr txBox="1">
            <a:spLocks/>
          </p:cNvSpPr>
          <p:nvPr/>
        </p:nvSpPr>
        <p:spPr>
          <a:xfrm>
            <a:off x="4809072" y="4347211"/>
            <a:ext cx="6903552" cy="1746085"/>
          </a:xfrm>
          <a:prstGeom prst="rect">
            <a:avLst/>
          </a:prstGeom>
        </p:spPr>
        <p:txBody>
          <a:bodyPr/>
          <a:lstStyle>
            <a:lvl1pPr marL="168275" indent="-168275" algn="l" rtl="0" eaLnBrk="0" fontAlgn="base" hangingPunct="0">
              <a:spcBef>
                <a:spcPts val="0"/>
              </a:spcBef>
              <a:spcAft>
                <a:spcPct val="0"/>
              </a:spcAft>
              <a:buClr>
                <a:schemeClr val="accent1"/>
              </a:buClr>
              <a:buSzPct val="100000"/>
              <a:buFont typeface="Arial" panose="020B0604020202020204" pitchFamily="34" charset="0"/>
              <a:buChar char="•"/>
              <a:defRPr sz="2200" kern="1200">
                <a:solidFill>
                  <a:srgbClr val="0C377B"/>
                </a:solidFill>
                <a:latin typeface="+mn-lt"/>
                <a:ea typeface="MS PGothic" panose="020B0600070205080204" pitchFamily="34" charset="-128"/>
                <a:cs typeface="Ubuntu Light"/>
              </a:defRPr>
            </a:lvl1pPr>
            <a:lvl2pPr marL="344488" indent="-171450" algn="l" rtl="0" eaLnBrk="0" fontAlgn="base" hangingPunct="0">
              <a:spcBef>
                <a:spcPts val="675"/>
              </a:spcBef>
              <a:spcAft>
                <a:spcPct val="0"/>
              </a:spcAft>
              <a:buClr>
                <a:schemeClr val="bg2"/>
              </a:buClr>
              <a:buSzPct val="100000"/>
              <a:buFont typeface="Arial" panose="020B0604020202020204" pitchFamily="34" charset="0"/>
              <a:buChar char="•"/>
              <a:defRPr sz="2100" kern="1200">
                <a:solidFill>
                  <a:srgbClr val="0C377B"/>
                </a:solidFill>
                <a:latin typeface="+mn-lt"/>
                <a:ea typeface="Ubuntu Light" charset="0"/>
                <a:cs typeface="Ubuntu Light"/>
              </a:defRPr>
            </a:lvl2pPr>
            <a:lvl3pPr marL="514350" indent="-168275" algn="l" rtl="0" eaLnBrk="0" fontAlgn="base" hangingPunct="0">
              <a:spcBef>
                <a:spcPts val="675"/>
              </a:spcBef>
              <a:spcAft>
                <a:spcPct val="0"/>
              </a:spcAft>
              <a:buClr>
                <a:schemeClr val="accent2"/>
              </a:buClr>
              <a:buSzPct val="100000"/>
              <a:buFont typeface="Arial" panose="020B0604020202020204" pitchFamily="34" charset="0"/>
              <a:buChar char="•"/>
              <a:defRPr kern="1200">
                <a:solidFill>
                  <a:srgbClr val="0C377B"/>
                </a:solidFill>
                <a:latin typeface="+mn-lt"/>
                <a:ea typeface="Ubuntu Light" charset="0"/>
                <a:cs typeface="Ubuntu Light"/>
              </a:defRPr>
            </a:lvl3pPr>
            <a:lvl4pPr marL="681038" indent="-166688" algn="l" rtl="0" eaLnBrk="0" fontAlgn="base" hangingPunct="0">
              <a:spcBef>
                <a:spcPts val="675"/>
              </a:spcBef>
              <a:spcAft>
                <a:spcPct val="0"/>
              </a:spcAft>
              <a:buClr>
                <a:srgbClr val="4F9A06"/>
              </a:buClr>
              <a:buSzPct val="100000"/>
              <a:buFont typeface="Arial" panose="020B0604020202020204" pitchFamily="34" charset="0"/>
              <a:buChar char="•"/>
              <a:defRPr kern="1200">
                <a:solidFill>
                  <a:srgbClr val="0C377B"/>
                </a:solidFill>
                <a:latin typeface="+mn-lt"/>
                <a:ea typeface="Ubuntu Light" charset="0"/>
                <a:cs typeface="Ubuntu Light"/>
              </a:defRPr>
            </a:lvl4pPr>
            <a:lvl5pPr marL="858838" indent="-176213" algn="l" rtl="0" eaLnBrk="0" fontAlgn="base" hangingPunct="0">
              <a:spcBef>
                <a:spcPts val="675"/>
              </a:spcBef>
              <a:spcAft>
                <a:spcPct val="0"/>
              </a:spcAft>
              <a:buClr>
                <a:srgbClr val="5197CC"/>
              </a:buClr>
              <a:buSzPct val="100000"/>
              <a:buFont typeface="Arial" panose="020B0604020202020204" pitchFamily="34" charset="0"/>
              <a:buChar char="•"/>
              <a:defRPr kern="1200">
                <a:solidFill>
                  <a:srgbClr val="0C377B"/>
                </a:solidFill>
                <a:latin typeface="+mn-lt"/>
                <a:ea typeface="Ubuntu Light" charset="0"/>
                <a:cs typeface="Ubuntu Light"/>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a:lstStyle>
          <a:p>
            <a:r>
              <a:rPr lang="en-US" dirty="0">
                <a:solidFill>
                  <a:schemeClr val="tx2"/>
                </a:solidFill>
              </a:rPr>
              <a:t>Adjustable magnetic collimators (“scrapers”): Toroidal magnets with adjustable gaps, 5 m length.</a:t>
            </a:r>
          </a:p>
          <a:p>
            <a:r>
              <a:rPr lang="en-US" dirty="0">
                <a:solidFill>
                  <a:schemeClr val="tx2"/>
                </a:solidFill>
              </a:rPr>
              <a:t>Field in iron of about 1.5 T (saturated at 100 A).</a:t>
            </a:r>
          </a:p>
          <a:p>
            <a:r>
              <a:rPr lang="en-US" dirty="0">
                <a:solidFill>
                  <a:schemeClr val="tx2"/>
                </a:solidFill>
              </a:rPr>
              <a:t>Negligible quadrupolar field component in the </a:t>
            </a:r>
            <a:r>
              <a:rPr lang="en-US" dirty="0" err="1">
                <a:solidFill>
                  <a:schemeClr val="tx2"/>
                </a:solidFill>
              </a:rPr>
              <a:t>centre</a:t>
            </a:r>
            <a:r>
              <a:rPr lang="en-US" dirty="0">
                <a:solidFill>
                  <a:schemeClr val="tx2"/>
                </a:solidFill>
              </a:rPr>
              <a:t>.</a:t>
            </a:r>
          </a:p>
        </p:txBody>
      </p:sp>
    </p:spTree>
    <p:extLst>
      <p:ext uri="{BB962C8B-B14F-4D97-AF65-F5344CB8AC3E}">
        <p14:creationId xmlns:p14="http://schemas.microsoft.com/office/powerpoint/2010/main" val="18773942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E73CDB-3DAE-CA47-8691-26B9E49C13F6}"/>
              </a:ext>
            </a:extLst>
          </p:cNvPr>
          <p:cNvSpPr>
            <a:spLocks noGrp="1"/>
          </p:cNvSpPr>
          <p:nvPr>
            <p:ph type="title"/>
          </p:nvPr>
        </p:nvSpPr>
        <p:spPr/>
        <p:txBody>
          <a:bodyPr/>
          <a:lstStyle/>
          <a:p>
            <a:r>
              <a:rPr lang="en-GB" dirty="0"/>
              <a:t>Excursion: Magnetic Collimation (2/2)</a:t>
            </a:r>
          </a:p>
        </p:txBody>
      </p:sp>
      <p:sp>
        <p:nvSpPr>
          <p:cNvPr id="4" name="Date Placeholder 3">
            <a:extLst>
              <a:ext uri="{FF2B5EF4-FFF2-40B4-BE49-F238E27FC236}">
                <a16:creationId xmlns:a16="http://schemas.microsoft.com/office/drawing/2014/main" id="{2547FCEF-8E04-424B-A16E-424903CB9541}"/>
              </a:ext>
            </a:extLst>
          </p:cNvPr>
          <p:cNvSpPr>
            <a:spLocks noGrp="1"/>
          </p:cNvSpPr>
          <p:nvPr>
            <p:ph type="dt" sz="half" idx="10"/>
          </p:nvPr>
        </p:nvSpPr>
        <p:spPr/>
        <p:txBody>
          <a:bodyPr/>
          <a:lstStyle/>
          <a:p>
            <a:r>
              <a:rPr lang="de-DE"/>
              <a:t>24.03.2021</a:t>
            </a:r>
            <a:endParaRPr lang="en-US" dirty="0"/>
          </a:p>
        </p:txBody>
      </p:sp>
      <p:sp>
        <p:nvSpPr>
          <p:cNvPr id="5" name="Footer Placeholder 4">
            <a:extLst>
              <a:ext uri="{FF2B5EF4-FFF2-40B4-BE49-F238E27FC236}">
                <a16:creationId xmlns:a16="http://schemas.microsoft.com/office/drawing/2014/main" id="{4D02A35C-D43A-C540-BD37-136C2CF5573A}"/>
              </a:ext>
            </a:extLst>
          </p:cNvPr>
          <p:cNvSpPr>
            <a:spLocks noGrp="1"/>
          </p:cNvSpPr>
          <p:nvPr>
            <p:ph type="ftr" sz="quarter" idx="11"/>
          </p:nvPr>
        </p:nvSpPr>
        <p:spPr/>
        <p:txBody>
          <a:bodyPr/>
          <a:lstStyle/>
          <a:p>
            <a:r>
              <a:rPr lang="en-US"/>
              <a:t>Synergies with Proposed Experiments | Muon Collider Testing Opportunities | J.Bernhard</a:t>
            </a:r>
            <a:endParaRPr lang="en-US" dirty="0"/>
          </a:p>
        </p:txBody>
      </p:sp>
      <p:sp>
        <p:nvSpPr>
          <p:cNvPr id="6" name="Slide Number Placeholder 5">
            <a:extLst>
              <a:ext uri="{FF2B5EF4-FFF2-40B4-BE49-F238E27FC236}">
                <a16:creationId xmlns:a16="http://schemas.microsoft.com/office/drawing/2014/main" id="{81E2A0F1-3B1D-6A44-820D-482DAB30A5C7}"/>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9" name="Picture 8" descr="IMG_1997.JPG">
            <a:extLst>
              <a:ext uri="{FF2B5EF4-FFF2-40B4-BE49-F238E27FC236}">
                <a16:creationId xmlns:a16="http://schemas.microsoft.com/office/drawing/2014/main" id="{1C6BBD5B-6202-164C-B26F-F62211E2A338}"/>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457200" y="1196203"/>
            <a:ext cx="5069700" cy="3520176"/>
          </a:xfrm>
          <a:prstGeom prst="rect">
            <a:avLst/>
          </a:prstGeom>
        </p:spPr>
      </p:pic>
      <p:grpSp>
        <p:nvGrpSpPr>
          <p:cNvPr id="12" name="Group 11">
            <a:extLst>
              <a:ext uri="{FF2B5EF4-FFF2-40B4-BE49-F238E27FC236}">
                <a16:creationId xmlns:a16="http://schemas.microsoft.com/office/drawing/2014/main" id="{20A1D48D-2C51-8743-BB6C-8DFCE6916A6F}"/>
              </a:ext>
            </a:extLst>
          </p:cNvPr>
          <p:cNvGrpSpPr/>
          <p:nvPr/>
        </p:nvGrpSpPr>
        <p:grpSpPr>
          <a:xfrm>
            <a:off x="6312024" y="1439335"/>
            <a:ext cx="4795522" cy="3316332"/>
            <a:chOff x="5679724" y="2705722"/>
            <a:chExt cx="2762184" cy="2424175"/>
          </a:xfrm>
        </p:grpSpPr>
        <p:sp>
          <p:nvSpPr>
            <p:cNvPr id="14" name="Trapezoid 9">
              <a:extLst>
                <a:ext uri="{FF2B5EF4-FFF2-40B4-BE49-F238E27FC236}">
                  <a16:creationId xmlns:a16="http://schemas.microsoft.com/office/drawing/2014/main" id="{FB6652CB-7863-DB41-AF72-5AF88A57CCCA}"/>
                </a:ext>
              </a:extLst>
            </p:cNvPr>
            <p:cNvSpPr/>
            <p:nvPr/>
          </p:nvSpPr>
          <p:spPr>
            <a:xfrm rot="16200000">
              <a:off x="5663945" y="3502462"/>
              <a:ext cx="1120169" cy="717846"/>
            </a:xfrm>
            <a:prstGeom prst="trapezoid">
              <a:avLst/>
            </a:prstGeom>
            <a:solidFill>
              <a:srgbClr val="33CC33"/>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rapezoid 10">
              <a:extLst>
                <a:ext uri="{FF2B5EF4-FFF2-40B4-BE49-F238E27FC236}">
                  <a16:creationId xmlns:a16="http://schemas.microsoft.com/office/drawing/2014/main" id="{E059BEC8-ACFF-AD40-AF12-0F7FD01F29B6}"/>
                </a:ext>
              </a:extLst>
            </p:cNvPr>
            <p:cNvSpPr/>
            <p:nvPr/>
          </p:nvSpPr>
          <p:spPr>
            <a:xfrm rot="16200000">
              <a:off x="7394145" y="3504990"/>
              <a:ext cx="1120169" cy="717846"/>
            </a:xfrm>
            <a:prstGeom prst="trapezoid">
              <a:avLst/>
            </a:prstGeom>
            <a:solidFill>
              <a:srgbClr val="33CC33"/>
            </a:solidFill>
            <a:effectLst/>
            <a:scene3d>
              <a:camera prst="orthographicFront">
                <a:rot lat="0" lon="0" rev="1080000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91F964BD-00AC-8B4E-9C2A-8B5AA0BD4963}"/>
                </a:ext>
              </a:extLst>
            </p:cNvPr>
            <p:cNvSpPr/>
            <p:nvPr/>
          </p:nvSpPr>
          <p:spPr>
            <a:xfrm>
              <a:off x="6582953" y="3210585"/>
              <a:ext cx="1012353" cy="473305"/>
            </a:xfrm>
            <a:prstGeom prst="rect">
              <a:avLst/>
            </a:prstGeom>
            <a:solidFill>
              <a:srgbClr val="009933"/>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D63A44D9-26CE-4640-A543-0C0A479E65A5}"/>
                </a:ext>
              </a:extLst>
            </p:cNvPr>
            <p:cNvSpPr/>
            <p:nvPr/>
          </p:nvSpPr>
          <p:spPr>
            <a:xfrm>
              <a:off x="6577573" y="4049241"/>
              <a:ext cx="1012353" cy="473305"/>
            </a:xfrm>
            <a:prstGeom prst="rect">
              <a:avLst/>
            </a:prstGeom>
            <a:solidFill>
              <a:srgbClr val="009933"/>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2C93DBB9-7877-C24B-84D3-2F52631C574C}"/>
                </a:ext>
              </a:extLst>
            </p:cNvPr>
            <p:cNvSpPr/>
            <p:nvPr/>
          </p:nvSpPr>
          <p:spPr>
            <a:xfrm>
              <a:off x="6231925" y="3494573"/>
              <a:ext cx="1688142" cy="733623"/>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064F540-8738-2842-9902-0ECD1E700AAC}"/>
                </a:ext>
              </a:extLst>
            </p:cNvPr>
            <p:cNvSpPr/>
            <p:nvPr/>
          </p:nvSpPr>
          <p:spPr>
            <a:xfrm>
              <a:off x="6329102" y="3568093"/>
              <a:ext cx="1472634" cy="581223"/>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B6AF5A96-160C-4B4F-AEB8-192B23EADCBC}"/>
                </a:ext>
              </a:extLst>
            </p:cNvPr>
            <p:cNvSpPr/>
            <p:nvPr/>
          </p:nvSpPr>
          <p:spPr>
            <a:xfrm>
              <a:off x="5758614" y="3794333"/>
              <a:ext cx="946622" cy="149880"/>
            </a:xfrm>
            <a:prstGeom prst="rect">
              <a:avLst/>
            </a:prstGeom>
            <a:pattFill prst="dkHorz">
              <a:fgClr>
                <a:schemeClr val="accent6">
                  <a:lumMod val="75000"/>
                </a:schemeClr>
              </a:fgClr>
              <a:bgClr>
                <a:prstClr val="white"/>
              </a:bgClr>
            </a:patt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3518FB9A-76CC-2945-99B6-D25B4C3BD9D3}"/>
                </a:ext>
              </a:extLst>
            </p:cNvPr>
            <p:cNvSpPr/>
            <p:nvPr/>
          </p:nvSpPr>
          <p:spPr>
            <a:xfrm>
              <a:off x="7473036" y="3796861"/>
              <a:ext cx="946622" cy="149880"/>
            </a:xfrm>
            <a:prstGeom prst="rect">
              <a:avLst/>
            </a:prstGeom>
            <a:pattFill prst="dkHorz">
              <a:fgClr>
                <a:schemeClr val="accent6">
                  <a:lumMod val="75000"/>
                </a:schemeClr>
              </a:fgClr>
              <a:bgClr>
                <a:prstClr val="white"/>
              </a:bgClr>
            </a:patt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2" name="Straight Arrow Connector 21">
              <a:extLst>
                <a:ext uri="{FF2B5EF4-FFF2-40B4-BE49-F238E27FC236}">
                  <a16:creationId xmlns:a16="http://schemas.microsoft.com/office/drawing/2014/main" id="{FD9FC63F-666D-2F40-BFE7-4F860BB8F714}"/>
                </a:ext>
              </a:extLst>
            </p:cNvPr>
            <p:cNvCxnSpPr/>
            <p:nvPr/>
          </p:nvCxnSpPr>
          <p:spPr>
            <a:xfrm flipH="1">
              <a:off x="6760459" y="3494539"/>
              <a:ext cx="591638" cy="0"/>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862DD470-DC8A-5648-AF0B-C42160914FB8}"/>
                </a:ext>
              </a:extLst>
            </p:cNvPr>
            <p:cNvCxnSpPr/>
            <p:nvPr/>
          </p:nvCxnSpPr>
          <p:spPr>
            <a:xfrm flipH="1">
              <a:off x="6912859" y="3568059"/>
              <a:ext cx="591638" cy="0"/>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51537583-5D13-584D-B441-29F83ED81E59}"/>
                </a:ext>
              </a:extLst>
            </p:cNvPr>
            <p:cNvSpPr txBox="1"/>
            <p:nvPr/>
          </p:nvSpPr>
          <p:spPr>
            <a:xfrm>
              <a:off x="6239854" y="3179020"/>
              <a:ext cx="312906" cy="369332"/>
            </a:xfrm>
            <a:prstGeom prst="rect">
              <a:avLst/>
            </a:prstGeom>
            <a:noFill/>
          </p:spPr>
          <p:txBody>
            <a:bodyPr wrap="none" rtlCol="0">
              <a:spAutoFit/>
            </a:bodyPr>
            <a:lstStyle/>
            <a:p>
              <a:r>
                <a:rPr lang="en-US" b="1" dirty="0">
                  <a:solidFill>
                    <a:srgbClr val="FF0000"/>
                  </a:solidFill>
                </a:rPr>
                <a:t>B</a:t>
              </a:r>
            </a:p>
          </p:txBody>
        </p:sp>
        <p:cxnSp>
          <p:nvCxnSpPr>
            <p:cNvPr id="25" name="Straight Arrow Connector 24">
              <a:extLst>
                <a:ext uri="{FF2B5EF4-FFF2-40B4-BE49-F238E27FC236}">
                  <a16:creationId xmlns:a16="http://schemas.microsoft.com/office/drawing/2014/main" id="{F0F993D2-3527-924F-BF23-CB7371528B82}"/>
                </a:ext>
              </a:extLst>
            </p:cNvPr>
            <p:cNvCxnSpPr/>
            <p:nvPr/>
          </p:nvCxnSpPr>
          <p:spPr>
            <a:xfrm flipV="1">
              <a:off x="7089130" y="2705722"/>
              <a:ext cx="0" cy="654735"/>
            </a:xfrm>
            <a:prstGeom prst="straightConnector1">
              <a:avLst/>
            </a:prstGeom>
            <a:ln w="38100">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F4C1F2FE-8B37-694B-8C01-A34CE24DA9F4}"/>
                </a:ext>
              </a:extLst>
            </p:cNvPr>
            <p:cNvCxnSpPr/>
            <p:nvPr/>
          </p:nvCxnSpPr>
          <p:spPr>
            <a:xfrm flipV="1">
              <a:off x="7115306" y="4475162"/>
              <a:ext cx="0" cy="654735"/>
            </a:xfrm>
            <a:prstGeom prst="straightConnector1">
              <a:avLst/>
            </a:prstGeom>
            <a:ln w="38100">
              <a:solidFill>
                <a:srgbClr val="0000FF"/>
              </a:solidFill>
              <a:tailEnd type="arrow"/>
            </a:ln>
            <a:effectLst/>
            <a:scene3d>
              <a:camera prst="orthographicFront">
                <a:rot lat="0" lon="0" rev="10800000"/>
              </a:camera>
              <a:lightRig rig="threePt" dir="t"/>
            </a:scene3d>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6737E56A-3B21-4F43-9840-A431CB526609}"/>
                </a:ext>
              </a:extLst>
            </p:cNvPr>
            <p:cNvCxnSpPr/>
            <p:nvPr/>
          </p:nvCxnSpPr>
          <p:spPr>
            <a:xfrm flipV="1">
              <a:off x="5679724" y="3757380"/>
              <a:ext cx="0" cy="654735"/>
            </a:xfrm>
            <a:prstGeom prst="straightConnector1">
              <a:avLst/>
            </a:prstGeom>
            <a:ln w="38100">
              <a:solidFill>
                <a:srgbClr val="0000FF"/>
              </a:solidFill>
              <a:tailEnd type="arrow"/>
            </a:ln>
            <a:effectLst/>
            <a:scene3d>
              <a:camera prst="orthographicFront">
                <a:rot lat="0" lon="0" rev="5400000"/>
              </a:camera>
              <a:lightRig rig="threePt" dir="t"/>
            </a:scene3d>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3BE98365-CCB5-1D47-9A47-C1A0D909B20A}"/>
                </a:ext>
              </a:extLst>
            </p:cNvPr>
            <p:cNvCxnSpPr/>
            <p:nvPr/>
          </p:nvCxnSpPr>
          <p:spPr>
            <a:xfrm flipV="1">
              <a:off x="8441908" y="3460145"/>
              <a:ext cx="0" cy="654735"/>
            </a:xfrm>
            <a:prstGeom prst="straightConnector1">
              <a:avLst/>
            </a:prstGeom>
            <a:ln w="38100">
              <a:solidFill>
                <a:srgbClr val="0000FF"/>
              </a:solidFill>
              <a:tailEnd type="arrow"/>
            </a:ln>
            <a:effectLst/>
            <a:scene3d>
              <a:camera prst="orthographicFront">
                <a:rot lat="0" lon="0" rev="16200000"/>
              </a:camera>
              <a:lightRig rig="threePt" dir="t"/>
            </a:scene3d>
          </p:spPr>
          <p:style>
            <a:lnRef idx="2">
              <a:schemeClr val="accent1"/>
            </a:lnRef>
            <a:fillRef idx="0">
              <a:schemeClr val="accent1"/>
            </a:fillRef>
            <a:effectRef idx="1">
              <a:schemeClr val="accent1"/>
            </a:effectRef>
            <a:fontRef idx="minor">
              <a:schemeClr val="tx1"/>
            </a:fontRef>
          </p:style>
        </p:cxnSp>
        <p:sp>
          <p:nvSpPr>
            <p:cNvPr id="29" name="TextBox 28">
              <a:extLst>
                <a:ext uri="{FF2B5EF4-FFF2-40B4-BE49-F238E27FC236}">
                  <a16:creationId xmlns:a16="http://schemas.microsoft.com/office/drawing/2014/main" id="{2255203F-269D-904B-A695-0681BB454E5D}"/>
                </a:ext>
              </a:extLst>
            </p:cNvPr>
            <p:cNvSpPr txBox="1"/>
            <p:nvPr/>
          </p:nvSpPr>
          <p:spPr>
            <a:xfrm>
              <a:off x="7216630" y="2729387"/>
              <a:ext cx="1170212" cy="369332"/>
            </a:xfrm>
            <a:prstGeom prst="rect">
              <a:avLst/>
            </a:prstGeom>
            <a:noFill/>
          </p:spPr>
          <p:txBody>
            <a:bodyPr wrap="none" rtlCol="0">
              <a:spAutoFit/>
            </a:bodyPr>
            <a:lstStyle/>
            <a:p>
              <a:r>
                <a:rPr lang="en-US" b="1" dirty="0">
                  <a:solidFill>
                    <a:srgbClr val="3366FF"/>
                  </a:solidFill>
                </a:rPr>
                <a:t>Deflection</a:t>
              </a:r>
            </a:p>
          </p:txBody>
        </p:sp>
      </p:grpSp>
      <p:sp>
        <p:nvSpPr>
          <p:cNvPr id="30" name="Content Placeholder 2">
            <a:extLst>
              <a:ext uri="{FF2B5EF4-FFF2-40B4-BE49-F238E27FC236}">
                <a16:creationId xmlns:a16="http://schemas.microsoft.com/office/drawing/2014/main" id="{EA5134E3-7DDE-1847-B21E-338213733236}"/>
              </a:ext>
            </a:extLst>
          </p:cNvPr>
          <p:cNvSpPr txBox="1">
            <a:spLocks/>
          </p:cNvSpPr>
          <p:nvPr/>
        </p:nvSpPr>
        <p:spPr>
          <a:xfrm>
            <a:off x="457200" y="4755667"/>
            <a:ext cx="11376023" cy="1452959"/>
          </a:xfrm>
          <a:prstGeom prst="rect">
            <a:avLst/>
          </a:prstGeom>
        </p:spPr>
        <p:txBody>
          <a:bodyPr/>
          <a:lstStyle>
            <a:lvl1pPr marL="168275" indent="-168275" algn="l" rtl="0" eaLnBrk="0" fontAlgn="base" hangingPunct="0">
              <a:spcBef>
                <a:spcPts val="0"/>
              </a:spcBef>
              <a:spcAft>
                <a:spcPct val="0"/>
              </a:spcAft>
              <a:buClr>
                <a:schemeClr val="accent1"/>
              </a:buClr>
              <a:buSzPct val="100000"/>
              <a:buFont typeface="Arial" panose="020B0604020202020204" pitchFamily="34" charset="0"/>
              <a:buChar char="•"/>
              <a:defRPr sz="2200" kern="1200">
                <a:solidFill>
                  <a:srgbClr val="0C377B"/>
                </a:solidFill>
                <a:latin typeface="+mn-lt"/>
                <a:ea typeface="MS PGothic" panose="020B0600070205080204" pitchFamily="34" charset="-128"/>
                <a:cs typeface="Ubuntu Light"/>
              </a:defRPr>
            </a:lvl1pPr>
            <a:lvl2pPr marL="344488" indent="-171450" algn="l" rtl="0" eaLnBrk="0" fontAlgn="base" hangingPunct="0">
              <a:spcBef>
                <a:spcPts val="675"/>
              </a:spcBef>
              <a:spcAft>
                <a:spcPct val="0"/>
              </a:spcAft>
              <a:buClr>
                <a:schemeClr val="bg2"/>
              </a:buClr>
              <a:buSzPct val="100000"/>
              <a:buFont typeface="Arial" panose="020B0604020202020204" pitchFamily="34" charset="0"/>
              <a:buChar char="•"/>
              <a:defRPr sz="2100" kern="1200">
                <a:solidFill>
                  <a:srgbClr val="0C377B"/>
                </a:solidFill>
                <a:latin typeface="+mn-lt"/>
                <a:ea typeface="Ubuntu Light" charset="0"/>
                <a:cs typeface="Ubuntu Light"/>
              </a:defRPr>
            </a:lvl2pPr>
            <a:lvl3pPr marL="514350" indent="-168275" algn="l" rtl="0" eaLnBrk="0" fontAlgn="base" hangingPunct="0">
              <a:spcBef>
                <a:spcPts val="675"/>
              </a:spcBef>
              <a:spcAft>
                <a:spcPct val="0"/>
              </a:spcAft>
              <a:buClr>
                <a:schemeClr val="accent2"/>
              </a:buClr>
              <a:buSzPct val="100000"/>
              <a:buFont typeface="Arial" panose="020B0604020202020204" pitchFamily="34" charset="0"/>
              <a:buChar char="•"/>
              <a:defRPr kern="1200">
                <a:solidFill>
                  <a:srgbClr val="0C377B"/>
                </a:solidFill>
                <a:latin typeface="+mn-lt"/>
                <a:ea typeface="Ubuntu Light" charset="0"/>
                <a:cs typeface="Ubuntu Light"/>
              </a:defRPr>
            </a:lvl3pPr>
            <a:lvl4pPr marL="681038" indent="-166688" algn="l" rtl="0" eaLnBrk="0" fontAlgn="base" hangingPunct="0">
              <a:spcBef>
                <a:spcPts val="675"/>
              </a:spcBef>
              <a:spcAft>
                <a:spcPct val="0"/>
              </a:spcAft>
              <a:buClr>
                <a:srgbClr val="4F9A06"/>
              </a:buClr>
              <a:buSzPct val="100000"/>
              <a:buFont typeface="Arial" panose="020B0604020202020204" pitchFamily="34" charset="0"/>
              <a:buChar char="•"/>
              <a:defRPr kern="1200">
                <a:solidFill>
                  <a:srgbClr val="0C377B"/>
                </a:solidFill>
                <a:latin typeface="+mn-lt"/>
                <a:ea typeface="Ubuntu Light" charset="0"/>
                <a:cs typeface="Ubuntu Light"/>
              </a:defRPr>
            </a:lvl4pPr>
            <a:lvl5pPr marL="858838" indent="-176213" algn="l" rtl="0" eaLnBrk="0" fontAlgn="base" hangingPunct="0">
              <a:spcBef>
                <a:spcPts val="675"/>
              </a:spcBef>
              <a:spcAft>
                <a:spcPct val="0"/>
              </a:spcAft>
              <a:buClr>
                <a:srgbClr val="5197CC"/>
              </a:buClr>
              <a:buSzPct val="100000"/>
              <a:buFont typeface="Arial" panose="020B0604020202020204" pitchFamily="34" charset="0"/>
              <a:buChar char="•"/>
              <a:defRPr kern="1200">
                <a:solidFill>
                  <a:srgbClr val="0C377B"/>
                </a:solidFill>
                <a:latin typeface="+mn-lt"/>
                <a:ea typeface="Ubuntu Light" charset="0"/>
                <a:cs typeface="Ubuntu Light"/>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a:lstStyle>
          <a:p>
            <a:r>
              <a:rPr lang="en-US" dirty="0">
                <a:solidFill>
                  <a:schemeClr val="tx2"/>
                </a:solidFill>
              </a:rPr>
              <a:t>Fixed magnetic collimators: Toroidal magnets with fixed gaps.</a:t>
            </a:r>
          </a:p>
          <a:p>
            <a:r>
              <a:rPr lang="en-US" dirty="0">
                <a:solidFill>
                  <a:schemeClr val="tx2"/>
                </a:solidFill>
              </a:rPr>
              <a:t>Field in iron of about 1.5 T (saturated at 100 A).</a:t>
            </a:r>
          </a:p>
          <a:p>
            <a:r>
              <a:rPr lang="en-US" dirty="0">
                <a:solidFill>
                  <a:schemeClr val="tx2"/>
                </a:solidFill>
              </a:rPr>
              <a:t>Length between 3.2 m to 8 m, </a:t>
            </a:r>
            <a:r>
              <a:rPr lang="en-US" dirty="0" err="1">
                <a:solidFill>
                  <a:schemeClr val="tx2"/>
                </a:solidFill>
              </a:rPr>
              <a:t>minimising</a:t>
            </a:r>
            <a:r>
              <a:rPr lang="en-US" dirty="0">
                <a:solidFill>
                  <a:schemeClr val="tx2"/>
                </a:solidFill>
              </a:rPr>
              <a:t> scattering in the yoke (proportional to √L) with respect to the magnetic deflection (proportional to L).</a:t>
            </a:r>
          </a:p>
        </p:txBody>
      </p:sp>
    </p:spTree>
    <p:extLst>
      <p:ext uri="{BB962C8B-B14F-4D97-AF65-F5344CB8AC3E}">
        <p14:creationId xmlns:p14="http://schemas.microsoft.com/office/powerpoint/2010/main" val="13829531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E73CDB-3DAE-CA47-8691-26B9E49C13F6}"/>
              </a:ext>
            </a:extLst>
          </p:cNvPr>
          <p:cNvSpPr>
            <a:spLocks noGrp="1"/>
          </p:cNvSpPr>
          <p:nvPr>
            <p:ph type="title"/>
          </p:nvPr>
        </p:nvSpPr>
        <p:spPr/>
        <p:txBody>
          <a:bodyPr/>
          <a:lstStyle/>
          <a:p>
            <a:r>
              <a:rPr lang="en-GB" dirty="0"/>
              <a:t>Muon Shields: </a:t>
            </a:r>
            <a:r>
              <a:rPr lang="en-GB" dirty="0" err="1"/>
              <a:t>SHiP</a:t>
            </a:r>
            <a:endParaRPr lang="en-GB" dirty="0"/>
          </a:p>
        </p:txBody>
      </p:sp>
      <p:sp>
        <p:nvSpPr>
          <p:cNvPr id="4" name="Date Placeholder 3">
            <a:extLst>
              <a:ext uri="{FF2B5EF4-FFF2-40B4-BE49-F238E27FC236}">
                <a16:creationId xmlns:a16="http://schemas.microsoft.com/office/drawing/2014/main" id="{2547FCEF-8E04-424B-A16E-424903CB9541}"/>
              </a:ext>
            </a:extLst>
          </p:cNvPr>
          <p:cNvSpPr>
            <a:spLocks noGrp="1"/>
          </p:cNvSpPr>
          <p:nvPr>
            <p:ph type="dt" sz="half" idx="10"/>
          </p:nvPr>
        </p:nvSpPr>
        <p:spPr/>
        <p:txBody>
          <a:bodyPr/>
          <a:lstStyle/>
          <a:p>
            <a:r>
              <a:rPr lang="de-DE"/>
              <a:t>24.03.2021</a:t>
            </a:r>
            <a:endParaRPr lang="en-US" dirty="0"/>
          </a:p>
        </p:txBody>
      </p:sp>
      <p:sp>
        <p:nvSpPr>
          <p:cNvPr id="5" name="Footer Placeholder 4">
            <a:extLst>
              <a:ext uri="{FF2B5EF4-FFF2-40B4-BE49-F238E27FC236}">
                <a16:creationId xmlns:a16="http://schemas.microsoft.com/office/drawing/2014/main" id="{4D02A35C-D43A-C540-BD37-136C2CF5573A}"/>
              </a:ext>
            </a:extLst>
          </p:cNvPr>
          <p:cNvSpPr>
            <a:spLocks noGrp="1"/>
          </p:cNvSpPr>
          <p:nvPr>
            <p:ph type="ftr" sz="quarter" idx="11"/>
          </p:nvPr>
        </p:nvSpPr>
        <p:spPr/>
        <p:txBody>
          <a:bodyPr/>
          <a:lstStyle/>
          <a:p>
            <a:r>
              <a:rPr lang="en-US"/>
              <a:t>Synergies with Proposed Experiments | Muon Collider Testing Opportunities | J.Bernhard</a:t>
            </a:r>
            <a:endParaRPr lang="en-US" dirty="0"/>
          </a:p>
        </p:txBody>
      </p:sp>
      <p:sp>
        <p:nvSpPr>
          <p:cNvPr id="6" name="Slide Number Placeholder 5">
            <a:extLst>
              <a:ext uri="{FF2B5EF4-FFF2-40B4-BE49-F238E27FC236}">
                <a16:creationId xmlns:a16="http://schemas.microsoft.com/office/drawing/2014/main" id="{81E2A0F1-3B1D-6A44-820D-482DAB30A5C7}"/>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11" name="Picture 10">
            <a:extLst>
              <a:ext uri="{FF2B5EF4-FFF2-40B4-BE49-F238E27FC236}">
                <a16:creationId xmlns:a16="http://schemas.microsoft.com/office/drawing/2014/main" id="{F34DE44C-5B7F-3D4C-B45E-388F9362D73F}"/>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5723736" y="1169012"/>
            <a:ext cx="6317318" cy="3841239"/>
          </a:xfrm>
          <a:prstGeom prst="rect">
            <a:avLst/>
          </a:prstGeom>
        </p:spPr>
      </p:pic>
      <p:pic>
        <p:nvPicPr>
          <p:cNvPr id="12" name="Picture 11">
            <a:extLst>
              <a:ext uri="{FF2B5EF4-FFF2-40B4-BE49-F238E27FC236}">
                <a16:creationId xmlns:a16="http://schemas.microsoft.com/office/drawing/2014/main" id="{DABFD1ED-BE0F-1745-B8A3-EBE2D7583F3F}"/>
              </a:ext>
            </a:extLst>
          </p:cNvPr>
          <p:cNvPicPr>
            <a:picLocks noChangeAspect="1"/>
          </p:cNvPicPr>
          <p:nvPr/>
        </p:nvPicPr>
        <p:blipFill>
          <a:blip r:embed="rId3"/>
          <a:stretch>
            <a:fillRect/>
          </a:stretch>
        </p:blipFill>
        <p:spPr>
          <a:xfrm>
            <a:off x="119336" y="1439336"/>
            <a:ext cx="5616623" cy="3561270"/>
          </a:xfrm>
          <a:prstGeom prst="rect">
            <a:avLst/>
          </a:prstGeom>
        </p:spPr>
      </p:pic>
      <p:sp>
        <p:nvSpPr>
          <p:cNvPr id="13" name="TextBox 12">
            <a:extLst>
              <a:ext uri="{FF2B5EF4-FFF2-40B4-BE49-F238E27FC236}">
                <a16:creationId xmlns:a16="http://schemas.microsoft.com/office/drawing/2014/main" id="{BDA6686E-DAC2-DA48-BBE7-DCB6C4571A65}"/>
              </a:ext>
            </a:extLst>
          </p:cNvPr>
          <p:cNvSpPr txBox="1"/>
          <p:nvPr/>
        </p:nvSpPr>
        <p:spPr>
          <a:xfrm>
            <a:off x="7176120" y="2708920"/>
            <a:ext cx="5616623" cy="276999"/>
          </a:xfrm>
          <a:prstGeom prst="rect">
            <a:avLst/>
          </a:prstGeom>
          <a:noFill/>
        </p:spPr>
        <p:txBody>
          <a:bodyPr wrap="square" lIns="0" tIns="0" rIns="0" bIns="0" rtlCol="0">
            <a:spAutoFit/>
          </a:bodyPr>
          <a:lstStyle/>
          <a:p>
            <a:pPr algn="l"/>
            <a:r>
              <a:rPr lang="en-GB" dirty="0"/>
              <a:t>A. </a:t>
            </a:r>
            <a:r>
              <a:rPr lang="en-GB" dirty="0" err="1"/>
              <a:t>Golutvin</a:t>
            </a:r>
            <a:r>
              <a:rPr lang="en-GB" dirty="0"/>
              <a:t>, PBC Annual Meeting, March 2021</a:t>
            </a:r>
          </a:p>
        </p:txBody>
      </p:sp>
      <p:sp>
        <p:nvSpPr>
          <p:cNvPr id="14" name="Content Placeholder 2">
            <a:extLst>
              <a:ext uri="{FF2B5EF4-FFF2-40B4-BE49-F238E27FC236}">
                <a16:creationId xmlns:a16="http://schemas.microsoft.com/office/drawing/2014/main" id="{53FC8777-7BF3-2242-A4F1-EF2434F003AC}"/>
              </a:ext>
            </a:extLst>
          </p:cNvPr>
          <p:cNvSpPr txBox="1">
            <a:spLocks/>
          </p:cNvSpPr>
          <p:nvPr/>
        </p:nvSpPr>
        <p:spPr>
          <a:xfrm>
            <a:off x="407990" y="5193589"/>
            <a:ext cx="11376023" cy="1076601"/>
          </a:xfrm>
          <a:prstGeom prst="rect">
            <a:avLst/>
          </a:prstGeom>
        </p:spPr>
        <p:txBody>
          <a:bodyPr/>
          <a:lstStyle>
            <a:lvl1pPr marL="168275" indent="-168275" algn="l" rtl="0" eaLnBrk="0" fontAlgn="base" hangingPunct="0">
              <a:spcBef>
                <a:spcPts val="0"/>
              </a:spcBef>
              <a:spcAft>
                <a:spcPct val="0"/>
              </a:spcAft>
              <a:buClr>
                <a:schemeClr val="accent1"/>
              </a:buClr>
              <a:buSzPct val="100000"/>
              <a:buFont typeface="Arial" panose="020B0604020202020204" pitchFamily="34" charset="0"/>
              <a:buChar char="•"/>
              <a:defRPr sz="2200" kern="1200">
                <a:solidFill>
                  <a:srgbClr val="0C377B"/>
                </a:solidFill>
                <a:latin typeface="+mn-lt"/>
                <a:ea typeface="MS PGothic" panose="020B0600070205080204" pitchFamily="34" charset="-128"/>
                <a:cs typeface="Ubuntu Light"/>
              </a:defRPr>
            </a:lvl1pPr>
            <a:lvl2pPr marL="344488" indent="-171450" algn="l" rtl="0" eaLnBrk="0" fontAlgn="base" hangingPunct="0">
              <a:spcBef>
                <a:spcPts val="675"/>
              </a:spcBef>
              <a:spcAft>
                <a:spcPct val="0"/>
              </a:spcAft>
              <a:buClr>
                <a:schemeClr val="bg2"/>
              </a:buClr>
              <a:buSzPct val="100000"/>
              <a:buFont typeface="Arial" panose="020B0604020202020204" pitchFamily="34" charset="0"/>
              <a:buChar char="•"/>
              <a:defRPr sz="2100" kern="1200">
                <a:solidFill>
                  <a:srgbClr val="0C377B"/>
                </a:solidFill>
                <a:latin typeface="+mn-lt"/>
                <a:ea typeface="Ubuntu Light" charset="0"/>
                <a:cs typeface="Ubuntu Light"/>
              </a:defRPr>
            </a:lvl2pPr>
            <a:lvl3pPr marL="514350" indent="-168275" algn="l" rtl="0" eaLnBrk="0" fontAlgn="base" hangingPunct="0">
              <a:spcBef>
                <a:spcPts val="675"/>
              </a:spcBef>
              <a:spcAft>
                <a:spcPct val="0"/>
              </a:spcAft>
              <a:buClr>
                <a:schemeClr val="accent2"/>
              </a:buClr>
              <a:buSzPct val="100000"/>
              <a:buFont typeface="Arial" panose="020B0604020202020204" pitchFamily="34" charset="0"/>
              <a:buChar char="•"/>
              <a:defRPr kern="1200">
                <a:solidFill>
                  <a:srgbClr val="0C377B"/>
                </a:solidFill>
                <a:latin typeface="+mn-lt"/>
                <a:ea typeface="Ubuntu Light" charset="0"/>
                <a:cs typeface="Ubuntu Light"/>
              </a:defRPr>
            </a:lvl3pPr>
            <a:lvl4pPr marL="681038" indent="-166688" algn="l" rtl="0" eaLnBrk="0" fontAlgn="base" hangingPunct="0">
              <a:spcBef>
                <a:spcPts val="675"/>
              </a:spcBef>
              <a:spcAft>
                <a:spcPct val="0"/>
              </a:spcAft>
              <a:buClr>
                <a:srgbClr val="4F9A06"/>
              </a:buClr>
              <a:buSzPct val="100000"/>
              <a:buFont typeface="Arial" panose="020B0604020202020204" pitchFamily="34" charset="0"/>
              <a:buChar char="•"/>
              <a:defRPr kern="1200">
                <a:solidFill>
                  <a:srgbClr val="0C377B"/>
                </a:solidFill>
                <a:latin typeface="+mn-lt"/>
                <a:ea typeface="Ubuntu Light" charset="0"/>
                <a:cs typeface="Ubuntu Light"/>
              </a:defRPr>
            </a:lvl4pPr>
            <a:lvl5pPr marL="858838" indent="-176213" algn="l" rtl="0" eaLnBrk="0" fontAlgn="base" hangingPunct="0">
              <a:spcBef>
                <a:spcPts val="675"/>
              </a:spcBef>
              <a:spcAft>
                <a:spcPct val="0"/>
              </a:spcAft>
              <a:buClr>
                <a:srgbClr val="5197CC"/>
              </a:buClr>
              <a:buSzPct val="100000"/>
              <a:buFont typeface="Arial" panose="020B0604020202020204" pitchFamily="34" charset="0"/>
              <a:buChar char="•"/>
              <a:defRPr kern="1200">
                <a:solidFill>
                  <a:srgbClr val="0C377B"/>
                </a:solidFill>
                <a:latin typeface="+mn-lt"/>
                <a:ea typeface="Ubuntu Light" charset="0"/>
                <a:cs typeface="Ubuntu Light"/>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a:lstStyle>
          <a:p>
            <a:r>
              <a:rPr lang="en-US" dirty="0">
                <a:solidFill>
                  <a:schemeClr val="tx2"/>
                </a:solidFill>
              </a:rPr>
              <a:t>Tests beams planned in the North Area to measure field maps inside of the material with the help of muons.</a:t>
            </a:r>
          </a:p>
        </p:txBody>
      </p:sp>
    </p:spTree>
    <p:extLst>
      <p:ext uri="{BB962C8B-B14F-4D97-AF65-F5344CB8AC3E}">
        <p14:creationId xmlns:p14="http://schemas.microsoft.com/office/powerpoint/2010/main" val="603811834"/>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69E3F326-202C-5348-BF51-285B308BAEA0}" vid="{0C1FF187-A39B-EC4E-BD0A-5FA14DA688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3704</TotalTime>
  <Words>1637</Words>
  <Application>Microsoft Macintosh PowerPoint</Application>
  <PresentationFormat>Widescreen</PresentationFormat>
  <Paragraphs>146</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Helvetica</vt:lpstr>
      <vt:lpstr>Office Theme</vt:lpstr>
      <vt:lpstr>Possible Synergies with upcoming Physics Proposals at CERN Workshop on Muon Collider Testing Opportunities </vt:lpstr>
      <vt:lpstr>Content</vt:lpstr>
      <vt:lpstr>nuSTORM</vt:lpstr>
      <vt:lpstr>ENUBET and nuSTORM</vt:lpstr>
      <vt:lpstr>MADMAX</vt:lpstr>
      <vt:lpstr>Beam-induced backgrounds</vt:lpstr>
      <vt:lpstr>Excursion: Magnetic Collimation (1/2)</vt:lpstr>
      <vt:lpstr>Excursion: Magnetic Collimation (2/2)</vt:lpstr>
      <vt:lpstr>Muon Shields: SHiP</vt:lpstr>
      <vt:lpstr>Service measurements and benchmarking</vt:lpstr>
      <vt:lpstr>Service measurements and benchmarking</vt:lpstr>
      <vt:lpstr>LHC forward experiments</vt:lpstr>
      <vt:lpstr>LHC forward experiments</vt:lpstr>
      <vt:lpstr>Crystal collimation</vt:lpstr>
      <vt:lpstr>Non-conventional muon sources: LEMMA</vt:lpstr>
      <vt:lpstr>Non-conventional muon sources: Gamma Factory</vt:lpstr>
      <vt:lpstr>Far-fetched ideas</vt:lpstr>
      <vt:lpstr>Conclusion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Johannes Bernhard</dc:creator>
  <cp:lastModifiedBy>Johannes Bernhard</cp:lastModifiedBy>
  <cp:revision>503</cp:revision>
  <cp:lastPrinted>2020-01-30T13:49:18Z</cp:lastPrinted>
  <dcterms:created xsi:type="dcterms:W3CDTF">2021-01-13T09:42:27Z</dcterms:created>
  <dcterms:modified xsi:type="dcterms:W3CDTF">2021-03-24T11:57:25Z</dcterms:modified>
</cp:coreProperties>
</file>