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4" r:id="rId1"/>
  </p:sldMasterIdLst>
  <p:notesMasterIdLst>
    <p:notesMasterId r:id="rId15"/>
  </p:notesMasterIdLst>
  <p:handoutMasterIdLst>
    <p:handoutMasterId r:id="rId16"/>
  </p:handoutMasterIdLst>
  <p:sldIdLst>
    <p:sldId id="795" r:id="rId2"/>
    <p:sldId id="735" r:id="rId3"/>
    <p:sldId id="740" r:id="rId4"/>
    <p:sldId id="807" r:id="rId5"/>
    <p:sldId id="808" r:id="rId6"/>
    <p:sldId id="804" r:id="rId7"/>
    <p:sldId id="791" r:id="rId8"/>
    <p:sldId id="805" r:id="rId9"/>
    <p:sldId id="806" r:id="rId10"/>
    <p:sldId id="797" r:id="rId11"/>
    <p:sldId id="796" r:id="rId12"/>
    <p:sldId id="773" r:id="rId13"/>
    <p:sldId id="769" r:id="rId14"/>
  </p:sldIdLst>
  <p:sldSz cx="9144000" cy="6858000" type="screen4x3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480E6D82-6AED-4280-BD48-35D8D4422E9F}">
          <p14:sldIdLst>
            <p14:sldId id="795"/>
            <p14:sldId id="735"/>
            <p14:sldId id="740"/>
          </p14:sldIdLst>
        </p14:section>
        <p14:section name="Untitled Section" id="{12A64C06-FC6F-47BF-B1CE-B8753B11F7F2}">
          <p14:sldIdLst>
            <p14:sldId id="807"/>
            <p14:sldId id="808"/>
            <p14:sldId id="804"/>
            <p14:sldId id="791"/>
            <p14:sldId id="805"/>
            <p14:sldId id="806"/>
            <p14:sldId id="797"/>
            <p14:sldId id="796"/>
            <p14:sldId id="773"/>
            <p14:sldId id="7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rd Ekelöf" initials="TE" lastIdx="2" clrIdx="0">
    <p:extLst>
      <p:ext uri="{19B8F6BF-5375-455C-9EA6-DF929625EA0E}">
        <p15:presenceInfo xmlns:p15="http://schemas.microsoft.com/office/powerpoint/2012/main" userId="S-1-5-21-1774431583-4023024350-2099909138-6016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66FFFF"/>
    <a:srgbClr val="FF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22" autoAdjust="0"/>
    <p:restoredTop sz="50000" autoAdjust="0"/>
  </p:normalViewPr>
  <p:slideViewPr>
    <p:cSldViewPr snapToGrid="0" snapToObjects="1">
      <p:cViewPr varScale="1">
        <p:scale>
          <a:sx n="62" d="100"/>
          <a:sy n="62" d="100"/>
        </p:scale>
        <p:origin x="139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34A45-BD8F-E14D-A73B-328A506DC652}" type="datetimeFigureOut">
              <a:rPr lang="fr-FR" smtClean="0"/>
              <a:t>24/03/2021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9B6AF-4171-7946-A644-4B0B9A3E4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88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3F064-C653-E849-A9AC-11CF409292A7}" type="datetimeFigureOut">
              <a:rPr lang="fr-FR" smtClean="0"/>
              <a:t>24/03/2021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B264F-AD4B-0742-99D8-E3EB645D8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0623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67691" y="9595"/>
            <a:ext cx="6213762" cy="1143000"/>
          </a:xfrm>
        </p:spPr>
        <p:txBody>
          <a:bodyPr>
            <a:normAutofit/>
          </a:bodyPr>
          <a:lstStyle>
            <a:lvl1pPr>
              <a:defRPr sz="4000">
                <a:latin typeface="Times New Roman"/>
                <a:cs typeface="Times New Roman"/>
              </a:defRPr>
            </a:lvl1pPr>
          </a:lstStyle>
          <a:p>
            <a:r>
              <a:rPr lang="en-GB" noProof="0" dirty="0" err="1"/>
              <a:t>Cliquez</a:t>
            </a:r>
            <a:r>
              <a:rPr lang="en-GB" noProof="0" dirty="0"/>
              <a:t> et </a:t>
            </a:r>
            <a:r>
              <a:rPr lang="en-GB" noProof="0" dirty="0" err="1"/>
              <a:t>modifiez</a:t>
            </a:r>
            <a:r>
              <a:rPr lang="en-GB" noProof="0" dirty="0"/>
              <a:t> le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 noProof="0"/>
              <a:t>2021-03-24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Muon cooling tests at ESS                                    Tord Ekelof   Uppsala University                                     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4736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2021-03-24</a:t>
            </a:r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Muon cooling tests at ESS                                    Tord Ekelof   Uppsala University                                      </a:t>
            </a: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52C18-6637-5F4D-8CDD-BDF071C6CFEB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64943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74293" y="0"/>
            <a:ext cx="6207160" cy="1184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88670"/>
            <a:ext cx="2133600" cy="263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sv-SE">
                <a:ea typeface="ＭＳ Ｐゴシック" charset="0"/>
              </a:rPr>
              <a:t>2021-03-24</a:t>
            </a:r>
            <a:endParaRPr lang="en-GB">
              <a:ea typeface="ＭＳ Ｐゴシック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588670"/>
            <a:ext cx="2895600" cy="263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ea typeface="ＭＳ Ｐゴシック" charset="0"/>
              </a:rPr>
              <a:t>Muon cooling tests at ESS                                    Tord Ekelof   Uppsala University                                      </a:t>
            </a:r>
            <a:endParaRPr lang="en-GB" dirty="0">
              <a:ea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10400" y="6588670"/>
            <a:ext cx="2133600" cy="2809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ea typeface="ＭＳ Ｐゴシック" charset="0"/>
            </a:endParaRPr>
          </a:p>
        </p:txBody>
      </p:sp>
      <p:pic>
        <p:nvPicPr>
          <p:cNvPr id="3" name="Image 2" descr="iphc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274292" cy="8834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453" y="51955"/>
            <a:ext cx="1652155" cy="46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8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indico.cern.ch/event/849674/" TargetMode="Externa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218F5-6198-45C5-9C64-307EB5E22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940" y="25336"/>
            <a:ext cx="8013289" cy="1143000"/>
          </a:xfrm>
        </p:spPr>
        <p:txBody>
          <a:bodyPr>
            <a:noAutofit/>
          </a:bodyPr>
          <a:lstStyle/>
          <a:p>
            <a:r>
              <a:rPr lang="en-US" sz="3200" dirty="0"/>
              <a:t>Muon Cooling Test Facility at ESS</a:t>
            </a:r>
            <a:endParaRPr lang="en-GB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4E702D-C708-4085-B1B0-0F7BD0347F5F}"/>
              </a:ext>
            </a:extLst>
          </p:cNvPr>
          <p:cNvSpPr txBox="1"/>
          <p:nvPr/>
        </p:nvSpPr>
        <p:spPr>
          <a:xfrm>
            <a:off x="6536004" y="5689655"/>
            <a:ext cx="202658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Photo 8 October 2020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46AC24-76A6-45DD-BCB2-B97F88927EDA}"/>
              </a:ext>
            </a:extLst>
          </p:cNvPr>
          <p:cNvSpPr txBox="1"/>
          <p:nvPr/>
        </p:nvSpPr>
        <p:spPr>
          <a:xfrm>
            <a:off x="600401" y="5861898"/>
            <a:ext cx="80689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0432FF"/>
                </a:solidFill>
              </a:rPr>
              <a:t>CERN Muon Collider Workshop on Testing Opportunities 24-25 March 2021</a:t>
            </a:r>
            <a:endParaRPr lang="en-GB" sz="2000" dirty="0">
              <a:solidFill>
                <a:srgbClr val="0432FF"/>
              </a:solidFill>
            </a:endParaRPr>
          </a:p>
          <a:p>
            <a:pPr algn="ctr"/>
            <a:r>
              <a:rPr lang="en-GB" sz="2000" dirty="0">
                <a:solidFill>
                  <a:srgbClr val="0432FF"/>
                </a:solidFill>
              </a:rPr>
              <a:t>Tord Ekelof </a:t>
            </a:r>
          </a:p>
          <a:p>
            <a:pPr algn="ctr"/>
            <a:r>
              <a:rPr lang="en-GB" sz="2000" dirty="0">
                <a:solidFill>
                  <a:srgbClr val="0432FF"/>
                </a:solidFill>
              </a:rPr>
              <a:t>Uppsala University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0AC510-7157-4C85-987D-8BD5726D3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980651"/>
            <a:ext cx="7136140" cy="475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19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1AED0-5162-4D84-9FDE-BFAF592CF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67" y="1826876"/>
            <a:ext cx="3386740" cy="1143000"/>
          </a:xfrm>
        </p:spPr>
        <p:txBody>
          <a:bodyPr>
            <a:normAutofit fontScale="90000"/>
          </a:bodyPr>
          <a:lstStyle/>
          <a:p>
            <a:r>
              <a:rPr lang="sv-SE" dirty="0" err="1"/>
              <a:t>Conceptual</a:t>
            </a:r>
            <a:r>
              <a:rPr lang="sv-SE" dirty="0"/>
              <a:t> sketch </a:t>
            </a:r>
            <a:r>
              <a:rPr lang="sv-SE" dirty="0" err="1"/>
              <a:t>illustrating</a:t>
            </a:r>
            <a:r>
              <a:rPr lang="sv-SE" dirty="0"/>
              <a:t> </a:t>
            </a:r>
            <a:r>
              <a:rPr lang="sv-SE" dirty="0" err="1"/>
              <a:t>ideas</a:t>
            </a:r>
            <a:r>
              <a:rPr lang="sv-SE" dirty="0"/>
              <a:t> for </a:t>
            </a:r>
            <a:r>
              <a:rPr lang="sv-SE" dirty="0" err="1"/>
              <a:t>nuSTORM</a:t>
            </a:r>
            <a:r>
              <a:rPr lang="sv-SE" dirty="0"/>
              <a:t> + </a:t>
            </a:r>
            <a:r>
              <a:rPr lang="sv-SE" dirty="0" err="1"/>
              <a:t>Muon</a:t>
            </a:r>
            <a:r>
              <a:rPr lang="sv-SE" dirty="0"/>
              <a:t> Test </a:t>
            </a:r>
            <a:r>
              <a:rPr lang="sv-SE" dirty="0" err="1"/>
              <a:t>Facility</a:t>
            </a:r>
            <a:r>
              <a:rPr lang="sv-SE" dirty="0"/>
              <a:t> layout at the ESS site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48CEB0-63CA-4651-BCB4-02EEEAAC5F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43" t="10112" r="5079" b="2777"/>
          <a:stretch/>
        </p:blipFill>
        <p:spPr>
          <a:xfrm>
            <a:off x="4035971" y="304800"/>
            <a:ext cx="4813739" cy="57281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690033-0163-41BC-A30F-747D5204E1AC}"/>
              </a:ext>
            </a:extLst>
          </p:cNvPr>
          <p:cNvSpPr txBox="1"/>
          <p:nvPr/>
        </p:nvSpPr>
        <p:spPr>
          <a:xfrm>
            <a:off x="567558" y="4832609"/>
            <a:ext cx="3468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err="1"/>
              <a:t>Need</a:t>
            </a:r>
            <a:r>
              <a:rPr lang="sv-SE" sz="2400" dirty="0"/>
              <a:t> to </a:t>
            </a:r>
            <a:r>
              <a:rPr lang="sv-SE" sz="2400" dirty="0" err="1"/>
              <a:t>avoid</a:t>
            </a:r>
            <a:r>
              <a:rPr lang="sv-SE" sz="2400" dirty="0"/>
              <a:t> </a:t>
            </a:r>
            <a:r>
              <a:rPr lang="sv-SE" sz="2400" dirty="0" err="1"/>
              <a:t>passing</a:t>
            </a:r>
            <a:r>
              <a:rPr lang="sv-SE" sz="2400" dirty="0"/>
              <a:t> the </a:t>
            </a:r>
            <a:r>
              <a:rPr lang="sv-SE" sz="2400" dirty="0" err="1"/>
              <a:t>muons</a:t>
            </a:r>
            <a:r>
              <a:rPr lang="sv-SE" sz="2400" dirty="0"/>
              <a:t>  in a </a:t>
            </a:r>
            <a:r>
              <a:rPr lang="sv-SE" sz="2400" dirty="0" err="1"/>
              <a:t>beam</a:t>
            </a:r>
            <a:r>
              <a:rPr lang="sv-SE" sz="2400" dirty="0"/>
              <a:t> tunnel under the </a:t>
            </a:r>
            <a:r>
              <a:rPr lang="sv-SE" sz="2400" dirty="0" err="1"/>
              <a:t>linac</a:t>
            </a:r>
            <a:r>
              <a:rPr lang="sv-SE" sz="2400" dirty="0"/>
              <a:t> tunnel</a:t>
            </a:r>
          </a:p>
        </p:txBody>
      </p:sp>
    </p:spTree>
    <p:extLst>
      <p:ext uri="{BB962C8B-B14F-4D97-AF65-F5344CB8AC3E}">
        <p14:creationId xmlns:p14="http://schemas.microsoft.com/office/powerpoint/2010/main" val="2505242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45F0C5F-1BF0-4A02-8C0C-E61C27813B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176"/>
          <a:stretch/>
        </p:blipFill>
        <p:spPr>
          <a:xfrm>
            <a:off x="505523" y="2773996"/>
            <a:ext cx="2279569" cy="21418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2EE8F0-23E6-4998-82CC-4D57ECE00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7753" y="3294246"/>
            <a:ext cx="4651289" cy="8926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C47960-48C5-43DB-B1ED-5AD048437E66}"/>
              </a:ext>
            </a:extLst>
          </p:cNvPr>
          <p:cNvSpPr txBox="1"/>
          <p:nvPr/>
        </p:nvSpPr>
        <p:spPr>
          <a:xfrm>
            <a:off x="7210340" y="3425729"/>
            <a:ext cx="176631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l-GR" dirty="0"/>
              <a:t>ν</a:t>
            </a:r>
            <a:r>
              <a:rPr lang="sv-SE" baseline="-25000" dirty="0"/>
              <a:t>e </a:t>
            </a:r>
            <a:r>
              <a:rPr lang="sv-SE" dirty="0"/>
              <a:t> </a:t>
            </a:r>
            <a:r>
              <a:rPr lang="sv-SE" dirty="0" err="1"/>
              <a:t>cross-sections</a:t>
            </a:r>
            <a:endParaRPr lang="sv-SE" dirty="0"/>
          </a:p>
          <a:p>
            <a:r>
              <a:rPr lang="sv-SE" dirty="0"/>
              <a:t>Sterile neutrinos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1FAC85-C714-4898-B04E-F273CB1AECF7}"/>
              </a:ext>
            </a:extLst>
          </p:cNvPr>
          <p:cNvSpPr txBox="1"/>
          <p:nvPr/>
        </p:nvSpPr>
        <p:spPr>
          <a:xfrm>
            <a:off x="4491818" y="3192964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π</a:t>
            </a:r>
            <a:r>
              <a:rPr lang="sv-SE" dirty="0"/>
              <a:t>-&gt;</a:t>
            </a:r>
            <a:r>
              <a:rPr lang="el-GR" dirty="0"/>
              <a:t>μ</a:t>
            </a:r>
            <a:r>
              <a:rPr lang="sv-SE" dirty="0"/>
              <a:t>+</a:t>
            </a:r>
            <a:r>
              <a:rPr lang="el-GR" dirty="0"/>
              <a:t>ν</a:t>
            </a:r>
            <a:r>
              <a:rPr lang="el-GR" baseline="-25000" dirty="0"/>
              <a:t>μ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E30829-A917-42BF-BED0-E1055D706610}"/>
              </a:ext>
            </a:extLst>
          </p:cNvPr>
          <p:cNvSpPr txBox="1"/>
          <p:nvPr/>
        </p:nvSpPr>
        <p:spPr>
          <a:xfrm>
            <a:off x="4205002" y="3676977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aseline="-25000" dirty="0"/>
              <a:t>;   </a:t>
            </a:r>
            <a:r>
              <a:rPr lang="el-GR" dirty="0"/>
              <a:t>μ</a:t>
            </a:r>
            <a:r>
              <a:rPr lang="sv-SE" dirty="0"/>
              <a:t>-&gt;e+</a:t>
            </a:r>
            <a:r>
              <a:rPr lang="el-GR" dirty="0"/>
              <a:t>ν</a:t>
            </a:r>
            <a:r>
              <a:rPr lang="sv-SE" baseline="-25000" dirty="0"/>
              <a:t>e</a:t>
            </a:r>
            <a:r>
              <a:rPr lang="sv-SE" dirty="0"/>
              <a:t>+</a:t>
            </a:r>
            <a:r>
              <a:rPr lang="el-GR" dirty="0"/>
              <a:t>ν</a:t>
            </a:r>
            <a:r>
              <a:rPr lang="el-GR" baseline="-25000" dirty="0"/>
              <a:t>μ</a:t>
            </a:r>
            <a:endParaRPr lang="sv-SE" baseline="-25000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F6838D6-42D2-4808-903F-B564741734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2687" y="620030"/>
            <a:ext cx="6018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nuSTORM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generic lay-out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09338C-F8F3-40EC-8235-9434A50FC484}"/>
              </a:ext>
            </a:extLst>
          </p:cNvPr>
          <p:cNvSpPr txBox="1"/>
          <p:nvPr/>
        </p:nvSpPr>
        <p:spPr>
          <a:xfrm>
            <a:off x="3322382" y="3429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π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E812C6-C032-44DC-9080-B21C30D427A7}"/>
              </a:ext>
            </a:extLst>
          </p:cNvPr>
          <p:cNvSpPr txBox="1"/>
          <p:nvPr/>
        </p:nvSpPr>
        <p:spPr>
          <a:xfrm>
            <a:off x="6113586" y="3192964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ν</a:t>
            </a:r>
            <a:r>
              <a:rPr lang="sv-SE" baseline="-25000" dirty="0"/>
              <a:t>e</a:t>
            </a:r>
            <a:r>
              <a:rPr lang="sv-SE" dirty="0"/>
              <a:t> and </a:t>
            </a:r>
            <a:r>
              <a:rPr lang="el-GR" dirty="0"/>
              <a:t>ν</a:t>
            </a:r>
            <a:r>
              <a:rPr lang="el-GR" baseline="-25000" dirty="0"/>
              <a:t>μ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413755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31AC6B-B807-4763-889E-B00CE3C53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2021-03-24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7C451E-E5D6-4572-B50F-69DD7876B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Muon cooling tests at ESS                                    Tord Ekelof   Uppsala University                                      </a:t>
            </a:r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975DB-9057-4819-B20F-5055044C4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C18-6637-5F4D-8CDD-BDF071C6CFEB}" type="slidenum">
              <a:rPr lang="fr-FR" altLang="en-US" smtClean="0"/>
              <a:pPr/>
              <a:t>12</a:t>
            </a:fld>
            <a:endParaRPr lang="fr-FR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AF96DD-E1F3-47BE-993D-FFE25C25BA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123"/>
          <a:stretch/>
        </p:blipFill>
        <p:spPr>
          <a:xfrm>
            <a:off x="500062" y="610564"/>
            <a:ext cx="8143875" cy="27671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F147D8-3B11-45D5-8712-A8DC4214FE48}"/>
              </a:ext>
            </a:extLst>
          </p:cNvPr>
          <p:cNvSpPr txBox="1"/>
          <p:nvPr/>
        </p:nvSpPr>
        <p:spPr>
          <a:xfrm>
            <a:off x="1179158" y="25789"/>
            <a:ext cx="6898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HIFI Neutrino Factory  generic layout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DE7DD8-A227-41E9-ADEA-F4AAB5A2CAA8}"/>
              </a:ext>
            </a:extLst>
          </p:cNvPr>
          <p:cNvSpPr txBox="1"/>
          <p:nvPr/>
        </p:nvSpPr>
        <p:spPr>
          <a:xfrm>
            <a:off x="6352356" y="3829939"/>
            <a:ext cx="232602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Then cooling, </a:t>
            </a:r>
          </a:p>
          <a:p>
            <a:r>
              <a:rPr lang="en-GB" sz="2800" dirty="0"/>
              <a:t>acceleration </a:t>
            </a:r>
          </a:p>
          <a:p>
            <a:r>
              <a:rPr lang="en-GB" sz="2800" dirty="0"/>
              <a:t>and storage in </a:t>
            </a:r>
          </a:p>
          <a:p>
            <a:r>
              <a:rPr lang="en-GB" sz="2800" dirty="0"/>
              <a:t>a </a:t>
            </a:r>
            <a:r>
              <a:rPr lang="el-GR" sz="2800" dirty="0"/>
              <a:t>μ</a:t>
            </a:r>
            <a:r>
              <a:rPr lang="sv-SE" sz="2800" dirty="0"/>
              <a:t> </a:t>
            </a:r>
            <a:r>
              <a:rPr lang="sv-SE" sz="2800" dirty="0" err="1"/>
              <a:t>decy</a:t>
            </a:r>
            <a:r>
              <a:rPr lang="sv-SE" sz="2800" dirty="0"/>
              <a:t> ring</a:t>
            </a: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1556F9-CB4A-4582-8ACD-6D717021E756}"/>
              </a:ext>
            </a:extLst>
          </p:cNvPr>
          <p:cNvSpPr txBox="1"/>
          <p:nvPr/>
        </p:nvSpPr>
        <p:spPr>
          <a:xfrm>
            <a:off x="754376" y="5997387"/>
            <a:ext cx="280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Accumulation and bunching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2BBF34-AC2C-4374-8907-DF0911B0B83A}"/>
              </a:ext>
            </a:extLst>
          </p:cNvPr>
          <p:cNvSpPr txBox="1"/>
          <p:nvPr/>
        </p:nvSpPr>
        <p:spPr>
          <a:xfrm>
            <a:off x="4156469" y="5997387"/>
            <a:ext cx="154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Phase rotation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B1A9115-E9FF-4CB8-9DF9-C87AD253459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" y="3526208"/>
            <a:ext cx="2787015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beamrotation.tiff">
            <a:extLst>
              <a:ext uri="{FF2B5EF4-FFF2-40B4-BE49-F238E27FC236}">
                <a16:creationId xmlns:a16="http://schemas.microsoft.com/office/drawing/2014/main" id="{B94A27B3-A223-4427-AD65-F3408EA1285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6"/>
          <a:stretch/>
        </p:blipFill>
        <p:spPr>
          <a:xfrm>
            <a:off x="3469005" y="3733169"/>
            <a:ext cx="255079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63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CFF22C-0F2A-477A-90F6-EF4ED7A4F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2021-03-24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EB47BC-0E4E-4E31-BD1D-B7E4DA656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Muon cooling tests at ESS                                    Tord Ekelof   Uppsala University                                      </a:t>
            </a:r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F105C-75E3-48F7-8EEF-4841510B9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C18-6637-5F4D-8CDD-BDF071C6CFEB}" type="slidenum">
              <a:rPr lang="fr-FR" altLang="en-US" smtClean="0"/>
              <a:pPr/>
              <a:t>13</a:t>
            </a:fld>
            <a:endParaRPr lang="fr-FR" alt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AC6CF93-25E5-4120-803A-685FE542A1B4}"/>
              </a:ext>
            </a:extLst>
          </p:cNvPr>
          <p:cNvSpPr txBox="1">
            <a:spLocks/>
          </p:cNvSpPr>
          <p:nvPr/>
        </p:nvSpPr>
        <p:spPr>
          <a:xfrm>
            <a:off x="4946753" y="2546159"/>
            <a:ext cx="4391209" cy="367338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r>
              <a:rPr lang="en-US" sz="2400" dirty="0"/>
              <a:t>Muon cooling in 3 steps:</a:t>
            </a:r>
          </a:p>
          <a:p>
            <a:pPr marL="457200" lvl="1" indent="0">
              <a:buNone/>
            </a:pPr>
            <a:r>
              <a:rPr lang="en-US" sz="2400" dirty="0"/>
              <a:t>1. Linear transverse cooling</a:t>
            </a:r>
          </a:p>
          <a:p>
            <a:pPr marL="457200" lvl="1" indent="0">
              <a:buNone/>
            </a:pPr>
            <a:r>
              <a:rPr lang="en-US" sz="2400" dirty="0"/>
              <a:t>2. 6D cooling</a:t>
            </a:r>
          </a:p>
          <a:p>
            <a:pPr marL="457200" lvl="1" indent="0">
              <a:buNone/>
            </a:pPr>
            <a:r>
              <a:rPr lang="en-US" sz="2400" dirty="0"/>
              <a:t>3. Parametric Resonance    Cooling</a:t>
            </a:r>
          </a:p>
          <a:p>
            <a:pPr marL="457200" lvl="1" indent="0">
              <a:buNone/>
            </a:pPr>
            <a:r>
              <a:rPr lang="en-US" sz="2400" dirty="0"/>
              <a:t>Then acceleration to </a:t>
            </a:r>
          </a:p>
          <a:p>
            <a:pPr marL="457200" lvl="1" indent="0">
              <a:buNone/>
            </a:pPr>
            <a:r>
              <a:rPr lang="en-US" sz="2400" dirty="0"/>
              <a:t>62.5 GeV and collisions</a:t>
            </a:r>
          </a:p>
          <a:p>
            <a:pPr marL="0" indent="0">
              <a:buFont typeface="Arial"/>
              <a:buNone/>
            </a:pPr>
            <a:endParaRPr lang="en-US" sz="2400" b="1" dirty="0"/>
          </a:p>
          <a:p>
            <a:endParaRPr lang="en-US" sz="2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9D607F-EDE1-472E-934B-E543F8D975F0}"/>
              </a:ext>
            </a:extLst>
          </p:cNvPr>
          <p:cNvSpPr txBox="1"/>
          <p:nvPr/>
        </p:nvSpPr>
        <p:spPr>
          <a:xfrm>
            <a:off x="0" y="67388"/>
            <a:ext cx="9192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 Collider Higgs Factory at ESS generic layout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F64958-8FF8-48E0-95AC-118F42949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012" y="675407"/>
            <a:ext cx="7280188" cy="1820047"/>
          </a:xfrm>
          <a:prstGeom prst="rect">
            <a:avLst/>
          </a:prstGeom>
        </p:spPr>
      </p:pic>
      <p:pic>
        <p:nvPicPr>
          <p:cNvPr id="9" name="Picture 8" descr="summary2.png">
            <a:extLst>
              <a:ext uri="{FF2B5EF4-FFF2-40B4-BE49-F238E27FC236}">
                <a16:creationId xmlns:a16="http://schemas.microsoft.com/office/drawing/2014/main" id="{91F3D959-13A6-438C-BACA-03726CC7ED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41" y="2647569"/>
            <a:ext cx="4710626" cy="36830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B0AF6E-53C2-4F51-857C-ACD50B6AD6F3}"/>
              </a:ext>
            </a:extLst>
          </p:cNvPr>
          <p:cNvSpPr txBox="1"/>
          <p:nvPr/>
        </p:nvSpPr>
        <p:spPr>
          <a:xfrm>
            <a:off x="7172961" y="1374917"/>
            <a:ext cx="75184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800" dirty="0"/>
              <a:t>62.5</a:t>
            </a:r>
            <a:r>
              <a:rPr lang="en-GB" sz="800" dirty="0">
                <a:solidFill>
                  <a:srgbClr val="FF0000"/>
                </a:solidFill>
              </a:rPr>
              <a:t> </a:t>
            </a:r>
            <a:r>
              <a:rPr lang="en-GB" sz="800" dirty="0"/>
              <a:t>GeV</a:t>
            </a:r>
          </a:p>
          <a:p>
            <a:r>
              <a:rPr lang="en-GB" sz="800" dirty="0"/>
              <a:t>Higgs </a:t>
            </a:r>
          </a:p>
          <a:p>
            <a:r>
              <a:rPr lang="en-GB" sz="800" dirty="0"/>
              <a:t>Factory</a:t>
            </a:r>
          </a:p>
        </p:txBody>
      </p:sp>
    </p:spTree>
    <p:extLst>
      <p:ext uri="{BB962C8B-B14F-4D97-AF65-F5344CB8AC3E}">
        <p14:creationId xmlns:p14="http://schemas.microsoft.com/office/powerpoint/2010/main" val="273284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79" name="Slide Number Placeholder 5"/>
          <p:cNvSpPr txBox="1">
            <a:spLocks/>
          </p:cNvSpPr>
          <p:nvPr/>
        </p:nvSpPr>
        <p:spPr bwMode="auto">
          <a:xfrm>
            <a:off x="8712200" y="6116638"/>
            <a:ext cx="3175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GB" altLang="en-US" sz="1200" dirty="0">
              <a:solidFill>
                <a:srgbClr val="898989"/>
              </a:solidFill>
            </a:endParaRPr>
          </a:p>
        </p:txBody>
      </p:sp>
      <p:sp>
        <p:nvSpPr>
          <p:cNvPr id="18501" name="TextBox 71"/>
          <p:cNvSpPr txBox="1">
            <a:spLocks noChangeArrowheads="1"/>
          </p:cNvSpPr>
          <p:nvPr/>
        </p:nvSpPr>
        <p:spPr bwMode="auto">
          <a:xfrm>
            <a:off x="7039656" y="5101599"/>
            <a:ext cx="12314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>
                <a:solidFill>
                  <a:srgbClr val="FF0000"/>
                </a:solidFill>
              </a:rPr>
              <a:t>Neutrino </a:t>
            </a:r>
          </a:p>
          <a:p>
            <a:pPr algn="ctr" eaLnBrk="1" hangingPunct="1"/>
            <a:r>
              <a:rPr lang="en-GB" altLang="en-US" b="1" dirty="0">
                <a:solidFill>
                  <a:srgbClr val="FF0000"/>
                </a:solidFill>
              </a:rPr>
              <a:t>Factory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C916AF-D308-4DA8-9063-9543252A41BF}"/>
              </a:ext>
            </a:extLst>
          </p:cNvPr>
          <p:cNvSpPr txBox="1"/>
          <p:nvPr/>
        </p:nvSpPr>
        <p:spPr>
          <a:xfrm>
            <a:off x="-41808" y="112017"/>
            <a:ext cx="918580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Prospects</a:t>
            </a:r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Intensity</a:t>
            </a:r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Frontier</a:t>
            </a:r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Physics </a:t>
            </a:r>
          </a:p>
          <a:p>
            <a:pPr algn="ctr"/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Compressed</a:t>
            </a:r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Pulses</a:t>
            </a:r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the ESS </a:t>
            </a:r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endParaRPr lang="sv-SE" sz="2400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sv-SE" sz="2400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Intensity</a:t>
            </a:r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Frontier</a:t>
            </a:r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24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Initiative</a:t>
            </a:r>
            <a:endParaRPr lang="sv-SE" sz="2400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sv-SE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HIFI</a:t>
            </a:r>
          </a:p>
          <a:p>
            <a:pPr algn="ctr"/>
            <a:r>
              <a:rPr lang="fr-FR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workshop at Uppsala </a:t>
            </a:r>
            <a:r>
              <a:rPr lang="fr-FR" sz="24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fr-FR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fr-FR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2-3 March 2020</a:t>
            </a:r>
          </a:p>
          <a:p>
            <a:pPr algn="ctr"/>
            <a:endParaRPr lang="fr-FR" sz="1400" b="1" dirty="0">
              <a:solidFill>
                <a:srgbClr val="0432FF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AAAE4A-0F4E-47D3-BCEA-8C1AEE2A9405}"/>
              </a:ext>
            </a:extLst>
          </p:cNvPr>
          <p:cNvSpPr txBox="1"/>
          <p:nvPr/>
        </p:nvSpPr>
        <p:spPr>
          <a:xfrm>
            <a:off x="603542" y="2815706"/>
            <a:ext cx="3686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and registration at</a:t>
            </a:r>
            <a:r>
              <a:rPr lang="fr-FR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A4741F-86D2-4B79-AC06-6412141E2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808" y="952034"/>
            <a:ext cx="2032691" cy="14948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F27F0B-1549-4A05-9E23-3C79E54367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48" r="4219"/>
          <a:stretch/>
        </p:blipFill>
        <p:spPr>
          <a:xfrm>
            <a:off x="7102020" y="1018835"/>
            <a:ext cx="2041980" cy="146812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6A769E7A-605B-452F-96BA-FB0130B9ED45}"/>
              </a:ext>
            </a:extLst>
          </p:cNvPr>
          <p:cNvGrpSpPr/>
          <p:nvPr/>
        </p:nvGrpSpPr>
        <p:grpSpPr>
          <a:xfrm>
            <a:off x="1107670" y="2803051"/>
            <a:ext cx="7155429" cy="3934378"/>
            <a:chOff x="6565" y="443150"/>
            <a:chExt cx="9604844" cy="508932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7389"/>
            <a:stretch/>
          </p:blipFill>
          <p:spPr>
            <a:xfrm>
              <a:off x="93589" y="4121671"/>
              <a:ext cx="2812059" cy="1140891"/>
            </a:xfrm>
            <a:prstGeom prst="rect">
              <a:avLst/>
            </a:prstGeom>
          </p:spPr>
        </p:pic>
        <p:sp>
          <p:nvSpPr>
            <p:cNvPr id="18438" name="ZoneTexte 32"/>
            <p:cNvSpPr txBox="1">
              <a:spLocks noChangeArrowheads="1"/>
            </p:cNvSpPr>
            <p:nvPr/>
          </p:nvSpPr>
          <p:spPr bwMode="auto">
            <a:xfrm>
              <a:off x="6565" y="2893177"/>
              <a:ext cx="2812835" cy="123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400" b="1" dirty="0">
                  <a:solidFill>
                    <a:srgbClr val="FF0000"/>
                  </a:solidFill>
                </a:rPr>
                <a:t>4x10</a:t>
              </a:r>
              <a:r>
                <a:rPr lang="en-GB" sz="1400" b="1" baseline="30000" dirty="0">
                  <a:solidFill>
                    <a:srgbClr val="FF0000"/>
                  </a:solidFill>
                </a:rPr>
                <a:t>21</a:t>
              </a:r>
              <a:r>
                <a:rPr lang="en-GB" sz="1400" b="1" dirty="0">
                  <a:solidFill>
                    <a:srgbClr val="FF0000"/>
                  </a:solidFill>
                </a:rPr>
                <a:t> muons/year </a:t>
              </a:r>
              <a:r>
                <a:rPr lang="en-GB" altLang="en-US" sz="1400" b="1" dirty="0">
                  <a:solidFill>
                    <a:srgbClr val="FF0000"/>
                  </a:solidFill>
                </a:rPr>
                <a:t>of average energy ~0.5 GeV at the level of the beam dump</a:t>
              </a:r>
              <a:endParaRPr lang="en-GB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28600" y="1382079"/>
              <a:ext cx="1524000" cy="700720"/>
            </a:xfrm>
            <a:prstGeom prst="rect">
              <a:avLst/>
            </a:prstGeom>
            <a:gradFill rotWithShape="1">
              <a:gsLst>
                <a:gs pos="0">
                  <a:srgbClr val="AFB2D0"/>
                </a:gs>
                <a:gs pos="100000">
                  <a:srgbClr val="878BB8"/>
                </a:gs>
              </a:gsLst>
              <a:lin ang="16200000"/>
            </a:gra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ESS 5 MW  proton </a:t>
              </a:r>
              <a:r>
                <a:rPr lang="en-GB" sz="1200" dirty="0">
                  <a:solidFill>
                    <a:schemeClr val="lt1"/>
                  </a:solidFill>
                </a:rPr>
                <a:t>accelerator</a:t>
              </a:r>
              <a:endParaRPr lang="en-GB" sz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2374084" y="1630591"/>
              <a:ext cx="228600" cy="228601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/>
                </a:gs>
              </a:gsLst>
              <a:lin ang="16200000"/>
            </a:gra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n-GB" altLang="en-US" dirty="0">
                <a:solidFill>
                  <a:srgbClr val="FFFFFF"/>
                </a:solidFill>
                <a:latin typeface="Comic Sans MS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2422207" y="1098551"/>
              <a:ext cx="251459" cy="26828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22" name="Straight Arrow Connector 21"/>
            <p:cNvCxnSpPr>
              <a:cxnSpLocks noChangeShapeType="1"/>
              <a:stCxn id="19" idx="3"/>
              <a:endCxn id="20" idx="1"/>
            </p:cNvCxnSpPr>
            <p:nvPr/>
          </p:nvCxnSpPr>
          <p:spPr bwMode="auto">
            <a:xfrm>
              <a:off x="1752600" y="1732439"/>
              <a:ext cx="621484" cy="12453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Arrow Connector 23"/>
            <p:cNvCxnSpPr>
              <a:cxnSpLocks noChangeShapeType="1"/>
              <a:stCxn id="26" idx="0"/>
              <a:endCxn id="21" idx="3"/>
            </p:cNvCxnSpPr>
            <p:nvPr/>
          </p:nvCxnSpPr>
          <p:spPr bwMode="auto">
            <a:xfrm flipV="1">
              <a:off x="2041714" y="1327547"/>
              <a:ext cx="417318" cy="417346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1847798" y="1744892"/>
              <a:ext cx="387831" cy="386271"/>
            </a:xfrm>
            <a:prstGeom prst="ellipse">
              <a:avLst/>
            </a:prstGeom>
            <a:noFill/>
            <a:ln w="31750">
              <a:solidFill>
                <a:srgbClr val="FFC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n-GB" altLang="en-US" dirty="0">
                <a:solidFill>
                  <a:srgbClr val="FFFFFF"/>
                </a:solidFill>
                <a:latin typeface="Comic Sans MS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2768800" y="1536902"/>
              <a:ext cx="736400" cy="42564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GB" sz="1400" dirty="0">
                  <a:solidFill>
                    <a:schemeClr val="lt1"/>
                  </a:solidFill>
                  <a:latin typeface="Symbol" panose="05050102010706020507" pitchFamily="18" charset="2"/>
                  <a:ea typeface="+mn-ea"/>
                  <a:cs typeface="+mn-cs"/>
                </a:rPr>
                <a:t>p</a:t>
              </a:r>
              <a:r>
                <a:rPr lang="en-GB" sz="1400" dirty="0">
                  <a:solidFill>
                    <a:schemeClr val="lt1"/>
                  </a:solidFill>
                  <a:ea typeface="+mn-ea"/>
                  <a:cs typeface="+mn-cs"/>
                </a:rPr>
                <a:t> </a:t>
              </a:r>
              <a:r>
                <a:rPr lang="en-GB" sz="1200" dirty="0">
                  <a:solidFill>
                    <a:schemeClr val="lt1"/>
                  </a:solidFill>
                  <a:ea typeface="+mn-ea"/>
                  <a:cs typeface="+mn-cs"/>
                </a:rPr>
                <a:t>decay</a:t>
              </a:r>
            </a:p>
          </p:txBody>
        </p:sp>
        <p:cxnSp>
          <p:nvCxnSpPr>
            <p:cNvPr id="28" name="Straight Arrow Connector 27"/>
            <p:cNvCxnSpPr>
              <a:cxnSpLocks noChangeShapeType="1"/>
              <a:stCxn id="27" idx="3"/>
            </p:cNvCxnSpPr>
            <p:nvPr/>
          </p:nvCxnSpPr>
          <p:spPr bwMode="auto">
            <a:xfrm flipV="1">
              <a:off x="3505199" y="1739584"/>
              <a:ext cx="3484647" cy="10141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61" name="TextBox 28"/>
            <p:cNvSpPr txBox="1">
              <a:spLocks noChangeArrowheads="1"/>
            </p:cNvSpPr>
            <p:nvPr/>
          </p:nvSpPr>
          <p:spPr bwMode="auto">
            <a:xfrm>
              <a:off x="4426806" y="1278215"/>
              <a:ext cx="127169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solidFill>
                    <a:srgbClr val="FF0000"/>
                  </a:solidFill>
                  <a:latin typeface="Symbol" charset="2"/>
                </a:rPr>
                <a:t>n</a:t>
              </a:r>
              <a:r>
                <a:rPr lang="en-GB" altLang="en-US" b="1" i="1" baseline="-25000" dirty="0">
                  <a:solidFill>
                    <a:srgbClr val="FF0000"/>
                  </a:solidFill>
                  <a:latin typeface="Symbol" charset="2"/>
                  <a:sym typeface="Symbol" charset="2"/>
                </a:rPr>
                <a:t>m</a:t>
              </a:r>
              <a:r>
                <a:rPr lang="en-GB" altLang="en-US" b="1" dirty="0">
                  <a:solidFill>
                    <a:srgbClr val="FF0000"/>
                  </a:solidFill>
                </a:rPr>
                <a:t>   or </a:t>
              </a:r>
              <a:r>
                <a:rPr lang="en-GB" altLang="en-US" b="1" dirty="0">
                  <a:solidFill>
                    <a:srgbClr val="FF0000"/>
                  </a:solidFill>
                  <a:sym typeface="Symbol" charset="2"/>
                </a:rPr>
                <a:t></a:t>
              </a:r>
              <a:r>
                <a:rPr lang="en-GB" altLang="en-US" b="1" dirty="0">
                  <a:solidFill>
                    <a:srgbClr val="FF0000"/>
                  </a:solidFill>
                  <a:latin typeface="Symbol" charset="2"/>
                </a:rPr>
                <a:t>n</a:t>
              </a:r>
              <a:r>
                <a:rPr lang="en-GB" altLang="en-US" b="1" i="1" baseline="-25000" dirty="0">
                  <a:solidFill>
                    <a:srgbClr val="FF0000"/>
                  </a:solidFill>
                  <a:latin typeface="Symbol" charset="2"/>
                  <a:sym typeface="Symbol" charset="2"/>
                </a:rPr>
                <a:t>m</a:t>
              </a:r>
              <a:endParaRPr lang="en-GB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986726" y="1451067"/>
              <a:ext cx="715963" cy="65405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31" name="Straight Arrow Connector 30"/>
            <p:cNvCxnSpPr>
              <a:cxnSpLocks noChangeShapeType="1"/>
            </p:cNvCxnSpPr>
            <p:nvPr/>
          </p:nvCxnSpPr>
          <p:spPr bwMode="auto">
            <a:xfrm>
              <a:off x="3428095" y="1969806"/>
              <a:ext cx="596216" cy="856261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4024313" y="2682541"/>
              <a:ext cx="1614488" cy="433387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marL="285750" indent="-285750" algn="ctr">
                <a:buFont typeface="Symbol"/>
                <a:buChar char="m"/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Decay</a:t>
              </a:r>
            </a:p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channel or ring</a:t>
              </a:r>
            </a:p>
          </p:txBody>
        </p:sp>
        <p:cxnSp>
          <p:nvCxnSpPr>
            <p:cNvPr id="33" name="Straight Arrow Connector 32"/>
            <p:cNvCxnSpPr>
              <a:cxnSpLocks noChangeShapeType="1"/>
              <a:stCxn id="32" idx="3"/>
            </p:cNvCxnSpPr>
            <p:nvPr/>
          </p:nvCxnSpPr>
          <p:spPr bwMode="auto">
            <a:xfrm>
              <a:off x="5638799" y="2898440"/>
              <a:ext cx="1319213" cy="0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Straight Arrow Connector 33"/>
            <p:cNvCxnSpPr>
              <a:cxnSpLocks noChangeShapeType="1"/>
            </p:cNvCxnSpPr>
            <p:nvPr/>
          </p:nvCxnSpPr>
          <p:spPr bwMode="auto">
            <a:xfrm>
              <a:off x="3579722" y="2224129"/>
              <a:ext cx="29645" cy="646863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3162298" y="2867026"/>
              <a:ext cx="730253" cy="39687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Front end</a:t>
              </a: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3080923" y="3571874"/>
              <a:ext cx="881476" cy="39687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Cooling</a:t>
              </a:r>
            </a:p>
          </p:txBody>
        </p:sp>
        <p:cxnSp>
          <p:nvCxnSpPr>
            <p:cNvPr id="37" name="Straight Arrow Connector 36"/>
            <p:cNvCxnSpPr>
              <a:cxnSpLocks noChangeShapeType="1"/>
            </p:cNvCxnSpPr>
            <p:nvPr/>
          </p:nvCxnSpPr>
          <p:spPr bwMode="auto">
            <a:xfrm>
              <a:off x="6899275" y="3803650"/>
              <a:ext cx="412750" cy="12700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5989958" y="3162547"/>
              <a:ext cx="985470" cy="41402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Storage </a:t>
              </a:r>
            </a:p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ring</a:t>
              </a:r>
            </a:p>
          </p:txBody>
        </p:sp>
        <p:cxnSp>
          <p:nvCxnSpPr>
            <p:cNvPr id="39" name="Straight Arrow Connector 38"/>
            <p:cNvCxnSpPr>
              <a:cxnSpLocks noChangeShapeType="1"/>
            </p:cNvCxnSpPr>
            <p:nvPr/>
          </p:nvCxnSpPr>
          <p:spPr bwMode="auto">
            <a:xfrm>
              <a:off x="4841973" y="3914775"/>
              <a:ext cx="0" cy="457200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100910" y="4331088"/>
              <a:ext cx="1286623" cy="85178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GB" sz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Rapid Cycling</a:t>
              </a:r>
            </a:p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</a:rPr>
                <a:t>Synchrotron</a:t>
              </a:r>
              <a:endParaRPr lang="en-GB" sz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  <a:p>
              <a:pPr algn="ctr">
                <a:defRPr/>
              </a:pPr>
              <a:endParaRPr lang="en-GB" sz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Straight Arrow Connector 40"/>
            <p:cNvCxnSpPr>
              <a:cxnSpLocks noChangeShapeType="1"/>
            </p:cNvCxnSpPr>
            <p:nvPr/>
          </p:nvCxnSpPr>
          <p:spPr bwMode="auto">
            <a:xfrm>
              <a:off x="5146675" y="4692650"/>
              <a:ext cx="538163" cy="12700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5761796" y="4511659"/>
              <a:ext cx="889318" cy="455313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Collider</a:t>
              </a:r>
            </a:p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 ring</a:t>
              </a:r>
            </a:p>
          </p:txBody>
        </p:sp>
        <p:pic>
          <p:nvPicPr>
            <p:cNvPr id="18475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992"/>
            <a:stretch/>
          </p:blipFill>
          <p:spPr bwMode="auto">
            <a:xfrm>
              <a:off x="4159204" y="3676649"/>
              <a:ext cx="1589937" cy="289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6" name="Picture 3"/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0" y="3605213"/>
              <a:ext cx="930275" cy="51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4450854" y="4357688"/>
              <a:ext cx="727075" cy="719137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n-GB" altLang="en-US" dirty="0">
                <a:solidFill>
                  <a:srgbClr val="FFFFFF"/>
                </a:solidFill>
                <a:latin typeface="Comic Sans MS" charset="0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7246938" y="3503613"/>
              <a:ext cx="715962" cy="652462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4257993" y="3174743"/>
              <a:ext cx="1342659" cy="477519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GB" sz="1200" dirty="0" err="1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Recyling</a:t>
              </a: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n-GB" sz="1200" dirty="0" err="1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Linerar</a:t>
              </a: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 Acc.</a:t>
              </a:r>
            </a:p>
          </p:txBody>
        </p:sp>
        <p:grpSp>
          <p:nvGrpSpPr>
            <p:cNvPr id="18483" name="Group 50"/>
            <p:cNvGrpSpPr>
              <a:grpSpLocks/>
            </p:cNvGrpSpPr>
            <p:nvPr/>
          </p:nvGrpSpPr>
          <p:grpSpPr bwMode="auto">
            <a:xfrm>
              <a:off x="5695950" y="4273550"/>
              <a:ext cx="1014413" cy="862013"/>
              <a:chOff x="7740922" y="4602948"/>
              <a:chExt cx="1106279" cy="1012340"/>
            </a:xfrm>
          </p:grpSpPr>
          <p:sp>
            <p:nvSpPr>
              <p:cNvPr id="52" name="Oval 51"/>
              <p:cNvSpPr>
                <a:spLocks noChangeArrowheads="1"/>
              </p:cNvSpPr>
              <p:nvPr/>
            </p:nvSpPr>
            <p:spPr bwMode="auto">
              <a:xfrm>
                <a:off x="7740922" y="4602948"/>
                <a:ext cx="1106279" cy="1010475"/>
              </a:xfrm>
              <a:prstGeom prst="ellipse">
                <a:avLst/>
              </a:prstGeom>
              <a:noFill/>
              <a:ln w="31750">
                <a:solidFill>
                  <a:srgbClr val="28A0BE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endParaRPr lang="en-GB" altLang="en-US" dirty="0">
                  <a:solidFill>
                    <a:srgbClr val="FFFFFF"/>
                  </a:solidFill>
                  <a:latin typeface="Comic Sans MS" charset="0"/>
                </a:endParaRPr>
              </a:p>
            </p:txBody>
          </p:sp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8526916" y="4625320"/>
                <a:ext cx="140233" cy="139826"/>
              </a:xfrm>
              <a:prstGeom prst="ellipse">
                <a:avLst/>
              </a:prstGeom>
              <a:solidFill>
                <a:srgbClr val="0070C0"/>
              </a:solidFill>
              <a:ln w="9525">
                <a:solidFill>
                  <a:srgbClr val="28A0BE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endParaRPr lang="en-GB" altLang="en-US" dirty="0">
                  <a:solidFill>
                    <a:srgbClr val="FFFFFF"/>
                  </a:solidFill>
                  <a:latin typeface="Comic Sans MS" charset="0"/>
                </a:endParaRPr>
              </a:p>
            </p:txBody>
          </p:sp>
          <p:sp>
            <p:nvSpPr>
              <p:cNvPr id="54" name="Oval 53"/>
              <p:cNvSpPr>
                <a:spLocks noChangeArrowheads="1"/>
              </p:cNvSpPr>
              <p:nvPr/>
            </p:nvSpPr>
            <p:spPr bwMode="auto">
              <a:xfrm>
                <a:off x="7953868" y="5462412"/>
                <a:ext cx="164470" cy="152876"/>
              </a:xfrm>
              <a:prstGeom prst="ellipse">
                <a:avLst/>
              </a:prstGeom>
              <a:solidFill>
                <a:srgbClr val="0070C0"/>
              </a:solidFill>
              <a:ln w="9525">
                <a:solidFill>
                  <a:srgbClr val="28A0BE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endParaRPr lang="en-GB" altLang="en-US" dirty="0">
                  <a:solidFill>
                    <a:srgbClr val="FFFFFF"/>
                  </a:solidFill>
                  <a:latin typeface="Comic Sans MS" charset="0"/>
                </a:endParaRPr>
              </a:p>
            </p:txBody>
          </p:sp>
        </p:grpSp>
        <p:cxnSp>
          <p:nvCxnSpPr>
            <p:cNvPr id="55" name="Straight Arrow Connector 54"/>
            <p:cNvCxnSpPr>
              <a:cxnSpLocks noChangeShapeType="1"/>
            </p:cNvCxnSpPr>
            <p:nvPr/>
          </p:nvCxnSpPr>
          <p:spPr bwMode="auto">
            <a:xfrm>
              <a:off x="3606159" y="3314699"/>
              <a:ext cx="0" cy="257175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Straight Arrow Connector 55"/>
            <p:cNvCxnSpPr>
              <a:cxnSpLocks noChangeShapeType="1"/>
            </p:cNvCxnSpPr>
            <p:nvPr/>
          </p:nvCxnSpPr>
          <p:spPr bwMode="auto">
            <a:xfrm>
              <a:off x="3962400" y="3787775"/>
              <a:ext cx="252413" cy="3175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86" name="TextBox 56"/>
            <p:cNvSpPr txBox="1">
              <a:spLocks noChangeArrowheads="1"/>
            </p:cNvSpPr>
            <p:nvPr/>
          </p:nvSpPr>
          <p:spPr bwMode="auto">
            <a:xfrm>
              <a:off x="2642291" y="978305"/>
              <a:ext cx="2996508" cy="477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1800" b="1" dirty="0">
                  <a:solidFill>
                    <a:srgbClr val="FF0000"/>
                  </a:solidFill>
                </a:rPr>
                <a:t>Short neutron pulses</a:t>
              </a:r>
            </a:p>
          </p:txBody>
        </p:sp>
        <p:cxnSp>
          <p:nvCxnSpPr>
            <p:cNvPr id="59" name="Straight Arrow Connector 58"/>
            <p:cNvCxnSpPr>
              <a:cxnSpLocks noChangeShapeType="1"/>
            </p:cNvCxnSpPr>
            <p:nvPr/>
          </p:nvCxnSpPr>
          <p:spPr bwMode="auto">
            <a:xfrm flipV="1">
              <a:off x="3608527" y="2212693"/>
              <a:ext cx="449533" cy="11436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4072388" y="2028177"/>
              <a:ext cx="2552923" cy="391907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marL="285750" indent="-285750" algn="ctr">
                <a:buFont typeface="Symbol"/>
                <a:buChar char="m"/>
                <a:defRPr/>
              </a:pPr>
              <a:r>
                <a:rPr lang="en-GB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Test Facility</a:t>
              </a:r>
            </a:p>
          </p:txBody>
        </p:sp>
        <p:cxnSp>
          <p:nvCxnSpPr>
            <p:cNvPr id="61" name="Straight Arrow Connector 60"/>
            <p:cNvCxnSpPr>
              <a:cxnSpLocks noChangeShapeType="1"/>
            </p:cNvCxnSpPr>
            <p:nvPr/>
          </p:nvCxnSpPr>
          <p:spPr bwMode="auto">
            <a:xfrm>
              <a:off x="2616025" y="1744892"/>
              <a:ext cx="166116" cy="4833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91" name="TextBox 61"/>
            <p:cNvSpPr txBox="1">
              <a:spLocks noChangeArrowheads="1"/>
            </p:cNvSpPr>
            <p:nvPr/>
          </p:nvSpPr>
          <p:spPr bwMode="auto">
            <a:xfrm>
              <a:off x="8531424" y="2522538"/>
              <a:ext cx="194860" cy="280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n-GB" alt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18492" name="TextBox 62"/>
            <p:cNvSpPr txBox="1">
              <a:spLocks noChangeArrowheads="1"/>
            </p:cNvSpPr>
            <p:nvPr/>
          </p:nvSpPr>
          <p:spPr bwMode="auto">
            <a:xfrm>
              <a:off x="6934718" y="1393972"/>
              <a:ext cx="884795" cy="716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1000" b="1" dirty="0">
                  <a:solidFill>
                    <a:srgbClr val="FFFFFF"/>
                  </a:solidFill>
                </a:rPr>
                <a:t>Long</a:t>
              </a:r>
            </a:p>
            <a:p>
              <a:pPr algn="ctr" eaLnBrk="1" hangingPunct="1"/>
              <a:r>
                <a:rPr lang="en-GB" altLang="en-US" sz="1000" b="1" dirty="0">
                  <a:solidFill>
                    <a:srgbClr val="FFFFFF"/>
                  </a:solidFill>
                </a:rPr>
                <a:t>Baseline</a:t>
              </a:r>
            </a:p>
            <a:p>
              <a:pPr algn="ctr" eaLnBrk="1" hangingPunct="1"/>
              <a:r>
                <a:rPr lang="en-GB" altLang="en-US" sz="1000" b="1" dirty="0">
                  <a:solidFill>
                    <a:srgbClr val="FFFFFF"/>
                  </a:solidFill>
                </a:rPr>
                <a:t>Detector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6962775" y="2555698"/>
              <a:ext cx="715963" cy="652462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8494" name="TextBox 64"/>
            <p:cNvSpPr txBox="1">
              <a:spLocks noChangeArrowheads="1"/>
            </p:cNvSpPr>
            <p:nvPr/>
          </p:nvSpPr>
          <p:spPr bwMode="auto">
            <a:xfrm>
              <a:off x="6902965" y="2521451"/>
              <a:ext cx="884795" cy="716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1000" b="1" dirty="0">
                  <a:solidFill>
                    <a:srgbClr val="FFFFFF"/>
                  </a:solidFill>
                </a:rPr>
                <a:t>Short</a:t>
              </a:r>
            </a:p>
            <a:p>
              <a:pPr algn="ctr" eaLnBrk="1" hangingPunct="1"/>
              <a:r>
                <a:rPr lang="en-GB" altLang="en-US" sz="1000" b="1" dirty="0">
                  <a:solidFill>
                    <a:srgbClr val="FFFFFF"/>
                  </a:solidFill>
                </a:rPr>
                <a:t>Baseline</a:t>
              </a:r>
            </a:p>
            <a:p>
              <a:pPr algn="ctr" eaLnBrk="1" hangingPunct="1"/>
              <a:r>
                <a:rPr lang="en-GB" altLang="en-US" sz="1000" b="1" dirty="0">
                  <a:solidFill>
                    <a:srgbClr val="FFFFFF"/>
                  </a:solidFill>
                </a:rPr>
                <a:t>Detector</a:t>
              </a:r>
            </a:p>
          </p:txBody>
        </p:sp>
        <p:sp>
          <p:nvSpPr>
            <p:cNvPr id="18495" name="TextBox 65"/>
            <p:cNvSpPr txBox="1">
              <a:spLocks noChangeArrowheads="1"/>
            </p:cNvSpPr>
            <p:nvPr/>
          </p:nvSpPr>
          <p:spPr bwMode="auto">
            <a:xfrm>
              <a:off x="7158405" y="3454836"/>
              <a:ext cx="906462" cy="716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1000" b="1" dirty="0">
                  <a:solidFill>
                    <a:srgbClr val="FFFFFF"/>
                  </a:solidFill>
                </a:rPr>
                <a:t>Long</a:t>
              </a:r>
            </a:p>
            <a:p>
              <a:pPr algn="ctr" eaLnBrk="1" hangingPunct="1"/>
              <a:r>
                <a:rPr lang="en-GB" altLang="en-US" sz="1000" b="1" dirty="0">
                  <a:solidFill>
                    <a:srgbClr val="FFFFFF"/>
                  </a:solidFill>
                </a:rPr>
                <a:t>Baseline</a:t>
              </a:r>
            </a:p>
            <a:p>
              <a:pPr algn="ctr" eaLnBrk="1" hangingPunct="1"/>
              <a:r>
                <a:rPr lang="en-GB" altLang="en-US" sz="1000" b="1" dirty="0">
                  <a:solidFill>
                    <a:srgbClr val="FFFFFF"/>
                  </a:solidFill>
                </a:rPr>
                <a:t>Detector</a:t>
              </a:r>
            </a:p>
          </p:txBody>
        </p:sp>
        <p:sp>
          <p:nvSpPr>
            <p:cNvPr id="18496" name="TextBox 66"/>
            <p:cNvSpPr txBox="1">
              <a:spLocks noChangeArrowheads="1"/>
            </p:cNvSpPr>
            <p:nvPr/>
          </p:nvSpPr>
          <p:spPr bwMode="auto">
            <a:xfrm>
              <a:off x="3099723" y="1760728"/>
              <a:ext cx="1140771" cy="517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µ</a:t>
              </a:r>
              <a:r>
                <a:rPr lang="en-GB" altLang="en-US" b="1" baseline="30000" dirty="0">
                  <a:solidFill>
                    <a:srgbClr val="FF0000"/>
                  </a:solidFill>
                  <a:latin typeface="Symbol" charset="2"/>
                </a:rPr>
                <a:t>+-</a:t>
              </a:r>
              <a:endParaRPr lang="en-GB" altLang="en-US" b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656156" y="2492041"/>
              <a:ext cx="1278562" cy="4379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b="1" dirty="0">
                  <a:solidFill>
                    <a:srgbClr val="FF0000"/>
                  </a:solidFill>
                  <a:latin typeface="Symbol" panose="05050102010706020507" pitchFamily="18" charset="2"/>
                  <a:ea typeface="+mn-ea"/>
                  <a:cs typeface="Arial" pitchFamily="34" charset="0"/>
                </a:rPr>
                <a:t>n</a:t>
              </a:r>
              <a:r>
                <a:rPr lang="en-GB" sz="1600" b="1" i="1" baseline="-25000" dirty="0">
                  <a:solidFill>
                    <a:srgbClr val="FF0000"/>
                  </a:solidFill>
                  <a:latin typeface="Symbol" panose="05050102010706020507" pitchFamily="18" charset="2"/>
                  <a:ea typeface="+mn-ea"/>
                  <a:cs typeface="Arial" pitchFamily="34" charset="0"/>
                  <a:sym typeface="Symbol"/>
                </a:rPr>
                <a:t>m</a:t>
              </a:r>
              <a:r>
                <a:rPr lang="en-GB" sz="1600" b="1" dirty="0">
                  <a:solidFill>
                    <a:srgbClr val="FF0000"/>
                  </a:solidFill>
                  <a:latin typeface="Times New Roman" pitchFamily="18" charset="0"/>
                  <a:ea typeface="+mn-ea"/>
                  <a:cs typeface="Arial" pitchFamily="34" charset="0"/>
                </a:rPr>
                <a:t>  + </a:t>
              </a:r>
              <a:r>
                <a:rPr lang="en-GB" sz="1600" b="1" dirty="0">
                  <a:solidFill>
                    <a:srgbClr val="FF0000"/>
                  </a:solidFill>
                  <a:latin typeface="Times New Roman" pitchFamily="18" charset="0"/>
                  <a:ea typeface="+mn-ea"/>
                  <a:cs typeface="Arial" pitchFamily="34" charset="0"/>
                  <a:sym typeface="Symbol"/>
                </a:rPr>
                <a:t></a:t>
              </a:r>
              <a:r>
                <a:rPr lang="en-GB" sz="1600" b="1" dirty="0">
                  <a:solidFill>
                    <a:srgbClr val="FF0000"/>
                  </a:solidFill>
                  <a:latin typeface="Symbol" panose="05050102010706020507" pitchFamily="18" charset="2"/>
                  <a:ea typeface="+mn-ea"/>
                  <a:cs typeface="Arial" pitchFamily="34" charset="0"/>
                </a:rPr>
                <a:t>n</a:t>
              </a:r>
              <a:r>
                <a:rPr lang="en-GB" sz="1600" b="1" i="1" baseline="-25000" dirty="0">
                  <a:solidFill>
                    <a:srgbClr val="FF0000"/>
                  </a:solidFill>
                  <a:latin typeface="+mj-lt"/>
                  <a:ea typeface="+mn-ea"/>
                  <a:cs typeface="Arial" pitchFamily="34" charset="0"/>
                  <a:sym typeface="Symbol"/>
                </a:rPr>
                <a:t>e</a:t>
              </a:r>
              <a:r>
                <a:rPr lang="en-GB" sz="1600" b="1" baseline="-25000" dirty="0">
                  <a:solidFill>
                    <a:srgbClr val="FF0000"/>
                  </a:solidFill>
                  <a:latin typeface="Times New Roman" pitchFamily="18" charset="0"/>
                  <a:ea typeface="+mn-ea"/>
                  <a:cs typeface="Arial" pitchFamily="34" charset="0"/>
                </a:rPr>
                <a:t> </a:t>
              </a:r>
              <a:endParaRPr lang="en-GB" sz="1600" dirty="0">
                <a:latin typeface="Times New Roman" pitchFamily="18" charset="0"/>
                <a:ea typeface="+mn-ea"/>
                <a:cs typeface="Arial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683480" y="2758064"/>
              <a:ext cx="1278563" cy="4379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b="1" dirty="0">
                  <a:solidFill>
                    <a:srgbClr val="FF0000"/>
                  </a:solidFill>
                  <a:latin typeface="Symbol" panose="05050102010706020507" pitchFamily="18" charset="2"/>
                  <a:ea typeface="+mn-ea"/>
                  <a:cs typeface="Arial" pitchFamily="34" charset="0"/>
                </a:rPr>
                <a:t>n</a:t>
              </a:r>
              <a:r>
                <a:rPr lang="en-GB" sz="1600" b="1" i="1" baseline="-25000" dirty="0">
                  <a:solidFill>
                    <a:srgbClr val="FF0000"/>
                  </a:solidFill>
                  <a:latin typeface="+mj-lt"/>
                  <a:ea typeface="+mn-ea"/>
                  <a:cs typeface="Arial" pitchFamily="34" charset="0"/>
                  <a:sym typeface="Symbol"/>
                </a:rPr>
                <a:t>e</a:t>
              </a:r>
              <a:r>
                <a:rPr lang="en-GB" sz="1600" b="1" dirty="0">
                  <a:solidFill>
                    <a:srgbClr val="FF0000"/>
                  </a:solidFill>
                  <a:latin typeface="Times New Roman" pitchFamily="18" charset="0"/>
                  <a:ea typeface="+mn-ea"/>
                  <a:cs typeface="Arial" pitchFamily="34" charset="0"/>
                </a:rPr>
                <a:t>  + </a:t>
              </a:r>
              <a:r>
                <a:rPr lang="en-GB" sz="1600" b="1" dirty="0">
                  <a:solidFill>
                    <a:srgbClr val="FF0000"/>
                  </a:solidFill>
                  <a:latin typeface="Times New Roman" pitchFamily="18" charset="0"/>
                  <a:ea typeface="+mn-ea"/>
                  <a:cs typeface="Arial" pitchFamily="34" charset="0"/>
                  <a:sym typeface="Symbol"/>
                </a:rPr>
                <a:t></a:t>
              </a:r>
              <a:r>
                <a:rPr lang="en-GB" sz="1600" b="1" dirty="0">
                  <a:solidFill>
                    <a:srgbClr val="FF0000"/>
                  </a:solidFill>
                  <a:latin typeface="Symbol" panose="05050102010706020507" pitchFamily="18" charset="2"/>
                  <a:ea typeface="+mn-ea"/>
                  <a:cs typeface="Arial" pitchFamily="34" charset="0"/>
                </a:rPr>
                <a:t>n</a:t>
              </a:r>
              <a:r>
                <a:rPr lang="en-GB" sz="1600" b="1" i="1" baseline="-25000" dirty="0">
                  <a:solidFill>
                    <a:srgbClr val="FF0000"/>
                  </a:solidFill>
                  <a:latin typeface="Symbol" panose="05050102010706020507" pitchFamily="18" charset="2"/>
                  <a:ea typeface="+mn-ea"/>
                  <a:cs typeface="Arial" pitchFamily="34" charset="0"/>
                  <a:sym typeface="Symbol"/>
                </a:rPr>
                <a:t>m</a:t>
              </a:r>
              <a:r>
                <a:rPr lang="en-GB" sz="1600" b="1" baseline="-25000" dirty="0">
                  <a:solidFill>
                    <a:srgbClr val="FF0000"/>
                  </a:solidFill>
                  <a:latin typeface="Times New Roman" pitchFamily="18" charset="0"/>
                  <a:ea typeface="+mn-ea"/>
                  <a:cs typeface="Arial" pitchFamily="34" charset="0"/>
                </a:rPr>
                <a:t> </a:t>
              </a:r>
              <a:endParaRPr lang="en-GB" sz="1600" dirty="0">
                <a:latin typeface="Times New Roman" pitchFamily="18" charset="0"/>
                <a:ea typeface="+mn-ea"/>
                <a:cs typeface="Arial" pitchFamily="34" charset="0"/>
              </a:endParaRPr>
            </a:p>
          </p:txBody>
        </p:sp>
        <p:sp>
          <p:nvSpPr>
            <p:cNvPr id="18499" name="TextBox 69"/>
            <p:cNvSpPr txBox="1">
              <a:spLocks noChangeArrowheads="1"/>
            </p:cNvSpPr>
            <p:nvPr/>
          </p:nvSpPr>
          <p:spPr bwMode="auto">
            <a:xfrm>
              <a:off x="6422700" y="4331088"/>
              <a:ext cx="2863965" cy="915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>
                  <a:solidFill>
                    <a:srgbClr val="FF0000"/>
                  </a:solidFill>
                </a:rPr>
                <a:t> Muon Collider</a:t>
              </a:r>
            </a:p>
            <a:p>
              <a:pPr algn="ctr" eaLnBrk="1" hangingPunct="1"/>
              <a:r>
                <a:rPr lang="en-GB" altLang="en-US" b="1" dirty="0">
                  <a:solidFill>
                    <a:srgbClr val="FF0000"/>
                  </a:solidFill>
                </a:rPr>
                <a:t>Higgs Factory</a:t>
              </a:r>
            </a:p>
          </p:txBody>
        </p:sp>
        <p:sp>
          <p:nvSpPr>
            <p:cNvPr id="18500" name="TextBox 70"/>
            <p:cNvSpPr txBox="1">
              <a:spLocks noChangeArrowheads="1"/>
            </p:cNvSpPr>
            <p:nvPr/>
          </p:nvSpPr>
          <p:spPr bwMode="auto">
            <a:xfrm>
              <a:off x="7849452" y="2653936"/>
              <a:ext cx="1420812" cy="400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b="1" dirty="0" err="1">
                  <a:solidFill>
                    <a:srgbClr val="FF0000"/>
                  </a:solidFill>
                </a:rPr>
                <a:t>nuSTORM</a:t>
              </a:r>
              <a:endParaRPr lang="en-GB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940457" y="1437610"/>
              <a:ext cx="1231427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sz="2000" b="1" dirty="0" err="1">
                  <a:solidFill>
                    <a:srgbClr val="FF0000"/>
                  </a:solidFill>
                  <a:latin typeface="Times New Roman" pitchFamily="18" charset="0"/>
                  <a:ea typeface="+mn-ea"/>
                  <a:cs typeface="Arial" pitchFamily="34" charset="0"/>
                </a:rPr>
                <a:t>ESS</a:t>
              </a:r>
              <a:r>
                <a:rPr lang="en-GB" sz="2000" b="1" dirty="0" err="1">
                  <a:solidFill>
                    <a:srgbClr val="FF0000"/>
                  </a:solidFill>
                  <a:latin typeface="+mj-lt"/>
                  <a:ea typeface="+mn-ea"/>
                  <a:cs typeface="Arial" pitchFamily="34" charset="0"/>
                </a:rPr>
                <a:t>nu</a:t>
              </a:r>
              <a:r>
                <a:rPr lang="en-GB" sz="2000" b="1" dirty="0" err="1">
                  <a:solidFill>
                    <a:srgbClr val="FF0000"/>
                  </a:solidFill>
                  <a:latin typeface="Times New Roman" pitchFamily="18" charset="0"/>
                  <a:ea typeface="+mn-ea"/>
                  <a:cs typeface="Arial" pitchFamily="34" charset="0"/>
                </a:rPr>
                <a:t>SB</a:t>
              </a:r>
              <a:endParaRPr lang="en-GB" sz="20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pitchFamily="34" charset="0"/>
              </a:endParaRPr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1081334" y="2186790"/>
              <a:ext cx="1523999" cy="59847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28A0BE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GB" sz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Accumulator Ring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684838" y="5054726"/>
              <a:ext cx="966560" cy="4777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>
                  <a:solidFill>
                    <a:srgbClr val="FF0000"/>
                  </a:solidFill>
                </a:rPr>
                <a:t>μ</a:t>
              </a:r>
              <a:r>
                <a:rPr lang="en-GB" baseline="30000" dirty="0">
                  <a:solidFill>
                    <a:srgbClr val="FF0000"/>
                  </a:solidFill>
                </a:rPr>
                <a:t>+</a:t>
              </a:r>
              <a:r>
                <a:rPr lang="en-GB" dirty="0">
                  <a:solidFill>
                    <a:srgbClr val="FF0000"/>
                  </a:solidFill>
                </a:rPr>
                <a:t>   </a:t>
              </a:r>
              <a:r>
                <a:rPr lang="en-GB" dirty="0" err="1">
                  <a:solidFill>
                    <a:srgbClr val="FF0000"/>
                  </a:solidFill>
                </a:rPr>
                <a:t>μ</a:t>
              </a:r>
              <a:r>
                <a:rPr lang="en-GB" baseline="300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07062" y="4926401"/>
              <a:ext cx="945043" cy="4777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→ ←</a:t>
              </a:r>
            </a:p>
          </p:txBody>
        </p:sp>
        <p:sp>
          <p:nvSpPr>
            <p:cNvPr id="71" name="Rectangle 16"/>
            <p:cNvSpPr>
              <a:spLocks noChangeArrowheads="1"/>
            </p:cNvSpPr>
            <p:nvPr/>
          </p:nvSpPr>
          <p:spPr bwMode="auto">
            <a:xfrm>
              <a:off x="14471" y="963841"/>
              <a:ext cx="2515810" cy="437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</a:pPr>
              <a:r>
                <a:rPr lang="en-GB" altLang="en-US" sz="1600" b="1" dirty="0">
                  <a:solidFill>
                    <a:srgbClr val="FF0000"/>
                  </a:solidFill>
                  <a:ea typeface="MS PGothic" charset="-128"/>
                  <a:cs typeface="Times New Roman" charset="0"/>
                </a:rPr>
                <a:t>2.7x10</a:t>
              </a:r>
              <a:r>
                <a:rPr lang="en-GB" altLang="en-US" sz="1600" b="1" baseline="30000" dirty="0">
                  <a:solidFill>
                    <a:srgbClr val="FF0000"/>
                  </a:solidFill>
                  <a:ea typeface="MS PGothic" charset="-128"/>
                  <a:cs typeface="Times New Roman" charset="0"/>
                </a:rPr>
                <a:t>23</a:t>
              </a:r>
              <a:r>
                <a:rPr lang="en-GB" altLang="en-US" sz="1600" b="1" dirty="0">
                  <a:solidFill>
                    <a:srgbClr val="FF0000"/>
                  </a:solidFill>
                  <a:ea typeface="MS PGothic" charset="-128"/>
                  <a:cs typeface="Times New Roman" charset="0"/>
                </a:rPr>
                <a:t> p.o</a:t>
              </a:r>
              <a:r>
                <a:rPr lang="en-GB" altLang="en-US" sz="1600" b="1">
                  <a:solidFill>
                    <a:srgbClr val="FF0000"/>
                  </a:solidFill>
                  <a:ea typeface="MS PGothic" charset="-128"/>
                  <a:cs typeface="Times New Roman" charset="0"/>
                </a:rPr>
                <a:t>.t./</a:t>
              </a:r>
              <a:r>
                <a:rPr lang="en-GB" altLang="en-US" sz="1600" b="1" dirty="0">
                  <a:solidFill>
                    <a:srgbClr val="FF0000"/>
                  </a:solidFill>
                  <a:ea typeface="MS PGothic" charset="-128"/>
                  <a:cs typeface="Times New Roman" charset="0"/>
                </a:rPr>
                <a:t>year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9053931-96A8-4534-B80B-F8B428F21436}"/>
                </a:ext>
              </a:extLst>
            </p:cNvPr>
            <p:cNvSpPr txBox="1"/>
            <p:nvPr/>
          </p:nvSpPr>
          <p:spPr>
            <a:xfrm>
              <a:off x="4072388" y="443150"/>
              <a:ext cx="5539021" cy="876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u="sng" dirty="0">
                  <a:latin typeface="Times New Roman" panose="02020603050405020304" pitchFamily="18" charset="0"/>
                  <a:cs typeface="Times New Roman" panose="02020603050405020304" pitchFamily="18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https://indico.cern.ch/event/849674/</a:t>
              </a:r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r>
                <a:rPr lang="en-US" dirty="0"/>
                <a:t> </a:t>
              </a:r>
            </a:p>
            <a:p>
              <a:endParaRPr lang="fr-FR" dirty="0"/>
            </a:p>
          </p:txBody>
        </p:sp>
        <p:cxnSp>
          <p:nvCxnSpPr>
            <p:cNvPr id="50" name="Straight Arrow Connector 49"/>
            <p:cNvCxnSpPr>
              <a:cxnSpLocks noChangeShapeType="1"/>
            </p:cNvCxnSpPr>
            <p:nvPr/>
          </p:nvCxnSpPr>
          <p:spPr bwMode="auto">
            <a:xfrm>
              <a:off x="5759450" y="3816350"/>
              <a:ext cx="285933" cy="0"/>
            </a:xfrm>
            <a:prstGeom prst="straightConnector1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716FF-F652-4C77-8FAE-C2ADD3D26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2021-03-24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D15D4A-0FF8-4ED3-8D3F-A9743E836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0957" y="6600054"/>
            <a:ext cx="2895600" cy="263815"/>
          </a:xfrm>
        </p:spPr>
        <p:txBody>
          <a:bodyPr/>
          <a:lstStyle/>
          <a:p>
            <a:pPr>
              <a:defRPr/>
            </a:pPr>
            <a:r>
              <a:rPr lang="en-US" dirty="0"/>
              <a:t>Muon cooling tests at ESS                                    Tord Ekelof   Uppsala University                                      </a:t>
            </a:r>
            <a:endParaRPr lang="fr-FR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FA11776-3D10-4F57-B27F-DC69C02AD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C18-6637-5F4D-8CDD-BDF071C6CFEB}" type="slidenum">
              <a:rPr lang="fr-FR" altLang="en-US" smtClean="0"/>
              <a:pPr/>
              <a:t>2</a:t>
            </a:fld>
            <a:endParaRPr lang="fr-FR" alt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683F9F9-F264-4ADE-B21C-64D691C71634}"/>
              </a:ext>
            </a:extLst>
          </p:cNvPr>
          <p:cNvSpPr txBox="1"/>
          <p:nvPr/>
        </p:nvSpPr>
        <p:spPr>
          <a:xfrm>
            <a:off x="6044187" y="3960034"/>
            <a:ext cx="2907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</a:t>
            </a:r>
            <a:r>
              <a:rPr lang="sv-SE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 </a:t>
            </a:r>
            <a:r>
              <a:rPr lang="sv-SE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Facility</a:t>
            </a:r>
            <a:r>
              <a:rPr lang="sv-SE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436" name="TextBox 18435">
            <a:extLst>
              <a:ext uri="{FF2B5EF4-FFF2-40B4-BE49-F238E27FC236}">
                <a16:creationId xmlns:a16="http://schemas.microsoft.com/office/drawing/2014/main" id="{BD93C1C0-CF55-4EFA-8682-8E5CF5A0E394}"/>
              </a:ext>
            </a:extLst>
          </p:cNvPr>
          <p:cNvSpPr txBox="1"/>
          <p:nvPr/>
        </p:nvSpPr>
        <p:spPr>
          <a:xfrm>
            <a:off x="2692525" y="3833802"/>
            <a:ext cx="570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>
                <a:solidFill>
                  <a:srgbClr val="FF0000"/>
                </a:solidFill>
              </a:rPr>
              <a:t>Target</a:t>
            </a:r>
          </a:p>
        </p:txBody>
      </p:sp>
      <p:cxnSp>
        <p:nvCxnSpPr>
          <p:cNvPr id="18441" name="Straight Arrow Connector 18440">
            <a:extLst>
              <a:ext uri="{FF2B5EF4-FFF2-40B4-BE49-F238E27FC236}">
                <a16:creationId xmlns:a16="http://schemas.microsoft.com/office/drawing/2014/main" id="{75362AA5-0B16-4C03-BB88-B876E00D3CFF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3041730" y="3977643"/>
            <a:ext cx="398055" cy="1673544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BE3F319-4EE9-45B6-AC8F-5B17E76D3F82}"/>
              </a:ext>
            </a:extLst>
          </p:cNvPr>
          <p:cNvSpPr txBox="1"/>
          <p:nvPr/>
        </p:nvSpPr>
        <p:spPr>
          <a:xfrm>
            <a:off x="4341993" y="5998572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50" dirty="0"/>
              <a:t>62.5 GeV</a:t>
            </a:r>
          </a:p>
        </p:txBody>
      </p:sp>
    </p:spTree>
    <p:extLst>
      <p:ext uri="{BB962C8B-B14F-4D97-AF65-F5344CB8AC3E}">
        <p14:creationId xmlns:p14="http://schemas.microsoft.com/office/powerpoint/2010/main" val="1581364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EE3A2F-ACA6-4531-B49E-C34359289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2021-03-24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B1A1B8-B5FA-420C-B773-E97EAABC6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01582"/>
            <a:ext cx="2895600" cy="263815"/>
          </a:xfrm>
        </p:spPr>
        <p:txBody>
          <a:bodyPr/>
          <a:lstStyle/>
          <a:p>
            <a:pPr>
              <a:defRPr/>
            </a:pPr>
            <a:r>
              <a:rPr lang="en-US"/>
              <a:t>Muon cooling tests at ESS                                    Tord Ekelof   Uppsala University                                      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FC48E-8389-48ED-9699-139F45C4A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C18-6637-5F4D-8CDD-BDF071C6CFEB}" type="slidenum">
              <a:rPr lang="fr-FR" altLang="en-US" smtClean="0"/>
              <a:pPr/>
              <a:t>3</a:t>
            </a:fld>
            <a:endParaRPr lang="fr-F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23BAAE-9F28-4A31-A539-ABE48ACDFA6E}"/>
              </a:ext>
            </a:extLst>
          </p:cNvPr>
          <p:cNvSpPr txBox="1"/>
          <p:nvPr/>
        </p:nvSpPr>
        <p:spPr>
          <a:xfrm>
            <a:off x="1529215" y="181336"/>
            <a:ext cx="6886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The participants in the HIFI Uppsala Workshop 2-3 March 2020 </a:t>
            </a:r>
          </a:p>
        </p:txBody>
      </p:sp>
      <p:pic>
        <p:nvPicPr>
          <p:cNvPr id="7" name="Picture 6" descr="IMG_7369">
            <a:extLst>
              <a:ext uri="{FF2B5EF4-FFF2-40B4-BE49-F238E27FC236}">
                <a16:creationId xmlns:a16="http://schemas.microsoft.com/office/drawing/2014/main" id="{A6A5C860-97B8-4DB1-82F7-DE1F329A98F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28"/>
          <a:stretch/>
        </p:blipFill>
        <p:spPr bwMode="auto">
          <a:xfrm>
            <a:off x="369736" y="880212"/>
            <a:ext cx="8404528" cy="5097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8489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AFF65-6C7F-4887-8DC1-76A0231B9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75" y="9595"/>
            <a:ext cx="8372966" cy="1143000"/>
          </a:xfrm>
        </p:spPr>
        <p:txBody>
          <a:bodyPr>
            <a:normAutofit/>
          </a:bodyPr>
          <a:lstStyle/>
          <a:p>
            <a:r>
              <a:rPr lang="sv-SE" sz="3200" dirty="0"/>
              <a:t>Muon momentum and angular distribution </a:t>
            </a:r>
            <a:br>
              <a:rPr lang="sv-SE" sz="3200" dirty="0"/>
            </a:br>
            <a:r>
              <a:rPr lang="sv-SE" sz="3200" dirty="0"/>
              <a:t>in a 4m x 4m aperture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47" y="1546087"/>
            <a:ext cx="3963155" cy="252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09" y="1567257"/>
            <a:ext cx="3963152" cy="25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au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4930743"/>
                  </p:ext>
                </p:extLst>
              </p:nvPr>
            </p:nvGraphicFramePr>
            <p:xfrm>
              <a:off x="937591" y="4552110"/>
              <a:ext cx="7359968" cy="15188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16000">
                      <a:extLst>
                        <a:ext uri="{9D8B030D-6E8A-4147-A177-3AD203B41FA5}">
                          <a16:colId xmlns:a16="http://schemas.microsoft.com/office/drawing/2014/main" val="3043947313"/>
                        </a:ext>
                      </a:extLst>
                    </a:gridCol>
                    <a:gridCol w="1645984">
                      <a:extLst>
                        <a:ext uri="{9D8B030D-6E8A-4147-A177-3AD203B41FA5}">
                          <a16:colId xmlns:a16="http://schemas.microsoft.com/office/drawing/2014/main" val="2891468437"/>
                        </a:ext>
                      </a:extLst>
                    </a:gridCol>
                    <a:gridCol w="1391984">
                      <a:extLst>
                        <a:ext uri="{9D8B030D-6E8A-4147-A177-3AD203B41FA5}">
                          <a16:colId xmlns:a16="http://schemas.microsoft.com/office/drawing/2014/main" val="3792344565"/>
                        </a:ext>
                      </a:extLst>
                    </a:gridCol>
                    <a:gridCol w="1782508">
                      <a:extLst>
                        <a:ext uri="{9D8B030D-6E8A-4147-A177-3AD203B41FA5}">
                          <a16:colId xmlns:a16="http://schemas.microsoft.com/office/drawing/2014/main" val="4051916011"/>
                        </a:ext>
                      </a:extLst>
                    </a:gridCol>
                    <a:gridCol w="1523492">
                      <a:extLst>
                        <a:ext uri="{9D8B030D-6E8A-4147-A177-3AD203B41FA5}">
                          <a16:colId xmlns:a16="http://schemas.microsoft.com/office/drawing/2014/main" val="1099917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𝒅𝒕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dirty="0"/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/>
                            <a:t> (</a:t>
                          </a:r>
                          <a:r>
                            <a:rPr lang="fr-FR" baseline="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fr-FR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𝝁</m:t>
                                      </m:r>
                                    </m:e>
                                    <m:sup>
                                      <m:r>
                                        <a:rPr lang="fr-FR" b="1" i="1" baseline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𝒑𝒐𝒕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baseline="0" dirty="0"/>
                            <a:t> </a:t>
                          </a:r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/>
                            <a:t> (</a:t>
                          </a:r>
                          <a:r>
                            <a:rPr lang="fr-FR" baseline="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fr-FR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𝝁</m:t>
                                      </m:r>
                                    </m:e>
                                    <m:sup>
                                      <m:r>
                                        <a:rPr lang="fr-FR" b="1" i="1" baseline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baseline="0" dirty="0"/>
                            <a:t> </a:t>
                          </a:r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/>
                            <a:t> (</a:t>
                          </a:r>
                          <a:r>
                            <a:rPr lang="fr-FR" baseline="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fr-FR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𝝁</m:t>
                                      </m:r>
                                    </m:e>
                                    <m:sup>
                                      <m:r>
                                        <a:rPr lang="fr-FR" b="1" i="1" baseline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𝟐𝟎𝟎</m:t>
                                  </m:r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1" i="1" smtClean="0">
                                          <a:latin typeface="Cambria Math" panose="020405030504060302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a:rPr lang="fr-FR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𝝁</m:t>
                                      </m:r>
                                    </m:sub>
                                  </m:sSub>
                                </m:e>
                              </m:d>
                            </m:oMath>
                          </a14:m>
                          <a:r>
                            <a:rPr lang="fr-FR" dirty="0"/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dirty="0" smtClean="0">
                                  <a:latin typeface="Cambria Math" panose="02040503050406030204" pitchFamily="18" charset="0"/>
                                </a:rPr>
                                <m:t>𝑮𝒆𝑽</m:t>
                              </m:r>
                              <m:r>
                                <a:rPr lang="fr-FR" b="1" i="1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b="1" i="1" dirty="0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oMath>
                          </a14:m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21528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2.5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4.3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0.48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143974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50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1.2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2.1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0.56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41495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4.5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1.0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105289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au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5099593"/>
                  </p:ext>
                </p:extLst>
              </p:nvPr>
            </p:nvGraphicFramePr>
            <p:xfrm>
              <a:off x="937591" y="4552110"/>
              <a:ext cx="7359968" cy="151885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16000">
                      <a:extLst>
                        <a:ext uri="{9D8B030D-6E8A-4147-A177-3AD203B41FA5}">
                          <a16:colId xmlns:a16="http://schemas.microsoft.com/office/drawing/2014/main" val="3043947313"/>
                        </a:ext>
                      </a:extLst>
                    </a:gridCol>
                    <a:gridCol w="1645984">
                      <a:extLst>
                        <a:ext uri="{9D8B030D-6E8A-4147-A177-3AD203B41FA5}">
                          <a16:colId xmlns:a16="http://schemas.microsoft.com/office/drawing/2014/main" val="2891468437"/>
                        </a:ext>
                      </a:extLst>
                    </a:gridCol>
                    <a:gridCol w="1391984">
                      <a:extLst>
                        <a:ext uri="{9D8B030D-6E8A-4147-A177-3AD203B41FA5}">
                          <a16:colId xmlns:a16="http://schemas.microsoft.com/office/drawing/2014/main" val="3792344565"/>
                        </a:ext>
                      </a:extLst>
                    </a:gridCol>
                    <a:gridCol w="1782508">
                      <a:extLst>
                        <a:ext uri="{9D8B030D-6E8A-4147-A177-3AD203B41FA5}">
                          <a16:colId xmlns:a16="http://schemas.microsoft.com/office/drawing/2014/main" val="4051916011"/>
                        </a:ext>
                      </a:extLst>
                    </a:gridCol>
                    <a:gridCol w="1523492">
                      <a:extLst>
                        <a:ext uri="{9D8B030D-6E8A-4147-A177-3AD203B41FA5}">
                          <a16:colId xmlns:a16="http://schemas.microsoft.com/office/drawing/2014/main" val="109991772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99" t="-101493" r="-626347" b="-2761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2222" t="-101493" r="-287407" b="-2761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91266" t="-101493" r="-238865" b="-2761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7645" t="-101493" r="-86689" b="-2761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84000" t="-101493" r="-1600" b="-2761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21528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99" t="-221311" r="-62634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2222" t="-221311" r="-28740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91266" t="-221311" r="-238865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7645" t="-221311" r="-86689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84000" t="-221311" r="-1600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43974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99" t="-321311" r="-62634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2222" t="-321311" r="-28740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91266" t="-321311" r="-238865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7645" t="-321311" r="-86689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84000" t="-321311" r="-1600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41495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99" t="-421311" r="-62634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2222" t="-421311" r="-28740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91266" t="-421311" r="-238865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7645" t="-421311" r="-86689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84000" t="-421311" r="-1600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05289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73939D3-C0AF-4A3C-ACCA-E129B0497C3B}"/>
              </a:ext>
            </a:extLst>
          </p:cNvPr>
          <p:cNvSpPr txBox="1"/>
          <p:nvPr/>
        </p:nvSpPr>
        <p:spPr>
          <a:xfrm>
            <a:off x="937591" y="6166488"/>
            <a:ext cx="307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Prepared</a:t>
            </a:r>
            <a:r>
              <a:rPr lang="sv-SE" dirty="0"/>
              <a:t> by Loris D’Alessi IPHC</a:t>
            </a:r>
          </a:p>
        </p:txBody>
      </p:sp>
    </p:spTree>
    <p:extLst>
      <p:ext uri="{BB962C8B-B14F-4D97-AF65-F5344CB8AC3E}">
        <p14:creationId xmlns:p14="http://schemas.microsoft.com/office/powerpoint/2010/main" val="100138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1828A-D55B-4DD6-910E-66DAB1EB7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225" y="146229"/>
            <a:ext cx="7613550" cy="1143000"/>
          </a:xfrm>
        </p:spPr>
        <p:txBody>
          <a:bodyPr>
            <a:normAutofit/>
          </a:bodyPr>
          <a:lstStyle/>
          <a:p>
            <a:r>
              <a:rPr lang="sv-SE" sz="3200" dirty="0"/>
              <a:t>Pion momentum and angular distribution</a:t>
            </a:r>
            <a:br>
              <a:rPr lang="sv-SE" sz="3200" dirty="0"/>
            </a:br>
            <a:r>
              <a:rPr lang="sv-SE" sz="3200" dirty="0"/>
              <a:t>in a 4m x 4m aperture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B88AE3-EDD6-4AC0-8563-2F7D617FD639}"/>
              </a:ext>
            </a:extLst>
          </p:cNvPr>
          <p:cNvSpPr txBox="1"/>
          <p:nvPr/>
        </p:nvSpPr>
        <p:spPr>
          <a:xfrm>
            <a:off x="651642" y="3915103"/>
            <a:ext cx="113584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v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DAB4AC-9F53-4067-A055-34D4330E6E52}"/>
              </a:ext>
            </a:extLst>
          </p:cNvPr>
          <p:cNvSpPr txBox="1"/>
          <p:nvPr/>
        </p:nvSpPr>
        <p:spPr>
          <a:xfrm>
            <a:off x="388883" y="4007436"/>
            <a:ext cx="258303" cy="6971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v-SE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87" y="1601469"/>
            <a:ext cx="3963152" cy="252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189" y="1614511"/>
            <a:ext cx="3963152" cy="252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au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7270417"/>
                  </p:ext>
                </p:extLst>
              </p:nvPr>
            </p:nvGraphicFramePr>
            <p:xfrm>
              <a:off x="892016" y="4380231"/>
              <a:ext cx="7359968" cy="175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16000">
                      <a:extLst>
                        <a:ext uri="{9D8B030D-6E8A-4147-A177-3AD203B41FA5}">
                          <a16:colId xmlns:a16="http://schemas.microsoft.com/office/drawing/2014/main" val="3043947313"/>
                        </a:ext>
                      </a:extLst>
                    </a:gridCol>
                    <a:gridCol w="1645984">
                      <a:extLst>
                        <a:ext uri="{9D8B030D-6E8A-4147-A177-3AD203B41FA5}">
                          <a16:colId xmlns:a16="http://schemas.microsoft.com/office/drawing/2014/main" val="2891468437"/>
                        </a:ext>
                      </a:extLst>
                    </a:gridCol>
                    <a:gridCol w="1391984">
                      <a:extLst>
                        <a:ext uri="{9D8B030D-6E8A-4147-A177-3AD203B41FA5}">
                          <a16:colId xmlns:a16="http://schemas.microsoft.com/office/drawing/2014/main" val="3792344565"/>
                        </a:ext>
                      </a:extLst>
                    </a:gridCol>
                    <a:gridCol w="1686643">
                      <a:extLst>
                        <a:ext uri="{9D8B030D-6E8A-4147-A177-3AD203B41FA5}">
                          <a16:colId xmlns:a16="http://schemas.microsoft.com/office/drawing/2014/main" val="4051916011"/>
                        </a:ext>
                      </a:extLst>
                    </a:gridCol>
                    <a:gridCol w="1619357">
                      <a:extLst>
                        <a:ext uri="{9D8B030D-6E8A-4147-A177-3AD203B41FA5}">
                          <a16:colId xmlns:a16="http://schemas.microsoft.com/office/drawing/2014/main" val="1099917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𝒅𝒕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dirty="0"/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sub>
                              </m:sSub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/>
                            <a:t> (</a:t>
                          </a:r>
                          <a:r>
                            <a:rPr lang="fr-FR" baseline="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fr-FR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𝝅</m:t>
                                      </m:r>
                                    </m:e>
                                    <m:sup>
                                      <m:r>
                                        <a:rPr lang="fr-FR" b="1" i="1" baseline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𝒑𝒐𝒕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baseline="0" dirty="0"/>
                            <a:t> </a:t>
                          </a:r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sub>
                              </m:sSub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/>
                            <a:t> (</a:t>
                          </a:r>
                          <a:r>
                            <a:rPr lang="fr-FR" baseline="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fr-FR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𝝅</m:t>
                                      </m:r>
                                    </m:e>
                                    <m:sup>
                                      <m:r>
                                        <a:rPr lang="fr-FR" b="1" i="1" baseline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baseline="0" dirty="0"/>
                            <a:t> </a:t>
                          </a:r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sub>
                              </m:sSub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dirty="0"/>
                            <a:t> (</a:t>
                          </a:r>
                          <a:r>
                            <a:rPr lang="fr-FR" baseline="0" dirty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fr-FR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 baseline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𝝅</m:t>
                                      </m:r>
                                    </m:e>
                                    <m:sup>
                                      <m:r>
                                        <a:rPr lang="fr-FR" b="1" i="1" baseline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𝟐𝟎𝟎</m:t>
                                  </m:r>
                                  <m:r>
                                    <a:rPr lang="fr-FR" b="1" i="1" baseline="0" smtClean="0"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1" i="1" smtClean="0">
                                          <a:latin typeface="Cambria Math" panose="020405030504060302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a:rPr lang="fr-FR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𝝅</m:t>
                                      </m:r>
                                    </m:sub>
                                  </m:sSub>
                                </m:e>
                              </m:d>
                            </m:oMath>
                          </a14:m>
                          <a:r>
                            <a:rPr lang="fr-FR" dirty="0"/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dirty="0" smtClean="0">
                                  <a:latin typeface="Cambria Math" panose="02040503050406030204" pitchFamily="18" charset="0"/>
                                </a:rPr>
                                <m:t>𝑮𝒆𝑽</m:t>
                              </m:r>
                              <m:r>
                                <a:rPr lang="fr-FR" b="1" i="1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b="1" i="1" dirty="0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oMath>
                          </a14:m>
                          <a:r>
                            <a:rPr lang="fr-FR" dirty="0"/>
                            <a:t>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21528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0.017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2.1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3.7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0.79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143974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50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0.6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1.1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0.9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41495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8.5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0.2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1.06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1052892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au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7270417"/>
                  </p:ext>
                </p:extLst>
              </p:nvPr>
            </p:nvGraphicFramePr>
            <p:xfrm>
              <a:off x="892016" y="4380231"/>
              <a:ext cx="7359968" cy="1752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16000">
                      <a:extLst>
                        <a:ext uri="{9D8B030D-6E8A-4147-A177-3AD203B41FA5}">
                          <a16:colId xmlns:a16="http://schemas.microsoft.com/office/drawing/2014/main" val="3043947313"/>
                        </a:ext>
                      </a:extLst>
                    </a:gridCol>
                    <a:gridCol w="1645984">
                      <a:extLst>
                        <a:ext uri="{9D8B030D-6E8A-4147-A177-3AD203B41FA5}">
                          <a16:colId xmlns:a16="http://schemas.microsoft.com/office/drawing/2014/main" val="2891468437"/>
                        </a:ext>
                      </a:extLst>
                    </a:gridCol>
                    <a:gridCol w="1391984">
                      <a:extLst>
                        <a:ext uri="{9D8B030D-6E8A-4147-A177-3AD203B41FA5}">
                          <a16:colId xmlns:a16="http://schemas.microsoft.com/office/drawing/2014/main" val="3792344565"/>
                        </a:ext>
                      </a:extLst>
                    </a:gridCol>
                    <a:gridCol w="1686643">
                      <a:extLst>
                        <a:ext uri="{9D8B030D-6E8A-4147-A177-3AD203B41FA5}">
                          <a16:colId xmlns:a16="http://schemas.microsoft.com/office/drawing/2014/main" val="4051916011"/>
                        </a:ext>
                      </a:extLst>
                    </a:gridCol>
                    <a:gridCol w="1619357">
                      <a:extLst>
                        <a:ext uri="{9D8B030D-6E8A-4147-A177-3AD203B41FA5}">
                          <a16:colId xmlns:a16="http://schemas.microsoft.com/office/drawing/2014/main" val="10999177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99" t="-45283" r="-625749" b="-174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2222" t="-45283" r="-287037" b="-174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92105" t="-45283" r="-239912" b="-174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40433" t="-45283" r="-97473" b="-174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54511" t="-45283" r="-1504" b="-1745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21528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99" t="-252459" r="-625749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2222" t="-252459" r="-28703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92105" t="-252459" r="-239912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40433" t="-252459" r="-97473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54511" t="-252459" r="-1504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43974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99" t="-352459" r="-625749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2222" t="-352459" r="-28703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92105" t="-352459" r="-239912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40433" t="-352459" r="-97473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54511" t="-352459" r="-1504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841495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99" t="-452459" r="-625749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2222" t="-452459" r="-28703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92105" t="-452459" r="-239912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40433" t="-452459" r="-97473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v-S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54511" t="-452459" r="-1504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05289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75DF48C2-2BCB-4FA3-85B9-AE50EE18D8C6}"/>
              </a:ext>
            </a:extLst>
          </p:cNvPr>
          <p:cNvSpPr/>
          <p:nvPr/>
        </p:nvSpPr>
        <p:spPr>
          <a:xfrm>
            <a:off x="785599" y="6206927"/>
            <a:ext cx="3070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err="1"/>
              <a:t>Prepared</a:t>
            </a:r>
            <a:r>
              <a:rPr lang="sv-SE" dirty="0"/>
              <a:t> by Loris D’Alessi IPHC</a:t>
            </a:r>
          </a:p>
        </p:txBody>
      </p:sp>
    </p:spTree>
    <p:extLst>
      <p:ext uri="{BB962C8B-B14F-4D97-AF65-F5344CB8AC3E}">
        <p14:creationId xmlns:p14="http://schemas.microsoft.com/office/powerpoint/2010/main" val="479973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D0B66-731E-46DF-A355-AD5C35AB7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628" y="2285999"/>
            <a:ext cx="3479298" cy="1143000"/>
          </a:xfrm>
        </p:spPr>
        <p:txBody>
          <a:bodyPr>
            <a:normAutofit fontScale="90000"/>
          </a:bodyPr>
          <a:lstStyle/>
          <a:p>
            <a:r>
              <a:rPr lang="sv-SE" dirty="0" err="1"/>
              <a:t>Conceptual</a:t>
            </a:r>
            <a:r>
              <a:rPr lang="sv-SE" dirty="0"/>
              <a:t> sketch </a:t>
            </a:r>
            <a:r>
              <a:rPr lang="sv-SE" dirty="0" err="1"/>
              <a:t>illustrating</a:t>
            </a:r>
            <a:r>
              <a:rPr lang="sv-SE" dirty="0"/>
              <a:t> </a:t>
            </a:r>
            <a:r>
              <a:rPr lang="sv-SE" dirty="0" err="1"/>
              <a:t>ideas</a:t>
            </a:r>
            <a:r>
              <a:rPr lang="sv-SE" dirty="0"/>
              <a:t> for the </a:t>
            </a:r>
            <a:r>
              <a:rPr lang="sv-SE" dirty="0" err="1"/>
              <a:t>Muon</a:t>
            </a:r>
            <a:r>
              <a:rPr lang="sv-SE" dirty="0"/>
              <a:t> Test </a:t>
            </a:r>
            <a:r>
              <a:rPr lang="sv-SE" dirty="0" err="1"/>
              <a:t>Facilty</a:t>
            </a:r>
            <a:r>
              <a:rPr lang="sv-SE" dirty="0"/>
              <a:t> </a:t>
            </a:r>
            <a:r>
              <a:rPr lang="sv-SE" dirty="0" err="1"/>
              <a:t>implementaion</a:t>
            </a:r>
            <a:r>
              <a:rPr lang="sv-SE" dirty="0"/>
              <a:t> at the ESS site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2CCE34-F044-4B39-A992-143BD1E607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73" t="16807" r="8690" b="2754"/>
          <a:stretch/>
        </p:blipFill>
        <p:spPr>
          <a:xfrm>
            <a:off x="4369904" y="670718"/>
            <a:ext cx="4774096" cy="55165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188C553-AFE1-442B-BF66-4153C91B9514}"/>
              </a:ext>
            </a:extLst>
          </p:cNvPr>
          <p:cNvSpPr/>
          <p:nvPr/>
        </p:nvSpPr>
        <p:spPr>
          <a:xfrm>
            <a:off x="596347" y="5156951"/>
            <a:ext cx="289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dirty="0" err="1"/>
              <a:t>Need</a:t>
            </a:r>
            <a:r>
              <a:rPr lang="sv-SE" dirty="0"/>
              <a:t> to </a:t>
            </a:r>
            <a:r>
              <a:rPr lang="sv-SE" dirty="0" err="1"/>
              <a:t>avoid</a:t>
            </a:r>
            <a:r>
              <a:rPr lang="sv-SE" dirty="0"/>
              <a:t> </a:t>
            </a:r>
            <a:r>
              <a:rPr lang="sv-SE" dirty="0" err="1"/>
              <a:t>passing</a:t>
            </a:r>
            <a:r>
              <a:rPr lang="sv-SE" dirty="0"/>
              <a:t> the </a:t>
            </a:r>
            <a:r>
              <a:rPr lang="sv-SE" dirty="0" err="1"/>
              <a:t>muons</a:t>
            </a:r>
            <a:r>
              <a:rPr lang="sv-SE" dirty="0"/>
              <a:t>  in a </a:t>
            </a:r>
            <a:r>
              <a:rPr lang="sv-SE" dirty="0" err="1"/>
              <a:t>beam</a:t>
            </a:r>
            <a:r>
              <a:rPr lang="sv-SE" dirty="0"/>
              <a:t> tunnel under the </a:t>
            </a:r>
            <a:r>
              <a:rPr lang="sv-SE" dirty="0" err="1"/>
              <a:t>linac</a:t>
            </a:r>
            <a:r>
              <a:rPr lang="sv-SE" dirty="0"/>
              <a:t> tunnel</a:t>
            </a:r>
          </a:p>
        </p:txBody>
      </p:sp>
    </p:spTree>
    <p:extLst>
      <p:ext uri="{BB962C8B-B14F-4D97-AF65-F5344CB8AC3E}">
        <p14:creationId xmlns:p14="http://schemas.microsoft.com/office/powerpoint/2010/main" val="2164170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771807-2C3B-4F21-A249-1B5120A45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2021-03-24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67F625-24B5-4A1A-BE0E-30603302E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Muon cooling tests at ESS                                    Tord Ekelof   Uppsala University                                      </a:t>
            </a:r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B68A33-7A68-4255-B2A8-45D18B74B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C18-6637-5F4D-8CDD-BDF071C6CFEB}" type="slidenum">
              <a:rPr lang="fr-FR" altLang="en-US" smtClean="0"/>
              <a:pPr/>
              <a:t>7</a:t>
            </a:fld>
            <a:endParaRPr lang="fr-FR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95D2D5-54CF-420E-A450-76CCD440C880}"/>
              </a:ext>
            </a:extLst>
          </p:cNvPr>
          <p:cNvSpPr/>
          <p:nvPr/>
        </p:nvSpPr>
        <p:spPr>
          <a:xfrm>
            <a:off x="261257" y="242091"/>
            <a:ext cx="8621486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00B0F0"/>
                </a:solidFill>
                <a:latin typeface="Arial" panose="020B0604020202020204" pitchFamily="34" charset="0"/>
              </a:rPr>
              <a:t>EU funding opportunities from 2021</a:t>
            </a:r>
          </a:p>
          <a:p>
            <a:endParaRPr lang="en-GB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  <a:t>Destination 1.1 RI Concept Development </a:t>
            </a:r>
          </a:p>
          <a:p>
            <a:r>
              <a:rPr lang="en-US" sz="2000" dirty="0">
                <a:solidFill>
                  <a:srgbClr val="4D4D4D"/>
                </a:solidFill>
              </a:rPr>
              <a:t>for</a:t>
            </a:r>
            <a:r>
              <a:rPr lang="en-US" sz="2000" i="1" dirty="0">
                <a:solidFill>
                  <a:srgbClr val="4D4D4D"/>
                </a:solidFill>
              </a:rPr>
              <a:t> </a:t>
            </a:r>
            <a:r>
              <a:rPr lang="en-US" sz="2000" dirty="0">
                <a:solidFill>
                  <a:srgbClr val="4D4D4D"/>
                </a:solidFill>
              </a:rPr>
              <a:t>new infrastructure or for major upgrades of existing infrastructures.</a:t>
            </a:r>
          </a:p>
          <a:p>
            <a:r>
              <a:rPr lang="en-US" sz="2000" i="1" dirty="0"/>
              <a:t>How much? </a:t>
            </a:r>
            <a:r>
              <a:rPr lang="en-GB" sz="2000" dirty="0">
                <a:solidFill>
                  <a:srgbClr val="4D4D4D"/>
                </a:solidFill>
              </a:rPr>
              <a:t>3 MEUR per project                               </a:t>
            </a:r>
            <a:r>
              <a:rPr lang="en-GB" sz="2000" i="1" dirty="0">
                <a:solidFill>
                  <a:srgbClr val="4D4D4D"/>
                </a:solidFill>
              </a:rPr>
              <a:t>Dead-line</a:t>
            </a:r>
            <a:r>
              <a:rPr lang="en-GB" sz="2000" dirty="0">
                <a:solidFill>
                  <a:srgbClr val="4D4D4D"/>
                </a:solidFill>
              </a:rPr>
              <a:t>: 24 March 2022</a:t>
            </a:r>
          </a:p>
          <a:p>
            <a:endParaRPr lang="en-GB" sz="2000" dirty="0">
              <a:solidFill>
                <a:srgbClr val="4D4D4D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v-SE" sz="32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Destination 4 </a:t>
            </a:r>
            <a:r>
              <a:rPr lang="sv-SE" sz="3200" b="1" dirty="0" err="1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Next</a:t>
            </a:r>
            <a:r>
              <a:rPr lang="sv-SE" sz="32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generation </a:t>
            </a:r>
            <a:r>
              <a:rPr lang="sv-SE" sz="3200" b="1" dirty="0" err="1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of</a:t>
            </a:r>
            <a:r>
              <a:rPr lang="sv-SE" sz="32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sv-SE" sz="3200" b="1" dirty="0" err="1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scientific</a:t>
            </a:r>
            <a:r>
              <a:rPr lang="sv-SE" sz="32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instrumentation, </a:t>
            </a:r>
            <a:r>
              <a:rPr lang="sv-SE" sz="3200" b="1" dirty="0" err="1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tools</a:t>
            </a:r>
            <a:r>
              <a:rPr lang="sv-SE" sz="32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and </a:t>
            </a:r>
            <a:r>
              <a:rPr lang="sv-SE" sz="3200" b="1" dirty="0" err="1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methods</a:t>
            </a:r>
            <a:endParaRPr lang="sv-SE" sz="3200" b="1" dirty="0">
              <a:solidFill>
                <a:schemeClr val="accent6">
                  <a:lumMod val="75000"/>
                </a:schemeClr>
              </a:solidFill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</a:rPr>
              <a:t>to enable new discoveries and keep Europe’s RIs at the highest level of excellence </a:t>
            </a:r>
            <a:r>
              <a:rPr lang="en-US" sz="2000" i="1" dirty="0"/>
              <a:t>Requirement: </a:t>
            </a:r>
            <a:r>
              <a:rPr lang="en-US" sz="2000" dirty="0"/>
              <a:t>providing R&amp;D for </a:t>
            </a:r>
            <a:r>
              <a:rPr lang="en-US" sz="2000" u="sng" dirty="0"/>
              <a:t>at least 2 Research Infrastructures/Laboratories</a:t>
            </a:r>
          </a:p>
          <a:p>
            <a:r>
              <a:rPr lang="en-US" sz="2000" i="1" dirty="0"/>
              <a:t>How much?  </a:t>
            </a:r>
            <a:r>
              <a:rPr lang="en-US" sz="2000" dirty="0"/>
              <a:t>10 MEUR per project		                 </a:t>
            </a:r>
            <a:r>
              <a:rPr lang="en-US" sz="2000" i="1" dirty="0"/>
              <a:t>Dead line</a:t>
            </a:r>
            <a:r>
              <a:rPr lang="en-US" sz="2000" dirty="0"/>
              <a:t>: 24 March 2022</a:t>
            </a:r>
          </a:p>
          <a:p>
            <a:endParaRPr lang="sv-SE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v-SE" sz="32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ERC </a:t>
            </a:r>
            <a:r>
              <a:rPr lang="sv-SE" sz="3200" b="1" dirty="0" err="1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Synergy</a:t>
            </a:r>
            <a:r>
              <a:rPr lang="sv-SE" sz="32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Grants </a:t>
            </a:r>
            <a:endParaRPr lang="sv-SE" sz="20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sv-SE" sz="2000" i="1" dirty="0" err="1"/>
              <a:t>Who</a:t>
            </a:r>
            <a:r>
              <a:rPr lang="sv-SE" sz="2000" i="1" dirty="0"/>
              <a:t> </a:t>
            </a:r>
            <a:r>
              <a:rPr lang="sv-SE" sz="2000" i="1" dirty="0" err="1"/>
              <a:t>can</a:t>
            </a:r>
            <a:r>
              <a:rPr lang="sv-SE" sz="2000" i="1" dirty="0"/>
              <a:t> </a:t>
            </a:r>
            <a:r>
              <a:rPr lang="sv-SE" sz="2000" i="1" dirty="0" err="1"/>
              <a:t>apply</a:t>
            </a:r>
            <a:r>
              <a:rPr lang="sv-SE" sz="2000" i="1" dirty="0"/>
              <a:t>? </a:t>
            </a:r>
            <a:r>
              <a:rPr lang="sv-SE" sz="2000" dirty="0" err="1"/>
              <a:t>Between</a:t>
            </a:r>
            <a:r>
              <a:rPr lang="sv-SE" sz="2000" dirty="0"/>
              <a:t> 2 and 4 </a:t>
            </a:r>
            <a:r>
              <a:rPr lang="en-US" sz="2000" dirty="0"/>
              <a:t>renowned</a:t>
            </a:r>
            <a:r>
              <a:rPr lang="sv-SE" sz="2000" dirty="0"/>
              <a:t> </a:t>
            </a:r>
            <a:r>
              <a:rPr lang="sv-SE" sz="2000" dirty="0" err="1"/>
              <a:t>PIs</a:t>
            </a:r>
            <a:r>
              <a:rPr lang="sv-SE" sz="2000" i="1" dirty="0"/>
              <a:t>. </a:t>
            </a:r>
            <a:endParaRPr lang="en-US" sz="2000" i="1" dirty="0"/>
          </a:p>
          <a:p>
            <a:r>
              <a:rPr lang="en-US" sz="2000" i="1" dirty="0"/>
              <a:t>Criterion: </a:t>
            </a:r>
            <a:r>
              <a:rPr lang="en-US" sz="2000" dirty="0"/>
              <a:t>scientific excellence.</a:t>
            </a:r>
          </a:p>
          <a:p>
            <a:r>
              <a:rPr lang="en-US" sz="2000" i="1" dirty="0"/>
              <a:t>How much?  </a:t>
            </a:r>
            <a:r>
              <a:rPr lang="en-US" sz="2000" dirty="0"/>
              <a:t>10-14 MEUR</a:t>
            </a:r>
            <a:r>
              <a:rPr lang="sv-SE" sz="2000" b="1" dirty="0">
                <a:cs typeface="Times New Roman" panose="02020603050405020304" pitchFamily="18" charset="0"/>
              </a:rPr>
              <a:t> </a:t>
            </a:r>
            <a:r>
              <a:rPr lang="sv-SE" sz="2000" dirty="0">
                <a:cs typeface="Times New Roman" panose="02020603050405020304" pitchFamily="18" charset="0"/>
              </a:rPr>
              <a:t>per </a:t>
            </a:r>
            <a:r>
              <a:rPr lang="sv-SE" sz="2000" dirty="0" err="1">
                <a:cs typeface="Times New Roman" panose="02020603050405020304" pitchFamily="18" charset="0"/>
              </a:rPr>
              <a:t>project</a:t>
            </a:r>
            <a:r>
              <a:rPr lang="sv-SE" sz="2000" dirty="0">
                <a:cs typeface="Times New Roman" panose="02020603050405020304" pitchFamily="18" charset="0"/>
              </a:rPr>
              <a:t>                      </a:t>
            </a:r>
            <a:r>
              <a:rPr lang="sv-SE" sz="2000" dirty="0" err="1">
                <a:cs typeface="Times New Roman" panose="02020603050405020304" pitchFamily="18" charset="0"/>
              </a:rPr>
              <a:t>D</a:t>
            </a:r>
            <a:r>
              <a:rPr lang="sv-SE" sz="2000" i="1" dirty="0" err="1"/>
              <a:t>ead-line</a:t>
            </a:r>
            <a:r>
              <a:rPr lang="sv-SE" sz="2000" dirty="0"/>
              <a:t>: </a:t>
            </a:r>
            <a:r>
              <a:rPr lang="sv-SE" sz="2000" dirty="0" err="1"/>
              <a:t>probably</a:t>
            </a:r>
            <a:r>
              <a:rPr lang="sv-SE" sz="2000" dirty="0"/>
              <a:t> in late 2022</a:t>
            </a:r>
            <a:endParaRPr lang="sv-SE" sz="2000" b="1" dirty="0"/>
          </a:p>
          <a:p>
            <a:endParaRPr lang="en-GB" sz="2000" dirty="0">
              <a:solidFill>
                <a:srgbClr val="4D4D4D"/>
              </a:solidFill>
              <a:highlight>
                <a:srgbClr val="FFFF00"/>
              </a:highlight>
            </a:endParaRPr>
          </a:p>
          <a:p>
            <a:pPr lvl="1"/>
            <a:endParaRPr lang="en-GB" sz="2000" dirty="0">
              <a:solidFill>
                <a:srgbClr val="4D4D4D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103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5D5A2-176F-4389-8D4B-CF0A1CC6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2021-03-24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4E956C-BD66-42E7-A86E-E3C9C798E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Muon cooling tests at ESS                                    Tord Ekelof   Uppsala University                                      </a:t>
            </a:r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78923-D148-4A2A-A7A0-DFE9DEDF9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C18-6637-5F4D-8CDD-BDF071C6CFEB}" type="slidenum">
              <a:rPr lang="fr-FR" altLang="en-US" smtClean="0"/>
              <a:pPr/>
              <a:t>8</a:t>
            </a:fld>
            <a:endParaRPr lang="fr-FR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FC446A-0B37-47B0-9D4A-289D9D66ECC4}"/>
              </a:ext>
            </a:extLst>
          </p:cNvPr>
          <p:cNvSpPr/>
          <p:nvPr/>
        </p:nvSpPr>
        <p:spPr>
          <a:xfrm>
            <a:off x="0" y="323139"/>
            <a:ext cx="9044609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Outlook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err="1">
                <a:solidFill>
                  <a:srgbClr val="0070C0"/>
                </a:solidFill>
              </a:rPr>
              <a:t>ESSnuSB</a:t>
            </a:r>
            <a:r>
              <a:rPr lang="en-GB" sz="2000" b="1" dirty="0">
                <a:solidFill>
                  <a:srgbClr val="0070C0"/>
                </a:solidFill>
              </a:rPr>
              <a:t> Design Study well advanced </a:t>
            </a:r>
          </a:p>
          <a:p>
            <a:r>
              <a:rPr lang="en-GB" sz="2000" dirty="0">
                <a:solidFill>
                  <a:srgbClr val="0070C0"/>
                </a:solidFill>
              </a:rPr>
              <a:t>      	- Conceptual Design Report (CDR) by end 2021,</a:t>
            </a:r>
          </a:p>
          <a:p>
            <a:r>
              <a:rPr lang="en-GB" sz="2000" dirty="0">
                <a:solidFill>
                  <a:srgbClr val="0070C0"/>
                </a:solidFill>
              </a:rPr>
              <a:t>	- Demonstrating feasibility of superior ESS neutrino Super Beam </a:t>
            </a:r>
          </a:p>
          <a:p>
            <a:pPr marL="285750" indent="-285750">
              <a:buFontTx/>
              <a:buChar char="-"/>
            </a:pPr>
            <a:endParaRPr lang="en-GB" sz="2000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</a:rPr>
              <a:t>High Intensity Frontier Initiative (HIFI): </a:t>
            </a:r>
          </a:p>
          <a:p>
            <a:r>
              <a:rPr lang="en-GB" sz="2000" b="1" dirty="0">
                <a:solidFill>
                  <a:srgbClr val="0070C0"/>
                </a:solidFill>
              </a:rPr>
              <a:t>	</a:t>
            </a:r>
            <a:r>
              <a:rPr lang="en-GB" sz="2000" dirty="0">
                <a:solidFill>
                  <a:srgbClr val="0070C0"/>
                </a:solidFill>
              </a:rPr>
              <a:t>- widening of the </a:t>
            </a:r>
            <a:r>
              <a:rPr lang="en-GB" sz="2000" dirty="0" err="1">
                <a:solidFill>
                  <a:srgbClr val="0070C0"/>
                </a:solidFill>
              </a:rPr>
              <a:t>ESSnuSB</a:t>
            </a:r>
            <a:r>
              <a:rPr lang="en-GB" sz="2000" dirty="0">
                <a:solidFill>
                  <a:srgbClr val="0070C0"/>
                </a:solidFill>
              </a:rPr>
              <a:t> Design Study scope</a:t>
            </a:r>
          </a:p>
          <a:p>
            <a:r>
              <a:rPr lang="en-GB" sz="2000" dirty="0">
                <a:solidFill>
                  <a:srgbClr val="0070C0"/>
                </a:solidFill>
              </a:rPr>
              <a:t>	 -including first Muon Cooling Facility, later </a:t>
            </a:r>
            <a:r>
              <a:rPr lang="en-GB" sz="2000" dirty="0" err="1">
                <a:solidFill>
                  <a:srgbClr val="0070C0"/>
                </a:solidFill>
              </a:rPr>
              <a:t>nuSTORM</a:t>
            </a:r>
            <a:r>
              <a:rPr lang="en-GB" sz="2000" dirty="0">
                <a:solidFill>
                  <a:srgbClr val="0070C0"/>
                </a:solidFill>
              </a:rPr>
              <a:t> facility, Neutrino Factory 	 	and 	eventually of a Muon Collider Higgs Factory.</a:t>
            </a:r>
          </a:p>
          <a:p>
            <a:endParaRPr lang="en-GB" sz="2000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</a:rPr>
              <a:t>First: Initial Muon Cooling Program synergetic with CERNs Muon Collider program</a:t>
            </a:r>
          </a:p>
          <a:p>
            <a:r>
              <a:rPr lang="en-GB" sz="2000" dirty="0">
                <a:solidFill>
                  <a:srgbClr val="0070C0"/>
                </a:solidFill>
              </a:rPr>
              <a:t>	- muon momentum range 0.2 - 1.2 GeV/c, mean 0.64 GeV/c</a:t>
            </a:r>
          </a:p>
          <a:p>
            <a:r>
              <a:rPr lang="en-GB" sz="2000" dirty="0">
                <a:solidFill>
                  <a:srgbClr val="0070C0"/>
                </a:solidFill>
              </a:rPr>
              <a:t>	- 10</a:t>
            </a:r>
            <a:r>
              <a:rPr lang="en-GB" sz="2000" baseline="30000" dirty="0">
                <a:solidFill>
                  <a:srgbClr val="0070C0"/>
                </a:solidFill>
              </a:rPr>
              <a:t>21</a:t>
            </a:r>
            <a:r>
              <a:rPr lang="en-GB" sz="2000" dirty="0">
                <a:solidFill>
                  <a:srgbClr val="0070C0"/>
                </a:solidFill>
              </a:rPr>
              <a:t> muons per year (depending on phase-space volume).</a:t>
            </a:r>
          </a:p>
          <a:p>
            <a:endParaRPr lang="en-GB" sz="20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</a:rPr>
              <a:t>Applying for Horizon Europe support for a Destination 1 Design Study 2022-2025 </a:t>
            </a:r>
            <a:r>
              <a:rPr lang="en-GB" sz="2000" dirty="0">
                <a:solidFill>
                  <a:srgbClr val="0070C0"/>
                </a:solidFill>
              </a:rPr>
              <a:t>– Goal: Technical Design Report (TDR) for </a:t>
            </a:r>
            <a:r>
              <a:rPr lang="en-GB" sz="2000" dirty="0" err="1">
                <a:solidFill>
                  <a:srgbClr val="0070C0"/>
                </a:solidFill>
              </a:rPr>
              <a:t>ESSnuSB</a:t>
            </a:r>
            <a:r>
              <a:rPr lang="en-GB" sz="2000" dirty="0">
                <a:solidFill>
                  <a:srgbClr val="0070C0"/>
                </a:solidFill>
              </a:rPr>
              <a:t> and  Conceptual Design Report for the Muon Cooling Program and the other projects by 2025. </a:t>
            </a:r>
            <a:endParaRPr lang="sv-SE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43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7AF49-BEAA-4449-AFE4-D9D5B6AD7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691" y="2857500"/>
            <a:ext cx="6213762" cy="1143000"/>
          </a:xfrm>
        </p:spPr>
        <p:txBody>
          <a:bodyPr/>
          <a:lstStyle/>
          <a:p>
            <a:r>
              <a:rPr lang="sv-SE" dirty="0"/>
              <a:t>Backup </a:t>
            </a:r>
            <a:r>
              <a:rPr lang="sv-SE" dirty="0" err="1"/>
              <a:t>slides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59982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6449</TotalTime>
  <Words>806</Words>
  <Application>Microsoft Office PowerPoint</Application>
  <PresentationFormat>On-screen Show (4:3)</PresentationFormat>
  <Paragraphs>179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ＭＳ Ｐゴシック</vt:lpstr>
      <vt:lpstr>ＭＳ Ｐゴシック</vt:lpstr>
      <vt:lpstr>Arial</vt:lpstr>
      <vt:lpstr>Calibri</vt:lpstr>
      <vt:lpstr>Cambria Math</vt:lpstr>
      <vt:lpstr>Comic Sans MS</vt:lpstr>
      <vt:lpstr>Symbol</vt:lpstr>
      <vt:lpstr>Times New Roman</vt:lpstr>
      <vt:lpstr>Thème Office</vt:lpstr>
      <vt:lpstr>Muon Cooling Test Facility at ESS</vt:lpstr>
      <vt:lpstr>PowerPoint Presentation</vt:lpstr>
      <vt:lpstr>PowerPoint Presentation</vt:lpstr>
      <vt:lpstr>Muon momentum and angular distribution  in a 4m x 4m aperture</vt:lpstr>
      <vt:lpstr>Pion momentum and angular distribution in a 4m x 4m aperture</vt:lpstr>
      <vt:lpstr>Conceptual sketch illustrating ideas for the Muon Test Facilty implementaion at the ESS site</vt:lpstr>
      <vt:lpstr>PowerPoint Presentation</vt:lpstr>
      <vt:lpstr>PowerPoint Presentation</vt:lpstr>
      <vt:lpstr>Backup slides</vt:lpstr>
      <vt:lpstr>Conceptual sketch illustrating ideas for nuSTORM + Muon Test Facility layout at the ESS site</vt:lpstr>
      <vt:lpstr>nuSTORM generic lay-out</vt:lpstr>
      <vt:lpstr>PowerPoint Presentation</vt:lpstr>
      <vt:lpstr>PowerPoint Presentation</vt:lpstr>
    </vt:vector>
  </TitlesOfParts>
  <Company>IN2P3/CNRS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for future neutrino oscillation beams in Europe</dc:title>
  <dc:creator>Marcos Dracos</dc:creator>
  <cp:lastModifiedBy>Tord Ekelöf</cp:lastModifiedBy>
  <cp:revision>1500</cp:revision>
  <cp:lastPrinted>2020-02-03T14:57:15Z</cp:lastPrinted>
  <dcterms:created xsi:type="dcterms:W3CDTF">2012-07-27T00:22:31Z</dcterms:created>
  <dcterms:modified xsi:type="dcterms:W3CDTF">2021-03-24T19:37:32Z</dcterms:modified>
</cp:coreProperties>
</file>