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4" r:id="rId2"/>
    <p:sldMasterId id="2147483676" r:id="rId3"/>
    <p:sldMasterId id="2147483678" r:id="rId4"/>
    <p:sldMasterId id="2147483680" r:id="rId5"/>
    <p:sldMasterId id="2147483682" r:id="rId6"/>
  </p:sldMasterIdLst>
  <p:notesMasterIdLst>
    <p:notesMasterId r:id="rId35"/>
  </p:notesMasterIdLst>
  <p:sldIdLst>
    <p:sldId id="258" r:id="rId7"/>
    <p:sldId id="263" r:id="rId8"/>
    <p:sldId id="264" r:id="rId9"/>
    <p:sldId id="266" r:id="rId10"/>
    <p:sldId id="267" r:id="rId11"/>
    <p:sldId id="268" r:id="rId12"/>
    <p:sldId id="260" r:id="rId13"/>
    <p:sldId id="269" r:id="rId14"/>
    <p:sldId id="265" r:id="rId15"/>
    <p:sldId id="275" r:id="rId16"/>
    <p:sldId id="277" r:id="rId17"/>
    <p:sldId id="279" r:id="rId18"/>
    <p:sldId id="281" r:id="rId19"/>
    <p:sldId id="282" r:id="rId20"/>
    <p:sldId id="274" r:id="rId21"/>
    <p:sldId id="283" r:id="rId22"/>
    <p:sldId id="257" r:id="rId23"/>
    <p:sldId id="272" r:id="rId24"/>
    <p:sldId id="284" r:id="rId25"/>
    <p:sldId id="285" r:id="rId26"/>
    <p:sldId id="259" r:id="rId27"/>
    <p:sldId id="286" r:id="rId28"/>
    <p:sldId id="262" r:id="rId29"/>
    <p:sldId id="261" r:id="rId30"/>
    <p:sldId id="273" r:id="rId31"/>
    <p:sldId id="270" r:id="rId32"/>
    <p:sldId id="271" r:id="rId33"/>
    <p:sldId id="276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22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1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28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771282-9A74-43A5-A58E-D034C72D3D3D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CB539-AD32-40A3-801D-7C19426E58C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931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3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0098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09831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2123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5D9B8B-38A6-4CA4-9A5A-48863E4664AE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4341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ACAB9-2C75-4628-BC0E-5D777367F71D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1592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deep</a:t>
            </a:r>
            <a:r>
              <a:rPr lang="de-CH" dirty="0"/>
              <a:t> groove ball </a:t>
            </a:r>
            <a:r>
              <a:rPr lang="de-CH" dirty="0" err="1"/>
              <a:t>bearing</a:t>
            </a:r>
            <a:r>
              <a:rPr lang="de-CH" dirty="0"/>
              <a:t>: Rillenkugellager: Die vorderen sind Radiallager, können wenig axiale</a:t>
            </a:r>
            <a:r>
              <a:rPr lang="de-CH" baseline="0" dirty="0"/>
              <a:t> Last aufnehmen</a:t>
            </a:r>
          </a:p>
          <a:p>
            <a:r>
              <a:rPr lang="de-CH" baseline="0" dirty="0"/>
              <a:t>angular </a:t>
            </a:r>
            <a:r>
              <a:rPr lang="de-CH" baseline="0" dirty="0" err="1"/>
              <a:t>contact</a:t>
            </a:r>
            <a:r>
              <a:rPr lang="de-CH" baseline="0" dirty="0"/>
              <a:t> </a:t>
            </a:r>
            <a:r>
              <a:rPr lang="de-CH" baseline="0" dirty="0" err="1"/>
              <a:t>bearings</a:t>
            </a:r>
            <a:r>
              <a:rPr lang="de-CH" baseline="0" dirty="0"/>
              <a:t>: Schrägkugellager: Kugeln liegen um 23o geneigt, nehmen axiale und radiale Last auf, wirken noch etwas zentrierend</a:t>
            </a:r>
          </a:p>
          <a:p>
            <a:r>
              <a:rPr lang="en-US" dirty="0"/>
              <a:t>deep groove ball thrust bearing: Axial-</a:t>
            </a:r>
            <a:r>
              <a:rPr lang="en-US" dirty="0" err="1"/>
              <a:t>Rillenkugellager</a:t>
            </a:r>
            <a:r>
              <a:rPr lang="en-US" dirty="0"/>
              <a:t>,</a:t>
            </a:r>
            <a:r>
              <a:rPr lang="en-US" baseline="0" dirty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Axiallast</a:t>
            </a:r>
            <a:r>
              <a:rPr lang="en-US" dirty="0"/>
              <a:t>,</a:t>
            </a:r>
            <a:r>
              <a:rPr lang="en-US" baseline="0" dirty="0"/>
              <a:t> </a:t>
            </a:r>
            <a:r>
              <a:rPr lang="en-US" baseline="0" dirty="0" err="1"/>
              <a:t>haben</a:t>
            </a:r>
            <a:r>
              <a:rPr lang="en-US" baseline="0" dirty="0"/>
              <a:t> </a:t>
            </a:r>
            <a:r>
              <a:rPr lang="en-US" baseline="0" dirty="0" err="1"/>
              <a:t>wir</a:t>
            </a:r>
            <a:r>
              <a:rPr lang="en-US" baseline="0" dirty="0"/>
              <a:t> </a:t>
            </a:r>
            <a:r>
              <a:rPr lang="en-US" baseline="0" dirty="0" err="1"/>
              <a:t>nicht</a:t>
            </a:r>
            <a:r>
              <a:rPr lang="en-US" baseline="0" dirty="0"/>
              <a:t>. Man </a:t>
            </a:r>
            <a:r>
              <a:rPr lang="en-US" baseline="0" dirty="0" err="1"/>
              <a:t>könnte</a:t>
            </a:r>
            <a:r>
              <a:rPr lang="en-US" baseline="0" dirty="0"/>
              <a:t> </a:t>
            </a:r>
            <a:r>
              <a:rPr lang="en-US" baseline="0" dirty="0" err="1"/>
              <a:t>ein</a:t>
            </a:r>
            <a:r>
              <a:rPr lang="en-US" baseline="0" dirty="0"/>
              <a:t> </a:t>
            </a:r>
            <a:r>
              <a:rPr lang="en-US" baseline="0" dirty="0" err="1"/>
              <a:t>Schrägkugellager</a:t>
            </a:r>
            <a:r>
              <a:rPr lang="en-US" baseline="0" dirty="0"/>
              <a:t> </a:t>
            </a:r>
            <a:r>
              <a:rPr lang="en-US" baseline="0" dirty="0" err="1"/>
              <a:t>durch</a:t>
            </a:r>
            <a:r>
              <a:rPr lang="en-US" baseline="0" dirty="0"/>
              <a:t> </a:t>
            </a:r>
            <a:r>
              <a:rPr lang="en-US" baseline="0" dirty="0" err="1"/>
              <a:t>ein</a:t>
            </a:r>
            <a:r>
              <a:rPr lang="en-US" baseline="0" dirty="0"/>
              <a:t> Axial- und </a:t>
            </a:r>
            <a:r>
              <a:rPr lang="en-US" baseline="0" dirty="0" err="1"/>
              <a:t>Radiallager</a:t>
            </a:r>
            <a:r>
              <a:rPr lang="en-US" baseline="0" dirty="0"/>
              <a:t> </a:t>
            </a:r>
            <a:r>
              <a:rPr lang="en-US" baseline="0" dirty="0" err="1"/>
              <a:t>ersetzen</a:t>
            </a:r>
            <a:r>
              <a:rPr lang="en-US" baseline="0" dirty="0"/>
              <a:t>.</a:t>
            </a:r>
            <a:endParaRPr lang="de-CH" dirty="0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ACAB9-2C75-4628-BC0E-5D777367F71D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7095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Dosis</a:t>
            </a:r>
            <a:r>
              <a:rPr lang="de-CH" baseline="0" dirty="0"/>
              <a:t> an Target E: 10000 Gy/h bei 1 mA (nach </a:t>
            </a:r>
            <a:r>
              <a:rPr lang="de-CH" baseline="0" dirty="0" err="1"/>
              <a:t>Gerd’s</a:t>
            </a:r>
            <a:r>
              <a:rPr lang="de-CH" baseline="0" dirty="0"/>
              <a:t> Abschätzung)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ACAB9-2C75-4628-BC0E-5D777367F71D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8116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beam loss target: 0.5 %</a:t>
            </a:r>
          </a:p>
          <a:p>
            <a:r>
              <a:rPr lang="en-US" dirty="0"/>
              <a:t>collimators/region: 1.6 %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ACAB9-2C75-4628-BC0E-5D777367F71D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2722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FC751-DF14-4911-9EB1-2F7B48D9CA7C}" type="slidenum">
              <a:rPr kumimoji="0" lang="de-DE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de-DE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7388"/>
            <a:ext cx="4570412" cy="34274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915262" y="4343989"/>
            <a:ext cx="5025858" cy="4113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5319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surface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muons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100 % polarized (if the neutrino has no mass(!)). The point is that I had the real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muon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beam in mind. Here one has contributions from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muons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which originate from a pion decay in flight. The polarization of the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muon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beam at the experimental stations is 90-95% as I know from Thomas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Prokscha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de-CH" dirty="0"/>
          </a:p>
          <a:p>
            <a:endParaRPr lang="de-CH" dirty="0"/>
          </a:p>
          <a:p>
            <a:r>
              <a:rPr lang="de-CH" dirty="0"/>
              <a:t>E=0.1 - 4 </a:t>
            </a:r>
            <a:r>
              <a:rPr lang="de-CH" dirty="0" err="1"/>
              <a:t>MeV</a:t>
            </a:r>
            <a:r>
              <a:rPr lang="de-CH" dirty="0"/>
              <a:t> </a:t>
            </a:r>
            <a:r>
              <a:rPr lang="de-CH" dirty="0" err="1"/>
              <a:t>energy</a:t>
            </a:r>
            <a:r>
              <a:rPr lang="de-CH" dirty="0"/>
              <a:t> </a:t>
            </a:r>
            <a:r>
              <a:rPr lang="de-CH" dirty="0" err="1"/>
              <a:t>distribution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surface</a:t>
            </a:r>
            <a:r>
              <a:rPr lang="de-CH" dirty="0"/>
              <a:t> </a:t>
            </a:r>
            <a:r>
              <a:rPr lang="de-CH" dirty="0" err="1"/>
              <a:t>muons</a:t>
            </a:r>
            <a:endParaRPr lang="de-CH" dirty="0"/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dirty="0"/>
              <a:t>range width in matter  ~180 mg/cm2 </a:t>
            </a:r>
          </a:p>
          <a:p>
            <a:pPr>
              <a:spcBef>
                <a:spcPct val="0"/>
              </a:spcBef>
              <a:buFontTx/>
              <a:buChar char="•"/>
            </a:pPr>
            <a:endParaRPr lang="de-CH" dirty="0"/>
          </a:p>
          <a:p>
            <a:pPr>
              <a:spcBef>
                <a:spcPct val="0"/>
              </a:spcBef>
              <a:buFontTx/>
              <a:buChar char="•"/>
            </a:pPr>
            <a:r>
              <a:rPr lang="de-CH" dirty="0"/>
              <a:t>LEM: Einfang von e, </a:t>
            </a:r>
            <a:r>
              <a:rPr lang="de-CH" dirty="0" err="1"/>
              <a:t>muonium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160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15741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/>
              <a:t>Page</a:t>
            </a:r>
            <a:r>
              <a:rPr spc="-35" dirty="0"/>
              <a:t> </a:t>
            </a:r>
            <a:fld id="{81D60167-4931-47E6-BA6A-407CBD079E47}" type="slidenum">
              <a:rPr dirty="0"/>
              <a:t>‹Nr.›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92752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solidFill>
                  <a:srgbClr val="FFFFFF"/>
                </a:solidFill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0" cap="none" spc="30" normalizeH="0" baseline="0" noProof="0" dirty="0">
                <a:ln>
                  <a:noFill/>
                </a:ln>
                <a:solidFill>
                  <a:srgbClr val="505150"/>
                </a:solidFill>
                <a:effectLst/>
                <a:uLnTx/>
                <a:uFillTx/>
                <a:latin typeface="Calibri"/>
                <a:cs typeface="Arial" charset="0"/>
              </a:rPr>
              <a:t>WIR SCHAFFEN WISSEN – HEUTE FÜR MORGEN</a:t>
            </a:r>
          </a:p>
        </p:txBody>
      </p:sp>
    </p:spTree>
    <p:extLst>
      <p:ext uri="{BB962C8B-B14F-4D97-AF65-F5344CB8AC3E}">
        <p14:creationId xmlns:p14="http://schemas.microsoft.com/office/powerpoint/2010/main" val="149152881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>
          <a:xfrm>
            <a:off x="484188" y="6661150"/>
            <a:ext cx="877887" cy="1603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5F5D3-EBB7-4EED-94CE-6A8B7FD3BA79}" type="datetime1"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24.03.2021</a:t>
            </a:fld>
            <a:endParaRPr kumimoji="0" lang="de-DE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idx="11"/>
          </p:nvPr>
        </p:nvSpPr>
        <p:spPr>
          <a:xfrm>
            <a:off x="76200" y="6661150"/>
            <a:ext cx="344488" cy="1603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PSI,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Seite </a:t>
            </a:r>
            <a:fld id="{8AE90A0D-D396-4B6C-8BAC-058335480846}" type="slidenum">
              <a:rPr kumimoji="0" lang="de-DE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en-US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164731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213958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63661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964697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021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4" r:id="rId2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7523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 eaLnBrk="0" fontAlgn="base" hangingPunct="0">
              <a:spcAft>
                <a:spcPct val="0"/>
              </a:spcAft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 eaLnBrk="0" fontAlgn="base" hangingPunct="0"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6634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quare"/>
          <p:cNvSpPr/>
          <p:nvPr/>
        </p:nvSpPr>
        <p:spPr>
          <a:xfrm>
            <a:off x="0" y="1412875"/>
            <a:ext cx="720725" cy="727902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3" name="PSI-Logo_narrow_30k.eps" descr="PSI-Logo_narrow_30k.eps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1042987" y="1341437"/>
            <a:ext cx="7742238" cy="4679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2077199" y="291600"/>
            <a:ext cx="6708026" cy="50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06312" y="6661150"/>
            <a:ext cx="128563" cy="1270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spcBef>
                <a:spcPts val="0"/>
              </a:spcBef>
              <a:defRPr sz="900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4533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1778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3556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539750" marR="0" indent="-18415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7175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8953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09716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1280120" marR="0" indent="-205383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145911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1636712" marR="0" indent="-200024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 eaLnBrk="0" fontAlgn="base" hangingPunct="0">
              <a:spcAft>
                <a:spcPct val="0"/>
              </a:spcAft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 eaLnBrk="0" fontAlgn="base" hangingPunct="0"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1701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2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 eaLnBrk="0" fontAlgn="base" hangingPunct="0">
              <a:spcAft>
                <a:spcPct val="0"/>
              </a:spcAft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 eaLnBrk="0" fontAlgn="base" hangingPunct="0"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2" y="1412879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90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0166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gif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7" y="4560341"/>
            <a:ext cx="7969249" cy="1028899"/>
          </a:xfrm>
        </p:spPr>
        <p:txBody>
          <a:bodyPr/>
          <a:lstStyle/>
          <a:p>
            <a:r>
              <a:rPr lang="de-DE" dirty="0" smtClean="0"/>
              <a:t>PSI </a:t>
            </a:r>
            <a:r>
              <a:rPr lang="de-DE" dirty="0" err="1" smtClean="0"/>
              <a:t>Muon</a:t>
            </a:r>
            <a:r>
              <a:rPr lang="de-DE" dirty="0" smtClean="0"/>
              <a:t> </a:t>
            </a:r>
            <a:r>
              <a:rPr lang="de-DE" dirty="0" err="1" smtClean="0"/>
              <a:t>Facilities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>
          <a:xfrm>
            <a:off x="814388" y="4068001"/>
            <a:ext cx="8078092" cy="364520"/>
          </a:xfrm>
        </p:spPr>
        <p:txBody>
          <a:bodyPr/>
          <a:lstStyle/>
          <a:p>
            <a:r>
              <a:rPr lang="de-CH" dirty="0"/>
              <a:t>Daniela Kiselev  ::  </a:t>
            </a:r>
            <a:r>
              <a:rPr lang="de-CH" dirty="0" smtClean="0"/>
              <a:t>ASA/GFA  </a:t>
            </a:r>
            <a:r>
              <a:rPr lang="de-CH" dirty="0"/>
              <a:t>::  Paul Scherrer Institut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814387" y="594928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b="1" dirty="0" smtClean="0">
                <a:solidFill>
                  <a:srgbClr val="969696"/>
                </a:solidFill>
                <a:latin typeface="Calibri"/>
                <a:cs typeface="Franklin Gothic Book"/>
              </a:rPr>
              <a:t>Workshop on </a:t>
            </a:r>
            <a:r>
              <a:rPr lang="de-CH" b="1" dirty="0" err="1">
                <a:solidFill>
                  <a:srgbClr val="969696"/>
                </a:solidFill>
                <a:latin typeface="Calibri"/>
                <a:cs typeface="Franklin Gothic Book"/>
              </a:rPr>
              <a:t>M</a:t>
            </a:r>
            <a:r>
              <a:rPr lang="de-CH" b="1" dirty="0" err="1" smtClean="0">
                <a:solidFill>
                  <a:srgbClr val="969696"/>
                </a:solidFill>
                <a:latin typeface="Calibri"/>
                <a:cs typeface="Franklin Gothic Book"/>
              </a:rPr>
              <a:t>uon</a:t>
            </a:r>
            <a:r>
              <a:rPr lang="de-CH" b="1" dirty="0" smtClean="0">
                <a:solidFill>
                  <a:srgbClr val="969696"/>
                </a:solidFill>
                <a:latin typeface="Calibri"/>
                <a:cs typeface="Franklin Gothic Book"/>
              </a:rPr>
              <a:t> </a:t>
            </a:r>
            <a:r>
              <a:rPr lang="de-CH" b="1" dirty="0" err="1" smtClean="0">
                <a:solidFill>
                  <a:srgbClr val="969696"/>
                </a:solidFill>
                <a:latin typeface="Calibri"/>
                <a:cs typeface="Franklin Gothic Book"/>
              </a:rPr>
              <a:t>Collider</a:t>
            </a:r>
            <a:r>
              <a:rPr lang="de-CH" b="1" dirty="0" smtClean="0">
                <a:solidFill>
                  <a:srgbClr val="969696"/>
                </a:solidFill>
                <a:latin typeface="Calibri"/>
                <a:cs typeface="Franklin Gothic Book"/>
              </a:rPr>
              <a:t> </a:t>
            </a:r>
            <a:r>
              <a:rPr lang="de-CH" b="1" dirty="0" err="1" smtClean="0">
                <a:solidFill>
                  <a:srgbClr val="969696"/>
                </a:solidFill>
                <a:latin typeface="Calibri"/>
                <a:cs typeface="Franklin Gothic Book"/>
              </a:rPr>
              <a:t>test</a:t>
            </a:r>
            <a:r>
              <a:rPr lang="de-CH" b="1" dirty="0" smtClean="0">
                <a:solidFill>
                  <a:srgbClr val="969696"/>
                </a:solidFill>
                <a:latin typeface="Calibri"/>
                <a:cs typeface="Franklin Gothic Book"/>
              </a:rPr>
              <a:t> </a:t>
            </a:r>
            <a:r>
              <a:rPr lang="de-CH" b="1" dirty="0" err="1" smtClean="0">
                <a:solidFill>
                  <a:srgbClr val="969696"/>
                </a:solidFill>
                <a:latin typeface="Calibri"/>
                <a:cs typeface="Franklin Gothic Book"/>
              </a:rPr>
              <a:t>opportunities</a:t>
            </a:r>
            <a:r>
              <a:rPr kumimoji="0" lang="de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Calibri"/>
                <a:cs typeface="Franklin Gothic Book"/>
              </a:rPr>
              <a:t>, 24.3.2021</a:t>
            </a:r>
            <a:endParaRPr kumimoji="0" lang="de-DE" sz="1800" b="1" i="0" u="none" strike="noStrike" kern="1000" cap="none" spc="30" normalizeH="0" baseline="0" noProof="0" dirty="0">
              <a:ln>
                <a:noFill/>
              </a:ln>
              <a:solidFill>
                <a:srgbClr val="969696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820517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pc="-5" dirty="0">
                <a:solidFill>
                  <a:srgbClr val="5F5F5F"/>
                </a:solidFill>
              </a:rPr>
              <a:t>Overview of </a:t>
            </a:r>
            <a:r>
              <a:rPr lang="en-US" sz="2400" dirty="0">
                <a:solidFill>
                  <a:srgbClr val="5F5F5F"/>
                </a:solidFill>
              </a:rPr>
              <a:t>Secondary </a:t>
            </a:r>
            <a:r>
              <a:rPr lang="en-US" sz="2400" spc="-5" dirty="0">
                <a:solidFill>
                  <a:srgbClr val="5F5F5F"/>
                </a:solidFill>
              </a:rPr>
              <a:t>Beam Lines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8497354" y="6612678"/>
            <a:ext cx="575742" cy="196850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  <p:sp>
        <p:nvSpPr>
          <p:cNvPr id="6" name="object 3"/>
          <p:cNvSpPr/>
          <p:nvPr/>
        </p:nvSpPr>
        <p:spPr>
          <a:xfrm>
            <a:off x="304800" y="176529"/>
            <a:ext cx="1016000" cy="3606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1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471930"/>
              </p:ext>
            </p:extLst>
          </p:nvPr>
        </p:nvGraphicFramePr>
        <p:xfrm>
          <a:off x="19050" y="686434"/>
          <a:ext cx="9088118" cy="52590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66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6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07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91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823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508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28575">
                      <a:solidFill>
                        <a:srgbClr val="007FFF"/>
                      </a:solidFill>
                      <a:prstDash val="solid"/>
                    </a:lnT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28575">
                      <a:solidFill>
                        <a:srgbClr val="007FFF"/>
                      </a:solidFill>
                      <a:prstDash val="solid"/>
                    </a:lnT>
                    <a:solidFill>
                      <a:srgbClr val="00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28575">
                      <a:solidFill>
                        <a:srgbClr val="007FFF"/>
                      </a:solidFill>
                      <a:prstDash val="solid"/>
                    </a:lnT>
                    <a:solidFill>
                      <a:srgbClr val="00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28575">
                      <a:solidFill>
                        <a:srgbClr val="007FFF"/>
                      </a:solidFill>
                      <a:prstDash val="solid"/>
                    </a:lnT>
                    <a:solidFill>
                      <a:srgbClr val="00CC00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28575">
                      <a:solidFill>
                        <a:srgbClr val="007FFF"/>
                      </a:solidFill>
                      <a:prstDash val="solid"/>
                    </a:lnT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53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28575">
                      <a:solidFill>
                        <a:srgbClr val="007FFF"/>
                      </a:solidFill>
                      <a:prstDash val="solid"/>
                    </a:lnT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89535" algn="l">
                        <a:lnSpc>
                          <a:spcPts val="1125"/>
                        </a:lnSpc>
                      </a:pPr>
                      <a:r>
                        <a:rPr sz="1400" b="1" dirty="0" smtClean="0">
                          <a:latin typeface="Arial"/>
                          <a:cs typeface="Arial"/>
                        </a:rPr>
                        <a:t>PiM1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rgbClr val="00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104775" algn="l">
                        <a:lnSpc>
                          <a:spcPts val="1125"/>
                        </a:lnSpc>
                      </a:pPr>
                      <a:r>
                        <a:rPr sz="1400" b="1" dirty="0" smtClean="0">
                          <a:latin typeface="Arial"/>
                          <a:cs typeface="Arial"/>
                        </a:rPr>
                        <a:t>PiE5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rgbClr val="00CC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89535" algn="l">
                        <a:lnSpc>
                          <a:spcPts val="1125"/>
                        </a:lnSpc>
                      </a:pPr>
                      <a:r>
                        <a:rPr sz="1400" b="1" spc="-5" dirty="0" smtClean="0">
                          <a:latin typeface="Arial"/>
                          <a:cs typeface="Arial"/>
                        </a:rPr>
                        <a:t>PiE1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0170" algn="l">
                        <a:lnSpc>
                          <a:spcPts val="1125"/>
                        </a:lnSpc>
                      </a:pPr>
                      <a:r>
                        <a:rPr sz="1400" b="1" spc="-5" dirty="0" smtClean="0">
                          <a:latin typeface="Arial"/>
                          <a:cs typeface="Arial"/>
                        </a:rPr>
                        <a:t>PiE3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2710" algn="l">
                        <a:lnSpc>
                          <a:spcPct val="100000"/>
                        </a:lnSpc>
                      </a:pPr>
                      <a:r>
                        <a:rPr sz="1400" b="1" dirty="0" smtClean="0">
                          <a:latin typeface="Arial"/>
                          <a:cs typeface="Arial"/>
                        </a:rPr>
                        <a:t>PiM3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2710" algn="l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Arial"/>
                          <a:cs typeface="Arial"/>
                        </a:rPr>
                        <a:t>MuE4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3345" algn="l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Arial"/>
                          <a:cs typeface="Arial"/>
                        </a:rPr>
                        <a:t>MuE1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8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sz="1400" b="1" spc="-20" dirty="0">
                          <a:latin typeface="Arial"/>
                          <a:cs typeface="Arial"/>
                        </a:rPr>
                        <a:t>Target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1400" b="1" dirty="0" smtClean="0">
                          <a:latin typeface="Arial"/>
                          <a:cs typeface="Arial"/>
                        </a:rPr>
                        <a:t>M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00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Arial"/>
                          <a:cs typeface="Arial"/>
                        </a:rPr>
                        <a:t>E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00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Arial"/>
                          <a:cs typeface="Arial"/>
                        </a:rPr>
                        <a:t>E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E</a:t>
                      </a:r>
                    </a:p>
                  </a:txBody>
                  <a:tcPr marL="0" marR="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2710">
                        <a:lnSpc>
                          <a:spcPct val="100000"/>
                        </a:lnSpc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M</a:t>
                      </a:r>
                    </a:p>
                  </a:txBody>
                  <a:tcPr marL="0" marR="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2710">
                        <a:lnSpc>
                          <a:spcPct val="100000"/>
                        </a:lnSpc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E</a:t>
                      </a:r>
                    </a:p>
                  </a:txBody>
                  <a:tcPr marL="0" marR="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334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E</a:t>
                      </a:r>
                    </a:p>
                  </a:txBody>
                  <a:tcPr marL="0" marR="0" marT="0" marB="0"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0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0170" marR="325120">
                        <a:lnSpc>
                          <a:spcPct val="69700"/>
                        </a:lnSpc>
                      </a:pPr>
                      <a:r>
                        <a:rPr sz="1400" b="1" spc="-5" dirty="0">
                          <a:latin typeface="Arial"/>
                          <a:cs typeface="Arial"/>
                        </a:rPr>
                        <a:t>Pa</a:t>
                      </a:r>
                      <a:r>
                        <a:rPr sz="1400" b="1" spc="1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le  </a:t>
                      </a:r>
                      <a:r>
                        <a:rPr sz="1400" b="1" spc="-30" dirty="0">
                          <a:latin typeface="Arial"/>
                          <a:cs typeface="Arial"/>
                        </a:rPr>
                        <a:t>Type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lang="el-GR" sz="1600" b="1" dirty="0" smtClean="0">
                          <a:latin typeface="Times New Roman"/>
                          <a:cs typeface="Times New Roman"/>
                        </a:rPr>
                        <a:t>π</a:t>
                      </a:r>
                      <a:r>
                        <a:rPr lang="de-CH" sz="1600" b="1" dirty="0" smtClean="0">
                          <a:latin typeface="Times New Roman"/>
                          <a:cs typeface="Times New Roman"/>
                        </a:rPr>
                        <a:t>/</a:t>
                      </a:r>
                      <a:r>
                        <a:rPr sz="1600" b="1" dirty="0" smtClean="0">
                          <a:latin typeface="Times New Roman"/>
                          <a:cs typeface="Times New Roman"/>
                        </a:rPr>
                        <a:t>e/μ</a:t>
                      </a:r>
                      <a:r>
                        <a:rPr sz="1600" b="1" dirty="0" smtClean="0">
                          <a:latin typeface="Arial"/>
                          <a:cs typeface="Arial"/>
                        </a:rPr>
                        <a:t>/p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solidFill>
                      <a:srgbClr val="00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μ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π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solidFill>
                      <a:srgbClr val="00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π/μ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/p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sz="1600" dirty="0" smtClean="0">
                          <a:latin typeface="Times New Roman"/>
                          <a:cs typeface="Times New Roman"/>
                        </a:rPr>
                        <a:t>μ</a:t>
                      </a:r>
                      <a:r>
                        <a:rPr lang="de-CH" sz="1600" spc="-20" dirty="0" smtClean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lang="de-CH" sz="1600" spc="-20" baseline="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de-CH" sz="1600" spc="-20" baseline="0" dirty="0" smtClean="0">
                          <a:latin typeface="Symbol" panose="05050102010706020507" pitchFamily="18" charset="2"/>
                          <a:cs typeface="Times New Roman"/>
                        </a:rPr>
                        <a:t>p</a:t>
                      </a:r>
                      <a:endParaRPr sz="1600" dirty="0">
                        <a:latin typeface="Symbol" panose="05050102010706020507" pitchFamily="18" charset="2"/>
                        <a:cs typeface="Times New Roman"/>
                      </a:endParaRPr>
                    </a:p>
                  </a:txBody>
                  <a:tcPr marL="0" marR="0" marT="508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92710">
                        <a:lnSpc>
                          <a:spcPct val="100000"/>
                        </a:lnSpc>
                      </a:pPr>
                      <a:r>
                        <a:rPr sz="1600" dirty="0" smtClean="0">
                          <a:latin typeface="Times New Roman"/>
                          <a:cs typeface="Times New Roman"/>
                        </a:rPr>
                        <a:t>μ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92710">
                        <a:lnSpc>
                          <a:spcPct val="100000"/>
                        </a:lnSpc>
                      </a:pPr>
                      <a:r>
                        <a:rPr sz="1600" dirty="0" smtClean="0">
                          <a:latin typeface="Times New Roman"/>
                          <a:cs typeface="Times New Roman"/>
                        </a:rPr>
                        <a:t>μ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93345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μ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(cloud)</a:t>
                      </a:r>
                    </a:p>
                  </a:txBody>
                  <a:tcPr marL="0" marR="0" marT="5080" marB="0"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30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0170" marR="84455">
                        <a:lnSpc>
                          <a:spcPct val="69700"/>
                        </a:lnSpc>
                      </a:pPr>
                      <a:r>
                        <a:rPr sz="1400" b="1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1400" b="1" spc="1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en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1400" b="1" spc="5" dirty="0">
                          <a:latin typeface="Arial"/>
                          <a:cs typeface="Arial"/>
                        </a:rPr>
                        <a:t>u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m  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Range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 baseline="30000" dirty="0">
                        <a:latin typeface="Times New Roman"/>
                        <a:cs typeface="Times New Roman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Arial"/>
                          <a:cs typeface="Arial"/>
                        </a:rPr>
                        <a:t>10-500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 MeV/c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1400" b="1" dirty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de-CH" sz="1400" b="1" baseline="0" dirty="0" err="1" smtClean="0">
                          <a:latin typeface="Arial"/>
                          <a:cs typeface="Arial"/>
                        </a:rPr>
                        <a:t>max</a:t>
                      </a:r>
                      <a:r>
                        <a:rPr lang="de-CH" sz="1400" b="1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 smtClean="0">
                          <a:latin typeface="Arial"/>
                          <a:cs typeface="Arial"/>
                        </a:rPr>
                        <a:t>300</a:t>
                      </a:r>
                      <a:r>
                        <a:rPr lang="de-CH" sz="1400" b="0" spc="0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 smtClean="0">
                          <a:latin typeface="Arial"/>
                          <a:cs typeface="Arial"/>
                        </a:rPr>
                        <a:t>MeV/c 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for positive  particles)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solidFill>
                      <a:srgbClr val="00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lang="de-CH" sz="1400" b="1" spc="-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400" b="1" spc="-5" dirty="0" smtClean="0">
                          <a:latin typeface="Arial"/>
                          <a:cs typeface="Arial"/>
                        </a:rPr>
                        <a:t>0-120</a:t>
                      </a:r>
                      <a:r>
                        <a:rPr sz="1400" b="1" spc="-1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MeV/c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solidFill>
                      <a:srgbClr val="00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Arial"/>
                          <a:cs typeface="Arial"/>
                        </a:rPr>
                        <a:t>10-500</a:t>
                      </a:r>
                      <a:r>
                        <a:rPr sz="1400" b="1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MeV/c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Arial"/>
                          <a:cs typeface="Arial"/>
                        </a:rPr>
                        <a:t>ustream</a:t>
                      </a:r>
                      <a:r>
                        <a:rPr sz="1400" b="1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latin typeface="Arial"/>
                          <a:cs typeface="Arial"/>
                        </a:rPr>
                        <a:t>ASK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Arial"/>
                          <a:cs typeface="Arial"/>
                        </a:rPr>
                        <a:t>10-120</a:t>
                      </a:r>
                      <a:r>
                        <a:rPr sz="1400" b="1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MeV/c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Arial"/>
                          <a:cs typeface="Arial"/>
                        </a:rPr>
                        <a:t>downstream</a:t>
                      </a:r>
                      <a:r>
                        <a:rPr sz="14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latin typeface="Arial"/>
                          <a:cs typeface="Arial"/>
                        </a:rPr>
                        <a:t>ASK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lang="el-GR" sz="1400" spc="-5" dirty="0" smtClean="0">
                          <a:latin typeface="Arial"/>
                          <a:cs typeface="Arial"/>
                        </a:rPr>
                        <a:t>μ</a:t>
                      </a:r>
                      <a:r>
                        <a:rPr lang="de-CH" sz="1400" spc="-5" dirty="0" smtClean="0">
                          <a:latin typeface="Arial"/>
                          <a:cs typeface="Arial"/>
                        </a:rPr>
                        <a:t>:</a:t>
                      </a:r>
                      <a:r>
                        <a:rPr sz="1400" spc="-5" dirty="0" smtClean="0">
                          <a:latin typeface="Arial"/>
                          <a:cs typeface="Arial"/>
                        </a:rPr>
                        <a:t>10-40</a:t>
                      </a:r>
                      <a:r>
                        <a:rPr sz="1400" spc="-2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 smtClean="0">
                          <a:latin typeface="Arial"/>
                          <a:cs typeface="Arial"/>
                        </a:rPr>
                        <a:t>MeV/c</a:t>
                      </a:r>
                      <a:endParaRPr lang="de-CH" sz="1400" dirty="0" smtClean="0">
                        <a:latin typeface="Arial"/>
                        <a:cs typeface="Arial"/>
                      </a:endParaRPr>
                    </a:p>
                    <a:p>
                      <a:pPr marL="9017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spc="-20" baseline="0" dirty="0" smtClean="0">
                          <a:latin typeface="Symbol" panose="05050102010706020507" pitchFamily="18" charset="2"/>
                          <a:cs typeface="Times New Roman"/>
                        </a:rPr>
                        <a:t>p: </a:t>
                      </a:r>
                      <a:r>
                        <a:rPr lang="de-CH" sz="1400" spc="-20" baseline="0" dirty="0" smtClean="0">
                          <a:latin typeface="+mn-lt"/>
                          <a:cs typeface="Times New Roman"/>
                        </a:rPr>
                        <a:t>50 – 250 </a:t>
                      </a:r>
                      <a:r>
                        <a:rPr lang="de-CH" sz="1400" spc="-20" baseline="0" dirty="0" err="1" smtClean="0">
                          <a:latin typeface="+mn-lt"/>
                          <a:cs typeface="Times New Roman"/>
                        </a:rPr>
                        <a:t>MeV</a:t>
                      </a:r>
                      <a:r>
                        <a:rPr lang="de-CH" sz="1400" spc="-20" baseline="0" dirty="0" smtClean="0">
                          <a:latin typeface="+mn-lt"/>
                          <a:cs typeface="Times New Roman"/>
                        </a:rPr>
                        <a:t>/c</a:t>
                      </a:r>
                      <a:endParaRPr lang="de-CH" sz="1400" dirty="0" smtClean="0">
                        <a:latin typeface="+mn-lt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271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10-40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MeV/c</a:t>
                      </a:r>
                    </a:p>
                  </a:txBody>
                  <a:tcPr marL="0" marR="0" marT="127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271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10-40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MeV/c</a:t>
                      </a:r>
                    </a:p>
                  </a:txBody>
                  <a:tcPr marL="0" marR="0" marT="127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3345">
                        <a:lnSpc>
                          <a:spcPts val="1095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60-120</a:t>
                      </a:r>
                    </a:p>
                    <a:p>
                      <a:pPr marL="93345">
                        <a:lnSpc>
                          <a:spcPts val="1095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MeV/c</a:t>
                      </a:r>
                    </a:p>
                  </a:txBody>
                  <a:tcPr marL="0" marR="0" marT="6350" marB="0"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0170" marR="84455">
                        <a:lnSpc>
                          <a:spcPct val="70500"/>
                        </a:lnSpc>
                        <a:spcBef>
                          <a:spcPts val="5"/>
                        </a:spcBef>
                      </a:pPr>
                      <a:r>
                        <a:rPr sz="1400" b="1" spc="-20" dirty="0">
                          <a:latin typeface="Arial"/>
                          <a:cs typeface="Arial"/>
                        </a:rPr>
                        <a:t>Typical 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1400" b="1" spc="1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en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1400" b="1" spc="5" dirty="0">
                          <a:latin typeface="Arial"/>
                          <a:cs typeface="Arial"/>
                        </a:rPr>
                        <a:t>u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m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Arial"/>
                          <a:cs typeface="Arial"/>
                        </a:rPr>
                        <a:t>15-300</a:t>
                      </a:r>
                      <a:r>
                        <a:rPr sz="1200" b="1" dirty="0">
                          <a:latin typeface="Arial"/>
                          <a:cs typeface="Arial"/>
                        </a:rPr>
                        <a:t> MeV/c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00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Arial"/>
                          <a:cs typeface="Arial"/>
                        </a:rPr>
                        <a:t>28-85</a:t>
                      </a:r>
                      <a:r>
                        <a:rPr sz="12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>
                          <a:latin typeface="Arial"/>
                          <a:cs typeface="Arial"/>
                        </a:rPr>
                        <a:t>MeV/c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00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89535">
                        <a:lnSpc>
                          <a:spcPts val="1095"/>
                        </a:lnSpc>
                      </a:pPr>
                      <a:r>
                        <a:rPr sz="1200" b="1" spc="-5" dirty="0">
                          <a:latin typeface="Arial"/>
                          <a:cs typeface="Arial"/>
                        </a:rPr>
                        <a:t>PP: 10-50</a:t>
                      </a:r>
                      <a:r>
                        <a:rPr sz="1200" b="1" dirty="0">
                          <a:latin typeface="Arial"/>
                          <a:cs typeface="Arial"/>
                        </a:rPr>
                        <a:t> MeV/c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89535">
                        <a:lnSpc>
                          <a:spcPts val="869"/>
                        </a:lnSpc>
                      </a:pP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μSR: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28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MeV/c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89535">
                        <a:lnSpc>
                          <a:spcPts val="1095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Irrad: 300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MeV/c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28</a:t>
                      </a:r>
                      <a:r>
                        <a:rPr sz="12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dirty="0">
                          <a:latin typeface="Arial"/>
                          <a:cs typeface="Arial"/>
                        </a:rPr>
                        <a:t>MeV/c</a:t>
                      </a:r>
                    </a:p>
                  </a:txBody>
                  <a:tcPr marL="0" marR="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92710">
                        <a:lnSpc>
                          <a:spcPct val="100000"/>
                        </a:lnSpc>
                      </a:pPr>
                      <a:r>
                        <a:rPr sz="1200" dirty="0">
                          <a:latin typeface="Arial"/>
                          <a:cs typeface="Arial"/>
                        </a:rPr>
                        <a:t>28</a:t>
                      </a:r>
                      <a:r>
                        <a:rPr sz="12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dirty="0">
                          <a:latin typeface="Arial"/>
                          <a:cs typeface="Arial"/>
                        </a:rPr>
                        <a:t>MeV/c</a:t>
                      </a:r>
                    </a:p>
                  </a:txBody>
                  <a:tcPr marL="0" marR="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9271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28 </a:t>
                      </a:r>
                      <a:r>
                        <a:rPr sz="1200" dirty="0">
                          <a:latin typeface="Arial"/>
                          <a:cs typeface="Arial"/>
                        </a:rPr>
                        <a:t>MeV/c</a:t>
                      </a:r>
                    </a:p>
                  </a:txBody>
                  <a:tcPr marL="0" marR="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93345">
                        <a:lnSpc>
                          <a:spcPts val="1125"/>
                        </a:lnSpc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60-125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93345">
                        <a:lnSpc>
                          <a:spcPts val="1125"/>
                        </a:lnSpc>
                      </a:pPr>
                      <a:r>
                        <a:rPr sz="1200" dirty="0">
                          <a:latin typeface="Arial"/>
                          <a:cs typeface="Arial"/>
                        </a:rPr>
                        <a:t>MeV/c</a:t>
                      </a:r>
                    </a:p>
                  </a:txBody>
                  <a:tcPr marL="0" marR="0" marT="0" marB="0"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48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0170" marR="217170">
                        <a:lnSpc>
                          <a:spcPct val="705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Arial"/>
                          <a:cs typeface="Arial"/>
                        </a:rPr>
                        <a:t>Max</a:t>
                      </a:r>
                      <a:r>
                        <a:rPr sz="1400" b="1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Rate  </a:t>
                      </a:r>
                      <a:r>
                        <a:rPr sz="1400" b="1" spc="-5" dirty="0" smtClean="0">
                          <a:latin typeface="Arial"/>
                          <a:cs typeface="Arial"/>
                        </a:rPr>
                        <a:t>[</a:t>
                      </a:r>
                      <a:r>
                        <a:rPr lang="de-CH" sz="1400" b="1" spc="-5" dirty="0" smtClean="0">
                          <a:latin typeface="Arial"/>
                          <a:cs typeface="Arial"/>
                        </a:rPr>
                        <a:t>mA</a:t>
                      </a:r>
                      <a:r>
                        <a:rPr lang="de-CH" sz="1400" b="1" spc="-5" baseline="30000" dirty="0" smtClean="0">
                          <a:latin typeface="Arial"/>
                          <a:cs typeface="Arial"/>
                        </a:rPr>
                        <a:t>-1</a:t>
                      </a:r>
                      <a:r>
                        <a:rPr lang="de-CH" sz="1400" b="1" spc="-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 smtClean="0">
                          <a:latin typeface="Arial"/>
                          <a:cs typeface="Arial"/>
                        </a:rPr>
                        <a:t>s</a:t>
                      </a:r>
                      <a:r>
                        <a:rPr sz="1400" b="1" spc="-7" baseline="29914" dirty="0" smtClean="0">
                          <a:latin typeface="Arial"/>
                          <a:cs typeface="Arial"/>
                        </a:rPr>
                        <a:t>-1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]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89535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spc="-7" baseline="0" dirty="0" smtClean="0">
                          <a:latin typeface="+mn-lt"/>
                          <a:cs typeface="Arial"/>
                        </a:rPr>
                        <a:t>@ 350 </a:t>
                      </a:r>
                      <a:r>
                        <a:rPr lang="de-CH" sz="1400" b="1" spc="-7" baseline="0" dirty="0" err="1" smtClean="0">
                          <a:latin typeface="+mn-lt"/>
                          <a:cs typeface="Arial"/>
                        </a:rPr>
                        <a:t>MeV</a:t>
                      </a:r>
                      <a:r>
                        <a:rPr lang="de-CH" sz="1400" b="1" spc="-7" baseline="0" dirty="0" smtClean="0">
                          <a:latin typeface="+mn-lt"/>
                          <a:cs typeface="Arial"/>
                        </a:rPr>
                        <a:t>/c</a:t>
                      </a:r>
                      <a:endParaRPr lang="de-CH" sz="1400" baseline="29914" dirty="0" smtClean="0">
                        <a:latin typeface="+mn-lt"/>
                        <a:cs typeface="Arial"/>
                      </a:endParaRPr>
                    </a:p>
                    <a:p>
                      <a:pPr marL="89535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spc="-7" baseline="0" dirty="0" smtClean="0">
                          <a:latin typeface="+mn-lt"/>
                          <a:cs typeface="Arial"/>
                        </a:rPr>
                        <a:t>π+</a:t>
                      </a:r>
                      <a:r>
                        <a:rPr lang="de-CH" sz="1400" b="0" spc="0" baseline="29914" dirty="0" smtClean="0">
                          <a:latin typeface="+mn-lt"/>
                          <a:cs typeface="Arial"/>
                        </a:rPr>
                        <a:t>:</a:t>
                      </a:r>
                      <a:r>
                        <a:rPr lang="de-CH" sz="1400" b="0" spc="0" baseline="0" dirty="0" smtClean="0">
                          <a:latin typeface="+mn-lt"/>
                          <a:cs typeface="Arial"/>
                        </a:rPr>
                        <a:t>:</a:t>
                      </a:r>
                      <a:r>
                        <a:rPr sz="1400" b="1" spc="-5" dirty="0" smtClean="0">
                          <a:latin typeface="+mn-lt"/>
                          <a:cs typeface="Arial"/>
                        </a:rPr>
                        <a:t>2x10</a:t>
                      </a:r>
                      <a:r>
                        <a:rPr sz="1400" b="1" spc="-7" baseline="29914" dirty="0" smtClean="0">
                          <a:latin typeface="+mn-lt"/>
                          <a:cs typeface="Arial"/>
                        </a:rPr>
                        <a:t>8</a:t>
                      </a:r>
                      <a:endParaRPr sz="1400" baseline="29914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00CCCC"/>
                    </a:solidFill>
                  </a:tcPr>
                </a:tc>
                <a:tc>
                  <a:txBody>
                    <a:bodyPr/>
                    <a:lstStyle/>
                    <a:p>
                      <a:pPr marL="104775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spc="0" baseline="0" dirty="0" smtClean="0">
                          <a:latin typeface="+mn-lt"/>
                          <a:cs typeface="Times New Roman"/>
                        </a:rPr>
                        <a:t>@120MeV/c</a:t>
                      </a:r>
                      <a:endParaRPr lang="de-CH" sz="1400" b="1" spc="0" dirty="0" smtClean="0">
                        <a:latin typeface="+mn-lt"/>
                        <a:cs typeface="Times New Roman"/>
                      </a:endParaRPr>
                    </a:p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lang="de-CH" sz="1400" b="1" spc="0" dirty="0" smtClean="0">
                          <a:latin typeface="Symbol" panose="05050102010706020507" pitchFamily="18" charset="2"/>
                          <a:cs typeface="Times New Roman"/>
                        </a:rPr>
                        <a:t>p</a:t>
                      </a:r>
                      <a:r>
                        <a:rPr lang="de-CH" sz="1400" b="1" spc="0" baseline="30000" dirty="0" smtClean="0">
                          <a:latin typeface="Symbol" panose="05050102010706020507" pitchFamily="18" charset="2"/>
                          <a:cs typeface="Times New Roman"/>
                        </a:rPr>
                        <a:t>+</a:t>
                      </a:r>
                      <a:r>
                        <a:rPr lang="de-CH" sz="1400" b="1" spc="0" dirty="0" smtClean="0">
                          <a:latin typeface="+mn-lt"/>
                          <a:cs typeface="Times New Roman"/>
                        </a:rPr>
                        <a:t>:2x10</a:t>
                      </a:r>
                      <a:r>
                        <a:rPr lang="de-CH" sz="1400" b="1" spc="0" baseline="30000" dirty="0" smtClean="0">
                          <a:latin typeface="+mn-lt"/>
                          <a:cs typeface="Times New Roman"/>
                        </a:rPr>
                        <a:t>10</a:t>
                      </a:r>
                    </a:p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lang="de-CH" sz="1400" b="1" spc="-5" dirty="0" smtClean="0">
                          <a:latin typeface="Symbol" panose="05050102010706020507" pitchFamily="18" charset="2"/>
                          <a:cs typeface="Arial"/>
                        </a:rPr>
                        <a:t>m</a:t>
                      </a:r>
                      <a:r>
                        <a:rPr lang="de-CH" sz="1400" b="1" spc="0" baseline="30000" dirty="0" smtClean="0">
                          <a:latin typeface="Symbol" panose="05050102010706020507" pitchFamily="18" charset="2"/>
                          <a:cs typeface="Times New Roman"/>
                        </a:rPr>
                        <a:t>+</a:t>
                      </a:r>
                      <a:r>
                        <a:rPr lang="de-CH" sz="1400" b="1" spc="-5" dirty="0" smtClean="0">
                          <a:latin typeface="+mn-lt"/>
                          <a:cs typeface="Arial"/>
                        </a:rPr>
                        <a:t>:5</a:t>
                      </a:r>
                      <a:r>
                        <a:rPr sz="1400" b="1" spc="-5" dirty="0" smtClean="0">
                          <a:latin typeface="+mn-lt"/>
                          <a:cs typeface="Arial"/>
                        </a:rPr>
                        <a:t>x10</a:t>
                      </a:r>
                      <a:r>
                        <a:rPr sz="1400" b="1" spc="-7" baseline="29914" dirty="0" smtClean="0">
                          <a:latin typeface="+mn-lt"/>
                          <a:cs typeface="Arial"/>
                        </a:rPr>
                        <a:t>8</a:t>
                      </a:r>
                      <a:endParaRPr sz="1400" b="1" baseline="29914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00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spc="-10" dirty="0" smtClean="0">
                          <a:latin typeface="+mn-lt"/>
                          <a:cs typeface="Arial"/>
                        </a:rPr>
                        <a:t>@ 300 </a:t>
                      </a:r>
                      <a:r>
                        <a:rPr lang="de-CH" sz="1400" b="1" spc="-10" dirty="0" err="1" smtClean="0">
                          <a:latin typeface="+mn-lt"/>
                          <a:cs typeface="Arial"/>
                        </a:rPr>
                        <a:t>MeV</a:t>
                      </a:r>
                      <a:r>
                        <a:rPr lang="de-CH" sz="1400" b="1" spc="-10" dirty="0" smtClean="0">
                          <a:latin typeface="+mn-lt"/>
                          <a:cs typeface="Arial"/>
                        </a:rPr>
                        <a:t>/c</a:t>
                      </a: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lang="de-CH" sz="1400" b="1" spc="0" dirty="0" smtClean="0">
                          <a:latin typeface="Symbol" panose="05050102010706020507" pitchFamily="18" charset="2"/>
                          <a:cs typeface="Times New Roman"/>
                        </a:rPr>
                        <a:t>p</a:t>
                      </a:r>
                      <a:r>
                        <a:rPr lang="de-CH" sz="1400" b="1" spc="0" baseline="30000" dirty="0" smtClean="0">
                          <a:latin typeface="+mn-lt"/>
                          <a:cs typeface="Times New Roman"/>
                        </a:rPr>
                        <a:t>+</a:t>
                      </a:r>
                      <a:r>
                        <a:rPr lang="de-CH" sz="1400" b="1" spc="0" dirty="0" smtClean="0">
                          <a:latin typeface="+mn-lt"/>
                          <a:cs typeface="Times New Roman"/>
                        </a:rPr>
                        <a:t>:</a:t>
                      </a:r>
                      <a:r>
                        <a:rPr lang="de-CH" sz="1400" b="1" spc="-10" dirty="0" smtClean="0">
                          <a:latin typeface="+mn-lt"/>
                          <a:cs typeface="Arial"/>
                        </a:rPr>
                        <a:t>4x10</a:t>
                      </a:r>
                      <a:r>
                        <a:rPr lang="de-CH" sz="1400" b="1" spc="-10" baseline="30000" dirty="0" smtClean="0">
                          <a:latin typeface="+mn-lt"/>
                          <a:cs typeface="Arial"/>
                        </a:rPr>
                        <a:t>9</a:t>
                      </a:r>
                      <a:r>
                        <a:rPr lang="de-CH" sz="1400" b="1" spc="-10" dirty="0" smtClean="0">
                          <a:latin typeface="+mn-lt"/>
                          <a:cs typeface="Arial"/>
                        </a:rPr>
                        <a:t> </a:t>
                      </a:r>
                    </a:p>
                  </a:txBody>
                  <a:tcPr marL="0" marR="0" marT="0" marB="0"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lang="de-CH" sz="1400" b="1" spc="-5" dirty="0" smtClean="0">
                          <a:latin typeface="Symbol" panose="05050102010706020507" pitchFamily="18" charset="2"/>
                          <a:cs typeface="Arial"/>
                        </a:rPr>
                        <a:t>m</a:t>
                      </a:r>
                      <a:r>
                        <a:rPr lang="de-CH" sz="1400" b="1" spc="0" baseline="30000" dirty="0" smtClean="0">
                          <a:latin typeface="+mn-lt"/>
                          <a:cs typeface="Times New Roman"/>
                        </a:rPr>
                        <a:t>+</a:t>
                      </a:r>
                      <a:r>
                        <a:rPr lang="de-CH" sz="1400" b="1" spc="-5" dirty="0" smtClean="0">
                          <a:latin typeface="+mn-lt"/>
                          <a:cs typeface="Arial"/>
                        </a:rPr>
                        <a:t>:</a:t>
                      </a:r>
                      <a:r>
                        <a:rPr sz="1400" b="1" spc="-5" dirty="0" smtClean="0">
                          <a:latin typeface="+mn-lt"/>
                          <a:cs typeface="Arial"/>
                        </a:rPr>
                        <a:t>3x10</a:t>
                      </a:r>
                      <a:r>
                        <a:rPr sz="1400" b="1" spc="-7" baseline="29914" dirty="0" smtClean="0">
                          <a:latin typeface="+mn-lt"/>
                          <a:cs typeface="Arial"/>
                        </a:rPr>
                        <a:t>7</a:t>
                      </a:r>
                      <a:endParaRPr lang="de-CH" sz="1400" b="1" spc="-7" baseline="0" dirty="0" smtClean="0">
                        <a:latin typeface="+mn-lt"/>
                        <a:cs typeface="Arial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lang="de-CH" sz="1400" b="1" spc="0" dirty="0" smtClean="0">
                          <a:latin typeface="Symbol" panose="05050102010706020507" pitchFamily="18" charset="2"/>
                          <a:cs typeface="Times New Roman"/>
                        </a:rPr>
                        <a:t>p</a:t>
                      </a:r>
                      <a:r>
                        <a:rPr lang="de-CH" sz="1400" b="1" spc="0" baseline="30000" dirty="0" smtClean="0">
                          <a:latin typeface="+mn-lt"/>
                          <a:cs typeface="Times New Roman"/>
                        </a:rPr>
                        <a:t>+ </a:t>
                      </a:r>
                      <a:r>
                        <a:rPr lang="de-CH" sz="1400" b="1" spc="0" baseline="0" dirty="0" smtClean="0">
                          <a:latin typeface="+mn-lt"/>
                          <a:cs typeface="Times New Roman"/>
                        </a:rPr>
                        <a:t>:2x10</a:t>
                      </a:r>
                      <a:r>
                        <a:rPr lang="de-CH" sz="1400" b="1" spc="0" baseline="30000" dirty="0" smtClean="0">
                          <a:latin typeface="+mn-lt"/>
                          <a:cs typeface="Times New Roman"/>
                        </a:rPr>
                        <a:t>9</a:t>
                      </a:r>
                    </a:p>
                    <a:p>
                      <a:pPr marL="9017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spc="-10" dirty="0" smtClean="0">
                          <a:latin typeface="+mn-lt"/>
                          <a:cs typeface="Arial"/>
                        </a:rPr>
                        <a:t>@ </a:t>
                      </a:r>
                      <a:r>
                        <a:rPr lang="de-CH" sz="1400" b="1" spc="-10" dirty="0" smtClean="0">
                          <a:latin typeface="+mn-lt"/>
                          <a:cs typeface="Arial"/>
                        </a:rPr>
                        <a:t>170</a:t>
                      </a:r>
                      <a:r>
                        <a:rPr lang="el-GR" sz="1400" b="1" spc="-1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lang="de-CH" sz="1400" b="1" spc="-10" dirty="0" err="1" smtClean="0">
                          <a:latin typeface="+mn-lt"/>
                          <a:cs typeface="Arial"/>
                        </a:rPr>
                        <a:t>MeV</a:t>
                      </a:r>
                      <a:r>
                        <a:rPr lang="de-CH" sz="1400" b="1" spc="-10" dirty="0" smtClean="0">
                          <a:latin typeface="+mn-lt"/>
                          <a:cs typeface="Arial"/>
                        </a:rPr>
                        <a:t>/c</a:t>
                      </a:r>
                    </a:p>
                  </a:txBody>
                  <a:tcPr marL="0" marR="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 dirty="0">
                        <a:latin typeface="+mn-lt"/>
                        <a:cs typeface="Times New Roman"/>
                      </a:endParaRPr>
                    </a:p>
                    <a:p>
                      <a:pPr marL="92710">
                        <a:lnSpc>
                          <a:spcPct val="100000"/>
                        </a:lnSpc>
                      </a:pPr>
                      <a:r>
                        <a:rPr lang="de-CH" sz="1400" b="1" spc="-5" dirty="0" smtClean="0">
                          <a:latin typeface="Symbol" panose="05050102010706020507" pitchFamily="18" charset="2"/>
                          <a:cs typeface="Arial"/>
                        </a:rPr>
                        <a:t>m</a:t>
                      </a:r>
                      <a:r>
                        <a:rPr lang="de-CH" sz="1400" b="1" spc="0" baseline="30000" dirty="0" smtClean="0">
                          <a:latin typeface="+mn-lt"/>
                          <a:cs typeface="Times New Roman"/>
                        </a:rPr>
                        <a:t>+</a:t>
                      </a:r>
                      <a:r>
                        <a:rPr lang="de-CH" sz="1400" b="1" spc="-5" dirty="0" smtClean="0">
                          <a:latin typeface="+mn-lt"/>
                          <a:cs typeface="Arial"/>
                        </a:rPr>
                        <a:t>:</a:t>
                      </a:r>
                      <a:r>
                        <a:rPr sz="1400" b="1" spc="-5" dirty="0" smtClean="0">
                          <a:latin typeface="+mn-lt"/>
                          <a:cs typeface="Arial"/>
                        </a:rPr>
                        <a:t>3x10</a:t>
                      </a:r>
                      <a:r>
                        <a:rPr sz="1400" b="1" spc="-7" baseline="29914" dirty="0" smtClean="0">
                          <a:latin typeface="+mn-lt"/>
                          <a:cs typeface="Arial"/>
                        </a:rPr>
                        <a:t>6</a:t>
                      </a:r>
                      <a:endParaRPr sz="1400" b="1" baseline="29914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 dirty="0">
                        <a:latin typeface="+mn-lt"/>
                        <a:cs typeface="Times New Roman"/>
                      </a:endParaRPr>
                    </a:p>
                    <a:p>
                      <a:pPr marL="92710">
                        <a:lnSpc>
                          <a:spcPct val="100000"/>
                        </a:lnSpc>
                      </a:pPr>
                      <a:r>
                        <a:rPr lang="de-CH" sz="1400" b="1" spc="-5" dirty="0" smtClean="0">
                          <a:latin typeface="Symbol" panose="05050102010706020507" pitchFamily="18" charset="2"/>
                          <a:cs typeface="Arial"/>
                        </a:rPr>
                        <a:t>m</a:t>
                      </a:r>
                      <a:r>
                        <a:rPr lang="de-CH" sz="1400" b="1" spc="0" baseline="30000" dirty="0" smtClean="0">
                          <a:latin typeface="+mn-lt"/>
                          <a:cs typeface="Times New Roman"/>
                        </a:rPr>
                        <a:t>+</a:t>
                      </a:r>
                      <a:r>
                        <a:rPr lang="de-CH" sz="1400" b="1" spc="-5" dirty="0" smtClean="0">
                          <a:latin typeface="+mn-lt"/>
                          <a:cs typeface="Arial"/>
                        </a:rPr>
                        <a:t>:</a:t>
                      </a:r>
                      <a:r>
                        <a:rPr sz="1400" b="1" spc="-5" dirty="0" smtClean="0">
                          <a:latin typeface="+mn-lt"/>
                          <a:cs typeface="Arial"/>
                        </a:rPr>
                        <a:t>4x10</a:t>
                      </a:r>
                      <a:r>
                        <a:rPr sz="1400" b="1" spc="-7" baseline="29914" dirty="0" smtClean="0">
                          <a:latin typeface="+mn-lt"/>
                          <a:cs typeface="Arial"/>
                        </a:rPr>
                        <a:t>8</a:t>
                      </a:r>
                      <a:endParaRPr sz="1400" b="1" baseline="29914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93345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spc="-10" dirty="0" smtClean="0">
                          <a:latin typeface="+mn-lt"/>
                          <a:cs typeface="Arial"/>
                        </a:rPr>
                        <a:t>@ 300 </a:t>
                      </a:r>
                      <a:r>
                        <a:rPr lang="de-CH" sz="1400" b="1" spc="-10" dirty="0" err="1" smtClean="0">
                          <a:latin typeface="+mn-lt"/>
                          <a:cs typeface="Arial"/>
                        </a:rPr>
                        <a:t>MeV</a:t>
                      </a:r>
                      <a:r>
                        <a:rPr lang="de-CH" sz="1400" b="1" spc="-10" dirty="0" smtClean="0">
                          <a:latin typeface="+mn-lt"/>
                          <a:cs typeface="Arial"/>
                        </a:rPr>
                        <a:t>/c</a:t>
                      </a:r>
                    </a:p>
                    <a:p>
                      <a:pPr marL="93345">
                        <a:lnSpc>
                          <a:spcPct val="100000"/>
                        </a:lnSpc>
                      </a:pPr>
                      <a:r>
                        <a:rPr lang="de-CH" sz="1400" b="1" spc="-5" dirty="0" smtClean="0">
                          <a:latin typeface="Symbol" panose="05050102010706020507" pitchFamily="18" charset="2"/>
                          <a:cs typeface="Arial"/>
                        </a:rPr>
                        <a:t>m</a:t>
                      </a:r>
                      <a:r>
                        <a:rPr lang="de-CH" sz="1400" b="1" spc="0" baseline="30000" dirty="0" smtClean="0">
                          <a:latin typeface="+mn-lt"/>
                          <a:cs typeface="Times New Roman"/>
                        </a:rPr>
                        <a:t>-</a:t>
                      </a:r>
                      <a:r>
                        <a:rPr lang="de-CH" sz="1400" b="1" spc="-5" dirty="0" smtClean="0">
                          <a:latin typeface="+mn-lt"/>
                          <a:cs typeface="Arial"/>
                        </a:rPr>
                        <a:t>:</a:t>
                      </a:r>
                      <a:r>
                        <a:rPr sz="1400" b="1" spc="-5" dirty="0" smtClean="0">
                          <a:latin typeface="+mn-lt"/>
                          <a:cs typeface="Arial"/>
                        </a:rPr>
                        <a:t>6x10</a:t>
                      </a:r>
                      <a:r>
                        <a:rPr sz="1400" b="1" spc="-7" baseline="29914" dirty="0" smtClean="0">
                          <a:latin typeface="+mn-lt"/>
                          <a:cs typeface="Arial"/>
                        </a:rPr>
                        <a:t>7</a:t>
                      </a:r>
                      <a:endParaRPr sz="1400" b="1" baseline="29914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340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0170" marR="361950">
                        <a:lnSpc>
                          <a:spcPct val="70500"/>
                        </a:lnSpc>
                        <a:spcBef>
                          <a:spcPts val="5"/>
                        </a:spcBef>
                      </a:pPr>
                      <a:r>
                        <a:rPr sz="1400" b="1" spc="-55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1400" b="1" spc="-45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ca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l  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Use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+mn-lt"/>
                        <a:cs typeface="Times New Roman"/>
                      </a:endParaRPr>
                    </a:p>
                    <a:p>
                      <a:pPr marL="89535">
                        <a:lnSpc>
                          <a:spcPts val="1125"/>
                        </a:lnSpc>
                      </a:pPr>
                      <a:r>
                        <a:rPr sz="1200" b="1" dirty="0">
                          <a:latin typeface="+mn-lt"/>
                          <a:cs typeface="Arial"/>
                        </a:rPr>
                        <a:t>Particle</a:t>
                      </a:r>
                      <a:r>
                        <a:rPr sz="1200" b="1" spc="-1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200" b="1" spc="-5" dirty="0">
                          <a:latin typeface="+mn-lt"/>
                          <a:cs typeface="Arial"/>
                        </a:rPr>
                        <a:t>Physics</a:t>
                      </a:r>
                      <a:endParaRPr sz="1200" dirty="0">
                        <a:latin typeface="+mn-lt"/>
                        <a:cs typeface="Arial"/>
                      </a:endParaRPr>
                    </a:p>
                    <a:p>
                      <a:pPr marL="89535">
                        <a:lnSpc>
                          <a:spcPts val="925"/>
                        </a:lnSpc>
                      </a:pPr>
                      <a:r>
                        <a:rPr sz="1200" b="1" spc="-30" dirty="0">
                          <a:latin typeface="+mn-lt"/>
                          <a:cs typeface="Arial"/>
                        </a:rPr>
                        <a:t>Test</a:t>
                      </a:r>
                      <a:r>
                        <a:rPr sz="1200" b="1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200" b="1" spc="-5" dirty="0">
                          <a:latin typeface="+mn-lt"/>
                          <a:cs typeface="Arial"/>
                        </a:rPr>
                        <a:t>Experiments</a:t>
                      </a:r>
                      <a:r>
                        <a:rPr sz="1200" b="1" spc="-5" dirty="0" smtClean="0">
                          <a:latin typeface="+mn-lt"/>
                          <a:cs typeface="Arial"/>
                        </a:rPr>
                        <a:t>,</a:t>
                      </a:r>
                      <a:endParaRPr lang="de-CH" sz="1200" b="1" spc="-5" dirty="0" smtClean="0">
                        <a:latin typeface="+mn-lt"/>
                        <a:cs typeface="Arial"/>
                      </a:endParaRPr>
                    </a:p>
                    <a:p>
                      <a:pPr marL="89535">
                        <a:lnSpc>
                          <a:spcPts val="925"/>
                        </a:lnSpc>
                      </a:pPr>
                      <a:endParaRPr sz="1200" dirty="0">
                        <a:latin typeface="+mn-lt"/>
                        <a:cs typeface="Arial"/>
                      </a:endParaRPr>
                    </a:p>
                    <a:p>
                      <a:pPr marL="89535" marR="160020">
                        <a:lnSpc>
                          <a:spcPct val="69700"/>
                        </a:lnSpc>
                        <a:spcBef>
                          <a:spcPts val="200"/>
                        </a:spcBef>
                      </a:pPr>
                      <a:r>
                        <a:rPr sz="1200" b="1" spc="-5" dirty="0">
                          <a:latin typeface="+mn-lt"/>
                          <a:cs typeface="Arial"/>
                        </a:rPr>
                        <a:t>D</a:t>
                      </a:r>
                      <a:r>
                        <a:rPr sz="1200" b="1" spc="5" dirty="0">
                          <a:latin typeface="+mn-lt"/>
                          <a:cs typeface="Arial"/>
                        </a:rPr>
                        <a:t>e</a:t>
                      </a:r>
                      <a:r>
                        <a:rPr sz="1200" b="1" dirty="0">
                          <a:latin typeface="+mn-lt"/>
                          <a:cs typeface="Arial"/>
                        </a:rPr>
                        <a:t>t</a:t>
                      </a:r>
                      <a:r>
                        <a:rPr sz="1200" b="1" spc="-5" dirty="0">
                          <a:latin typeface="+mn-lt"/>
                          <a:cs typeface="Arial"/>
                        </a:rPr>
                        <a:t>ec</a:t>
                      </a:r>
                      <a:r>
                        <a:rPr sz="1200" b="1" spc="10" dirty="0">
                          <a:latin typeface="+mn-lt"/>
                          <a:cs typeface="Arial"/>
                        </a:rPr>
                        <a:t>t</a:t>
                      </a:r>
                      <a:r>
                        <a:rPr sz="1200" b="1" spc="-5" dirty="0">
                          <a:latin typeface="+mn-lt"/>
                          <a:cs typeface="Arial"/>
                        </a:rPr>
                        <a:t>o</a:t>
                      </a:r>
                      <a:r>
                        <a:rPr sz="1200" b="1" dirty="0">
                          <a:latin typeface="+mn-lt"/>
                          <a:cs typeface="Arial"/>
                        </a:rPr>
                        <a:t>r/</a:t>
                      </a:r>
                      <a:r>
                        <a:rPr sz="1200" b="1" spc="10" dirty="0">
                          <a:latin typeface="+mn-lt"/>
                          <a:cs typeface="Arial"/>
                        </a:rPr>
                        <a:t>M</a:t>
                      </a:r>
                      <a:r>
                        <a:rPr sz="1200" b="1" spc="-5" dirty="0">
                          <a:latin typeface="+mn-lt"/>
                          <a:cs typeface="Arial"/>
                        </a:rPr>
                        <a:t>a</a:t>
                      </a:r>
                      <a:r>
                        <a:rPr sz="1200" b="1" dirty="0">
                          <a:latin typeface="+mn-lt"/>
                          <a:cs typeface="Arial"/>
                        </a:rPr>
                        <a:t>t</a:t>
                      </a:r>
                      <a:r>
                        <a:rPr sz="1200" b="1" spc="-5" dirty="0">
                          <a:latin typeface="+mn-lt"/>
                          <a:cs typeface="Arial"/>
                        </a:rPr>
                        <a:t>e</a:t>
                      </a:r>
                      <a:r>
                        <a:rPr sz="1200" b="1" spc="10" dirty="0">
                          <a:latin typeface="+mn-lt"/>
                          <a:cs typeface="Arial"/>
                        </a:rPr>
                        <a:t>r</a:t>
                      </a:r>
                      <a:r>
                        <a:rPr sz="1200" b="1" dirty="0">
                          <a:latin typeface="+mn-lt"/>
                          <a:cs typeface="Arial"/>
                        </a:rPr>
                        <a:t>i</a:t>
                      </a:r>
                      <a:r>
                        <a:rPr sz="1200" b="1" spc="-5" dirty="0">
                          <a:latin typeface="+mn-lt"/>
                          <a:cs typeface="Arial"/>
                        </a:rPr>
                        <a:t>a</a:t>
                      </a:r>
                      <a:r>
                        <a:rPr sz="1200" b="1" dirty="0">
                          <a:latin typeface="+mn-lt"/>
                          <a:cs typeface="Arial"/>
                        </a:rPr>
                        <a:t>l  Irradiation</a:t>
                      </a:r>
                      <a:endParaRPr sz="1200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00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00" dirty="0">
                        <a:latin typeface="+mn-lt"/>
                        <a:cs typeface="Times New Roman"/>
                      </a:endParaRPr>
                    </a:p>
                    <a:p>
                      <a:pPr marL="104775" marR="238760">
                        <a:lnSpc>
                          <a:spcPct val="70500"/>
                        </a:lnSpc>
                        <a:spcBef>
                          <a:spcPts val="5"/>
                        </a:spcBef>
                      </a:pPr>
                      <a:r>
                        <a:rPr sz="1200" b="1" spc="-5" dirty="0">
                          <a:latin typeface="+mn-lt"/>
                          <a:cs typeface="Arial"/>
                        </a:rPr>
                        <a:t>Particle Physics  Experiments</a:t>
                      </a:r>
                      <a:endParaRPr sz="1200" dirty="0">
                        <a:latin typeface="+mn-lt"/>
                        <a:cs typeface="Arial"/>
                      </a:endParaRPr>
                    </a:p>
                  </a:txBody>
                  <a:tcPr marL="0" marR="0" marT="5080" marB="0">
                    <a:solidFill>
                      <a:srgbClr val="00CCCC"/>
                    </a:solidFill>
                  </a:tcPr>
                </a:tc>
                <a:tc>
                  <a:txBody>
                    <a:bodyPr/>
                    <a:lstStyle/>
                    <a:p>
                      <a:pPr marL="89535" marR="135255">
                        <a:lnSpc>
                          <a:spcPts val="1850"/>
                        </a:lnSpc>
                        <a:spcBef>
                          <a:spcPts val="0"/>
                        </a:spcBef>
                      </a:pPr>
                      <a:r>
                        <a:rPr sz="1200" b="1" spc="-5" dirty="0" err="1">
                          <a:latin typeface="+mn-lt"/>
                          <a:cs typeface="Times New Roman"/>
                        </a:rPr>
                        <a:t>μ</a:t>
                      </a:r>
                      <a:r>
                        <a:rPr sz="1200" b="1" spc="-5" dirty="0" err="1">
                          <a:latin typeface="+mn-lt"/>
                          <a:cs typeface="Arial"/>
                        </a:rPr>
                        <a:t>SR</a:t>
                      </a:r>
                      <a:r>
                        <a:rPr sz="1200" b="1" spc="-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200" b="1" spc="-5" dirty="0" smtClean="0">
                          <a:latin typeface="+mn-lt"/>
                          <a:cs typeface="Arial"/>
                        </a:rPr>
                        <a:t>Dolly</a:t>
                      </a:r>
                      <a:r>
                        <a:rPr lang="de-CH" sz="1200" b="1" spc="-5" baseline="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200" b="1" spc="-5" dirty="0" smtClean="0">
                          <a:latin typeface="+mn-lt"/>
                          <a:cs typeface="Arial"/>
                        </a:rPr>
                        <a:t>Particle</a:t>
                      </a:r>
                      <a:r>
                        <a:rPr lang="de-CH" sz="1200" b="1" spc="-10" baseline="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200" b="1" spc="-5" dirty="0" smtClean="0">
                          <a:latin typeface="+mn-lt"/>
                          <a:cs typeface="Arial"/>
                        </a:rPr>
                        <a:t>Physics</a:t>
                      </a:r>
                      <a:endParaRPr sz="1200" dirty="0">
                        <a:latin typeface="+mn-lt"/>
                        <a:cs typeface="Arial"/>
                      </a:endParaRPr>
                    </a:p>
                    <a:p>
                      <a:pPr marL="89535">
                        <a:lnSpc>
                          <a:spcPts val="580"/>
                        </a:lnSpc>
                        <a:spcBef>
                          <a:spcPts val="0"/>
                        </a:spcBef>
                      </a:pPr>
                      <a:r>
                        <a:rPr sz="1200" b="1" spc="-5" dirty="0">
                          <a:latin typeface="+mn-lt"/>
                          <a:cs typeface="Arial"/>
                        </a:rPr>
                        <a:t>Experiment,</a:t>
                      </a:r>
                      <a:endParaRPr sz="1200" dirty="0">
                        <a:latin typeface="+mn-lt"/>
                        <a:cs typeface="Arial"/>
                      </a:endParaRPr>
                    </a:p>
                    <a:p>
                      <a:pPr marL="89535">
                        <a:lnSpc>
                          <a:spcPts val="1120"/>
                        </a:lnSpc>
                        <a:spcBef>
                          <a:spcPts val="0"/>
                        </a:spcBef>
                      </a:pPr>
                      <a:r>
                        <a:rPr sz="1200" b="1" spc="-5" dirty="0">
                          <a:latin typeface="+mn-lt"/>
                          <a:cs typeface="Arial"/>
                        </a:rPr>
                        <a:t>Detector</a:t>
                      </a:r>
                      <a:r>
                        <a:rPr sz="1200" b="1" spc="-10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200" b="1" dirty="0">
                          <a:latin typeface="+mn-lt"/>
                          <a:cs typeface="Arial"/>
                        </a:rPr>
                        <a:t>Irrad.</a:t>
                      </a:r>
                      <a:endParaRPr sz="1200" dirty="0">
                        <a:latin typeface="+mn-lt"/>
                        <a:cs typeface="Arial"/>
                      </a:endParaRPr>
                    </a:p>
                  </a:txBody>
                  <a:tcPr marL="0" marR="0" marT="114300" marB="0"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 dirty="0">
                        <a:latin typeface="+mn-lt"/>
                        <a:cs typeface="Times New Roman"/>
                      </a:endParaRPr>
                    </a:p>
                    <a:p>
                      <a:pPr marL="90170">
                        <a:lnSpc>
                          <a:spcPts val="1105"/>
                        </a:lnSpc>
                      </a:pPr>
                      <a:r>
                        <a:rPr sz="1100" spc="-5" dirty="0">
                          <a:latin typeface="+mn-lt"/>
                          <a:cs typeface="Times New Roman"/>
                        </a:rPr>
                        <a:t>μ</a:t>
                      </a:r>
                      <a:r>
                        <a:rPr sz="1100" spc="-5" dirty="0">
                          <a:latin typeface="+mn-lt"/>
                          <a:cs typeface="Arial"/>
                        </a:rPr>
                        <a:t>SR</a:t>
                      </a:r>
                      <a:r>
                        <a:rPr sz="1100" spc="-1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100" spc="-5" dirty="0">
                          <a:latin typeface="+mn-lt"/>
                          <a:cs typeface="Arial"/>
                        </a:rPr>
                        <a:t>HAL</a:t>
                      </a:r>
                      <a:endParaRPr sz="1100" dirty="0">
                        <a:latin typeface="+mn-lt"/>
                        <a:cs typeface="Arial"/>
                      </a:endParaRPr>
                    </a:p>
                    <a:p>
                      <a:pPr marL="90170" marR="196215">
                        <a:lnSpc>
                          <a:spcPct val="67400"/>
                        </a:lnSpc>
                        <a:spcBef>
                          <a:spcPts val="215"/>
                        </a:spcBef>
                      </a:pPr>
                      <a:r>
                        <a:rPr sz="1100" spc="-5" dirty="0">
                          <a:latin typeface="+mn-lt"/>
                          <a:cs typeface="Arial"/>
                        </a:rPr>
                        <a:t>9500</a:t>
                      </a:r>
                      <a:r>
                        <a:rPr sz="1100" spc="-70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100" spc="-5" dirty="0">
                          <a:latin typeface="+mn-lt"/>
                          <a:cs typeface="Arial"/>
                        </a:rPr>
                        <a:t>(High  Field)</a:t>
                      </a:r>
                      <a:endParaRPr sz="1100" dirty="0">
                        <a:latin typeface="+mn-lt"/>
                        <a:cs typeface="Arial"/>
                      </a:endParaRPr>
                    </a:p>
                  </a:txBody>
                  <a:tcPr marL="0" marR="0" marT="1905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 dirty="0">
                        <a:latin typeface="+mn-lt"/>
                        <a:cs typeface="Times New Roman"/>
                      </a:endParaRPr>
                    </a:p>
                    <a:p>
                      <a:pPr marL="92710">
                        <a:lnSpc>
                          <a:spcPts val="1105"/>
                        </a:lnSpc>
                      </a:pPr>
                      <a:r>
                        <a:rPr sz="1100" spc="-5" dirty="0">
                          <a:latin typeface="+mn-lt"/>
                          <a:cs typeface="Times New Roman"/>
                        </a:rPr>
                        <a:t>μ</a:t>
                      </a:r>
                      <a:r>
                        <a:rPr sz="1100" spc="-5" dirty="0">
                          <a:latin typeface="+mn-lt"/>
                          <a:cs typeface="Arial"/>
                        </a:rPr>
                        <a:t>SR GPS</a:t>
                      </a:r>
                      <a:endParaRPr sz="1100" dirty="0">
                        <a:latin typeface="+mn-lt"/>
                        <a:cs typeface="Arial"/>
                      </a:endParaRPr>
                    </a:p>
                    <a:p>
                      <a:pPr marL="92710">
                        <a:lnSpc>
                          <a:spcPts val="1105"/>
                        </a:lnSpc>
                      </a:pPr>
                      <a:r>
                        <a:rPr sz="1100" dirty="0">
                          <a:latin typeface="+mn-lt"/>
                          <a:cs typeface="Arial"/>
                        </a:rPr>
                        <a:t>and</a:t>
                      </a:r>
                      <a:r>
                        <a:rPr sz="1100" spc="-10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100" spc="-35" dirty="0">
                          <a:latin typeface="+mn-lt"/>
                          <a:cs typeface="Arial"/>
                        </a:rPr>
                        <a:t>LTF</a:t>
                      </a:r>
                      <a:endParaRPr sz="1100" dirty="0">
                        <a:latin typeface="+mn-lt"/>
                        <a:cs typeface="Arial"/>
                      </a:endParaRPr>
                    </a:p>
                  </a:txBody>
                  <a:tcPr marL="0" marR="0" marT="1905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 dirty="0">
                        <a:latin typeface="+mn-lt"/>
                        <a:cs typeface="Times New Roman"/>
                      </a:endParaRPr>
                    </a:p>
                    <a:p>
                      <a:pPr marL="92710">
                        <a:lnSpc>
                          <a:spcPts val="1105"/>
                        </a:lnSpc>
                      </a:pPr>
                      <a:r>
                        <a:rPr sz="1100" spc="-5" dirty="0">
                          <a:latin typeface="+mn-lt"/>
                          <a:cs typeface="Times New Roman"/>
                        </a:rPr>
                        <a:t>μ</a:t>
                      </a:r>
                      <a:r>
                        <a:rPr sz="1100" spc="-5" dirty="0">
                          <a:latin typeface="+mn-lt"/>
                          <a:cs typeface="Arial"/>
                        </a:rPr>
                        <a:t>SR</a:t>
                      </a:r>
                      <a:r>
                        <a:rPr sz="1100" spc="-20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100" dirty="0">
                          <a:latin typeface="+mn-lt"/>
                          <a:cs typeface="Arial"/>
                        </a:rPr>
                        <a:t>LEM</a:t>
                      </a:r>
                    </a:p>
                    <a:p>
                      <a:pPr marL="92710">
                        <a:lnSpc>
                          <a:spcPts val="1105"/>
                        </a:lnSpc>
                      </a:pPr>
                      <a:r>
                        <a:rPr sz="1100" spc="-5" dirty="0">
                          <a:latin typeface="+mn-lt"/>
                          <a:cs typeface="Arial"/>
                        </a:rPr>
                        <a:t>Facility</a:t>
                      </a:r>
                      <a:endParaRPr sz="1100" dirty="0">
                        <a:latin typeface="+mn-lt"/>
                        <a:cs typeface="Arial"/>
                      </a:endParaRPr>
                    </a:p>
                  </a:txBody>
                  <a:tcPr marL="0" marR="0" marT="1905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 dirty="0">
                        <a:latin typeface="+mn-lt"/>
                        <a:cs typeface="Times New Roman"/>
                      </a:endParaRPr>
                    </a:p>
                    <a:p>
                      <a:pPr marL="93345">
                        <a:lnSpc>
                          <a:spcPts val="1105"/>
                        </a:lnSpc>
                      </a:pPr>
                      <a:r>
                        <a:rPr sz="1100" spc="-5" dirty="0">
                          <a:latin typeface="+mn-lt"/>
                          <a:cs typeface="Times New Roman"/>
                        </a:rPr>
                        <a:t>μ</a:t>
                      </a:r>
                      <a:r>
                        <a:rPr sz="1100" spc="-5" dirty="0">
                          <a:latin typeface="+mn-lt"/>
                          <a:cs typeface="Arial"/>
                        </a:rPr>
                        <a:t>SR</a:t>
                      </a:r>
                      <a:r>
                        <a:rPr sz="1100" spc="-10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100" dirty="0">
                          <a:latin typeface="+mn-lt"/>
                          <a:cs typeface="Arial"/>
                        </a:rPr>
                        <a:t>GPD</a:t>
                      </a:r>
                    </a:p>
                    <a:p>
                      <a:pPr marL="93345">
                        <a:lnSpc>
                          <a:spcPts val="1105"/>
                        </a:lnSpc>
                      </a:pPr>
                      <a:r>
                        <a:rPr sz="1100" spc="-5" dirty="0">
                          <a:latin typeface="+mn-lt"/>
                          <a:cs typeface="Arial"/>
                        </a:rPr>
                        <a:t>Facility</a:t>
                      </a:r>
                      <a:endParaRPr sz="1100" dirty="0">
                        <a:latin typeface="+mn-lt"/>
                        <a:cs typeface="Arial"/>
                      </a:endParaRPr>
                    </a:p>
                  </a:txBody>
                  <a:tcPr marL="0" marR="0" marT="1905" marB="0"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Geschweifte Klammer links 1"/>
          <p:cNvSpPr/>
          <p:nvPr/>
        </p:nvSpPr>
        <p:spPr bwMode="auto">
          <a:xfrm rot="16200000">
            <a:off x="2814318" y="4415155"/>
            <a:ext cx="333375" cy="3394075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320800" y="6281208"/>
            <a:ext cx="3062698" cy="6093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dirty="0">
                <a:solidFill>
                  <a:srgbClr val="000000"/>
                </a:solidFill>
              </a:rPr>
              <a:t>Particle physics: (</a:t>
            </a:r>
            <a:r>
              <a:rPr lang="en-GB" b="1" dirty="0">
                <a:solidFill>
                  <a:srgbClr val="000000"/>
                </a:solidFill>
              </a:rPr>
              <a:t>CHRISP facility</a:t>
            </a:r>
            <a:r>
              <a:rPr lang="en-GB" dirty="0">
                <a:solidFill>
                  <a:srgbClr val="000000"/>
                </a:solidFill>
              </a:rPr>
              <a:t>)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GB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Geschweifte Klammer links 16"/>
          <p:cNvSpPr/>
          <p:nvPr/>
        </p:nvSpPr>
        <p:spPr bwMode="auto">
          <a:xfrm rot="16200000">
            <a:off x="6725918" y="3881967"/>
            <a:ext cx="333375" cy="4429125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5710011" y="6163197"/>
            <a:ext cx="26990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pc="-5" dirty="0">
                <a:cs typeface="Times New Roman"/>
              </a:rPr>
              <a:t>μ</a:t>
            </a:r>
            <a:r>
              <a:rPr lang="de-CH" spc="-5" dirty="0" smtClean="0">
                <a:cs typeface="Arial"/>
              </a:rPr>
              <a:t>SR (</a:t>
            </a:r>
            <a:r>
              <a:rPr lang="de-CH" spc="-5" dirty="0" err="1">
                <a:cs typeface="Arial"/>
              </a:rPr>
              <a:t>M</a:t>
            </a:r>
            <a:r>
              <a:rPr lang="de-CH" spc="-5" dirty="0" err="1" smtClean="0">
                <a:cs typeface="Arial"/>
              </a:rPr>
              <a:t>uon</a:t>
            </a:r>
            <a:r>
              <a:rPr lang="de-CH" spc="-5" dirty="0" smtClean="0">
                <a:cs typeface="Arial"/>
              </a:rPr>
              <a:t> </a:t>
            </a:r>
            <a:r>
              <a:rPr lang="de-CH" spc="-5" dirty="0">
                <a:cs typeface="Arial"/>
              </a:rPr>
              <a:t>S</a:t>
            </a:r>
            <a:r>
              <a:rPr lang="de-CH" spc="-5" dirty="0" smtClean="0">
                <a:cs typeface="Arial"/>
              </a:rPr>
              <a:t>pin </a:t>
            </a:r>
            <a:r>
              <a:rPr lang="de-CH" spc="-5" dirty="0">
                <a:cs typeface="Arial"/>
              </a:rPr>
              <a:t>R</a:t>
            </a:r>
            <a:r>
              <a:rPr lang="de-CH" spc="-5" dirty="0" smtClean="0">
                <a:cs typeface="Arial"/>
              </a:rPr>
              <a:t>otation), </a:t>
            </a:r>
          </a:p>
          <a:p>
            <a:r>
              <a:rPr lang="de-CH" spc="-5" dirty="0" err="1" smtClean="0">
                <a:cs typeface="Arial"/>
              </a:rPr>
              <a:t>S</a:t>
            </a:r>
            <a:r>
              <a:rPr lang="de-CH" spc="-5" dirty="0" err="1" smtClean="0">
                <a:latin typeface="Symbol" panose="05050102010706020507" pitchFamily="18" charset="2"/>
                <a:cs typeface="Arial"/>
              </a:rPr>
              <a:t>m</a:t>
            </a:r>
            <a:r>
              <a:rPr lang="de-CH" spc="-5" dirty="0" err="1" smtClean="0">
                <a:cs typeface="Arial"/>
              </a:rPr>
              <a:t>S</a:t>
            </a:r>
            <a:r>
              <a:rPr lang="de-CH" spc="-5" dirty="0" smtClean="0">
                <a:cs typeface="Arial"/>
              </a:rPr>
              <a:t> (Swiss </a:t>
            </a:r>
            <a:r>
              <a:rPr lang="de-CH" spc="-5" dirty="0" err="1" smtClean="0">
                <a:cs typeface="Arial"/>
              </a:rPr>
              <a:t>Muon</a:t>
            </a:r>
            <a:r>
              <a:rPr lang="de-CH" spc="-5" dirty="0" smtClean="0">
                <a:cs typeface="Arial"/>
              </a:rPr>
              <a:t> Source)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1797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82775" y="215898"/>
            <a:ext cx="313690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0" spc="-5" dirty="0">
                <a:solidFill>
                  <a:srgbClr val="5F5F5F"/>
                </a:solidFill>
                <a:latin typeface="+mj-lt"/>
              </a:rPr>
              <a:t>PiM1</a:t>
            </a:r>
            <a:r>
              <a:rPr sz="2400" b="0" spc="-80" dirty="0">
                <a:solidFill>
                  <a:srgbClr val="5F5F5F"/>
                </a:solidFill>
                <a:latin typeface="+mj-lt"/>
              </a:rPr>
              <a:t> </a:t>
            </a:r>
            <a:r>
              <a:rPr lang="de-CH" sz="2400" b="0" spc="-5" dirty="0" err="1" smtClean="0">
                <a:solidFill>
                  <a:srgbClr val="5F5F5F"/>
                </a:solidFill>
                <a:latin typeface="+mj-lt"/>
              </a:rPr>
              <a:t>Beamline</a:t>
            </a:r>
            <a:endParaRPr sz="2400" b="0" dirty="0"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164182" y="748887"/>
            <a:ext cx="3876925" cy="257275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/>
              <a:t>Page</a:t>
            </a:r>
            <a:r>
              <a:rPr spc="-35" dirty="0"/>
              <a:t> </a:t>
            </a:r>
            <a:fld id="{81D60167-4931-47E6-BA6A-407CBD079E47}" type="slidenum">
              <a:rPr dirty="0"/>
              <a:t>11</a:t>
            </a:fld>
            <a:endParaRPr dirty="0"/>
          </a:p>
        </p:txBody>
      </p:sp>
      <p:sp>
        <p:nvSpPr>
          <p:cNvPr id="16" name="object 16"/>
          <p:cNvSpPr txBox="1"/>
          <p:nvPr/>
        </p:nvSpPr>
        <p:spPr>
          <a:xfrm>
            <a:off x="676910" y="526807"/>
            <a:ext cx="4342765" cy="30040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8450" marR="64769" indent="-285750">
              <a:lnSpc>
                <a:spcPct val="1508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de-CH" spc="-5" dirty="0" err="1">
                <a:cs typeface="Arial Narrow"/>
              </a:rPr>
              <a:t>O</a:t>
            </a:r>
            <a:r>
              <a:rPr lang="de-CH" spc="-5" dirty="0" err="1" smtClean="0">
                <a:cs typeface="Arial Narrow"/>
              </a:rPr>
              <a:t>ften</a:t>
            </a:r>
            <a:r>
              <a:rPr lang="de-CH" spc="-5" dirty="0" smtClean="0">
                <a:cs typeface="Arial Narrow"/>
              </a:rPr>
              <a:t> </a:t>
            </a:r>
            <a:r>
              <a:rPr lang="de-CH" spc="-5" dirty="0" err="1" smtClean="0">
                <a:cs typeface="Arial Narrow"/>
              </a:rPr>
              <a:t>used</a:t>
            </a:r>
            <a:r>
              <a:rPr lang="de-CH" spc="-5" dirty="0" smtClean="0">
                <a:cs typeface="Arial Narrow"/>
              </a:rPr>
              <a:t> </a:t>
            </a:r>
            <a:r>
              <a:rPr lang="de-CH" spc="-5" dirty="0" err="1" smtClean="0">
                <a:cs typeface="Arial Narrow"/>
              </a:rPr>
              <a:t>as</a:t>
            </a:r>
            <a:r>
              <a:rPr spc="-5" dirty="0" smtClean="0">
                <a:cs typeface="Arial Narrow"/>
              </a:rPr>
              <a:t> </a:t>
            </a:r>
            <a:r>
              <a:rPr spc="-45" dirty="0">
                <a:cs typeface="Arial Narrow"/>
              </a:rPr>
              <a:t>Test </a:t>
            </a:r>
            <a:r>
              <a:rPr spc="-5" dirty="0">
                <a:cs typeface="Arial Narrow"/>
              </a:rPr>
              <a:t>Beam line at </a:t>
            </a:r>
            <a:r>
              <a:rPr spc="-5" dirty="0" smtClean="0">
                <a:cs typeface="Arial Narrow"/>
              </a:rPr>
              <a:t>PS</a:t>
            </a:r>
            <a:r>
              <a:rPr lang="de-CH" spc="-5" dirty="0" smtClean="0">
                <a:cs typeface="Arial Narrow"/>
              </a:rPr>
              <a:t>I</a:t>
            </a:r>
          </a:p>
          <a:p>
            <a:pPr marL="298450" marR="64769" indent="-285750">
              <a:lnSpc>
                <a:spcPct val="1508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spc="-5" dirty="0" smtClean="0">
                <a:cs typeface="Times New Roman"/>
              </a:rPr>
              <a:t>e/μ/π</a:t>
            </a:r>
            <a:r>
              <a:rPr spc="-5" dirty="0" smtClean="0">
                <a:cs typeface="Arial Narrow"/>
              </a:rPr>
              <a:t>/p </a:t>
            </a:r>
            <a:r>
              <a:rPr spc="-5" dirty="0">
                <a:cs typeface="Arial Narrow"/>
              </a:rPr>
              <a:t>momentum range 20 </a:t>
            </a:r>
            <a:r>
              <a:rPr dirty="0">
                <a:cs typeface="Arial Narrow"/>
              </a:rPr>
              <a:t>– 500</a:t>
            </a:r>
            <a:r>
              <a:rPr spc="-30" dirty="0">
                <a:cs typeface="Arial Narrow"/>
              </a:rPr>
              <a:t> </a:t>
            </a:r>
            <a:r>
              <a:rPr spc="-5" dirty="0" smtClean="0">
                <a:cs typeface="Arial Narrow"/>
              </a:rPr>
              <a:t>MeV/c</a:t>
            </a:r>
            <a:endParaRPr lang="de-CH" spc="-5" dirty="0" smtClean="0">
              <a:cs typeface="Arial Narrow"/>
            </a:endParaRPr>
          </a:p>
          <a:p>
            <a:pPr marL="298450" marR="64769" indent="-285750">
              <a:lnSpc>
                <a:spcPct val="1508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-US" spc="-5" dirty="0">
                <a:cs typeface="Arial Narrow"/>
              </a:rPr>
              <a:t>Particle separation by energy loss in material &amp; momentum selection</a:t>
            </a:r>
            <a:endParaRPr lang="en-US" dirty="0">
              <a:cs typeface="Arial Narrow"/>
            </a:endParaRPr>
          </a:p>
          <a:p>
            <a:pPr marL="298450" marR="64769" indent="-285750">
              <a:lnSpc>
                <a:spcPct val="1508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-US" spc="-5" dirty="0" smtClean="0">
                <a:cs typeface="Arial Narrow"/>
              </a:rPr>
              <a:t>Momentum </a:t>
            </a:r>
            <a:r>
              <a:rPr lang="en-US" spc="-5" dirty="0">
                <a:cs typeface="Arial Narrow"/>
              </a:rPr>
              <a:t>&lt; 115 MeV/c: </a:t>
            </a:r>
            <a:r>
              <a:rPr lang="en-US" spc="-5" dirty="0" smtClean="0">
                <a:cs typeface="Arial Narrow"/>
              </a:rPr>
              <a:t>dominated </a:t>
            </a:r>
            <a:r>
              <a:rPr lang="en-US" spc="-5" dirty="0">
                <a:cs typeface="Arial Narrow"/>
              </a:rPr>
              <a:t>by e</a:t>
            </a:r>
          </a:p>
          <a:p>
            <a:pPr marL="298450" marR="64769" indent="-285750">
              <a:lnSpc>
                <a:spcPct val="1508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-US" spc="-5" dirty="0">
                <a:cs typeface="Arial Narrow"/>
              </a:rPr>
              <a:t>115 - 280 MeV/c Beam dominated by μ/π</a:t>
            </a:r>
          </a:p>
          <a:p>
            <a:pPr marL="298450" marR="64769" indent="-285750">
              <a:lnSpc>
                <a:spcPct val="1508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-US" spc="-5" dirty="0">
                <a:cs typeface="Arial Narrow"/>
              </a:rPr>
              <a:t>&gt; 280 MeV/c Beam dominated by </a:t>
            </a:r>
            <a:r>
              <a:rPr lang="en-US" spc="-5" dirty="0" smtClean="0">
                <a:cs typeface="Arial Narrow"/>
              </a:rPr>
              <a:t>π/p</a:t>
            </a:r>
          </a:p>
        </p:txBody>
      </p:sp>
      <p:sp>
        <p:nvSpPr>
          <p:cNvPr id="18" name="object 5"/>
          <p:cNvSpPr/>
          <p:nvPr/>
        </p:nvSpPr>
        <p:spPr>
          <a:xfrm>
            <a:off x="180227" y="3910966"/>
            <a:ext cx="5237922" cy="2947034"/>
          </a:xfrm>
          <a:prstGeom prst="rect">
            <a:avLst/>
          </a:prstGeom>
          <a:blipFill>
            <a:blip r:embed="rId3" cstate="print"/>
            <a:srcRect/>
            <a:stretch>
              <a:fillRect l="-8481" t="-14424" r="-17380" b="-9148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6"/>
          <p:cNvSpPr txBox="1"/>
          <p:nvPr/>
        </p:nvSpPr>
        <p:spPr>
          <a:xfrm>
            <a:off x="951508" y="3717033"/>
            <a:ext cx="4212674" cy="5488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5" dirty="0">
                <a:cs typeface="Arial Narrow"/>
              </a:rPr>
              <a:t>Measured Particle Rates </a:t>
            </a:r>
            <a:endParaRPr lang="de-CH" b="1" spc="-5" dirty="0" smtClean="0">
              <a:cs typeface="Arial Narrow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 smtClean="0">
                <a:cs typeface="Arial Narrow"/>
              </a:rPr>
              <a:t>(</a:t>
            </a:r>
            <a:r>
              <a:rPr sz="1600" spc="-5" dirty="0">
                <a:cs typeface="Arial Narrow"/>
              </a:rPr>
              <a:t>R.A. </a:t>
            </a:r>
            <a:r>
              <a:rPr sz="1600" spc="-10" dirty="0">
                <a:cs typeface="Arial Narrow"/>
              </a:rPr>
              <a:t>Schumacher, </a:t>
            </a:r>
            <a:r>
              <a:rPr sz="1600" spc="-5" dirty="0">
                <a:cs typeface="Arial Narrow"/>
              </a:rPr>
              <a:t>U. </a:t>
            </a:r>
            <a:r>
              <a:rPr sz="1600" spc="-10" dirty="0">
                <a:cs typeface="Arial Narrow"/>
              </a:rPr>
              <a:t>Sennhauser,</a:t>
            </a:r>
            <a:r>
              <a:rPr sz="1600" spc="5" dirty="0">
                <a:cs typeface="Arial Narrow"/>
              </a:rPr>
              <a:t> </a:t>
            </a:r>
            <a:r>
              <a:rPr sz="1600" spc="-5" dirty="0">
                <a:cs typeface="Arial Narrow"/>
              </a:rPr>
              <a:t>1987)</a:t>
            </a:r>
            <a:endParaRPr sz="1600" dirty="0">
              <a:cs typeface="Arial Narrow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164182" y="406976"/>
            <a:ext cx="1343573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b="1" dirty="0" smtClean="0">
                <a:solidFill>
                  <a:srgbClr val="000000"/>
                </a:solidFill>
                <a:latin typeface="Calibri"/>
              </a:rPr>
              <a:t>Beam scanner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5769189" y="4077300"/>
            <a:ext cx="2591479" cy="18281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p- acceptance: 2.9 %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p-resolution:    0.1 %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Size at Target: </a:t>
            </a:r>
            <a:r>
              <a:rPr lang="en-GB" sz="1800" dirty="0" err="1" smtClean="0">
                <a:solidFill>
                  <a:srgbClr val="000000"/>
                </a:solidFill>
                <a:latin typeface="Calibri"/>
              </a:rPr>
              <a:t>hor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: 15 mm,</a:t>
            </a:r>
            <a:endParaRPr lang="en-GB" dirty="0">
              <a:solidFill>
                <a:srgbClr val="000000"/>
              </a:solidFill>
              <a:latin typeface="Calibri"/>
            </a:endParaRP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                          </a:t>
            </a:r>
            <a:r>
              <a:rPr lang="en-GB" sz="1800" dirty="0" err="1" smtClean="0">
                <a:solidFill>
                  <a:srgbClr val="000000"/>
                </a:solidFill>
                <a:latin typeface="Calibri"/>
              </a:rPr>
              <a:t>vert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: 10 mm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Divergence   : </a:t>
            </a:r>
            <a:r>
              <a:rPr lang="en-GB" dirty="0" err="1" smtClean="0">
                <a:solidFill>
                  <a:srgbClr val="000000"/>
                </a:solidFill>
                <a:latin typeface="Calibri"/>
              </a:rPr>
              <a:t>hor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: 35 </a:t>
            </a:r>
            <a:r>
              <a:rPr lang="en-GB" dirty="0" err="1" smtClean="0">
                <a:solidFill>
                  <a:srgbClr val="000000"/>
                </a:solidFill>
                <a:latin typeface="Calibri"/>
              </a:rPr>
              <a:t>mrad</a:t>
            </a:r>
            <a:endParaRPr lang="en-GB" dirty="0" smtClean="0">
              <a:solidFill>
                <a:srgbClr val="000000"/>
              </a:solidFill>
              <a:latin typeface="Calibri"/>
            </a:endParaRP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                        </a:t>
            </a:r>
            <a:r>
              <a:rPr lang="en-GB" sz="1800" dirty="0" err="1" smtClean="0">
                <a:solidFill>
                  <a:srgbClr val="000000"/>
                </a:solidFill>
                <a:latin typeface="Calibri"/>
              </a:rPr>
              <a:t>vert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: 75 </a:t>
            </a:r>
            <a:r>
              <a:rPr lang="en-GB" sz="1800" dirty="0" err="1" smtClean="0">
                <a:solidFill>
                  <a:srgbClr val="000000"/>
                </a:solidFill>
                <a:latin typeface="Calibri"/>
              </a:rPr>
              <a:t>mrad</a:t>
            </a:r>
            <a:endParaRPr lang="en-GB" sz="18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816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33891" y="231141"/>
            <a:ext cx="287324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0" spc="-5" dirty="0">
                <a:solidFill>
                  <a:srgbClr val="5F5F5F"/>
                </a:solidFill>
                <a:latin typeface="+mj-lt"/>
              </a:rPr>
              <a:t>PiE1</a:t>
            </a:r>
            <a:r>
              <a:rPr sz="2400" b="0" spc="-70" dirty="0">
                <a:solidFill>
                  <a:srgbClr val="5F5F5F"/>
                </a:solidFill>
                <a:latin typeface="+mj-lt"/>
              </a:rPr>
              <a:t> </a:t>
            </a:r>
            <a:r>
              <a:rPr lang="de-CH" sz="2400" b="0" spc="-5" dirty="0" err="1" smtClean="0">
                <a:solidFill>
                  <a:srgbClr val="5F5F5F"/>
                </a:solidFill>
                <a:latin typeface="+mj-lt"/>
              </a:rPr>
              <a:t>Beamline</a:t>
            </a:r>
            <a:endParaRPr sz="2400" b="0" dirty="0"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2259" y="2772410"/>
            <a:ext cx="4818380" cy="38404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2983229" y="4597400"/>
            <a:ext cx="2677160" cy="20116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6059170" y="4095750"/>
            <a:ext cx="3017520" cy="200278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731370" y="644893"/>
            <a:ext cx="5522260" cy="3010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5120" marR="1675130" indent="-285750">
              <a:lnSpc>
                <a:spcPct val="137000"/>
              </a:lnSpc>
              <a:buFont typeface="Arial" panose="020B0604020202020204" pitchFamily="34" charset="0"/>
              <a:buChar char="•"/>
            </a:pPr>
            <a:r>
              <a:rPr spc="-5" dirty="0">
                <a:cs typeface="Arial Narrow"/>
              </a:rPr>
              <a:t>High intensity </a:t>
            </a:r>
            <a:r>
              <a:rPr spc="-5" dirty="0">
                <a:cs typeface="Times New Roman"/>
              </a:rPr>
              <a:t>μ/π </a:t>
            </a:r>
            <a:r>
              <a:rPr spc="-5" dirty="0">
                <a:cs typeface="Arial Narrow"/>
              </a:rPr>
              <a:t>beam </a:t>
            </a:r>
            <a:r>
              <a:rPr spc="-10" dirty="0">
                <a:cs typeface="Arial Narrow"/>
              </a:rPr>
              <a:t>line </a:t>
            </a:r>
            <a:r>
              <a:rPr spc="-5" dirty="0">
                <a:cs typeface="Arial Narrow"/>
              </a:rPr>
              <a:t>at </a:t>
            </a:r>
            <a:r>
              <a:rPr dirty="0">
                <a:cs typeface="Arial Narrow"/>
              </a:rPr>
              <a:t>TE </a:t>
            </a:r>
            <a:endParaRPr lang="de-CH" dirty="0" smtClean="0">
              <a:cs typeface="Arial Narrow"/>
            </a:endParaRPr>
          </a:p>
          <a:p>
            <a:pPr marL="38100" marR="774700">
              <a:lnSpc>
                <a:spcPct val="137000"/>
              </a:lnSpc>
            </a:pPr>
            <a:r>
              <a:rPr lang="en-US" dirty="0" smtClean="0">
                <a:latin typeface="Arial Narrow"/>
                <a:cs typeface="Arial Narrow"/>
              </a:rPr>
              <a:t>&lt; </a:t>
            </a:r>
            <a:r>
              <a:rPr lang="en-US" spc="-5" dirty="0">
                <a:latin typeface="Arial Narrow"/>
                <a:cs typeface="Arial Narrow"/>
              </a:rPr>
              <a:t>120 MeV/c: Beam dominated by</a:t>
            </a:r>
            <a:r>
              <a:rPr lang="en-US" spc="15" dirty="0">
                <a:latin typeface="Arial Narrow"/>
                <a:cs typeface="Arial Narrow"/>
              </a:rPr>
              <a:t> </a:t>
            </a:r>
            <a:r>
              <a:rPr lang="en-US" spc="-5" dirty="0" smtClean="0">
                <a:latin typeface="Arial Narrow"/>
                <a:cs typeface="Arial Narrow"/>
              </a:rPr>
              <a:t>e/μ</a:t>
            </a:r>
            <a:endParaRPr lang="en-US" dirty="0" smtClean="0">
              <a:latin typeface="Arial Narrow"/>
              <a:cs typeface="Arial Narrow"/>
            </a:endParaRPr>
          </a:p>
          <a:p>
            <a:pPr marL="38100" marR="774700">
              <a:lnSpc>
                <a:spcPct val="137000"/>
              </a:lnSpc>
            </a:pPr>
            <a:r>
              <a:rPr lang="en-US" spc="-5" dirty="0" smtClean="0">
                <a:latin typeface="Arial Narrow"/>
                <a:cs typeface="Arial Narrow"/>
              </a:rPr>
              <a:t>120 </a:t>
            </a:r>
            <a:r>
              <a:rPr lang="en-US" dirty="0">
                <a:latin typeface="Arial Narrow"/>
                <a:cs typeface="Arial Narrow"/>
              </a:rPr>
              <a:t>- 280 </a:t>
            </a:r>
            <a:r>
              <a:rPr lang="en-US" spc="-5" dirty="0">
                <a:latin typeface="Arial Narrow"/>
                <a:cs typeface="Arial Narrow"/>
              </a:rPr>
              <a:t>MeV/c Beam dominated by</a:t>
            </a:r>
            <a:r>
              <a:rPr lang="en-US" spc="-35" dirty="0">
                <a:latin typeface="Arial Narrow"/>
                <a:cs typeface="Arial Narrow"/>
              </a:rPr>
              <a:t> </a:t>
            </a:r>
            <a:r>
              <a:rPr lang="en-US" dirty="0" smtClean="0">
                <a:latin typeface="Arial Narrow"/>
                <a:cs typeface="Arial Narrow"/>
              </a:rPr>
              <a:t>μ/</a:t>
            </a:r>
            <a:r>
              <a:rPr lang="en-US" dirty="0" smtClean="0">
                <a:latin typeface="Times New Roman"/>
                <a:cs typeface="Times New Roman"/>
              </a:rPr>
              <a:t>π</a:t>
            </a:r>
          </a:p>
          <a:p>
            <a:pPr marL="38100" marR="774700">
              <a:lnSpc>
                <a:spcPct val="137000"/>
              </a:lnSpc>
            </a:pPr>
            <a:r>
              <a:rPr lang="en-US" dirty="0" smtClean="0">
                <a:latin typeface="Arial Narrow"/>
                <a:cs typeface="Arial Narrow"/>
              </a:rPr>
              <a:t> &gt; 280 </a:t>
            </a:r>
            <a:r>
              <a:rPr lang="en-US" spc="-5" dirty="0">
                <a:latin typeface="Arial Narrow"/>
                <a:cs typeface="Arial Narrow"/>
              </a:rPr>
              <a:t>MeV/c Beam dominated </a:t>
            </a:r>
            <a:r>
              <a:rPr lang="en-US" dirty="0">
                <a:latin typeface="Arial Narrow"/>
                <a:cs typeface="Arial Narrow"/>
              </a:rPr>
              <a:t>by</a:t>
            </a:r>
            <a:r>
              <a:rPr lang="en-US" spc="-35" dirty="0">
                <a:latin typeface="Arial Narrow"/>
                <a:cs typeface="Arial Narrow"/>
              </a:rPr>
              <a:t> </a:t>
            </a:r>
            <a:r>
              <a:rPr lang="en-US" spc="-5" dirty="0" smtClean="0">
                <a:latin typeface="Times New Roman"/>
                <a:cs typeface="Times New Roman"/>
              </a:rPr>
              <a:t>π/p</a:t>
            </a:r>
          </a:p>
          <a:p>
            <a:pPr marL="323850" indent="-285750">
              <a:lnSpc>
                <a:spcPct val="100000"/>
              </a:lnSpc>
              <a:spcBef>
                <a:spcPts val="710"/>
              </a:spcBef>
              <a:buFont typeface="Arial" panose="020B0604020202020204" pitchFamily="34" charset="0"/>
              <a:buChar char="•"/>
            </a:pPr>
            <a:r>
              <a:rPr lang="de-CH" spc="-5" dirty="0" err="1">
                <a:latin typeface="Arial Narrow"/>
                <a:cs typeface="Arial Narrow"/>
              </a:rPr>
              <a:t>Momentum</a:t>
            </a:r>
            <a:r>
              <a:rPr lang="de-CH" spc="-5" dirty="0">
                <a:latin typeface="Arial Narrow"/>
                <a:cs typeface="Arial Narrow"/>
              </a:rPr>
              <a:t> </a:t>
            </a:r>
            <a:r>
              <a:rPr lang="de-CH" spc="-5" dirty="0" err="1">
                <a:latin typeface="Arial Narrow"/>
                <a:cs typeface="Arial Narrow"/>
              </a:rPr>
              <a:t>acceptance</a:t>
            </a:r>
            <a:r>
              <a:rPr lang="de-CH" spc="-5" dirty="0">
                <a:latin typeface="Arial Narrow"/>
                <a:cs typeface="Arial Narrow"/>
              </a:rPr>
              <a:t> </a:t>
            </a:r>
            <a:r>
              <a:rPr lang="de-CH" spc="5" dirty="0">
                <a:latin typeface="Arial Narrow"/>
                <a:cs typeface="Arial Narrow"/>
              </a:rPr>
              <a:t>(1</a:t>
            </a:r>
            <a:r>
              <a:rPr lang="el-GR" spc="5" dirty="0">
                <a:latin typeface="Microsoft Sans Serif"/>
                <a:cs typeface="Microsoft Sans Serif"/>
              </a:rPr>
              <a:t>σ</a:t>
            </a:r>
            <a:r>
              <a:rPr lang="el-GR" spc="5" dirty="0">
                <a:latin typeface="Arial Narrow"/>
                <a:cs typeface="Arial Narrow"/>
              </a:rPr>
              <a:t>):</a:t>
            </a:r>
            <a:r>
              <a:rPr lang="el-GR" spc="-20" dirty="0">
                <a:latin typeface="Arial Narrow"/>
                <a:cs typeface="Arial Narrow"/>
              </a:rPr>
              <a:t> </a:t>
            </a:r>
            <a:r>
              <a:rPr lang="el-GR" spc="-5" dirty="0" smtClean="0">
                <a:latin typeface="Arial Narrow"/>
                <a:cs typeface="Arial Narrow"/>
              </a:rPr>
              <a:t>4%</a:t>
            </a:r>
            <a:endParaRPr lang="de-CH" dirty="0" smtClean="0">
              <a:latin typeface="Arial Narrow"/>
              <a:cs typeface="Arial Narrow"/>
            </a:endParaRPr>
          </a:p>
          <a:p>
            <a:pPr marL="323850" indent="-285750">
              <a:lnSpc>
                <a:spcPct val="100000"/>
              </a:lnSpc>
              <a:spcBef>
                <a:spcPts val="710"/>
              </a:spcBef>
              <a:buFont typeface="Arial" panose="020B0604020202020204" pitchFamily="34" charset="0"/>
              <a:buChar char="•"/>
            </a:pPr>
            <a:r>
              <a:rPr lang="de-CH" spc="-5" dirty="0" smtClean="0">
                <a:latin typeface="Arial Narrow"/>
                <a:cs typeface="Arial Narrow"/>
              </a:rPr>
              <a:t>Max</a:t>
            </a:r>
            <a:r>
              <a:rPr lang="de-CH" spc="-5" dirty="0">
                <a:latin typeface="Arial Narrow"/>
                <a:cs typeface="Arial Narrow"/>
              </a:rPr>
              <a:t>. </a:t>
            </a:r>
            <a:r>
              <a:rPr lang="de-CH" spc="-5" dirty="0" err="1">
                <a:latin typeface="Arial Narrow"/>
                <a:cs typeface="Arial Narrow"/>
              </a:rPr>
              <a:t>particle</a:t>
            </a:r>
            <a:r>
              <a:rPr lang="de-CH" spc="-5" dirty="0">
                <a:latin typeface="Arial Narrow"/>
                <a:cs typeface="Arial Narrow"/>
              </a:rPr>
              <a:t> </a:t>
            </a:r>
            <a:r>
              <a:rPr lang="de-CH" spc="-5" dirty="0" err="1">
                <a:latin typeface="Arial Narrow"/>
                <a:cs typeface="Arial Narrow"/>
              </a:rPr>
              <a:t>flux</a:t>
            </a:r>
            <a:r>
              <a:rPr lang="de-CH" spc="-5" dirty="0">
                <a:latin typeface="Arial Narrow"/>
                <a:cs typeface="Arial Narrow"/>
              </a:rPr>
              <a:t>: </a:t>
            </a:r>
            <a:r>
              <a:rPr lang="de-CH" dirty="0">
                <a:latin typeface="Arial Narrow"/>
                <a:cs typeface="Arial Narrow"/>
              </a:rPr>
              <a:t>4x10</a:t>
            </a:r>
            <a:r>
              <a:rPr lang="de-CH" sz="1600" baseline="33950" dirty="0">
                <a:latin typeface="Arial Narrow"/>
                <a:cs typeface="Arial Narrow"/>
              </a:rPr>
              <a:t>9 </a:t>
            </a:r>
            <a:r>
              <a:rPr lang="el-GR" spc="5" dirty="0">
                <a:latin typeface="Times New Roman"/>
                <a:cs typeface="Times New Roman"/>
              </a:rPr>
              <a:t>π</a:t>
            </a:r>
            <a:r>
              <a:rPr lang="el-GR" sz="1600" spc="7" baseline="33950" dirty="0">
                <a:latin typeface="Times New Roman"/>
                <a:cs typeface="Times New Roman"/>
              </a:rPr>
              <a:t>+ </a:t>
            </a:r>
            <a:r>
              <a:rPr lang="el-GR" dirty="0">
                <a:latin typeface="Arial Narrow"/>
                <a:cs typeface="Arial Narrow"/>
              </a:rPr>
              <a:t>@ 300</a:t>
            </a:r>
            <a:r>
              <a:rPr lang="el-GR" spc="-204" dirty="0">
                <a:latin typeface="Arial Narrow"/>
                <a:cs typeface="Arial Narrow"/>
              </a:rPr>
              <a:t> </a:t>
            </a:r>
            <a:r>
              <a:rPr lang="de-CH" spc="-5" dirty="0" err="1">
                <a:latin typeface="Arial Narrow"/>
                <a:cs typeface="Arial Narrow"/>
              </a:rPr>
              <a:t>MeV</a:t>
            </a:r>
            <a:r>
              <a:rPr lang="de-CH" spc="-5" dirty="0">
                <a:latin typeface="Arial Narrow"/>
                <a:cs typeface="Arial Narrow"/>
              </a:rPr>
              <a:t>/c</a:t>
            </a:r>
            <a:endParaRPr lang="de-CH" dirty="0">
              <a:latin typeface="Arial Narrow"/>
              <a:cs typeface="Arial Narrow"/>
            </a:endParaRPr>
          </a:p>
          <a:p>
            <a:pPr marL="38100">
              <a:lnSpc>
                <a:spcPct val="100000"/>
              </a:lnSpc>
              <a:spcBef>
                <a:spcPts val="710"/>
              </a:spcBef>
            </a:pPr>
            <a:r>
              <a:rPr lang="de-CH" spc="-5" dirty="0" smtClean="0">
                <a:latin typeface="Arial Narrow"/>
                <a:cs typeface="Arial Narrow"/>
              </a:rPr>
              <a:t>Beam </a:t>
            </a:r>
            <a:r>
              <a:rPr lang="de-CH" spc="-5" dirty="0" err="1" smtClean="0">
                <a:latin typeface="Arial Narrow"/>
                <a:cs typeface="Arial Narrow"/>
              </a:rPr>
              <a:t>spot</a:t>
            </a:r>
            <a:r>
              <a:rPr lang="de-CH" spc="-5" dirty="0" smtClean="0">
                <a:latin typeface="Arial Narrow"/>
                <a:cs typeface="Arial Narrow"/>
              </a:rPr>
              <a:t> (RMS</a:t>
            </a:r>
            <a:r>
              <a:rPr lang="de-CH" spc="-5" dirty="0">
                <a:latin typeface="Arial Narrow"/>
                <a:cs typeface="Arial Narrow"/>
              </a:rPr>
              <a:t>): 7mm (x), 4mm</a:t>
            </a:r>
            <a:r>
              <a:rPr lang="de-CH" spc="-35" dirty="0">
                <a:latin typeface="Arial Narrow"/>
                <a:cs typeface="Arial Narrow"/>
              </a:rPr>
              <a:t> </a:t>
            </a:r>
            <a:r>
              <a:rPr lang="de-CH" spc="-5" dirty="0">
                <a:latin typeface="Arial Narrow"/>
                <a:cs typeface="Arial Narrow"/>
              </a:rPr>
              <a:t>(y)</a:t>
            </a:r>
            <a:endParaRPr lang="de-CH" dirty="0">
              <a:latin typeface="Arial Narrow"/>
              <a:cs typeface="Arial Narrow"/>
            </a:endParaRPr>
          </a:p>
          <a:p>
            <a:pPr marL="323850" marR="774700" indent="-285750">
              <a:lnSpc>
                <a:spcPct val="137000"/>
              </a:lnSpc>
              <a:buFont typeface="Arial" panose="020B0604020202020204" pitchFamily="34" charset="0"/>
              <a:buChar char="•"/>
            </a:pPr>
            <a:endParaRPr lang="en-US" spc="-5" dirty="0" smtClean="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97600" y="6273800"/>
            <a:ext cx="1404620" cy="300082"/>
          </a:xfrm>
          <a:prstGeom prst="rect">
            <a:avLst/>
          </a:prstGeom>
          <a:ln w="9344">
            <a:solidFill>
              <a:srgbClr val="000000"/>
            </a:solidFill>
          </a:ln>
        </p:spPr>
        <p:txBody>
          <a:bodyPr vert="horz" wrap="square" lIns="0" tIns="22860" rIns="0" bIns="0" rtlCol="0">
            <a:spAutoFit/>
          </a:bodyPr>
          <a:lstStyle/>
          <a:p>
            <a:pPr marL="173355">
              <a:lnSpc>
                <a:spcPct val="100000"/>
              </a:lnSpc>
              <a:spcBef>
                <a:spcPts val="180"/>
              </a:spcBef>
            </a:pPr>
            <a:r>
              <a:rPr spc="-5" dirty="0">
                <a:cs typeface="Arial Narrow"/>
              </a:rPr>
              <a:t>Wien</a:t>
            </a:r>
            <a:r>
              <a:rPr spc="-20" dirty="0">
                <a:cs typeface="Arial Narrow"/>
              </a:rPr>
              <a:t> </a:t>
            </a:r>
            <a:r>
              <a:rPr dirty="0">
                <a:cs typeface="Arial Narrow"/>
              </a:rPr>
              <a:t>Filter</a:t>
            </a:r>
          </a:p>
        </p:txBody>
      </p:sp>
      <p:sp>
        <p:nvSpPr>
          <p:cNvPr id="13" name="object 13"/>
          <p:cNvSpPr/>
          <p:nvPr/>
        </p:nvSpPr>
        <p:spPr>
          <a:xfrm>
            <a:off x="7315200" y="5492750"/>
            <a:ext cx="1270" cy="788670"/>
          </a:xfrm>
          <a:custGeom>
            <a:avLst/>
            <a:gdLst/>
            <a:ahLst/>
            <a:cxnLst/>
            <a:rect l="l" t="t" r="r" b="b"/>
            <a:pathLst>
              <a:path w="1270" h="788670">
                <a:moveTo>
                  <a:pt x="0" y="788670"/>
                </a:moveTo>
                <a:lnTo>
                  <a:pt x="1270" y="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278369" y="5422900"/>
            <a:ext cx="76200" cy="74930"/>
          </a:xfrm>
          <a:custGeom>
            <a:avLst/>
            <a:gdLst/>
            <a:ahLst/>
            <a:cxnLst/>
            <a:rect l="l" t="t" r="r" b="b"/>
            <a:pathLst>
              <a:path w="76200" h="74929">
                <a:moveTo>
                  <a:pt x="38100" y="0"/>
                </a:moveTo>
                <a:lnTo>
                  <a:pt x="0" y="74930"/>
                </a:lnTo>
                <a:lnTo>
                  <a:pt x="76200" y="74930"/>
                </a:lnTo>
                <a:lnTo>
                  <a:pt x="381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026150" y="3803288"/>
            <a:ext cx="2433322" cy="300082"/>
          </a:xfrm>
          <a:prstGeom prst="rect">
            <a:avLst/>
          </a:prstGeom>
          <a:ln w="9344">
            <a:solidFill>
              <a:srgbClr val="000000"/>
            </a:solidFill>
          </a:ln>
        </p:spPr>
        <p:txBody>
          <a:bodyPr vert="horz" wrap="square" lIns="0" tIns="2286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80"/>
              </a:spcBef>
            </a:pPr>
            <a:r>
              <a:rPr spc="-5" dirty="0" err="1" smtClean="0">
                <a:cs typeface="Arial Narrow"/>
              </a:rPr>
              <a:t>SpinRot</a:t>
            </a:r>
            <a:r>
              <a:rPr lang="de-CH" spc="-5" dirty="0" smtClean="0">
                <a:cs typeface="Arial Narrow"/>
              </a:rPr>
              <a:t> </a:t>
            </a:r>
            <a:r>
              <a:rPr lang="de-CH" spc="-35" dirty="0">
                <a:cs typeface="Arial Narrow"/>
              </a:rPr>
              <a:t>(45</a:t>
            </a:r>
            <a:r>
              <a:rPr lang="de-CH" spc="-35" dirty="0">
                <a:cs typeface="Microsoft Sans Serif"/>
              </a:rPr>
              <a:t>° </a:t>
            </a:r>
            <a:r>
              <a:rPr lang="de-CH" dirty="0">
                <a:cs typeface="Arial Narrow"/>
              </a:rPr>
              <a:t>@ </a:t>
            </a:r>
            <a:r>
              <a:rPr lang="de-CH" spc="-5" dirty="0">
                <a:cs typeface="Arial Narrow"/>
              </a:rPr>
              <a:t>28 </a:t>
            </a:r>
            <a:r>
              <a:rPr lang="de-CH" spc="-5" dirty="0" err="1">
                <a:cs typeface="Arial Narrow"/>
              </a:rPr>
              <a:t>MeV</a:t>
            </a:r>
            <a:r>
              <a:rPr lang="de-CH" spc="-5" dirty="0">
                <a:cs typeface="Arial Narrow"/>
              </a:rPr>
              <a:t>/c) </a:t>
            </a:r>
            <a:endParaRPr dirty="0">
              <a:cs typeface="Arial Narrow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040880" y="3919220"/>
            <a:ext cx="1270" cy="581660"/>
          </a:xfrm>
          <a:custGeom>
            <a:avLst/>
            <a:gdLst/>
            <a:ahLst/>
            <a:cxnLst/>
            <a:rect l="l" t="t" r="r" b="b"/>
            <a:pathLst>
              <a:path w="1270" h="581660">
                <a:moveTo>
                  <a:pt x="0" y="0"/>
                </a:moveTo>
                <a:lnTo>
                  <a:pt x="1270" y="581659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004050" y="4495800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76200" y="0"/>
                </a:moveTo>
                <a:lnTo>
                  <a:pt x="0" y="0"/>
                </a:lnTo>
                <a:lnTo>
                  <a:pt x="38100" y="76200"/>
                </a:lnTo>
                <a:lnTo>
                  <a:pt x="762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7740014" y="6273800"/>
            <a:ext cx="1383031" cy="300082"/>
          </a:xfrm>
          <a:prstGeom prst="rect">
            <a:avLst/>
          </a:prstGeom>
          <a:ln w="9344">
            <a:solidFill>
              <a:srgbClr val="000000"/>
            </a:solidFill>
          </a:ln>
        </p:spPr>
        <p:txBody>
          <a:bodyPr vert="horz" wrap="square" lIns="0" tIns="22860" rIns="0" bIns="0" rtlCol="0">
            <a:spAutoFit/>
          </a:bodyPr>
          <a:lstStyle/>
          <a:p>
            <a:pPr marL="148590">
              <a:lnSpc>
                <a:spcPct val="100000"/>
              </a:lnSpc>
              <a:spcBef>
                <a:spcPts val="180"/>
              </a:spcBef>
            </a:pPr>
            <a:r>
              <a:rPr spc="-5" dirty="0">
                <a:cs typeface="Arial Narrow"/>
              </a:rPr>
              <a:t>ASK</a:t>
            </a:r>
            <a:r>
              <a:rPr spc="-25" dirty="0">
                <a:cs typeface="Arial Narrow"/>
              </a:rPr>
              <a:t> </a:t>
            </a:r>
            <a:r>
              <a:rPr spc="-5" dirty="0">
                <a:cs typeface="Arial Narrow"/>
              </a:rPr>
              <a:t>Dipole</a:t>
            </a:r>
            <a:endParaRPr>
              <a:cs typeface="Arial Narrow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8431530" y="5492750"/>
            <a:ext cx="1270" cy="788670"/>
          </a:xfrm>
          <a:custGeom>
            <a:avLst/>
            <a:gdLst/>
            <a:ahLst/>
            <a:cxnLst/>
            <a:rect l="l" t="t" r="r" b="b"/>
            <a:pathLst>
              <a:path w="1270" h="788670">
                <a:moveTo>
                  <a:pt x="0" y="788670"/>
                </a:moveTo>
                <a:lnTo>
                  <a:pt x="1270" y="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394700" y="5422900"/>
            <a:ext cx="76200" cy="74930"/>
          </a:xfrm>
          <a:custGeom>
            <a:avLst/>
            <a:gdLst/>
            <a:ahLst/>
            <a:cxnLst/>
            <a:rect l="l" t="t" r="r" b="b"/>
            <a:pathLst>
              <a:path w="76200" h="74929">
                <a:moveTo>
                  <a:pt x="38100" y="0"/>
                </a:moveTo>
                <a:lnTo>
                  <a:pt x="0" y="74930"/>
                </a:lnTo>
                <a:lnTo>
                  <a:pt x="76200" y="74930"/>
                </a:lnTo>
                <a:lnTo>
                  <a:pt x="381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3492500" y="3455670"/>
            <a:ext cx="1153160" cy="287020"/>
          </a:xfrm>
          <a:prstGeom prst="rect">
            <a:avLst/>
          </a:prstGeom>
          <a:solidFill>
            <a:srgbClr val="FFFFFF"/>
          </a:solidFill>
          <a:ln w="9344">
            <a:solidFill>
              <a:srgbClr val="000000"/>
            </a:solidFill>
          </a:ln>
        </p:spPr>
        <p:txBody>
          <a:bodyPr vert="horz" wrap="square" lIns="0" tIns="21590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170"/>
              </a:spcBef>
            </a:pPr>
            <a:r>
              <a:rPr sz="1600" b="1" spc="-5" dirty="0">
                <a:latin typeface="Times New Roman"/>
                <a:cs typeface="Times New Roman"/>
              </a:rPr>
              <a:t>Dolly</a:t>
            </a:r>
            <a:r>
              <a:rPr sz="1600" b="1" spc="-3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(µSR)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464050" y="4103370"/>
            <a:ext cx="1440180" cy="287020"/>
          </a:xfrm>
          <a:custGeom>
            <a:avLst/>
            <a:gdLst/>
            <a:ahLst/>
            <a:cxnLst/>
            <a:rect l="l" t="t" r="r" b="b"/>
            <a:pathLst>
              <a:path w="1440179" h="287020">
                <a:moveTo>
                  <a:pt x="1440179" y="0"/>
                </a:moveTo>
                <a:lnTo>
                  <a:pt x="0" y="0"/>
                </a:lnTo>
                <a:lnTo>
                  <a:pt x="0" y="287019"/>
                </a:lnTo>
                <a:lnTo>
                  <a:pt x="1440179" y="287019"/>
                </a:lnTo>
                <a:lnTo>
                  <a:pt x="14401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4464050" y="4103370"/>
            <a:ext cx="1440180" cy="287020"/>
          </a:xfrm>
          <a:prstGeom prst="rect">
            <a:avLst/>
          </a:prstGeom>
          <a:ln w="9344">
            <a:solidFill>
              <a:srgbClr val="000000"/>
            </a:solidFill>
          </a:ln>
        </p:spPr>
        <p:txBody>
          <a:bodyPr vert="horz" wrap="square" lIns="0" tIns="21590" rIns="0" bIns="0" rtlCol="0">
            <a:spAutoFit/>
          </a:bodyPr>
          <a:lstStyle/>
          <a:p>
            <a:pPr marL="35560">
              <a:lnSpc>
                <a:spcPct val="100000"/>
              </a:lnSpc>
              <a:spcBef>
                <a:spcPts val="170"/>
              </a:spcBef>
            </a:pPr>
            <a:r>
              <a:rPr sz="1600" b="1" spc="-5" dirty="0">
                <a:latin typeface="Times New Roman"/>
                <a:cs typeface="Times New Roman"/>
              </a:rPr>
              <a:t>Particle</a:t>
            </a:r>
            <a:r>
              <a:rPr sz="1600" b="1" spc="-6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Physics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015489" y="3924300"/>
            <a:ext cx="1584960" cy="287020"/>
          </a:xfrm>
          <a:prstGeom prst="rect">
            <a:avLst/>
          </a:prstGeom>
          <a:solidFill>
            <a:srgbClr val="FFFFFF"/>
          </a:solidFill>
          <a:ln w="9344">
            <a:solidFill>
              <a:srgbClr val="000000"/>
            </a:solidFill>
          </a:ln>
        </p:spPr>
        <p:txBody>
          <a:bodyPr vert="horz" wrap="square" lIns="0" tIns="21590" rIns="0" bIns="0" rtlCol="0">
            <a:spAutoFit/>
          </a:bodyPr>
          <a:lstStyle/>
          <a:p>
            <a:pPr marL="83820">
              <a:lnSpc>
                <a:spcPct val="100000"/>
              </a:lnSpc>
              <a:spcBef>
                <a:spcPts val="170"/>
              </a:spcBef>
            </a:pPr>
            <a:r>
              <a:rPr sz="1600" b="1" spc="-5" dirty="0">
                <a:latin typeface="Times New Roman"/>
                <a:cs typeface="Times New Roman"/>
              </a:rPr>
              <a:t>Pion</a:t>
            </a:r>
            <a:r>
              <a:rPr sz="1600" b="1" spc="-2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Irradiation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2879089" y="4211320"/>
            <a:ext cx="97790" cy="1692910"/>
          </a:xfrm>
          <a:custGeom>
            <a:avLst/>
            <a:gdLst/>
            <a:ahLst/>
            <a:cxnLst/>
            <a:rect l="l" t="t" r="r" b="b"/>
            <a:pathLst>
              <a:path w="97789" h="1692910">
                <a:moveTo>
                  <a:pt x="0" y="0"/>
                </a:moveTo>
                <a:lnTo>
                  <a:pt x="97790" y="1692909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938779" y="5897879"/>
            <a:ext cx="76200" cy="77470"/>
          </a:xfrm>
          <a:custGeom>
            <a:avLst/>
            <a:gdLst/>
            <a:ahLst/>
            <a:cxnLst/>
            <a:rect l="l" t="t" r="r" b="b"/>
            <a:pathLst>
              <a:path w="76200" h="77470">
                <a:moveTo>
                  <a:pt x="76200" y="0"/>
                </a:moveTo>
                <a:lnTo>
                  <a:pt x="0" y="3810"/>
                </a:lnTo>
                <a:lnTo>
                  <a:pt x="41909" y="77470"/>
                </a:lnTo>
                <a:lnTo>
                  <a:pt x="762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888740" y="3742690"/>
            <a:ext cx="71120" cy="1874520"/>
          </a:xfrm>
          <a:custGeom>
            <a:avLst/>
            <a:gdLst/>
            <a:ahLst/>
            <a:cxnLst/>
            <a:rect l="l" t="t" r="r" b="b"/>
            <a:pathLst>
              <a:path w="71120" h="1874520">
                <a:moveTo>
                  <a:pt x="71120" y="0"/>
                </a:moveTo>
                <a:lnTo>
                  <a:pt x="0" y="187452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850640" y="5610859"/>
            <a:ext cx="76200" cy="77470"/>
          </a:xfrm>
          <a:custGeom>
            <a:avLst/>
            <a:gdLst/>
            <a:ahLst/>
            <a:cxnLst/>
            <a:rect l="l" t="t" r="r" b="b"/>
            <a:pathLst>
              <a:path w="76200" h="77470">
                <a:moveTo>
                  <a:pt x="0" y="0"/>
                </a:moveTo>
                <a:lnTo>
                  <a:pt x="35560" y="77469"/>
                </a:lnTo>
                <a:lnTo>
                  <a:pt x="76200" y="253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256529" y="4392929"/>
            <a:ext cx="60960" cy="433070"/>
          </a:xfrm>
          <a:custGeom>
            <a:avLst/>
            <a:gdLst/>
            <a:ahLst/>
            <a:cxnLst/>
            <a:rect l="l" t="t" r="r" b="b"/>
            <a:pathLst>
              <a:path w="60960" h="433070">
                <a:moveTo>
                  <a:pt x="0" y="0"/>
                </a:moveTo>
                <a:lnTo>
                  <a:pt x="60960" y="43307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279390" y="4815840"/>
            <a:ext cx="74930" cy="80010"/>
          </a:xfrm>
          <a:custGeom>
            <a:avLst/>
            <a:gdLst/>
            <a:ahLst/>
            <a:cxnLst/>
            <a:rect l="l" t="t" r="r" b="b"/>
            <a:pathLst>
              <a:path w="74929" h="80010">
                <a:moveTo>
                  <a:pt x="74930" y="0"/>
                </a:moveTo>
                <a:lnTo>
                  <a:pt x="0" y="10160"/>
                </a:lnTo>
                <a:lnTo>
                  <a:pt x="48260" y="80010"/>
                </a:lnTo>
                <a:lnTo>
                  <a:pt x="7493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/>
              <a:t>Page</a:t>
            </a:r>
            <a:r>
              <a:rPr spc="-35" dirty="0"/>
              <a:t> </a:t>
            </a:r>
            <a:fld id="{81D60167-4931-47E6-BA6A-407CBD079E47}" type="slidenum">
              <a:rPr dirty="0"/>
              <a:t>12</a:t>
            </a:fld>
            <a:endParaRPr dirty="0"/>
          </a:p>
        </p:txBody>
      </p:sp>
      <p:sp>
        <p:nvSpPr>
          <p:cNvPr id="39" name="Textfeld 38"/>
          <p:cNvSpPr txBox="1"/>
          <p:nvPr/>
        </p:nvSpPr>
        <p:spPr>
          <a:xfrm>
            <a:off x="4455029" y="4351081"/>
            <a:ext cx="742191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Mode A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2893001" y="4210050"/>
            <a:ext cx="734175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Mode B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3974691" y="3802373"/>
            <a:ext cx="867545" cy="2870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surface </a:t>
            </a:r>
            <a:r>
              <a:rPr lang="en-GB" sz="1800" dirty="0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4269022" y="5888134"/>
            <a:ext cx="359073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ASK</a:t>
            </a:r>
          </a:p>
        </p:txBody>
      </p:sp>
      <p:pic>
        <p:nvPicPr>
          <p:cNvPr id="43" name="Grafik 4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" t="56316" r="9423" b="4617"/>
          <a:stretch/>
        </p:blipFill>
        <p:spPr>
          <a:xfrm>
            <a:off x="4408463" y="1916305"/>
            <a:ext cx="4373591" cy="1775011"/>
          </a:xfrm>
          <a:prstGeom prst="rect">
            <a:avLst/>
          </a:prstGeom>
        </p:spPr>
      </p:pic>
      <p:pic>
        <p:nvPicPr>
          <p:cNvPr id="44" name="Grafik 43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8" t="12465" r="9710" b="48862"/>
          <a:stretch/>
        </p:blipFill>
        <p:spPr>
          <a:xfrm>
            <a:off x="4304647" y="179667"/>
            <a:ext cx="4535398" cy="1839625"/>
          </a:xfrm>
          <a:prstGeom prst="rect">
            <a:avLst/>
          </a:prstGeom>
        </p:spPr>
      </p:pic>
      <p:sp>
        <p:nvSpPr>
          <p:cNvPr id="45" name="Rechteck 44"/>
          <p:cNvSpPr/>
          <p:nvPr/>
        </p:nvSpPr>
        <p:spPr>
          <a:xfrm>
            <a:off x="658690" y="3234729"/>
            <a:ext cx="3823226" cy="4717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370" marR="1675130">
              <a:lnSpc>
                <a:spcPct val="137000"/>
              </a:lnSpc>
            </a:pPr>
            <a:r>
              <a:rPr lang="de-CH" spc="-30" dirty="0" smtClean="0">
                <a:cs typeface="Arial Narrow"/>
              </a:rPr>
              <a:t>at 10</a:t>
            </a:r>
            <a:r>
              <a:rPr lang="de-CH" spc="-30" dirty="0" smtClean="0">
                <a:cs typeface="Microsoft Sans Serif"/>
              </a:rPr>
              <a:t>°</a:t>
            </a:r>
            <a:r>
              <a:rPr lang="de-CH" spc="-5" dirty="0" smtClean="0">
                <a:cs typeface="Arial Narrow"/>
              </a:rPr>
              <a:t>forward angle</a:t>
            </a:r>
            <a:endParaRPr lang="de-CH" dirty="0"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282168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55165" y="261620"/>
            <a:ext cx="2400618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0" spc="-5" dirty="0">
                <a:solidFill>
                  <a:srgbClr val="5F5F5F"/>
                </a:solidFill>
                <a:latin typeface="+mj-lt"/>
              </a:rPr>
              <a:t>PiE5</a:t>
            </a:r>
            <a:r>
              <a:rPr sz="2400" b="0" spc="-70" dirty="0">
                <a:solidFill>
                  <a:srgbClr val="5F5F5F"/>
                </a:solidFill>
                <a:latin typeface="+mj-lt"/>
              </a:rPr>
              <a:t> </a:t>
            </a:r>
            <a:r>
              <a:rPr sz="2400" b="0" spc="-5" dirty="0">
                <a:solidFill>
                  <a:srgbClr val="5F5F5F"/>
                </a:solidFill>
                <a:latin typeface="+mj-lt"/>
              </a:rPr>
              <a:t>Overview</a:t>
            </a:r>
            <a:endParaRPr sz="2400" b="0" dirty="0"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55012" y="871515"/>
            <a:ext cx="8165417" cy="2921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61061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0871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06805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0477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0286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0096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99059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97027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95122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93217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91312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89280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8737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85470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83437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81532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79627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7759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7569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7378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71880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69975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6794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6603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64134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62102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60197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58292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56260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5435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52450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50545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48512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46607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44702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42797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4076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3886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36955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53492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53301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3111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29209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27177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25272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23367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2133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19430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17525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15492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13587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11682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509777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507872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50584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50393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502030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49999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49809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496189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494284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492252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490347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488442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486410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48450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482600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480695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478662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476757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474852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472947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47091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46901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467105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46507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46316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461264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459232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457327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455422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453517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45148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449580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4767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445770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443737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441832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439927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43789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43599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43408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432180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43014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42824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426339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424307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422402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420497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418592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416687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1465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12750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10845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08812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406907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05002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40297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40106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399160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97255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39522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9331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391414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89509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387477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85572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83667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8163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379730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7782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375920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73887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371982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70077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36804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614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364235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2330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36029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5839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35648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54584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352552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50647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348742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46710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34480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42900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340867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38962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337057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35152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33312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3121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32931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27405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32537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23468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321563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200400" y="3379470"/>
            <a:ext cx="5080" cy="3810"/>
          </a:xfrm>
          <a:custGeom>
            <a:avLst/>
            <a:gdLst/>
            <a:ahLst/>
            <a:cxnLst/>
            <a:rect l="l" t="t" r="r" b="b"/>
            <a:pathLst>
              <a:path w="5080" h="3810">
                <a:moveTo>
                  <a:pt x="5080" y="3809"/>
                </a:moveTo>
                <a:lnTo>
                  <a:pt x="0" y="3809"/>
                </a:ln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3200400" y="33591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200400" y="33401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3200400" y="332105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200400" y="33007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3200400" y="32816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200400" y="326262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3200400" y="32423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200400" y="32232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3200400" y="320421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200400" y="318516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3200400" y="316611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200400" y="31457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3200400" y="31267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200400" y="310768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3200400" y="30873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200400" y="30683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3200400" y="304927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200400" y="30289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3200400" y="30099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200400" y="29908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3200400" y="297180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200400" y="29514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3200400" y="29324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200400" y="291337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3200400" y="28930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200400" y="28740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3200400" y="28549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200400" y="283591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3200400" y="28155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200400" y="27965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3200400" y="27774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200400" y="275843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3200400" y="27381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200400" y="27190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3200400" y="27000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200400" y="26797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3200400" y="26606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200400" y="264160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3200400" y="26212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200400" y="26022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3200400" y="25831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200400" y="256412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3200400" y="254507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3200400" y="25247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3200400" y="25057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3200400" y="248666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3200400" y="24663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3200400" y="24472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3200400" y="242823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200400" y="240918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3200400" y="23888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3200400" y="23698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3200400" y="235077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3200400" y="23304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3200400" y="23114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3200400" y="229235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3200400" y="227330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3200400" y="22529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3200400" y="22339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3200400" y="22148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3200400" y="219582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3200400" y="21755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3200400" y="21564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3200400" y="213741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3200400" y="21170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3200400" y="20980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3200400" y="207898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3200400" y="20586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3200400" y="20396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3200400" y="20205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3200400" y="20015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3200400" y="19812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3200400" y="19621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3200400" y="19431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3200400" y="192405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3200400" y="19037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3200400" y="18846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3200400" y="186562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3200400" y="18453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3200400" y="18262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3200400" y="18072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3200400" y="178816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3200400" y="17678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3200400" y="17487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3200400" y="172973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3200400" y="17094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3200400" y="16903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3200400" y="16713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3200400" y="165227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3200400" y="16332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3200400" y="161290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3200400" y="159385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3200400" y="157480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3200400" y="155448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3200400" y="153543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3200400" y="151638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3200400" y="149606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3200400" y="147701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3200400" y="145796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3200400" y="143891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3200400" y="141858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3200400" y="139953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3200400" y="138048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3200400" y="136016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3200400" y="134111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3200400" y="132206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3200400" y="130301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3200400" y="128270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3200400" y="126365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3200400" y="124460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3200400" y="122555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3200400" y="120523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3200400" y="118618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3200400" y="116713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3200400" y="114681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3200400" y="112776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3200400" y="110871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3200400" y="108838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3200400" y="106933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3200400" y="105028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3200400" y="103123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3200400" y="101218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3200400" y="99186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320675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32258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32448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326517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328422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330327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332232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334264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33616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33807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340105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34201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34391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345947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347852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349757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351662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353567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355600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35750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35941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361442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363347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365252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367284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36918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37109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37299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375030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37693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37884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38074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382777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384682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386587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388620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390525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39243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39433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396367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398272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400177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402209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40411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40601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408050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409955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411860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41376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41567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417702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419607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421512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423545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42545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42735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42926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431292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433197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435102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437134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43903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44094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44284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444880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44678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44869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45059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452627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454532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456437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458470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46037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46228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464312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466217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468122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470027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472059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473964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47586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47777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479805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48171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48361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485647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487552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489457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491362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493395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49530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49720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499237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501142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503047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504952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506857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508889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51079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51269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514730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51663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51854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520572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522477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524382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526287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528320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53022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53213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53403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536067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537972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539877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541909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54381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54571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54762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549655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55156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55346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555497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557402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559307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561212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563245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565150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56705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56896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570992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572897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574802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576834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57873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58064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582675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584580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58648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58839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590422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592327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594232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596137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598170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60007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60198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60388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605917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607822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609727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611759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61366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61556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617600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61950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62141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62331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62522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627252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629157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631062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633095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63500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63690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638937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640842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642747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644652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646684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64858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65049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652525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654430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65633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65824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660273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662178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664083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665988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668020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66992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67183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673861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675766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677671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679704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681609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68351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68541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68732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689355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69126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69316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695198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697103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699008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700913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702945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70485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70675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708786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710691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712596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714501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716534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71843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72034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72224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724280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72618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72809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730123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732028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733933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735965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73787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73977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74168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743711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745616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747521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749426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751459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75336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75526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757300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759205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76111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76301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765048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766953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768858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770890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77279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77470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77660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778636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780541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782446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784351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786384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78828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79019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792225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79413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79603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798068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799973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801878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803783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805815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807720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80962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81153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813561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815466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817371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819276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821309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82321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82511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827150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82905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83096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832993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834898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836803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838708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840613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842645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84455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84645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848486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850391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852296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854329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856234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85813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86004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862075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86398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865885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86779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869823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871728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873633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875665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877570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879475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881380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883411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885316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887221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8892540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89115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893064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8949690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897000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8989059" y="98933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9008109" y="98933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9027159" y="989330"/>
            <a:ext cx="5080" cy="5080"/>
          </a:xfrm>
          <a:custGeom>
            <a:avLst/>
            <a:gdLst/>
            <a:ahLst/>
            <a:cxnLst/>
            <a:rect l="l" t="t" r="r" b="b"/>
            <a:pathLst>
              <a:path w="5079" h="5080">
                <a:moveTo>
                  <a:pt x="0" y="0"/>
                </a:moveTo>
                <a:lnTo>
                  <a:pt x="5080" y="0"/>
                </a:lnTo>
                <a:lnTo>
                  <a:pt x="5080" y="508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9032240" y="100330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9032240" y="102361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9032240" y="104266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9032240" y="106171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9032240" y="108203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9032240" y="110108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9032240" y="112013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9032240" y="113918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9032240" y="115823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9032240" y="117856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9032240" y="119761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9032240" y="121666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9032240" y="123698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9032240" y="125603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9032240" y="127508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9032240" y="129540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9032240" y="131445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9032240" y="133350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9032240" y="135255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9032240" y="137286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9032240" y="139191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9032240" y="141096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9032240" y="143001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9032240" y="145033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9032240" y="146938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9032240" y="148843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9032240" y="150748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9032240" y="152781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9032240" y="154686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9032240" y="156591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9032240" y="158623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9032240" y="160528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9032240" y="162433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9032240" y="164465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9032240" y="16637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9032240" y="16827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9032240" y="17018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9032240" y="17221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9032240" y="174117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9032240" y="17602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9032240" y="17792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9032240" y="179958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9" name="object 629"/>
          <p:cNvSpPr/>
          <p:nvPr/>
        </p:nvSpPr>
        <p:spPr>
          <a:xfrm>
            <a:off x="9032240" y="18186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0" name="object 630"/>
          <p:cNvSpPr/>
          <p:nvPr/>
        </p:nvSpPr>
        <p:spPr>
          <a:xfrm>
            <a:off x="9032240" y="18376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9032240" y="185801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2" name="object 632"/>
          <p:cNvSpPr/>
          <p:nvPr/>
        </p:nvSpPr>
        <p:spPr>
          <a:xfrm>
            <a:off x="9032240" y="187706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3" name="object 633"/>
          <p:cNvSpPr/>
          <p:nvPr/>
        </p:nvSpPr>
        <p:spPr>
          <a:xfrm>
            <a:off x="9032240" y="18961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9032240" y="19151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5" name="object 635"/>
          <p:cNvSpPr/>
          <p:nvPr/>
        </p:nvSpPr>
        <p:spPr>
          <a:xfrm>
            <a:off x="9032240" y="193547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6" name="object 636"/>
          <p:cNvSpPr/>
          <p:nvPr/>
        </p:nvSpPr>
        <p:spPr>
          <a:xfrm>
            <a:off x="9032240" y="19545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7" name="object 637"/>
          <p:cNvSpPr/>
          <p:nvPr/>
        </p:nvSpPr>
        <p:spPr>
          <a:xfrm>
            <a:off x="9032240" y="19735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8" name="object 638"/>
          <p:cNvSpPr/>
          <p:nvPr/>
        </p:nvSpPr>
        <p:spPr>
          <a:xfrm>
            <a:off x="9032240" y="199390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9" name="object 639"/>
          <p:cNvSpPr/>
          <p:nvPr/>
        </p:nvSpPr>
        <p:spPr>
          <a:xfrm>
            <a:off x="9032240" y="20129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0" name="object 640"/>
          <p:cNvSpPr/>
          <p:nvPr/>
        </p:nvSpPr>
        <p:spPr>
          <a:xfrm>
            <a:off x="9032240" y="20320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1" name="object 641"/>
          <p:cNvSpPr/>
          <p:nvPr/>
        </p:nvSpPr>
        <p:spPr>
          <a:xfrm>
            <a:off x="9032240" y="20510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2" name="object 642"/>
          <p:cNvSpPr/>
          <p:nvPr/>
        </p:nvSpPr>
        <p:spPr>
          <a:xfrm>
            <a:off x="9032240" y="207137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3" name="object 643"/>
          <p:cNvSpPr/>
          <p:nvPr/>
        </p:nvSpPr>
        <p:spPr>
          <a:xfrm>
            <a:off x="9032240" y="20904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4" name="object 644"/>
          <p:cNvSpPr/>
          <p:nvPr/>
        </p:nvSpPr>
        <p:spPr>
          <a:xfrm>
            <a:off x="9032240" y="21094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5" name="object 645"/>
          <p:cNvSpPr/>
          <p:nvPr/>
        </p:nvSpPr>
        <p:spPr>
          <a:xfrm>
            <a:off x="9032240" y="21285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6" name="object 646"/>
          <p:cNvSpPr/>
          <p:nvPr/>
        </p:nvSpPr>
        <p:spPr>
          <a:xfrm>
            <a:off x="9032240" y="214883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7" name="object 647"/>
          <p:cNvSpPr/>
          <p:nvPr/>
        </p:nvSpPr>
        <p:spPr>
          <a:xfrm>
            <a:off x="9032240" y="21678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8" name="object 648"/>
          <p:cNvSpPr/>
          <p:nvPr/>
        </p:nvSpPr>
        <p:spPr>
          <a:xfrm>
            <a:off x="9032240" y="21869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9" name="object 649"/>
          <p:cNvSpPr/>
          <p:nvPr/>
        </p:nvSpPr>
        <p:spPr>
          <a:xfrm>
            <a:off x="9032240" y="220726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0" name="object 650"/>
          <p:cNvSpPr/>
          <p:nvPr/>
        </p:nvSpPr>
        <p:spPr>
          <a:xfrm>
            <a:off x="9032240" y="22263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1" name="object 651"/>
          <p:cNvSpPr/>
          <p:nvPr/>
        </p:nvSpPr>
        <p:spPr>
          <a:xfrm>
            <a:off x="9032240" y="22453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2" name="object 652"/>
          <p:cNvSpPr/>
          <p:nvPr/>
        </p:nvSpPr>
        <p:spPr>
          <a:xfrm>
            <a:off x="9032240" y="226567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3" name="object 653"/>
          <p:cNvSpPr/>
          <p:nvPr/>
        </p:nvSpPr>
        <p:spPr>
          <a:xfrm>
            <a:off x="9032240" y="228472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4" name="object 654"/>
          <p:cNvSpPr/>
          <p:nvPr/>
        </p:nvSpPr>
        <p:spPr>
          <a:xfrm>
            <a:off x="9032240" y="23037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9032240" y="23228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9032240" y="234315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9032240" y="236220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8" name="object 658"/>
          <p:cNvSpPr/>
          <p:nvPr/>
        </p:nvSpPr>
        <p:spPr>
          <a:xfrm>
            <a:off x="9032240" y="23812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9" name="object 659"/>
          <p:cNvSpPr/>
          <p:nvPr/>
        </p:nvSpPr>
        <p:spPr>
          <a:xfrm>
            <a:off x="9032240" y="24003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9032240" y="24206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9032240" y="24396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2" name="object 662"/>
          <p:cNvSpPr/>
          <p:nvPr/>
        </p:nvSpPr>
        <p:spPr>
          <a:xfrm>
            <a:off x="9032240" y="24587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3" name="object 663"/>
          <p:cNvSpPr/>
          <p:nvPr/>
        </p:nvSpPr>
        <p:spPr>
          <a:xfrm>
            <a:off x="9032240" y="24777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4" name="object 664"/>
          <p:cNvSpPr/>
          <p:nvPr/>
        </p:nvSpPr>
        <p:spPr>
          <a:xfrm>
            <a:off x="9032240" y="249808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9032240" y="25171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6" name="object 666"/>
          <p:cNvSpPr/>
          <p:nvPr/>
        </p:nvSpPr>
        <p:spPr>
          <a:xfrm>
            <a:off x="9032240" y="25361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7" name="object 667"/>
          <p:cNvSpPr/>
          <p:nvPr/>
        </p:nvSpPr>
        <p:spPr>
          <a:xfrm>
            <a:off x="9032240" y="255651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8" name="object 668"/>
          <p:cNvSpPr/>
          <p:nvPr/>
        </p:nvSpPr>
        <p:spPr>
          <a:xfrm>
            <a:off x="9032240" y="25755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9" name="object 669"/>
          <p:cNvSpPr/>
          <p:nvPr/>
        </p:nvSpPr>
        <p:spPr>
          <a:xfrm>
            <a:off x="9032240" y="25946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0" name="object 670"/>
          <p:cNvSpPr/>
          <p:nvPr/>
        </p:nvSpPr>
        <p:spPr>
          <a:xfrm>
            <a:off x="9032240" y="261492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9032240" y="263397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9032240" y="26530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3" name="object 673"/>
          <p:cNvSpPr/>
          <p:nvPr/>
        </p:nvSpPr>
        <p:spPr>
          <a:xfrm>
            <a:off x="9032240" y="26720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4" name="object 674"/>
          <p:cNvSpPr/>
          <p:nvPr/>
        </p:nvSpPr>
        <p:spPr>
          <a:xfrm>
            <a:off x="9032240" y="26911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5" name="object 675"/>
          <p:cNvSpPr/>
          <p:nvPr/>
        </p:nvSpPr>
        <p:spPr>
          <a:xfrm>
            <a:off x="9032240" y="271145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6" name="object 676"/>
          <p:cNvSpPr/>
          <p:nvPr/>
        </p:nvSpPr>
        <p:spPr>
          <a:xfrm>
            <a:off x="9032240" y="27305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7" name="object 677"/>
          <p:cNvSpPr/>
          <p:nvPr/>
        </p:nvSpPr>
        <p:spPr>
          <a:xfrm>
            <a:off x="9032240" y="27495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8" name="object 678"/>
          <p:cNvSpPr/>
          <p:nvPr/>
        </p:nvSpPr>
        <p:spPr>
          <a:xfrm>
            <a:off x="9032240" y="276987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9" name="object 679"/>
          <p:cNvSpPr/>
          <p:nvPr/>
        </p:nvSpPr>
        <p:spPr>
          <a:xfrm>
            <a:off x="9032240" y="27889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0" name="object 680"/>
          <p:cNvSpPr/>
          <p:nvPr/>
        </p:nvSpPr>
        <p:spPr>
          <a:xfrm>
            <a:off x="9032240" y="28079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1" name="object 681"/>
          <p:cNvSpPr/>
          <p:nvPr/>
        </p:nvSpPr>
        <p:spPr>
          <a:xfrm>
            <a:off x="9032240" y="282828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2" name="object 682"/>
          <p:cNvSpPr/>
          <p:nvPr/>
        </p:nvSpPr>
        <p:spPr>
          <a:xfrm>
            <a:off x="9032240" y="284733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3" name="object 683"/>
          <p:cNvSpPr/>
          <p:nvPr/>
        </p:nvSpPr>
        <p:spPr>
          <a:xfrm>
            <a:off x="9032240" y="28663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4" name="object 684"/>
          <p:cNvSpPr/>
          <p:nvPr/>
        </p:nvSpPr>
        <p:spPr>
          <a:xfrm>
            <a:off x="9032240" y="28854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5" name="object 685"/>
          <p:cNvSpPr/>
          <p:nvPr/>
        </p:nvSpPr>
        <p:spPr>
          <a:xfrm>
            <a:off x="9032240" y="290576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6" name="object 686"/>
          <p:cNvSpPr/>
          <p:nvPr/>
        </p:nvSpPr>
        <p:spPr>
          <a:xfrm>
            <a:off x="9032240" y="29248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7" name="object 687"/>
          <p:cNvSpPr/>
          <p:nvPr/>
        </p:nvSpPr>
        <p:spPr>
          <a:xfrm>
            <a:off x="9032240" y="29438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8" name="object 688"/>
          <p:cNvSpPr/>
          <p:nvPr/>
        </p:nvSpPr>
        <p:spPr>
          <a:xfrm>
            <a:off x="9032240" y="29629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9" name="object 689"/>
          <p:cNvSpPr/>
          <p:nvPr/>
        </p:nvSpPr>
        <p:spPr>
          <a:xfrm>
            <a:off x="9032240" y="298322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0" name="object 690"/>
          <p:cNvSpPr/>
          <p:nvPr/>
        </p:nvSpPr>
        <p:spPr>
          <a:xfrm>
            <a:off x="9032240" y="30022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1" name="object 691"/>
          <p:cNvSpPr/>
          <p:nvPr/>
        </p:nvSpPr>
        <p:spPr>
          <a:xfrm>
            <a:off x="9032240" y="30213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2" name="object 692"/>
          <p:cNvSpPr/>
          <p:nvPr/>
        </p:nvSpPr>
        <p:spPr>
          <a:xfrm>
            <a:off x="9032240" y="304165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3" name="object 693"/>
          <p:cNvSpPr/>
          <p:nvPr/>
        </p:nvSpPr>
        <p:spPr>
          <a:xfrm>
            <a:off x="9032240" y="306070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4" name="object 694"/>
          <p:cNvSpPr/>
          <p:nvPr/>
        </p:nvSpPr>
        <p:spPr>
          <a:xfrm>
            <a:off x="9032240" y="30797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5" name="object 695"/>
          <p:cNvSpPr/>
          <p:nvPr/>
        </p:nvSpPr>
        <p:spPr>
          <a:xfrm>
            <a:off x="9032240" y="30988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6" name="object 696"/>
          <p:cNvSpPr/>
          <p:nvPr/>
        </p:nvSpPr>
        <p:spPr>
          <a:xfrm>
            <a:off x="9032240" y="31191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7" name="object 697"/>
          <p:cNvSpPr/>
          <p:nvPr/>
        </p:nvSpPr>
        <p:spPr>
          <a:xfrm>
            <a:off x="9032240" y="31381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8" name="object 698"/>
          <p:cNvSpPr/>
          <p:nvPr/>
        </p:nvSpPr>
        <p:spPr>
          <a:xfrm>
            <a:off x="9032240" y="31572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9" name="object 699"/>
          <p:cNvSpPr/>
          <p:nvPr/>
        </p:nvSpPr>
        <p:spPr>
          <a:xfrm>
            <a:off x="9032240" y="317753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0" name="object 700"/>
          <p:cNvSpPr/>
          <p:nvPr/>
        </p:nvSpPr>
        <p:spPr>
          <a:xfrm>
            <a:off x="9032240" y="31965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1" name="object 701"/>
          <p:cNvSpPr/>
          <p:nvPr/>
        </p:nvSpPr>
        <p:spPr>
          <a:xfrm>
            <a:off x="9032240" y="32156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9032240" y="32346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3" name="object 703"/>
          <p:cNvSpPr/>
          <p:nvPr/>
        </p:nvSpPr>
        <p:spPr>
          <a:xfrm>
            <a:off x="9032240" y="325500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4" name="object 704"/>
          <p:cNvSpPr/>
          <p:nvPr/>
        </p:nvSpPr>
        <p:spPr>
          <a:xfrm>
            <a:off x="9032240" y="327405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5" name="object 705"/>
          <p:cNvSpPr/>
          <p:nvPr/>
        </p:nvSpPr>
        <p:spPr>
          <a:xfrm>
            <a:off x="9032240" y="329310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6" name="object 706"/>
          <p:cNvSpPr/>
          <p:nvPr/>
        </p:nvSpPr>
        <p:spPr>
          <a:xfrm>
            <a:off x="9032240" y="331215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7" name="object 707"/>
          <p:cNvSpPr/>
          <p:nvPr/>
        </p:nvSpPr>
        <p:spPr>
          <a:xfrm>
            <a:off x="9032240" y="333247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8" name="object 708"/>
          <p:cNvSpPr/>
          <p:nvPr/>
        </p:nvSpPr>
        <p:spPr>
          <a:xfrm>
            <a:off x="9032240" y="33515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9" name="object 709"/>
          <p:cNvSpPr/>
          <p:nvPr/>
        </p:nvSpPr>
        <p:spPr>
          <a:xfrm>
            <a:off x="9032240" y="33705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0" name="object 710"/>
          <p:cNvSpPr/>
          <p:nvPr/>
        </p:nvSpPr>
        <p:spPr>
          <a:xfrm>
            <a:off x="901573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1" name="object 711"/>
          <p:cNvSpPr/>
          <p:nvPr/>
        </p:nvSpPr>
        <p:spPr>
          <a:xfrm>
            <a:off x="89954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2" name="object 712"/>
          <p:cNvSpPr/>
          <p:nvPr/>
        </p:nvSpPr>
        <p:spPr>
          <a:xfrm>
            <a:off x="89763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3" name="object 713"/>
          <p:cNvSpPr/>
          <p:nvPr/>
        </p:nvSpPr>
        <p:spPr>
          <a:xfrm>
            <a:off x="89573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4" name="object 714"/>
          <p:cNvSpPr/>
          <p:nvPr/>
        </p:nvSpPr>
        <p:spPr>
          <a:xfrm>
            <a:off x="893825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5" name="object 715"/>
          <p:cNvSpPr/>
          <p:nvPr/>
        </p:nvSpPr>
        <p:spPr>
          <a:xfrm>
            <a:off x="89179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6" name="object 716"/>
          <p:cNvSpPr/>
          <p:nvPr/>
        </p:nvSpPr>
        <p:spPr>
          <a:xfrm>
            <a:off x="88988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7" name="object 717"/>
          <p:cNvSpPr/>
          <p:nvPr/>
        </p:nvSpPr>
        <p:spPr>
          <a:xfrm>
            <a:off x="887984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8" name="object 718"/>
          <p:cNvSpPr/>
          <p:nvPr/>
        </p:nvSpPr>
        <p:spPr>
          <a:xfrm>
            <a:off x="885951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9" name="object 719"/>
          <p:cNvSpPr/>
          <p:nvPr/>
        </p:nvSpPr>
        <p:spPr>
          <a:xfrm>
            <a:off x="884046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0" name="object 720"/>
          <p:cNvSpPr/>
          <p:nvPr/>
        </p:nvSpPr>
        <p:spPr>
          <a:xfrm>
            <a:off x="882141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1" name="object 721"/>
          <p:cNvSpPr/>
          <p:nvPr/>
        </p:nvSpPr>
        <p:spPr>
          <a:xfrm>
            <a:off x="880110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2" name="object 722"/>
          <p:cNvSpPr/>
          <p:nvPr/>
        </p:nvSpPr>
        <p:spPr>
          <a:xfrm>
            <a:off x="87820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3" name="object 723"/>
          <p:cNvSpPr/>
          <p:nvPr/>
        </p:nvSpPr>
        <p:spPr>
          <a:xfrm>
            <a:off x="876300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4" name="object 724"/>
          <p:cNvSpPr/>
          <p:nvPr/>
        </p:nvSpPr>
        <p:spPr>
          <a:xfrm>
            <a:off x="874395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5" name="object 725"/>
          <p:cNvSpPr/>
          <p:nvPr/>
        </p:nvSpPr>
        <p:spPr>
          <a:xfrm>
            <a:off x="872363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6" name="object 726"/>
          <p:cNvSpPr/>
          <p:nvPr/>
        </p:nvSpPr>
        <p:spPr>
          <a:xfrm>
            <a:off x="870458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7" name="object 727"/>
          <p:cNvSpPr/>
          <p:nvPr/>
        </p:nvSpPr>
        <p:spPr>
          <a:xfrm>
            <a:off x="868553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8" name="object 728"/>
          <p:cNvSpPr/>
          <p:nvPr/>
        </p:nvSpPr>
        <p:spPr>
          <a:xfrm>
            <a:off x="866648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9" name="object 729"/>
          <p:cNvSpPr/>
          <p:nvPr/>
        </p:nvSpPr>
        <p:spPr>
          <a:xfrm>
            <a:off x="86461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0" name="object 730"/>
          <p:cNvSpPr/>
          <p:nvPr/>
        </p:nvSpPr>
        <p:spPr>
          <a:xfrm>
            <a:off x="86271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1" name="object 731"/>
          <p:cNvSpPr/>
          <p:nvPr/>
        </p:nvSpPr>
        <p:spPr>
          <a:xfrm>
            <a:off x="860805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2" name="object 732"/>
          <p:cNvSpPr/>
          <p:nvPr/>
        </p:nvSpPr>
        <p:spPr>
          <a:xfrm>
            <a:off x="858900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3" name="object 733"/>
          <p:cNvSpPr/>
          <p:nvPr/>
        </p:nvSpPr>
        <p:spPr>
          <a:xfrm>
            <a:off x="85686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4" name="object 734"/>
          <p:cNvSpPr/>
          <p:nvPr/>
        </p:nvSpPr>
        <p:spPr>
          <a:xfrm>
            <a:off x="85496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5" name="object 735"/>
          <p:cNvSpPr/>
          <p:nvPr/>
        </p:nvSpPr>
        <p:spPr>
          <a:xfrm>
            <a:off x="853059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6" name="object 736"/>
          <p:cNvSpPr/>
          <p:nvPr/>
        </p:nvSpPr>
        <p:spPr>
          <a:xfrm>
            <a:off x="851026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7" name="object 737"/>
          <p:cNvSpPr/>
          <p:nvPr/>
        </p:nvSpPr>
        <p:spPr>
          <a:xfrm>
            <a:off x="849121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8" name="object 738"/>
          <p:cNvSpPr/>
          <p:nvPr/>
        </p:nvSpPr>
        <p:spPr>
          <a:xfrm>
            <a:off x="847216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9" name="object 739"/>
          <p:cNvSpPr/>
          <p:nvPr/>
        </p:nvSpPr>
        <p:spPr>
          <a:xfrm>
            <a:off x="84518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0" name="object 740"/>
          <p:cNvSpPr/>
          <p:nvPr/>
        </p:nvSpPr>
        <p:spPr>
          <a:xfrm>
            <a:off x="843280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1" name="object 741"/>
          <p:cNvSpPr/>
          <p:nvPr/>
        </p:nvSpPr>
        <p:spPr>
          <a:xfrm>
            <a:off x="84137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2" name="object 742"/>
          <p:cNvSpPr/>
          <p:nvPr/>
        </p:nvSpPr>
        <p:spPr>
          <a:xfrm>
            <a:off x="839470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3" name="object 743"/>
          <p:cNvSpPr/>
          <p:nvPr/>
        </p:nvSpPr>
        <p:spPr>
          <a:xfrm>
            <a:off x="837565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4" name="object 744"/>
          <p:cNvSpPr/>
          <p:nvPr/>
        </p:nvSpPr>
        <p:spPr>
          <a:xfrm>
            <a:off x="835533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5" name="object 745"/>
          <p:cNvSpPr/>
          <p:nvPr/>
        </p:nvSpPr>
        <p:spPr>
          <a:xfrm>
            <a:off x="833628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6" name="object 746"/>
          <p:cNvSpPr/>
          <p:nvPr/>
        </p:nvSpPr>
        <p:spPr>
          <a:xfrm>
            <a:off x="831723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7" name="object 747"/>
          <p:cNvSpPr/>
          <p:nvPr/>
        </p:nvSpPr>
        <p:spPr>
          <a:xfrm>
            <a:off x="82969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8" name="object 748"/>
          <p:cNvSpPr/>
          <p:nvPr/>
        </p:nvSpPr>
        <p:spPr>
          <a:xfrm>
            <a:off x="82778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9" name="object 749"/>
          <p:cNvSpPr/>
          <p:nvPr/>
        </p:nvSpPr>
        <p:spPr>
          <a:xfrm>
            <a:off x="825880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0" name="object 750"/>
          <p:cNvSpPr/>
          <p:nvPr/>
        </p:nvSpPr>
        <p:spPr>
          <a:xfrm>
            <a:off x="82384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1" name="object 751"/>
          <p:cNvSpPr/>
          <p:nvPr/>
        </p:nvSpPr>
        <p:spPr>
          <a:xfrm>
            <a:off x="82194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2" name="object 752"/>
          <p:cNvSpPr/>
          <p:nvPr/>
        </p:nvSpPr>
        <p:spPr>
          <a:xfrm>
            <a:off x="820039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3" name="object 753"/>
          <p:cNvSpPr/>
          <p:nvPr/>
        </p:nvSpPr>
        <p:spPr>
          <a:xfrm>
            <a:off x="818134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4" name="object 754"/>
          <p:cNvSpPr/>
          <p:nvPr/>
        </p:nvSpPr>
        <p:spPr>
          <a:xfrm>
            <a:off x="816101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5" name="object 755"/>
          <p:cNvSpPr/>
          <p:nvPr/>
        </p:nvSpPr>
        <p:spPr>
          <a:xfrm>
            <a:off x="814196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6" name="object 756"/>
          <p:cNvSpPr/>
          <p:nvPr/>
        </p:nvSpPr>
        <p:spPr>
          <a:xfrm>
            <a:off x="812291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7" name="object 757"/>
          <p:cNvSpPr/>
          <p:nvPr/>
        </p:nvSpPr>
        <p:spPr>
          <a:xfrm>
            <a:off x="810386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8" name="object 758"/>
          <p:cNvSpPr/>
          <p:nvPr/>
        </p:nvSpPr>
        <p:spPr>
          <a:xfrm>
            <a:off x="80835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9" name="object 759"/>
          <p:cNvSpPr/>
          <p:nvPr/>
        </p:nvSpPr>
        <p:spPr>
          <a:xfrm>
            <a:off x="806450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0" name="object 760"/>
          <p:cNvSpPr/>
          <p:nvPr/>
        </p:nvSpPr>
        <p:spPr>
          <a:xfrm>
            <a:off x="804545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1" name="object 761"/>
          <p:cNvSpPr/>
          <p:nvPr/>
        </p:nvSpPr>
        <p:spPr>
          <a:xfrm>
            <a:off x="802513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2" name="object 762"/>
          <p:cNvSpPr/>
          <p:nvPr/>
        </p:nvSpPr>
        <p:spPr>
          <a:xfrm>
            <a:off x="800608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3" name="object 763"/>
          <p:cNvSpPr/>
          <p:nvPr/>
        </p:nvSpPr>
        <p:spPr>
          <a:xfrm>
            <a:off x="798703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4" name="object 764"/>
          <p:cNvSpPr/>
          <p:nvPr/>
        </p:nvSpPr>
        <p:spPr>
          <a:xfrm>
            <a:off x="796798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5" name="object 765"/>
          <p:cNvSpPr/>
          <p:nvPr/>
        </p:nvSpPr>
        <p:spPr>
          <a:xfrm>
            <a:off x="79476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6" name="object 766"/>
          <p:cNvSpPr/>
          <p:nvPr/>
        </p:nvSpPr>
        <p:spPr>
          <a:xfrm>
            <a:off x="79286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7" name="object 767"/>
          <p:cNvSpPr/>
          <p:nvPr/>
        </p:nvSpPr>
        <p:spPr>
          <a:xfrm>
            <a:off x="790955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8" name="object 768"/>
          <p:cNvSpPr/>
          <p:nvPr/>
        </p:nvSpPr>
        <p:spPr>
          <a:xfrm>
            <a:off x="78892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9" name="object 769"/>
          <p:cNvSpPr/>
          <p:nvPr/>
        </p:nvSpPr>
        <p:spPr>
          <a:xfrm>
            <a:off x="78701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0" name="object 770"/>
          <p:cNvSpPr/>
          <p:nvPr/>
        </p:nvSpPr>
        <p:spPr>
          <a:xfrm>
            <a:off x="785114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1" name="object 771"/>
          <p:cNvSpPr/>
          <p:nvPr/>
        </p:nvSpPr>
        <p:spPr>
          <a:xfrm>
            <a:off x="783081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2" name="object 772"/>
          <p:cNvSpPr/>
          <p:nvPr/>
        </p:nvSpPr>
        <p:spPr>
          <a:xfrm>
            <a:off x="781176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3" name="object 773"/>
          <p:cNvSpPr/>
          <p:nvPr/>
        </p:nvSpPr>
        <p:spPr>
          <a:xfrm>
            <a:off x="779271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4" name="object 774"/>
          <p:cNvSpPr/>
          <p:nvPr/>
        </p:nvSpPr>
        <p:spPr>
          <a:xfrm>
            <a:off x="777366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5" name="object 775"/>
          <p:cNvSpPr/>
          <p:nvPr/>
        </p:nvSpPr>
        <p:spPr>
          <a:xfrm>
            <a:off x="775461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6" name="object 776"/>
          <p:cNvSpPr/>
          <p:nvPr/>
        </p:nvSpPr>
        <p:spPr>
          <a:xfrm>
            <a:off x="773430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7" name="object 777"/>
          <p:cNvSpPr/>
          <p:nvPr/>
        </p:nvSpPr>
        <p:spPr>
          <a:xfrm>
            <a:off x="77152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8" name="object 778"/>
          <p:cNvSpPr/>
          <p:nvPr/>
        </p:nvSpPr>
        <p:spPr>
          <a:xfrm>
            <a:off x="769620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9" name="object 779"/>
          <p:cNvSpPr/>
          <p:nvPr/>
        </p:nvSpPr>
        <p:spPr>
          <a:xfrm>
            <a:off x="767588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0" name="object 780"/>
          <p:cNvSpPr/>
          <p:nvPr/>
        </p:nvSpPr>
        <p:spPr>
          <a:xfrm>
            <a:off x="765683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1" name="object 781"/>
          <p:cNvSpPr/>
          <p:nvPr/>
        </p:nvSpPr>
        <p:spPr>
          <a:xfrm>
            <a:off x="763778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2" name="object 782"/>
          <p:cNvSpPr/>
          <p:nvPr/>
        </p:nvSpPr>
        <p:spPr>
          <a:xfrm>
            <a:off x="761873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3" name="object 783"/>
          <p:cNvSpPr/>
          <p:nvPr/>
        </p:nvSpPr>
        <p:spPr>
          <a:xfrm>
            <a:off x="75984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4" name="object 784"/>
          <p:cNvSpPr/>
          <p:nvPr/>
        </p:nvSpPr>
        <p:spPr>
          <a:xfrm>
            <a:off x="75793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5" name="object 785"/>
          <p:cNvSpPr/>
          <p:nvPr/>
        </p:nvSpPr>
        <p:spPr>
          <a:xfrm>
            <a:off x="756030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6" name="object 786"/>
          <p:cNvSpPr/>
          <p:nvPr/>
        </p:nvSpPr>
        <p:spPr>
          <a:xfrm>
            <a:off x="75399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7" name="object 787"/>
          <p:cNvSpPr/>
          <p:nvPr/>
        </p:nvSpPr>
        <p:spPr>
          <a:xfrm>
            <a:off x="75209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8" name="object 788"/>
          <p:cNvSpPr/>
          <p:nvPr/>
        </p:nvSpPr>
        <p:spPr>
          <a:xfrm>
            <a:off x="750189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9" name="object 789"/>
          <p:cNvSpPr/>
          <p:nvPr/>
        </p:nvSpPr>
        <p:spPr>
          <a:xfrm>
            <a:off x="748284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0" name="object 790"/>
          <p:cNvSpPr/>
          <p:nvPr/>
        </p:nvSpPr>
        <p:spPr>
          <a:xfrm>
            <a:off x="746251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1" name="object 791"/>
          <p:cNvSpPr/>
          <p:nvPr/>
        </p:nvSpPr>
        <p:spPr>
          <a:xfrm>
            <a:off x="744346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2" name="object 792"/>
          <p:cNvSpPr/>
          <p:nvPr/>
        </p:nvSpPr>
        <p:spPr>
          <a:xfrm>
            <a:off x="742441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3" name="object 793"/>
          <p:cNvSpPr/>
          <p:nvPr/>
        </p:nvSpPr>
        <p:spPr>
          <a:xfrm>
            <a:off x="740536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4" name="object 794"/>
          <p:cNvSpPr/>
          <p:nvPr/>
        </p:nvSpPr>
        <p:spPr>
          <a:xfrm>
            <a:off x="73850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5" name="object 795"/>
          <p:cNvSpPr/>
          <p:nvPr/>
        </p:nvSpPr>
        <p:spPr>
          <a:xfrm>
            <a:off x="736600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6" name="object 796"/>
          <p:cNvSpPr/>
          <p:nvPr/>
        </p:nvSpPr>
        <p:spPr>
          <a:xfrm>
            <a:off x="734695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7" name="object 797"/>
          <p:cNvSpPr/>
          <p:nvPr/>
        </p:nvSpPr>
        <p:spPr>
          <a:xfrm>
            <a:off x="732663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8" name="object 798"/>
          <p:cNvSpPr/>
          <p:nvPr/>
        </p:nvSpPr>
        <p:spPr>
          <a:xfrm>
            <a:off x="730758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9" name="object 799"/>
          <p:cNvSpPr/>
          <p:nvPr/>
        </p:nvSpPr>
        <p:spPr>
          <a:xfrm>
            <a:off x="728853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0" name="object 800"/>
          <p:cNvSpPr/>
          <p:nvPr/>
        </p:nvSpPr>
        <p:spPr>
          <a:xfrm>
            <a:off x="72682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1" name="object 801"/>
          <p:cNvSpPr/>
          <p:nvPr/>
        </p:nvSpPr>
        <p:spPr>
          <a:xfrm>
            <a:off x="72491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2" name="object 802"/>
          <p:cNvSpPr/>
          <p:nvPr/>
        </p:nvSpPr>
        <p:spPr>
          <a:xfrm>
            <a:off x="723010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3" name="object 803"/>
          <p:cNvSpPr/>
          <p:nvPr/>
        </p:nvSpPr>
        <p:spPr>
          <a:xfrm>
            <a:off x="721105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4" name="object 804"/>
          <p:cNvSpPr/>
          <p:nvPr/>
        </p:nvSpPr>
        <p:spPr>
          <a:xfrm>
            <a:off x="71907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5" name="object 805"/>
          <p:cNvSpPr/>
          <p:nvPr/>
        </p:nvSpPr>
        <p:spPr>
          <a:xfrm>
            <a:off x="71716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6" name="object 806"/>
          <p:cNvSpPr/>
          <p:nvPr/>
        </p:nvSpPr>
        <p:spPr>
          <a:xfrm>
            <a:off x="71526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7" name="object 807"/>
          <p:cNvSpPr/>
          <p:nvPr/>
        </p:nvSpPr>
        <p:spPr>
          <a:xfrm>
            <a:off x="713359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8" name="object 808"/>
          <p:cNvSpPr/>
          <p:nvPr/>
        </p:nvSpPr>
        <p:spPr>
          <a:xfrm>
            <a:off x="711326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9" name="object 809"/>
          <p:cNvSpPr/>
          <p:nvPr/>
        </p:nvSpPr>
        <p:spPr>
          <a:xfrm>
            <a:off x="709421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0" name="object 810"/>
          <p:cNvSpPr/>
          <p:nvPr/>
        </p:nvSpPr>
        <p:spPr>
          <a:xfrm>
            <a:off x="707516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1" name="object 811"/>
          <p:cNvSpPr/>
          <p:nvPr/>
        </p:nvSpPr>
        <p:spPr>
          <a:xfrm>
            <a:off x="70548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2" name="object 812"/>
          <p:cNvSpPr/>
          <p:nvPr/>
        </p:nvSpPr>
        <p:spPr>
          <a:xfrm>
            <a:off x="703580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3" name="object 813"/>
          <p:cNvSpPr/>
          <p:nvPr/>
        </p:nvSpPr>
        <p:spPr>
          <a:xfrm>
            <a:off x="70167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4" name="object 814"/>
          <p:cNvSpPr/>
          <p:nvPr/>
        </p:nvSpPr>
        <p:spPr>
          <a:xfrm>
            <a:off x="699770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5" name="object 815"/>
          <p:cNvSpPr/>
          <p:nvPr/>
        </p:nvSpPr>
        <p:spPr>
          <a:xfrm>
            <a:off x="697738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6" name="object 816"/>
          <p:cNvSpPr/>
          <p:nvPr/>
        </p:nvSpPr>
        <p:spPr>
          <a:xfrm>
            <a:off x="695833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7" name="object 817"/>
          <p:cNvSpPr/>
          <p:nvPr/>
        </p:nvSpPr>
        <p:spPr>
          <a:xfrm>
            <a:off x="693928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8" name="object 818"/>
          <p:cNvSpPr/>
          <p:nvPr/>
        </p:nvSpPr>
        <p:spPr>
          <a:xfrm>
            <a:off x="69189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9" name="object 819"/>
          <p:cNvSpPr/>
          <p:nvPr/>
        </p:nvSpPr>
        <p:spPr>
          <a:xfrm>
            <a:off x="68999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0" name="object 820"/>
          <p:cNvSpPr/>
          <p:nvPr/>
        </p:nvSpPr>
        <p:spPr>
          <a:xfrm>
            <a:off x="68808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1" name="object 821"/>
          <p:cNvSpPr/>
          <p:nvPr/>
        </p:nvSpPr>
        <p:spPr>
          <a:xfrm>
            <a:off x="686180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2" name="object 822"/>
          <p:cNvSpPr/>
          <p:nvPr/>
        </p:nvSpPr>
        <p:spPr>
          <a:xfrm>
            <a:off x="684275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3" name="object 823"/>
          <p:cNvSpPr/>
          <p:nvPr/>
        </p:nvSpPr>
        <p:spPr>
          <a:xfrm>
            <a:off x="68224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4" name="object 824"/>
          <p:cNvSpPr/>
          <p:nvPr/>
        </p:nvSpPr>
        <p:spPr>
          <a:xfrm>
            <a:off x="68033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5" name="object 825"/>
          <p:cNvSpPr/>
          <p:nvPr/>
        </p:nvSpPr>
        <p:spPr>
          <a:xfrm>
            <a:off x="678434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6" name="object 826"/>
          <p:cNvSpPr/>
          <p:nvPr/>
        </p:nvSpPr>
        <p:spPr>
          <a:xfrm>
            <a:off x="676401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7" name="object 827"/>
          <p:cNvSpPr/>
          <p:nvPr/>
        </p:nvSpPr>
        <p:spPr>
          <a:xfrm>
            <a:off x="674496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8" name="object 828"/>
          <p:cNvSpPr/>
          <p:nvPr/>
        </p:nvSpPr>
        <p:spPr>
          <a:xfrm>
            <a:off x="672591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9" name="object 829"/>
          <p:cNvSpPr/>
          <p:nvPr/>
        </p:nvSpPr>
        <p:spPr>
          <a:xfrm>
            <a:off x="670560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0" name="object 830"/>
          <p:cNvSpPr/>
          <p:nvPr/>
        </p:nvSpPr>
        <p:spPr>
          <a:xfrm>
            <a:off x="66865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1" name="object 831"/>
          <p:cNvSpPr/>
          <p:nvPr/>
        </p:nvSpPr>
        <p:spPr>
          <a:xfrm>
            <a:off x="666750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2" name="object 832"/>
          <p:cNvSpPr/>
          <p:nvPr/>
        </p:nvSpPr>
        <p:spPr>
          <a:xfrm>
            <a:off x="664845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3" name="object 833"/>
          <p:cNvSpPr/>
          <p:nvPr/>
        </p:nvSpPr>
        <p:spPr>
          <a:xfrm>
            <a:off x="662813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4" name="object 834"/>
          <p:cNvSpPr/>
          <p:nvPr/>
        </p:nvSpPr>
        <p:spPr>
          <a:xfrm>
            <a:off x="660908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5" name="object 835"/>
          <p:cNvSpPr/>
          <p:nvPr/>
        </p:nvSpPr>
        <p:spPr>
          <a:xfrm>
            <a:off x="659003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6" name="object 836"/>
          <p:cNvSpPr/>
          <p:nvPr/>
        </p:nvSpPr>
        <p:spPr>
          <a:xfrm>
            <a:off x="657098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7" name="object 837"/>
          <p:cNvSpPr/>
          <p:nvPr/>
        </p:nvSpPr>
        <p:spPr>
          <a:xfrm>
            <a:off x="65506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8" name="object 838"/>
          <p:cNvSpPr/>
          <p:nvPr/>
        </p:nvSpPr>
        <p:spPr>
          <a:xfrm>
            <a:off x="65316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9" name="object 839"/>
          <p:cNvSpPr/>
          <p:nvPr/>
        </p:nvSpPr>
        <p:spPr>
          <a:xfrm>
            <a:off x="651255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0" name="object 840"/>
          <p:cNvSpPr/>
          <p:nvPr/>
        </p:nvSpPr>
        <p:spPr>
          <a:xfrm>
            <a:off x="64922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1" name="object 841"/>
          <p:cNvSpPr/>
          <p:nvPr/>
        </p:nvSpPr>
        <p:spPr>
          <a:xfrm>
            <a:off x="64731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2" name="object 842"/>
          <p:cNvSpPr/>
          <p:nvPr/>
        </p:nvSpPr>
        <p:spPr>
          <a:xfrm>
            <a:off x="645414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3" name="object 843"/>
          <p:cNvSpPr/>
          <p:nvPr/>
        </p:nvSpPr>
        <p:spPr>
          <a:xfrm>
            <a:off x="643509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4" name="object 844"/>
          <p:cNvSpPr/>
          <p:nvPr/>
        </p:nvSpPr>
        <p:spPr>
          <a:xfrm>
            <a:off x="641477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5" name="object 845"/>
          <p:cNvSpPr/>
          <p:nvPr/>
        </p:nvSpPr>
        <p:spPr>
          <a:xfrm>
            <a:off x="639572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6" name="object 846"/>
          <p:cNvSpPr/>
          <p:nvPr/>
        </p:nvSpPr>
        <p:spPr>
          <a:xfrm>
            <a:off x="637667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7" name="object 847"/>
          <p:cNvSpPr/>
          <p:nvPr/>
        </p:nvSpPr>
        <p:spPr>
          <a:xfrm>
            <a:off x="635635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8" name="object 848"/>
          <p:cNvSpPr/>
          <p:nvPr/>
        </p:nvSpPr>
        <p:spPr>
          <a:xfrm>
            <a:off x="633730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9" name="object 849"/>
          <p:cNvSpPr/>
          <p:nvPr/>
        </p:nvSpPr>
        <p:spPr>
          <a:xfrm>
            <a:off x="6318250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0" name="object 850"/>
          <p:cNvSpPr/>
          <p:nvPr/>
        </p:nvSpPr>
        <p:spPr>
          <a:xfrm>
            <a:off x="629792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1" name="object 851"/>
          <p:cNvSpPr/>
          <p:nvPr/>
        </p:nvSpPr>
        <p:spPr>
          <a:xfrm>
            <a:off x="627887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2" name="object 852"/>
          <p:cNvSpPr/>
          <p:nvPr/>
        </p:nvSpPr>
        <p:spPr>
          <a:xfrm>
            <a:off x="625982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3" name="object 853"/>
          <p:cNvSpPr/>
          <p:nvPr/>
        </p:nvSpPr>
        <p:spPr>
          <a:xfrm>
            <a:off x="624077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4" name="object 854"/>
          <p:cNvSpPr/>
          <p:nvPr/>
        </p:nvSpPr>
        <p:spPr>
          <a:xfrm>
            <a:off x="622172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5" name="object 855"/>
          <p:cNvSpPr/>
          <p:nvPr/>
        </p:nvSpPr>
        <p:spPr>
          <a:xfrm>
            <a:off x="620140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6" name="object 856"/>
          <p:cNvSpPr/>
          <p:nvPr/>
        </p:nvSpPr>
        <p:spPr>
          <a:xfrm>
            <a:off x="6182359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7" name="object 857"/>
          <p:cNvSpPr/>
          <p:nvPr/>
        </p:nvSpPr>
        <p:spPr>
          <a:xfrm>
            <a:off x="6163309" y="338327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8" name="object 858"/>
          <p:cNvSpPr/>
          <p:nvPr/>
        </p:nvSpPr>
        <p:spPr>
          <a:xfrm>
            <a:off x="614299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9" name="object 859"/>
          <p:cNvSpPr/>
          <p:nvPr/>
        </p:nvSpPr>
        <p:spPr>
          <a:xfrm>
            <a:off x="6123940" y="338327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0" name="object 860"/>
          <p:cNvSpPr txBox="1"/>
          <p:nvPr/>
        </p:nvSpPr>
        <p:spPr>
          <a:xfrm>
            <a:off x="4975859" y="1080043"/>
            <a:ext cx="2120900" cy="274320"/>
          </a:xfrm>
          <a:prstGeom prst="rect">
            <a:avLst/>
          </a:prstGeom>
          <a:ln w="9344">
            <a:solidFill>
              <a:srgbClr val="000000"/>
            </a:solidFill>
          </a:ln>
        </p:spPr>
        <p:txBody>
          <a:bodyPr vert="horz" wrap="square" lIns="0" tIns="22860" rIns="0" bIns="0" rtlCol="0">
            <a:spAutoFit/>
          </a:bodyPr>
          <a:lstStyle/>
          <a:p>
            <a:pPr marL="88900">
              <a:lnSpc>
                <a:spcPct val="100000"/>
              </a:lnSpc>
              <a:spcBef>
                <a:spcPts val="180"/>
              </a:spcBef>
            </a:pPr>
            <a:r>
              <a:rPr sz="1500" spc="-5" dirty="0">
                <a:latin typeface="Arial Narrow"/>
                <a:cs typeface="Arial Narrow"/>
              </a:rPr>
              <a:t>Fixed Part of </a:t>
            </a:r>
            <a:r>
              <a:rPr sz="1500" dirty="0">
                <a:latin typeface="Arial Narrow"/>
                <a:cs typeface="Arial Narrow"/>
              </a:rPr>
              <a:t>the </a:t>
            </a:r>
            <a:r>
              <a:rPr sz="1500" spc="-5" dirty="0">
                <a:latin typeface="Arial Narrow"/>
                <a:cs typeface="Arial Narrow"/>
              </a:rPr>
              <a:t>Beam</a:t>
            </a:r>
            <a:r>
              <a:rPr sz="1500" spc="-10" dirty="0">
                <a:latin typeface="Arial Narrow"/>
                <a:cs typeface="Arial Narrow"/>
              </a:rPr>
              <a:t> </a:t>
            </a:r>
            <a:r>
              <a:rPr sz="1500" spc="-5" dirty="0">
                <a:latin typeface="Arial Narrow"/>
                <a:cs typeface="Arial Narrow"/>
              </a:rPr>
              <a:t>Line</a:t>
            </a:r>
            <a:endParaRPr sz="1500" dirty="0">
              <a:latin typeface="Arial Narrow"/>
              <a:cs typeface="Arial Narrow"/>
            </a:endParaRPr>
          </a:p>
        </p:txBody>
      </p:sp>
      <p:sp>
        <p:nvSpPr>
          <p:cNvPr id="861" name="object 861"/>
          <p:cNvSpPr/>
          <p:nvPr/>
        </p:nvSpPr>
        <p:spPr>
          <a:xfrm>
            <a:off x="1703070" y="3930650"/>
            <a:ext cx="17780" cy="0"/>
          </a:xfrm>
          <a:custGeom>
            <a:avLst/>
            <a:gdLst/>
            <a:ahLst/>
            <a:cxnLst/>
            <a:rect l="l" t="t" r="r" b="b"/>
            <a:pathLst>
              <a:path w="17780">
                <a:moveTo>
                  <a:pt x="17780" y="0"/>
                </a:moveTo>
                <a:lnTo>
                  <a:pt x="8890" y="0"/>
                </a:ln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2" name="object 862"/>
          <p:cNvSpPr/>
          <p:nvPr/>
        </p:nvSpPr>
        <p:spPr>
          <a:xfrm>
            <a:off x="168275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3" name="object 863"/>
          <p:cNvSpPr/>
          <p:nvPr/>
        </p:nvSpPr>
        <p:spPr>
          <a:xfrm>
            <a:off x="166370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4" name="object 864"/>
          <p:cNvSpPr/>
          <p:nvPr/>
        </p:nvSpPr>
        <p:spPr>
          <a:xfrm>
            <a:off x="164465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5" name="object 865"/>
          <p:cNvSpPr/>
          <p:nvPr/>
        </p:nvSpPr>
        <p:spPr>
          <a:xfrm>
            <a:off x="162433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6" name="object 866"/>
          <p:cNvSpPr/>
          <p:nvPr/>
        </p:nvSpPr>
        <p:spPr>
          <a:xfrm>
            <a:off x="160528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7" name="object 867"/>
          <p:cNvSpPr/>
          <p:nvPr/>
        </p:nvSpPr>
        <p:spPr>
          <a:xfrm>
            <a:off x="158623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8" name="object 868"/>
          <p:cNvSpPr/>
          <p:nvPr/>
        </p:nvSpPr>
        <p:spPr>
          <a:xfrm>
            <a:off x="156718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9" name="object 869"/>
          <p:cNvSpPr/>
          <p:nvPr/>
        </p:nvSpPr>
        <p:spPr>
          <a:xfrm>
            <a:off x="154686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0" name="object 870"/>
          <p:cNvSpPr/>
          <p:nvPr/>
        </p:nvSpPr>
        <p:spPr>
          <a:xfrm>
            <a:off x="152781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1" name="object 871"/>
          <p:cNvSpPr/>
          <p:nvPr/>
        </p:nvSpPr>
        <p:spPr>
          <a:xfrm>
            <a:off x="150876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2" name="object 872"/>
          <p:cNvSpPr/>
          <p:nvPr/>
        </p:nvSpPr>
        <p:spPr>
          <a:xfrm>
            <a:off x="148843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3" name="object 873"/>
          <p:cNvSpPr/>
          <p:nvPr/>
        </p:nvSpPr>
        <p:spPr>
          <a:xfrm>
            <a:off x="146938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4" name="object 874"/>
          <p:cNvSpPr/>
          <p:nvPr/>
        </p:nvSpPr>
        <p:spPr>
          <a:xfrm>
            <a:off x="145033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5" name="object 875"/>
          <p:cNvSpPr/>
          <p:nvPr/>
        </p:nvSpPr>
        <p:spPr>
          <a:xfrm>
            <a:off x="143001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6" name="object 876"/>
          <p:cNvSpPr/>
          <p:nvPr/>
        </p:nvSpPr>
        <p:spPr>
          <a:xfrm>
            <a:off x="141096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7" name="object 877"/>
          <p:cNvSpPr/>
          <p:nvPr/>
        </p:nvSpPr>
        <p:spPr>
          <a:xfrm>
            <a:off x="139191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8" name="object 878"/>
          <p:cNvSpPr/>
          <p:nvPr/>
        </p:nvSpPr>
        <p:spPr>
          <a:xfrm>
            <a:off x="137286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9" name="object 879"/>
          <p:cNvSpPr/>
          <p:nvPr/>
        </p:nvSpPr>
        <p:spPr>
          <a:xfrm>
            <a:off x="135381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0" name="object 880"/>
          <p:cNvSpPr/>
          <p:nvPr/>
        </p:nvSpPr>
        <p:spPr>
          <a:xfrm>
            <a:off x="133350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1" name="object 881"/>
          <p:cNvSpPr/>
          <p:nvPr/>
        </p:nvSpPr>
        <p:spPr>
          <a:xfrm>
            <a:off x="131445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2" name="object 882"/>
          <p:cNvSpPr/>
          <p:nvPr/>
        </p:nvSpPr>
        <p:spPr>
          <a:xfrm>
            <a:off x="129540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3" name="object 883"/>
          <p:cNvSpPr/>
          <p:nvPr/>
        </p:nvSpPr>
        <p:spPr>
          <a:xfrm>
            <a:off x="127508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4" name="object 884"/>
          <p:cNvSpPr/>
          <p:nvPr/>
        </p:nvSpPr>
        <p:spPr>
          <a:xfrm>
            <a:off x="125603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5" name="object 885"/>
          <p:cNvSpPr/>
          <p:nvPr/>
        </p:nvSpPr>
        <p:spPr>
          <a:xfrm>
            <a:off x="123698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6" name="object 886"/>
          <p:cNvSpPr/>
          <p:nvPr/>
        </p:nvSpPr>
        <p:spPr>
          <a:xfrm>
            <a:off x="121793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7" name="object 887"/>
          <p:cNvSpPr/>
          <p:nvPr/>
        </p:nvSpPr>
        <p:spPr>
          <a:xfrm>
            <a:off x="119761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8" name="object 888"/>
          <p:cNvSpPr/>
          <p:nvPr/>
        </p:nvSpPr>
        <p:spPr>
          <a:xfrm>
            <a:off x="117856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9" name="object 889"/>
          <p:cNvSpPr/>
          <p:nvPr/>
        </p:nvSpPr>
        <p:spPr>
          <a:xfrm>
            <a:off x="115951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0" name="object 890"/>
          <p:cNvSpPr/>
          <p:nvPr/>
        </p:nvSpPr>
        <p:spPr>
          <a:xfrm>
            <a:off x="113918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1" name="object 891"/>
          <p:cNvSpPr/>
          <p:nvPr/>
        </p:nvSpPr>
        <p:spPr>
          <a:xfrm>
            <a:off x="112013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2" name="object 892"/>
          <p:cNvSpPr/>
          <p:nvPr/>
        </p:nvSpPr>
        <p:spPr>
          <a:xfrm>
            <a:off x="110108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3" name="object 893"/>
          <p:cNvSpPr/>
          <p:nvPr/>
        </p:nvSpPr>
        <p:spPr>
          <a:xfrm>
            <a:off x="108203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4" name="object 894"/>
          <p:cNvSpPr/>
          <p:nvPr/>
        </p:nvSpPr>
        <p:spPr>
          <a:xfrm>
            <a:off x="106171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5" name="object 895"/>
          <p:cNvSpPr/>
          <p:nvPr/>
        </p:nvSpPr>
        <p:spPr>
          <a:xfrm>
            <a:off x="104266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6" name="object 896"/>
          <p:cNvSpPr/>
          <p:nvPr/>
        </p:nvSpPr>
        <p:spPr>
          <a:xfrm>
            <a:off x="102361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7" name="object 897"/>
          <p:cNvSpPr/>
          <p:nvPr/>
        </p:nvSpPr>
        <p:spPr>
          <a:xfrm>
            <a:off x="100456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8" name="object 898"/>
          <p:cNvSpPr/>
          <p:nvPr/>
        </p:nvSpPr>
        <p:spPr>
          <a:xfrm>
            <a:off x="98425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9" name="object 899"/>
          <p:cNvSpPr/>
          <p:nvPr/>
        </p:nvSpPr>
        <p:spPr>
          <a:xfrm>
            <a:off x="96520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0" name="object 900"/>
          <p:cNvSpPr/>
          <p:nvPr/>
        </p:nvSpPr>
        <p:spPr>
          <a:xfrm>
            <a:off x="94615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1" name="object 901"/>
          <p:cNvSpPr/>
          <p:nvPr/>
        </p:nvSpPr>
        <p:spPr>
          <a:xfrm>
            <a:off x="92583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2" name="object 902"/>
          <p:cNvSpPr/>
          <p:nvPr/>
        </p:nvSpPr>
        <p:spPr>
          <a:xfrm>
            <a:off x="90678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3" name="object 903"/>
          <p:cNvSpPr/>
          <p:nvPr/>
        </p:nvSpPr>
        <p:spPr>
          <a:xfrm>
            <a:off x="88773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4" name="object 904"/>
          <p:cNvSpPr/>
          <p:nvPr/>
        </p:nvSpPr>
        <p:spPr>
          <a:xfrm>
            <a:off x="86741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5" name="object 905"/>
          <p:cNvSpPr/>
          <p:nvPr/>
        </p:nvSpPr>
        <p:spPr>
          <a:xfrm>
            <a:off x="84836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6" name="object 906"/>
          <p:cNvSpPr/>
          <p:nvPr/>
        </p:nvSpPr>
        <p:spPr>
          <a:xfrm>
            <a:off x="82931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7" name="object 907"/>
          <p:cNvSpPr/>
          <p:nvPr/>
        </p:nvSpPr>
        <p:spPr>
          <a:xfrm>
            <a:off x="81025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8" name="object 908"/>
          <p:cNvSpPr/>
          <p:nvPr/>
        </p:nvSpPr>
        <p:spPr>
          <a:xfrm>
            <a:off x="78994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9" name="object 909"/>
          <p:cNvSpPr/>
          <p:nvPr/>
        </p:nvSpPr>
        <p:spPr>
          <a:xfrm>
            <a:off x="77089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0" name="object 910"/>
          <p:cNvSpPr/>
          <p:nvPr/>
        </p:nvSpPr>
        <p:spPr>
          <a:xfrm>
            <a:off x="75184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1" name="object 911"/>
          <p:cNvSpPr/>
          <p:nvPr/>
        </p:nvSpPr>
        <p:spPr>
          <a:xfrm>
            <a:off x="73279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2" name="object 912"/>
          <p:cNvSpPr/>
          <p:nvPr/>
        </p:nvSpPr>
        <p:spPr>
          <a:xfrm>
            <a:off x="71246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3" name="object 913"/>
          <p:cNvSpPr/>
          <p:nvPr/>
        </p:nvSpPr>
        <p:spPr>
          <a:xfrm>
            <a:off x="69341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4" name="object 914"/>
          <p:cNvSpPr/>
          <p:nvPr/>
        </p:nvSpPr>
        <p:spPr>
          <a:xfrm>
            <a:off x="67436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5" name="object 915"/>
          <p:cNvSpPr/>
          <p:nvPr/>
        </p:nvSpPr>
        <p:spPr>
          <a:xfrm>
            <a:off x="65405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6" name="object 916"/>
          <p:cNvSpPr/>
          <p:nvPr/>
        </p:nvSpPr>
        <p:spPr>
          <a:xfrm>
            <a:off x="63500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7" name="object 917"/>
          <p:cNvSpPr/>
          <p:nvPr/>
        </p:nvSpPr>
        <p:spPr>
          <a:xfrm>
            <a:off x="61595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8" name="object 918"/>
          <p:cNvSpPr/>
          <p:nvPr/>
        </p:nvSpPr>
        <p:spPr>
          <a:xfrm>
            <a:off x="59690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9" name="object 919"/>
          <p:cNvSpPr/>
          <p:nvPr/>
        </p:nvSpPr>
        <p:spPr>
          <a:xfrm>
            <a:off x="57658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0" name="object 920"/>
          <p:cNvSpPr/>
          <p:nvPr/>
        </p:nvSpPr>
        <p:spPr>
          <a:xfrm>
            <a:off x="55753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1" name="object 921"/>
          <p:cNvSpPr/>
          <p:nvPr/>
        </p:nvSpPr>
        <p:spPr>
          <a:xfrm>
            <a:off x="53848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2" name="object 922"/>
          <p:cNvSpPr/>
          <p:nvPr/>
        </p:nvSpPr>
        <p:spPr>
          <a:xfrm>
            <a:off x="51815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3" name="object 923"/>
          <p:cNvSpPr/>
          <p:nvPr/>
        </p:nvSpPr>
        <p:spPr>
          <a:xfrm>
            <a:off x="49910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4" name="object 924"/>
          <p:cNvSpPr/>
          <p:nvPr/>
        </p:nvSpPr>
        <p:spPr>
          <a:xfrm>
            <a:off x="48005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5" name="object 925"/>
          <p:cNvSpPr/>
          <p:nvPr/>
        </p:nvSpPr>
        <p:spPr>
          <a:xfrm>
            <a:off x="46100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6" name="object 926"/>
          <p:cNvSpPr/>
          <p:nvPr/>
        </p:nvSpPr>
        <p:spPr>
          <a:xfrm>
            <a:off x="44195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7" name="object 927"/>
          <p:cNvSpPr/>
          <p:nvPr/>
        </p:nvSpPr>
        <p:spPr>
          <a:xfrm>
            <a:off x="42164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8" name="object 928"/>
          <p:cNvSpPr/>
          <p:nvPr/>
        </p:nvSpPr>
        <p:spPr>
          <a:xfrm>
            <a:off x="40259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9" name="object 929"/>
          <p:cNvSpPr/>
          <p:nvPr/>
        </p:nvSpPr>
        <p:spPr>
          <a:xfrm>
            <a:off x="38354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0" name="object 930"/>
          <p:cNvSpPr/>
          <p:nvPr/>
        </p:nvSpPr>
        <p:spPr>
          <a:xfrm>
            <a:off x="36322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1" name="object 931"/>
          <p:cNvSpPr/>
          <p:nvPr/>
        </p:nvSpPr>
        <p:spPr>
          <a:xfrm>
            <a:off x="34417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2" name="object 932"/>
          <p:cNvSpPr/>
          <p:nvPr/>
        </p:nvSpPr>
        <p:spPr>
          <a:xfrm>
            <a:off x="32512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3" name="object 933"/>
          <p:cNvSpPr/>
          <p:nvPr/>
        </p:nvSpPr>
        <p:spPr>
          <a:xfrm>
            <a:off x="30480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4" name="object 934"/>
          <p:cNvSpPr/>
          <p:nvPr/>
        </p:nvSpPr>
        <p:spPr>
          <a:xfrm>
            <a:off x="290829" y="3925570"/>
            <a:ext cx="5080" cy="5080"/>
          </a:xfrm>
          <a:custGeom>
            <a:avLst/>
            <a:gdLst/>
            <a:ahLst/>
            <a:cxnLst/>
            <a:rect l="l" t="t" r="r" b="b"/>
            <a:pathLst>
              <a:path w="5079" h="5079">
                <a:moveTo>
                  <a:pt x="5080" y="5079"/>
                </a:moveTo>
                <a:lnTo>
                  <a:pt x="0" y="5079"/>
                </a:ln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5" name="object 935"/>
          <p:cNvSpPr/>
          <p:nvPr/>
        </p:nvSpPr>
        <p:spPr>
          <a:xfrm>
            <a:off x="290829" y="39065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6" name="object 936"/>
          <p:cNvSpPr/>
          <p:nvPr/>
        </p:nvSpPr>
        <p:spPr>
          <a:xfrm>
            <a:off x="290829" y="38874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7" name="object 937"/>
          <p:cNvSpPr/>
          <p:nvPr/>
        </p:nvSpPr>
        <p:spPr>
          <a:xfrm>
            <a:off x="290829" y="38684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8" name="object 938"/>
          <p:cNvSpPr/>
          <p:nvPr/>
        </p:nvSpPr>
        <p:spPr>
          <a:xfrm>
            <a:off x="290829" y="38481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9" name="object 939"/>
          <p:cNvSpPr/>
          <p:nvPr/>
        </p:nvSpPr>
        <p:spPr>
          <a:xfrm>
            <a:off x="290829" y="38290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0" name="object 940"/>
          <p:cNvSpPr/>
          <p:nvPr/>
        </p:nvSpPr>
        <p:spPr>
          <a:xfrm>
            <a:off x="290829" y="381000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1" name="object 941"/>
          <p:cNvSpPr/>
          <p:nvPr/>
        </p:nvSpPr>
        <p:spPr>
          <a:xfrm>
            <a:off x="290829" y="37896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2" name="object 942"/>
          <p:cNvSpPr/>
          <p:nvPr/>
        </p:nvSpPr>
        <p:spPr>
          <a:xfrm>
            <a:off x="290829" y="37706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3" name="object 943"/>
          <p:cNvSpPr/>
          <p:nvPr/>
        </p:nvSpPr>
        <p:spPr>
          <a:xfrm>
            <a:off x="290829" y="375157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4" name="object 944"/>
          <p:cNvSpPr/>
          <p:nvPr/>
        </p:nvSpPr>
        <p:spPr>
          <a:xfrm>
            <a:off x="290829" y="373125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5" name="object 945"/>
          <p:cNvSpPr/>
          <p:nvPr/>
        </p:nvSpPr>
        <p:spPr>
          <a:xfrm>
            <a:off x="290829" y="371220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6" name="object 946"/>
          <p:cNvSpPr/>
          <p:nvPr/>
        </p:nvSpPr>
        <p:spPr>
          <a:xfrm>
            <a:off x="290829" y="369315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7" name="object 947"/>
          <p:cNvSpPr/>
          <p:nvPr/>
        </p:nvSpPr>
        <p:spPr>
          <a:xfrm>
            <a:off x="290829" y="367410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8" name="object 948"/>
          <p:cNvSpPr/>
          <p:nvPr/>
        </p:nvSpPr>
        <p:spPr>
          <a:xfrm>
            <a:off x="290829" y="365379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9" name="object 949"/>
          <p:cNvSpPr/>
          <p:nvPr/>
        </p:nvSpPr>
        <p:spPr>
          <a:xfrm>
            <a:off x="290829" y="363474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0" name="object 950"/>
          <p:cNvSpPr/>
          <p:nvPr/>
        </p:nvSpPr>
        <p:spPr>
          <a:xfrm>
            <a:off x="290829" y="361569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1" name="object 951"/>
          <p:cNvSpPr/>
          <p:nvPr/>
        </p:nvSpPr>
        <p:spPr>
          <a:xfrm>
            <a:off x="290829" y="359664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2" name="object 952"/>
          <p:cNvSpPr/>
          <p:nvPr/>
        </p:nvSpPr>
        <p:spPr>
          <a:xfrm>
            <a:off x="290829" y="35763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3" name="object 953"/>
          <p:cNvSpPr/>
          <p:nvPr/>
        </p:nvSpPr>
        <p:spPr>
          <a:xfrm>
            <a:off x="290829" y="35572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4" name="object 954"/>
          <p:cNvSpPr/>
          <p:nvPr/>
        </p:nvSpPr>
        <p:spPr>
          <a:xfrm>
            <a:off x="290829" y="35382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5" name="object 955"/>
          <p:cNvSpPr/>
          <p:nvPr/>
        </p:nvSpPr>
        <p:spPr>
          <a:xfrm>
            <a:off x="290829" y="35179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6" name="object 956"/>
          <p:cNvSpPr/>
          <p:nvPr/>
        </p:nvSpPr>
        <p:spPr>
          <a:xfrm>
            <a:off x="290829" y="34988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7" name="object 957"/>
          <p:cNvSpPr/>
          <p:nvPr/>
        </p:nvSpPr>
        <p:spPr>
          <a:xfrm>
            <a:off x="290829" y="34798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8" name="object 958"/>
          <p:cNvSpPr/>
          <p:nvPr/>
        </p:nvSpPr>
        <p:spPr>
          <a:xfrm>
            <a:off x="290829" y="346075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9" name="object 959"/>
          <p:cNvSpPr/>
          <p:nvPr/>
        </p:nvSpPr>
        <p:spPr>
          <a:xfrm>
            <a:off x="290829" y="34213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0" name="object 960"/>
          <p:cNvSpPr/>
          <p:nvPr/>
        </p:nvSpPr>
        <p:spPr>
          <a:xfrm>
            <a:off x="290829" y="340232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1" name="object 961"/>
          <p:cNvSpPr/>
          <p:nvPr/>
        </p:nvSpPr>
        <p:spPr>
          <a:xfrm>
            <a:off x="290829" y="338200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2" name="object 962"/>
          <p:cNvSpPr/>
          <p:nvPr/>
        </p:nvSpPr>
        <p:spPr>
          <a:xfrm>
            <a:off x="290829" y="336295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3" name="object 963"/>
          <p:cNvSpPr/>
          <p:nvPr/>
        </p:nvSpPr>
        <p:spPr>
          <a:xfrm>
            <a:off x="290829" y="334390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4" name="object 964"/>
          <p:cNvSpPr/>
          <p:nvPr/>
        </p:nvSpPr>
        <p:spPr>
          <a:xfrm>
            <a:off x="290829" y="332485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5" name="object 965"/>
          <p:cNvSpPr/>
          <p:nvPr/>
        </p:nvSpPr>
        <p:spPr>
          <a:xfrm>
            <a:off x="290829" y="330454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6" name="object 966"/>
          <p:cNvSpPr/>
          <p:nvPr/>
        </p:nvSpPr>
        <p:spPr>
          <a:xfrm>
            <a:off x="290829" y="328549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7" name="object 967"/>
          <p:cNvSpPr/>
          <p:nvPr/>
        </p:nvSpPr>
        <p:spPr>
          <a:xfrm>
            <a:off x="290829" y="326644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8" name="object 968"/>
          <p:cNvSpPr/>
          <p:nvPr/>
        </p:nvSpPr>
        <p:spPr>
          <a:xfrm>
            <a:off x="290829" y="324738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9" name="object 969"/>
          <p:cNvSpPr/>
          <p:nvPr/>
        </p:nvSpPr>
        <p:spPr>
          <a:xfrm>
            <a:off x="290829" y="995680"/>
            <a:ext cx="0" cy="2454910"/>
          </a:xfrm>
          <a:custGeom>
            <a:avLst/>
            <a:gdLst/>
            <a:ahLst/>
            <a:cxnLst/>
            <a:rect l="l" t="t" r="r" b="b"/>
            <a:pathLst>
              <a:path h="2454910">
                <a:moveTo>
                  <a:pt x="0" y="0"/>
                </a:moveTo>
                <a:lnTo>
                  <a:pt x="0" y="2454909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0" name="object 970"/>
          <p:cNvSpPr/>
          <p:nvPr/>
        </p:nvSpPr>
        <p:spPr>
          <a:xfrm>
            <a:off x="290829" y="32080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1" name="object 971"/>
          <p:cNvSpPr/>
          <p:nvPr/>
        </p:nvSpPr>
        <p:spPr>
          <a:xfrm>
            <a:off x="290829" y="318897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2" name="object 972"/>
          <p:cNvSpPr/>
          <p:nvPr/>
        </p:nvSpPr>
        <p:spPr>
          <a:xfrm>
            <a:off x="290829" y="31686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3" name="object 973"/>
          <p:cNvSpPr/>
          <p:nvPr/>
        </p:nvSpPr>
        <p:spPr>
          <a:xfrm>
            <a:off x="290829" y="31496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4" name="object 974"/>
          <p:cNvSpPr/>
          <p:nvPr/>
        </p:nvSpPr>
        <p:spPr>
          <a:xfrm>
            <a:off x="290829" y="313055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5" name="object 975"/>
          <p:cNvSpPr/>
          <p:nvPr/>
        </p:nvSpPr>
        <p:spPr>
          <a:xfrm>
            <a:off x="290829" y="311150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6" name="object 976"/>
          <p:cNvSpPr/>
          <p:nvPr/>
        </p:nvSpPr>
        <p:spPr>
          <a:xfrm>
            <a:off x="290829" y="30911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7" name="object 977"/>
          <p:cNvSpPr/>
          <p:nvPr/>
        </p:nvSpPr>
        <p:spPr>
          <a:xfrm>
            <a:off x="290829" y="30721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8" name="object 978"/>
          <p:cNvSpPr/>
          <p:nvPr/>
        </p:nvSpPr>
        <p:spPr>
          <a:xfrm>
            <a:off x="290829" y="305307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9" name="object 979"/>
          <p:cNvSpPr/>
          <p:nvPr/>
        </p:nvSpPr>
        <p:spPr>
          <a:xfrm>
            <a:off x="290829" y="30327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0" name="object 980"/>
          <p:cNvSpPr/>
          <p:nvPr/>
        </p:nvSpPr>
        <p:spPr>
          <a:xfrm>
            <a:off x="290829" y="30137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1" name="object 981"/>
          <p:cNvSpPr/>
          <p:nvPr/>
        </p:nvSpPr>
        <p:spPr>
          <a:xfrm>
            <a:off x="290829" y="29946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2" name="object 982"/>
          <p:cNvSpPr/>
          <p:nvPr/>
        </p:nvSpPr>
        <p:spPr>
          <a:xfrm>
            <a:off x="290829" y="297561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3" name="object 983"/>
          <p:cNvSpPr/>
          <p:nvPr/>
        </p:nvSpPr>
        <p:spPr>
          <a:xfrm>
            <a:off x="290829" y="29552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4" name="object 984"/>
          <p:cNvSpPr/>
          <p:nvPr/>
        </p:nvSpPr>
        <p:spPr>
          <a:xfrm>
            <a:off x="290829" y="29362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5" name="object 985"/>
          <p:cNvSpPr/>
          <p:nvPr/>
        </p:nvSpPr>
        <p:spPr>
          <a:xfrm>
            <a:off x="290829" y="29171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6" name="object 986"/>
          <p:cNvSpPr/>
          <p:nvPr/>
        </p:nvSpPr>
        <p:spPr>
          <a:xfrm>
            <a:off x="290829" y="289813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7" name="object 987"/>
          <p:cNvSpPr/>
          <p:nvPr/>
        </p:nvSpPr>
        <p:spPr>
          <a:xfrm>
            <a:off x="290829" y="28778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8" name="object 988"/>
          <p:cNvSpPr/>
          <p:nvPr/>
        </p:nvSpPr>
        <p:spPr>
          <a:xfrm>
            <a:off x="290829" y="28587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9" name="object 989"/>
          <p:cNvSpPr/>
          <p:nvPr/>
        </p:nvSpPr>
        <p:spPr>
          <a:xfrm>
            <a:off x="290829" y="28397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0" name="object 990"/>
          <p:cNvSpPr/>
          <p:nvPr/>
        </p:nvSpPr>
        <p:spPr>
          <a:xfrm>
            <a:off x="290829" y="28194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1" name="object 991"/>
          <p:cNvSpPr/>
          <p:nvPr/>
        </p:nvSpPr>
        <p:spPr>
          <a:xfrm>
            <a:off x="290829" y="28003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2" name="object 992"/>
          <p:cNvSpPr/>
          <p:nvPr/>
        </p:nvSpPr>
        <p:spPr>
          <a:xfrm>
            <a:off x="290829" y="278130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3" name="object 993"/>
          <p:cNvSpPr/>
          <p:nvPr/>
        </p:nvSpPr>
        <p:spPr>
          <a:xfrm>
            <a:off x="290829" y="27609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4" name="object 994"/>
          <p:cNvSpPr/>
          <p:nvPr/>
        </p:nvSpPr>
        <p:spPr>
          <a:xfrm>
            <a:off x="290829" y="27419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5" name="object 995"/>
          <p:cNvSpPr/>
          <p:nvPr/>
        </p:nvSpPr>
        <p:spPr>
          <a:xfrm>
            <a:off x="290829" y="27228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6" name="object 996"/>
          <p:cNvSpPr/>
          <p:nvPr/>
        </p:nvSpPr>
        <p:spPr>
          <a:xfrm>
            <a:off x="290829" y="270382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7" name="object 997"/>
          <p:cNvSpPr/>
          <p:nvPr/>
        </p:nvSpPr>
        <p:spPr>
          <a:xfrm>
            <a:off x="290829" y="268477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8" name="object 998"/>
          <p:cNvSpPr/>
          <p:nvPr/>
        </p:nvSpPr>
        <p:spPr>
          <a:xfrm>
            <a:off x="290829" y="26644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9" name="object 999"/>
          <p:cNvSpPr/>
          <p:nvPr/>
        </p:nvSpPr>
        <p:spPr>
          <a:xfrm>
            <a:off x="290829" y="26454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0" name="object 1000"/>
          <p:cNvSpPr/>
          <p:nvPr/>
        </p:nvSpPr>
        <p:spPr>
          <a:xfrm>
            <a:off x="290829" y="262636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1" name="object 1001"/>
          <p:cNvSpPr/>
          <p:nvPr/>
        </p:nvSpPr>
        <p:spPr>
          <a:xfrm>
            <a:off x="290829" y="26060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2" name="object 1002"/>
          <p:cNvSpPr/>
          <p:nvPr/>
        </p:nvSpPr>
        <p:spPr>
          <a:xfrm>
            <a:off x="290829" y="25869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3" name="object 1003"/>
          <p:cNvSpPr/>
          <p:nvPr/>
        </p:nvSpPr>
        <p:spPr>
          <a:xfrm>
            <a:off x="290829" y="256793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4" name="object 1004"/>
          <p:cNvSpPr/>
          <p:nvPr/>
        </p:nvSpPr>
        <p:spPr>
          <a:xfrm>
            <a:off x="290829" y="25476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5" name="object 1005"/>
          <p:cNvSpPr/>
          <p:nvPr/>
        </p:nvSpPr>
        <p:spPr>
          <a:xfrm>
            <a:off x="290829" y="25285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6" name="object 1006"/>
          <p:cNvSpPr/>
          <p:nvPr/>
        </p:nvSpPr>
        <p:spPr>
          <a:xfrm>
            <a:off x="290829" y="25095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7" name="object 1007"/>
          <p:cNvSpPr/>
          <p:nvPr/>
        </p:nvSpPr>
        <p:spPr>
          <a:xfrm>
            <a:off x="290829" y="249047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8" name="object 1008"/>
          <p:cNvSpPr/>
          <p:nvPr/>
        </p:nvSpPr>
        <p:spPr>
          <a:xfrm>
            <a:off x="290829" y="24701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9" name="object 1009"/>
          <p:cNvSpPr/>
          <p:nvPr/>
        </p:nvSpPr>
        <p:spPr>
          <a:xfrm>
            <a:off x="290829" y="24511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0" name="object 1010"/>
          <p:cNvSpPr/>
          <p:nvPr/>
        </p:nvSpPr>
        <p:spPr>
          <a:xfrm>
            <a:off x="290829" y="243205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1" name="object 1011"/>
          <p:cNvSpPr/>
          <p:nvPr/>
        </p:nvSpPr>
        <p:spPr>
          <a:xfrm>
            <a:off x="290829" y="24117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2" name="object 1012"/>
          <p:cNvSpPr/>
          <p:nvPr/>
        </p:nvSpPr>
        <p:spPr>
          <a:xfrm>
            <a:off x="290829" y="23926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3" name="object 1013"/>
          <p:cNvSpPr/>
          <p:nvPr/>
        </p:nvSpPr>
        <p:spPr>
          <a:xfrm>
            <a:off x="290829" y="23736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4" name="object 1014"/>
          <p:cNvSpPr/>
          <p:nvPr/>
        </p:nvSpPr>
        <p:spPr>
          <a:xfrm>
            <a:off x="290829" y="235457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5" name="object 1015"/>
          <p:cNvSpPr/>
          <p:nvPr/>
        </p:nvSpPr>
        <p:spPr>
          <a:xfrm>
            <a:off x="290829" y="233552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6" name="object 1016"/>
          <p:cNvSpPr/>
          <p:nvPr/>
        </p:nvSpPr>
        <p:spPr>
          <a:xfrm>
            <a:off x="290829" y="23152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7" name="object 1017"/>
          <p:cNvSpPr/>
          <p:nvPr/>
        </p:nvSpPr>
        <p:spPr>
          <a:xfrm>
            <a:off x="290829" y="22961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8" name="object 1018"/>
          <p:cNvSpPr/>
          <p:nvPr/>
        </p:nvSpPr>
        <p:spPr>
          <a:xfrm>
            <a:off x="290829" y="227711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9" name="object 1019"/>
          <p:cNvSpPr/>
          <p:nvPr/>
        </p:nvSpPr>
        <p:spPr>
          <a:xfrm>
            <a:off x="290829" y="22567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0" name="object 1020"/>
          <p:cNvSpPr/>
          <p:nvPr/>
        </p:nvSpPr>
        <p:spPr>
          <a:xfrm>
            <a:off x="290829" y="22377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1" name="object 1021"/>
          <p:cNvSpPr/>
          <p:nvPr/>
        </p:nvSpPr>
        <p:spPr>
          <a:xfrm>
            <a:off x="290829" y="221868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2" name="object 1022"/>
          <p:cNvSpPr/>
          <p:nvPr/>
        </p:nvSpPr>
        <p:spPr>
          <a:xfrm>
            <a:off x="290829" y="21983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3" name="object 1023"/>
          <p:cNvSpPr/>
          <p:nvPr/>
        </p:nvSpPr>
        <p:spPr>
          <a:xfrm>
            <a:off x="290829" y="21793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4" name="object 1024"/>
          <p:cNvSpPr/>
          <p:nvPr/>
        </p:nvSpPr>
        <p:spPr>
          <a:xfrm>
            <a:off x="290829" y="216027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5" name="object 1025"/>
          <p:cNvSpPr/>
          <p:nvPr/>
        </p:nvSpPr>
        <p:spPr>
          <a:xfrm>
            <a:off x="290829" y="21412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6" name="object 1026"/>
          <p:cNvSpPr/>
          <p:nvPr/>
        </p:nvSpPr>
        <p:spPr>
          <a:xfrm>
            <a:off x="290829" y="21209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7" name="object 1027"/>
          <p:cNvSpPr/>
          <p:nvPr/>
        </p:nvSpPr>
        <p:spPr>
          <a:xfrm>
            <a:off x="290829" y="21018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8" name="object 1028"/>
          <p:cNvSpPr/>
          <p:nvPr/>
        </p:nvSpPr>
        <p:spPr>
          <a:xfrm>
            <a:off x="290829" y="208280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9" name="object 1029"/>
          <p:cNvSpPr/>
          <p:nvPr/>
        </p:nvSpPr>
        <p:spPr>
          <a:xfrm>
            <a:off x="290829" y="206375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0" name="object 1030"/>
          <p:cNvSpPr/>
          <p:nvPr/>
        </p:nvSpPr>
        <p:spPr>
          <a:xfrm>
            <a:off x="290829" y="20434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1" name="object 1031"/>
          <p:cNvSpPr/>
          <p:nvPr/>
        </p:nvSpPr>
        <p:spPr>
          <a:xfrm>
            <a:off x="290829" y="20243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2" name="object 1032"/>
          <p:cNvSpPr/>
          <p:nvPr/>
        </p:nvSpPr>
        <p:spPr>
          <a:xfrm>
            <a:off x="290829" y="200532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3" name="object 1033"/>
          <p:cNvSpPr/>
          <p:nvPr/>
        </p:nvSpPr>
        <p:spPr>
          <a:xfrm>
            <a:off x="290829" y="19850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4" name="object 1034"/>
          <p:cNvSpPr/>
          <p:nvPr/>
        </p:nvSpPr>
        <p:spPr>
          <a:xfrm>
            <a:off x="290829" y="19659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5" name="object 1035"/>
          <p:cNvSpPr/>
          <p:nvPr/>
        </p:nvSpPr>
        <p:spPr>
          <a:xfrm>
            <a:off x="290829" y="19469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6" name="object 1036"/>
          <p:cNvSpPr/>
          <p:nvPr/>
        </p:nvSpPr>
        <p:spPr>
          <a:xfrm>
            <a:off x="290829" y="192786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7" name="object 1037"/>
          <p:cNvSpPr/>
          <p:nvPr/>
        </p:nvSpPr>
        <p:spPr>
          <a:xfrm>
            <a:off x="290829" y="19075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8" name="object 1038"/>
          <p:cNvSpPr/>
          <p:nvPr/>
        </p:nvSpPr>
        <p:spPr>
          <a:xfrm>
            <a:off x="290829" y="18884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9" name="object 1039"/>
          <p:cNvSpPr/>
          <p:nvPr/>
        </p:nvSpPr>
        <p:spPr>
          <a:xfrm>
            <a:off x="290829" y="186943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0" name="object 1040"/>
          <p:cNvSpPr/>
          <p:nvPr/>
        </p:nvSpPr>
        <p:spPr>
          <a:xfrm>
            <a:off x="290829" y="18491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1" name="object 1041"/>
          <p:cNvSpPr/>
          <p:nvPr/>
        </p:nvSpPr>
        <p:spPr>
          <a:xfrm>
            <a:off x="290829" y="18300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2" name="object 1042"/>
          <p:cNvSpPr/>
          <p:nvPr/>
        </p:nvSpPr>
        <p:spPr>
          <a:xfrm>
            <a:off x="290829" y="18110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3" name="object 1043"/>
          <p:cNvSpPr/>
          <p:nvPr/>
        </p:nvSpPr>
        <p:spPr>
          <a:xfrm>
            <a:off x="290829" y="179197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4" name="object 1044"/>
          <p:cNvSpPr/>
          <p:nvPr/>
        </p:nvSpPr>
        <p:spPr>
          <a:xfrm>
            <a:off x="290829" y="17716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5" name="object 1045"/>
          <p:cNvSpPr/>
          <p:nvPr/>
        </p:nvSpPr>
        <p:spPr>
          <a:xfrm>
            <a:off x="290829" y="17526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6" name="object 1046"/>
          <p:cNvSpPr/>
          <p:nvPr/>
        </p:nvSpPr>
        <p:spPr>
          <a:xfrm>
            <a:off x="290829" y="17335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7" name="object 1047"/>
          <p:cNvSpPr/>
          <p:nvPr/>
        </p:nvSpPr>
        <p:spPr>
          <a:xfrm>
            <a:off x="290829" y="171450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8" name="object 1048"/>
          <p:cNvSpPr/>
          <p:nvPr/>
        </p:nvSpPr>
        <p:spPr>
          <a:xfrm>
            <a:off x="290829" y="16941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9" name="object 1049"/>
          <p:cNvSpPr/>
          <p:nvPr/>
        </p:nvSpPr>
        <p:spPr>
          <a:xfrm>
            <a:off x="290829" y="16751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0" name="object 1050"/>
          <p:cNvSpPr/>
          <p:nvPr/>
        </p:nvSpPr>
        <p:spPr>
          <a:xfrm>
            <a:off x="290829" y="165607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1" name="object 1051"/>
          <p:cNvSpPr/>
          <p:nvPr/>
        </p:nvSpPr>
        <p:spPr>
          <a:xfrm>
            <a:off x="290829" y="16357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2" name="object 1052"/>
          <p:cNvSpPr/>
          <p:nvPr/>
        </p:nvSpPr>
        <p:spPr>
          <a:xfrm>
            <a:off x="290829" y="16167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3" name="object 1053"/>
          <p:cNvSpPr/>
          <p:nvPr/>
        </p:nvSpPr>
        <p:spPr>
          <a:xfrm>
            <a:off x="290829" y="159766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4" name="object 1054"/>
          <p:cNvSpPr/>
          <p:nvPr/>
        </p:nvSpPr>
        <p:spPr>
          <a:xfrm>
            <a:off x="290829" y="157733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5" name="object 1055"/>
          <p:cNvSpPr/>
          <p:nvPr/>
        </p:nvSpPr>
        <p:spPr>
          <a:xfrm>
            <a:off x="290829" y="155828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6" name="object 1056"/>
          <p:cNvSpPr/>
          <p:nvPr/>
        </p:nvSpPr>
        <p:spPr>
          <a:xfrm>
            <a:off x="290829" y="153923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7" name="object 1057"/>
          <p:cNvSpPr/>
          <p:nvPr/>
        </p:nvSpPr>
        <p:spPr>
          <a:xfrm>
            <a:off x="290829" y="152018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8" name="object 1058"/>
          <p:cNvSpPr/>
          <p:nvPr/>
        </p:nvSpPr>
        <p:spPr>
          <a:xfrm>
            <a:off x="290829" y="149986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9" name="object 1059"/>
          <p:cNvSpPr/>
          <p:nvPr/>
        </p:nvSpPr>
        <p:spPr>
          <a:xfrm>
            <a:off x="290829" y="148081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0" name="object 1060"/>
          <p:cNvSpPr/>
          <p:nvPr/>
        </p:nvSpPr>
        <p:spPr>
          <a:xfrm>
            <a:off x="290829" y="146176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1" name="object 1061"/>
          <p:cNvSpPr/>
          <p:nvPr/>
        </p:nvSpPr>
        <p:spPr>
          <a:xfrm>
            <a:off x="290829" y="144271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2" name="object 1062"/>
          <p:cNvSpPr/>
          <p:nvPr/>
        </p:nvSpPr>
        <p:spPr>
          <a:xfrm>
            <a:off x="290829" y="142240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3" name="object 1063"/>
          <p:cNvSpPr/>
          <p:nvPr/>
        </p:nvSpPr>
        <p:spPr>
          <a:xfrm>
            <a:off x="290829" y="140335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4" name="object 1064"/>
          <p:cNvSpPr/>
          <p:nvPr/>
        </p:nvSpPr>
        <p:spPr>
          <a:xfrm>
            <a:off x="290829" y="138430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5" name="object 1065"/>
          <p:cNvSpPr/>
          <p:nvPr/>
        </p:nvSpPr>
        <p:spPr>
          <a:xfrm>
            <a:off x="290829" y="136525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6" name="object 1066"/>
          <p:cNvSpPr/>
          <p:nvPr/>
        </p:nvSpPr>
        <p:spPr>
          <a:xfrm>
            <a:off x="290829" y="134493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7" name="object 1067"/>
          <p:cNvSpPr/>
          <p:nvPr/>
        </p:nvSpPr>
        <p:spPr>
          <a:xfrm>
            <a:off x="290829" y="132588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8" name="object 1068"/>
          <p:cNvSpPr/>
          <p:nvPr/>
        </p:nvSpPr>
        <p:spPr>
          <a:xfrm>
            <a:off x="290829" y="130683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9" name="object 1069"/>
          <p:cNvSpPr/>
          <p:nvPr/>
        </p:nvSpPr>
        <p:spPr>
          <a:xfrm>
            <a:off x="290829" y="128651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0" name="object 1070"/>
          <p:cNvSpPr/>
          <p:nvPr/>
        </p:nvSpPr>
        <p:spPr>
          <a:xfrm>
            <a:off x="290829" y="126746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1" name="object 1071"/>
          <p:cNvSpPr/>
          <p:nvPr/>
        </p:nvSpPr>
        <p:spPr>
          <a:xfrm>
            <a:off x="290829" y="124841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2" name="object 1072"/>
          <p:cNvSpPr/>
          <p:nvPr/>
        </p:nvSpPr>
        <p:spPr>
          <a:xfrm>
            <a:off x="290829" y="122808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3" name="object 1073"/>
          <p:cNvSpPr/>
          <p:nvPr/>
        </p:nvSpPr>
        <p:spPr>
          <a:xfrm>
            <a:off x="290829" y="120903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4" name="object 1074"/>
          <p:cNvSpPr/>
          <p:nvPr/>
        </p:nvSpPr>
        <p:spPr>
          <a:xfrm>
            <a:off x="290829" y="118998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5" name="object 1075"/>
          <p:cNvSpPr/>
          <p:nvPr/>
        </p:nvSpPr>
        <p:spPr>
          <a:xfrm>
            <a:off x="290829" y="117093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6" name="object 1076"/>
          <p:cNvSpPr/>
          <p:nvPr/>
        </p:nvSpPr>
        <p:spPr>
          <a:xfrm>
            <a:off x="290829" y="115188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7" name="object 1077"/>
          <p:cNvSpPr/>
          <p:nvPr/>
        </p:nvSpPr>
        <p:spPr>
          <a:xfrm>
            <a:off x="290829" y="113156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8" name="object 1078"/>
          <p:cNvSpPr/>
          <p:nvPr/>
        </p:nvSpPr>
        <p:spPr>
          <a:xfrm>
            <a:off x="290829" y="111251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9" name="object 1079"/>
          <p:cNvSpPr/>
          <p:nvPr/>
        </p:nvSpPr>
        <p:spPr>
          <a:xfrm>
            <a:off x="290829" y="109346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0" name="object 1080"/>
          <p:cNvSpPr/>
          <p:nvPr/>
        </p:nvSpPr>
        <p:spPr>
          <a:xfrm>
            <a:off x="290829" y="107315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1" name="object 1081"/>
          <p:cNvSpPr/>
          <p:nvPr/>
        </p:nvSpPr>
        <p:spPr>
          <a:xfrm>
            <a:off x="290829" y="105410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2" name="object 1082"/>
          <p:cNvSpPr/>
          <p:nvPr/>
        </p:nvSpPr>
        <p:spPr>
          <a:xfrm>
            <a:off x="290829" y="103505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3" name="object 1083"/>
          <p:cNvSpPr/>
          <p:nvPr/>
        </p:nvSpPr>
        <p:spPr>
          <a:xfrm>
            <a:off x="290829" y="101473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4" name="object 1084"/>
          <p:cNvSpPr/>
          <p:nvPr/>
        </p:nvSpPr>
        <p:spPr>
          <a:xfrm>
            <a:off x="290829" y="99568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5" name="object 1085"/>
          <p:cNvSpPr/>
          <p:nvPr/>
        </p:nvSpPr>
        <p:spPr>
          <a:xfrm>
            <a:off x="290829" y="95758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6" name="object 1086"/>
          <p:cNvSpPr/>
          <p:nvPr/>
        </p:nvSpPr>
        <p:spPr>
          <a:xfrm>
            <a:off x="290829" y="93726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7" name="object 1087"/>
          <p:cNvSpPr/>
          <p:nvPr/>
        </p:nvSpPr>
        <p:spPr>
          <a:xfrm>
            <a:off x="290829" y="91821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8" name="object 1088"/>
          <p:cNvSpPr/>
          <p:nvPr/>
        </p:nvSpPr>
        <p:spPr>
          <a:xfrm>
            <a:off x="290829" y="89916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9" name="object 1089"/>
          <p:cNvSpPr/>
          <p:nvPr/>
        </p:nvSpPr>
        <p:spPr>
          <a:xfrm>
            <a:off x="290829" y="88011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0" name="object 1090"/>
          <p:cNvSpPr/>
          <p:nvPr/>
        </p:nvSpPr>
        <p:spPr>
          <a:xfrm>
            <a:off x="290829" y="85978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1" name="object 1091"/>
          <p:cNvSpPr/>
          <p:nvPr/>
        </p:nvSpPr>
        <p:spPr>
          <a:xfrm>
            <a:off x="290829" y="84073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2" name="object 1092"/>
          <p:cNvSpPr/>
          <p:nvPr/>
        </p:nvSpPr>
        <p:spPr>
          <a:xfrm>
            <a:off x="290829" y="821689"/>
            <a:ext cx="1270" cy="8890"/>
          </a:xfrm>
          <a:custGeom>
            <a:avLst/>
            <a:gdLst/>
            <a:ahLst/>
            <a:cxnLst/>
            <a:rect l="l" t="t" r="r" b="b"/>
            <a:pathLst>
              <a:path w="1270" h="8890">
                <a:moveTo>
                  <a:pt x="0" y="8889"/>
                </a:moveTo>
                <a:lnTo>
                  <a:pt x="0" y="0"/>
                </a:lnTo>
                <a:lnTo>
                  <a:pt x="127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3" name="object 1093"/>
          <p:cNvSpPr/>
          <p:nvPr/>
        </p:nvSpPr>
        <p:spPr>
          <a:xfrm>
            <a:off x="30099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4" name="object 1094"/>
          <p:cNvSpPr/>
          <p:nvPr/>
        </p:nvSpPr>
        <p:spPr>
          <a:xfrm>
            <a:off x="32004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5" name="object 1095"/>
          <p:cNvSpPr/>
          <p:nvPr/>
        </p:nvSpPr>
        <p:spPr>
          <a:xfrm>
            <a:off x="34035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6" name="object 1096"/>
          <p:cNvSpPr/>
          <p:nvPr/>
        </p:nvSpPr>
        <p:spPr>
          <a:xfrm>
            <a:off x="35940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7" name="object 1097"/>
          <p:cNvSpPr/>
          <p:nvPr/>
        </p:nvSpPr>
        <p:spPr>
          <a:xfrm>
            <a:off x="37845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8" name="object 1098"/>
          <p:cNvSpPr/>
          <p:nvPr/>
        </p:nvSpPr>
        <p:spPr>
          <a:xfrm>
            <a:off x="39877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9" name="object 1099"/>
          <p:cNvSpPr/>
          <p:nvPr/>
        </p:nvSpPr>
        <p:spPr>
          <a:xfrm>
            <a:off x="41783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0" name="object 1100"/>
          <p:cNvSpPr/>
          <p:nvPr/>
        </p:nvSpPr>
        <p:spPr>
          <a:xfrm>
            <a:off x="43688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1" name="object 1101"/>
          <p:cNvSpPr/>
          <p:nvPr/>
        </p:nvSpPr>
        <p:spPr>
          <a:xfrm>
            <a:off x="45593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2" name="object 1102"/>
          <p:cNvSpPr/>
          <p:nvPr/>
        </p:nvSpPr>
        <p:spPr>
          <a:xfrm>
            <a:off x="47625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3" name="object 1103"/>
          <p:cNvSpPr/>
          <p:nvPr/>
        </p:nvSpPr>
        <p:spPr>
          <a:xfrm>
            <a:off x="49530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4" name="object 1104"/>
          <p:cNvSpPr/>
          <p:nvPr/>
        </p:nvSpPr>
        <p:spPr>
          <a:xfrm>
            <a:off x="51435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5" name="object 1105"/>
          <p:cNvSpPr/>
          <p:nvPr/>
        </p:nvSpPr>
        <p:spPr>
          <a:xfrm>
            <a:off x="53340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6" name="object 1106"/>
          <p:cNvSpPr/>
          <p:nvPr/>
        </p:nvSpPr>
        <p:spPr>
          <a:xfrm>
            <a:off x="55371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7" name="object 1107"/>
          <p:cNvSpPr/>
          <p:nvPr/>
        </p:nvSpPr>
        <p:spPr>
          <a:xfrm>
            <a:off x="57276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8" name="object 1108"/>
          <p:cNvSpPr/>
          <p:nvPr/>
        </p:nvSpPr>
        <p:spPr>
          <a:xfrm>
            <a:off x="59181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9" name="object 1109"/>
          <p:cNvSpPr/>
          <p:nvPr/>
        </p:nvSpPr>
        <p:spPr>
          <a:xfrm>
            <a:off x="61214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0" name="object 1110"/>
          <p:cNvSpPr/>
          <p:nvPr/>
        </p:nvSpPr>
        <p:spPr>
          <a:xfrm>
            <a:off x="63119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1" name="object 1111"/>
          <p:cNvSpPr/>
          <p:nvPr/>
        </p:nvSpPr>
        <p:spPr>
          <a:xfrm>
            <a:off x="65024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2" name="object 1112"/>
          <p:cNvSpPr/>
          <p:nvPr/>
        </p:nvSpPr>
        <p:spPr>
          <a:xfrm>
            <a:off x="67055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3" name="object 1113"/>
          <p:cNvSpPr/>
          <p:nvPr/>
        </p:nvSpPr>
        <p:spPr>
          <a:xfrm>
            <a:off x="68960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4" name="object 1114"/>
          <p:cNvSpPr/>
          <p:nvPr/>
        </p:nvSpPr>
        <p:spPr>
          <a:xfrm>
            <a:off x="70865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5" name="object 1115"/>
          <p:cNvSpPr/>
          <p:nvPr/>
        </p:nvSpPr>
        <p:spPr>
          <a:xfrm>
            <a:off x="72770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6" name="object 1116"/>
          <p:cNvSpPr/>
          <p:nvPr/>
        </p:nvSpPr>
        <p:spPr>
          <a:xfrm>
            <a:off x="74675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7" name="object 1117"/>
          <p:cNvSpPr/>
          <p:nvPr/>
        </p:nvSpPr>
        <p:spPr>
          <a:xfrm>
            <a:off x="76708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8" name="object 1118"/>
          <p:cNvSpPr/>
          <p:nvPr/>
        </p:nvSpPr>
        <p:spPr>
          <a:xfrm>
            <a:off x="78613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9" name="object 1119"/>
          <p:cNvSpPr/>
          <p:nvPr/>
        </p:nvSpPr>
        <p:spPr>
          <a:xfrm>
            <a:off x="80518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0" name="object 1120"/>
          <p:cNvSpPr/>
          <p:nvPr/>
        </p:nvSpPr>
        <p:spPr>
          <a:xfrm>
            <a:off x="82550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1" name="object 1121"/>
          <p:cNvSpPr/>
          <p:nvPr/>
        </p:nvSpPr>
        <p:spPr>
          <a:xfrm>
            <a:off x="84455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2" name="object 1122"/>
          <p:cNvSpPr/>
          <p:nvPr/>
        </p:nvSpPr>
        <p:spPr>
          <a:xfrm>
            <a:off x="86360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3" name="object 1123"/>
          <p:cNvSpPr/>
          <p:nvPr/>
        </p:nvSpPr>
        <p:spPr>
          <a:xfrm>
            <a:off x="88391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4" name="object 1124"/>
          <p:cNvSpPr/>
          <p:nvPr/>
        </p:nvSpPr>
        <p:spPr>
          <a:xfrm>
            <a:off x="90296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5" name="object 1125"/>
          <p:cNvSpPr/>
          <p:nvPr/>
        </p:nvSpPr>
        <p:spPr>
          <a:xfrm>
            <a:off x="92201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6" name="object 1126"/>
          <p:cNvSpPr/>
          <p:nvPr/>
        </p:nvSpPr>
        <p:spPr>
          <a:xfrm>
            <a:off x="94106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7" name="object 1127"/>
          <p:cNvSpPr/>
          <p:nvPr/>
        </p:nvSpPr>
        <p:spPr>
          <a:xfrm>
            <a:off x="96138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8" name="object 1128"/>
          <p:cNvSpPr/>
          <p:nvPr/>
        </p:nvSpPr>
        <p:spPr>
          <a:xfrm>
            <a:off x="98043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9" name="object 1129"/>
          <p:cNvSpPr/>
          <p:nvPr/>
        </p:nvSpPr>
        <p:spPr>
          <a:xfrm>
            <a:off x="99948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0" name="object 1130"/>
          <p:cNvSpPr/>
          <p:nvPr/>
        </p:nvSpPr>
        <p:spPr>
          <a:xfrm>
            <a:off x="101853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1" name="object 1131"/>
          <p:cNvSpPr/>
          <p:nvPr/>
        </p:nvSpPr>
        <p:spPr>
          <a:xfrm>
            <a:off x="103886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2" name="object 1132"/>
          <p:cNvSpPr/>
          <p:nvPr/>
        </p:nvSpPr>
        <p:spPr>
          <a:xfrm>
            <a:off x="105791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3" name="object 1133"/>
          <p:cNvSpPr/>
          <p:nvPr/>
        </p:nvSpPr>
        <p:spPr>
          <a:xfrm>
            <a:off x="107696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4" name="object 1134"/>
          <p:cNvSpPr/>
          <p:nvPr/>
        </p:nvSpPr>
        <p:spPr>
          <a:xfrm>
            <a:off x="109601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5" name="object 1135"/>
          <p:cNvSpPr/>
          <p:nvPr/>
        </p:nvSpPr>
        <p:spPr>
          <a:xfrm>
            <a:off x="111633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6" name="object 1136"/>
          <p:cNvSpPr/>
          <p:nvPr/>
        </p:nvSpPr>
        <p:spPr>
          <a:xfrm>
            <a:off x="113538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7" name="object 1137"/>
          <p:cNvSpPr/>
          <p:nvPr/>
        </p:nvSpPr>
        <p:spPr>
          <a:xfrm>
            <a:off x="115443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8" name="object 1138"/>
          <p:cNvSpPr/>
          <p:nvPr/>
        </p:nvSpPr>
        <p:spPr>
          <a:xfrm>
            <a:off x="117475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9" name="object 1139"/>
          <p:cNvSpPr/>
          <p:nvPr/>
        </p:nvSpPr>
        <p:spPr>
          <a:xfrm>
            <a:off x="119380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0" name="object 1140"/>
          <p:cNvSpPr/>
          <p:nvPr/>
        </p:nvSpPr>
        <p:spPr>
          <a:xfrm>
            <a:off x="121285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1" name="object 1141"/>
          <p:cNvSpPr/>
          <p:nvPr/>
        </p:nvSpPr>
        <p:spPr>
          <a:xfrm>
            <a:off x="123316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2" name="object 1142"/>
          <p:cNvSpPr/>
          <p:nvPr/>
        </p:nvSpPr>
        <p:spPr>
          <a:xfrm>
            <a:off x="125221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3" name="object 1143"/>
          <p:cNvSpPr/>
          <p:nvPr/>
        </p:nvSpPr>
        <p:spPr>
          <a:xfrm>
            <a:off x="127126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4" name="object 1144"/>
          <p:cNvSpPr/>
          <p:nvPr/>
        </p:nvSpPr>
        <p:spPr>
          <a:xfrm>
            <a:off x="129031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5" name="object 1145"/>
          <p:cNvSpPr/>
          <p:nvPr/>
        </p:nvSpPr>
        <p:spPr>
          <a:xfrm>
            <a:off x="131063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6" name="object 1146"/>
          <p:cNvSpPr/>
          <p:nvPr/>
        </p:nvSpPr>
        <p:spPr>
          <a:xfrm>
            <a:off x="132968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7" name="object 1147"/>
          <p:cNvSpPr/>
          <p:nvPr/>
        </p:nvSpPr>
        <p:spPr>
          <a:xfrm>
            <a:off x="134873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8" name="object 1148"/>
          <p:cNvSpPr/>
          <p:nvPr/>
        </p:nvSpPr>
        <p:spPr>
          <a:xfrm>
            <a:off x="136778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9" name="object 1149"/>
          <p:cNvSpPr/>
          <p:nvPr/>
        </p:nvSpPr>
        <p:spPr>
          <a:xfrm>
            <a:off x="138811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0" name="object 1150"/>
          <p:cNvSpPr/>
          <p:nvPr/>
        </p:nvSpPr>
        <p:spPr>
          <a:xfrm>
            <a:off x="140716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1" name="object 1151"/>
          <p:cNvSpPr/>
          <p:nvPr/>
        </p:nvSpPr>
        <p:spPr>
          <a:xfrm>
            <a:off x="142621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2" name="object 1152"/>
          <p:cNvSpPr/>
          <p:nvPr/>
        </p:nvSpPr>
        <p:spPr>
          <a:xfrm>
            <a:off x="144653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3" name="object 1153"/>
          <p:cNvSpPr/>
          <p:nvPr/>
        </p:nvSpPr>
        <p:spPr>
          <a:xfrm>
            <a:off x="146558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4" name="object 1154"/>
          <p:cNvSpPr/>
          <p:nvPr/>
        </p:nvSpPr>
        <p:spPr>
          <a:xfrm>
            <a:off x="148463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5" name="object 1155"/>
          <p:cNvSpPr/>
          <p:nvPr/>
        </p:nvSpPr>
        <p:spPr>
          <a:xfrm>
            <a:off x="150368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6" name="object 1156"/>
          <p:cNvSpPr/>
          <p:nvPr/>
        </p:nvSpPr>
        <p:spPr>
          <a:xfrm>
            <a:off x="152400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7" name="object 1157"/>
          <p:cNvSpPr/>
          <p:nvPr/>
        </p:nvSpPr>
        <p:spPr>
          <a:xfrm>
            <a:off x="154305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8" name="object 1158"/>
          <p:cNvSpPr/>
          <p:nvPr/>
        </p:nvSpPr>
        <p:spPr>
          <a:xfrm>
            <a:off x="156210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9" name="object 1159"/>
          <p:cNvSpPr/>
          <p:nvPr/>
        </p:nvSpPr>
        <p:spPr>
          <a:xfrm>
            <a:off x="158241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90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0" name="object 1160"/>
          <p:cNvSpPr/>
          <p:nvPr/>
        </p:nvSpPr>
        <p:spPr>
          <a:xfrm>
            <a:off x="160146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59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1" name="object 1161"/>
          <p:cNvSpPr/>
          <p:nvPr/>
        </p:nvSpPr>
        <p:spPr>
          <a:xfrm>
            <a:off x="162051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2" name="object 1162"/>
          <p:cNvSpPr/>
          <p:nvPr/>
        </p:nvSpPr>
        <p:spPr>
          <a:xfrm>
            <a:off x="163957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3" name="object 1163"/>
          <p:cNvSpPr/>
          <p:nvPr/>
        </p:nvSpPr>
        <p:spPr>
          <a:xfrm>
            <a:off x="165988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4" name="object 1164"/>
          <p:cNvSpPr/>
          <p:nvPr/>
        </p:nvSpPr>
        <p:spPr>
          <a:xfrm>
            <a:off x="167893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5" name="object 1165"/>
          <p:cNvSpPr/>
          <p:nvPr/>
        </p:nvSpPr>
        <p:spPr>
          <a:xfrm>
            <a:off x="169798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6" name="object 1166"/>
          <p:cNvSpPr/>
          <p:nvPr/>
        </p:nvSpPr>
        <p:spPr>
          <a:xfrm>
            <a:off x="171703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7" name="object 1167"/>
          <p:cNvSpPr/>
          <p:nvPr/>
        </p:nvSpPr>
        <p:spPr>
          <a:xfrm>
            <a:off x="173736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8" name="object 1168"/>
          <p:cNvSpPr/>
          <p:nvPr/>
        </p:nvSpPr>
        <p:spPr>
          <a:xfrm>
            <a:off x="175641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9" name="object 1169"/>
          <p:cNvSpPr/>
          <p:nvPr/>
        </p:nvSpPr>
        <p:spPr>
          <a:xfrm>
            <a:off x="177546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0" name="object 1170"/>
          <p:cNvSpPr/>
          <p:nvPr/>
        </p:nvSpPr>
        <p:spPr>
          <a:xfrm>
            <a:off x="179577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1" name="object 1171"/>
          <p:cNvSpPr/>
          <p:nvPr/>
        </p:nvSpPr>
        <p:spPr>
          <a:xfrm>
            <a:off x="181482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2" name="object 1172"/>
          <p:cNvSpPr/>
          <p:nvPr/>
        </p:nvSpPr>
        <p:spPr>
          <a:xfrm>
            <a:off x="183387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3" name="object 1173"/>
          <p:cNvSpPr/>
          <p:nvPr/>
        </p:nvSpPr>
        <p:spPr>
          <a:xfrm>
            <a:off x="185420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4" name="object 1174"/>
          <p:cNvSpPr/>
          <p:nvPr/>
        </p:nvSpPr>
        <p:spPr>
          <a:xfrm>
            <a:off x="187325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5" name="object 1175"/>
          <p:cNvSpPr/>
          <p:nvPr/>
        </p:nvSpPr>
        <p:spPr>
          <a:xfrm>
            <a:off x="189230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6" name="object 1176"/>
          <p:cNvSpPr/>
          <p:nvPr/>
        </p:nvSpPr>
        <p:spPr>
          <a:xfrm>
            <a:off x="191135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7" name="object 1177"/>
          <p:cNvSpPr/>
          <p:nvPr/>
        </p:nvSpPr>
        <p:spPr>
          <a:xfrm>
            <a:off x="193167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8" name="object 1178"/>
          <p:cNvSpPr/>
          <p:nvPr/>
        </p:nvSpPr>
        <p:spPr>
          <a:xfrm>
            <a:off x="195072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9" name="object 1179"/>
          <p:cNvSpPr/>
          <p:nvPr/>
        </p:nvSpPr>
        <p:spPr>
          <a:xfrm>
            <a:off x="196977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0" name="object 1180"/>
          <p:cNvSpPr/>
          <p:nvPr/>
        </p:nvSpPr>
        <p:spPr>
          <a:xfrm>
            <a:off x="198882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1" name="object 1181"/>
          <p:cNvSpPr/>
          <p:nvPr/>
        </p:nvSpPr>
        <p:spPr>
          <a:xfrm>
            <a:off x="200913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2" name="object 1182"/>
          <p:cNvSpPr/>
          <p:nvPr/>
        </p:nvSpPr>
        <p:spPr>
          <a:xfrm>
            <a:off x="202818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3" name="object 1183"/>
          <p:cNvSpPr/>
          <p:nvPr/>
        </p:nvSpPr>
        <p:spPr>
          <a:xfrm>
            <a:off x="204723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4" name="object 1184"/>
          <p:cNvSpPr/>
          <p:nvPr/>
        </p:nvSpPr>
        <p:spPr>
          <a:xfrm>
            <a:off x="206628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5" name="object 1185"/>
          <p:cNvSpPr/>
          <p:nvPr/>
        </p:nvSpPr>
        <p:spPr>
          <a:xfrm>
            <a:off x="208661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6" name="object 1186"/>
          <p:cNvSpPr/>
          <p:nvPr/>
        </p:nvSpPr>
        <p:spPr>
          <a:xfrm>
            <a:off x="210566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7" name="object 1187"/>
          <p:cNvSpPr/>
          <p:nvPr/>
        </p:nvSpPr>
        <p:spPr>
          <a:xfrm>
            <a:off x="212471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8" name="object 1188"/>
          <p:cNvSpPr/>
          <p:nvPr/>
        </p:nvSpPr>
        <p:spPr>
          <a:xfrm>
            <a:off x="214502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9" name="object 1189"/>
          <p:cNvSpPr/>
          <p:nvPr/>
        </p:nvSpPr>
        <p:spPr>
          <a:xfrm>
            <a:off x="216407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0" name="object 1190"/>
          <p:cNvSpPr/>
          <p:nvPr/>
        </p:nvSpPr>
        <p:spPr>
          <a:xfrm>
            <a:off x="218312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1" name="object 1191"/>
          <p:cNvSpPr/>
          <p:nvPr/>
        </p:nvSpPr>
        <p:spPr>
          <a:xfrm>
            <a:off x="220345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2" name="object 1192"/>
          <p:cNvSpPr/>
          <p:nvPr/>
        </p:nvSpPr>
        <p:spPr>
          <a:xfrm>
            <a:off x="222250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3" name="object 1193"/>
          <p:cNvSpPr/>
          <p:nvPr/>
        </p:nvSpPr>
        <p:spPr>
          <a:xfrm>
            <a:off x="224155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4" name="object 1194"/>
          <p:cNvSpPr/>
          <p:nvPr/>
        </p:nvSpPr>
        <p:spPr>
          <a:xfrm>
            <a:off x="226060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5" name="object 1195"/>
          <p:cNvSpPr/>
          <p:nvPr/>
        </p:nvSpPr>
        <p:spPr>
          <a:xfrm>
            <a:off x="227965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6" name="object 1196"/>
          <p:cNvSpPr/>
          <p:nvPr/>
        </p:nvSpPr>
        <p:spPr>
          <a:xfrm>
            <a:off x="229997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7" name="object 1197"/>
          <p:cNvSpPr/>
          <p:nvPr/>
        </p:nvSpPr>
        <p:spPr>
          <a:xfrm>
            <a:off x="231902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8" name="object 1198"/>
          <p:cNvSpPr/>
          <p:nvPr/>
        </p:nvSpPr>
        <p:spPr>
          <a:xfrm>
            <a:off x="233807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9" name="object 1199"/>
          <p:cNvSpPr/>
          <p:nvPr/>
        </p:nvSpPr>
        <p:spPr>
          <a:xfrm>
            <a:off x="235838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0" name="object 1200"/>
          <p:cNvSpPr/>
          <p:nvPr/>
        </p:nvSpPr>
        <p:spPr>
          <a:xfrm>
            <a:off x="237743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1" name="object 1201"/>
          <p:cNvSpPr/>
          <p:nvPr/>
        </p:nvSpPr>
        <p:spPr>
          <a:xfrm>
            <a:off x="239648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2" name="object 1202"/>
          <p:cNvSpPr/>
          <p:nvPr/>
        </p:nvSpPr>
        <p:spPr>
          <a:xfrm>
            <a:off x="241681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3" name="object 1203"/>
          <p:cNvSpPr/>
          <p:nvPr/>
        </p:nvSpPr>
        <p:spPr>
          <a:xfrm>
            <a:off x="243586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4" name="object 1204"/>
          <p:cNvSpPr/>
          <p:nvPr/>
        </p:nvSpPr>
        <p:spPr>
          <a:xfrm>
            <a:off x="245491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5" name="object 1205"/>
          <p:cNvSpPr/>
          <p:nvPr/>
        </p:nvSpPr>
        <p:spPr>
          <a:xfrm>
            <a:off x="247396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6" name="object 1206"/>
          <p:cNvSpPr/>
          <p:nvPr/>
        </p:nvSpPr>
        <p:spPr>
          <a:xfrm>
            <a:off x="249427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7" name="object 1207"/>
          <p:cNvSpPr/>
          <p:nvPr/>
        </p:nvSpPr>
        <p:spPr>
          <a:xfrm>
            <a:off x="251332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8" name="object 1208"/>
          <p:cNvSpPr/>
          <p:nvPr/>
        </p:nvSpPr>
        <p:spPr>
          <a:xfrm>
            <a:off x="253237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9" name="object 1209"/>
          <p:cNvSpPr/>
          <p:nvPr/>
        </p:nvSpPr>
        <p:spPr>
          <a:xfrm>
            <a:off x="255142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0" name="object 1210"/>
          <p:cNvSpPr/>
          <p:nvPr/>
        </p:nvSpPr>
        <p:spPr>
          <a:xfrm>
            <a:off x="257175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1" name="object 1211"/>
          <p:cNvSpPr/>
          <p:nvPr/>
        </p:nvSpPr>
        <p:spPr>
          <a:xfrm>
            <a:off x="259080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2" name="object 1212"/>
          <p:cNvSpPr/>
          <p:nvPr/>
        </p:nvSpPr>
        <p:spPr>
          <a:xfrm>
            <a:off x="260985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3" name="object 1213"/>
          <p:cNvSpPr/>
          <p:nvPr/>
        </p:nvSpPr>
        <p:spPr>
          <a:xfrm>
            <a:off x="263017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4" name="object 1214"/>
          <p:cNvSpPr/>
          <p:nvPr/>
        </p:nvSpPr>
        <p:spPr>
          <a:xfrm>
            <a:off x="264922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5" name="object 1215"/>
          <p:cNvSpPr/>
          <p:nvPr/>
        </p:nvSpPr>
        <p:spPr>
          <a:xfrm>
            <a:off x="266827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6" name="object 1216"/>
          <p:cNvSpPr/>
          <p:nvPr/>
        </p:nvSpPr>
        <p:spPr>
          <a:xfrm>
            <a:off x="268732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7" name="object 1217"/>
          <p:cNvSpPr/>
          <p:nvPr/>
        </p:nvSpPr>
        <p:spPr>
          <a:xfrm>
            <a:off x="270763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8" name="object 1218"/>
          <p:cNvSpPr/>
          <p:nvPr/>
        </p:nvSpPr>
        <p:spPr>
          <a:xfrm>
            <a:off x="272668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9" name="object 1219"/>
          <p:cNvSpPr/>
          <p:nvPr/>
        </p:nvSpPr>
        <p:spPr>
          <a:xfrm>
            <a:off x="274573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0" name="object 1220"/>
          <p:cNvSpPr/>
          <p:nvPr/>
        </p:nvSpPr>
        <p:spPr>
          <a:xfrm>
            <a:off x="276606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1" name="object 1221"/>
          <p:cNvSpPr/>
          <p:nvPr/>
        </p:nvSpPr>
        <p:spPr>
          <a:xfrm>
            <a:off x="278511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2" name="object 1222"/>
          <p:cNvSpPr/>
          <p:nvPr/>
        </p:nvSpPr>
        <p:spPr>
          <a:xfrm>
            <a:off x="280416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3" name="object 1223"/>
          <p:cNvSpPr/>
          <p:nvPr/>
        </p:nvSpPr>
        <p:spPr>
          <a:xfrm>
            <a:off x="282321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4" name="object 1224"/>
          <p:cNvSpPr/>
          <p:nvPr/>
        </p:nvSpPr>
        <p:spPr>
          <a:xfrm>
            <a:off x="284352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5" name="object 1225"/>
          <p:cNvSpPr/>
          <p:nvPr/>
        </p:nvSpPr>
        <p:spPr>
          <a:xfrm>
            <a:off x="286257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6" name="object 1226"/>
          <p:cNvSpPr/>
          <p:nvPr/>
        </p:nvSpPr>
        <p:spPr>
          <a:xfrm>
            <a:off x="288162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7" name="object 1227"/>
          <p:cNvSpPr/>
          <p:nvPr/>
        </p:nvSpPr>
        <p:spPr>
          <a:xfrm>
            <a:off x="290067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5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8" name="object 1228"/>
          <p:cNvSpPr/>
          <p:nvPr/>
        </p:nvSpPr>
        <p:spPr>
          <a:xfrm>
            <a:off x="292100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9" name="object 1229"/>
          <p:cNvSpPr/>
          <p:nvPr/>
        </p:nvSpPr>
        <p:spPr>
          <a:xfrm>
            <a:off x="294005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0" name="object 1230"/>
          <p:cNvSpPr/>
          <p:nvPr/>
        </p:nvSpPr>
        <p:spPr>
          <a:xfrm>
            <a:off x="295910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1" name="object 1231"/>
          <p:cNvSpPr/>
          <p:nvPr/>
        </p:nvSpPr>
        <p:spPr>
          <a:xfrm>
            <a:off x="297942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2" name="object 1232"/>
          <p:cNvSpPr/>
          <p:nvPr/>
        </p:nvSpPr>
        <p:spPr>
          <a:xfrm>
            <a:off x="299847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3" name="object 1233"/>
          <p:cNvSpPr/>
          <p:nvPr/>
        </p:nvSpPr>
        <p:spPr>
          <a:xfrm>
            <a:off x="301752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4" name="object 1234"/>
          <p:cNvSpPr/>
          <p:nvPr/>
        </p:nvSpPr>
        <p:spPr>
          <a:xfrm>
            <a:off x="3036570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5" name="object 1235"/>
          <p:cNvSpPr/>
          <p:nvPr/>
        </p:nvSpPr>
        <p:spPr>
          <a:xfrm>
            <a:off x="3056889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9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6" name="object 1236"/>
          <p:cNvSpPr/>
          <p:nvPr/>
        </p:nvSpPr>
        <p:spPr>
          <a:xfrm>
            <a:off x="307593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7" name="object 1237"/>
          <p:cNvSpPr/>
          <p:nvPr/>
        </p:nvSpPr>
        <p:spPr>
          <a:xfrm>
            <a:off x="3094989" y="82168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8" name="object 1238"/>
          <p:cNvSpPr/>
          <p:nvPr/>
        </p:nvSpPr>
        <p:spPr>
          <a:xfrm>
            <a:off x="3115310" y="821689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89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9" name="object 1239"/>
          <p:cNvSpPr/>
          <p:nvPr/>
        </p:nvSpPr>
        <p:spPr>
          <a:xfrm>
            <a:off x="3134360" y="82296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0" name="object 1240"/>
          <p:cNvSpPr/>
          <p:nvPr/>
        </p:nvSpPr>
        <p:spPr>
          <a:xfrm>
            <a:off x="3134360" y="84201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1" name="object 1241"/>
          <p:cNvSpPr/>
          <p:nvPr/>
        </p:nvSpPr>
        <p:spPr>
          <a:xfrm>
            <a:off x="3134360" y="86106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2" name="object 1242"/>
          <p:cNvSpPr/>
          <p:nvPr/>
        </p:nvSpPr>
        <p:spPr>
          <a:xfrm>
            <a:off x="3134360" y="88138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3" name="object 1243"/>
          <p:cNvSpPr/>
          <p:nvPr/>
        </p:nvSpPr>
        <p:spPr>
          <a:xfrm>
            <a:off x="3134360" y="90043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4" name="object 1244"/>
          <p:cNvSpPr/>
          <p:nvPr/>
        </p:nvSpPr>
        <p:spPr>
          <a:xfrm>
            <a:off x="3134360" y="91948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5" name="object 1245"/>
          <p:cNvSpPr/>
          <p:nvPr/>
        </p:nvSpPr>
        <p:spPr>
          <a:xfrm>
            <a:off x="3134360" y="93853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6" name="object 1246"/>
          <p:cNvSpPr/>
          <p:nvPr/>
        </p:nvSpPr>
        <p:spPr>
          <a:xfrm>
            <a:off x="3134360" y="95885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7" name="object 1247"/>
          <p:cNvSpPr/>
          <p:nvPr/>
        </p:nvSpPr>
        <p:spPr>
          <a:xfrm>
            <a:off x="3134360" y="97790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8" name="object 1248"/>
          <p:cNvSpPr/>
          <p:nvPr/>
        </p:nvSpPr>
        <p:spPr>
          <a:xfrm>
            <a:off x="3134360" y="99695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9" name="object 1249"/>
          <p:cNvSpPr/>
          <p:nvPr/>
        </p:nvSpPr>
        <p:spPr>
          <a:xfrm>
            <a:off x="3134360" y="101726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0" name="object 1250"/>
          <p:cNvSpPr/>
          <p:nvPr/>
        </p:nvSpPr>
        <p:spPr>
          <a:xfrm>
            <a:off x="3134360" y="103631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1" name="object 1251"/>
          <p:cNvSpPr/>
          <p:nvPr/>
        </p:nvSpPr>
        <p:spPr>
          <a:xfrm>
            <a:off x="3134360" y="105536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2" name="object 1252"/>
          <p:cNvSpPr/>
          <p:nvPr/>
        </p:nvSpPr>
        <p:spPr>
          <a:xfrm>
            <a:off x="3134360" y="107441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3" name="object 1253"/>
          <p:cNvSpPr/>
          <p:nvPr/>
        </p:nvSpPr>
        <p:spPr>
          <a:xfrm>
            <a:off x="3134360" y="109473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4" name="object 1254"/>
          <p:cNvSpPr/>
          <p:nvPr/>
        </p:nvSpPr>
        <p:spPr>
          <a:xfrm>
            <a:off x="3134360" y="111378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5" name="object 1255"/>
          <p:cNvSpPr/>
          <p:nvPr/>
        </p:nvSpPr>
        <p:spPr>
          <a:xfrm>
            <a:off x="3134360" y="113283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6" name="object 1256"/>
          <p:cNvSpPr/>
          <p:nvPr/>
        </p:nvSpPr>
        <p:spPr>
          <a:xfrm>
            <a:off x="3134360" y="115188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7" name="object 1257"/>
          <p:cNvSpPr/>
          <p:nvPr/>
        </p:nvSpPr>
        <p:spPr>
          <a:xfrm>
            <a:off x="3134360" y="117221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8" name="object 1258"/>
          <p:cNvSpPr/>
          <p:nvPr/>
        </p:nvSpPr>
        <p:spPr>
          <a:xfrm>
            <a:off x="3134360" y="119126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9" name="object 1259"/>
          <p:cNvSpPr/>
          <p:nvPr/>
        </p:nvSpPr>
        <p:spPr>
          <a:xfrm>
            <a:off x="3134360" y="121031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0" name="object 1260"/>
          <p:cNvSpPr/>
          <p:nvPr/>
        </p:nvSpPr>
        <p:spPr>
          <a:xfrm>
            <a:off x="3134360" y="123063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1" name="object 1261"/>
          <p:cNvSpPr/>
          <p:nvPr/>
        </p:nvSpPr>
        <p:spPr>
          <a:xfrm>
            <a:off x="3134360" y="124968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2" name="object 1262"/>
          <p:cNvSpPr/>
          <p:nvPr/>
        </p:nvSpPr>
        <p:spPr>
          <a:xfrm>
            <a:off x="3134360" y="126873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3" name="object 1263"/>
          <p:cNvSpPr/>
          <p:nvPr/>
        </p:nvSpPr>
        <p:spPr>
          <a:xfrm>
            <a:off x="3134360" y="128905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4" name="object 1264"/>
          <p:cNvSpPr/>
          <p:nvPr/>
        </p:nvSpPr>
        <p:spPr>
          <a:xfrm>
            <a:off x="3134360" y="130810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5" name="object 1265"/>
          <p:cNvSpPr/>
          <p:nvPr/>
        </p:nvSpPr>
        <p:spPr>
          <a:xfrm>
            <a:off x="3134360" y="132715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6" name="object 1266"/>
          <p:cNvSpPr/>
          <p:nvPr/>
        </p:nvSpPr>
        <p:spPr>
          <a:xfrm>
            <a:off x="3134360" y="134620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7" name="object 1267"/>
          <p:cNvSpPr/>
          <p:nvPr/>
        </p:nvSpPr>
        <p:spPr>
          <a:xfrm>
            <a:off x="3134360" y="136525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8" name="object 1268"/>
          <p:cNvSpPr/>
          <p:nvPr/>
        </p:nvSpPr>
        <p:spPr>
          <a:xfrm>
            <a:off x="3134360" y="138556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9" name="object 1269"/>
          <p:cNvSpPr/>
          <p:nvPr/>
        </p:nvSpPr>
        <p:spPr>
          <a:xfrm>
            <a:off x="3134360" y="140461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0" name="object 1270"/>
          <p:cNvSpPr/>
          <p:nvPr/>
        </p:nvSpPr>
        <p:spPr>
          <a:xfrm>
            <a:off x="3134360" y="142366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1" name="object 1271"/>
          <p:cNvSpPr/>
          <p:nvPr/>
        </p:nvSpPr>
        <p:spPr>
          <a:xfrm>
            <a:off x="3134360" y="1443989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2" name="object 1272"/>
          <p:cNvSpPr/>
          <p:nvPr/>
        </p:nvSpPr>
        <p:spPr>
          <a:xfrm>
            <a:off x="3134360" y="146303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3" name="object 1273"/>
          <p:cNvSpPr/>
          <p:nvPr/>
        </p:nvSpPr>
        <p:spPr>
          <a:xfrm>
            <a:off x="3134360" y="148208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4" name="object 1274"/>
          <p:cNvSpPr/>
          <p:nvPr/>
        </p:nvSpPr>
        <p:spPr>
          <a:xfrm>
            <a:off x="3134360" y="1501139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5" name="object 1275"/>
          <p:cNvSpPr/>
          <p:nvPr/>
        </p:nvSpPr>
        <p:spPr>
          <a:xfrm>
            <a:off x="3134360" y="152146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6" name="object 1276"/>
          <p:cNvSpPr/>
          <p:nvPr/>
        </p:nvSpPr>
        <p:spPr>
          <a:xfrm>
            <a:off x="3134360" y="154051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7" name="object 1277"/>
          <p:cNvSpPr/>
          <p:nvPr/>
        </p:nvSpPr>
        <p:spPr>
          <a:xfrm>
            <a:off x="3134360" y="155956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8" name="object 1278"/>
          <p:cNvSpPr/>
          <p:nvPr/>
        </p:nvSpPr>
        <p:spPr>
          <a:xfrm>
            <a:off x="3134360" y="1579880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9" name="object 1279"/>
          <p:cNvSpPr/>
          <p:nvPr/>
        </p:nvSpPr>
        <p:spPr>
          <a:xfrm>
            <a:off x="3134360" y="1598930"/>
            <a:ext cx="0" cy="10160"/>
          </a:xfrm>
          <a:custGeom>
            <a:avLst/>
            <a:gdLst/>
            <a:ahLst/>
            <a:cxnLst/>
            <a:rect l="l" t="t" r="r" b="b"/>
            <a:pathLst>
              <a:path h="10159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0" name="object 1280"/>
          <p:cNvSpPr/>
          <p:nvPr/>
        </p:nvSpPr>
        <p:spPr>
          <a:xfrm>
            <a:off x="3134360" y="161798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1" name="object 1281"/>
          <p:cNvSpPr/>
          <p:nvPr/>
        </p:nvSpPr>
        <p:spPr>
          <a:xfrm>
            <a:off x="3134360" y="16370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2" name="object 1282"/>
          <p:cNvSpPr/>
          <p:nvPr/>
        </p:nvSpPr>
        <p:spPr>
          <a:xfrm>
            <a:off x="3134360" y="165735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3" name="object 1283"/>
          <p:cNvSpPr/>
          <p:nvPr/>
        </p:nvSpPr>
        <p:spPr>
          <a:xfrm>
            <a:off x="3134360" y="16764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4" name="object 1284"/>
          <p:cNvSpPr/>
          <p:nvPr/>
        </p:nvSpPr>
        <p:spPr>
          <a:xfrm>
            <a:off x="3134360" y="16954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5" name="object 1285"/>
          <p:cNvSpPr/>
          <p:nvPr/>
        </p:nvSpPr>
        <p:spPr>
          <a:xfrm>
            <a:off x="3134360" y="17145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6" name="object 1286"/>
          <p:cNvSpPr/>
          <p:nvPr/>
        </p:nvSpPr>
        <p:spPr>
          <a:xfrm>
            <a:off x="3134360" y="17348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7" name="object 1287"/>
          <p:cNvSpPr/>
          <p:nvPr/>
        </p:nvSpPr>
        <p:spPr>
          <a:xfrm>
            <a:off x="3134360" y="17538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8" name="object 1288"/>
          <p:cNvSpPr/>
          <p:nvPr/>
        </p:nvSpPr>
        <p:spPr>
          <a:xfrm>
            <a:off x="3134360" y="17729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9" name="object 1289"/>
          <p:cNvSpPr/>
          <p:nvPr/>
        </p:nvSpPr>
        <p:spPr>
          <a:xfrm>
            <a:off x="3134360" y="179323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0" name="object 1290"/>
          <p:cNvSpPr/>
          <p:nvPr/>
        </p:nvSpPr>
        <p:spPr>
          <a:xfrm>
            <a:off x="3134360" y="18122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1" name="object 1291"/>
          <p:cNvSpPr/>
          <p:nvPr/>
        </p:nvSpPr>
        <p:spPr>
          <a:xfrm>
            <a:off x="3134360" y="18313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2" name="object 1292"/>
          <p:cNvSpPr/>
          <p:nvPr/>
        </p:nvSpPr>
        <p:spPr>
          <a:xfrm>
            <a:off x="3134360" y="185166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3" name="object 1293"/>
          <p:cNvSpPr/>
          <p:nvPr/>
        </p:nvSpPr>
        <p:spPr>
          <a:xfrm>
            <a:off x="3134360" y="18707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4" name="object 1294"/>
          <p:cNvSpPr/>
          <p:nvPr/>
        </p:nvSpPr>
        <p:spPr>
          <a:xfrm>
            <a:off x="3134360" y="18897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5" name="object 1295"/>
          <p:cNvSpPr/>
          <p:nvPr/>
        </p:nvSpPr>
        <p:spPr>
          <a:xfrm>
            <a:off x="3134360" y="19088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6" name="object 1296"/>
          <p:cNvSpPr/>
          <p:nvPr/>
        </p:nvSpPr>
        <p:spPr>
          <a:xfrm>
            <a:off x="3134360" y="192912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7" name="object 1297"/>
          <p:cNvSpPr/>
          <p:nvPr/>
        </p:nvSpPr>
        <p:spPr>
          <a:xfrm>
            <a:off x="3134360" y="194817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8" name="object 1298"/>
          <p:cNvSpPr/>
          <p:nvPr/>
        </p:nvSpPr>
        <p:spPr>
          <a:xfrm>
            <a:off x="3134360" y="19672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9" name="object 1299"/>
          <p:cNvSpPr/>
          <p:nvPr/>
        </p:nvSpPr>
        <p:spPr>
          <a:xfrm>
            <a:off x="3134360" y="19862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0" name="object 1300"/>
          <p:cNvSpPr/>
          <p:nvPr/>
        </p:nvSpPr>
        <p:spPr>
          <a:xfrm>
            <a:off x="3134360" y="200660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1" name="object 1301"/>
          <p:cNvSpPr/>
          <p:nvPr/>
        </p:nvSpPr>
        <p:spPr>
          <a:xfrm>
            <a:off x="3134360" y="20256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2" name="object 1302"/>
          <p:cNvSpPr/>
          <p:nvPr/>
        </p:nvSpPr>
        <p:spPr>
          <a:xfrm>
            <a:off x="3134360" y="20447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3" name="object 1303"/>
          <p:cNvSpPr/>
          <p:nvPr/>
        </p:nvSpPr>
        <p:spPr>
          <a:xfrm>
            <a:off x="3134360" y="20650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4" name="object 1304"/>
          <p:cNvSpPr/>
          <p:nvPr/>
        </p:nvSpPr>
        <p:spPr>
          <a:xfrm>
            <a:off x="3134360" y="208407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5" name="object 1305"/>
          <p:cNvSpPr/>
          <p:nvPr/>
        </p:nvSpPr>
        <p:spPr>
          <a:xfrm>
            <a:off x="3134360" y="21031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6" name="object 1306"/>
          <p:cNvSpPr/>
          <p:nvPr/>
        </p:nvSpPr>
        <p:spPr>
          <a:xfrm>
            <a:off x="3134360" y="21221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7" name="object 1307"/>
          <p:cNvSpPr/>
          <p:nvPr/>
        </p:nvSpPr>
        <p:spPr>
          <a:xfrm>
            <a:off x="3134360" y="214248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8" name="object 1308"/>
          <p:cNvSpPr/>
          <p:nvPr/>
        </p:nvSpPr>
        <p:spPr>
          <a:xfrm>
            <a:off x="3134360" y="21615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9" name="object 1309"/>
          <p:cNvSpPr/>
          <p:nvPr/>
        </p:nvSpPr>
        <p:spPr>
          <a:xfrm>
            <a:off x="3134360" y="21805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0" name="object 1310"/>
          <p:cNvSpPr/>
          <p:nvPr/>
        </p:nvSpPr>
        <p:spPr>
          <a:xfrm>
            <a:off x="3134360" y="220091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1" name="object 1311"/>
          <p:cNvSpPr/>
          <p:nvPr/>
        </p:nvSpPr>
        <p:spPr>
          <a:xfrm>
            <a:off x="3134360" y="221996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2" name="object 1312"/>
          <p:cNvSpPr/>
          <p:nvPr/>
        </p:nvSpPr>
        <p:spPr>
          <a:xfrm>
            <a:off x="3134360" y="22390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3" name="object 1313"/>
          <p:cNvSpPr/>
          <p:nvPr/>
        </p:nvSpPr>
        <p:spPr>
          <a:xfrm>
            <a:off x="3134360" y="22580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4" name="object 1314"/>
          <p:cNvSpPr/>
          <p:nvPr/>
        </p:nvSpPr>
        <p:spPr>
          <a:xfrm>
            <a:off x="3134360" y="22771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5" name="object 1315"/>
          <p:cNvSpPr/>
          <p:nvPr/>
        </p:nvSpPr>
        <p:spPr>
          <a:xfrm>
            <a:off x="3134360" y="229742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6" name="object 1316"/>
          <p:cNvSpPr/>
          <p:nvPr/>
        </p:nvSpPr>
        <p:spPr>
          <a:xfrm>
            <a:off x="3134360" y="23164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7" name="object 1317"/>
          <p:cNvSpPr/>
          <p:nvPr/>
        </p:nvSpPr>
        <p:spPr>
          <a:xfrm>
            <a:off x="3134360" y="23355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8" name="object 1318"/>
          <p:cNvSpPr/>
          <p:nvPr/>
        </p:nvSpPr>
        <p:spPr>
          <a:xfrm>
            <a:off x="3134360" y="235585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9" name="object 1319"/>
          <p:cNvSpPr/>
          <p:nvPr/>
        </p:nvSpPr>
        <p:spPr>
          <a:xfrm>
            <a:off x="3134360" y="23749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0" name="object 1320"/>
          <p:cNvSpPr/>
          <p:nvPr/>
        </p:nvSpPr>
        <p:spPr>
          <a:xfrm>
            <a:off x="3134360" y="23939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1" name="object 1321"/>
          <p:cNvSpPr/>
          <p:nvPr/>
        </p:nvSpPr>
        <p:spPr>
          <a:xfrm>
            <a:off x="3134360" y="241427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2" name="object 1322"/>
          <p:cNvSpPr/>
          <p:nvPr/>
        </p:nvSpPr>
        <p:spPr>
          <a:xfrm>
            <a:off x="3134360" y="24333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3" name="object 1323"/>
          <p:cNvSpPr/>
          <p:nvPr/>
        </p:nvSpPr>
        <p:spPr>
          <a:xfrm>
            <a:off x="3134360" y="24523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4" name="object 1324"/>
          <p:cNvSpPr/>
          <p:nvPr/>
        </p:nvSpPr>
        <p:spPr>
          <a:xfrm>
            <a:off x="3134360" y="24714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5" name="object 1325"/>
          <p:cNvSpPr/>
          <p:nvPr/>
        </p:nvSpPr>
        <p:spPr>
          <a:xfrm>
            <a:off x="3134360" y="249173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6" name="object 1326"/>
          <p:cNvSpPr/>
          <p:nvPr/>
        </p:nvSpPr>
        <p:spPr>
          <a:xfrm>
            <a:off x="3134360" y="25107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7" name="object 1327"/>
          <p:cNvSpPr/>
          <p:nvPr/>
        </p:nvSpPr>
        <p:spPr>
          <a:xfrm>
            <a:off x="3134360" y="25298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8" name="object 1328"/>
          <p:cNvSpPr/>
          <p:nvPr/>
        </p:nvSpPr>
        <p:spPr>
          <a:xfrm>
            <a:off x="3134360" y="25488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9" name="object 1329"/>
          <p:cNvSpPr/>
          <p:nvPr/>
        </p:nvSpPr>
        <p:spPr>
          <a:xfrm>
            <a:off x="3134360" y="256921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0" name="object 1330"/>
          <p:cNvSpPr/>
          <p:nvPr/>
        </p:nvSpPr>
        <p:spPr>
          <a:xfrm>
            <a:off x="3134360" y="25882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1" name="object 1331"/>
          <p:cNvSpPr/>
          <p:nvPr/>
        </p:nvSpPr>
        <p:spPr>
          <a:xfrm>
            <a:off x="3134360" y="26073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2" name="object 1332"/>
          <p:cNvSpPr/>
          <p:nvPr/>
        </p:nvSpPr>
        <p:spPr>
          <a:xfrm>
            <a:off x="3134360" y="262762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3" name="object 1333"/>
          <p:cNvSpPr/>
          <p:nvPr/>
        </p:nvSpPr>
        <p:spPr>
          <a:xfrm>
            <a:off x="3134360" y="26466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4" name="object 1334"/>
          <p:cNvSpPr/>
          <p:nvPr/>
        </p:nvSpPr>
        <p:spPr>
          <a:xfrm>
            <a:off x="3134360" y="26657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5" name="object 1335"/>
          <p:cNvSpPr/>
          <p:nvPr/>
        </p:nvSpPr>
        <p:spPr>
          <a:xfrm>
            <a:off x="3134360" y="26847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6" name="object 1336"/>
          <p:cNvSpPr/>
          <p:nvPr/>
        </p:nvSpPr>
        <p:spPr>
          <a:xfrm>
            <a:off x="3134360" y="270510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7" name="object 1337"/>
          <p:cNvSpPr/>
          <p:nvPr/>
        </p:nvSpPr>
        <p:spPr>
          <a:xfrm>
            <a:off x="3134360" y="27241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8" name="object 1338"/>
          <p:cNvSpPr/>
          <p:nvPr/>
        </p:nvSpPr>
        <p:spPr>
          <a:xfrm>
            <a:off x="3134360" y="27432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9" name="object 1339"/>
          <p:cNvSpPr/>
          <p:nvPr/>
        </p:nvSpPr>
        <p:spPr>
          <a:xfrm>
            <a:off x="3134360" y="27635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0" name="object 1340"/>
          <p:cNvSpPr/>
          <p:nvPr/>
        </p:nvSpPr>
        <p:spPr>
          <a:xfrm>
            <a:off x="3134360" y="27825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1" name="object 1341"/>
          <p:cNvSpPr/>
          <p:nvPr/>
        </p:nvSpPr>
        <p:spPr>
          <a:xfrm>
            <a:off x="3134360" y="28016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2" name="object 1342"/>
          <p:cNvSpPr/>
          <p:nvPr/>
        </p:nvSpPr>
        <p:spPr>
          <a:xfrm>
            <a:off x="3134360" y="282193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3" name="object 1343"/>
          <p:cNvSpPr/>
          <p:nvPr/>
        </p:nvSpPr>
        <p:spPr>
          <a:xfrm>
            <a:off x="3134360" y="284098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4" name="object 1344"/>
          <p:cNvSpPr/>
          <p:nvPr/>
        </p:nvSpPr>
        <p:spPr>
          <a:xfrm>
            <a:off x="3134360" y="286003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5" name="object 1345"/>
          <p:cNvSpPr/>
          <p:nvPr/>
        </p:nvSpPr>
        <p:spPr>
          <a:xfrm>
            <a:off x="3134360" y="28790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6" name="object 1346"/>
          <p:cNvSpPr/>
          <p:nvPr/>
        </p:nvSpPr>
        <p:spPr>
          <a:xfrm>
            <a:off x="3134360" y="28981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7" name="object 1347"/>
          <p:cNvSpPr/>
          <p:nvPr/>
        </p:nvSpPr>
        <p:spPr>
          <a:xfrm>
            <a:off x="3134360" y="291846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8" name="object 1348"/>
          <p:cNvSpPr/>
          <p:nvPr/>
        </p:nvSpPr>
        <p:spPr>
          <a:xfrm>
            <a:off x="3134360" y="293751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9" name="object 1349"/>
          <p:cNvSpPr/>
          <p:nvPr/>
        </p:nvSpPr>
        <p:spPr>
          <a:xfrm>
            <a:off x="3134360" y="295656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0" name="object 1350"/>
          <p:cNvSpPr/>
          <p:nvPr/>
        </p:nvSpPr>
        <p:spPr>
          <a:xfrm>
            <a:off x="3134360" y="297687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1" name="object 1351"/>
          <p:cNvSpPr/>
          <p:nvPr/>
        </p:nvSpPr>
        <p:spPr>
          <a:xfrm>
            <a:off x="3134360" y="29959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2" name="object 1352"/>
          <p:cNvSpPr/>
          <p:nvPr/>
        </p:nvSpPr>
        <p:spPr>
          <a:xfrm>
            <a:off x="3134360" y="30149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3" name="object 1353"/>
          <p:cNvSpPr/>
          <p:nvPr/>
        </p:nvSpPr>
        <p:spPr>
          <a:xfrm>
            <a:off x="3134360" y="303530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4" name="object 1354"/>
          <p:cNvSpPr/>
          <p:nvPr/>
        </p:nvSpPr>
        <p:spPr>
          <a:xfrm>
            <a:off x="3134360" y="305435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5" name="object 1355"/>
          <p:cNvSpPr/>
          <p:nvPr/>
        </p:nvSpPr>
        <p:spPr>
          <a:xfrm>
            <a:off x="3134360" y="30734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6" name="object 1356"/>
          <p:cNvSpPr/>
          <p:nvPr/>
        </p:nvSpPr>
        <p:spPr>
          <a:xfrm>
            <a:off x="3134360" y="30924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7" name="object 1357"/>
          <p:cNvSpPr/>
          <p:nvPr/>
        </p:nvSpPr>
        <p:spPr>
          <a:xfrm>
            <a:off x="3134360" y="311277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8" name="object 1358"/>
          <p:cNvSpPr/>
          <p:nvPr/>
        </p:nvSpPr>
        <p:spPr>
          <a:xfrm>
            <a:off x="3134360" y="31318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9" name="object 1359"/>
          <p:cNvSpPr/>
          <p:nvPr/>
        </p:nvSpPr>
        <p:spPr>
          <a:xfrm>
            <a:off x="3134360" y="31508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0" name="object 1360"/>
          <p:cNvSpPr/>
          <p:nvPr/>
        </p:nvSpPr>
        <p:spPr>
          <a:xfrm>
            <a:off x="3134360" y="31699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1" name="object 1361"/>
          <p:cNvSpPr/>
          <p:nvPr/>
        </p:nvSpPr>
        <p:spPr>
          <a:xfrm>
            <a:off x="3134360" y="319023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2" name="object 1362"/>
          <p:cNvSpPr/>
          <p:nvPr/>
        </p:nvSpPr>
        <p:spPr>
          <a:xfrm>
            <a:off x="3134360" y="32092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3" name="object 1363"/>
          <p:cNvSpPr/>
          <p:nvPr/>
        </p:nvSpPr>
        <p:spPr>
          <a:xfrm>
            <a:off x="3134360" y="322833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4" name="object 1364"/>
          <p:cNvSpPr/>
          <p:nvPr/>
        </p:nvSpPr>
        <p:spPr>
          <a:xfrm>
            <a:off x="3134360" y="324738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5" name="object 1365"/>
          <p:cNvSpPr/>
          <p:nvPr/>
        </p:nvSpPr>
        <p:spPr>
          <a:xfrm>
            <a:off x="3134360" y="326770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6" name="object 1366"/>
          <p:cNvSpPr/>
          <p:nvPr/>
        </p:nvSpPr>
        <p:spPr>
          <a:xfrm>
            <a:off x="3134360" y="328675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7" name="object 1367"/>
          <p:cNvSpPr/>
          <p:nvPr/>
        </p:nvSpPr>
        <p:spPr>
          <a:xfrm>
            <a:off x="3134360" y="330580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8" name="object 1368"/>
          <p:cNvSpPr/>
          <p:nvPr/>
        </p:nvSpPr>
        <p:spPr>
          <a:xfrm>
            <a:off x="3134360" y="332612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9" name="object 1369"/>
          <p:cNvSpPr/>
          <p:nvPr/>
        </p:nvSpPr>
        <p:spPr>
          <a:xfrm>
            <a:off x="3134360" y="33451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0" name="object 1370"/>
          <p:cNvSpPr/>
          <p:nvPr/>
        </p:nvSpPr>
        <p:spPr>
          <a:xfrm>
            <a:off x="3134360" y="33642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1" name="object 1371"/>
          <p:cNvSpPr/>
          <p:nvPr/>
        </p:nvSpPr>
        <p:spPr>
          <a:xfrm>
            <a:off x="3134360" y="338455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2" name="object 1372"/>
          <p:cNvSpPr/>
          <p:nvPr/>
        </p:nvSpPr>
        <p:spPr>
          <a:xfrm>
            <a:off x="3134360" y="34036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3" name="object 1373"/>
          <p:cNvSpPr/>
          <p:nvPr/>
        </p:nvSpPr>
        <p:spPr>
          <a:xfrm>
            <a:off x="3134360" y="34226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4" name="object 1374"/>
          <p:cNvSpPr/>
          <p:nvPr/>
        </p:nvSpPr>
        <p:spPr>
          <a:xfrm>
            <a:off x="3134360" y="34417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5" name="object 1375"/>
          <p:cNvSpPr/>
          <p:nvPr/>
        </p:nvSpPr>
        <p:spPr>
          <a:xfrm>
            <a:off x="3134360" y="34620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6" name="object 1376"/>
          <p:cNvSpPr/>
          <p:nvPr/>
        </p:nvSpPr>
        <p:spPr>
          <a:xfrm>
            <a:off x="3134360" y="348107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7" name="object 1377"/>
          <p:cNvSpPr/>
          <p:nvPr/>
        </p:nvSpPr>
        <p:spPr>
          <a:xfrm>
            <a:off x="3134360" y="35001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8" name="object 1378"/>
          <p:cNvSpPr/>
          <p:nvPr/>
        </p:nvSpPr>
        <p:spPr>
          <a:xfrm>
            <a:off x="3134360" y="35191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9" name="object 1379"/>
          <p:cNvSpPr/>
          <p:nvPr/>
        </p:nvSpPr>
        <p:spPr>
          <a:xfrm>
            <a:off x="3134360" y="353949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0" name="object 1380"/>
          <p:cNvSpPr/>
          <p:nvPr/>
        </p:nvSpPr>
        <p:spPr>
          <a:xfrm>
            <a:off x="3134360" y="355854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1" name="object 1381"/>
          <p:cNvSpPr/>
          <p:nvPr/>
        </p:nvSpPr>
        <p:spPr>
          <a:xfrm>
            <a:off x="3134360" y="357759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2" name="object 1382"/>
          <p:cNvSpPr/>
          <p:nvPr/>
        </p:nvSpPr>
        <p:spPr>
          <a:xfrm>
            <a:off x="3134360" y="359790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3" name="object 1383"/>
          <p:cNvSpPr/>
          <p:nvPr/>
        </p:nvSpPr>
        <p:spPr>
          <a:xfrm>
            <a:off x="3134360" y="361695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4" name="object 1384"/>
          <p:cNvSpPr/>
          <p:nvPr/>
        </p:nvSpPr>
        <p:spPr>
          <a:xfrm>
            <a:off x="3134360" y="363600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5" name="object 1385"/>
          <p:cNvSpPr/>
          <p:nvPr/>
        </p:nvSpPr>
        <p:spPr>
          <a:xfrm>
            <a:off x="3134360" y="365505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6" name="object 1386"/>
          <p:cNvSpPr/>
          <p:nvPr/>
        </p:nvSpPr>
        <p:spPr>
          <a:xfrm>
            <a:off x="3134360" y="367537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7" name="object 1387"/>
          <p:cNvSpPr/>
          <p:nvPr/>
        </p:nvSpPr>
        <p:spPr>
          <a:xfrm>
            <a:off x="3134360" y="369442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8" name="object 1388"/>
          <p:cNvSpPr/>
          <p:nvPr/>
        </p:nvSpPr>
        <p:spPr>
          <a:xfrm>
            <a:off x="3134360" y="3713479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5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9" name="object 1389"/>
          <p:cNvSpPr/>
          <p:nvPr/>
        </p:nvSpPr>
        <p:spPr>
          <a:xfrm>
            <a:off x="3134360" y="373380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0" name="object 1390"/>
          <p:cNvSpPr/>
          <p:nvPr/>
        </p:nvSpPr>
        <p:spPr>
          <a:xfrm>
            <a:off x="3134360" y="375285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89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1" name="object 1391"/>
          <p:cNvSpPr/>
          <p:nvPr/>
        </p:nvSpPr>
        <p:spPr>
          <a:xfrm>
            <a:off x="3134360" y="377190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2" name="object 1392"/>
          <p:cNvSpPr/>
          <p:nvPr/>
        </p:nvSpPr>
        <p:spPr>
          <a:xfrm>
            <a:off x="3134360" y="379095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3" name="object 1393"/>
          <p:cNvSpPr/>
          <p:nvPr/>
        </p:nvSpPr>
        <p:spPr>
          <a:xfrm>
            <a:off x="3134360" y="381127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4" name="object 1394"/>
          <p:cNvSpPr/>
          <p:nvPr/>
        </p:nvSpPr>
        <p:spPr>
          <a:xfrm>
            <a:off x="3134360" y="383032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4"/>
                </a:moveTo>
                <a:lnTo>
                  <a:pt x="4672" y="4444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5" name="object 1395"/>
          <p:cNvSpPr/>
          <p:nvPr/>
        </p:nvSpPr>
        <p:spPr>
          <a:xfrm>
            <a:off x="3134360" y="384937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6" name="object 1396"/>
          <p:cNvSpPr/>
          <p:nvPr/>
        </p:nvSpPr>
        <p:spPr>
          <a:xfrm>
            <a:off x="3134360" y="386842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79"/>
                </a:moveTo>
                <a:lnTo>
                  <a:pt x="4672" y="5079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7" name="object 1397"/>
          <p:cNvSpPr/>
          <p:nvPr/>
        </p:nvSpPr>
        <p:spPr>
          <a:xfrm>
            <a:off x="3134360" y="3888740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-4672" y="4445"/>
                </a:moveTo>
                <a:lnTo>
                  <a:pt x="4672" y="4445"/>
                </a:lnTo>
              </a:path>
            </a:pathLst>
          </a:custGeom>
          <a:ln w="889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8" name="object 1398"/>
          <p:cNvSpPr/>
          <p:nvPr/>
        </p:nvSpPr>
        <p:spPr>
          <a:xfrm>
            <a:off x="3134360" y="3907790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-4672" y="5080"/>
                </a:moveTo>
                <a:lnTo>
                  <a:pt x="4672" y="5080"/>
                </a:lnTo>
              </a:path>
            </a:pathLst>
          </a:custGeom>
          <a:ln w="10160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9" name="object 1399"/>
          <p:cNvSpPr/>
          <p:nvPr/>
        </p:nvSpPr>
        <p:spPr>
          <a:xfrm>
            <a:off x="3126739" y="3926840"/>
            <a:ext cx="7620" cy="3810"/>
          </a:xfrm>
          <a:custGeom>
            <a:avLst/>
            <a:gdLst/>
            <a:ahLst/>
            <a:cxnLst/>
            <a:rect l="l" t="t" r="r" b="b"/>
            <a:pathLst>
              <a:path w="7619" h="3810">
                <a:moveTo>
                  <a:pt x="7620" y="0"/>
                </a:moveTo>
                <a:lnTo>
                  <a:pt x="7620" y="3810"/>
                </a:lnTo>
                <a:lnTo>
                  <a:pt x="0" y="381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0" name="object 1400"/>
          <p:cNvSpPr/>
          <p:nvPr/>
        </p:nvSpPr>
        <p:spPr>
          <a:xfrm>
            <a:off x="310768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1" name="object 1401"/>
          <p:cNvSpPr/>
          <p:nvPr/>
        </p:nvSpPr>
        <p:spPr>
          <a:xfrm>
            <a:off x="308863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2" name="object 1402"/>
          <p:cNvSpPr/>
          <p:nvPr/>
        </p:nvSpPr>
        <p:spPr>
          <a:xfrm>
            <a:off x="306958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3" name="object 1403"/>
          <p:cNvSpPr/>
          <p:nvPr/>
        </p:nvSpPr>
        <p:spPr>
          <a:xfrm>
            <a:off x="304927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4" name="object 1404"/>
          <p:cNvSpPr/>
          <p:nvPr/>
        </p:nvSpPr>
        <p:spPr>
          <a:xfrm>
            <a:off x="303022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5" name="object 1405"/>
          <p:cNvSpPr/>
          <p:nvPr/>
        </p:nvSpPr>
        <p:spPr>
          <a:xfrm>
            <a:off x="301117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6" name="object 1406"/>
          <p:cNvSpPr/>
          <p:nvPr/>
        </p:nvSpPr>
        <p:spPr>
          <a:xfrm>
            <a:off x="299212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7" name="object 1407"/>
          <p:cNvSpPr/>
          <p:nvPr/>
        </p:nvSpPr>
        <p:spPr>
          <a:xfrm>
            <a:off x="297180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8" name="object 1408"/>
          <p:cNvSpPr/>
          <p:nvPr/>
        </p:nvSpPr>
        <p:spPr>
          <a:xfrm>
            <a:off x="295275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9" name="object 1409"/>
          <p:cNvSpPr/>
          <p:nvPr/>
        </p:nvSpPr>
        <p:spPr>
          <a:xfrm>
            <a:off x="293370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0" name="object 1410"/>
          <p:cNvSpPr/>
          <p:nvPr/>
        </p:nvSpPr>
        <p:spPr>
          <a:xfrm>
            <a:off x="291337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1" name="object 1411"/>
          <p:cNvSpPr/>
          <p:nvPr/>
        </p:nvSpPr>
        <p:spPr>
          <a:xfrm>
            <a:off x="289432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2" name="object 1412"/>
          <p:cNvSpPr/>
          <p:nvPr/>
        </p:nvSpPr>
        <p:spPr>
          <a:xfrm>
            <a:off x="287527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3" name="object 1413"/>
          <p:cNvSpPr/>
          <p:nvPr/>
        </p:nvSpPr>
        <p:spPr>
          <a:xfrm>
            <a:off x="285496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4" name="object 1414"/>
          <p:cNvSpPr/>
          <p:nvPr/>
        </p:nvSpPr>
        <p:spPr>
          <a:xfrm>
            <a:off x="283591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5" name="object 1415"/>
          <p:cNvSpPr/>
          <p:nvPr/>
        </p:nvSpPr>
        <p:spPr>
          <a:xfrm>
            <a:off x="281686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6" name="object 1416"/>
          <p:cNvSpPr/>
          <p:nvPr/>
        </p:nvSpPr>
        <p:spPr>
          <a:xfrm>
            <a:off x="279781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7" name="object 1417"/>
          <p:cNvSpPr/>
          <p:nvPr/>
        </p:nvSpPr>
        <p:spPr>
          <a:xfrm>
            <a:off x="277748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8" name="object 1418"/>
          <p:cNvSpPr/>
          <p:nvPr/>
        </p:nvSpPr>
        <p:spPr>
          <a:xfrm>
            <a:off x="275843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9" name="object 1419"/>
          <p:cNvSpPr/>
          <p:nvPr/>
        </p:nvSpPr>
        <p:spPr>
          <a:xfrm>
            <a:off x="273938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0" name="object 1420"/>
          <p:cNvSpPr/>
          <p:nvPr/>
        </p:nvSpPr>
        <p:spPr>
          <a:xfrm>
            <a:off x="272033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1" name="object 1421"/>
          <p:cNvSpPr/>
          <p:nvPr/>
        </p:nvSpPr>
        <p:spPr>
          <a:xfrm>
            <a:off x="270002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2" name="object 1422"/>
          <p:cNvSpPr/>
          <p:nvPr/>
        </p:nvSpPr>
        <p:spPr>
          <a:xfrm>
            <a:off x="268097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3" name="object 1423"/>
          <p:cNvSpPr/>
          <p:nvPr/>
        </p:nvSpPr>
        <p:spPr>
          <a:xfrm>
            <a:off x="266192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4" name="object 1424"/>
          <p:cNvSpPr/>
          <p:nvPr/>
        </p:nvSpPr>
        <p:spPr>
          <a:xfrm>
            <a:off x="264287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5" name="object 1425"/>
          <p:cNvSpPr/>
          <p:nvPr/>
        </p:nvSpPr>
        <p:spPr>
          <a:xfrm>
            <a:off x="262255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6" name="object 1426"/>
          <p:cNvSpPr/>
          <p:nvPr/>
        </p:nvSpPr>
        <p:spPr>
          <a:xfrm>
            <a:off x="260350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7" name="object 1427"/>
          <p:cNvSpPr/>
          <p:nvPr/>
        </p:nvSpPr>
        <p:spPr>
          <a:xfrm>
            <a:off x="258445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8" name="object 1428"/>
          <p:cNvSpPr/>
          <p:nvPr/>
        </p:nvSpPr>
        <p:spPr>
          <a:xfrm>
            <a:off x="256412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9" name="object 1429"/>
          <p:cNvSpPr/>
          <p:nvPr/>
        </p:nvSpPr>
        <p:spPr>
          <a:xfrm>
            <a:off x="254507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0" name="object 1430"/>
          <p:cNvSpPr/>
          <p:nvPr/>
        </p:nvSpPr>
        <p:spPr>
          <a:xfrm>
            <a:off x="252602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1" name="object 1431"/>
          <p:cNvSpPr/>
          <p:nvPr/>
        </p:nvSpPr>
        <p:spPr>
          <a:xfrm>
            <a:off x="250571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2" name="object 1432"/>
          <p:cNvSpPr/>
          <p:nvPr/>
        </p:nvSpPr>
        <p:spPr>
          <a:xfrm>
            <a:off x="248666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3" name="object 1433"/>
          <p:cNvSpPr/>
          <p:nvPr/>
        </p:nvSpPr>
        <p:spPr>
          <a:xfrm>
            <a:off x="246761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4" name="object 1434"/>
          <p:cNvSpPr/>
          <p:nvPr/>
        </p:nvSpPr>
        <p:spPr>
          <a:xfrm>
            <a:off x="244856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5" name="object 1435"/>
          <p:cNvSpPr/>
          <p:nvPr/>
        </p:nvSpPr>
        <p:spPr>
          <a:xfrm>
            <a:off x="242951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6" name="object 1436"/>
          <p:cNvSpPr/>
          <p:nvPr/>
        </p:nvSpPr>
        <p:spPr>
          <a:xfrm>
            <a:off x="240918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7" name="object 1437"/>
          <p:cNvSpPr/>
          <p:nvPr/>
        </p:nvSpPr>
        <p:spPr>
          <a:xfrm>
            <a:off x="239013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8" name="object 1438"/>
          <p:cNvSpPr/>
          <p:nvPr/>
        </p:nvSpPr>
        <p:spPr>
          <a:xfrm>
            <a:off x="237108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9" name="object 1439"/>
          <p:cNvSpPr/>
          <p:nvPr/>
        </p:nvSpPr>
        <p:spPr>
          <a:xfrm>
            <a:off x="235077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0" name="object 1440"/>
          <p:cNvSpPr/>
          <p:nvPr/>
        </p:nvSpPr>
        <p:spPr>
          <a:xfrm>
            <a:off x="233172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1" name="object 1441"/>
          <p:cNvSpPr/>
          <p:nvPr/>
        </p:nvSpPr>
        <p:spPr>
          <a:xfrm>
            <a:off x="231267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2" name="object 1442"/>
          <p:cNvSpPr/>
          <p:nvPr/>
        </p:nvSpPr>
        <p:spPr>
          <a:xfrm>
            <a:off x="229235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3" name="object 1443"/>
          <p:cNvSpPr/>
          <p:nvPr/>
        </p:nvSpPr>
        <p:spPr>
          <a:xfrm>
            <a:off x="227330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4" name="object 1444"/>
          <p:cNvSpPr/>
          <p:nvPr/>
        </p:nvSpPr>
        <p:spPr>
          <a:xfrm>
            <a:off x="225425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5" name="object 1445"/>
          <p:cNvSpPr/>
          <p:nvPr/>
        </p:nvSpPr>
        <p:spPr>
          <a:xfrm>
            <a:off x="223520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6" name="object 1446"/>
          <p:cNvSpPr/>
          <p:nvPr/>
        </p:nvSpPr>
        <p:spPr>
          <a:xfrm>
            <a:off x="221487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7" name="object 1447"/>
          <p:cNvSpPr/>
          <p:nvPr/>
        </p:nvSpPr>
        <p:spPr>
          <a:xfrm>
            <a:off x="219582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8" name="object 1448"/>
          <p:cNvSpPr/>
          <p:nvPr/>
        </p:nvSpPr>
        <p:spPr>
          <a:xfrm>
            <a:off x="217677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9" name="object 1449"/>
          <p:cNvSpPr/>
          <p:nvPr/>
        </p:nvSpPr>
        <p:spPr>
          <a:xfrm>
            <a:off x="215772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0" name="object 1450"/>
          <p:cNvSpPr/>
          <p:nvPr/>
        </p:nvSpPr>
        <p:spPr>
          <a:xfrm>
            <a:off x="213741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1" name="object 1451"/>
          <p:cNvSpPr/>
          <p:nvPr/>
        </p:nvSpPr>
        <p:spPr>
          <a:xfrm>
            <a:off x="211836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2" name="object 1452"/>
          <p:cNvSpPr/>
          <p:nvPr/>
        </p:nvSpPr>
        <p:spPr>
          <a:xfrm>
            <a:off x="209931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3" name="object 1453"/>
          <p:cNvSpPr/>
          <p:nvPr/>
        </p:nvSpPr>
        <p:spPr>
          <a:xfrm>
            <a:off x="207898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4" name="object 1454"/>
          <p:cNvSpPr/>
          <p:nvPr/>
        </p:nvSpPr>
        <p:spPr>
          <a:xfrm>
            <a:off x="205993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5" name="object 1455"/>
          <p:cNvSpPr/>
          <p:nvPr/>
        </p:nvSpPr>
        <p:spPr>
          <a:xfrm>
            <a:off x="204088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6" name="object 1456"/>
          <p:cNvSpPr/>
          <p:nvPr/>
        </p:nvSpPr>
        <p:spPr>
          <a:xfrm>
            <a:off x="202183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7" name="object 1457"/>
          <p:cNvSpPr/>
          <p:nvPr/>
        </p:nvSpPr>
        <p:spPr>
          <a:xfrm>
            <a:off x="200152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8" name="object 1458"/>
          <p:cNvSpPr/>
          <p:nvPr/>
        </p:nvSpPr>
        <p:spPr>
          <a:xfrm>
            <a:off x="198247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9" name="object 1459"/>
          <p:cNvSpPr/>
          <p:nvPr/>
        </p:nvSpPr>
        <p:spPr>
          <a:xfrm>
            <a:off x="196342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9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0" name="object 1460"/>
          <p:cNvSpPr/>
          <p:nvPr/>
        </p:nvSpPr>
        <p:spPr>
          <a:xfrm>
            <a:off x="194310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1" name="object 1461"/>
          <p:cNvSpPr/>
          <p:nvPr/>
        </p:nvSpPr>
        <p:spPr>
          <a:xfrm>
            <a:off x="192405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2" name="object 1462"/>
          <p:cNvSpPr/>
          <p:nvPr/>
        </p:nvSpPr>
        <p:spPr>
          <a:xfrm>
            <a:off x="190500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3" name="object 1463"/>
          <p:cNvSpPr/>
          <p:nvPr/>
        </p:nvSpPr>
        <p:spPr>
          <a:xfrm>
            <a:off x="188595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4" name="object 1464"/>
          <p:cNvSpPr/>
          <p:nvPr/>
        </p:nvSpPr>
        <p:spPr>
          <a:xfrm>
            <a:off x="186562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5" name="object 1465"/>
          <p:cNvSpPr/>
          <p:nvPr/>
        </p:nvSpPr>
        <p:spPr>
          <a:xfrm>
            <a:off x="184657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6" name="object 1466"/>
          <p:cNvSpPr/>
          <p:nvPr/>
        </p:nvSpPr>
        <p:spPr>
          <a:xfrm>
            <a:off x="182752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7" name="object 1467"/>
          <p:cNvSpPr/>
          <p:nvPr/>
        </p:nvSpPr>
        <p:spPr>
          <a:xfrm>
            <a:off x="1808479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8" name="object 1468"/>
          <p:cNvSpPr/>
          <p:nvPr/>
        </p:nvSpPr>
        <p:spPr>
          <a:xfrm>
            <a:off x="178816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9" name="object 1469"/>
          <p:cNvSpPr/>
          <p:nvPr/>
        </p:nvSpPr>
        <p:spPr>
          <a:xfrm>
            <a:off x="1769110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5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0" name="object 1470"/>
          <p:cNvSpPr/>
          <p:nvPr/>
        </p:nvSpPr>
        <p:spPr>
          <a:xfrm>
            <a:off x="1750060" y="393065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89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1" name="object 1471"/>
          <p:cNvSpPr/>
          <p:nvPr/>
        </p:nvSpPr>
        <p:spPr>
          <a:xfrm>
            <a:off x="1729739" y="393065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1016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3364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2" name="object 1472"/>
          <p:cNvSpPr txBox="1"/>
          <p:nvPr/>
        </p:nvSpPr>
        <p:spPr>
          <a:xfrm>
            <a:off x="403859" y="909319"/>
            <a:ext cx="1475740" cy="274320"/>
          </a:xfrm>
          <a:prstGeom prst="rect">
            <a:avLst/>
          </a:prstGeom>
          <a:ln w="9344">
            <a:solidFill>
              <a:srgbClr val="000000"/>
            </a:solidFill>
          </a:ln>
        </p:spPr>
        <p:txBody>
          <a:bodyPr vert="horz" wrap="square" lIns="0" tIns="22860" rIns="0" bIns="0" rtlCol="0">
            <a:spAutoFit/>
          </a:bodyPr>
          <a:lstStyle/>
          <a:p>
            <a:pPr marL="100330">
              <a:lnSpc>
                <a:spcPct val="100000"/>
              </a:lnSpc>
              <a:spcBef>
                <a:spcPts val="180"/>
              </a:spcBef>
            </a:pPr>
            <a:r>
              <a:rPr sz="1500" spc="-5" dirty="0">
                <a:latin typeface="Arial Narrow"/>
                <a:cs typeface="Arial Narrow"/>
              </a:rPr>
              <a:t>Experimental</a:t>
            </a:r>
            <a:r>
              <a:rPr sz="1500" spc="-95" dirty="0">
                <a:latin typeface="Arial Narrow"/>
                <a:cs typeface="Arial Narrow"/>
              </a:rPr>
              <a:t> </a:t>
            </a:r>
            <a:r>
              <a:rPr sz="1500" spc="-5" dirty="0">
                <a:latin typeface="Arial Narrow"/>
                <a:cs typeface="Arial Narrow"/>
              </a:rPr>
              <a:t>Area</a:t>
            </a:r>
            <a:endParaRPr sz="1500">
              <a:latin typeface="Arial Narrow"/>
              <a:cs typeface="Arial Narrow"/>
            </a:endParaRPr>
          </a:p>
        </p:txBody>
      </p:sp>
      <p:sp>
        <p:nvSpPr>
          <p:cNvPr id="1473" name="object 147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/>
              <a:t>Page</a:t>
            </a:r>
            <a:r>
              <a:rPr spc="-35" dirty="0"/>
              <a:t> </a:t>
            </a:r>
            <a:fld id="{81D60167-4931-47E6-BA6A-407CBD079E47}" type="slidenum">
              <a:rPr dirty="0"/>
              <a:t>13</a:t>
            </a:fld>
            <a:endParaRPr dirty="0"/>
          </a:p>
        </p:txBody>
      </p:sp>
      <p:cxnSp>
        <p:nvCxnSpPr>
          <p:cNvPr id="1475" name="Gerade Verbindung mit Pfeil 1474"/>
          <p:cNvCxnSpPr/>
          <p:nvPr/>
        </p:nvCxnSpPr>
        <p:spPr bwMode="auto">
          <a:xfrm flipH="1">
            <a:off x="3929380" y="2090420"/>
            <a:ext cx="135890" cy="4317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77" name="Textfeld 1476"/>
          <p:cNvSpPr txBox="1"/>
          <p:nvPr/>
        </p:nvSpPr>
        <p:spPr>
          <a:xfrm>
            <a:off x="3714208" y="2467438"/>
            <a:ext cx="1155766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2. beam line</a:t>
            </a:r>
          </a:p>
        </p:txBody>
      </p:sp>
      <p:sp>
        <p:nvSpPr>
          <p:cNvPr id="1478" name="Textfeld 1477"/>
          <p:cNvSpPr txBox="1"/>
          <p:nvPr/>
        </p:nvSpPr>
        <p:spPr>
          <a:xfrm>
            <a:off x="3739412" y="2070222"/>
            <a:ext cx="349455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AST</a:t>
            </a:r>
          </a:p>
        </p:txBody>
      </p:sp>
      <p:pic>
        <p:nvPicPr>
          <p:cNvPr id="1479" name="Grafik 147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8" b="37364"/>
          <a:stretch/>
        </p:blipFill>
        <p:spPr>
          <a:xfrm>
            <a:off x="4519930" y="3483564"/>
            <a:ext cx="4615540" cy="3233522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13028" y="4031292"/>
            <a:ext cx="4965701" cy="26258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marR="5080" indent="-285750">
              <a:lnSpc>
                <a:spcPct val="1099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dirty="0">
                <a:cs typeface="Arial Narrow"/>
              </a:rPr>
              <a:t>Low </a:t>
            </a:r>
            <a:r>
              <a:rPr spc="-5" dirty="0">
                <a:cs typeface="Arial Narrow"/>
              </a:rPr>
              <a:t>energy (10-120 MeV/c), high intensity </a:t>
            </a:r>
            <a:r>
              <a:rPr spc="-5" dirty="0">
                <a:cs typeface="Times New Roman"/>
              </a:rPr>
              <a:t>μ/π </a:t>
            </a:r>
            <a:r>
              <a:rPr spc="-5" dirty="0">
                <a:cs typeface="Arial Narrow"/>
              </a:rPr>
              <a:t>beam </a:t>
            </a:r>
            <a:r>
              <a:rPr spc="-10" dirty="0">
                <a:cs typeface="Arial Narrow"/>
              </a:rPr>
              <a:t>line </a:t>
            </a:r>
            <a:r>
              <a:rPr spc="-5" dirty="0">
                <a:cs typeface="Arial Narrow"/>
              </a:rPr>
              <a:t>at </a:t>
            </a:r>
            <a:r>
              <a:rPr dirty="0">
                <a:cs typeface="Arial Narrow"/>
              </a:rPr>
              <a:t>TE  </a:t>
            </a:r>
            <a:r>
              <a:rPr spc="-25" dirty="0">
                <a:cs typeface="Arial Narrow"/>
              </a:rPr>
              <a:t>(175</a:t>
            </a:r>
            <a:r>
              <a:rPr spc="-25" dirty="0">
                <a:cs typeface="Microsoft Sans Serif"/>
              </a:rPr>
              <a:t>° </a:t>
            </a:r>
            <a:r>
              <a:rPr spc="-5" dirty="0">
                <a:cs typeface="Arial Narrow"/>
              </a:rPr>
              <a:t>backward</a:t>
            </a:r>
            <a:r>
              <a:rPr spc="-55" dirty="0">
                <a:cs typeface="Arial Narrow"/>
              </a:rPr>
              <a:t> </a:t>
            </a:r>
            <a:r>
              <a:rPr spc="-5" dirty="0">
                <a:cs typeface="Arial Narrow"/>
              </a:rPr>
              <a:t>angle</a:t>
            </a:r>
            <a:r>
              <a:rPr spc="-5" dirty="0" smtClean="0">
                <a:cs typeface="Arial Narrow"/>
              </a:rPr>
              <a:t>)</a:t>
            </a:r>
            <a:endParaRPr lang="de-CH" spc="-5" dirty="0" smtClean="0">
              <a:cs typeface="Arial Narrow"/>
            </a:endParaRPr>
          </a:p>
          <a:p>
            <a:pPr marL="298450" marR="5080" indent="-285750">
              <a:lnSpc>
                <a:spcPct val="1099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de-CH" dirty="0" err="1" smtClean="0">
                <a:cs typeface="Arial Narrow"/>
              </a:rPr>
              <a:t>Momentum</a:t>
            </a:r>
            <a:r>
              <a:rPr lang="de-CH" dirty="0" smtClean="0">
                <a:cs typeface="Arial Narrow"/>
              </a:rPr>
              <a:t> </a:t>
            </a:r>
            <a:r>
              <a:rPr lang="de-CH" dirty="0" err="1">
                <a:cs typeface="Arial Narrow"/>
              </a:rPr>
              <a:t>acceptance</a:t>
            </a:r>
            <a:r>
              <a:rPr lang="de-CH" dirty="0">
                <a:cs typeface="Arial Narrow"/>
              </a:rPr>
              <a:t> (1</a:t>
            </a:r>
            <a:r>
              <a:rPr lang="el-GR" dirty="0">
                <a:cs typeface="Arial Narrow"/>
              </a:rPr>
              <a:t>σ): 5%</a:t>
            </a:r>
          </a:p>
          <a:p>
            <a:pPr marL="298450" marR="5080" indent="-285750">
              <a:lnSpc>
                <a:spcPct val="1099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de-CH" dirty="0">
                <a:cs typeface="Arial Narrow"/>
              </a:rPr>
              <a:t>Max. </a:t>
            </a:r>
            <a:r>
              <a:rPr lang="de-CH" dirty="0" err="1">
                <a:cs typeface="Arial Narrow"/>
              </a:rPr>
              <a:t>particle</a:t>
            </a:r>
            <a:r>
              <a:rPr lang="de-CH" dirty="0">
                <a:cs typeface="Arial Narrow"/>
              </a:rPr>
              <a:t> </a:t>
            </a:r>
            <a:r>
              <a:rPr lang="de-CH" dirty="0" err="1">
                <a:cs typeface="Arial Narrow"/>
              </a:rPr>
              <a:t>flux</a:t>
            </a:r>
            <a:r>
              <a:rPr lang="de-CH" dirty="0">
                <a:cs typeface="Arial Narrow"/>
              </a:rPr>
              <a:t>: 6x10</a:t>
            </a:r>
            <a:r>
              <a:rPr lang="de-CH" baseline="30000" dirty="0">
                <a:cs typeface="Arial Narrow"/>
              </a:rPr>
              <a:t>9</a:t>
            </a:r>
            <a:r>
              <a:rPr lang="de-CH" dirty="0">
                <a:cs typeface="Arial Narrow"/>
              </a:rPr>
              <a:t> </a:t>
            </a:r>
            <a:r>
              <a:rPr lang="el-GR" dirty="0">
                <a:cs typeface="Arial Narrow"/>
              </a:rPr>
              <a:t>π+ @ 120 </a:t>
            </a:r>
            <a:r>
              <a:rPr lang="de-CH" dirty="0" err="1">
                <a:cs typeface="Arial Narrow"/>
              </a:rPr>
              <a:t>MeV</a:t>
            </a:r>
            <a:r>
              <a:rPr lang="de-CH" dirty="0">
                <a:cs typeface="Arial Narrow"/>
              </a:rPr>
              <a:t>/c </a:t>
            </a:r>
            <a:endParaRPr lang="de-CH" dirty="0" smtClean="0">
              <a:cs typeface="Arial Narrow"/>
            </a:endParaRPr>
          </a:p>
          <a:p>
            <a:pPr marL="298450" marR="5080" indent="-285750">
              <a:lnSpc>
                <a:spcPct val="1099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de-CH" dirty="0" smtClean="0">
                <a:cs typeface="Arial Narrow"/>
              </a:rPr>
              <a:t>Spot </a:t>
            </a:r>
            <a:r>
              <a:rPr lang="de-CH" dirty="0" err="1">
                <a:cs typeface="Arial Narrow"/>
              </a:rPr>
              <a:t>size</a:t>
            </a:r>
            <a:r>
              <a:rPr lang="de-CH" dirty="0">
                <a:cs typeface="Arial Narrow"/>
              </a:rPr>
              <a:t> after </a:t>
            </a:r>
            <a:r>
              <a:rPr lang="de-CH" dirty="0" err="1">
                <a:cs typeface="Arial Narrow"/>
              </a:rPr>
              <a:t>triplet</a:t>
            </a:r>
            <a:r>
              <a:rPr lang="de-CH" dirty="0">
                <a:cs typeface="Arial Narrow"/>
              </a:rPr>
              <a:t> I (RMS): 8mm (x), 10mm (y)  </a:t>
            </a:r>
            <a:endParaRPr lang="de-CH" dirty="0" smtClean="0">
              <a:cs typeface="Arial Narrow"/>
            </a:endParaRPr>
          </a:p>
          <a:p>
            <a:pPr marL="298450" marR="5080" indent="-285750">
              <a:lnSpc>
                <a:spcPct val="1099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de-CH" dirty="0" smtClean="0">
                <a:cs typeface="Arial Narrow"/>
              </a:rPr>
              <a:t>High </a:t>
            </a:r>
            <a:r>
              <a:rPr lang="de-CH" dirty="0" err="1">
                <a:cs typeface="Arial Narrow"/>
              </a:rPr>
              <a:t>neutron</a:t>
            </a:r>
            <a:r>
              <a:rPr lang="de-CH" dirty="0">
                <a:cs typeface="Arial Narrow"/>
              </a:rPr>
              <a:t> </a:t>
            </a:r>
            <a:r>
              <a:rPr lang="de-CH" dirty="0" err="1" smtClean="0">
                <a:cs typeface="Arial Narrow"/>
              </a:rPr>
              <a:t>background</a:t>
            </a:r>
            <a:r>
              <a:rPr lang="de-CH" dirty="0" smtClean="0">
                <a:cs typeface="Arial Narrow"/>
              </a:rPr>
              <a:t> (</a:t>
            </a:r>
            <a:r>
              <a:rPr lang="de-CH" dirty="0" smtClean="0"/>
              <a:t>150 n/mA/s/cm</a:t>
            </a:r>
            <a:r>
              <a:rPr lang="de-CH" baseline="30000" dirty="0" smtClean="0"/>
              <a:t>2</a:t>
            </a:r>
            <a:endParaRPr dirty="0" smtClean="0">
              <a:cs typeface="Arial Narrow"/>
            </a:endParaRPr>
          </a:p>
          <a:p>
            <a:pPr marL="298450" indent="-285750">
              <a:lnSpc>
                <a:spcPct val="100000"/>
              </a:lnSpc>
              <a:spcBef>
                <a:spcPts val="710"/>
              </a:spcBef>
              <a:buFont typeface="Arial" panose="020B0604020202020204" pitchFamily="34" charset="0"/>
              <a:buChar char="•"/>
            </a:pPr>
            <a:r>
              <a:rPr spc="-5" dirty="0" smtClean="0">
                <a:cs typeface="Arial Narrow"/>
              </a:rPr>
              <a:t>Wien Filter </a:t>
            </a:r>
            <a:r>
              <a:rPr spc="-5" dirty="0">
                <a:cs typeface="Arial Narrow"/>
              </a:rPr>
              <a:t>(or Muon Spin Rotator</a:t>
            </a:r>
            <a:r>
              <a:rPr spc="-5" dirty="0" smtClean="0">
                <a:cs typeface="Arial Narrow"/>
              </a:rPr>
              <a:t>)</a:t>
            </a:r>
            <a:endParaRPr lang="de-CH" spc="-5" dirty="0" smtClean="0">
              <a:cs typeface="Arial Narrow"/>
            </a:endParaRPr>
          </a:p>
          <a:p>
            <a:pPr marL="298450" indent="-285750">
              <a:lnSpc>
                <a:spcPct val="100000"/>
              </a:lnSpc>
              <a:spcBef>
                <a:spcPts val="710"/>
              </a:spcBef>
              <a:buFont typeface="Arial" panose="020B0604020202020204" pitchFamily="34" charset="0"/>
              <a:buChar char="•"/>
            </a:pPr>
            <a:r>
              <a:rPr lang="de-CH" dirty="0">
                <a:cs typeface="Arial Narrow"/>
              </a:rPr>
              <a:t>XY Beam Scanner </a:t>
            </a:r>
            <a:endParaRPr dirty="0"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788250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mucool</a:t>
            </a:r>
            <a:r>
              <a:rPr lang="en-GB" dirty="0" smtClean="0"/>
              <a:t>: compression of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 phase space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7536" y="1562274"/>
            <a:ext cx="5483642" cy="207417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809482" y="850320"/>
            <a:ext cx="4386778" cy="318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Aim: to improve the quality of the </a:t>
            </a:r>
            <a:r>
              <a:rPr lang="en-GB" sz="2000" dirty="0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beam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757983" y="5906617"/>
            <a:ext cx="6152646" cy="6093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b="1" dirty="0" smtClean="0">
                <a:solidFill>
                  <a:srgbClr val="000000"/>
                </a:solidFill>
                <a:latin typeface="Calibri"/>
              </a:rPr>
              <a:t>Longitudinal and transverse phase space reduction of a</a:t>
            </a:r>
            <a:r>
              <a:rPr lang="en-US" b="1" dirty="0"/>
              <a:t> μ</a:t>
            </a:r>
            <a:r>
              <a:rPr lang="en-US" b="1" baseline="30000" dirty="0"/>
              <a:t>+</a:t>
            </a:r>
            <a:r>
              <a:rPr lang="en-US" b="1" dirty="0"/>
              <a:t> beam </a:t>
            </a:r>
            <a:endParaRPr lang="en-US" b="1" dirty="0" smtClean="0"/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 smtClean="0"/>
              <a:t>by </a:t>
            </a:r>
            <a:r>
              <a:rPr lang="en-US" b="1" dirty="0"/>
              <a:t>a factor of 10</a:t>
            </a:r>
            <a:r>
              <a:rPr lang="en-US" b="1" baseline="30000" dirty="0"/>
              <a:t>10</a:t>
            </a:r>
            <a:r>
              <a:rPr lang="en-US" b="1" dirty="0"/>
              <a:t> with 10</a:t>
            </a:r>
            <a:r>
              <a:rPr lang="en-US" b="1" baseline="30000" dirty="0"/>
              <a:t>−3</a:t>
            </a:r>
            <a:r>
              <a:rPr lang="en-US" b="1" dirty="0"/>
              <a:t> efficiency.</a:t>
            </a:r>
            <a:r>
              <a:rPr lang="en-GB" b="1" dirty="0" smtClean="0">
                <a:solidFill>
                  <a:srgbClr val="000000"/>
                </a:solidFill>
                <a:latin typeface="Calibri"/>
              </a:rPr>
              <a:t> </a:t>
            </a:r>
          </a:p>
        </p:txBody>
      </p:sp>
      <p:sp>
        <p:nvSpPr>
          <p:cNvPr id="8" name="Rechteck 7"/>
          <p:cNvSpPr/>
          <p:nvPr/>
        </p:nvSpPr>
        <p:spPr>
          <a:xfrm>
            <a:off x="673059" y="4129402"/>
            <a:ext cx="45762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Transverse compression:</a:t>
            </a:r>
          </a:p>
          <a:p>
            <a:r>
              <a:rPr lang="en-US" dirty="0" smtClean="0"/>
              <a:t>vertically 14 </a:t>
            </a:r>
            <a:r>
              <a:rPr lang="en-US" dirty="0"/>
              <a:t>mm was reduced to a 0.25 mm size (</a:t>
            </a:r>
            <a:r>
              <a:rPr lang="en-US" dirty="0" err="1"/>
              <a:t>rms</a:t>
            </a:r>
            <a:r>
              <a:rPr lang="en-US" dirty="0"/>
              <a:t>) within 3.5 </a:t>
            </a:r>
            <a:r>
              <a:rPr lang="en-US" dirty="0" err="1"/>
              <a:t>μs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4752975" y="1288778"/>
            <a:ext cx="1638300" cy="3046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lower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 density He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872757" y="3560193"/>
            <a:ext cx="1638300" cy="3046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higher density He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876300" y="1441127"/>
            <a:ext cx="1957652" cy="6093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~5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 mbar He</a:t>
            </a:r>
          </a:p>
          <a:p>
            <a:pPr marL="285750" indent="-285750"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5 T magnetic field</a:t>
            </a:r>
            <a:endParaRPr lang="en-GB" sz="1800" dirty="0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3" name="Gerade Verbindung mit Pfeil 12"/>
          <p:cNvCxnSpPr/>
          <p:nvPr/>
        </p:nvCxnSpPr>
        <p:spPr bwMode="auto">
          <a:xfrm>
            <a:off x="6457623" y="3395688"/>
            <a:ext cx="517564" cy="4815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feld 13"/>
          <p:cNvSpPr txBox="1"/>
          <p:nvPr/>
        </p:nvSpPr>
        <p:spPr>
          <a:xfrm>
            <a:off x="6852978" y="3451294"/>
            <a:ext cx="490519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E x B</a:t>
            </a:r>
          </a:p>
        </p:txBody>
      </p:sp>
      <p:cxnSp>
        <p:nvCxnSpPr>
          <p:cNvPr id="16" name="Gerade Verbindung mit Pfeil 15"/>
          <p:cNvCxnSpPr/>
          <p:nvPr/>
        </p:nvCxnSpPr>
        <p:spPr bwMode="auto">
          <a:xfrm>
            <a:off x="6824595" y="3451294"/>
            <a:ext cx="17206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Gerade Verbindung mit Pfeil 16"/>
          <p:cNvCxnSpPr/>
          <p:nvPr/>
        </p:nvCxnSpPr>
        <p:spPr bwMode="auto">
          <a:xfrm>
            <a:off x="7187446" y="3485424"/>
            <a:ext cx="17206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feld 19"/>
          <p:cNvSpPr txBox="1"/>
          <p:nvPr/>
        </p:nvSpPr>
        <p:spPr>
          <a:xfrm>
            <a:off x="4872683" y="3864892"/>
            <a:ext cx="1453283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E</a:t>
            </a:r>
            <a:r>
              <a:rPr lang="en-GB" sz="1800" baseline="-25000" dirty="0" smtClean="0">
                <a:solidFill>
                  <a:srgbClr val="000000"/>
                </a:solidFill>
                <a:latin typeface="Calibri"/>
              </a:rPr>
              <a:t>x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 = </a:t>
            </a:r>
            <a:r>
              <a:rPr lang="en-GB" sz="1800" dirty="0" err="1" smtClean="0">
                <a:solidFill>
                  <a:srgbClr val="000000"/>
                </a:solidFill>
                <a:latin typeface="Calibri"/>
              </a:rPr>
              <a:t>E</a:t>
            </a:r>
            <a:r>
              <a:rPr lang="en-GB" sz="1800" baseline="-25000" dirty="0" err="1" smtClean="0">
                <a:solidFill>
                  <a:srgbClr val="000000"/>
                </a:solidFill>
                <a:latin typeface="Calibri"/>
              </a:rPr>
              <a:t>y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= 1kV/cm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498927" y="2137880"/>
            <a:ext cx="3757632" cy="18281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Due to He 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density gradient 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m collide </a:t>
            </a:r>
            <a:endParaRPr lang="en-GB" sz="1800" dirty="0" smtClean="0">
              <a:solidFill>
                <a:srgbClr val="000000"/>
              </a:solidFill>
              <a:latin typeface="Calibri"/>
            </a:endParaRP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    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with He 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less 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on the top </a:t>
            </a:r>
            <a:endParaRPr lang="en-GB" dirty="0" smtClean="0">
              <a:solidFill>
                <a:srgbClr val="000000"/>
              </a:solidFill>
              <a:latin typeface="Calibri"/>
            </a:endParaRP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    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than 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on the bottom.</a:t>
            </a:r>
          </a:p>
          <a:p>
            <a:pPr marL="285750" indent="-285750"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Energy 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loss compensated 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     by electric 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field</a:t>
            </a:r>
            <a:endParaRPr lang="en-GB" sz="18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predominately drift in </a:t>
            </a:r>
            <a:r>
              <a:rPr lang="en-GB" dirty="0" err="1" smtClean="0">
                <a:solidFill>
                  <a:srgbClr val="000000"/>
                </a:solidFill>
                <a:latin typeface="Calibri"/>
              </a:rPr>
              <a:t>ExB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 direction </a:t>
            </a:r>
            <a:endParaRPr lang="en-GB" sz="18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670810" y="516510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dirty="0"/>
              <a:t>A. </a:t>
            </a:r>
            <a:r>
              <a:rPr lang="de-CH" dirty="0" err="1"/>
              <a:t>Antognini</a:t>
            </a:r>
            <a:r>
              <a:rPr lang="de-CH" dirty="0"/>
              <a:t> et al (</a:t>
            </a:r>
            <a:r>
              <a:rPr lang="de-CH" dirty="0" err="1"/>
              <a:t>muCool</a:t>
            </a:r>
            <a:r>
              <a:rPr lang="de-CH" dirty="0"/>
              <a:t> </a:t>
            </a:r>
            <a:r>
              <a:rPr lang="de-CH" dirty="0" err="1"/>
              <a:t>Collaboration</a:t>
            </a:r>
            <a:r>
              <a:rPr lang="de-CH" dirty="0"/>
              <a:t>), </a:t>
            </a:r>
            <a:r>
              <a:rPr lang="de-CH" dirty="0" smtClean="0"/>
              <a:t>Phys. </a:t>
            </a:r>
            <a:r>
              <a:rPr lang="de-CH" dirty="0" err="1" smtClean="0"/>
              <a:t>Rev</a:t>
            </a:r>
            <a:r>
              <a:rPr lang="de-CH" dirty="0" smtClean="0"/>
              <a:t>. </a:t>
            </a:r>
            <a:r>
              <a:rPr lang="de-CH" dirty="0" err="1" smtClean="0"/>
              <a:t>Lett</a:t>
            </a:r>
            <a:r>
              <a:rPr lang="de-CH" dirty="0" smtClean="0"/>
              <a:t>. </a:t>
            </a:r>
            <a:r>
              <a:rPr lang="de-CH" dirty="0"/>
              <a:t>125, 164802 (2020)</a:t>
            </a:r>
            <a:endParaRPr lang="en-GB" dirty="0"/>
          </a:p>
        </p:txBody>
      </p:sp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5196260" y="4357850"/>
            <a:ext cx="398237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20 cm </a:t>
            </a:r>
            <a:r>
              <a:rPr kumimoji="0" lang="de-DE" alt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long</a:t>
            </a:r>
            <a:r>
              <a:rPr kumimoji="0" lang="de-DE" alt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de-DE" alt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muon</a:t>
            </a:r>
            <a:r>
              <a:rPr kumimoji="0" lang="de-DE" alt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de-DE" alt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stop</a:t>
            </a:r>
            <a:r>
              <a:rPr kumimoji="0" lang="de-DE" alt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de-DE" alt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distribution</a:t>
            </a:r>
            <a:r>
              <a:rPr kumimoji="0" lang="de-DE" alt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dirty="0" err="1" smtClean="0"/>
              <a:t>reduced</a:t>
            </a:r>
            <a:r>
              <a:rPr lang="de-DE" altLang="de-DE" dirty="0" smtClean="0"/>
              <a:t> </a:t>
            </a:r>
            <a:r>
              <a:rPr kumimoji="0" lang="de-DE" alt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to</a:t>
            </a:r>
            <a:r>
              <a:rPr kumimoji="0" lang="de-DE" alt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a sub-mm </a:t>
            </a:r>
            <a:r>
              <a:rPr kumimoji="0" lang="de-DE" alt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extent</a:t>
            </a:r>
            <a:r>
              <a:rPr kumimoji="0" lang="de-DE" alt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de-DE" alt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within</a:t>
            </a:r>
            <a:r>
              <a:rPr kumimoji="0" lang="de-DE" alt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2 </a:t>
            </a:r>
            <a:r>
              <a:rPr kumimoji="0" lang="de-DE" alt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μs</a:t>
            </a:r>
            <a:r>
              <a:rPr kumimoji="0" lang="de-DE" alt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5333576" y="4184175"/>
            <a:ext cx="2512996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b="1" dirty="0" smtClean="0">
                <a:solidFill>
                  <a:srgbClr val="000000"/>
                </a:solidFill>
                <a:latin typeface="Calibri"/>
              </a:rPr>
              <a:t>Longitudinal compression: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5324264" y="5222210"/>
            <a:ext cx="3726363" cy="60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err="1" smtClean="0">
                <a:solidFill>
                  <a:srgbClr val="000000"/>
                </a:solidFill>
                <a:latin typeface="Calibri"/>
              </a:rPr>
              <a:t>Belosevic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 et al, </a:t>
            </a:r>
            <a:r>
              <a:rPr lang="de-CH" dirty="0"/>
              <a:t>(</a:t>
            </a:r>
            <a:r>
              <a:rPr lang="de-CH" dirty="0" err="1"/>
              <a:t>muCool</a:t>
            </a:r>
            <a:r>
              <a:rPr lang="de-CH" dirty="0"/>
              <a:t> </a:t>
            </a:r>
            <a:r>
              <a:rPr lang="de-CH" dirty="0" err="1"/>
              <a:t>Collaboration</a:t>
            </a:r>
            <a:r>
              <a:rPr lang="de-CH" dirty="0"/>
              <a:t>), </a:t>
            </a:r>
            <a:endParaRPr lang="de-CH" dirty="0" smtClean="0"/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/>
              <a:t>Eur. Phys. J. C 79, 430 </a:t>
            </a:r>
            <a:r>
              <a:rPr lang="de-CH" dirty="0"/>
              <a:t>(2019)</a:t>
            </a:r>
            <a:endParaRPr lang="en-GB" sz="18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7782942" y="1347831"/>
            <a:ext cx="1054712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E = 50V/cm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3382430" y="3026434"/>
            <a:ext cx="1130053" cy="6093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12.5 MeV/c 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muons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7128917" y="3750432"/>
            <a:ext cx="1308049" cy="3046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muon drift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757983" y="6516015"/>
            <a:ext cx="4762458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Contacts: </a:t>
            </a:r>
            <a:r>
              <a:rPr lang="de-CH" dirty="0"/>
              <a:t>A. </a:t>
            </a:r>
            <a:r>
              <a:rPr lang="de-CH" dirty="0" err="1" smtClean="0"/>
              <a:t>Antognini</a:t>
            </a:r>
            <a:r>
              <a:rPr lang="de-CH" dirty="0" smtClean="0"/>
              <a:t>, 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K. Kirch, A. Knecht, A. Papa </a:t>
            </a:r>
          </a:p>
        </p:txBody>
      </p:sp>
    </p:spTree>
    <p:extLst>
      <p:ext uri="{BB962C8B-B14F-4D97-AF65-F5344CB8AC3E}">
        <p14:creationId xmlns:p14="http://schemas.microsoft.com/office/powerpoint/2010/main" val="3707036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863564" y="275582"/>
            <a:ext cx="7428482" cy="508500"/>
          </a:xfrm>
        </p:spPr>
        <p:txBody>
          <a:bodyPr/>
          <a:lstStyle/>
          <a:p>
            <a:r>
              <a:rPr lang="el-GR" altLang="de-DE" dirty="0">
                <a:ea typeface="ヒラギノ角ゴ Pro W3" charset="0"/>
                <a:cs typeface="Arial Narrow" pitchFamily="32" charset="0"/>
              </a:rPr>
              <a:t>π</a:t>
            </a:r>
            <a:r>
              <a:rPr lang="de-CH" altLang="de-DE" dirty="0">
                <a:ea typeface="ヒラギノ角ゴ Pro W3" charset="0"/>
                <a:cs typeface="Arial Narrow" pitchFamily="32" charset="0"/>
              </a:rPr>
              <a:t>E3 Extension </a:t>
            </a:r>
            <a:r>
              <a:rPr lang="de-CH" altLang="de-DE" dirty="0" err="1">
                <a:ea typeface="ヒラギノ角ゴ Pro W3" charset="0"/>
                <a:cs typeface="Arial Narrow" pitchFamily="32" charset="0"/>
              </a:rPr>
              <a:t>for</a:t>
            </a:r>
            <a:r>
              <a:rPr lang="de-CH" altLang="de-DE" dirty="0">
                <a:ea typeface="ヒラギノ角ゴ Pro W3" charset="0"/>
                <a:cs typeface="Arial Narrow" pitchFamily="32" charset="0"/>
              </a:rPr>
              <a:t> </a:t>
            </a:r>
            <a:r>
              <a:rPr lang="de-CH" altLang="de-DE" dirty="0" err="1">
                <a:ea typeface="ヒラギノ角ゴ Pro W3" charset="0"/>
                <a:cs typeface="Arial Narrow" pitchFamily="32" charset="0"/>
              </a:rPr>
              <a:t>the</a:t>
            </a:r>
            <a:r>
              <a:rPr lang="de-CH" altLang="de-DE" dirty="0">
                <a:ea typeface="ヒラギノ角ゴ Pro W3" charset="0"/>
                <a:cs typeface="Arial Narrow" pitchFamily="32" charset="0"/>
              </a:rPr>
              <a:t> High-Field </a:t>
            </a:r>
            <a:r>
              <a:rPr lang="el-GR" altLang="de-DE" dirty="0">
                <a:ea typeface="ヒラギノ角ゴ Pro W3" charset="0"/>
                <a:cs typeface="Arial Narrow" pitchFamily="32" charset="0"/>
              </a:rPr>
              <a:t>μ</a:t>
            </a:r>
            <a:r>
              <a:rPr lang="de-CH" altLang="de-DE" dirty="0">
                <a:ea typeface="ヒラギノ角ゴ Pro W3" charset="0"/>
                <a:cs typeface="Arial Narrow" pitchFamily="32" charset="0"/>
              </a:rPr>
              <a:t>SR Facility (2011)</a:t>
            </a:r>
            <a:br>
              <a:rPr lang="de-CH" altLang="de-DE" dirty="0">
                <a:ea typeface="ヒラギノ角ゴ Pro W3" charset="0"/>
                <a:cs typeface="Arial Narrow" pitchFamily="32" charset="0"/>
              </a:rPr>
            </a:b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065093" y="1484784"/>
            <a:ext cx="4078907" cy="1940247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  <a:defRPr/>
            </a:pPr>
            <a:r>
              <a:rPr lang="de-DE" sz="2000" b="1" dirty="0" smtClean="0">
                <a:ea typeface="ヒラギノ角ゴ Pro W3" charset="-128"/>
                <a:cs typeface="Arial Narrow" pitchFamily="34" charset="0"/>
              </a:rPr>
              <a:t>Beam Line </a:t>
            </a:r>
          </a:p>
          <a:p>
            <a:pPr>
              <a:defRPr/>
            </a:pPr>
            <a:r>
              <a:rPr lang="en-GB" sz="2000" dirty="0" smtClean="0">
                <a:ea typeface="TimesNewRomanPSMT" pitchFamily="16" charset="0"/>
                <a:cs typeface="Arial" pitchFamily="34" charset="0"/>
              </a:rPr>
              <a:t>Beam size at sample: </a:t>
            </a:r>
            <a:r>
              <a:rPr lang="el-GR" sz="2000" b="1" dirty="0" smtClean="0">
                <a:ea typeface="TimesNewRomanPSMT" pitchFamily="16" charset="0"/>
                <a:cs typeface="Arial" pitchFamily="34" charset="0"/>
              </a:rPr>
              <a:t>σ</a:t>
            </a:r>
            <a:r>
              <a:rPr lang="de-CH" sz="2000" b="1" baseline="-25000" dirty="0" err="1" smtClean="0">
                <a:ea typeface="TimesNewRomanPSMT" pitchFamily="16" charset="0"/>
                <a:cs typeface="Arial" pitchFamily="34" charset="0"/>
              </a:rPr>
              <a:t>x,y</a:t>
            </a:r>
            <a:r>
              <a:rPr lang="de-CH" sz="2000" b="1" dirty="0" smtClean="0">
                <a:ea typeface="TimesNewRomanPSMT" pitchFamily="16" charset="0"/>
                <a:cs typeface="Arial" pitchFamily="34" charset="0"/>
              </a:rPr>
              <a:t> ≈ 15mm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en-GB" sz="2000" dirty="0">
                <a:ea typeface="TimesNewRomanPSMT" pitchFamily="16" charset="0"/>
                <a:cs typeface="Arial" pitchFamily="34" charset="0"/>
              </a:rPr>
              <a:t>Large beam transmission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de-CH" sz="2000" b="1" dirty="0" smtClean="0">
                <a:ea typeface="TimesNewRomanPSMT" pitchFamily="16" charset="0"/>
                <a:cs typeface="Arial" pitchFamily="34" charset="0"/>
              </a:rPr>
              <a:t> </a:t>
            </a:r>
            <a:r>
              <a:rPr lang="en-GB" sz="2000" dirty="0" smtClean="0">
                <a:ea typeface="TimesNewRomanPSMT" pitchFamily="16" charset="0"/>
                <a:cs typeface="Arial" pitchFamily="34" charset="0"/>
              </a:rPr>
              <a:t>Momentum</a:t>
            </a:r>
            <a:r>
              <a:rPr lang="de-CH" sz="2000" dirty="0" smtClean="0">
                <a:ea typeface="TimesNewRomanPSMT" pitchFamily="16" charset="0"/>
                <a:cs typeface="Arial" pitchFamily="34" charset="0"/>
              </a:rPr>
              <a:t> </a:t>
            </a:r>
            <a:r>
              <a:rPr lang="en-GB" sz="2000" dirty="0" smtClean="0">
                <a:ea typeface="TimesNewRomanPSMT" pitchFamily="16" charset="0"/>
                <a:cs typeface="Arial" pitchFamily="34" charset="0"/>
              </a:rPr>
              <a:t>Bite</a:t>
            </a:r>
            <a:r>
              <a:rPr lang="de-CH" sz="2000" dirty="0" smtClean="0">
                <a:ea typeface="TimesNewRomanPSMT" pitchFamily="16" charset="0"/>
                <a:cs typeface="Arial" pitchFamily="34" charset="0"/>
              </a:rPr>
              <a:t> </a:t>
            </a:r>
            <a:r>
              <a:rPr lang="en-GB" sz="2000" dirty="0" smtClean="0">
                <a:ea typeface="TimesNewRomanPSMT" pitchFamily="16" charset="0"/>
                <a:cs typeface="Arial" pitchFamily="34" charset="0"/>
              </a:rPr>
              <a:t>at sample: 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  <a:defRPr/>
            </a:pPr>
            <a:r>
              <a:rPr lang="en-GB" sz="2000" b="1" dirty="0">
                <a:ea typeface="TimesNewRomanPSMT" pitchFamily="16" charset="0"/>
                <a:cs typeface="Arial" pitchFamily="34" charset="0"/>
              </a:rPr>
              <a:t> </a:t>
            </a:r>
            <a:r>
              <a:rPr lang="en-GB" sz="2000" b="1" dirty="0" smtClean="0">
                <a:ea typeface="TimesNewRomanPSMT" pitchFamily="16" charset="0"/>
                <a:cs typeface="Arial" pitchFamily="34" charset="0"/>
              </a:rPr>
              <a:t>    </a:t>
            </a:r>
            <a:r>
              <a:rPr lang="el-GR" sz="2000" b="1" dirty="0" smtClean="0">
                <a:ea typeface="TimesNewRomanPSMT" pitchFamily="16" charset="0"/>
                <a:cs typeface="Arial" pitchFamily="34" charset="0"/>
              </a:rPr>
              <a:t>Δ</a:t>
            </a:r>
            <a:r>
              <a:rPr lang="de-CH" sz="2000" b="1" dirty="0" smtClean="0">
                <a:ea typeface="TimesNewRomanPSMT" pitchFamily="16" charset="0"/>
                <a:cs typeface="Arial" pitchFamily="34" charset="0"/>
              </a:rPr>
              <a:t>p/p ≈ 2%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91680" y="260648"/>
            <a:ext cx="7729478" cy="476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endParaRPr lang="de-CH" altLang="de-DE" dirty="0" smtClean="0">
              <a:ea typeface="ヒラギノ角ゴ Pro W3" charset="0"/>
              <a:cs typeface="Arial Narrow" pitchFamily="32" charset="0"/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211266"/>
            <a:ext cx="7200900" cy="15970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82479"/>
            <a:ext cx="7200900" cy="1598612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11"/>
          <p:cNvCxnSpPr>
            <a:cxnSpLocks noChangeShapeType="1"/>
          </p:cNvCxnSpPr>
          <p:nvPr/>
        </p:nvCxnSpPr>
        <p:spPr bwMode="auto">
          <a:xfrm>
            <a:off x="3851920" y="3284984"/>
            <a:ext cx="791518" cy="328166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13"/>
          <p:cNvCxnSpPr>
            <a:cxnSpLocks noChangeShapeType="1"/>
          </p:cNvCxnSpPr>
          <p:nvPr/>
        </p:nvCxnSpPr>
        <p:spPr bwMode="auto">
          <a:xfrm>
            <a:off x="3851920" y="3284984"/>
            <a:ext cx="2448868" cy="504379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759947" y="648494"/>
            <a:ext cx="4356100" cy="2776537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1" indent="0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SzTx/>
              <a:buFont typeface="Arial" pitchFamily="34" charset="0"/>
              <a:buChar char="•"/>
              <a:defRPr/>
            </a:pPr>
            <a:endParaRPr lang="de-CH" sz="2000" b="1" dirty="0" smtClean="0">
              <a:cs typeface="Arial" pitchFamily="34" charset="0"/>
            </a:endParaRPr>
          </a:p>
          <a:p>
            <a:pPr marL="0" lvl="1" indent="0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SzTx/>
              <a:buFont typeface="Arial" pitchFamily="34" charset="0"/>
              <a:buChar char="•"/>
              <a:defRPr/>
            </a:pPr>
            <a:endParaRPr lang="de-CH" sz="2000" b="1" dirty="0">
              <a:cs typeface="Arial" pitchFamily="34" charset="0"/>
            </a:endParaRPr>
          </a:p>
          <a:p>
            <a:pPr marL="0" lvl="1" indent="0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SzTx/>
              <a:buFont typeface="Arial" pitchFamily="34" charset="0"/>
              <a:buChar char="•"/>
              <a:defRPr/>
            </a:pPr>
            <a:r>
              <a:rPr lang="ar-SA" sz="2000" b="1" dirty="0" smtClean="0">
                <a:cs typeface="Arial" pitchFamily="34" charset="0"/>
              </a:rPr>
              <a:t>‏</a:t>
            </a:r>
            <a:r>
              <a:rPr lang="de-CH" sz="2000" b="1" dirty="0" smtClean="0">
                <a:cs typeface="Arial" pitchFamily="34" charset="0"/>
              </a:rPr>
              <a:t> </a:t>
            </a:r>
            <a:r>
              <a:rPr lang="de-CH" sz="2000" dirty="0" smtClean="0">
                <a:cs typeface="Arial" pitchFamily="34" charset="0"/>
              </a:rPr>
              <a:t>Worldwide </a:t>
            </a:r>
            <a:r>
              <a:rPr lang="en-GB" sz="2000" dirty="0" smtClean="0">
                <a:cs typeface="Arial" pitchFamily="34" charset="0"/>
              </a:rPr>
              <a:t>unique</a:t>
            </a:r>
            <a:r>
              <a:rPr lang="de-CH" sz="2000" dirty="0" smtClean="0">
                <a:cs typeface="Arial" pitchFamily="34" charset="0"/>
              </a:rPr>
              <a:t> </a:t>
            </a:r>
            <a:r>
              <a:rPr lang="en-GB" sz="2000" b="1" dirty="0" smtClean="0">
                <a:cs typeface="Arial" pitchFamily="34" charset="0"/>
              </a:rPr>
              <a:t>9.5T External Field</a:t>
            </a:r>
          </a:p>
          <a:p>
            <a:pPr marL="177800" lvl="1">
              <a:lnSpc>
                <a:spcPct val="100000"/>
              </a:lnSpc>
              <a:spcBef>
                <a:spcPts val="600"/>
              </a:spcBef>
              <a:buSzTx/>
              <a:buFont typeface="Arial" panose="020B0604020202020204" pitchFamily="34" charset="0"/>
              <a:buChar char="•"/>
              <a:defRPr/>
            </a:pPr>
            <a:r>
              <a:rPr lang="en-GB" sz="2000" dirty="0" smtClean="0">
                <a:ea typeface="TimesNewRomanPSMT" pitchFamily="16" charset="0"/>
                <a:cs typeface="Arial" pitchFamily="34" charset="0"/>
              </a:rPr>
              <a:t> </a:t>
            </a:r>
            <a:r>
              <a:rPr lang="en-US" sz="2000" dirty="0"/>
              <a:t>Sample  extremely small </a:t>
            </a:r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en-GB" sz="2000" dirty="0" smtClean="0">
                <a:ea typeface="TimesNewRomanPSMT" pitchFamily="16" charset="0"/>
                <a:cs typeface="Arial" pitchFamily="34" charset="0"/>
              </a:rPr>
              <a:t>Material T range:  </a:t>
            </a:r>
            <a:r>
              <a:rPr lang="en-GB" sz="2000" b="1" dirty="0" smtClean="0">
                <a:ea typeface="TimesNewRomanPSMT" pitchFamily="16" charset="0"/>
                <a:cs typeface="Arial" pitchFamily="34" charset="0"/>
              </a:rPr>
              <a:t>0.02 K - 320K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000" b="1" dirty="0">
                <a:ea typeface="TimesNewRomanPSMT" pitchFamily="16" charset="0"/>
                <a:cs typeface="Arial" pitchFamily="34" charset="0"/>
              </a:rPr>
              <a:t>Transverse beam polarization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sz="2000" b="1" dirty="0">
                <a:ea typeface="TimesNewRomanPSMT" pitchFamily="16" charset="0"/>
                <a:cs typeface="Arial" pitchFamily="34" charset="0"/>
              </a:rPr>
              <a:t>   at the sample material: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sz="2000" b="1" dirty="0">
                <a:solidFill>
                  <a:srgbClr val="FF0000"/>
                </a:solidFill>
                <a:ea typeface="Segoe UI Symbol" pitchFamily="34" charset="0"/>
                <a:cs typeface="Arial" pitchFamily="34" charset="0"/>
              </a:rPr>
              <a:t> </a:t>
            </a:r>
            <a:r>
              <a:rPr lang="en-GB" sz="2000" b="1" dirty="0">
                <a:solidFill>
                  <a:srgbClr val="FF0000"/>
                </a:solidFill>
                <a:ea typeface="Segoe UI Symbol" pitchFamily="34" charset="0"/>
                <a:cs typeface="Arial" pitchFamily="34" charset="0"/>
                <a:sym typeface="Wingdings" panose="05000000000000000000" pitchFamily="2" charset="2"/>
              </a:rPr>
              <a:t> </a:t>
            </a:r>
            <a:r>
              <a:rPr lang="en-GB" sz="2000" b="1" dirty="0" smtClean="0">
                <a:solidFill>
                  <a:srgbClr val="FF0000"/>
                </a:solidFill>
                <a:ea typeface="Segoe UI Symbol" pitchFamily="34" charset="0"/>
                <a:cs typeface="Arial" pitchFamily="34" charset="0"/>
                <a:sym typeface="Wingdings" panose="05000000000000000000" pitchFamily="2" charset="2"/>
              </a:rPr>
              <a:t>2 </a:t>
            </a:r>
            <a:r>
              <a:rPr lang="en-GB" sz="2000" b="1" dirty="0" smtClean="0">
                <a:solidFill>
                  <a:srgbClr val="FF0000"/>
                </a:solidFill>
                <a:ea typeface="Segoe UI Symbol" pitchFamily="34" charset="0"/>
                <a:cs typeface="Arial" pitchFamily="34" charset="0"/>
              </a:rPr>
              <a:t>Spin </a:t>
            </a:r>
            <a:r>
              <a:rPr lang="en-GB" sz="2000" b="1" dirty="0">
                <a:solidFill>
                  <a:srgbClr val="FF0000"/>
                </a:solidFill>
                <a:ea typeface="Segoe UI Symbol" pitchFamily="34" charset="0"/>
                <a:cs typeface="Arial" pitchFamily="34" charset="0"/>
              </a:rPr>
              <a:t>rotators required!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endParaRPr lang="en-GB" sz="1200" b="1" dirty="0" smtClean="0">
              <a:latin typeface="+mj-lt"/>
              <a:ea typeface="TimesNewRomanPSMT" pitchFamily="16" charset="0"/>
              <a:cs typeface="Arial" pitchFamily="34" charset="0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endParaRPr lang="en-GB" b="1" dirty="0" smtClean="0">
              <a:solidFill>
                <a:srgbClr val="FF0000"/>
              </a:solidFill>
              <a:latin typeface="+mj-lt"/>
              <a:ea typeface="TimesNewRomanPSMT" pitchFamily="16" charset="0"/>
              <a:cs typeface="Arial" pitchFamily="34" charset="0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endParaRPr lang="de-DE" sz="1200" b="1" dirty="0" smtClean="0">
              <a:latin typeface="+mj-lt"/>
              <a:ea typeface="ヒラギノ角ゴ Pro W3" charset="-128"/>
              <a:cs typeface="Arial Narrow" pitchFamily="34" charset="0"/>
            </a:endParaRPr>
          </a:p>
        </p:txBody>
      </p:sp>
      <p:cxnSp>
        <p:nvCxnSpPr>
          <p:cNvPr id="12" name="Gerade Verbindung mit Pfeil 11"/>
          <p:cNvCxnSpPr>
            <a:endCxn id="8" idx="3"/>
          </p:cNvCxnSpPr>
          <p:nvPr/>
        </p:nvCxnSpPr>
        <p:spPr bwMode="auto">
          <a:xfrm flipH="1">
            <a:off x="8027988" y="4281785"/>
            <a:ext cx="64846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feld 12"/>
          <p:cNvSpPr txBox="1"/>
          <p:nvPr/>
        </p:nvSpPr>
        <p:spPr>
          <a:xfrm>
            <a:off x="8172400" y="3896816"/>
            <a:ext cx="786562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2000" kern="1000" spc="30" dirty="0" err="1" smtClean="0">
                <a:latin typeface="+mn-lt"/>
                <a:cs typeface="Franklin Gothic Book"/>
              </a:rPr>
              <a:t>surface</a:t>
            </a:r>
            <a:endParaRPr lang="en-GB" sz="20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8200997" y="4299267"/>
            <a:ext cx="729367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2000" kern="1000" spc="30" dirty="0" err="1" smtClean="0">
                <a:latin typeface="+mn-lt"/>
                <a:cs typeface="Franklin Gothic Book"/>
              </a:rPr>
              <a:t>muons</a:t>
            </a:r>
            <a:endParaRPr lang="en-GB" sz="20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2627784" y="3736002"/>
            <a:ext cx="810158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2000" b="1" kern="1000" spc="30" dirty="0" smtClean="0">
                <a:latin typeface="+mn-lt"/>
                <a:cs typeface="Franklin Gothic Book"/>
              </a:rPr>
              <a:t>Sample</a:t>
            </a:r>
            <a:endParaRPr lang="en-GB" sz="2000" b="1" kern="1000" spc="30" dirty="0" smtClean="0">
              <a:latin typeface="+mn-lt"/>
              <a:cs typeface="Franklin Gothic Book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892596" y="900219"/>
            <a:ext cx="80663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400" b="1" dirty="0">
                <a:solidFill>
                  <a:srgbClr val="3366FF"/>
                </a:solidFill>
                <a:ea typeface="ヒラギノ角ゴ Pro W3" charset="-128"/>
                <a:cs typeface="Arial Narrow" pitchFamily="34" charset="0"/>
              </a:rPr>
              <a:t>High Field </a:t>
            </a:r>
            <a:r>
              <a:rPr lang="el-GR" sz="2400" b="1" dirty="0">
                <a:solidFill>
                  <a:srgbClr val="3366FF"/>
                </a:solidFill>
                <a:ea typeface="ヒラギノ角ゴ Pro W3" charset="-128"/>
                <a:cs typeface="Arial Narrow" pitchFamily="34" charset="0"/>
              </a:rPr>
              <a:t>μ</a:t>
            </a:r>
            <a:r>
              <a:rPr lang="de-CH" sz="2400" b="1" dirty="0">
                <a:solidFill>
                  <a:srgbClr val="3366FF"/>
                </a:solidFill>
                <a:ea typeface="ヒラギノ角ゴ Pro W3" charset="-128"/>
                <a:cs typeface="Arial Narrow" pitchFamily="34" charset="0"/>
              </a:rPr>
              <a:t>SR (</a:t>
            </a:r>
            <a:r>
              <a:rPr lang="en-GB" sz="2400" b="1" dirty="0">
                <a:solidFill>
                  <a:srgbClr val="3366FF"/>
                </a:solidFill>
                <a:ea typeface="ヒラギノ角ゴ Pro W3" charset="-128"/>
                <a:cs typeface="Arial" pitchFamily="34" charset="0"/>
              </a:rPr>
              <a:t>Muon</a:t>
            </a:r>
            <a:r>
              <a:rPr lang="en-GB" sz="2400" b="1" dirty="0">
                <a:solidFill>
                  <a:srgbClr val="3366FF"/>
                </a:solidFill>
                <a:cs typeface="Arial" pitchFamily="34" charset="0"/>
              </a:rPr>
              <a:t> Spin Rotation/Relaxation/Resonance</a:t>
            </a:r>
            <a:r>
              <a:rPr lang="de-CH" sz="2400" b="1" dirty="0">
                <a:solidFill>
                  <a:srgbClr val="3366FF"/>
                </a:solidFill>
                <a:ea typeface="ヒラギノ角ゴ Pro W3" charset="-128"/>
                <a:cs typeface="Arial Narrow" pitchFamily="34" charset="0"/>
              </a:rPr>
              <a:t>)</a:t>
            </a:r>
            <a:endParaRPr lang="en-GB" sz="2400" b="1" dirty="0">
              <a:solidFill>
                <a:srgbClr val="3366FF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62187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Possibilities for testing at PSI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028700" y="923925"/>
            <a:ext cx="4528804" cy="23698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Detector tests  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    - convenient in PM1 (test area)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    - beam scanner available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GB" sz="2000" dirty="0">
              <a:solidFill>
                <a:srgbClr val="000000"/>
              </a:solidFill>
              <a:latin typeface="Calibri"/>
            </a:endParaRPr>
          </a:p>
          <a:p>
            <a:pPr marL="342900" indent="-342900"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Test of 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diagnostics </a:t>
            </a:r>
          </a:p>
          <a:p>
            <a:pPr marL="342900" indent="-342900"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0000"/>
              </a:solidFill>
              <a:latin typeface="Calibri"/>
            </a:endParaRPr>
          </a:p>
          <a:p>
            <a:pPr marL="342900" indent="-342900"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z="2000" dirty="0" err="1" smtClean="0">
                <a:solidFill>
                  <a:srgbClr val="000000"/>
                </a:solidFill>
                <a:latin typeface="Calibri"/>
              </a:rPr>
              <a:t>mucool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: a coolin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g method at low energy</a:t>
            </a:r>
            <a:endParaRPr lang="en-GB" sz="20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028700" y="4696640"/>
            <a:ext cx="6882205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2027: Likely no beam because of HIMB (High Intense Muon Beam)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         </a:t>
            </a:r>
            <a:r>
              <a:rPr lang="en-GB" sz="200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 Redesign of PiM1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          Use for particle physics program</a:t>
            </a:r>
            <a:endParaRPr lang="en-GB" sz="20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028700" y="3811193"/>
            <a:ext cx="6799682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No possibility of testing the target with high intense proton beam</a:t>
            </a:r>
          </a:p>
        </p:txBody>
      </p:sp>
    </p:spTree>
    <p:extLst>
      <p:ext uri="{BB962C8B-B14F-4D97-AF65-F5344CB8AC3E}">
        <p14:creationId xmlns:p14="http://schemas.microsoft.com/office/powerpoint/2010/main" val="417443411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HIMB in short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058334" y="1012706"/>
            <a:ext cx="3257943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TgM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(5 mm) 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 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TgM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* (20 mm)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Old type         Slanted type  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60" name="Gruppieren 59"/>
          <p:cNvGrpSpPr/>
          <p:nvPr/>
        </p:nvGrpSpPr>
        <p:grpSpPr>
          <a:xfrm>
            <a:off x="5792114" y="36477"/>
            <a:ext cx="3195101" cy="2950921"/>
            <a:chOff x="5835657" y="158039"/>
            <a:chExt cx="3195101" cy="2950921"/>
          </a:xfrm>
        </p:grpSpPr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3572375">
              <a:off x="6478121" y="1369719"/>
              <a:ext cx="1579619" cy="1786512"/>
            </a:xfrm>
            <a:prstGeom prst="rect">
              <a:avLst/>
            </a:prstGeom>
          </p:spPr>
        </p:pic>
        <p:cxnSp>
          <p:nvCxnSpPr>
            <p:cNvPr id="24" name="Gerade Verbindung mit Pfeil 23"/>
            <p:cNvCxnSpPr/>
            <p:nvPr/>
          </p:nvCxnSpPr>
          <p:spPr bwMode="auto">
            <a:xfrm flipV="1">
              <a:off x="7865362" y="282537"/>
              <a:ext cx="0" cy="2826423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6" name="Gerade Verbindung mit Pfeil 25"/>
            <p:cNvCxnSpPr/>
            <p:nvPr/>
          </p:nvCxnSpPr>
          <p:spPr bwMode="auto">
            <a:xfrm flipH="1" flipV="1">
              <a:off x="7123198" y="274195"/>
              <a:ext cx="562428" cy="143243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9" name="Gerade Verbindung mit Pfeil 28"/>
            <p:cNvCxnSpPr/>
            <p:nvPr/>
          </p:nvCxnSpPr>
          <p:spPr bwMode="auto">
            <a:xfrm flipV="1">
              <a:off x="7960093" y="158039"/>
              <a:ext cx="704592" cy="1729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1" name="Textfeld 30"/>
            <p:cNvSpPr txBox="1"/>
            <p:nvPr/>
          </p:nvSpPr>
          <p:spPr>
            <a:xfrm>
              <a:off x="8657985" y="258552"/>
              <a:ext cx="372773" cy="2194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</a:rPr>
                <a:t>PiM3</a:t>
              </a: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6580193" y="272372"/>
              <a:ext cx="372773" cy="2194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</a:rPr>
                <a:t>PiM1</a:t>
              </a:r>
            </a:p>
          </p:txBody>
        </p:sp>
        <p:sp>
          <p:nvSpPr>
            <p:cNvPr id="33" name="Bogen 32"/>
            <p:cNvSpPr/>
            <p:nvPr/>
          </p:nvSpPr>
          <p:spPr bwMode="auto">
            <a:xfrm rot="18287402">
              <a:off x="7339978" y="797757"/>
              <a:ext cx="697460" cy="765906"/>
            </a:xfrm>
            <a:prstGeom prst="arc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endParaRPr>
            </a:p>
          </p:txBody>
        </p:sp>
        <p:sp>
          <p:nvSpPr>
            <p:cNvPr id="34" name="Bogen 33"/>
            <p:cNvSpPr/>
            <p:nvPr/>
          </p:nvSpPr>
          <p:spPr bwMode="auto">
            <a:xfrm rot="19970910">
              <a:off x="7695261" y="854834"/>
              <a:ext cx="659088" cy="541701"/>
            </a:xfrm>
            <a:prstGeom prst="arc">
              <a:avLst>
                <a:gd name="adj1" fmla="val 16200000"/>
                <a:gd name="adj2" fmla="val 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endParaRP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7367259" y="900417"/>
              <a:ext cx="376464" cy="2194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</a:rPr>
                <a:t>22.5</a:t>
              </a:r>
              <a:r>
                <a:rPr kumimoji="0" lang="en-GB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</a:rPr>
                <a:t>o</a:t>
              </a:r>
              <a:endPara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7912314" y="945477"/>
              <a:ext cx="376464" cy="2194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</a:rPr>
                <a:t>22.5</a:t>
              </a:r>
              <a:r>
                <a:rPr kumimoji="0" lang="en-GB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</a:rPr>
                <a:t>o</a:t>
              </a:r>
              <a:endPara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" name="Textfeld 40"/>
            <p:cNvSpPr txBox="1"/>
            <p:nvPr/>
          </p:nvSpPr>
          <p:spPr>
            <a:xfrm rot="20132191">
              <a:off x="8112239" y="2343262"/>
              <a:ext cx="413372" cy="21948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</a:rPr>
                <a:t>2 mm</a:t>
              </a: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5835657" y="1327881"/>
              <a:ext cx="1627882" cy="4062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</a:rPr>
                <a:t>p</a:t>
              </a:r>
              <a:r>
                <a:rPr kumimoji="0" lang="en-GB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</a:rPr>
                <a:t>resent </a:t>
              </a:r>
              <a:r>
                <a:rPr kumimoji="0" lang="en-GB" sz="2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</a:rPr>
                <a:t>TgM</a:t>
              </a:r>
              <a:r>
                <a:rPr kumimoji="0" lang="en-GB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</a:rPr>
                <a:t> </a:t>
              </a:r>
            </a:p>
          </p:txBody>
        </p:sp>
      </p:grpSp>
      <p:sp>
        <p:nvSpPr>
          <p:cNvPr id="44" name="Textfeld 43"/>
          <p:cNvSpPr txBox="1"/>
          <p:nvPr/>
        </p:nvSpPr>
        <p:spPr>
          <a:xfrm>
            <a:off x="7278287" y="3500189"/>
            <a:ext cx="1779305" cy="1218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Slanted target type 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 Tested     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     successfully at    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     Target E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5" name="Rechteck 44"/>
          <p:cNvSpPr/>
          <p:nvPr/>
        </p:nvSpPr>
        <p:spPr bwMode="auto">
          <a:xfrm rot="-360000">
            <a:off x="6909805" y="2593011"/>
            <a:ext cx="172790" cy="310485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cxnSp>
        <p:nvCxnSpPr>
          <p:cNvPr id="47" name="Gerade Verbindung mit Pfeil 46"/>
          <p:cNvCxnSpPr/>
          <p:nvPr/>
        </p:nvCxnSpPr>
        <p:spPr bwMode="auto">
          <a:xfrm flipV="1">
            <a:off x="6983139" y="2571459"/>
            <a:ext cx="12070" cy="2982794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0" name="Textfeld 49"/>
          <p:cNvSpPr txBox="1"/>
          <p:nvPr/>
        </p:nvSpPr>
        <p:spPr>
          <a:xfrm>
            <a:off x="6802047" y="5699167"/>
            <a:ext cx="386324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5-8</a:t>
            </a:r>
            <a:r>
              <a:rPr kumimoji="0" lang="en-GB" sz="1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o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51" name="Grafik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40" y="2440692"/>
            <a:ext cx="6078828" cy="2279561"/>
          </a:xfrm>
          <a:prstGeom prst="rect">
            <a:avLst/>
          </a:prstGeom>
        </p:spPr>
      </p:pic>
      <p:sp>
        <p:nvSpPr>
          <p:cNvPr id="52" name="Textfeld 51"/>
          <p:cNvSpPr txBox="1"/>
          <p:nvPr/>
        </p:nvSpPr>
        <p:spPr>
          <a:xfrm>
            <a:off x="58072" y="2300762"/>
            <a:ext cx="6558975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Large acceptance due to large capture solenoids close to target</a:t>
            </a:r>
          </a:p>
        </p:txBody>
      </p:sp>
      <p:sp>
        <p:nvSpPr>
          <p:cNvPr id="53" name="Rechteck 52"/>
          <p:cNvSpPr/>
          <p:nvPr/>
        </p:nvSpPr>
        <p:spPr>
          <a:xfrm>
            <a:off x="-37304" y="4612059"/>
            <a:ext cx="4572000" cy="7463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8605" marR="0" lvl="0" indent="-1778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68605" algn="l"/>
              </a:tabLst>
              <a:defRPr/>
            </a:pP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Central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field </a:t>
            </a:r>
            <a:r>
              <a:rPr kumimoji="0" lang="en-US" sz="2000" b="0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of solenoids ~0.35</a:t>
            </a:r>
            <a:r>
              <a:rPr kumimoji="0" lang="en-US" sz="2000" b="0" i="0" u="none" strike="noStrike" kern="1200" cap="none" spc="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T</a:t>
            </a:r>
          </a:p>
          <a:p>
            <a:pPr marL="268605" marR="0" lvl="0" indent="-177800" algn="l" defTabSz="457200" rtl="0" eaLnBrk="1" fontAlgn="auto" latinLnBrk="0" hangingPunct="1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68605" algn="l"/>
              </a:tabLst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Field </a:t>
            </a: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at </a:t>
            </a:r>
            <a:r>
              <a:rPr kumimoji="0" lang="en-US" sz="20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target </a:t>
            </a:r>
            <a:r>
              <a:rPr kumimoji="0" lang="en-US" sz="2000" b="0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~0.1</a:t>
            </a:r>
            <a:r>
              <a:rPr kumimoji="0" lang="en-US" sz="2000" b="0" i="0" u="none" strike="noStrike" kern="1200" cap="none" spc="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T</a:t>
            </a:r>
          </a:p>
        </p:txBody>
      </p:sp>
      <p:pic>
        <p:nvPicPr>
          <p:cNvPr id="55" name="Grafik 5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201" y="5205511"/>
            <a:ext cx="3859700" cy="1789131"/>
          </a:xfrm>
          <a:prstGeom prst="rect">
            <a:avLst/>
          </a:prstGeom>
        </p:spPr>
      </p:pic>
      <p:sp>
        <p:nvSpPr>
          <p:cNvPr id="56" name="Textfeld 55"/>
          <p:cNvSpPr txBox="1"/>
          <p:nvPr/>
        </p:nvSpPr>
        <p:spPr>
          <a:xfrm>
            <a:off x="149823" y="5807198"/>
            <a:ext cx="2901435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Muon/pion beamline out of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large diameter solenoids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6952966" y="6066222"/>
            <a:ext cx="1840312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Factor ~100 more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Surface muons</a:t>
            </a:r>
          </a:p>
        </p:txBody>
      </p:sp>
      <p:sp>
        <p:nvSpPr>
          <p:cNvPr id="58" name="Pfeil nach rechts 57"/>
          <p:cNvSpPr/>
          <p:nvPr/>
        </p:nvSpPr>
        <p:spPr bwMode="auto">
          <a:xfrm>
            <a:off x="6283901" y="6187694"/>
            <a:ext cx="669065" cy="399687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59" name="Textfeld 58"/>
          <p:cNvSpPr txBox="1"/>
          <p:nvPr/>
        </p:nvSpPr>
        <p:spPr>
          <a:xfrm>
            <a:off x="3744686" y="6470137"/>
            <a:ext cx="893321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A. Knecht</a:t>
            </a:r>
          </a:p>
        </p:txBody>
      </p:sp>
    </p:spTree>
    <p:extLst>
      <p:ext uri="{BB962C8B-B14F-4D97-AF65-F5344CB8AC3E}">
        <p14:creationId xmlns:p14="http://schemas.microsoft.com/office/powerpoint/2010/main" val="20346618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1911642" y="218697"/>
            <a:ext cx="27368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/>
              </a:rPr>
              <a:t>Present</a:t>
            </a:r>
            <a:r>
              <a:rPr kumimoji="0" lang="de-CH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/>
              </a:rPr>
              <a:t> Target-M</a:t>
            </a:r>
            <a:endParaRPr kumimoji="0" lang="de-CH" sz="2500" b="0" i="0" u="none" strike="noStrike" kern="1200" cap="none" spc="0" normalizeH="0" baseline="0" noProof="0" dirty="0">
              <a:ln>
                <a:noFill/>
              </a:ln>
              <a:solidFill>
                <a:srgbClr val="606060"/>
              </a:solidFill>
              <a:effectLst/>
              <a:uLnTx/>
              <a:uFillTx/>
              <a:latin typeface="Georgia"/>
              <a:ea typeface="ヒラギノ角ゴ Pro W3"/>
            </a:endParaRPr>
          </a:p>
        </p:txBody>
      </p:sp>
      <p:sp>
        <p:nvSpPr>
          <p:cNvPr id="17416" name="Text Box 9"/>
          <p:cNvSpPr txBox="1">
            <a:spLocks noChangeArrowheads="1"/>
          </p:cNvSpPr>
          <p:nvPr/>
        </p:nvSpPr>
        <p:spPr bwMode="auto">
          <a:xfrm>
            <a:off x="1245393" y="3092462"/>
            <a:ext cx="1078151" cy="3373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l" defTabSz="7620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ヒラギノ角ゴ Pro W3"/>
              </a:rPr>
              <a:t>P-BEAM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ヒラギノ角ゴ Pro W3"/>
            </a:endParaRPr>
          </a:p>
        </p:txBody>
      </p:sp>
      <p:sp>
        <p:nvSpPr>
          <p:cNvPr id="17412" name="Text Box 10"/>
          <p:cNvSpPr txBox="1">
            <a:spLocks noChangeArrowheads="1"/>
          </p:cNvSpPr>
          <p:nvPr/>
        </p:nvSpPr>
        <p:spPr bwMode="auto">
          <a:xfrm>
            <a:off x="5441032" y="578118"/>
            <a:ext cx="3642344" cy="5940088"/>
          </a:xfrm>
          <a:prstGeom prst="rect">
            <a:avLst/>
          </a:prstGeom>
          <a:solidFill>
            <a:srgbClr val="DFEF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Target</a:t>
            </a:r>
            <a:r>
              <a:rPr kumimoji="0" lang="de-CH" sz="20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M: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Mean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diameter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:    320 mm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Target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thickness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:   5.2 mm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Target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width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:          20 mm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Graphite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density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:	1.8 g/cm</a:t>
            </a:r>
            <a:r>
              <a:rPr kumimoji="0" lang="de-CH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Beam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loss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:          	1.6 %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Power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deposition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: 2.4 kW/mA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Temperature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:         1100 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Irradiation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damage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: 0.1 dpa/Ah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Rotational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Speed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: 1 Hz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Current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limit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:          5 mA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L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ife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time: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up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to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several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years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                  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sym typeface="Wingdings" pitchFamily="2" charset="2"/>
              </a:rPr>
              <a:t>up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sym typeface="Wingdings" pitchFamily="2" charset="2"/>
              </a:rPr>
              <a:t>to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sym typeface="Wingdings" pitchFamily="2" charset="2"/>
              </a:rPr>
              <a:t> ~ 60 Ah ~ 6 DPA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17413" name="Ellipse 8"/>
          <p:cNvSpPr>
            <a:spLocks noChangeArrowheads="1"/>
          </p:cNvSpPr>
          <p:nvPr/>
        </p:nvSpPr>
        <p:spPr bwMode="auto">
          <a:xfrm>
            <a:off x="3786188" y="3500438"/>
            <a:ext cx="142875" cy="142875"/>
          </a:xfrm>
          <a:prstGeom prst="ellipse">
            <a:avLst/>
          </a:prstGeom>
          <a:solidFill>
            <a:schemeClr val="bg1"/>
          </a:solidFill>
          <a:ln w="317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ヒラギノ角ゴ Pro W3"/>
              </a:rPr>
              <a:t>	</a:t>
            </a:r>
          </a:p>
        </p:txBody>
      </p:sp>
      <p:sp>
        <p:nvSpPr>
          <p:cNvPr id="17414" name="Textfeld 9"/>
          <p:cNvSpPr txBox="1">
            <a:spLocks noChangeArrowheads="1"/>
          </p:cNvSpPr>
          <p:nvPr/>
        </p:nvSpPr>
        <p:spPr bwMode="auto">
          <a:xfrm>
            <a:off x="3727450" y="3300413"/>
            <a:ext cx="255588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ヒラギノ角ゴ Pro W3"/>
              </a:rPr>
              <a:t>.</a:t>
            </a:r>
          </a:p>
        </p:txBody>
      </p:sp>
      <p:pic>
        <p:nvPicPr>
          <p:cNvPr id="147458" name="Picture 2" descr="J:\Pedro\IMG_692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9" t="3227" b="7505"/>
          <a:stretch/>
        </p:blipFill>
        <p:spPr bwMode="auto">
          <a:xfrm>
            <a:off x="349429" y="682810"/>
            <a:ext cx="4978460" cy="3470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390963" y="733867"/>
            <a:ext cx="23139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Improved</a:t>
            </a:r>
            <a:r>
              <a:rPr kumimoji="0" lang="de-CH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 design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(2013)</a:t>
            </a:r>
          </a:p>
        </p:txBody>
      </p:sp>
      <p:pic>
        <p:nvPicPr>
          <p:cNvPr id="28" name="Picture 6" descr="Exchange_flask_M">
            <a:extLst>
              <a:ext uri="{FF2B5EF4-FFF2-40B4-BE49-F238E27FC236}">
                <a16:creationId xmlns:a16="http://schemas.microsoft.com/office/drawing/2014/main" id="{D58A5454-74B1-44C0-AFDF-5D055A00FC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l="12468" t="28306" r="20293" b="25267"/>
          <a:stretch/>
        </p:blipFill>
        <p:spPr bwMode="auto">
          <a:xfrm>
            <a:off x="349429" y="4153719"/>
            <a:ext cx="4978460" cy="270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6290433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Slanted</a:t>
            </a:r>
            <a:r>
              <a:rPr lang="de-CH" dirty="0"/>
              <a:t>/Standard </a:t>
            </a:r>
            <a:r>
              <a:rPr lang="de-CH" dirty="0" smtClean="0"/>
              <a:t>(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TargetE</a:t>
            </a:r>
            <a:r>
              <a:rPr lang="de-CH" dirty="0" smtClean="0"/>
              <a:t> 40 </a:t>
            </a:r>
            <a:r>
              <a:rPr lang="de-CH" dirty="0"/>
              <a:t>mm)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  <p:sp>
        <p:nvSpPr>
          <p:cNvPr id="6" name="Foliennummernplatzhalter 3"/>
          <p:cNvSpPr txBox="1">
            <a:spLocks/>
          </p:cNvSpPr>
          <p:nvPr/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spcBef>
                <a:spcPct val="0"/>
              </a:spcBef>
              <a:defRPr sz="9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 eaLnBrk="0" fontAlgn="base" hangingPunct="0">
              <a:spcAft>
                <a:spcPct val="0"/>
              </a:spcAft>
              <a:defRPr/>
            </a:pPr>
            <a:r>
              <a:rPr lang="de-DE" smtClean="0">
                <a:solidFill>
                  <a:srgbClr val="000000"/>
                </a:solidFill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  <a:latin typeface="Calibri"/>
                <a:ea typeface="ヒラギノ角ゴ Pro W3" charset="0"/>
              </a:rPr>
              <a:pPr algn="r" defTabSz="914400" eaLnBrk="0" fontAlgn="base" hangingPunct="0">
                <a:spcAft>
                  <a:spcPct val="0"/>
                </a:spcAft>
                <a:defRPr/>
              </a:pPr>
              <a:t>19</a:t>
            </a:fld>
            <a:endParaRPr lang="de-DE" dirty="0">
              <a:solidFill>
                <a:srgbClr val="000000"/>
              </a:solidFill>
              <a:latin typeface="Calibri"/>
              <a:ea typeface="ヒラギノ角ゴ Pro W3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1965E52-F286-4656-9BC2-30BA27C99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52" y="1051119"/>
            <a:ext cx="3639130" cy="269170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6C11D97-B0DE-424B-A326-6432FEF77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8111" y="1152093"/>
            <a:ext cx="3929722" cy="2839351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973205" y="991279"/>
            <a:ext cx="2036198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Slab </a:t>
            </a:r>
            <a:r>
              <a:rPr lang="en-GB" sz="2000" dirty="0" err="1" smtClean="0">
                <a:solidFill>
                  <a:srgbClr val="000000"/>
                </a:solidFill>
                <a:latin typeface="Calibri"/>
              </a:rPr>
              <a:t>Tg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E (standard)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468904" y="991783"/>
            <a:ext cx="1189428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Slanted </a:t>
            </a:r>
            <a:r>
              <a:rPr lang="en-GB" sz="2000" dirty="0" err="1" smtClean="0">
                <a:solidFill>
                  <a:srgbClr val="000000"/>
                </a:solidFill>
                <a:latin typeface="Calibri"/>
              </a:rPr>
              <a:t>TgE</a:t>
            </a:r>
            <a:endParaRPr lang="en-GB" sz="2000" dirty="0" smtClean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1" name="Group"/>
          <p:cNvGrpSpPr/>
          <p:nvPr/>
        </p:nvGrpSpPr>
        <p:grpSpPr>
          <a:xfrm>
            <a:off x="3125270" y="3663231"/>
            <a:ext cx="5472608" cy="3096344"/>
            <a:chOff x="0" y="0"/>
            <a:chExt cx="3477626" cy="2269471"/>
          </a:xfrm>
        </p:grpSpPr>
        <p:pic>
          <p:nvPicPr>
            <p:cNvPr id="12" name="Screenshot 2019-12-09 at 15.52.43.png" descr="Screenshot 2019-12-09 at 15.52.43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7127" r="1606" b="21226"/>
            <a:stretch>
              <a:fillRect/>
            </a:stretch>
          </p:blipFill>
          <p:spPr>
            <a:xfrm>
              <a:off x="0" y="0"/>
              <a:ext cx="3477627" cy="22532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" name="Circle"/>
            <p:cNvSpPr/>
            <p:nvPr/>
          </p:nvSpPr>
          <p:spPr>
            <a:xfrm>
              <a:off x="1468417" y="1185122"/>
              <a:ext cx="231187" cy="231187"/>
            </a:xfrm>
            <a:prstGeom prst="ellipse">
              <a:avLst/>
            </a:prstGeom>
            <a:solidFill>
              <a:schemeClr val="accent2">
                <a:lumOff val="-9215"/>
                <a:alpha val="49698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" name="Line"/>
            <p:cNvSpPr/>
            <p:nvPr/>
          </p:nvSpPr>
          <p:spPr>
            <a:xfrm flipV="1">
              <a:off x="1141144" y="1365262"/>
              <a:ext cx="414037" cy="883047"/>
            </a:xfrm>
            <a:prstGeom prst="line">
              <a:avLst/>
            </a:prstGeom>
            <a:noFill/>
            <a:ln w="25400" cap="flat">
              <a:solidFill>
                <a:schemeClr val="accent2">
                  <a:lumOff val="-9215"/>
                  <a:alpha val="50000"/>
                </a:schemeClr>
              </a:solidFill>
              <a:prstDash val="solid"/>
              <a:round/>
              <a:tail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" name="Line"/>
            <p:cNvSpPr/>
            <p:nvPr/>
          </p:nvSpPr>
          <p:spPr>
            <a:xfrm flipV="1">
              <a:off x="1620856" y="744331"/>
              <a:ext cx="220759" cy="457860"/>
            </a:xfrm>
            <a:prstGeom prst="line">
              <a:avLst/>
            </a:prstGeom>
            <a:noFill/>
            <a:ln w="25400" cap="flat">
              <a:solidFill>
                <a:schemeClr val="accent2">
                  <a:lumOff val="-9215"/>
                  <a:alpha val="50000"/>
                </a:schemeClr>
              </a:solidFill>
              <a:prstDash val="solid"/>
              <a:round/>
              <a:tail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" name="TgE"/>
            <p:cNvSpPr txBox="1"/>
            <p:nvPr/>
          </p:nvSpPr>
          <p:spPr>
            <a:xfrm>
              <a:off x="1715542" y="1065845"/>
              <a:ext cx="544026" cy="357584"/>
            </a:xfrm>
            <a:prstGeom prst="rect">
              <a:avLst/>
            </a:prstGeom>
            <a:solidFill>
              <a:srgbClr val="FFFFFF">
                <a:alpha val="75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457200">
                <a:lnSpc>
                  <a:spcPct val="120000"/>
                </a:lnSpc>
                <a:spcBef>
                  <a:spcPts val="0"/>
                </a:spcBef>
                <a:defRPr b="1">
                  <a:uFill>
                    <a:solidFill>
                      <a:srgbClr val="074184"/>
                    </a:solidFill>
                  </a:u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t>TgE</a:t>
              </a:r>
            </a:p>
          </p:txBody>
        </p:sp>
        <p:sp>
          <p:nvSpPr>
            <p:cNvPr id="17" name="+30%"/>
            <p:cNvSpPr txBox="1"/>
            <p:nvPr/>
          </p:nvSpPr>
          <p:spPr>
            <a:xfrm>
              <a:off x="100166" y="1277694"/>
              <a:ext cx="656819" cy="3134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457200">
                <a:spcBef>
                  <a:spcPts val="0"/>
                </a:spcBef>
                <a:defRPr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t>+30%</a:t>
              </a:r>
            </a:p>
          </p:txBody>
        </p:sp>
        <p:sp>
          <p:nvSpPr>
            <p:cNvPr id="18" name="+30%"/>
            <p:cNvSpPr txBox="1"/>
            <p:nvPr/>
          </p:nvSpPr>
          <p:spPr>
            <a:xfrm>
              <a:off x="2072232" y="1924119"/>
              <a:ext cx="641940" cy="3453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457200">
                <a:spcBef>
                  <a:spcPts val="0"/>
                </a:spcBef>
                <a:defRPr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t>+30%</a:t>
              </a:r>
            </a:p>
          </p:txBody>
        </p:sp>
        <p:sp>
          <p:nvSpPr>
            <p:cNvPr id="19" name="+60%"/>
            <p:cNvSpPr txBox="1"/>
            <p:nvPr/>
          </p:nvSpPr>
          <p:spPr>
            <a:xfrm>
              <a:off x="643070" y="350996"/>
              <a:ext cx="645650" cy="3073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457200">
                <a:spcBef>
                  <a:spcPts val="0"/>
                </a:spcBef>
                <a:defRPr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dirty="0"/>
                <a:t>+60%</a:t>
              </a:r>
            </a:p>
          </p:txBody>
        </p:sp>
        <p:sp>
          <p:nvSpPr>
            <p:cNvPr id="20" name="+35%"/>
            <p:cNvSpPr txBox="1"/>
            <p:nvPr/>
          </p:nvSpPr>
          <p:spPr>
            <a:xfrm>
              <a:off x="2298094" y="1422604"/>
              <a:ext cx="645008" cy="3330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457200">
                <a:spcBef>
                  <a:spcPts val="0"/>
                </a:spcBef>
                <a:defRPr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t>+35%</a:t>
              </a:r>
            </a:p>
          </p:txBody>
        </p:sp>
      </p:grpSp>
      <p:cxnSp>
        <p:nvCxnSpPr>
          <p:cNvPr id="21" name="Gerade Verbindung mit Pfeil 20"/>
          <p:cNvCxnSpPr/>
          <p:nvPr/>
        </p:nvCxnSpPr>
        <p:spPr bwMode="auto">
          <a:xfrm flipV="1">
            <a:off x="3282897" y="2884602"/>
            <a:ext cx="1713309" cy="282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feld 21"/>
          <p:cNvSpPr txBox="1"/>
          <p:nvPr/>
        </p:nvSpPr>
        <p:spPr>
          <a:xfrm>
            <a:off x="785752" y="4508015"/>
            <a:ext cx="2313262" cy="18281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Significant increase of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surface muon rate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GB" dirty="0">
              <a:solidFill>
                <a:srgbClr val="000000"/>
              </a:solidFill>
              <a:latin typeface="Calibri"/>
            </a:endParaRP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Simulation confirmed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by measurement (2019):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40 – 50 % increase</a:t>
            </a:r>
            <a:endParaRPr lang="en-GB" sz="18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779396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bi2009m06_SLS_luftbild_03_r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0" t="400" r="9995" b="6133"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 txBox="1">
            <a:spLocks/>
          </p:cNvSpPr>
          <p:nvPr/>
        </p:nvSpPr>
        <p:spPr>
          <a:xfrm>
            <a:off x="0" y="44450"/>
            <a:ext cx="6732588" cy="85090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0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ヒラギノ角ゴ Pro W3"/>
              </a:rPr>
              <a:t>Accelerator Facilities at PSI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45856" y="2103457"/>
            <a:ext cx="187325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</a:rPr>
              <a:t>p-Therapy</a:t>
            </a:r>
          </a:p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</a:rPr>
              <a:t>250MeV, &lt;1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sym typeface="Symbol" pitchFamily="18" charset="2"/>
              </a:rPr>
              <a:t>A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95288" y="5949950"/>
            <a:ext cx="2447925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</a:rPr>
              <a:t>Swiss Light Source</a:t>
            </a:r>
          </a:p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</a:rPr>
              <a:t>2.4GeV, 400m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sym typeface="Symbol" pitchFamily="18" charset="2"/>
              </a:rPr>
              <a:t>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076825" y="5373688"/>
            <a:ext cx="2735535" cy="798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</a:rPr>
              <a:t>High Intensity Proton Accelerator</a:t>
            </a:r>
          </a:p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</a:rPr>
              <a:t>590 MeV, max. 2.4m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sym typeface="Symbol" pitchFamily="18" charset="2"/>
              </a:rPr>
              <a:t>A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522814" y="2925763"/>
            <a:ext cx="1800225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</a:rPr>
              <a:t>SWISSFEL </a:t>
            </a:r>
          </a:p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</a:rPr>
              <a:t>5.8 GeV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ヒラギノ角ゴ Pro W3"/>
              <a:sym typeface="Symbol" pitchFamily="18" charset="2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690688" y="2709863"/>
            <a:ext cx="1800225" cy="4318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 flipH="1" flipV="1">
            <a:off x="5435600" y="3284538"/>
            <a:ext cx="504825" cy="208915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7651165" y="2781300"/>
            <a:ext cx="1384885" cy="71437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900113" y="3284538"/>
            <a:ext cx="863600" cy="2159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0" y="2781300"/>
            <a:ext cx="1690688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</a:rPr>
              <a:t>Central control room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ヒラギノ角ゴ Pro W3"/>
              <a:sym typeface="Symbol" pitchFamily="18" charset="2"/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 flipH="1">
            <a:off x="6588223" y="1988840"/>
            <a:ext cx="864097" cy="721023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553865" y="1417374"/>
            <a:ext cx="2194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</a:rPr>
              <a:t>SINQ Spallation Neutron Source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ヒラギノ角ゴ Pro W3"/>
              <a:sym typeface="Symbol" pitchFamily="18" charset="2"/>
            </a:endParaRP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>
            <a:off x="2843213" y="1988840"/>
            <a:ext cx="1224756" cy="74355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2291999" y="1652823"/>
            <a:ext cx="839842" cy="32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sym typeface="Symbol" pitchFamily="18" charset="2"/>
              </a:rPr>
              <a:t>UCN</a:t>
            </a:r>
          </a:p>
        </p:txBody>
      </p:sp>
    </p:spTree>
    <p:extLst>
      <p:ext uri="{BB962C8B-B14F-4D97-AF65-F5344CB8AC3E}">
        <p14:creationId xmlns:p14="http://schemas.microsoft.com/office/powerpoint/2010/main" val="389697096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layout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8122"/>
            <a:ext cx="9117203" cy="4956497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496169" y="3917474"/>
            <a:ext cx="1225142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 eaLnBrk="1" hangingPunct="1"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MuH3 </a:t>
            </a:r>
            <a:r>
              <a:rPr lang="en-GB" sz="1600" dirty="0" smtClean="0">
                <a:solidFill>
                  <a:srgbClr val="000000"/>
                </a:solidFill>
                <a:latin typeface="Calibri"/>
              </a:rPr>
              <a:t>(PiM3)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218955" y="2566486"/>
            <a:ext cx="580287" cy="57554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MuH2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600" dirty="0" smtClean="0">
                <a:solidFill>
                  <a:srgbClr val="000000"/>
                </a:solidFill>
                <a:latin typeface="Calibri"/>
              </a:rPr>
              <a:t>(PiM1)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4664720" y="3250855"/>
            <a:ext cx="1532984" cy="6093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water cooling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 &amp; </a:t>
            </a:r>
          </a:p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c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ryogenics</a:t>
            </a:r>
          </a:p>
        </p:txBody>
      </p:sp>
      <p:cxnSp>
        <p:nvCxnSpPr>
          <p:cNvPr id="9" name="Gerade Verbindung mit Pfeil 8"/>
          <p:cNvCxnSpPr/>
          <p:nvPr/>
        </p:nvCxnSpPr>
        <p:spPr bwMode="auto">
          <a:xfrm flipH="1">
            <a:off x="6438507" y="3836709"/>
            <a:ext cx="1055802" cy="4807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feld 9"/>
          <p:cNvSpPr txBox="1"/>
          <p:nvPr/>
        </p:nvSpPr>
        <p:spPr>
          <a:xfrm>
            <a:off x="7245850" y="3494782"/>
            <a:ext cx="1059906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err="1" smtClean="0">
                <a:solidFill>
                  <a:srgbClr val="000000"/>
                </a:solidFill>
                <a:latin typeface="Calibri"/>
              </a:rPr>
              <a:t>Spinrotator</a:t>
            </a:r>
            <a:endParaRPr lang="en-GB" sz="18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4449461" y="3167831"/>
            <a:ext cx="1785049" cy="77544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71475" y="6286500"/>
            <a:ext cx="6536405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Water cooling cycle and liquid He filling platform have to be removed.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468506" y="4028038"/>
            <a:ext cx="3002873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dirty="0" smtClean="0">
                <a:solidFill>
                  <a:srgbClr val="000000"/>
                </a:solidFill>
                <a:latin typeface="Calibri"/>
              </a:rPr>
              <a:t>Geant4, Transport, COSY Infinity</a:t>
            </a:r>
            <a:endParaRPr lang="en-GB" sz="18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857750" y="2744437"/>
            <a:ext cx="2798138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BDSIM, Turtle, MCNP, </a:t>
            </a:r>
            <a:r>
              <a:rPr lang="en-GB" dirty="0"/>
              <a:t>ZGOUBI</a:t>
            </a:r>
            <a:endParaRPr lang="en-GB" sz="18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025750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984399" y="228600"/>
            <a:ext cx="2788491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de-CH" alt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 charset="-128"/>
              </a:rPr>
              <a:t>Summary</a:t>
            </a:r>
            <a:endParaRPr kumimoji="0" lang="de-CH" altLang="en-US" sz="2500" b="0" i="0" u="none" strike="noStrike" kern="1200" cap="none" spc="0" normalizeH="0" baseline="0" noProof="0" dirty="0">
              <a:ln>
                <a:noFill/>
              </a:ln>
              <a:solidFill>
                <a:srgbClr val="606060"/>
              </a:solidFill>
              <a:effectLst/>
              <a:uLnTx/>
              <a:uFillTx/>
              <a:latin typeface="Georgia"/>
              <a:ea typeface="ヒラギノ角ゴ Pro W3" charset="-128"/>
            </a:endParaRP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63563" y="1341438"/>
            <a:ext cx="5472112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249238" indent="-249238"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1pPr>
            <a:lvl2pPr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2pPr>
            <a:lvl3pPr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3pPr>
            <a:lvl4pPr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4pPr>
            <a:lvl5pPr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Introduction to the PSI High Intensity Proton Accelerator (HIPA)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Extraction from the Ring Cyclotron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Beam transfer to the meson production targets M/E and SINQ spallation source 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Beam diagnostics for setup &amp; optimization</a:t>
            </a:r>
          </a:p>
          <a:p>
            <a:pPr marL="277813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Feasibility study of beam rotation for SINQ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Beam switchover to the UCN source</a:t>
            </a:r>
          </a:p>
          <a:p>
            <a:pPr marL="277813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Conclusion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de-CH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 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de-CH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de-CH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4850"/>
            <a:ext cx="9144000" cy="589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634856"/>
            <a:ext cx="9144000" cy="2606675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61938" y="1022350"/>
            <a:ext cx="8882062" cy="20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198438" indent="-198438"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1pPr>
            <a:lvl2pPr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2pPr>
            <a:lvl3pPr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3pPr>
            <a:lvl4pPr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4pPr>
            <a:lvl5pPr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5000"/>
              <a:buFontTx/>
              <a:buNone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-128"/>
            </a:endParaRPr>
          </a:p>
          <a:p>
            <a:pPr marL="198438" marR="0" lvl="0" indent="-1984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5000"/>
              <a:buFont typeface="Wingdings" pitchFamily="2" charset="2"/>
              <a:buChar char=""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-128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8021638" y="6683375"/>
            <a:ext cx="838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de-DE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Page </a:t>
            </a:r>
            <a:fld id="{F088D823-BC5A-42A4-8ED6-45FF4C2E0892}" type="slidenum">
              <a:rPr kumimoji="0" lang="de-DE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21</a:t>
            </a:fld>
            <a:endParaRPr kumimoji="0" lang="de-DE" alt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DA4808A-AC38-44C7-ADA4-517367B96546}"/>
              </a:ext>
            </a:extLst>
          </p:cNvPr>
          <p:cNvSpPr txBox="1"/>
          <p:nvPr/>
        </p:nvSpPr>
        <p:spPr>
          <a:xfrm>
            <a:off x="448467" y="941388"/>
            <a:ext cx="7371120" cy="169277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sz="2000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Challenges</a:t>
            </a:r>
            <a:r>
              <a:rPr lang="de-CH" sz="200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2000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for</a:t>
            </a:r>
            <a:r>
              <a:rPr lang="de-CH" sz="200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2000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the</a:t>
            </a:r>
            <a:r>
              <a:rPr lang="de-CH" sz="200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2000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muo</a:t>
            </a:r>
            <a:r>
              <a:rPr lang="de-CH" sz="2000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n</a:t>
            </a:r>
            <a:r>
              <a:rPr lang="de-CH" sz="200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2000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target</a:t>
            </a:r>
            <a:r>
              <a:rPr lang="de-CH" sz="200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at 50 kW:</a:t>
            </a:r>
          </a:p>
          <a:p>
            <a:pPr marR="0" lvl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kumimoji="0" lang="de-C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   - </a:t>
            </a:r>
            <a:r>
              <a:rPr kumimoji="0" lang="de-CH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Cooling</a:t>
            </a:r>
            <a:r>
              <a:rPr kumimoji="0" lang="de-CH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, Deformation, </a:t>
            </a:r>
            <a:r>
              <a:rPr kumimoji="0" lang="de-CH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Bearings</a:t>
            </a:r>
            <a:r>
              <a:rPr kumimoji="0" lang="de-CH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still </a:t>
            </a:r>
            <a:r>
              <a:rPr kumimoji="0" lang="de-CH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need</a:t>
            </a:r>
            <a:r>
              <a:rPr kumimoji="0" lang="de-CH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to</a:t>
            </a:r>
            <a:r>
              <a:rPr kumimoji="0" lang="de-CH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be</a:t>
            </a:r>
            <a:r>
              <a:rPr kumimoji="0" lang="de-CH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improved</a:t>
            </a:r>
            <a:r>
              <a:rPr kumimoji="0" lang="de-CH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!</a:t>
            </a:r>
          </a:p>
          <a:p>
            <a:pPr marL="342900" lvl="0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de-CH" sz="2000" noProof="0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Some</a:t>
            </a:r>
            <a:r>
              <a:rPr lang="de-CH" sz="2000" noProof="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2000" noProof="0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test</a:t>
            </a:r>
            <a:r>
              <a:rPr lang="de-CH" sz="2000" noProof="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2000" noProof="0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opportunities</a:t>
            </a:r>
            <a:r>
              <a:rPr lang="de-CH" sz="2000" noProof="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at PiM1</a:t>
            </a:r>
            <a:r>
              <a:rPr lang="de-CH" sz="2000" dirty="0">
                <a:solidFill>
                  <a:srgbClr val="000000"/>
                </a:solidFill>
              </a:rPr>
              <a:t>: </a:t>
            </a:r>
            <a:r>
              <a:rPr lang="de-CH" sz="2000" dirty="0" err="1">
                <a:solidFill>
                  <a:srgbClr val="000000"/>
                </a:solidFill>
              </a:rPr>
              <a:t>pions,muons</a:t>
            </a:r>
            <a:r>
              <a:rPr lang="de-CH" sz="2000" noProof="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, </a:t>
            </a:r>
            <a:r>
              <a:rPr lang="de-CH" sz="2000" noProof="0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electrons</a:t>
            </a:r>
            <a:r>
              <a:rPr lang="de-CH" sz="2000" noProof="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, (</a:t>
            </a:r>
            <a:r>
              <a:rPr lang="de-CH" sz="2000" noProof="0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protons</a:t>
            </a:r>
            <a:r>
              <a:rPr lang="de-CH" sz="2000" noProof="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)</a:t>
            </a:r>
            <a:endParaRPr kumimoji="0" lang="de-CH" sz="2000" b="0" i="0" u="none" strike="noStrike" kern="120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sz="2000" baseline="0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Feasibility</a:t>
            </a:r>
            <a:r>
              <a:rPr lang="de-CH" sz="2000" baseline="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2000" baseline="0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study</a:t>
            </a:r>
            <a:r>
              <a:rPr lang="de-CH" sz="2000" baseline="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HIMB </a:t>
            </a:r>
            <a:r>
              <a:rPr lang="de-CH" sz="2000" baseline="0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for</a:t>
            </a:r>
            <a:r>
              <a:rPr lang="de-CH" sz="2000" baseline="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Swiss Roadmap</a:t>
            </a:r>
          </a:p>
          <a:p>
            <a:pPr marR="0" lvl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kumimoji="0" lang="de-C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    100 x </a:t>
            </a:r>
            <a:r>
              <a:rPr kumimoji="0" lang="de-CH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more</a:t>
            </a:r>
            <a:r>
              <a:rPr kumimoji="0" lang="de-CH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surface</a:t>
            </a:r>
            <a:r>
              <a:rPr kumimoji="0" lang="de-CH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muons</a:t>
            </a:r>
            <a:endParaRPr kumimoji="0" lang="de-CH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1425635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PiM1 beam fractions</a:t>
            </a:r>
            <a:endParaRPr lang="en-GB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99" y="699005"/>
            <a:ext cx="6098341" cy="5978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64628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HiMB 40 mm slanted target installed on November 25…"/>
          <p:cNvSpPr txBox="1">
            <a:spLocks noGrp="1"/>
          </p:cNvSpPr>
          <p:nvPr>
            <p:ph type="body" sz="half" idx="1"/>
          </p:nvPr>
        </p:nvSpPr>
        <p:spPr>
          <a:xfrm>
            <a:off x="1042987" y="1341437"/>
            <a:ext cx="3922862" cy="477001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151130" indent="-151130" defTabSz="777240">
              <a:defRPr sz="1360"/>
            </a:pPr>
            <a:r>
              <a:rPr dirty="0" err="1"/>
              <a:t>HiMB</a:t>
            </a:r>
            <a:r>
              <a:rPr dirty="0"/>
              <a:t> 40 mm slanted target installed on November 25</a:t>
            </a:r>
          </a:p>
          <a:p>
            <a:pPr marL="0" indent="0" defTabSz="777240">
              <a:buClrTx/>
              <a:buSzTx/>
              <a:buFontTx/>
              <a:buNone/>
              <a:defRPr sz="1360" b="1"/>
            </a:pPr>
            <a:endParaRPr dirty="0"/>
          </a:p>
          <a:p>
            <a:pPr marL="0" indent="0" defTabSz="777240">
              <a:buClrTx/>
              <a:buSzTx/>
              <a:buFontTx/>
              <a:buNone/>
              <a:defRPr sz="1360" b="1"/>
            </a:pPr>
            <a:r>
              <a:rPr dirty="0"/>
              <a:t>Muon beam rates:</a:t>
            </a:r>
          </a:p>
          <a:p>
            <a:pPr marL="151130" indent="-151130" defTabSz="777240">
              <a:defRPr sz="1360"/>
            </a:pPr>
            <a:r>
              <a:rPr dirty="0"/>
              <a:t>30-60% increase in surface muon rate expected</a:t>
            </a:r>
          </a:p>
          <a:p>
            <a:pPr marL="151130" indent="-151130" defTabSz="777240">
              <a:tabLst>
                <a:tab pos="406400" algn="l"/>
              </a:tabLst>
              <a:defRPr sz="1360"/>
            </a:pPr>
            <a:r>
              <a:rPr dirty="0"/>
              <a:t>First measurements confirm this increase for μE4, πE5, πE3 and πE1 (μE1 not affected as it relies on pion collection)</a:t>
            </a:r>
            <a:br>
              <a:rPr dirty="0"/>
            </a:br>
            <a:r>
              <a:rPr dirty="0"/>
              <a:t>	40 mm slanted target as good as 60 mm</a:t>
            </a:r>
            <a:br>
              <a:rPr dirty="0"/>
            </a:br>
            <a:r>
              <a:rPr dirty="0"/>
              <a:t>	standard target!</a:t>
            </a:r>
          </a:p>
          <a:p>
            <a:pPr marL="151130" indent="-151130" defTabSz="777240">
              <a:defRPr sz="1360"/>
            </a:pPr>
            <a:endParaRPr dirty="0"/>
          </a:p>
          <a:p>
            <a:pPr marL="0" indent="0" defTabSz="777240">
              <a:buClrTx/>
              <a:buSzTx/>
              <a:buFontTx/>
              <a:buNone/>
              <a:defRPr sz="1360" b="1"/>
            </a:pPr>
            <a:r>
              <a:rPr dirty="0"/>
              <a:t>Proton beam impact:</a:t>
            </a:r>
          </a:p>
          <a:p>
            <a:pPr marL="151130" indent="-151130" defTabSz="777240">
              <a:defRPr sz="1360"/>
            </a:pPr>
            <a:r>
              <a:rPr dirty="0"/>
              <a:t>Setup of proton beam well under control</a:t>
            </a:r>
          </a:p>
          <a:p>
            <a:pPr marL="151130" indent="-151130" defTabSz="777240">
              <a:defRPr sz="1360"/>
            </a:pPr>
            <a:r>
              <a:rPr dirty="0"/>
              <a:t>Increased safety margins confirmed</a:t>
            </a:r>
          </a:p>
          <a:p>
            <a:pPr marL="151130" indent="-151130" defTabSz="777240">
              <a:defRPr sz="1360"/>
            </a:pPr>
            <a:endParaRPr dirty="0"/>
          </a:p>
          <a:p>
            <a:pPr marL="0" indent="0" defTabSz="777240">
              <a:buClrTx/>
              <a:buSzTx/>
              <a:buFontTx/>
              <a:buNone/>
              <a:defRPr sz="1360" b="1"/>
            </a:pPr>
            <a:r>
              <a:rPr dirty="0"/>
              <a:t>Future:</a:t>
            </a:r>
          </a:p>
          <a:p>
            <a:pPr marL="151130" indent="-151130" defTabSz="777240">
              <a:defRPr sz="1360"/>
            </a:pPr>
            <a:r>
              <a:rPr dirty="0"/>
              <a:t>To be seen: Impact of higher thermal stress on long term stability of target wheel</a:t>
            </a:r>
          </a:p>
          <a:p>
            <a:pPr marL="151130" indent="-151130" defTabSz="777240">
              <a:defRPr sz="1360"/>
            </a:pPr>
            <a:r>
              <a:rPr dirty="0"/>
              <a:t>We are looking forward to continue this work within the recently CROSS-funded </a:t>
            </a:r>
            <a:r>
              <a:rPr dirty="0" err="1"/>
              <a:t>HiMB</a:t>
            </a:r>
            <a:r>
              <a:rPr dirty="0"/>
              <a:t> study to increase surface muon rates by almost two orders to 10</a:t>
            </a:r>
            <a:r>
              <a:rPr baseline="31999" dirty="0"/>
              <a:t>10</a:t>
            </a:r>
            <a:r>
              <a:rPr dirty="0"/>
              <a:t> μ</a:t>
            </a:r>
            <a:r>
              <a:rPr baseline="31999" dirty="0"/>
              <a:t>+</a:t>
            </a:r>
            <a:r>
              <a:rPr dirty="0"/>
              <a:t>/s!</a:t>
            </a:r>
          </a:p>
        </p:txBody>
      </p:sp>
      <p:sp>
        <p:nvSpPr>
          <p:cNvPr id="145" name="HiMB Slanted Target Tes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HiMB Slanted Target Tests</a:t>
            </a:r>
          </a:p>
        </p:txBody>
      </p:sp>
      <p:sp>
        <p:nvSpPr>
          <p:cNvPr id="1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06312" y="6661150"/>
            <a:ext cx="127001" cy="1270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grpSp>
        <p:nvGrpSpPr>
          <p:cNvPr id="156" name="Group"/>
          <p:cNvGrpSpPr/>
          <p:nvPr/>
        </p:nvGrpSpPr>
        <p:grpSpPr>
          <a:xfrm>
            <a:off x="5403703" y="1297469"/>
            <a:ext cx="3477627" cy="2269473"/>
            <a:chOff x="0" y="0"/>
            <a:chExt cx="3477626" cy="2269471"/>
          </a:xfrm>
        </p:grpSpPr>
        <p:pic>
          <p:nvPicPr>
            <p:cNvPr id="147" name="Screenshot 2019-12-09 at 15.52.43.png" descr="Screenshot 2019-12-09 at 15.52.43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7127" r="1606" b="21226"/>
            <a:stretch>
              <a:fillRect/>
            </a:stretch>
          </p:blipFill>
          <p:spPr>
            <a:xfrm>
              <a:off x="0" y="0"/>
              <a:ext cx="3477627" cy="22532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8" name="Circle"/>
            <p:cNvSpPr/>
            <p:nvPr/>
          </p:nvSpPr>
          <p:spPr>
            <a:xfrm>
              <a:off x="1468417" y="1185122"/>
              <a:ext cx="231187" cy="231187"/>
            </a:xfrm>
            <a:prstGeom prst="ellipse">
              <a:avLst/>
            </a:prstGeom>
            <a:solidFill>
              <a:schemeClr val="accent2">
                <a:lumOff val="-9215"/>
                <a:alpha val="49698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49" name="Line"/>
            <p:cNvSpPr/>
            <p:nvPr/>
          </p:nvSpPr>
          <p:spPr>
            <a:xfrm flipV="1">
              <a:off x="1141144" y="1365262"/>
              <a:ext cx="414037" cy="883047"/>
            </a:xfrm>
            <a:prstGeom prst="line">
              <a:avLst/>
            </a:prstGeom>
            <a:noFill/>
            <a:ln w="25400" cap="flat">
              <a:solidFill>
                <a:schemeClr val="accent2">
                  <a:lumOff val="-9215"/>
                  <a:alpha val="50000"/>
                </a:schemeClr>
              </a:solidFill>
              <a:prstDash val="solid"/>
              <a:round/>
              <a:tail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50" name="Line"/>
            <p:cNvSpPr/>
            <p:nvPr/>
          </p:nvSpPr>
          <p:spPr>
            <a:xfrm flipV="1">
              <a:off x="1620856" y="744331"/>
              <a:ext cx="220759" cy="457860"/>
            </a:xfrm>
            <a:prstGeom prst="line">
              <a:avLst/>
            </a:prstGeom>
            <a:noFill/>
            <a:ln w="25400" cap="flat">
              <a:solidFill>
                <a:schemeClr val="accent2">
                  <a:lumOff val="-9215"/>
                  <a:alpha val="50000"/>
                </a:schemeClr>
              </a:solidFill>
              <a:prstDash val="solid"/>
              <a:round/>
              <a:tail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51" name="TgE"/>
            <p:cNvSpPr txBox="1"/>
            <p:nvPr/>
          </p:nvSpPr>
          <p:spPr>
            <a:xfrm>
              <a:off x="1715542" y="1065845"/>
              <a:ext cx="544026" cy="357584"/>
            </a:xfrm>
            <a:prstGeom prst="rect">
              <a:avLst/>
            </a:prstGeom>
            <a:solidFill>
              <a:srgbClr val="FFFFFF">
                <a:alpha val="75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457200">
                <a:lnSpc>
                  <a:spcPct val="120000"/>
                </a:lnSpc>
                <a:spcBef>
                  <a:spcPts val="0"/>
                </a:spcBef>
                <a:defRPr b="1">
                  <a:uFill>
                    <a:solidFill>
                      <a:srgbClr val="074184"/>
                    </a:solidFill>
                  </a:u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marL="0" marR="0" lvl="0" indent="0" algn="l" defTabSz="457200" rtl="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74184"/>
                    </a:solidFill>
                  </a:uFill>
                  <a:latin typeface="Helvetica"/>
                  <a:cs typeface="Helvetica"/>
                  <a:sym typeface="Helvetica"/>
                </a:rPr>
                <a:t>TgE</a:t>
              </a:r>
            </a:p>
          </p:txBody>
        </p:sp>
        <p:sp>
          <p:nvSpPr>
            <p:cNvPr id="152" name="+30%"/>
            <p:cNvSpPr txBox="1"/>
            <p:nvPr/>
          </p:nvSpPr>
          <p:spPr>
            <a:xfrm>
              <a:off x="100166" y="1277694"/>
              <a:ext cx="656819" cy="3134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457200">
                <a:spcBef>
                  <a:spcPts val="0"/>
                </a:spcBef>
                <a:defRPr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cs typeface="Helvetica"/>
                  <a:sym typeface="Helvetica"/>
                </a:rPr>
                <a:t>+30%</a:t>
              </a:r>
            </a:p>
          </p:txBody>
        </p:sp>
        <p:sp>
          <p:nvSpPr>
            <p:cNvPr id="153" name="+30%"/>
            <p:cNvSpPr txBox="1"/>
            <p:nvPr/>
          </p:nvSpPr>
          <p:spPr>
            <a:xfrm>
              <a:off x="2072232" y="1924119"/>
              <a:ext cx="641940" cy="3453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457200">
                <a:spcBef>
                  <a:spcPts val="0"/>
                </a:spcBef>
                <a:defRPr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cs typeface="Helvetica"/>
                  <a:sym typeface="Helvetica"/>
                </a:rPr>
                <a:t>+30%</a:t>
              </a:r>
            </a:p>
          </p:txBody>
        </p:sp>
        <p:sp>
          <p:nvSpPr>
            <p:cNvPr id="154" name="+60%"/>
            <p:cNvSpPr txBox="1"/>
            <p:nvPr/>
          </p:nvSpPr>
          <p:spPr>
            <a:xfrm>
              <a:off x="643070" y="350996"/>
              <a:ext cx="645650" cy="3073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457200">
                <a:spcBef>
                  <a:spcPts val="0"/>
                </a:spcBef>
                <a:defRPr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cs typeface="Helvetica"/>
                  <a:sym typeface="Helvetica"/>
                </a:rPr>
                <a:t>+60%</a:t>
              </a:r>
            </a:p>
          </p:txBody>
        </p:sp>
        <p:sp>
          <p:nvSpPr>
            <p:cNvPr id="155" name="+35%"/>
            <p:cNvSpPr txBox="1"/>
            <p:nvPr/>
          </p:nvSpPr>
          <p:spPr>
            <a:xfrm>
              <a:off x="2298094" y="1422604"/>
              <a:ext cx="645008" cy="3330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457200">
                <a:spcBef>
                  <a:spcPts val="0"/>
                </a:spcBef>
                <a:defRPr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cs typeface="Helvetica"/>
                  <a:sym typeface="Helvetica"/>
                </a:rPr>
                <a:t>+35%</a:t>
              </a:r>
            </a:p>
          </p:txBody>
        </p:sp>
      </p:grpSp>
      <p:pic>
        <p:nvPicPr>
          <p:cNvPr id="15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55931" y="3707435"/>
            <a:ext cx="3837359" cy="2553071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slanted"/>
          <p:cNvSpPr txBox="1"/>
          <p:nvPr/>
        </p:nvSpPr>
        <p:spPr>
          <a:xfrm>
            <a:off x="6334985" y="4013510"/>
            <a:ext cx="614760" cy="209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slanted</a:t>
            </a:r>
          </a:p>
        </p:txBody>
      </p:sp>
      <p:sp>
        <p:nvSpPr>
          <p:cNvPr id="159" name="standard"/>
          <p:cNvSpPr txBox="1"/>
          <p:nvPr/>
        </p:nvSpPr>
        <p:spPr>
          <a:xfrm>
            <a:off x="6692084" y="4437501"/>
            <a:ext cx="738486" cy="2091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standard</a:t>
            </a:r>
          </a:p>
        </p:txBody>
      </p:sp>
      <p:sp>
        <p:nvSpPr>
          <p:cNvPr id="160" name="Line"/>
          <p:cNvSpPr/>
          <p:nvPr/>
        </p:nvSpPr>
        <p:spPr>
          <a:xfrm flipH="1">
            <a:off x="5967030" y="4191799"/>
            <a:ext cx="357461" cy="357461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161" name="Line"/>
          <p:cNvSpPr/>
          <p:nvPr/>
        </p:nvSpPr>
        <p:spPr>
          <a:xfrm flipH="1">
            <a:off x="6473415" y="4589085"/>
            <a:ext cx="206410" cy="206410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6911275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HiMB Slanted Target Desig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HiMB Slanted Target Design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06312" y="6661150"/>
            <a:ext cx="127001" cy="1270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grpSp>
        <p:nvGrpSpPr>
          <p:cNvPr id="132" name="Group"/>
          <p:cNvGrpSpPr/>
          <p:nvPr/>
        </p:nvGrpSpPr>
        <p:grpSpPr>
          <a:xfrm>
            <a:off x="5527192" y="4273550"/>
            <a:ext cx="3683001" cy="2711864"/>
            <a:chOff x="0" y="0"/>
            <a:chExt cx="3683000" cy="2711863"/>
          </a:xfrm>
        </p:grpSpPr>
        <p:sp>
          <p:nvSpPr>
            <p:cNvPr id="129" name="Line"/>
            <p:cNvSpPr/>
            <p:nvPr/>
          </p:nvSpPr>
          <p:spPr>
            <a:xfrm flipV="1">
              <a:off x="657624" y="63832"/>
              <a:ext cx="2514352" cy="251435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30" name="protons"/>
            <p:cNvSpPr txBox="1"/>
            <p:nvPr/>
          </p:nvSpPr>
          <p:spPr>
            <a:xfrm>
              <a:off x="2204379" y="0"/>
              <a:ext cx="653654" cy="2091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  <a:sym typeface="Calibri"/>
                </a:rPr>
                <a:t>protons</a:t>
              </a:r>
            </a:p>
          </p:txBody>
        </p:sp>
        <p:pic>
          <p:nvPicPr>
            <p:cNvPr id="131" name="10002.24.2319_TgE_8Gr_2.pdf" descr="10002.24.2319_TgE_8Gr_2.pdf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5805"/>
            <a:stretch>
              <a:fillRect/>
            </a:stretch>
          </p:blipFill>
          <p:spPr>
            <a:xfrm>
              <a:off x="0" y="188691"/>
              <a:ext cx="3683000" cy="25231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33" name="Arrow Arrow" descr="Arrow Arrow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81851" y="5341354"/>
            <a:ext cx="725382" cy="375605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grpSp>
        <p:nvGrpSpPr>
          <p:cNvPr id="139" name="Group"/>
          <p:cNvGrpSpPr/>
          <p:nvPr/>
        </p:nvGrpSpPr>
        <p:grpSpPr>
          <a:xfrm>
            <a:off x="1013271" y="4368799"/>
            <a:ext cx="3180422" cy="2190751"/>
            <a:chOff x="0" y="0"/>
            <a:chExt cx="3180420" cy="2190750"/>
          </a:xfrm>
        </p:grpSpPr>
        <p:grpSp>
          <p:nvGrpSpPr>
            <p:cNvPr id="137" name="Group"/>
            <p:cNvGrpSpPr/>
            <p:nvPr/>
          </p:nvGrpSpPr>
          <p:grpSpPr>
            <a:xfrm>
              <a:off x="5420" y="-1"/>
              <a:ext cx="3175001" cy="2190751"/>
              <a:chOff x="0" y="0"/>
              <a:chExt cx="3175000" cy="2190749"/>
            </a:xfrm>
          </p:grpSpPr>
          <p:pic>
            <p:nvPicPr>
              <p:cNvPr id="134" name="10002.24.1769___A_HOCHSTROM_TARGETEIN_TELLER_M._SC_DETAILED_____________.pdf" descr="10002.24.1769___A_HOCHSTROM_TARGETEIN_TELLER_M._SC_DETAILED_____________.pdf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t="18736" r="4359" b="18736"/>
              <a:stretch>
                <a:fillRect/>
              </a:stretch>
            </p:blipFill>
            <p:spPr>
              <a:xfrm>
                <a:off x="0" y="231445"/>
                <a:ext cx="3175000" cy="165456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35" name="Line"/>
              <p:cNvSpPr/>
              <p:nvPr/>
            </p:nvSpPr>
            <p:spPr>
              <a:xfrm flipV="1">
                <a:off x="924407" y="95582"/>
                <a:ext cx="2095169" cy="209516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marL="0" marR="0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9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  <a:sym typeface="Calibri"/>
                </a:endParaRPr>
              </a:p>
            </p:txBody>
          </p:sp>
          <p:sp>
            <p:nvSpPr>
              <p:cNvPr id="136" name="protons"/>
              <p:cNvSpPr txBox="1"/>
              <p:nvPr/>
            </p:nvSpPr>
            <p:spPr>
              <a:xfrm>
                <a:off x="2007529" y="0"/>
                <a:ext cx="653654" cy="2091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marL="0" marR="0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9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  <a:sym typeface="Calibri"/>
                  </a:rPr>
                  <a:t>protons</a:t>
                </a:r>
              </a:p>
            </p:txBody>
          </p:sp>
        </p:grpSp>
        <p:sp>
          <p:nvSpPr>
            <p:cNvPr id="138" name="Standard 40 mm TgE"/>
            <p:cNvSpPr txBox="1"/>
            <p:nvPr/>
          </p:nvSpPr>
          <p:spPr>
            <a:xfrm>
              <a:off x="0" y="373168"/>
              <a:ext cx="1701999" cy="209154"/>
            </a:xfrm>
            <a:prstGeom prst="rect">
              <a:avLst/>
            </a:prstGeom>
            <a:solidFill>
              <a:srgbClr val="FFFFFF">
                <a:alpha val="65862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  <a:sym typeface="Calibri"/>
                </a:rPr>
                <a:t>Standard 40 mm TgE</a:t>
              </a:r>
            </a:p>
          </p:txBody>
        </p:sp>
      </p:grpSp>
      <p:sp>
        <p:nvSpPr>
          <p:cNvPr id="140" name="Slanted 40 mm TgE"/>
          <p:cNvSpPr txBox="1"/>
          <p:nvPr/>
        </p:nvSpPr>
        <p:spPr>
          <a:xfrm>
            <a:off x="5521771" y="4648200"/>
            <a:ext cx="1575992" cy="209154"/>
          </a:xfrm>
          <a:prstGeom prst="rect">
            <a:avLst/>
          </a:prstGeom>
          <a:solidFill>
            <a:srgbClr val="FFFFFF">
              <a:alpha val="65862"/>
            </a:srgb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Slanted 40 mm TgE</a:t>
            </a:r>
          </a:p>
        </p:txBody>
      </p:sp>
      <p:sp>
        <p:nvSpPr>
          <p:cNvPr id="141" name="Involved people:…"/>
          <p:cNvSpPr txBox="1">
            <a:spLocks noGrp="1"/>
          </p:cNvSpPr>
          <p:nvPr>
            <p:ph type="body" sz="quarter" idx="1"/>
          </p:nvPr>
        </p:nvSpPr>
        <p:spPr>
          <a:xfrm>
            <a:off x="1042987" y="1439861"/>
            <a:ext cx="4428688" cy="271186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defTabSz="905255">
              <a:buClrTx/>
              <a:buSzTx/>
              <a:buFontTx/>
              <a:buNone/>
              <a:tabLst>
                <a:tab pos="1346200" algn="l"/>
              </a:tabLst>
              <a:defRPr sz="1386" b="1"/>
            </a:pPr>
            <a:r>
              <a:t>Involved people:</a:t>
            </a:r>
          </a:p>
          <a:p>
            <a:pPr marL="0" indent="0" defTabSz="905255">
              <a:buClrTx/>
              <a:buSzTx/>
              <a:buFontTx/>
              <a:buNone/>
              <a:tabLst>
                <a:tab pos="469900" algn="l"/>
              </a:tabLst>
              <a:defRPr sz="1386"/>
            </a:pPr>
            <a:r>
              <a:t>NUM:	P.-R. Kettle, A. Knecht, A. Papa, T. Rostomyan, </a:t>
            </a:r>
            <a:br/>
            <a:r>
              <a:t>	P. Schwendimann</a:t>
            </a:r>
          </a:p>
          <a:p>
            <a:pPr marL="0" indent="0" defTabSz="905255">
              <a:buClrTx/>
              <a:buSzTx/>
              <a:buFontTx/>
              <a:buNone/>
              <a:tabLst>
                <a:tab pos="469900" algn="l"/>
              </a:tabLst>
              <a:defRPr sz="1386"/>
            </a:pPr>
            <a:r>
              <a:t>GFA: 	P. Baumann, S. Joray, D. Kiselev, D. Laube, R. Sobbia, </a:t>
            </a:r>
            <a:br/>
            <a:r>
              <a:t>	D. Reggiani</a:t>
            </a:r>
          </a:p>
          <a:p>
            <a:pPr marL="0" indent="0" defTabSz="905255">
              <a:buClrTx/>
              <a:buSzTx/>
              <a:buFontTx/>
              <a:buNone/>
              <a:tabLst>
                <a:tab pos="1346200" algn="l"/>
              </a:tabLst>
              <a:defRPr sz="1386"/>
            </a:pPr>
            <a:endParaRPr/>
          </a:p>
          <a:p>
            <a:pPr marL="0" indent="0" defTabSz="905255">
              <a:buClrTx/>
              <a:buSzTx/>
              <a:buFontTx/>
              <a:buNone/>
              <a:tabLst>
                <a:tab pos="1346200" algn="l"/>
              </a:tabLst>
              <a:defRPr sz="1584" b="1"/>
            </a:pPr>
            <a:r>
              <a:t>Goals:</a:t>
            </a:r>
          </a:p>
          <a:p>
            <a:pPr marL="226313" indent="-226313" defTabSz="905255">
              <a:buClrTx/>
              <a:buFontTx/>
              <a:tabLst>
                <a:tab pos="1346200" algn="l"/>
              </a:tabLst>
              <a:defRPr sz="1584"/>
            </a:pPr>
            <a:r>
              <a:t>Change of geometry of TgE to increase surface muon rates for all connected beam lines</a:t>
            </a:r>
          </a:p>
          <a:p>
            <a:pPr marL="226313" indent="-226313" defTabSz="905255">
              <a:buClrTx/>
              <a:buFontTx/>
              <a:tabLst>
                <a:tab pos="1346200" algn="l"/>
              </a:tabLst>
              <a:defRPr sz="1584"/>
            </a:pPr>
            <a:r>
              <a:t>Increase safety margin for “missing” TgE with the proton beam</a:t>
            </a:r>
          </a:p>
        </p:txBody>
      </p:sp>
      <p:pic>
        <p:nvPicPr>
          <p:cNvPr id="142" name="SNAPSHOT_20191120_094724.jpeg" descr="SNAPSHOT_20191120_094724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983143" y="912033"/>
            <a:ext cx="2655234" cy="304834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91199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6A4D9BA-83AC-4F74-8094-D43DCEB76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Transport </a:t>
            </a:r>
            <a:r>
              <a:rPr lang="de-CH" dirty="0" err="1"/>
              <a:t>of</a:t>
            </a:r>
            <a:r>
              <a:rPr lang="de-CH" dirty="0"/>
              <a:t> 2. </a:t>
            </a:r>
            <a:r>
              <a:rPr lang="de-CH" dirty="0" err="1"/>
              <a:t>target</a:t>
            </a:r>
            <a:r>
              <a:rPr lang="de-CH" dirty="0"/>
              <a:t> </a:t>
            </a:r>
            <a:r>
              <a:rPr lang="de-CH" dirty="0" err="1"/>
              <a:t>insert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beamline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25A5AF-B961-425A-BF1B-72A8B149DE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F89AA0C-59F6-421E-8795-01B5E8E4C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687" y="1655314"/>
            <a:ext cx="3637719" cy="2728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7BCBF91C-BEA0-41DB-B910-48C6147277EC}"/>
              </a:ext>
            </a:extLst>
          </p:cNvPr>
          <p:cNvCxnSpPr>
            <a:cxnSpLocks/>
            <a:stCxn id="15" idx="2"/>
          </p:cNvCxnSpPr>
          <p:nvPr/>
        </p:nvCxnSpPr>
        <p:spPr bwMode="auto">
          <a:xfrm flipH="1">
            <a:off x="2308024" y="1540035"/>
            <a:ext cx="400454" cy="10050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97E50AE7-1C63-4891-8B55-05E249047825}"/>
              </a:ext>
            </a:extLst>
          </p:cNvPr>
          <p:cNvSpPr txBox="1"/>
          <p:nvPr/>
        </p:nvSpPr>
        <p:spPr>
          <a:xfrm>
            <a:off x="2468027" y="1250597"/>
            <a:ext cx="480901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open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B330866-2201-4EB2-BF6F-36744BE1CE25}"/>
              </a:ext>
            </a:extLst>
          </p:cNvPr>
          <p:cNvSpPr txBox="1"/>
          <p:nvPr/>
        </p:nvSpPr>
        <p:spPr>
          <a:xfrm>
            <a:off x="3522364" y="1250597"/>
            <a:ext cx="599523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closed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F6ED86C7-0A24-404B-842C-760D8107A829}"/>
              </a:ext>
            </a:extLst>
          </p:cNvPr>
          <p:cNvCxnSpPr>
            <a:cxnSpLocks/>
          </p:cNvCxnSpPr>
          <p:nvPr/>
        </p:nvCxnSpPr>
        <p:spPr bwMode="auto">
          <a:xfrm flipH="1">
            <a:off x="3337616" y="1540035"/>
            <a:ext cx="433754" cy="8421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Rechteck 21">
            <a:extLst>
              <a:ext uri="{FF2B5EF4-FFF2-40B4-BE49-F238E27FC236}">
                <a16:creationId xmlns:a16="http://schemas.microsoft.com/office/drawing/2014/main" id="{08581189-7FC9-4550-9511-8B765A05CD46}"/>
              </a:ext>
            </a:extLst>
          </p:cNvPr>
          <p:cNvSpPr/>
          <p:nvPr/>
        </p:nvSpPr>
        <p:spPr>
          <a:xfrm>
            <a:off x="2607779" y="876300"/>
            <a:ext cx="1242648" cy="381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parking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lot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0FE2FE6D-A0E9-4E26-BD0B-14C19CAFEC41}"/>
              </a:ext>
            </a:extLst>
          </p:cNvPr>
          <p:cNvCxnSpPr/>
          <p:nvPr/>
        </p:nvCxnSpPr>
        <p:spPr bwMode="auto">
          <a:xfrm>
            <a:off x="1341375" y="1395316"/>
            <a:ext cx="363536" cy="9868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C414363C-477B-4535-A4E1-A2B7270F293D}"/>
              </a:ext>
            </a:extLst>
          </p:cNvPr>
          <p:cNvSpPr txBox="1"/>
          <p:nvPr/>
        </p:nvSpPr>
        <p:spPr>
          <a:xfrm>
            <a:off x="834687" y="1104244"/>
            <a:ext cx="1469698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sluice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to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hotcell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F91A196F-83C7-4700-B62B-022ACD4E73D8}"/>
              </a:ext>
            </a:extLst>
          </p:cNvPr>
          <p:cNvSpPr txBox="1"/>
          <p:nvPr/>
        </p:nvSpPr>
        <p:spPr>
          <a:xfrm>
            <a:off x="834687" y="4789497"/>
            <a:ext cx="5863336" cy="6601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To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save time: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Spare Target E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insert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is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taken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out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from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the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parking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lot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pic>
        <p:nvPicPr>
          <p:cNvPr id="28" name="Picture 2" descr="WF_TgE_M_Atec_Parkierzelle">
            <a:extLst>
              <a:ext uri="{FF2B5EF4-FFF2-40B4-BE49-F238E27FC236}">
                <a16:creationId xmlns:a16="http://schemas.microsoft.com/office/drawing/2014/main" id="{4FC64FB1-7BE1-4DA8-B7B1-896AC25D1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842" y="1304858"/>
            <a:ext cx="2735263" cy="3125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4F70946A-98FC-4262-B445-B27B53DB3CA7}"/>
              </a:ext>
            </a:extLst>
          </p:cNvPr>
          <p:cNvSpPr txBox="1"/>
          <p:nvPr/>
        </p:nvSpPr>
        <p:spPr>
          <a:xfrm>
            <a:off x="5020072" y="993049"/>
            <a:ext cx="2716385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Exchange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flask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on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parking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lot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44CFEA74-B440-44BB-8B85-5926C475B3C5}"/>
              </a:ext>
            </a:extLst>
          </p:cNvPr>
          <p:cNvSpPr txBox="1"/>
          <p:nvPr/>
        </p:nvSpPr>
        <p:spPr>
          <a:xfrm>
            <a:off x="834687" y="5767058"/>
            <a:ext cx="4871013" cy="6601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At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the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same time: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Reparing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of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the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insert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from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beamline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in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hotcell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468314464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Design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hotcell</a:t>
            </a:r>
            <a:r>
              <a:rPr lang="de-CH" dirty="0"/>
              <a:t> ATEC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33B03C5-70D0-4AA7-93B5-FD3732D8DA67}"/>
              </a:ext>
            </a:extLst>
          </p:cNvPr>
          <p:cNvSpPr txBox="1"/>
          <p:nvPr/>
        </p:nvSpPr>
        <p:spPr>
          <a:xfrm>
            <a:off x="824655" y="800100"/>
            <a:ext cx="4746107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ATEC: </a:t>
            </a:r>
            <a:r>
              <a:rPr kumimoji="0" lang="de-CH" sz="2000" b="1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2.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service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cell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in 2019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wall in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between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can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be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opened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vertically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1334E96-E819-4EE3-9E3E-07E54EF84A2A}"/>
              </a:ext>
            </a:extLst>
          </p:cNvPr>
          <p:cNvSpPr txBox="1"/>
          <p:nvPr/>
        </p:nvSpPr>
        <p:spPr>
          <a:xfrm>
            <a:off x="824655" y="5000895"/>
            <a:ext cx="8279831" cy="169277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Advantage: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in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case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of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unavoidable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access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to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one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service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cell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(in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case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of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failure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), 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    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radioactive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components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are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moved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to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the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other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service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cell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.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less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personal dose rate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during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cleaning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: 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   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drums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with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rad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.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waste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can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be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moved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temporarly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to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the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other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service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cell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. 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415" y="2054720"/>
            <a:ext cx="3704090" cy="2628792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981225" y="4780485"/>
            <a:ext cx="1273297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2. Service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cell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2561059" y="4773329"/>
            <a:ext cx="1273297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1. Service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cell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601844" y="1705112"/>
            <a:ext cx="1655838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Sluice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in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between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cxnSp>
        <p:nvCxnSpPr>
          <p:cNvPr id="12" name="Gerade Verbindung mit Pfeil 11"/>
          <p:cNvCxnSpPr/>
          <p:nvPr/>
        </p:nvCxnSpPr>
        <p:spPr bwMode="auto">
          <a:xfrm flipH="1">
            <a:off x="3780268" y="1857461"/>
            <a:ext cx="675671" cy="12537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feld 12"/>
          <p:cNvSpPr txBox="1"/>
          <p:nvPr/>
        </p:nvSpPr>
        <p:spPr>
          <a:xfrm>
            <a:off x="3520691" y="1600982"/>
            <a:ext cx="1665199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Sluice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for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Target E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025590" y="4773329"/>
            <a:ext cx="1732077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Room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for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personal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8525" y="2066784"/>
            <a:ext cx="2817334" cy="2513813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5596964" y="1586862"/>
            <a:ext cx="3154774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Sluice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pulled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up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by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external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crane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cxnSp>
        <p:nvCxnSpPr>
          <p:cNvPr id="18" name="Gerade Verbindung mit Pfeil 17"/>
          <p:cNvCxnSpPr/>
          <p:nvPr/>
        </p:nvCxnSpPr>
        <p:spPr bwMode="auto">
          <a:xfrm flipH="1">
            <a:off x="5708476" y="1905680"/>
            <a:ext cx="792690" cy="130587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Gerade Verbindung mit Pfeil 19"/>
          <p:cNvCxnSpPr/>
          <p:nvPr/>
        </p:nvCxnSpPr>
        <p:spPr bwMode="auto">
          <a:xfrm flipH="1">
            <a:off x="5512345" y="3631849"/>
            <a:ext cx="2448645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Textfeld 20"/>
          <p:cNvSpPr txBox="1"/>
          <p:nvPr/>
        </p:nvSpPr>
        <p:spPr>
          <a:xfrm>
            <a:off x="7960990" y="3399466"/>
            <a:ext cx="1034129" cy="5941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Moved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by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ATEC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crane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445873993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1A57BFEE-0073-4A1D-B5A0-BAA9EBCEDB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0" t="-2487" r="19533" b="8844"/>
          <a:stretch/>
        </p:blipFill>
        <p:spPr>
          <a:xfrm>
            <a:off x="359737" y="882382"/>
            <a:ext cx="2615307" cy="275718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69F8EBD-7AF6-4F80-95FA-C074A7018D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08" y="4724781"/>
            <a:ext cx="3135112" cy="185955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9D55342-0CC0-441F-AEA3-617F7E50E0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120" y="710179"/>
            <a:ext cx="3855347" cy="2971167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CFF2997B-8A50-4BF6-9B14-D1CB54FFDC32}"/>
              </a:ext>
            </a:extLst>
          </p:cNvPr>
          <p:cNvSpPr txBox="1"/>
          <p:nvPr/>
        </p:nvSpPr>
        <p:spPr>
          <a:xfrm>
            <a:off x="1893139" y="249312"/>
            <a:ext cx="5335756" cy="4231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000" cap="none" spc="3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Franklin Gothic Book"/>
              </a:rPr>
              <a:t>Standard equipment of </a:t>
            </a:r>
            <a:r>
              <a:rPr kumimoji="0" lang="en-GB" sz="2500" b="0" i="0" u="none" strike="noStrike" kern="1000" cap="none" spc="3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Franklin Gothic Book"/>
              </a:rPr>
              <a:t>hotcell</a:t>
            </a:r>
            <a:r>
              <a:rPr kumimoji="0" lang="en-GB" sz="2500" b="0" i="0" u="none" strike="noStrike" kern="1000" cap="none" spc="3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Franklin Gothic Book"/>
              </a:rPr>
              <a:t> ATEC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A5B669E-A7A8-4D82-A40B-3B349D305D9F}"/>
              </a:ext>
            </a:extLst>
          </p:cNvPr>
          <p:cNvSpPr txBox="1"/>
          <p:nvPr/>
        </p:nvSpPr>
        <p:spPr>
          <a:xfrm>
            <a:off x="563008" y="4284304"/>
            <a:ext cx="4092339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6 high-resolution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cameras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/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service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cell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7170EFE-D4A7-4259-9DF3-59F17DD6C11F}"/>
              </a:ext>
            </a:extLst>
          </p:cNvPr>
          <p:cNvSpPr txBox="1"/>
          <p:nvPr/>
        </p:nvSpPr>
        <p:spPr>
          <a:xfrm>
            <a:off x="1329010" y="1795396"/>
            <a:ext cx="2369110" cy="6601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1 power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manipulator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/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service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cell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C6FCFE1-ADC1-401F-86B2-72A221456E1E}"/>
              </a:ext>
            </a:extLst>
          </p:cNvPr>
          <p:cNvSpPr txBox="1"/>
          <p:nvPr/>
        </p:nvSpPr>
        <p:spPr>
          <a:xfrm>
            <a:off x="4268060" y="2879404"/>
            <a:ext cx="1508170" cy="594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"</a:t>
            </a:r>
            <a:r>
              <a: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cold</a:t>
            </a:r>
            <a:r>
              <a:rPr kumimoji="0" lang="de-CH" sz="18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" </a:t>
            </a:r>
            <a:r>
              <a: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hand</a:t>
            </a:r>
            <a:endParaRPr kumimoji="0" lang="de-CH" sz="18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in </a:t>
            </a:r>
            <a:r>
              <a: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control</a:t>
            </a:r>
            <a:r>
              <a:rPr kumimoji="0" lang="de-CH" sz="18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room</a:t>
            </a:r>
            <a:endParaRPr kumimoji="0" lang="de-CH" sz="18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A8F5F04-1C51-4932-A87A-E62777D90D19}"/>
              </a:ext>
            </a:extLst>
          </p:cNvPr>
          <p:cNvSpPr txBox="1"/>
          <p:nvPr/>
        </p:nvSpPr>
        <p:spPr>
          <a:xfrm>
            <a:off x="5803544" y="2975178"/>
            <a:ext cx="1314975" cy="594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"</a:t>
            </a:r>
            <a:r>
              <a: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hot</a:t>
            </a:r>
            <a:r>
              <a:rPr kumimoji="0" lang="de-CH" sz="18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" </a:t>
            </a:r>
            <a:r>
              <a: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hand</a:t>
            </a:r>
            <a:endParaRPr kumimoji="0" lang="de-CH" sz="18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in </a:t>
            </a:r>
            <a:r>
              <a: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service</a:t>
            </a:r>
            <a:r>
              <a:rPr kumimoji="0" lang="de-CH" sz="18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cell</a:t>
            </a:r>
            <a:endParaRPr kumimoji="0" lang="de-CH" sz="18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76B1DBA-59A0-49E8-906A-A7195897A3B8}"/>
              </a:ext>
            </a:extLst>
          </p:cNvPr>
          <p:cNvSpPr txBox="1"/>
          <p:nvPr/>
        </p:nvSpPr>
        <p:spPr>
          <a:xfrm>
            <a:off x="4795790" y="2414266"/>
            <a:ext cx="1660006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for</a:t>
            </a:r>
            <a:r>
              <a:rPr kumimoji="0" lang="de-CH" sz="18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wall </a:t>
            </a:r>
            <a:r>
              <a: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shielding</a:t>
            </a:r>
            <a:endParaRPr kumimoji="0" lang="de-CH" sz="18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D28E26E-C121-4F10-BD83-3DBE0C5429DD}"/>
              </a:ext>
            </a:extLst>
          </p:cNvPr>
          <p:cNvSpPr txBox="1"/>
          <p:nvPr/>
        </p:nvSpPr>
        <p:spPr>
          <a:xfrm>
            <a:off x="5214154" y="4282127"/>
            <a:ext cx="3636637" cy="23698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+ 1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leadglass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window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+ 1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dosimeter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+ a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trolley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to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move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things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around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  (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up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to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60 t)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+ 1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crane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/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cell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movable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over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2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service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cells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(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important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,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if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1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crane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fails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) </a:t>
            </a:r>
          </a:p>
        </p:txBody>
      </p:sp>
      <p:cxnSp>
        <p:nvCxnSpPr>
          <p:cNvPr id="4" name="Gerade Verbindung mit Pfeil 3"/>
          <p:cNvCxnSpPr/>
          <p:nvPr/>
        </p:nvCxnSpPr>
        <p:spPr bwMode="auto">
          <a:xfrm flipH="1">
            <a:off x="1893139" y="4798423"/>
            <a:ext cx="1990884" cy="5225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Textfeld 5"/>
          <p:cNvSpPr txBox="1"/>
          <p:nvPr/>
        </p:nvSpPr>
        <p:spPr>
          <a:xfrm>
            <a:off x="3864582" y="4629146"/>
            <a:ext cx="1165447" cy="6601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Grip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for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camera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124301122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1696242" y="217405"/>
            <a:ext cx="7202613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500" b="0" i="0" u="none" strike="noStrike" kern="1200" cap="none" spc="0" normalizeH="0" baseline="0" noProof="0" dirty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/>
              </a:rPr>
              <a:t>Meson </a:t>
            </a:r>
            <a:r>
              <a:rPr kumimoji="0" lang="de-CH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/>
              </a:rPr>
              <a:t>production</a:t>
            </a:r>
            <a:r>
              <a:rPr kumimoji="0" lang="de-CH" sz="2500" b="0" i="0" u="none" strike="noStrike" kern="1200" cap="none" spc="0" normalizeH="0" baseline="0" noProof="0" dirty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/>
              </a:rPr>
              <a:t> </a:t>
            </a:r>
            <a:r>
              <a:rPr kumimoji="0" lang="de-CH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/>
              </a:rPr>
              <a:t>targets</a:t>
            </a:r>
            <a:r>
              <a:rPr kumimoji="0" lang="de-CH" sz="2500" b="0" i="0" u="none" strike="noStrike" kern="1200" cap="none" spc="0" normalizeH="0" baseline="0" noProof="0" dirty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/>
              </a:rPr>
              <a:t>: Target E </a:t>
            </a:r>
            <a:r>
              <a:rPr kumimoji="0" lang="de-CH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/>
              </a:rPr>
              <a:t>and</a:t>
            </a:r>
            <a:r>
              <a:rPr kumimoji="0" lang="de-CH" sz="2500" b="0" i="0" u="none" strike="noStrike" kern="1200" cap="none" spc="0" normalizeH="0" baseline="0" noProof="0" dirty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/>
              </a:rPr>
              <a:t> Target M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rgbClr val="606060"/>
              </a:solidFill>
              <a:effectLst/>
              <a:uLnTx/>
              <a:uFillTx/>
              <a:latin typeface="Georgia"/>
              <a:ea typeface="ヒラギノ角ゴ Pro W3"/>
            </a:endParaRPr>
          </a:p>
        </p:txBody>
      </p:sp>
      <p:pic>
        <p:nvPicPr>
          <p:cNvPr id="55302" name="Picture 6" descr="muon_cre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556420"/>
            <a:ext cx="3810000" cy="2809875"/>
          </a:xfrm>
          <a:prstGeom prst="rect">
            <a:avLst/>
          </a:prstGeom>
          <a:noFill/>
        </p:spPr>
      </p:pic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476645" y="908720"/>
            <a:ext cx="24391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Production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 of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muons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: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66FF"/>
              </a:solidFill>
              <a:effectLst/>
              <a:uLnTx/>
              <a:uFillTx/>
              <a:ea typeface="ヒラギノ角ゴ Pro W3"/>
            </a:endParaRPr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4060825" y="908720"/>
            <a:ext cx="437767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Surface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muons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produced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from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pion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decay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at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rest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at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the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surface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of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the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target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(d &lt; 1 mm)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ヒラギノ角ゴ Pro W3"/>
            </a:endParaRPr>
          </a:p>
        </p:txBody>
      </p:sp>
      <p:sp>
        <p:nvSpPr>
          <p:cNvPr id="55305" name="Oval 9"/>
          <p:cNvSpPr>
            <a:spLocks noChangeArrowheads="1"/>
          </p:cNvSpPr>
          <p:nvPr/>
        </p:nvSpPr>
        <p:spPr bwMode="auto">
          <a:xfrm>
            <a:off x="6011863" y="2285083"/>
            <a:ext cx="288925" cy="2857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/>
            </a:endParaRPr>
          </a:p>
        </p:txBody>
      </p:sp>
      <p:sp>
        <p:nvSpPr>
          <p:cNvPr id="55306" name="Line 10"/>
          <p:cNvSpPr>
            <a:spLocks noChangeShapeType="1"/>
          </p:cNvSpPr>
          <p:nvPr/>
        </p:nvSpPr>
        <p:spPr bwMode="auto">
          <a:xfrm>
            <a:off x="6372225" y="2427958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/>
            </a:endParaRPr>
          </a:p>
        </p:txBody>
      </p:sp>
      <p:sp>
        <p:nvSpPr>
          <p:cNvPr id="55307" name="Line 11"/>
          <p:cNvSpPr>
            <a:spLocks noChangeShapeType="1"/>
          </p:cNvSpPr>
          <p:nvPr/>
        </p:nvSpPr>
        <p:spPr bwMode="auto">
          <a:xfrm flipH="1">
            <a:off x="5219700" y="242795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/>
            </a:endParaRPr>
          </a:p>
        </p:txBody>
      </p:sp>
      <p:sp>
        <p:nvSpPr>
          <p:cNvPr id="55308" name="Text Box 12"/>
          <p:cNvSpPr txBox="1">
            <a:spLocks noChangeArrowheads="1"/>
          </p:cNvSpPr>
          <p:nvPr/>
        </p:nvSpPr>
        <p:spPr bwMode="auto">
          <a:xfrm>
            <a:off x="5992813" y="1842170"/>
            <a:ext cx="414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ヒラギノ角ゴ Pro W3"/>
              </a:rPr>
              <a:t>p</a:t>
            </a:r>
            <a:r>
              <a:rPr kumimoji="0" lang="de-CH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ヒラギノ角ゴ Pro W3"/>
              </a:rPr>
              <a:t>+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ヒラギノ角ゴ Pro W3"/>
            </a:endParaRPr>
          </a:p>
        </p:txBody>
      </p:sp>
      <p:sp>
        <p:nvSpPr>
          <p:cNvPr id="55309" name="Text Box 13"/>
          <p:cNvSpPr txBox="1">
            <a:spLocks noChangeArrowheads="1"/>
          </p:cNvSpPr>
          <p:nvPr/>
        </p:nvSpPr>
        <p:spPr bwMode="auto">
          <a:xfrm>
            <a:off x="4787900" y="2139033"/>
            <a:ext cx="420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ヒラギノ角ゴ Pro W3"/>
              </a:rPr>
              <a:t>m</a:t>
            </a:r>
            <a:r>
              <a:rPr kumimoji="0" lang="de-CH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ヒラギノ角ゴ Pro W3"/>
              </a:rPr>
              <a:t>+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ヒラギノ角ゴ Pro W3"/>
            </a:endParaRPr>
          </a:p>
        </p:txBody>
      </p:sp>
      <p:sp>
        <p:nvSpPr>
          <p:cNvPr id="55310" name="Text Box 14"/>
          <p:cNvSpPr txBox="1">
            <a:spLocks noChangeArrowheads="1"/>
          </p:cNvSpPr>
          <p:nvPr/>
        </p:nvSpPr>
        <p:spPr bwMode="auto">
          <a:xfrm>
            <a:off x="7235825" y="2132683"/>
            <a:ext cx="315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ヒラギノ角ゴ Pro W3"/>
              </a:rPr>
              <a:t>n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ヒラギノ角ゴ Pro W3"/>
            </a:endParaRPr>
          </a:p>
        </p:txBody>
      </p:sp>
      <p:sp>
        <p:nvSpPr>
          <p:cNvPr id="55311" name="Text Box 15"/>
          <p:cNvSpPr txBox="1">
            <a:spLocks noChangeArrowheads="1"/>
          </p:cNvSpPr>
          <p:nvPr/>
        </p:nvSpPr>
        <p:spPr bwMode="auto">
          <a:xfrm>
            <a:off x="4049336" y="2701801"/>
            <a:ext cx="477906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-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almost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monochromatic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 max. at 28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MeV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/c (= 3.7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MeV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)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ヒラギノ角ゴ Pro W3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- 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100%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polarized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   (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spin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in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opposite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direction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to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momentum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   in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reality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: 90 – 95 %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polarization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due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to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ヒラギノ角ゴ Pro W3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                  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pion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decays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in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flight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ヒラギノ角ゴ Pro W3"/>
            </a:endParaRPr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27229" y="4955927"/>
            <a:ext cx="59656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ea typeface="ヒラギノ角ゴ Pro W3"/>
              </a:rPr>
              <a:t>World’s highest intensity surface muon beams &gt; 10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ヒラギノ角ゴ Pro W3"/>
              </a:rPr>
              <a:t>8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ea typeface="ヒラギノ角ゴ Pro W3"/>
              </a:rPr>
              <a:t> µ/s</a:t>
            </a:r>
          </a:p>
        </p:txBody>
      </p:sp>
      <p:sp>
        <p:nvSpPr>
          <p:cNvPr id="55313" name="Text Box 17"/>
          <p:cNvSpPr txBox="1">
            <a:spLocks noChangeArrowheads="1"/>
          </p:cNvSpPr>
          <p:nvPr/>
        </p:nvSpPr>
        <p:spPr bwMode="auto">
          <a:xfrm>
            <a:off x="179388" y="2518445"/>
            <a:ext cx="1098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ヒラギノ角ゴ Pro W3"/>
              </a:rPr>
              <a:t>590 MeV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/>
            </a:endParaRPr>
          </a:p>
        </p:txBody>
      </p:sp>
      <p:sp>
        <p:nvSpPr>
          <p:cNvPr id="55315" name="Text Box 19"/>
          <p:cNvSpPr txBox="1">
            <a:spLocks noChangeArrowheads="1"/>
          </p:cNvSpPr>
          <p:nvPr/>
        </p:nvSpPr>
        <p:spPr bwMode="auto">
          <a:xfrm>
            <a:off x="69273" y="5328320"/>
            <a:ext cx="424827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Cloud </a:t>
            </a:r>
            <a:r>
              <a:rPr kumimoji="0" lang="de-CH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muons</a:t>
            </a:r>
            <a:r>
              <a:rPr kumimoji="0" lang="de-CH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:</a:t>
            </a:r>
            <a:r>
              <a:rPr kumimoji="0" lang="de-CH" sz="2000" b="0" i="0" u="none" strike="noStrike" kern="1200" cap="none" spc="0" normalizeH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ea typeface="ヒラギノ角ゴ Pro W3"/>
              </a:rPr>
              <a:t>decay</a:t>
            </a:r>
            <a:r>
              <a:rPr kumimoji="0" lang="de-CH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ea typeface="ヒラギノ角ゴ Pro W3"/>
              </a:rPr>
              <a:t>of</a:t>
            </a:r>
            <a:r>
              <a:rPr kumimoji="0" lang="de-CH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ea typeface="ヒラギノ角ゴ Pro W3"/>
              </a:rPr>
              <a:t>pions</a:t>
            </a:r>
            <a:r>
              <a:rPr kumimoji="0" lang="de-CH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ea typeface="ヒラギノ角ゴ Pro W3"/>
              </a:rPr>
              <a:t> in </a:t>
            </a:r>
            <a:r>
              <a:rPr kumimoji="0" lang="de-CH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ea typeface="ヒラギノ角ゴ Pro W3"/>
              </a:rPr>
              <a:t>flight</a:t>
            </a:r>
            <a:endParaRPr kumimoji="0" lang="de-CH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ea typeface="ヒラギノ角ゴ Pro W3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CH" sz="2000" dirty="0">
                <a:solidFill>
                  <a:srgbClr val="3366FF"/>
                </a:solidFill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Low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energy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muons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ea typeface="ヒラギノ角ゴ Pro W3"/>
              </a:rPr>
              <a:t> (LEM):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0.5 -30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keV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ヒラギノ角ゴ Pro W3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moderated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by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a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cryogenic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target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ヒラギノ角ゴ Pro W3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70770" y="6394749"/>
            <a:ext cx="6893618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smtClean="0">
                <a:latin typeface="+mn-lt"/>
                <a:cs typeface="Franklin Gothic Book"/>
              </a:rPr>
              <a:t>Besides this, there are </a:t>
            </a:r>
            <a:r>
              <a:rPr lang="en-GB" sz="2000" kern="1000" spc="30" dirty="0" err="1" smtClean="0">
                <a:latin typeface="+mn-lt"/>
                <a:cs typeface="Franklin Gothic Book"/>
              </a:rPr>
              <a:t>pions</a:t>
            </a:r>
            <a:r>
              <a:rPr lang="en-GB" sz="2000" kern="1000" spc="30" dirty="0" smtClean="0">
                <a:cs typeface="Franklin Gothic Book"/>
              </a:rPr>
              <a:t>, positrons (and sometimes protons)</a:t>
            </a:r>
            <a:endParaRPr lang="en-GB" sz="20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873550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1952625" y="216446"/>
            <a:ext cx="7162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de-DE" altLang="de-DE" sz="2500" b="0" i="0" u="none" strike="noStrike" kern="1200" cap="none" spc="0" normalizeH="0" baseline="0" noProof="0" dirty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 charset="0"/>
              </a:rPr>
              <a:t>The PSI Proton </a:t>
            </a:r>
            <a:r>
              <a:rPr kumimoji="0" lang="de-DE" altLang="de-DE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 charset="0"/>
              </a:rPr>
              <a:t>Accelerator</a:t>
            </a:r>
            <a:r>
              <a:rPr kumimoji="0" lang="de-DE" altLang="de-DE" sz="2500" b="0" i="0" u="none" strike="noStrike" kern="1200" cap="none" spc="0" normalizeH="0" baseline="0" noProof="0" dirty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 charset="0"/>
              </a:rPr>
              <a:t> </a:t>
            </a:r>
            <a:r>
              <a:rPr kumimoji="0" lang="de-DE" altLang="de-DE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 charset="0"/>
              </a:rPr>
              <a:t>Facilities</a:t>
            </a:r>
            <a:r>
              <a:rPr kumimoji="0" lang="de-DE" altLang="de-DE" sz="2500" b="0" i="0" u="none" strike="noStrike" kern="1200" cap="none" spc="0" normalizeH="0" baseline="0" noProof="0" dirty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 charset="0"/>
              </a:rPr>
              <a:t> 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71204" y="4645688"/>
            <a:ext cx="4212764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15913" indent="-306388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9pPr>
          </a:lstStyle>
          <a:p>
            <a:pPr marL="315913" marR="0" lvl="0" indent="-3063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kumimoji="0" lang="en-US" alt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FF3333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HIPA </a:t>
            </a: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3333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(High Intensity Proton Accelerator)</a:t>
            </a:r>
          </a:p>
          <a:p>
            <a:pPr marL="315913" marR="0" lvl="0" indent="-3063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- CW (50.63 MHz), 590 MeV, </a:t>
            </a:r>
          </a:p>
          <a:p>
            <a:pPr marL="315913" marR="0" lvl="0" indent="-3063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- up to 2.4 mA(</a:t>
            </a: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1.44 MW</a:t>
            </a: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) </a:t>
            </a:r>
          </a:p>
          <a:p>
            <a:pPr marL="352425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2 meson production targets </a:t>
            </a:r>
          </a:p>
          <a:p>
            <a:pPr marL="352425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7 secondary beam lines</a:t>
            </a:r>
          </a:p>
          <a:p>
            <a:pPr marL="315913" marR="0" lvl="0" indent="-3063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-  SINQ and UCN spallation source</a:t>
            </a:r>
          </a:p>
          <a:p>
            <a:pPr marL="342900" marR="0" lvl="0" indent="-3063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kumimoji="0" lang="en-US" altLang="de-DE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  <a:p>
            <a:pPr marL="315913" marR="0" lvl="0" indent="-3063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kumimoji="0" lang="en-US" altLang="de-DE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  <a:p>
            <a:pPr marL="315913" marR="0" lvl="0" indent="-3063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kumimoji="0" lang="en-US" alt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2" charset="0"/>
              <a:ea typeface="ヒラギノ角ゴ Pro W3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8093075" y="6575425"/>
            <a:ext cx="838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de-DE" altLang="de-DE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Page </a:t>
            </a:r>
            <a:fld id="{13346440-5CC3-4739-B0E6-419E608D9001}" type="slidenum">
              <a:rPr kumimoji="0" lang="de-DE" altLang="de-DE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3</a:t>
            </a:fld>
            <a:endParaRPr kumimoji="0" lang="de-DE" altLang="de-DE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2" charset="0"/>
              <a:ea typeface="ヒラギノ角ゴ Pro W3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355976" y="4651373"/>
            <a:ext cx="4680520" cy="203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15913" indent="-306388"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ヒラギノ角ゴ Pro W3" charset="0"/>
                <a:cs typeface="ヒラギノ角ゴ Pro W3" charset="0"/>
              </a:defRPr>
            </a:lvl9pPr>
          </a:lstStyle>
          <a:p>
            <a:pPr marL="315913" marR="0" lvl="0" indent="-3063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kumimoji="0" lang="en-US" alt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PROSCAN </a:t>
            </a: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(Proton therapy): since 2007</a:t>
            </a:r>
          </a:p>
          <a:p>
            <a:pPr marL="315913" marR="0" lvl="0" indent="-3063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Comet: superconducting cyclotron</a:t>
            </a:r>
          </a:p>
          <a:p>
            <a:pPr marL="315913" marR="0" lvl="0" indent="-3063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CW, 250 MeV, up to  1 </a:t>
            </a: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ヒラギノ角ゴ Pro W3" charset="0"/>
              </a:rPr>
              <a:t>m</a:t>
            </a: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A protons</a:t>
            </a:r>
          </a:p>
          <a:p>
            <a:pPr marL="315913" marR="0" lvl="0" indent="-3063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medical treatment:</a:t>
            </a:r>
          </a:p>
          <a:p>
            <a:pPr marL="315913" marR="0" lvl="0" indent="-3063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3 Gantries, 1 Eye Cancer Treatment Station</a:t>
            </a:r>
          </a:p>
          <a:p>
            <a:pPr marL="315913" marR="0" lvl="0" indent="-3063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Irradiation Station:  PIF</a:t>
            </a:r>
          </a:p>
          <a:p>
            <a:pPr marL="315913" marR="0" lvl="0" indent="-3063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15913" algn="l"/>
                <a:tab pos="763588" algn="l"/>
                <a:tab pos="1212850" algn="l"/>
                <a:tab pos="1662113" algn="l"/>
                <a:tab pos="2111375" algn="l"/>
                <a:tab pos="2560638" algn="l"/>
                <a:tab pos="3009900" algn="l"/>
                <a:tab pos="3459163" algn="l"/>
                <a:tab pos="3908425" algn="l"/>
                <a:tab pos="4357688" algn="l"/>
                <a:tab pos="4806950" algn="l"/>
                <a:tab pos="5256213" algn="l"/>
                <a:tab pos="5705475" algn="l"/>
                <a:tab pos="6154738" algn="l"/>
                <a:tab pos="6604000" algn="l"/>
                <a:tab pos="7053263" algn="l"/>
                <a:tab pos="7502525" algn="l"/>
                <a:tab pos="7951788" algn="l"/>
                <a:tab pos="8401050" algn="l"/>
                <a:tab pos="8850313" algn="l"/>
                <a:tab pos="9299575" algn="l"/>
              </a:tabLst>
              <a:defRPr/>
            </a:pPr>
            <a:endParaRPr kumimoji="0" lang="en-US" alt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2" charset="0"/>
              <a:ea typeface="ヒラギノ角ゴ Pro W3" charset="0"/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9525" y="865188"/>
            <a:ext cx="9132888" cy="3719512"/>
            <a:chOff x="6" y="545"/>
            <a:chExt cx="5753" cy="2343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" y="545"/>
              <a:ext cx="5753" cy="23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147" y="1958"/>
              <a:ext cx="0" cy="108"/>
            </a:xfrm>
            <a:prstGeom prst="rect">
              <a:avLst/>
            </a:prstGeom>
            <a:solidFill>
              <a:srgbClr val="729FCF"/>
            </a:solidFill>
            <a:ln w="9360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endParaRPr>
            </a:p>
          </p:txBody>
        </p:sp>
        <p:sp>
          <p:nvSpPr>
            <p:cNvPr id="9" name="Freeform 8"/>
            <p:cNvSpPr>
              <a:spLocks noChangeArrowheads="1"/>
            </p:cNvSpPr>
            <p:nvPr/>
          </p:nvSpPr>
          <p:spPr bwMode="auto">
            <a:xfrm>
              <a:off x="3250" y="1786"/>
              <a:ext cx="1351" cy="1077"/>
            </a:xfrm>
            <a:custGeom>
              <a:avLst/>
              <a:gdLst>
                <a:gd name="T0" fmla="*/ 0 w 5989"/>
                <a:gd name="T1" fmla="*/ 4780 h 4781"/>
                <a:gd name="T2" fmla="*/ 0 w 5989"/>
                <a:gd name="T3" fmla="*/ 1673 h 4781"/>
                <a:gd name="T4" fmla="*/ 2177 w 5989"/>
                <a:gd name="T5" fmla="*/ 1673 h 4781"/>
                <a:gd name="T6" fmla="*/ 2177 w 5989"/>
                <a:gd name="T7" fmla="*/ 0 h 4781"/>
                <a:gd name="T8" fmla="*/ 5988 w 5989"/>
                <a:gd name="T9" fmla="*/ 0 h 4781"/>
                <a:gd name="T10" fmla="*/ 5988 w 5989"/>
                <a:gd name="T11" fmla="*/ 4780 h 4781"/>
                <a:gd name="T12" fmla="*/ 0 w 5989"/>
                <a:gd name="T13" fmla="*/ 4780 h 4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89" h="4781">
                  <a:moveTo>
                    <a:pt x="0" y="4780"/>
                  </a:moveTo>
                  <a:lnTo>
                    <a:pt x="0" y="1673"/>
                  </a:lnTo>
                  <a:lnTo>
                    <a:pt x="2177" y="1673"/>
                  </a:lnTo>
                  <a:lnTo>
                    <a:pt x="2177" y="0"/>
                  </a:lnTo>
                  <a:lnTo>
                    <a:pt x="5988" y="0"/>
                  </a:lnTo>
                  <a:lnTo>
                    <a:pt x="5988" y="4780"/>
                  </a:lnTo>
                  <a:lnTo>
                    <a:pt x="0" y="4780"/>
                  </a:lnTo>
                </a:path>
              </a:pathLst>
            </a:custGeom>
            <a:noFill/>
            <a:ln w="36720" cap="flat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endParaRPr>
            </a:p>
          </p:txBody>
        </p:sp>
        <p:sp>
          <p:nvSpPr>
            <p:cNvPr id="10" name="Freeform 9"/>
            <p:cNvSpPr>
              <a:spLocks noChangeArrowheads="1"/>
            </p:cNvSpPr>
            <p:nvPr/>
          </p:nvSpPr>
          <p:spPr bwMode="auto">
            <a:xfrm>
              <a:off x="6" y="545"/>
              <a:ext cx="5736" cy="2326"/>
            </a:xfrm>
            <a:custGeom>
              <a:avLst/>
              <a:gdLst>
                <a:gd name="T0" fmla="*/ 0 w 25325"/>
                <a:gd name="T1" fmla="*/ 0 h 10288"/>
                <a:gd name="T2" fmla="*/ 25324 w 25325"/>
                <a:gd name="T3" fmla="*/ 0 h 10288"/>
                <a:gd name="T4" fmla="*/ 25324 w 25325"/>
                <a:gd name="T5" fmla="*/ 3066 h 10288"/>
                <a:gd name="T6" fmla="*/ 15183 w 25325"/>
                <a:gd name="T7" fmla="*/ 3066 h 10288"/>
                <a:gd name="T8" fmla="*/ 15183 w 25325"/>
                <a:gd name="T9" fmla="*/ 6899 h 10288"/>
                <a:gd name="T10" fmla="*/ 14169 w 25325"/>
                <a:gd name="T11" fmla="*/ 6899 h 10288"/>
                <a:gd name="T12" fmla="*/ 14169 w 25325"/>
                <a:gd name="T13" fmla="*/ 10221 h 10288"/>
                <a:gd name="T14" fmla="*/ 0 w 25325"/>
                <a:gd name="T15" fmla="*/ 10221 h 10288"/>
                <a:gd name="T16" fmla="*/ 0 w 25325"/>
                <a:gd name="T17" fmla="*/ 10287 h 10288"/>
                <a:gd name="T18" fmla="*/ 0 w 25325"/>
                <a:gd name="T19" fmla="*/ 0 h 10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25" h="10288">
                  <a:moveTo>
                    <a:pt x="0" y="0"/>
                  </a:moveTo>
                  <a:lnTo>
                    <a:pt x="25324" y="0"/>
                  </a:lnTo>
                  <a:lnTo>
                    <a:pt x="25324" y="3066"/>
                  </a:lnTo>
                  <a:lnTo>
                    <a:pt x="15183" y="3066"/>
                  </a:lnTo>
                  <a:lnTo>
                    <a:pt x="15183" y="6899"/>
                  </a:lnTo>
                  <a:lnTo>
                    <a:pt x="14169" y="6899"/>
                  </a:lnTo>
                  <a:lnTo>
                    <a:pt x="14169" y="10221"/>
                  </a:lnTo>
                  <a:lnTo>
                    <a:pt x="0" y="10221"/>
                  </a:lnTo>
                  <a:lnTo>
                    <a:pt x="0" y="10287"/>
                  </a:lnTo>
                  <a:lnTo>
                    <a:pt x="0" y="0"/>
                  </a:lnTo>
                </a:path>
              </a:pathLst>
            </a:custGeom>
            <a:noFill/>
            <a:ln w="36720" cap="flat">
              <a:solidFill>
                <a:srgbClr val="FF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641" y="2264"/>
              <a:ext cx="166" cy="79"/>
            </a:xfrm>
            <a:prstGeom prst="rect">
              <a:avLst/>
            </a:prstGeom>
            <a:solidFill>
              <a:srgbClr val="FFFFFF"/>
            </a:solidFill>
            <a:ln w="9360" cap="flat">
              <a:solidFill>
                <a:srgbClr val="00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 anchor="ctr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US" altLang="de-DE" sz="1000" b="1" i="0" u="none" strike="noStrike" kern="1200" cap="none" spc="0" normalizeH="0" baseline="0" noProof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Times New Roman" pitchFamily="16" charset="0"/>
                  <a:ea typeface="ヒラギノ角ゴ Pro W3" charset="0"/>
                </a:rPr>
                <a:t>PIF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2880" y="1674"/>
              <a:ext cx="431" cy="197"/>
            </a:xfrm>
            <a:prstGeom prst="rect">
              <a:avLst/>
            </a:prstGeom>
            <a:solidFill>
              <a:srgbClr val="FFFFFF"/>
            </a:solidFill>
            <a:ln w="9360" cap="flat">
              <a:solidFill>
                <a:srgbClr val="FF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 anchor="ctr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US" altLang="de-DE" sz="1000" b="1" i="0" u="none" strike="noStrike" kern="1200" cap="none" spc="0" normalizeH="0" baseline="0" noProof="0">
                  <a:ln>
                    <a:noFill/>
                  </a:ln>
                  <a:solidFill>
                    <a:srgbClr val="FF3333"/>
                  </a:solidFill>
                  <a:effectLst/>
                  <a:uLnTx/>
                  <a:uFillTx/>
                  <a:latin typeface="Times New Roman" pitchFamily="16" charset="0"/>
                  <a:ea typeface="ヒラギノ角ゴ Pro W3" charset="0"/>
                </a:rPr>
                <a:t>Secondary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US" altLang="de-DE" sz="1000" b="1" i="0" u="none" strike="noStrike" kern="1200" cap="none" spc="0" normalizeH="0" baseline="0" noProof="0">
                  <a:ln>
                    <a:noFill/>
                  </a:ln>
                  <a:solidFill>
                    <a:srgbClr val="FF3333"/>
                  </a:solidFill>
                  <a:effectLst/>
                  <a:uLnTx/>
                  <a:uFillTx/>
                  <a:latin typeface="Times New Roman" pitchFamily="16" charset="0"/>
                  <a:ea typeface="ヒラギノ角ゴ Pro W3" charset="0"/>
                </a:rPr>
                <a:t>Beam Lines</a:t>
              </a:r>
            </a:p>
          </p:txBody>
        </p:sp>
      </p:grpSp>
      <p:cxnSp>
        <p:nvCxnSpPr>
          <p:cNvPr id="14" name="Gerade Verbindung mit Pfeil 13"/>
          <p:cNvCxnSpPr/>
          <p:nvPr/>
        </p:nvCxnSpPr>
        <p:spPr bwMode="auto">
          <a:xfrm flipH="1" flipV="1">
            <a:off x="6696236" y="2276872"/>
            <a:ext cx="828092" cy="6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feld 14"/>
          <p:cNvSpPr txBox="1"/>
          <p:nvPr/>
        </p:nvSpPr>
        <p:spPr>
          <a:xfrm>
            <a:off x="7656027" y="2122170"/>
            <a:ext cx="1364797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hot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cell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HIPA</a:t>
            </a:r>
            <a:endParaRPr kumimoji="0" lang="en-GB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7434908" y="3104761"/>
            <a:ext cx="14627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charset="0"/>
              </a:rPr>
              <a:t>Gantry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charset="0"/>
              </a:rPr>
              <a:t> 1, 2 3</a:t>
            </a:r>
          </a:p>
        </p:txBody>
      </p:sp>
      <p:cxnSp>
        <p:nvCxnSpPr>
          <p:cNvPr id="19" name="Gerade Verbindung mit Pfeil 18"/>
          <p:cNvCxnSpPr/>
          <p:nvPr/>
        </p:nvCxnSpPr>
        <p:spPr bwMode="auto">
          <a:xfrm flipH="1">
            <a:off x="6444208" y="3356992"/>
            <a:ext cx="990700" cy="93610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 w="med" len="med"/>
          </a:ln>
          <a:effectLst/>
        </p:spPr>
      </p:cxnSp>
      <p:cxnSp>
        <p:nvCxnSpPr>
          <p:cNvPr id="21" name="Gerade Verbindung mit Pfeil 20"/>
          <p:cNvCxnSpPr/>
          <p:nvPr/>
        </p:nvCxnSpPr>
        <p:spPr bwMode="auto">
          <a:xfrm flipH="1">
            <a:off x="6804248" y="3356992"/>
            <a:ext cx="630661" cy="7920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/>
          </a:ln>
          <a:effectLst/>
        </p:spPr>
      </p:cxnSp>
      <p:cxnSp>
        <p:nvCxnSpPr>
          <p:cNvPr id="23" name="Gerade Verbindung mit Pfeil 22"/>
          <p:cNvCxnSpPr/>
          <p:nvPr/>
        </p:nvCxnSpPr>
        <p:spPr bwMode="auto">
          <a:xfrm flipH="1" flipV="1">
            <a:off x="6583364" y="3104762"/>
            <a:ext cx="851544" cy="25223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2771800" y="3428070"/>
            <a:ext cx="101476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charset="0"/>
              </a:rPr>
              <a:t>Target M</a:t>
            </a:r>
          </a:p>
        </p:txBody>
      </p:sp>
      <p:cxnSp>
        <p:nvCxnSpPr>
          <p:cNvPr id="28" name="Gerade Verbindung mit Pfeil 27"/>
          <p:cNvCxnSpPr>
            <a:stCxn id="26" idx="0"/>
          </p:cNvCxnSpPr>
          <p:nvPr/>
        </p:nvCxnSpPr>
        <p:spPr bwMode="auto">
          <a:xfrm flipV="1">
            <a:off x="3279183" y="2970212"/>
            <a:ext cx="600805" cy="45785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29" name="Textfeld 28"/>
          <p:cNvSpPr txBox="1"/>
          <p:nvPr/>
        </p:nvSpPr>
        <p:spPr>
          <a:xfrm>
            <a:off x="5004048" y="3205612"/>
            <a:ext cx="639983" cy="28943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Comet</a:t>
            </a:r>
            <a:endParaRPr kumimoji="0" lang="en-GB" sz="1800" b="0" i="0" u="none" strike="noStrike" kern="1000" cap="none" spc="3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2814279" y="1752838"/>
            <a:ext cx="929806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charset="0"/>
              </a:rPr>
              <a:t>Target E</a:t>
            </a:r>
          </a:p>
        </p:txBody>
      </p:sp>
      <p:cxnSp>
        <p:nvCxnSpPr>
          <p:cNvPr id="46" name="Gerade Verbindung mit Pfeil 45"/>
          <p:cNvCxnSpPr>
            <a:stCxn id="44" idx="2"/>
          </p:cNvCxnSpPr>
          <p:nvPr/>
        </p:nvCxnSpPr>
        <p:spPr bwMode="auto">
          <a:xfrm>
            <a:off x="3279182" y="2122170"/>
            <a:ext cx="860770" cy="32162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47" name="Textfeld 46"/>
          <p:cNvSpPr txBox="1"/>
          <p:nvPr/>
        </p:nvSpPr>
        <p:spPr>
          <a:xfrm>
            <a:off x="5719707" y="801103"/>
            <a:ext cx="3373680" cy="33855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Spallation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neutron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source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SINQ</a:t>
            </a:r>
            <a:endParaRPr kumimoji="0" lang="en-GB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sp>
        <p:nvSpPr>
          <p:cNvPr id="48" name="Rectangle 5"/>
          <p:cNvSpPr>
            <a:spLocks noChangeArrowheads="1"/>
          </p:cNvSpPr>
          <p:nvPr/>
        </p:nvSpPr>
        <p:spPr bwMode="auto">
          <a:xfrm>
            <a:off x="0" y="3205416"/>
            <a:ext cx="1076898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charset="0"/>
              </a:rPr>
              <a:t>Injector II</a:t>
            </a:r>
          </a:p>
        </p:txBody>
      </p:sp>
      <p:sp>
        <p:nvSpPr>
          <p:cNvPr id="49" name="Rectangle 5"/>
          <p:cNvSpPr>
            <a:spLocks noChangeArrowheads="1"/>
          </p:cNvSpPr>
          <p:nvPr/>
        </p:nvSpPr>
        <p:spPr bwMode="auto">
          <a:xfrm>
            <a:off x="1662116" y="1750369"/>
            <a:ext cx="101919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charset="0"/>
              </a:rPr>
              <a:t>Injector I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32921" y="1563609"/>
            <a:ext cx="1600246" cy="59413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ECR-</a:t>
            </a:r>
            <a:r>
              <a: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source</a:t>
            </a:r>
            <a:r>
              <a:rPr kumimoji="0" lang="de-CH" sz="18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&amp;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Cockroft</a:t>
            </a:r>
            <a:r>
              <a:rPr kumimoji="0" lang="de-CH" sz="18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-Walton</a:t>
            </a:r>
            <a:endParaRPr kumimoji="0" lang="en-GB" sz="18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5597151" y="2690556"/>
            <a:ext cx="564835" cy="28943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OPTIS</a:t>
            </a:r>
            <a:endParaRPr kumimoji="0" lang="en-GB" sz="18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cxnSp>
        <p:nvCxnSpPr>
          <p:cNvPr id="53" name="Gerade Verbindung mit Pfeil 52"/>
          <p:cNvCxnSpPr/>
          <p:nvPr/>
        </p:nvCxnSpPr>
        <p:spPr bwMode="auto">
          <a:xfrm>
            <a:off x="5911850" y="2970212"/>
            <a:ext cx="671515" cy="7493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/>
          </a:ln>
          <a:effectLst/>
        </p:spPr>
      </p:cxnSp>
      <p:cxnSp>
        <p:nvCxnSpPr>
          <p:cNvPr id="64" name="Gerade Verbindung 63"/>
          <p:cNvCxnSpPr/>
          <p:nvPr/>
        </p:nvCxnSpPr>
        <p:spPr bwMode="auto">
          <a:xfrm>
            <a:off x="1952625" y="2122170"/>
            <a:ext cx="531143" cy="32162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lg" len="med"/>
            <a:tailEnd type="none"/>
          </a:ln>
          <a:effectLst/>
        </p:spPr>
      </p:cxnSp>
      <p:cxnSp>
        <p:nvCxnSpPr>
          <p:cNvPr id="66" name="Gerade Verbindung 65"/>
          <p:cNvCxnSpPr/>
          <p:nvPr/>
        </p:nvCxnSpPr>
        <p:spPr bwMode="auto">
          <a:xfrm flipH="1">
            <a:off x="1952625" y="2119701"/>
            <a:ext cx="531144" cy="47649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lg" len="med"/>
            <a:tailEnd type="none"/>
          </a:ln>
          <a:effectLst/>
        </p:spPr>
      </p:cxn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2007439" y="3505477"/>
            <a:ext cx="593432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charset="0"/>
              </a:rPr>
              <a:t>Ring</a:t>
            </a:r>
          </a:p>
        </p:txBody>
      </p:sp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3957822" y="4110686"/>
            <a:ext cx="60465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charset="0"/>
              </a:rPr>
              <a:t>UCN</a:t>
            </a:r>
          </a:p>
        </p:txBody>
      </p:sp>
    </p:spTree>
    <p:extLst>
      <p:ext uri="{BB962C8B-B14F-4D97-AF65-F5344CB8AC3E}">
        <p14:creationId xmlns:p14="http://schemas.microsoft.com/office/powerpoint/2010/main" val="90566624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051720" y="188640"/>
            <a:ext cx="591700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Challenges</a:t>
            </a:r>
            <a:r>
              <a:rPr kumimoji="0" lang="de-CH" sz="25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 </a:t>
            </a:r>
            <a:r>
              <a:rPr kumimoji="0" lang="de-CH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for</a:t>
            </a:r>
            <a:r>
              <a:rPr kumimoji="0" lang="de-CH" sz="25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 </a:t>
            </a:r>
            <a:r>
              <a:rPr kumimoji="0" lang="de-CH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meson</a:t>
            </a:r>
            <a:r>
              <a:rPr kumimoji="0" lang="de-CH" sz="25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 </a:t>
            </a:r>
            <a:r>
              <a:rPr kumimoji="0" lang="de-CH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production</a:t>
            </a:r>
            <a:r>
              <a:rPr kumimoji="0" lang="de-CH" sz="25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 </a:t>
            </a:r>
            <a:r>
              <a:rPr kumimoji="0" lang="de-CH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targets</a:t>
            </a:r>
            <a:endParaRPr kumimoji="0" lang="de-CH" sz="2500" b="0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Georgia"/>
              <a:ea typeface="ヒラギノ角ゴ Pro W3"/>
              <a:cs typeface="Arial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91391" y="927770"/>
            <a:ext cx="5352234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 W3"/>
                <a:cs typeface="Arial" pitchFamily="34" charset="0"/>
              </a:rPr>
              <a:t> 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Power </a:t>
            </a: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deposition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  at 2.4 mA, 590 MeV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protons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 ~ 50 kW on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Target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 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  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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cooling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  high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temperature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resistant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material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  thermal stress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Radiation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damage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  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embrittlement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  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deformation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(also due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to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heating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  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loss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of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conductivity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912567" y="4220979"/>
            <a:ext cx="5017720" cy="20005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Approach: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distribute</a:t>
            </a:r>
            <a:r>
              <a:rPr kumimoji="0" lang="de-CH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 power: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     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rotating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wheel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with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 1 Hz 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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needs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bearings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  <a:sym typeface="Wingdings" pitchFamily="2" charset="2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cooling</a:t>
            </a:r>
            <a:r>
              <a:rPr kumimoji="0" lang="de-CH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by</a:t>
            </a:r>
            <a:r>
              <a:rPr kumimoji="0" lang="de-CH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radiation</a:t>
            </a:r>
            <a:r>
              <a:rPr kumimoji="0" lang="de-CH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     -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independent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of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conductivity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     -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local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shielding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(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Cu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)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is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cooled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by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water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  <a:sym typeface="Wingdings" pitchFamily="2" charset="2"/>
            </a:endParaRPr>
          </a:p>
        </p:txBody>
      </p:sp>
      <p:grpSp>
        <p:nvGrpSpPr>
          <p:cNvPr id="10" name="Group 24"/>
          <p:cNvGrpSpPr>
            <a:grpSpLocks/>
          </p:cNvGrpSpPr>
          <p:nvPr/>
        </p:nvGrpSpPr>
        <p:grpSpPr bwMode="auto">
          <a:xfrm>
            <a:off x="6143625" y="1772816"/>
            <a:ext cx="3000375" cy="4549775"/>
            <a:chOff x="3938" y="799"/>
            <a:chExt cx="1890" cy="2866"/>
          </a:xfrm>
        </p:grpSpPr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15979"/>
            <a:stretch>
              <a:fillRect/>
            </a:stretch>
          </p:blipFill>
          <p:spPr bwMode="auto">
            <a:xfrm>
              <a:off x="3938" y="799"/>
              <a:ext cx="1669" cy="286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5300" y="2815"/>
              <a:ext cx="43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triangle" w="med" len="med"/>
            </a:ln>
          </p:spPr>
          <p:txBody>
            <a:bodyPr/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ヒラギノ角ゴ Pro W3"/>
              </a:endParaRPr>
            </a:p>
          </p:txBody>
        </p:sp>
        <p:sp>
          <p:nvSpPr>
            <p:cNvPr id="13" name="Line 7"/>
            <p:cNvSpPr>
              <a:spLocks noChangeShapeType="1"/>
            </p:cNvSpPr>
            <p:nvPr/>
          </p:nvSpPr>
          <p:spPr bwMode="auto">
            <a:xfrm flipH="1">
              <a:off x="4820" y="2815"/>
              <a:ext cx="24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ヒラギノ角ゴ Pro W3"/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5239" y="2911"/>
              <a:ext cx="589" cy="2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marL="0" marR="0" lvl="0" indent="0" algn="l" defTabSz="7620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ヒラギノ角ゴ Pro W3"/>
                </a:rPr>
                <a:t>p-beam</a:t>
              </a: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ヒラギノ角ゴ Pro W3"/>
              </a:endParaRPr>
            </a:p>
          </p:txBody>
        </p:sp>
      </p:grpSp>
      <p:sp>
        <p:nvSpPr>
          <p:cNvPr id="15" name="Textfeld 14"/>
          <p:cNvSpPr txBox="1"/>
          <p:nvPr/>
        </p:nvSpPr>
        <p:spPr>
          <a:xfrm>
            <a:off x="6876256" y="1340768"/>
            <a:ext cx="11389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Arial" pitchFamily="34" charset="0"/>
                <a:ea typeface="ヒラギノ角ゴ Pro W3"/>
                <a:cs typeface="Arial" pitchFamily="34" charset="0"/>
              </a:rPr>
              <a:t>Target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Arial" pitchFamily="34" charset="0"/>
                <a:ea typeface="ヒラギノ角ゴ Pro W3"/>
                <a:cs typeface="Arial" pitchFamily="34" charset="0"/>
              </a:rPr>
              <a:t> E</a:t>
            </a:r>
          </a:p>
        </p:txBody>
      </p:sp>
    </p:spTree>
    <p:extLst>
      <p:ext uri="{BB962C8B-B14F-4D97-AF65-F5344CB8AC3E}">
        <p14:creationId xmlns:p14="http://schemas.microsoft.com/office/powerpoint/2010/main" val="91811546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 descr="~AUT0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980728"/>
            <a:ext cx="301307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741469" y="786770"/>
            <a:ext cx="1295400" cy="369332"/>
          </a:xfrm>
          <a:prstGeom prst="rect">
            <a:avLst/>
          </a:prstGeom>
          <a:solidFill>
            <a:srgbClr val="DFE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l" defTabSz="7620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Drive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shaft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 flipV="1">
            <a:off x="7669386" y="1341090"/>
            <a:ext cx="647700" cy="312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/>
            </a:endParaRPr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>
            <a:off x="5399656" y="1156102"/>
            <a:ext cx="1152129" cy="101207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/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6046961" y="801340"/>
            <a:ext cx="780342" cy="369332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Motor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292947" y="5402783"/>
            <a:ext cx="465742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Motor: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2.5 m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above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the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beam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 line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à"/>
              <a:tabLst/>
              <a:defRPr/>
            </a:pP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Functioning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is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not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affected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by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irradiation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à"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life time ~ 5 – 8 </a:t>
            </a:r>
            <a:r>
              <a:rPr kumimoji="0" lang="de-CH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years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8244408" y="1124744"/>
            <a:ext cx="71192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Target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wheel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cxnSp>
        <p:nvCxnSpPr>
          <p:cNvPr id="18" name="Gerade Verbindung 17"/>
          <p:cNvCxnSpPr/>
          <p:nvPr/>
        </p:nvCxnSpPr>
        <p:spPr bwMode="auto">
          <a:xfrm flipV="1">
            <a:off x="7524328" y="1988840"/>
            <a:ext cx="864096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feld 18"/>
          <p:cNvSpPr txBox="1"/>
          <p:nvPr/>
        </p:nvSpPr>
        <p:spPr>
          <a:xfrm>
            <a:off x="8358207" y="1844824"/>
            <a:ext cx="78579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Water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cooling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cxnSp>
        <p:nvCxnSpPr>
          <p:cNvPr id="21" name="Gerade Verbindung 20"/>
          <p:cNvCxnSpPr/>
          <p:nvPr/>
        </p:nvCxnSpPr>
        <p:spPr bwMode="auto">
          <a:xfrm flipH="1">
            <a:off x="7596336" y="2996952"/>
            <a:ext cx="792088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feld 21"/>
          <p:cNvSpPr txBox="1"/>
          <p:nvPr/>
        </p:nvSpPr>
        <p:spPr>
          <a:xfrm>
            <a:off x="8210731" y="2708920"/>
            <a:ext cx="93326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Local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shielding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cxnSp>
        <p:nvCxnSpPr>
          <p:cNvPr id="24" name="Gerade Verbindung 23"/>
          <p:cNvCxnSpPr/>
          <p:nvPr/>
        </p:nvCxnSpPr>
        <p:spPr bwMode="auto">
          <a:xfrm flipV="1">
            <a:off x="6300192" y="4581128"/>
            <a:ext cx="720080" cy="115212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Gerade Verbindung 24"/>
          <p:cNvCxnSpPr/>
          <p:nvPr/>
        </p:nvCxnSpPr>
        <p:spPr bwMode="auto">
          <a:xfrm flipV="1">
            <a:off x="6516216" y="4653136"/>
            <a:ext cx="1368152" cy="108012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Gerade Verbindung 26"/>
          <p:cNvCxnSpPr/>
          <p:nvPr/>
        </p:nvCxnSpPr>
        <p:spPr bwMode="auto">
          <a:xfrm flipV="1">
            <a:off x="5292080" y="3861048"/>
            <a:ext cx="1152128" cy="165618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feld 28"/>
          <p:cNvSpPr txBox="1"/>
          <p:nvPr/>
        </p:nvSpPr>
        <p:spPr>
          <a:xfrm>
            <a:off x="5724128" y="5661248"/>
            <a:ext cx="126028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deep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groove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ball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bearings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899326" y="5448950"/>
            <a:ext cx="148309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angular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contact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ball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bearings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8382253" y="371703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ヒラギノ角ゴ Pro W3"/>
              </a:rPr>
              <a:t>140 </a:t>
            </a:r>
            <a:r>
              <a:rPr kumimoji="0" lang="de-CH" sz="18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ヒラギノ角ゴ Pro W3"/>
              </a:rPr>
              <a:t>o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ヒラギノ角ゴ Pro W3"/>
              </a:rPr>
              <a:t>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cxnSp>
        <p:nvCxnSpPr>
          <p:cNvPr id="35" name="Gerade Verbindung 34"/>
          <p:cNvCxnSpPr>
            <a:stCxn id="33" idx="1"/>
          </p:cNvCxnSpPr>
          <p:nvPr/>
        </p:nvCxnSpPr>
        <p:spPr bwMode="auto">
          <a:xfrm flipH="1">
            <a:off x="7956376" y="3901698"/>
            <a:ext cx="425877" cy="3193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hteck 35"/>
          <p:cNvSpPr/>
          <p:nvPr/>
        </p:nvSpPr>
        <p:spPr>
          <a:xfrm>
            <a:off x="5652120" y="5157192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ヒラギノ角ゴ Pro W3"/>
              </a:rPr>
              <a:t>50 </a:t>
            </a:r>
            <a:r>
              <a:rPr kumimoji="0" lang="de-CH" sz="18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ヒラギノ角ゴ Pro W3"/>
              </a:rPr>
              <a:t>o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ヒラギノ角ゴ Pro W3"/>
              </a:rPr>
              <a:t>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cxnSp>
        <p:nvCxnSpPr>
          <p:cNvPr id="38" name="Gerade Verbindung 37"/>
          <p:cNvCxnSpPr>
            <a:stCxn id="36" idx="0"/>
          </p:cNvCxnSpPr>
          <p:nvPr/>
        </p:nvCxnSpPr>
        <p:spPr bwMode="auto">
          <a:xfrm flipV="1">
            <a:off x="5980095" y="4653136"/>
            <a:ext cx="896161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F5127BF8-AF13-4E02-BB33-62AC99FEAB5D}"/>
              </a:ext>
            </a:extLst>
          </p:cNvPr>
          <p:cNvSpPr txBox="1"/>
          <p:nvPr/>
        </p:nvSpPr>
        <p:spPr>
          <a:xfrm>
            <a:off x="1858745" y="229922"/>
            <a:ext cx="591700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Challenges</a:t>
            </a:r>
            <a:r>
              <a:rPr kumimoji="0" lang="de-CH" sz="25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 </a:t>
            </a:r>
            <a:r>
              <a:rPr kumimoji="0" lang="de-CH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for</a:t>
            </a:r>
            <a:r>
              <a:rPr kumimoji="0" lang="de-CH" sz="25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 </a:t>
            </a:r>
            <a:r>
              <a:rPr kumimoji="0" lang="de-CH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meson</a:t>
            </a:r>
            <a:r>
              <a:rPr kumimoji="0" lang="de-CH" sz="25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 </a:t>
            </a:r>
            <a:r>
              <a:rPr kumimoji="0" lang="de-CH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production</a:t>
            </a:r>
            <a:r>
              <a:rPr kumimoji="0" lang="de-CH" sz="25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 </a:t>
            </a:r>
            <a:r>
              <a:rPr kumimoji="0" lang="de-CH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  <a:cs typeface="Arial" pitchFamily="34" charset="0"/>
              </a:rPr>
              <a:t>targets</a:t>
            </a:r>
            <a:endParaRPr kumimoji="0" lang="de-CH" sz="2500" b="0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Georgia"/>
              <a:ea typeface="ヒラギノ角ゴ Pro W3"/>
              <a:cs typeface="Arial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2D18122-647C-499B-A8BA-AC3F205F783C}"/>
              </a:ext>
            </a:extLst>
          </p:cNvPr>
          <p:cNvSpPr/>
          <p:nvPr/>
        </p:nvSpPr>
        <p:spPr>
          <a:xfrm>
            <a:off x="335913" y="980728"/>
            <a:ext cx="564418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  <a:ea typeface="ヒラギノ角ゴ Pro W3"/>
              </a:rPr>
              <a:t>Wheel </a:t>
            </a: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  <a:ea typeface="ヒラギノ角ゴ Pro W3"/>
              </a:rPr>
              <a:t>deformation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reduced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by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     - </a:t>
            </a:r>
            <a:r>
              <a:rPr kumimoji="0" lang="de-CH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polycrystalline</a:t>
            </a:r>
            <a:r>
              <a:rPr kumimoji="0" lang="de-CH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graphite</a:t>
            </a:r>
            <a:r>
              <a:rPr kumimoji="0" lang="de-CH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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isotropic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properties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     - </a:t>
            </a:r>
            <a:r>
              <a:rPr kumimoji="0" lang="de-CH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slits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in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wheel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rim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für thermal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expansion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    - </a:t>
            </a:r>
            <a:r>
              <a:rPr kumimoji="0" lang="de-CH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spokes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: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allows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thermal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expansion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of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target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cone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      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hollow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to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avoid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high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temperature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 at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bearing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</a:endParaRPr>
          </a:p>
        </p:txBody>
      </p:sp>
      <p:pic>
        <p:nvPicPr>
          <p:cNvPr id="28" name="Picture 5" descr="Target_tot">
            <a:extLst>
              <a:ext uri="{FF2B5EF4-FFF2-40B4-BE49-F238E27FC236}">
                <a16:creationId xmlns:a16="http://schemas.microsoft.com/office/drawing/2014/main" id="{3D390215-7C78-4018-B125-964B329C46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67" y="2673499"/>
            <a:ext cx="3672086" cy="237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F3226FB6-51F7-4A5A-9C19-E646F5D81D41}"/>
              </a:ext>
            </a:extLst>
          </p:cNvPr>
          <p:cNvSpPr txBox="1"/>
          <p:nvPr/>
        </p:nvSpPr>
        <p:spPr>
          <a:xfrm>
            <a:off x="829747" y="5020231"/>
            <a:ext cx="3022174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12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segments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with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1 mm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slit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A2F29D08-D9C7-4D1D-B63A-6AC4A9783360}"/>
              </a:ext>
            </a:extLst>
          </p:cNvPr>
          <p:cNvCxnSpPr/>
          <p:nvPr/>
        </p:nvCxnSpPr>
        <p:spPr bwMode="auto">
          <a:xfrm flipH="1">
            <a:off x="4294909" y="3212976"/>
            <a:ext cx="845127" cy="46808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/>
          </a:ln>
          <a:effectLst/>
        </p:spPr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35A0CC67-FF66-4D45-8523-036CE49B8E63}"/>
              </a:ext>
            </a:extLst>
          </p:cNvPr>
          <p:cNvCxnSpPr/>
          <p:nvPr/>
        </p:nvCxnSpPr>
        <p:spPr bwMode="auto">
          <a:xfrm flipV="1">
            <a:off x="994336" y="4420955"/>
            <a:ext cx="769452" cy="59927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20" name="Rechteck 19">
            <a:extLst>
              <a:ext uri="{FF2B5EF4-FFF2-40B4-BE49-F238E27FC236}">
                <a16:creationId xmlns:a16="http://schemas.microsoft.com/office/drawing/2014/main" id="{3A5BFFDB-AF04-4F21-A767-011E563E61C2}"/>
              </a:ext>
            </a:extLst>
          </p:cNvPr>
          <p:cNvSpPr/>
          <p:nvPr/>
        </p:nvSpPr>
        <p:spPr>
          <a:xfrm>
            <a:off x="4817247" y="2851034"/>
            <a:ext cx="8947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itchFamily="2" charset="2"/>
              </a:rPr>
              <a:t>1700 K</a:t>
            </a:r>
            <a:endParaRPr kumimoji="0" lang="de-CH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CB4AE2E3-7241-4939-959B-609DACDBD00F}"/>
              </a:ext>
            </a:extLst>
          </p:cNvPr>
          <p:cNvCxnSpPr/>
          <p:nvPr/>
        </p:nvCxnSpPr>
        <p:spPr bwMode="auto">
          <a:xfrm flipH="1" flipV="1">
            <a:off x="6876256" y="855441"/>
            <a:ext cx="1275163" cy="124553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lg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9975684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979712" y="241077"/>
            <a:ext cx="4458272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500" b="0" i="0" u="none" strike="noStrike" kern="1200" cap="none" spc="0" normalizeH="0" baseline="0" noProof="0" dirty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/>
              </a:rPr>
              <a:t>Critical </a:t>
            </a:r>
            <a:r>
              <a:rPr kumimoji="0" lang="de-CH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/>
              </a:rPr>
              <a:t>components</a:t>
            </a:r>
            <a:r>
              <a:rPr kumimoji="0" lang="de-CH" sz="2500" b="0" i="0" u="none" strike="noStrike" kern="1200" cap="none" spc="0" normalizeH="0" baseline="0" noProof="0" dirty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/>
              </a:rPr>
              <a:t>: </a:t>
            </a:r>
            <a:r>
              <a:rPr kumimoji="0" lang="de-CH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Georgia"/>
                <a:ea typeface="ヒラギノ角ゴ Pro W3"/>
              </a:rPr>
              <a:t>Bearings</a:t>
            </a:r>
            <a:endParaRPr kumimoji="0" lang="de-CH" sz="2500" b="0" i="0" u="none" strike="noStrike" kern="1200" cap="none" spc="0" normalizeH="0" baseline="0" noProof="0" dirty="0">
              <a:ln>
                <a:noFill/>
              </a:ln>
              <a:solidFill>
                <a:srgbClr val="606060"/>
              </a:solidFill>
              <a:effectLst/>
              <a:uLnTx/>
              <a:uFillTx/>
              <a:latin typeface="Georgia"/>
              <a:ea typeface="ヒラギノ角ゴ Pro W3"/>
            </a:endParaRPr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8344" y="2301565"/>
            <a:ext cx="2572273" cy="253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feld 15"/>
          <p:cNvSpPr txBox="1"/>
          <p:nvPr/>
        </p:nvSpPr>
        <p:spPr>
          <a:xfrm>
            <a:off x="955827" y="1207638"/>
            <a:ext cx="61947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No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grease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as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lubrication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! 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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brittle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 due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to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hard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irradiation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so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called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radiation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hard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grease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does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 not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help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 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proofed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839705" y="4882634"/>
            <a:ext cx="36504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Balls 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Si</a:t>
            </a:r>
            <a:r>
              <a:rPr kumimoji="0" lang="de-DE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3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N</a:t>
            </a:r>
            <a:r>
              <a:rPr kumimoji="0" lang="de-DE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4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,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GMN, Germany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Coating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: 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MoS</a:t>
            </a:r>
            <a:r>
              <a:rPr kumimoji="0" lang="de-DE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2,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Ag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for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 ring &amp;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</a:rPr>
              <a:t>cage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1 -2 x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exchange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/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</a:rPr>
              <a:t>year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 Graphite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wheel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lasts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much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longer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: ~ 4Years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(39 Ah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record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Arial" pitchFamily="34" charset="0"/>
                <a:sym typeface="Wingdings" panose="05000000000000000000" pitchFamily="2" charset="2"/>
              </a:rPr>
              <a:t>)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Arial" pitchFamily="34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723212" y="745973"/>
            <a:ext cx="21932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  <a:ea typeface="ヒラギノ角ゴ Pro W3"/>
              </a:rPr>
              <a:t>Ball </a:t>
            </a: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  <a:ea typeface="ヒラギノ角ゴ Pro W3"/>
              </a:rPr>
              <a:t>bearings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Arial" charset="0"/>
                <a:ea typeface="ヒラギノ角ゴ Pro W3"/>
              </a:rPr>
              <a:t>: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3366FF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988343" y="1988603"/>
            <a:ext cx="711413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in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use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:</a:t>
            </a:r>
            <a:endParaRPr kumimoji="0" lang="en-GB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pic>
        <p:nvPicPr>
          <p:cNvPr id="20" name="Picture 2" descr="D:\user\projects\TargetE\Kugellager\Koyo\Koyo 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419" t="13295" r="17357" b="7846"/>
          <a:stretch/>
        </p:blipFill>
        <p:spPr bwMode="auto">
          <a:xfrm>
            <a:off x="4606309" y="2301565"/>
            <a:ext cx="2666431" cy="253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feld 20"/>
          <p:cNvSpPr txBox="1"/>
          <p:nvPr/>
        </p:nvSpPr>
        <p:spPr>
          <a:xfrm>
            <a:off x="7449059" y="3159067"/>
            <a:ext cx="1738746" cy="6601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Shun </a:t>
            </a:r>
            <a:r>
              <a:rPr kumimoji="0" lang="de-CH" sz="2000" b="1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Makimura</a:t>
            </a:r>
            <a:endParaRPr kumimoji="0" lang="de-CH" sz="2000" b="1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(JPARC)</a:t>
            </a:r>
            <a:endParaRPr kumimoji="0" lang="en-GB" sz="2000" b="1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4606310" y="1979938"/>
            <a:ext cx="748090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in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test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:</a:t>
            </a:r>
            <a:endParaRPr kumimoji="0" lang="en-GB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BBC4826-4571-423F-B990-385BC494CA49}"/>
              </a:ext>
            </a:extLst>
          </p:cNvPr>
          <p:cNvSpPr/>
          <p:nvPr/>
        </p:nvSpPr>
        <p:spPr>
          <a:xfrm>
            <a:off x="4490188" y="4872283"/>
            <a:ext cx="43905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Balls stainless steel + WS</a:t>
            </a:r>
            <a:r>
              <a:rPr kumimoji="0" lang="en-US" sz="2000" b="0" i="0" u="none" strike="noStrike" kern="1000" cap="none" spc="3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2</a:t>
            </a:r>
            <a:r>
              <a:rPr kumimoji="0" lang="en-US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blocks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Koyo, Japan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Test 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(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without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radiation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): &gt; 420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days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sng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Test in beam at PSI </a:t>
            </a:r>
            <a:r>
              <a:rPr kumimoji="0" lang="de-CH" sz="2000" b="0" i="0" u="sng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planned</a:t>
            </a:r>
            <a:r>
              <a:rPr kumimoji="0" lang="de-CH" sz="2000" b="0" i="0" u="sng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lang="de-CH" sz="2000" u="sng" kern="1000" spc="30" dirty="0" err="1" smtClean="0">
                <a:solidFill>
                  <a:srgbClr val="000000"/>
                </a:solidFill>
                <a:latin typeface="Calibri"/>
                <a:ea typeface="ヒラギノ角ゴ Pro W3"/>
                <a:cs typeface="Franklin Gothic Book"/>
              </a:rPr>
              <a:t>this</a:t>
            </a:r>
            <a:r>
              <a:rPr kumimoji="0" lang="de-CH" sz="2000" b="0" i="0" u="sng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sng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year</a:t>
            </a:r>
            <a:r>
              <a:rPr kumimoji="0" lang="de-CH" sz="2000" b="0" i="0" u="sng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endParaRPr kumimoji="0" lang="en-US" sz="2000" b="0" i="0" u="sng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97664095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Exchange of the high-activated components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  <p:pic>
        <p:nvPicPr>
          <p:cNvPr id="5" name="Picture 5" descr="exchange flask 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3635896" cy="545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98F94DE1-BA8D-44AA-92AD-38E6945F719E}"/>
              </a:ext>
            </a:extLst>
          </p:cNvPr>
          <p:cNvCxnSpPr/>
          <p:nvPr/>
        </p:nvCxnSpPr>
        <p:spPr bwMode="auto">
          <a:xfrm flipH="1">
            <a:off x="1704109" y="1371600"/>
            <a:ext cx="2576946" cy="80356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6D042A2A-774E-4510-B1FC-9E74FEA7A314}"/>
              </a:ext>
            </a:extLst>
          </p:cNvPr>
          <p:cNvSpPr txBox="1"/>
          <p:nvPr/>
        </p:nvSpPr>
        <p:spPr>
          <a:xfrm>
            <a:off x="4281055" y="1049973"/>
            <a:ext cx="3637021" cy="106644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1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Exchange </a:t>
            </a:r>
            <a:r>
              <a:rPr kumimoji="0" lang="de-CH" sz="2400" b="1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flask</a:t>
            </a:r>
            <a:r>
              <a:rPr kumimoji="0" lang="de-CH" sz="2400" b="1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: 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45 t,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shielded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with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40 cm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steel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remotely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operated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34132116-2294-4B46-B240-E274FCAE51D8}"/>
              </a:ext>
            </a:extLst>
          </p:cNvPr>
          <p:cNvCxnSpPr>
            <a:cxnSpLocks/>
          </p:cNvCxnSpPr>
          <p:nvPr/>
        </p:nvCxnSpPr>
        <p:spPr bwMode="auto">
          <a:xfrm flipH="1">
            <a:off x="2123729" y="5200650"/>
            <a:ext cx="1758381" cy="68137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191280D0-D5D6-4577-8CA2-9BB89242D9DC}"/>
              </a:ext>
            </a:extLst>
          </p:cNvPr>
          <p:cNvSpPr txBox="1"/>
          <p:nvPr/>
        </p:nvSpPr>
        <p:spPr>
          <a:xfrm>
            <a:off x="3882110" y="4953177"/>
            <a:ext cx="5261890" cy="106644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1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Working </a:t>
            </a:r>
            <a:r>
              <a:rPr kumimoji="0" lang="de-CH" sz="2400" b="1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platform</a:t>
            </a:r>
            <a:r>
              <a:rPr kumimoji="0" lang="de-CH" sz="2400" b="1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: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~ 2m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above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beamline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,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shielded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with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steel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Accessible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after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removing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3 – 4 m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of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concrete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E1EE011-96A5-4ADB-8300-9852D7DD9287}"/>
              </a:ext>
            </a:extLst>
          </p:cNvPr>
          <p:cNvCxnSpPr>
            <a:cxnSpLocks/>
          </p:cNvCxnSpPr>
          <p:nvPr/>
        </p:nvCxnSpPr>
        <p:spPr bwMode="auto">
          <a:xfrm flipH="1">
            <a:off x="2667002" y="3333750"/>
            <a:ext cx="2151212" cy="18669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AEC89C1F-05EF-42E1-89EB-4A9A076A9A68}"/>
              </a:ext>
            </a:extLst>
          </p:cNvPr>
          <p:cNvSpPr txBox="1"/>
          <p:nvPr/>
        </p:nvSpPr>
        <p:spPr>
          <a:xfrm>
            <a:off x="4781550" y="3134345"/>
            <a:ext cx="4071499" cy="14050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1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"Bridge":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contains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contamination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protection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door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to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close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lifting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hole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sticks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for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positioning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of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the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flask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1405662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IMG_1685">
            <a:extLst>
              <a:ext uri="{FF2B5EF4-FFF2-40B4-BE49-F238E27FC236}">
                <a16:creationId xmlns:a16="http://schemas.microsoft.com/office/drawing/2014/main" id="{481E4BF7-9686-4142-BAC0-7B4A805BFD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1"/>
          <a:stretch>
            <a:fillRect/>
          </a:stretch>
        </p:blipFill>
        <p:spPr bwMode="auto">
          <a:xfrm>
            <a:off x="1155031" y="862658"/>
            <a:ext cx="3071527" cy="2566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G:\Gruppe_8591\P-Kanal Komponenten Infrastruktur Wechselvorrichtungen\Target-E\Übersicht Target-E Wechsel\2013.10.16 Target-E Wechsel\39.JPG">
            <a:extLst>
              <a:ext uri="{FF2B5EF4-FFF2-40B4-BE49-F238E27FC236}">
                <a16:creationId xmlns:a16="http://schemas.microsoft.com/office/drawing/2014/main" id="{65A9C239-070A-4779-888D-77FF0DCF1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439" y="961084"/>
            <a:ext cx="4037150" cy="246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EE23970-6868-44E5-9CA7-73A14EEC3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149" y="268159"/>
            <a:ext cx="6295513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alt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</a:rPr>
              <a:t>Transport </a:t>
            </a:r>
            <a:r>
              <a:rPr kumimoji="0" lang="de-CH" altLang="en-US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</a:rPr>
              <a:t>to</a:t>
            </a:r>
            <a:r>
              <a:rPr kumimoji="0" lang="de-CH" alt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</a:rPr>
              <a:t> </a:t>
            </a:r>
            <a:r>
              <a:rPr kumimoji="0" lang="de-CH" altLang="en-US" sz="2500" b="0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</a:rPr>
              <a:t>hotcell</a:t>
            </a:r>
            <a:r>
              <a:rPr kumimoji="0" lang="de-CH" alt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/>
              </a:rPr>
              <a:t> PSI West (ATEC)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A76F986-D9AF-4D3C-9B0A-0AF82031C93E}"/>
              </a:ext>
            </a:extLst>
          </p:cNvPr>
          <p:cNvSpPr txBox="1"/>
          <p:nvPr/>
        </p:nvSpPr>
        <p:spPr>
          <a:xfrm>
            <a:off x="4958439" y="3487309"/>
            <a:ext cx="4199611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Exchange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of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bearings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with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manipulator</a:t>
            </a:r>
            <a:endParaRPr kumimoji="0" lang="en-GB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BF22E02-3575-41CD-BFD9-64DA875BEEEB}"/>
              </a:ext>
            </a:extLst>
          </p:cNvPr>
          <p:cNvSpPr txBox="1"/>
          <p:nvPr/>
        </p:nvSpPr>
        <p:spPr>
          <a:xfrm>
            <a:off x="1155031" y="3516437"/>
            <a:ext cx="2686313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View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into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hotcell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of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ATEC</a:t>
            </a:r>
            <a:endParaRPr kumimoji="0" lang="en-GB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pic>
        <p:nvPicPr>
          <p:cNvPr id="16" name="Picture 9" descr="Lagerbock1">
            <a:extLst>
              <a:ext uri="{FF2B5EF4-FFF2-40B4-BE49-F238E27FC236}">
                <a16:creationId xmlns:a16="http://schemas.microsoft.com/office/drawing/2014/main" id="{A1B4DA7D-9932-4314-9BB9-4F70848DB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0349" y="4188873"/>
            <a:ext cx="1627510" cy="240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B05D5A75-5822-4D89-A6EE-00834F86A994}"/>
              </a:ext>
            </a:extLst>
          </p:cNvPr>
          <p:cNvSpPr txBox="1"/>
          <p:nvPr/>
        </p:nvSpPr>
        <p:spPr>
          <a:xfrm>
            <a:off x="7070349" y="6294138"/>
            <a:ext cx="502702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Hub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0BD5730-89BE-46A1-B12C-10315CD9E761}"/>
              </a:ext>
            </a:extLst>
          </p:cNvPr>
          <p:cNvSpPr txBox="1"/>
          <p:nvPr/>
        </p:nvSpPr>
        <p:spPr>
          <a:xfrm>
            <a:off x="1153555" y="4092045"/>
            <a:ext cx="5116850" cy="6601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Remote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handling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necessary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: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up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to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3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Sv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/h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Handing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over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from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flask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to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hotcell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via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sluice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BA34DC3A-9ECA-4AE1-B448-138233BC8A56}"/>
              </a:ext>
            </a:extLst>
          </p:cNvPr>
          <p:cNvCxnSpPr>
            <a:cxnSpLocks/>
          </p:cNvCxnSpPr>
          <p:nvPr/>
        </p:nvCxnSpPr>
        <p:spPr bwMode="auto">
          <a:xfrm flipV="1">
            <a:off x="5773940" y="5153891"/>
            <a:ext cx="1665951" cy="11302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21" name="Textfeld 20">
            <a:extLst>
              <a:ext uri="{FF2B5EF4-FFF2-40B4-BE49-F238E27FC236}">
                <a16:creationId xmlns:a16="http://schemas.microsoft.com/office/drawing/2014/main" id="{E9C208E9-31F1-4531-A376-C3C2D5276CE6}"/>
              </a:ext>
            </a:extLst>
          </p:cNvPr>
          <p:cNvSpPr txBox="1"/>
          <p:nvPr/>
        </p:nvSpPr>
        <p:spPr>
          <a:xfrm>
            <a:off x="849786" y="5060260"/>
            <a:ext cx="5304144" cy="658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Usually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only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the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hub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needs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to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be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exchanged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  <a:sym typeface="Wingdings" panose="05000000000000000000" pitchFamily="2" charset="2"/>
              </a:rPr>
              <a:t> not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  <a:sym typeface="Wingdings" panose="05000000000000000000" pitchFamily="2" charset="2"/>
              </a:rPr>
              <a:t>much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  <a:sym typeface="Wingdings" panose="05000000000000000000" pitchFamily="2" charset="2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  <a:sym typeface="Wingdings" panose="05000000000000000000" pitchFamily="2" charset="2"/>
              </a:rPr>
              <a:t>radioactive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  <a:sym typeface="Wingdings" panose="05000000000000000000" pitchFamily="2" charset="2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  <a:sym typeface="Wingdings" panose="05000000000000000000" pitchFamily="2" charset="2"/>
              </a:rPr>
              <a:t>waste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  <a:sym typeface="Wingdings" panose="05000000000000000000" pitchFamily="2" charset="2"/>
              </a:rPr>
              <a:t> (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  <a:sym typeface="Wingdings" panose="05000000000000000000" pitchFamily="2" charset="2"/>
              </a:rPr>
              <a:t>up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  <a:sym typeface="Wingdings" panose="05000000000000000000" pitchFamily="2" charset="2"/>
              </a:rPr>
              <a:t>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  <a:sym typeface="Wingdings" panose="05000000000000000000" pitchFamily="2" charset="2"/>
              </a:rPr>
              <a:t>to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  <a:sym typeface="Wingdings" panose="05000000000000000000" pitchFamily="2" charset="2"/>
              </a:rPr>
              <a:t> 200 </a:t>
            </a:r>
            <a:r>
              <a:rPr kumimoji="0" lang="de-CH" sz="2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  <a:sym typeface="Wingdings" panose="05000000000000000000" pitchFamily="2" charset="2"/>
              </a:rPr>
              <a:t>mSv</a:t>
            </a: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  <a:sym typeface="Wingdings" panose="05000000000000000000" pitchFamily="2" charset="2"/>
              </a:rPr>
              <a:t>/h)</a:t>
            </a:r>
            <a:endParaRPr kumimoji="0" lang="de-CH" sz="2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26654297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08175" y="188640"/>
            <a:ext cx="6731000" cy="476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altLang="de-DE" sz="2500" b="0" i="0" u="none" strike="noStrike" kern="10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 charset="0"/>
                <a:cs typeface="Arial Narrow" pitchFamily="32" charset="0"/>
              </a:rPr>
              <a:t>μ</a:t>
            </a:r>
            <a:r>
              <a:rPr kumimoji="0" lang="de-CH" altLang="de-DE" sz="2500" b="0" i="0" u="none" strike="noStrike" kern="10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 charset="0"/>
                <a:cs typeface="Arial Narrow" pitchFamily="32" charset="0"/>
              </a:rPr>
              <a:t>/</a:t>
            </a:r>
            <a:r>
              <a:rPr kumimoji="0" lang="el-GR" altLang="de-DE" sz="2500" b="0" i="0" u="none" strike="noStrike" kern="10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 charset="0"/>
                <a:cs typeface="Arial Narrow" pitchFamily="32" charset="0"/>
              </a:rPr>
              <a:t>π</a:t>
            </a:r>
            <a:r>
              <a:rPr kumimoji="0" lang="de-CH" altLang="de-DE" sz="2500" b="0" i="0" u="none" strike="noStrike" kern="10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 charset="0"/>
                <a:cs typeface="Arial Narrow" pitchFamily="32" charset="0"/>
              </a:rPr>
              <a:t> </a:t>
            </a:r>
            <a:r>
              <a:rPr kumimoji="0" lang="de-CH" altLang="de-DE" sz="2500" b="0" i="0" u="none" strike="noStrike" kern="10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 charset="0"/>
                <a:cs typeface="Arial Narrow" pitchFamily="32" charset="0"/>
              </a:rPr>
              <a:t>Secondary</a:t>
            </a:r>
            <a:r>
              <a:rPr kumimoji="0" lang="de-CH" altLang="de-DE" sz="2500" b="0" i="0" u="none" strike="noStrike" kern="10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 charset="0"/>
                <a:cs typeface="Arial Narrow" pitchFamily="32" charset="0"/>
              </a:rPr>
              <a:t> Beam </a:t>
            </a:r>
            <a:r>
              <a:rPr kumimoji="0" lang="de-CH" altLang="de-DE" sz="2500" b="0" i="0" u="none" strike="noStrike" kern="1000" cap="none" spc="0" normalizeH="0" baseline="0" noProof="0" dirty="0" smtClean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ea typeface="ヒラギノ角ゴ Pro W3" charset="0"/>
                <a:cs typeface="Arial Narrow" pitchFamily="32" charset="0"/>
              </a:rPr>
              <a:t>Lines</a:t>
            </a:r>
            <a:endParaRPr kumimoji="0" lang="de-CH" altLang="de-DE" sz="2500" b="0" i="0" u="none" strike="noStrike" kern="10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Georgia"/>
              <a:ea typeface="ヒラギノ角ゴ Pro W3" charset="0"/>
              <a:cs typeface="Arial Narrow" pitchFamily="32" charset="0"/>
            </a:endParaRPr>
          </a:p>
        </p:txBody>
      </p:sp>
      <p:sp>
        <p:nvSpPr>
          <p:cNvPr id="3" name="Slide Number Placeholder 6"/>
          <p:cNvSpPr txBox="1">
            <a:spLocks/>
          </p:cNvSpPr>
          <p:nvPr/>
        </p:nvSpPr>
        <p:spPr bwMode="auto">
          <a:xfrm>
            <a:off x="8001000" y="6661150"/>
            <a:ext cx="8382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1pPr>
            <a:lvl2pPr marL="742950" indent="-28575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2pPr>
            <a:lvl3pPr marL="11430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3pPr>
            <a:lvl4pPr marL="16002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4pPr>
            <a:lvl5pPr marL="20574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Seite </a:t>
            </a:r>
            <a:fld id="{74A476D9-C6E5-47BC-BD4D-26482B3B01B6}" type="slidenum">
              <a:rPr kumimoji="0" lang="de-DE" alt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altLang="de-DE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2" charset="0"/>
              <a:ea typeface="ヒラギノ角ゴ Pro W3" charset="0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930597" y="692696"/>
            <a:ext cx="7489503" cy="4752057"/>
            <a:chOff x="930597" y="765175"/>
            <a:chExt cx="7519988" cy="4895850"/>
          </a:xfrm>
        </p:grpSpPr>
        <p:pic>
          <p:nvPicPr>
            <p:cNvPr id="5" name="Content Placeholder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0597" y="765175"/>
              <a:ext cx="7519988" cy="4895850"/>
            </a:xfrm>
            <a:prstGeom prst="rect">
              <a:avLst/>
            </a:prstGeom>
          </p:spPr>
        </p:pic>
        <p:sp>
          <p:nvSpPr>
            <p:cNvPr id="6" name="Rounded Rectangle 2"/>
            <p:cNvSpPr>
              <a:spLocks noChangeArrowheads="1"/>
            </p:cNvSpPr>
            <p:nvPr/>
          </p:nvSpPr>
          <p:spPr bwMode="auto">
            <a:xfrm>
              <a:off x="2717800" y="1630227"/>
              <a:ext cx="917576" cy="346211"/>
            </a:xfrm>
            <a:prstGeom prst="roundRect">
              <a:avLst>
                <a:gd name="adj" fmla="val 16667"/>
              </a:avLst>
            </a:prstGeom>
            <a:solidFill>
              <a:srgbClr val="00B050">
                <a:alpha val="79999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18" charset="0"/>
                <a:ea typeface="ヒラギノ角ゴ Pro W3" charset="0"/>
              </a:endParaRPr>
            </a:p>
          </p:txBody>
        </p:sp>
        <p:sp>
          <p:nvSpPr>
            <p:cNvPr id="7" name="TextBox 3"/>
            <p:cNvSpPr txBox="1">
              <a:spLocks noChangeArrowheads="1"/>
            </p:cNvSpPr>
            <p:nvPr/>
          </p:nvSpPr>
          <p:spPr bwMode="auto">
            <a:xfrm>
              <a:off x="2622673" y="1659906"/>
              <a:ext cx="1152277" cy="310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2" charset="0"/>
                  <a:ea typeface="ヒラギノ角ゴ Pro W3" charset="0"/>
                </a:rPr>
                <a:t>Target E </a:t>
              </a:r>
            </a:p>
          </p:txBody>
        </p:sp>
        <p:cxnSp>
          <p:nvCxnSpPr>
            <p:cNvPr id="8" name="Straight Arrow Connector 14"/>
            <p:cNvCxnSpPr>
              <a:cxnSpLocks noChangeShapeType="1"/>
            </p:cNvCxnSpPr>
            <p:nvPr/>
          </p:nvCxnSpPr>
          <p:spPr bwMode="auto">
            <a:xfrm rot="60000" flipV="1">
              <a:off x="3089275" y="3140075"/>
              <a:ext cx="288925" cy="504825"/>
            </a:xfrm>
            <a:prstGeom prst="straightConnector1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TextBox 3"/>
            <p:cNvSpPr txBox="1">
              <a:spLocks noChangeArrowheads="1"/>
            </p:cNvSpPr>
            <p:nvPr/>
          </p:nvSpPr>
          <p:spPr bwMode="auto">
            <a:xfrm>
              <a:off x="3059113" y="3441700"/>
              <a:ext cx="913386" cy="348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2" charset="0"/>
                  <a:ea typeface="ヒラギノ角ゴ Pro W3" charset="0"/>
                </a:rPr>
                <a:t>  p-Beam</a:t>
              </a:r>
            </a:p>
          </p:txBody>
        </p:sp>
        <p:cxnSp>
          <p:nvCxnSpPr>
            <p:cNvPr id="10" name="Straight Arrow Connector 18"/>
            <p:cNvCxnSpPr>
              <a:cxnSpLocks noChangeShapeType="1"/>
            </p:cNvCxnSpPr>
            <p:nvPr/>
          </p:nvCxnSpPr>
          <p:spPr bwMode="auto">
            <a:xfrm>
              <a:off x="3419475" y="1976438"/>
              <a:ext cx="360363" cy="371475"/>
            </a:xfrm>
            <a:prstGeom prst="straightConnector1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11" name="Picture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60000">
              <a:off x="5306101" y="2787589"/>
              <a:ext cx="2138192" cy="474537"/>
            </a:xfrm>
            <a:prstGeom prst="rect">
              <a:avLst/>
            </a:prstGeom>
            <a:ln>
              <a:solidFill>
                <a:srgbClr val="FFFF00"/>
              </a:solidFill>
            </a:ln>
            <a:scene3d>
              <a:camera prst="orthographicFront">
                <a:rot lat="0" lon="10800000" rev="0"/>
              </a:camera>
              <a:lightRig rig="threePt" dir="t"/>
            </a:scene3d>
          </p:spPr>
        </p:pic>
        <p:sp>
          <p:nvSpPr>
            <p:cNvPr id="12" name="Rounded Rectangle 2"/>
            <p:cNvSpPr>
              <a:spLocks noChangeArrowheads="1"/>
            </p:cNvSpPr>
            <p:nvPr/>
          </p:nvSpPr>
          <p:spPr bwMode="auto">
            <a:xfrm>
              <a:off x="5580062" y="3297238"/>
              <a:ext cx="1584325" cy="413544"/>
            </a:xfrm>
            <a:prstGeom prst="roundRect">
              <a:avLst>
                <a:gd name="adj" fmla="val 16667"/>
              </a:avLst>
            </a:prstGeom>
            <a:solidFill>
              <a:srgbClr val="00B050">
                <a:alpha val="79999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anose="020B0606020202030204" pitchFamily="34" charset="0"/>
                  <a:ea typeface="ヒラギノ角ゴ Pro W3" charset="0"/>
                </a:rPr>
                <a:t>Spin </a:t>
              </a:r>
              <a:r>
                <a:rPr kumimoji="0" lang="de-DE" altLang="de-DE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anose="020B0606020202030204" pitchFamily="34" charset="0"/>
                  <a:ea typeface="ヒラギノ角ゴ Pro W3" charset="0"/>
                </a:rPr>
                <a:t>rotator</a:t>
              </a:r>
              <a:endParaRPr kumimoji="0" lang="de-DE" alt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ヒラギノ角ゴ Pro W3" charset="0"/>
              </a:endParaRPr>
            </a:p>
          </p:txBody>
        </p:sp>
        <p:sp>
          <p:nvSpPr>
            <p:cNvPr id="13" name="Rounded Rectangle 2"/>
            <p:cNvSpPr>
              <a:spLocks noChangeArrowheads="1"/>
            </p:cNvSpPr>
            <p:nvPr/>
          </p:nvSpPr>
          <p:spPr bwMode="auto">
            <a:xfrm>
              <a:off x="2582863" y="981075"/>
              <a:ext cx="549275" cy="338554"/>
            </a:xfrm>
            <a:prstGeom prst="roundRect">
              <a:avLst>
                <a:gd name="adj" fmla="val 16667"/>
              </a:avLst>
            </a:prstGeom>
            <a:solidFill>
              <a:srgbClr val="00B050">
                <a:alpha val="79999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18" charset="0"/>
                <a:ea typeface="ヒラギノ角ゴ Pro W3" charset="0"/>
              </a:endParaRPr>
            </a:p>
          </p:txBody>
        </p:sp>
        <p:sp>
          <p:nvSpPr>
            <p:cNvPr id="14" name="TextBox 3"/>
            <p:cNvSpPr txBox="1">
              <a:spLocks noChangeArrowheads="1"/>
            </p:cNvSpPr>
            <p:nvPr/>
          </p:nvSpPr>
          <p:spPr bwMode="auto">
            <a:xfrm>
              <a:off x="2598738" y="981075"/>
              <a:ext cx="60007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2" charset="0"/>
                  <a:ea typeface="ヒラギノ角ゴ Pro W3" charset="0"/>
                </a:rPr>
                <a:t>π</a:t>
              </a:r>
              <a:r>
                <a:rPr kumimoji="0" lang="de-CH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2" charset="0"/>
                  <a:ea typeface="ヒラギノ角ゴ Pro W3" charset="0"/>
                </a:rPr>
                <a:t>E1</a:t>
              </a:r>
            </a:p>
          </p:txBody>
        </p:sp>
        <p:sp>
          <p:nvSpPr>
            <p:cNvPr id="15" name="Rounded Rectangle 2"/>
            <p:cNvSpPr>
              <a:spLocks noChangeArrowheads="1"/>
            </p:cNvSpPr>
            <p:nvPr/>
          </p:nvSpPr>
          <p:spPr bwMode="auto">
            <a:xfrm>
              <a:off x="7019925" y="1815205"/>
              <a:ext cx="648121" cy="369195"/>
            </a:xfrm>
            <a:prstGeom prst="roundRect">
              <a:avLst>
                <a:gd name="adj" fmla="val 16667"/>
              </a:avLst>
            </a:prstGeom>
            <a:solidFill>
              <a:srgbClr val="00B050">
                <a:alpha val="79999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18" charset="0"/>
                <a:ea typeface="ヒラギノ角ゴ Pro W3" charset="0"/>
              </a:endParaRPr>
            </a:p>
          </p:txBody>
        </p:sp>
        <p:sp>
          <p:nvSpPr>
            <p:cNvPr id="16" name="TextBox 3"/>
            <p:cNvSpPr txBox="1">
              <a:spLocks noChangeArrowheads="1"/>
            </p:cNvSpPr>
            <p:nvPr/>
          </p:nvSpPr>
          <p:spPr bwMode="auto">
            <a:xfrm>
              <a:off x="6984579" y="1823621"/>
              <a:ext cx="79141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2" charset="0"/>
                  <a:ea typeface="ヒラギノ角ゴ Pro W3" charset="0"/>
                </a:rPr>
                <a:t>μ</a:t>
              </a:r>
              <a:r>
                <a:rPr kumimoji="0" lang="de-CH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2" charset="0"/>
                  <a:ea typeface="ヒラギノ角ゴ Pro W3" charset="0"/>
                </a:rPr>
                <a:t>E1</a:t>
              </a:r>
            </a:p>
          </p:txBody>
        </p:sp>
        <p:sp>
          <p:nvSpPr>
            <p:cNvPr id="17" name="Rounded Rectangle 2"/>
            <p:cNvSpPr>
              <a:spLocks noChangeArrowheads="1"/>
            </p:cNvSpPr>
            <p:nvPr/>
          </p:nvSpPr>
          <p:spPr bwMode="auto">
            <a:xfrm>
              <a:off x="1258888" y="1968500"/>
              <a:ext cx="504825" cy="288925"/>
            </a:xfrm>
            <a:prstGeom prst="roundRect">
              <a:avLst>
                <a:gd name="adj" fmla="val 16667"/>
              </a:avLst>
            </a:prstGeom>
            <a:solidFill>
              <a:srgbClr val="00B050">
                <a:alpha val="79999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18" charset="0"/>
                <a:ea typeface="ヒラギノ角ゴ Pro W3" charset="0"/>
              </a:endParaRPr>
            </a:p>
          </p:txBody>
        </p:sp>
        <p:sp>
          <p:nvSpPr>
            <p:cNvPr id="18" name="TextBox 3"/>
            <p:cNvSpPr txBox="1">
              <a:spLocks noChangeArrowheads="1"/>
            </p:cNvSpPr>
            <p:nvPr/>
          </p:nvSpPr>
          <p:spPr bwMode="auto">
            <a:xfrm>
              <a:off x="1250157" y="1946827"/>
              <a:ext cx="649287" cy="310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2" charset="0"/>
                  <a:ea typeface="ヒラギノ角ゴ Pro W3" charset="0"/>
                </a:rPr>
                <a:t>μ</a:t>
              </a:r>
              <a:r>
                <a:rPr kumimoji="0" lang="de-CH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2" charset="0"/>
                  <a:ea typeface="ヒラギノ角ゴ Pro W3" charset="0"/>
                </a:rPr>
                <a:t>E4</a:t>
              </a:r>
            </a:p>
          </p:txBody>
        </p:sp>
        <p:sp>
          <p:nvSpPr>
            <p:cNvPr id="19" name="Rounded Rectangle 2"/>
            <p:cNvSpPr>
              <a:spLocks noChangeArrowheads="1"/>
            </p:cNvSpPr>
            <p:nvPr/>
          </p:nvSpPr>
          <p:spPr bwMode="auto">
            <a:xfrm>
              <a:off x="1403350" y="3429000"/>
              <a:ext cx="648370" cy="351254"/>
            </a:xfrm>
            <a:prstGeom prst="roundRect">
              <a:avLst>
                <a:gd name="adj" fmla="val 16667"/>
              </a:avLst>
            </a:prstGeom>
            <a:solidFill>
              <a:srgbClr val="00B050">
                <a:alpha val="79999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18" charset="0"/>
                <a:ea typeface="ヒラギノ角ゴ Pro W3" charset="0"/>
              </a:endParaRPr>
            </a:p>
          </p:txBody>
        </p:sp>
        <p:sp>
          <p:nvSpPr>
            <p:cNvPr id="20" name="TextBox 3"/>
            <p:cNvSpPr txBox="1">
              <a:spLocks noChangeArrowheads="1"/>
            </p:cNvSpPr>
            <p:nvPr/>
          </p:nvSpPr>
          <p:spPr bwMode="auto">
            <a:xfrm>
              <a:off x="1440036" y="3438316"/>
              <a:ext cx="64735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2" charset="0"/>
                  <a:ea typeface="ヒラギノ角ゴ Pro W3" charset="0"/>
                </a:rPr>
                <a:t>π</a:t>
              </a:r>
              <a:r>
                <a:rPr kumimoji="0" lang="de-CH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2" charset="0"/>
                  <a:ea typeface="ヒラギノ角ゴ Pro W3" charset="0"/>
                </a:rPr>
                <a:t>M1</a:t>
              </a:r>
            </a:p>
          </p:txBody>
        </p:sp>
        <p:sp>
          <p:nvSpPr>
            <p:cNvPr id="21" name="Rounded Rectangle 2"/>
            <p:cNvSpPr>
              <a:spLocks noChangeArrowheads="1"/>
            </p:cNvSpPr>
            <p:nvPr/>
          </p:nvSpPr>
          <p:spPr bwMode="auto">
            <a:xfrm>
              <a:off x="7164387" y="4595396"/>
              <a:ext cx="611609" cy="338554"/>
            </a:xfrm>
            <a:prstGeom prst="roundRect">
              <a:avLst>
                <a:gd name="adj" fmla="val 16667"/>
              </a:avLst>
            </a:prstGeom>
            <a:solidFill>
              <a:srgbClr val="00B050">
                <a:alpha val="79999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18" charset="0"/>
                <a:ea typeface="ヒラギノ角ゴ Pro W3" charset="0"/>
              </a:endParaRPr>
            </a:p>
          </p:txBody>
        </p:sp>
        <p:sp>
          <p:nvSpPr>
            <p:cNvPr id="22" name="TextBox 3"/>
            <p:cNvSpPr txBox="1">
              <a:spLocks noChangeArrowheads="1"/>
            </p:cNvSpPr>
            <p:nvPr/>
          </p:nvSpPr>
          <p:spPr bwMode="auto">
            <a:xfrm>
              <a:off x="7110201" y="4573171"/>
              <a:ext cx="71998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2" charset="0"/>
                  <a:ea typeface="ヒラギノ角ゴ Pro W3" charset="0"/>
                </a:rPr>
                <a:t>π</a:t>
              </a:r>
              <a:r>
                <a:rPr kumimoji="0" lang="de-CH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2" charset="0"/>
                  <a:ea typeface="ヒラギノ角ゴ Pro W3" charset="0"/>
                </a:rPr>
                <a:t>M3</a:t>
              </a:r>
            </a:p>
          </p:txBody>
        </p:sp>
        <p:sp>
          <p:nvSpPr>
            <p:cNvPr id="23" name="Rounded Rectangle 2"/>
            <p:cNvSpPr>
              <a:spLocks noChangeArrowheads="1"/>
            </p:cNvSpPr>
            <p:nvPr/>
          </p:nvSpPr>
          <p:spPr bwMode="auto">
            <a:xfrm>
              <a:off x="4860033" y="3592512"/>
              <a:ext cx="575568" cy="368717"/>
            </a:xfrm>
            <a:prstGeom prst="roundRect">
              <a:avLst>
                <a:gd name="adj" fmla="val 16667"/>
              </a:avLst>
            </a:prstGeom>
            <a:solidFill>
              <a:srgbClr val="00B050">
                <a:alpha val="79999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18" charset="0"/>
                <a:ea typeface="ヒラギノ角ゴ Pro W3" charset="0"/>
              </a:endParaRPr>
            </a:p>
          </p:txBody>
        </p:sp>
        <p:sp>
          <p:nvSpPr>
            <p:cNvPr id="24" name="TextBox 3"/>
            <p:cNvSpPr txBox="1">
              <a:spLocks noChangeArrowheads="1"/>
            </p:cNvSpPr>
            <p:nvPr/>
          </p:nvSpPr>
          <p:spPr bwMode="auto">
            <a:xfrm>
              <a:off x="4866110" y="3647383"/>
              <a:ext cx="576262" cy="310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2" charset="0"/>
                  <a:ea typeface="ヒラギノ角ゴ Pro W3" charset="0"/>
                </a:rPr>
                <a:t>π</a:t>
              </a:r>
              <a:r>
                <a:rPr kumimoji="0" lang="de-CH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2" charset="0"/>
                  <a:ea typeface="ヒラギノ角ゴ Pro W3" charset="0"/>
                </a:rPr>
                <a:t>E5</a:t>
              </a:r>
            </a:p>
          </p:txBody>
        </p:sp>
        <p:sp>
          <p:nvSpPr>
            <p:cNvPr id="25" name="Rounded Rectangle 2"/>
            <p:cNvSpPr>
              <a:spLocks noChangeArrowheads="1"/>
            </p:cNvSpPr>
            <p:nvPr/>
          </p:nvSpPr>
          <p:spPr bwMode="auto">
            <a:xfrm>
              <a:off x="2268537" y="4584700"/>
              <a:ext cx="965199" cy="349250"/>
            </a:xfrm>
            <a:prstGeom prst="roundRect">
              <a:avLst>
                <a:gd name="adj" fmla="val 16667"/>
              </a:avLst>
            </a:prstGeom>
            <a:solidFill>
              <a:srgbClr val="00B050">
                <a:alpha val="79999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18" charset="0"/>
                <a:ea typeface="ヒラギノ角ゴ Pro W3" charset="0"/>
              </a:endParaRPr>
            </a:p>
          </p:txBody>
        </p:sp>
        <p:sp>
          <p:nvSpPr>
            <p:cNvPr id="26" name="TextBox 3"/>
            <p:cNvSpPr txBox="1">
              <a:spLocks noChangeArrowheads="1"/>
            </p:cNvSpPr>
            <p:nvPr/>
          </p:nvSpPr>
          <p:spPr bwMode="auto">
            <a:xfrm>
              <a:off x="2205225" y="4595396"/>
              <a:ext cx="109182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2" charset="0"/>
                  <a:ea typeface="ヒラギノ角ゴ Pro W3" charset="0"/>
                </a:rPr>
                <a:t>Target M </a:t>
              </a:r>
            </a:p>
          </p:txBody>
        </p:sp>
        <p:sp>
          <p:nvSpPr>
            <p:cNvPr id="27" name="Rounded Rectangle 2"/>
            <p:cNvSpPr>
              <a:spLocks noChangeArrowheads="1"/>
            </p:cNvSpPr>
            <p:nvPr/>
          </p:nvSpPr>
          <p:spPr bwMode="auto">
            <a:xfrm>
              <a:off x="5075238" y="2162175"/>
              <a:ext cx="648890" cy="322263"/>
            </a:xfrm>
            <a:prstGeom prst="roundRect">
              <a:avLst>
                <a:gd name="adj" fmla="val 16667"/>
              </a:avLst>
            </a:prstGeom>
            <a:solidFill>
              <a:srgbClr val="00B050">
                <a:alpha val="79999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18" charset="0"/>
                <a:ea typeface="ヒラギノ角ゴ Pro W3" charset="0"/>
              </a:endParaRPr>
            </a:p>
          </p:txBody>
        </p:sp>
        <p:sp>
          <p:nvSpPr>
            <p:cNvPr id="28" name="TextBox 3"/>
            <p:cNvSpPr txBox="1">
              <a:spLocks noChangeArrowheads="1"/>
            </p:cNvSpPr>
            <p:nvPr/>
          </p:nvSpPr>
          <p:spPr bwMode="auto">
            <a:xfrm>
              <a:off x="4966940" y="2162175"/>
              <a:ext cx="8654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2" charset="0"/>
                  <a:ea typeface="ヒラギノ角ゴ Pro W3" charset="0"/>
                </a:rPr>
                <a:t>π</a:t>
              </a:r>
              <a:r>
                <a:rPr kumimoji="0" lang="de-CH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2" charset="0"/>
                  <a:ea typeface="ヒラギノ角ゴ Pro W3" charset="0"/>
                </a:rPr>
                <a:t>E3</a:t>
              </a:r>
            </a:p>
          </p:txBody>
        </p:sp>
      </p:grpSp>
      <p:sp>
        <p:nvSpPr>
          <p:cNvPr id="29" name="Rectangle 1"/>
          <p:cNvSpPr/>
          <p:nvPr/>
        </p:nvSpPr>
        <p:spPr>
          <a:xfrm rot="10800000" flipH="1" flipV="1">
            <a:off x="792163" y="5738317"/>
            <a:ext cx="3059757" cy="92333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Target M: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πM1:   100-500 </a:t>
            </a:r>
            <a:r>
              <a:rPr kumimoji="0" lang="de-CH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MeV</a:t>
            </a: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/c Pions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πM3:    28 </a:t>
            </a:r>
            <a:r>
              <a:rPr kumimoji="0" lang="de-CH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MeV</a:t>
            </a: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/c Surface </a:t>
            </a:r>
            <a:r>
              <a:rPr kumimoji="0" lang="de-CH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Muons</a:t>
            </a: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 </a:t>
            </a:r>
          </a:p>
        </p:txBody>
      </p:sp>
      <p:sp>
        <p:nvSpPr>
          <p:cNvPr id="30" name="Rectangle 2"/>
          <p:cNvSpPr/>
          <p:nvPr/>
        </p:nvSpPr>
        <p:spPr>
          <a:xfrm>
            <a:off x="4089197" y="5139691"/>
            <a:ext cx="5054803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Target 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πE1:  10 - 500 </a:t>
            </a:r>
            <a:r>
              <a:rPr kumimoji="0" lang="de-CH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MeV</a:t>
            </a: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/c High </a:t>
            </a:r>
            <a:r>
              <a:rPr kumimoji="0" lang="de-CH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Intensity</a:t>
            </a: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 Pions und </a:t>
            </a:r>
            <a:r>
              <a:rPr kumimoji="0" lang="de-CH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Muons</a:t>
            </a: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  μE1:   </a:t>
            </a:r>
            <a:r>
              <a:rPr kumimoji="0" lang="de-CH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Polarized</a:t>
            </a: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 </a:t>
            </a:r>
            <a:r>
              <a:rPr kumimoji="0" lang="de-CH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Muon</a:t>
            </a: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 Beam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πE3:   28MeV/c Surface </a:t>
            </a:r>
            <a:r>
              <a:rPr kumimoji="0" lang="de-CH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polarized</a:t>
            </a: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 </a:t>
            </a:r>
            <a:r>
              <a:rPr kumimoji="0" lang="de-CH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Muons</a:t>
            </a: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μE4:   30 - 100 </a:t>
            </a:r>
            <a:r>
              <a:rPr kumimoji="0" lang="de-CH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MeV</a:t>
            </a: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/c High </a:t>
            </a:r>
            <a:r>
              <a:rPr kumimoji="0" lang="de-CH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Intensity</a:t>
            </a: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 </a:t>
            </a:r>
            <a:r>
              <a:rPr kumimoji="0" lang="de-CH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Polarized</a:t>
            </a: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 </a:t>
            </a:r>
            <a:r>
              <a:rPr kumimoji="0" lang="de-CH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Muons</a:t>
            </a: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 πE5:  10 - 120 </a:t>
            </a:r>
            <a:r>
              <a:rPr kumimoji="0" lang="de-CH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MeV</a:t>
            </a: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/c High </a:t>
            </a:r>
            <a:r>
              <a:rPr kumimoji="0" lang="de-CH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Intensity</a:t>
            </a:r>
            <a:r>
              <a:rPr kumimoji="0" lang="de-CH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 </a:t>
            </a:r>
            <a:r>
              <a:rPr kumimoji="0" lang="de-CH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2" charset="0"/>
                <a:ea typeface="ヒラギノ角ゴ Pro W3" charset="0"/>
              </a:rPr>
              <a:t>Muons</a:t>
            </a:r>
            <a:endParaRPr kumimoji="0" lang="de-CH" altLang="de-DE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2" charset="0"/>
              <a:ea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57690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3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 algn="l"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2000" dirty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3.xml><?xml version="1.0" encoding="utf-8"?>
<a:theme xmlns:a="http://schemas.openxmlformats.org/drawingml/2006/main" name="PSI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lnSpc>
            <a:spcPct val="110000"/>
          </a:lnSpc>
          <a:spcBef>
            <a:spcPts val="0"/>
          </a:spcBef>
          <a:defRPr sz="20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4.xml><?xml version="1.0" encoding="utf-8"?>
<a:theme xmlns:a="http://schemas.openxmlformats.org/drawingml/2006/main" name="PSI-Powerpoint-Master Calibri V2">
  <a:themeElements>
    <a:clrScheme name="PSI-Powerpoint-Master Calibri V2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-Powerpoint-Master Calibri V2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-Powerpoint-Master Calibri V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5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>
          <a:lnSpc>
            <a:spcPct val="110000"/>
          </a:lnSpc>
          <a:spcBef>
            <a:spcPts val="0"/>
          </a:spcBef>
          <a:defRPr sz="20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6.xml><?xml version="1.0" encoding="utf-8"?>
<a:theme xmlns:a="http://schemas.openxmlformats.org/drawingml/2006/main" name="2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lnSpc>
            <a:spcPct val="110000"/>
          </a:lnSpc>
          <a:spcBef>
            <a:spcPts val="0"/>
          </a:spcBef>
          <a:defRPr sz="20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7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2664</Words>
  <Application>Microsoft Office PowerPoint</Application>
  <PresentationFormat>Bildschirmpräsentation (4:3)</PresentationFormat>
  <Paragraphs>607</Paragraphs>
  <Slides>28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16</vt:i4>
      </vt:variant>
      <vt:variant>
        <vt:lpstr>Design</vt:lpstr>
      </vt:variant>
      <vt:variant>
        <vt:i4>6</vt:i4>
      </vt:variant>
      <vt:variant>
        <vt:lpstr>Folientitel</vt:lpstr>
      </vt:variant>
      <vt:variant>
        <vt:i4>28</vt:i4>
      </vt:variant>
    </vt:vector>
  </HeadingPairs>
  <TitlesOfParts>
    <vt:vector size="50" baseType="lpstr">
      <vt:lpstr>MS PGothic</vt:lpstr>
      <vt:lpstr>Arial</vt:lpstr>
      <vt:lpstr>Arial Narrow</vt:lpstr>
      <vt:lpstr>Calibri</vt:lpstr>
      <vt:lpstr>Franklin Gothic Book</vt:lpstr>
      <vt:lpstr>Georgia</vt:lpstr>
      <vt:lpstr>Helvetica</vt:lpstr>
      <vt:lpstr>Microsoft Sans Serif</vt:lpstr>
      <vt:lpstr>Rockwell</vt:lpstr>
      <vt:lpstr>Segoe UI Symbol</vt:lpstr>
      <vt:lpstr>Symbol</vt:lpstr>
      <vt:lpstr>Times</vt:lpstr>
      <vt:lpstr>Times New Roman</vt:lpstr>
      <vt:lpstr>TimesNewRomanPSMT</vt:lpstr>
      <vt:lpstr>Wingdings</vt:lpstr>
      <vt:lpstr>ヒラギノ角ゴ Pro W3</vt:lpstr>
      <vt:lpstr>3_PSI-Powerpoint-Master Calibri V2</vt:lpstr>
      <vt:lpstr>PSI-PowerPoint-Master deutsch</vt:lpstr>
      <vt:lpstr>PSI</vt:lpstr>
      <vt:lpstr>PSI-Powerpoint-Master Calibri V2</vt:lpstr>
      <vt:lpstr>1_PSI-Powerpoint-Master Calibri V2</vt:lpstr>
      <vt:lpstr>2_PSI-Powerpoint-Master Calibri V2</vt:lpstr>
      <vt:lpstr>PSI Muon Facilities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Exchange of the high-activated components</vt:lpstr>
      <vt:lpstr>PowerPoint-Präsentation</vt:lpstr>
      <vt:lpstr>PowerPoint-Präsentation</vt:lpstr>
      <vt:lpstr>Overview of Secondary Beam Lines</vt:lpstr>
      <vt:lpstr>PiM1 Beamline</vt:lpstr>
      <vt:lpstr>PiE1 Beamline</vt:lpstr>
      <vt:lpstr>PiE5 Overview</vt:lpstr>
      <vt:lpstr>mucool: compression of m phase space</vt:lpstr>
      <vt:lpstr>πE3 Extension for the High-Field μSR Facility (2011) </vt:lpstr>
      <vt:lpstr>Possibilities for testing at PSI</vt:lpstr>
      <vt:lpstr>HIMB in short</vt:lpstr>
      <vt:lpstr>PowerPoint-Präsentation</vt:lpstr>
      <vt:lpstr>Slanted/Standard (for TargetE 40 mm) </vt:lpstr>
      <vt:lpstr>Preliminary layout</vt:lpstr>
      <vt:lpstr>PowerPoint-Präsentation</vt:lpstr>
      <vt:lpstr>PiM1 beam fractions</vt:lpstr>
      <vt:lpstr>HiMB Slanted Target Tests</vt:lpstr>
      <vt:lpstr>HiMB Slanted Target Design</vt:lpstr>
      <vt:lpstr>Transport of 2. target insert to beamline</vt:lpstr>
      <vt:lpstr>Design of the hotcell ATEC </vt:lpstr>
      <vt:lpstr>PowerPoint-Präsentation</vt:lpstr>
      <vt:lpstr>PowerPoint-Präsentation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Kiselev Daniela</dc:creator>
  <cp:lastModifiedBy>Kiselev Daniela</cp:lastModifiedBy>
  <cp:revision>62</cp:revision>
  <dcterms:created xsi:type="dcterms:W3CDTF">2021-03-11T20:56:07Z</dcterms:created>
  <dcterms:modified xsi:type="dcterms:W3CDTF">2021-03-24T15:05:51Z</dcterms:modified>
</cp:coreProperties>
</file>