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4" r:id="rId5"/>
    <p:sldMasterId id="2147483697" r:id="rId6"/>
    <p:sldMasterId id="2147483711" r:id="rId7"/>
  </p:sldMasterIdLst>
  <p:notesMasterIdLst>
    <p:notesMasterId r:id="rId36"/>
  </p:notesMasterIdLst>
  <p:sldIdLst>
    <p:sldId id="257" r:id="rId8"/>
    <p:sldId id="260" r:id="rId9"/>
    <p:sldId id="267" r:id="rId10"/>
    <p:sldId id="316" r:id="rId11"/>
    <p:sldId id="268" r:id="rId12"/>
    <p:sldId id="322" r:id="rId13"/>
    <p:sldId id="269" r:id="rId14"/>
    <p:sldId id="270" r:id="rId15"/>
    <p:sldId id="297" r:id="rId16"/>
    <p:sldId id="279" r:id="rId17"/>
    <p:sldId id="296" r:id="rId18"/>
    <p:sldId id="280" r:id="rId19"/>
    <p:sldId id="281" r:id="rId20"/>
    <p:sldId id="282" r:id="rId21"/>
    <p:sldId id="283" r:id="rId22"/>
    <p:sldId id="284" r:id="rId23"/>
    <p:sldId id="285" r:id="rId24"/>
    <p:sldId id="299" r:id="rId25"/>
    <p:sldId id="315" r:id="rId26"/>
    <p:sldId id="311" r:id="rId27"/>
    <p:sldId id="317" r:id="rId28"/>
    <p:sldId id="309" r:id="rId29"/>
    <p:sldId id="308" r:id="rId30"/>
    <p:sldId id="287" r:id="rId31"/>
    <p:sldId id="321" r:id="rId32"/>
    <p:sldId id="318" r:id="rId33"/>
    <p:sldId id="319" r:id="rId34"/>
    <p:sldId id="320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C42E1-F658-4F7C-9DE8-7362B74572E4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9CF4C-CB5F-4BB0-A810-1BC94B3414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9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82542B-E2A2-44BB-B4E1-EF72BE2415E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014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46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8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413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sissmallbotto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14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78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32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516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62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4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515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8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38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60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94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7116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28/04/2009  Athens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C7125-98A3-40BE-A2AC-E56170CD9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32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70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68973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6434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3045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16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000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34716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65288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55834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5410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9098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025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8250"/>
            <a:ext cx="4038600" cy="2027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8319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3114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0193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0842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4682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5326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0136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3483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395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73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9813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567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1941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025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8250"/>
            <a:ext cx="4038600" cy="2027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1555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275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4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17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42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961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704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410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92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sissmallbottom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43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sissmallbotto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250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sissmallbotto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651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7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12076.50EDDA5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12076.50EDDA5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80" name="Group 12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  <p:pic>
          <p:nvPicPr>
            <p:cNvPr id="32782" name="Picture 14" descr="PPoint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</p:spPr>
        </p:pic>
      </p:grp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66725" y="188913"/>
            <a:ext cx="85296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Muon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Collider Workshop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 		</a:t>
            </a:r>
            <a:r>
              <a:rPr lang="en-GB" sz="2400" b="1" noProof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2</a:t>
            </a:r>
            <a:r>
              <a:rPr lang="en-GB" sz="24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4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-25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May 2021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731544" y="2232024"/>
            <a:ext cx="3858753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ISIS Muons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Adrian Hillier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ISIS Muons</a:t>
            </a:r>
          </a:p>
        </p:txBody>
      </p:sp>
      <p:pic>
        <p:nvPicPr>
          <p:cNvPr id="32787" name="Picture 19" descr="beamli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3" y="1263650"/>
            <a:ext cx="3708400" cy="46688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695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22221"/>
          <a:stretch>
            <a:fillRect/>
          </a:stretch>
        </p:blipFill>
        <p:spPr bwMode="auto">
          <a:xfrm>
            <a:off x="0" y="-1"/>
            <a:ext cx="5481467" cy="686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641438" y="546434"/>
            <a:ext cx="3384794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10000"/>
              </a:spcBef>
            </a:pPr>
            <a:r>
              <a:rPr lang="en-GB" b="1" dirty="0">
                <a:solidFill>
                  <a:schemeClr val="accent2"/>
                </a:solidFill>
              </a:rPr>
              <a:t>RIKEN-RAL Muon </a:t>
            </a:r>
            <a:r>
              <a:rPr lang="en-GB" b="1" dirty="0" smtClean="0">
                <a:solidFill>
                  <a:schemeClr val="accent2"/>
                </a:solidFill>
              </a:rPr>
              <a:t>Facility</a:t>
            </a:r>
          </a:p>
          <a:p>
            <a:pPr marL="342900" indent="-342900">
              <a:spcBef>
                <a:spcPct val="10000"/>
              </a:spcBef>
            </a:pPr>
            <a:endParaRPr lang="en-GB" b="1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GB" b="1" dirty="0" smtClean="0">
                <a:solidFill>
                  <a:schemeClr val="accent2"/>
                </a:solidFill>
              </a:rPr>
              <a:t>Decay muon Channel</a:t>
            </a:r>
            <a:endParaRPr lang="en-GB" b="1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en-GB" b="1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GB" dirty="0" smtClean="0">
                <a:solidFill>
                  <a:schemeClr val="accent2"/>
                </a:solidFill>
              </a:rPr>
              <a:t>Long </a:t>
            </a:r>
            <a:r>
              <a:rPr lang="en-GB" dirty="0">
                <a:solidFill>
                  <a:schemeClr val="accent2"/>
                </a:solidFill>
              </a:rPr>
              <a:t>UK-Japan science collaboration</a:t>
            </a:r>
          </a:p>
          <a:p>
            <a:pPr marL="342900" indent="-342900">
              <a:spcBef>
                <a:spcPct val="10000"/>
              </a:spcBef>
            </a:pPr>
            <a:endParaRPr lang="en-GB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GB" dirty="0">
                <a:solidFill>
                  <a:schemeClr val="accent2"/>
                </a:solidFill>
              </a:rPr>
              <a:t>First muons 1994</a:t>
            </a:r>
          </a:p>
          <a:p>
            <a:pPr marL="342900" indent="-342900">
              <a:spcBef>
                <a:spcPct val="10000"/>
              </a:spcBef>
            </a:pPr>
            <a:endParaRPr lang="en-GB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GB" dirty="0">
                <a:solidFill>
                  <a:schemeClr val="accent2"/>
                </a:solidFill>
              </a:rPr>
              <a:t>4 experimental areas</a:t>
            </a:r>
          </a:p>
          <a:p>
            <a:pPr marL="342900" indent="-342900">
              <a:spcBef>
                <a:spcPct val="10000"/>
              </a:spcBef>
              <a:buFontTx/>
              <a:buChar char="-"/>
            </a:pPr>
            <a:r>
              <a:rPr lang="en-GB" dirty="0">
                <a:solidFill>
                  <a:schemeClr val="accent2"/>
                </a:solidFill>
              </a:rPr>
              <a:t>condensed matter</a:t>
            </a:r>
          </a:p>
          <a:p>
            <a:pPr marL="342900" indent="-342900">
              <a:spcBef>
                <a:spcPct val="10000"/>
              </a:spcBef>
              <a:buFontTx/>
              <a:buChar char="-"/>
            </a:pPr>
            <a:r>
              <a:rPr lang="en-GB" dirty="0">
                <a:solidFill>
                  <a:schemeClr val="accent2"/>
                </a:solidFill>
              </a:rPr>
              <a:t>other </a:t>
            </a:r>
            <a:r>
              <a:rPr lang="en-GB" dirty="0" smtClean="0">
                <a:solidFill>
                  <a:schemeClr val="accent2"/>
                </a:solidFill>
              </a:rPr>
              <a:t>uses </a:t>
            </a:r>
            <a:r>
              <a:rPr lang="en-GB" dirty="0">
                <a:solidFill>
                  <a:schemeClr val="accent2"/>
                </a:solidFill>
              </a:rPr>
              <a:t>of </a:t>
            </a:r>
            <a:r>
              <a:rPr lang="en-GB" dirty="0" smtClean="0">
                <a:solidFill>
                  <a:schemeClr val="accent2"/>
                </a:solidFill>
              </a:rPr>
              <a:t>muons</a:t>
            </a:r>
          </a:p>
          <a:p>
            <a:pPr marL="800100" lvl="1" indent="-342900">
              <a:spcBef>
                <a:spcPct val="10000"/>
              </a:spcBef>
              <a:buFontTx/>
              <a:buChar char="-"/>
            </a:pPr>
            <a:r>
              <a:rPr lang="en-GB" dirty="0" smtClean="0">
                <a:solidFill>
                  <a:schemeClr val="accent2"/>
                </a:solidFill>
              </a:rPr>
              <a:t>Muon catalysed fusion</a:t>
            </a:r>
          </a:p>
          <a:p>
            <a:pPr marL="800100" lvl="1" indent="-342900">
              <a:spcBef>
                <a:spcPct val="10000"/>
              </a:spcBef>
              <a:buFontTx/>
              <a:buChar char="-"/>
            </a:pPr>
            <a:r>
              <a:rPr lang="en-GB" dirty="0" smtClean="0">
                <a:solidFill>
                  <a:schemeClr val="accent2"/>
                </a:solidFill>
              </a:rPr>
              <a:t>Ultra Slow Muons (g-2)</a:t>
            </a:r>
          </a:p>
          <a:p>
            <a:pPr marL="800100" lvl="1" indent="-342900">
              <a:spcBef>
                <a:spcPct val="10000"/>
              </a:spcBef>
              <a:buFontTx/>
              <a:buChar char="-"/>
            </a:pPr>
            <a:r>
              <a:rPr lang="en-GB" dirty="0" smtClean="0">
                <a:solidFill>
                  <a:schemeClr val="accent2"/>
                </a:solidFill>
              </a:rPr>
              <a:t>Proton Radius Puzzle</a:t>
            </a:r>
          </a:p>
          <a:p>
            <a:pPr marL="800100" lvl="1" indent="-342900">
              <a:spcBef>
                <a:spcPct val="10000"/>
              </a:spcBef>
              <a:buFontTx/>
              <a:buChar char="-"/>
            </a:pPr>
            <a:r>
              <a:rPr lang="en-GB" dirty="0" smtClean="0">
                <a:solidFill>
                  <a:schemeClr val="accent2"/>
                </a:solidFill>
              </a:rPr>
              <a:t>Transmutation</a:t>
            </a:r>
          </a:p>
          <a:p>
            <a:pPr marL="800100" lvl="1" indent="-342900">
              <a:spcBef>
                <a:spcPct val="10000"/>
              </a:spcBef>
              <a:buFontTx/>
              <a:buChar char="-"/>
            </a:pPr>
            <a:r>
              <a:rPr lang="en-GB" dirty="0" smtClean="0">
                <a:solidFill>
                  <a:schemeClr val="accent2"/>
                </a:solidFill>
              </a:rPr>
              <a:t>Effects of muons on electronics</a:t>
            </a:r>
          </a:p>
          <a:p>
            <a:pPr marL="800100" lvl="1" indent="-342900">
              <a:spcBef>
                <a:spcPct val="10000"/>
              </a:spcBef>
              <a:buFontTx/>
              <a:buChar char="-"/>
            </a:pPr>
            <a:r>
              <a:rPr lang="en-GB" dirty="0" err="1" smtClean="0">
                <a:solidFill>
                  <a:schemeClr val="accent2"/>
                </a:solidFill>
              </a:rPr>
              <a:t>Muonic</a:t>
            </a:r>
            <a:r>
              <a:rPr lang="en-GB" dirty="0" smtClean="0">
                <a:solidFill>
                  <a:schemeClr val="accent2"/>
                </a:solidFill>
              </a:rPr>
              <a:t> atoms</a:t>
            </a:r>
            <a:endParaRPr lang="en-GB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GB" sz="2400" b="1" dirty="0"/>
              <a:t> </a:t>
            </a:r>
            <a:endParaRPr lang="en-US" sz="2400" b="1" dirty="0"/>
          </a:p>
        </p:txBody>
      </p:sp>
      <p:sp>
        <p:nvSpPr>
          <p:cNvPr id="2" name="Oval 1"/>
          <p:cNvSpPr/>
          <p:nvPr/>
        </p:nvSpPr>
        <p:spPr bwMode="auto">
          <a:xfrm>
            <a:off x="5653698" y="3877786"/>
            <a:ext cx="3490302" cy="261445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3399"/>
              </a:solidFill>
              <a:effectLst/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71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967" b="26363"/>
          <a:stretch/>
        </p:blipFill>
        <p:spPr>
          <a:xfrm>
            <a:off x="1919543" y="830593"/>
            <a:ext cx="5684414" cy="478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28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967" b="26363"/>
          <a:stretch/>
        </p:blipFill>
        <p:spPr>
          <a:xfrm>
            <a:off x="1454296" y="843715"/>
            <a:ext cx="6376736" cy="537298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9435676">
            <a:off x="5233791" y="1614861"/>
            <a:ext cx="488135" cy="82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9435676">
            <a:off x="4828508" y="1965452"/>
            <a:ext cx="460372" cy="7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73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967" b="26363"/>
          <a:stretch/>
        </p:blipFill>
        <p:spPr>
          <a:xfrm>
            <a:off x="1141475" y="713360"/>
            <a:ext cx="6376736" cy="537298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502412">
            <a:off x="3779762" y="2617361"/>
            <a:ext cx="419744" cy="71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640243">
            <a:off x="3430288" y="2575812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70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967" b="26363"/>
          <a:stretch/>
        </p:blipFill>
        <p:spPr>
          <a:xfrm>
            <a:off x="1141475" y="875204"/>
            <a:ext cx="6376736" cy="537298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8641967">
            <a:off x="2361658" y="3008870"/>
            <a:ext cx="419744" cy="71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8779798">
            <a:off x="2155488" y="3240281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76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967" b="26363"/>
          <a:stretch/>
        </p:blipFill>
        <p:spPr>
          <a:xfrm>
            <a:off x="1165538" y="875204"/>
            <a:ext cx="6376736" cy="537298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9330505">
            <a:off x="3146405" y="4216699"/>
            <a:ext cx="419744" cy="71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9234030">
            <a:off x="2899295" y="4441283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6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967" b="26363"/>
          <a:stretch/>
        </p:blipFill>
        <p:spPr>
          <a:xfrm>
            <a:off x="997096" y="875204"/>
            <a:ext cx="6376736" cy="5372980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505199">
            <a:off x="3485031" y="2680211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6768206">
            <a:off x="3275729" y="3765718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40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947" y="844666"/>
            <a:ext cx="6376969" cy="5377138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r="887" b="4115"/>
          <a:stretch>
            <a:fillRect/>
          </a:stretch>
        </p:blipFill>
        <p:spPr bwMode="auto">
          <a:xfrm>
            <a:off x="5063318" y="6248184"/>
            <a:ext cx="4080681" cy="6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RIKEN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9082673">
            <a:off x="2209189" y="3187998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6" t="17283" r="38824" b="14533"/>
          <a:stretch/>
        </p:blipFill>
        <p:spPr bwMode="auto">
          <a:xfrm rot="19217915">
            <a:off x="2968381" y="4373041"/>
            <a:ext cx="406926" cy="69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64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58" y="2273646"/>
            <a:ext cx="3267155" cy="25058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62"/>
          <a:stretch/>
        </p:blipFill>
        <p:spPr>
          <a:xfrm>
            <a:off x="427558" y="4428781"/>
            <a:ext cx="3243961" cy="2541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347" y="360692"/>
            <a:ext cx="5133373" cy="3969473"/>
          </a:xfrm>
          <a:prstGeom prst="rect">
            <a:avLst/>
          </a:prstGeom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6" name="Picture 16" descr="PPoint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</p:spPr>
        </p:pic>
      </p:grp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</a:rPr>
              <a:t>Muon Characteristics</a:t>
            </a:r>
            <a:endParaRPr kumimoji="0" lang="en-GB" altLang="en-US" sz="28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2598" y="511011"/>
            <a:ext cx="393353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Positive and Negative Muons</a:t>
            </a:r>
          </a:p>
          <a:p>
            <a:endParaRPr lang="en-GB" sz="1600" dirty="0"/>
          </a:p>
          <a:p>
            <a:r>
              <a:rPr lang="en-GB" sz="1600" dirty="0" smtClean="0"/>
              <a:t>Energy Range at 1.5 to 33 MeV</a:t>
            </a:r>
          </a:p>
          <a:p>
            <a:endParaRPr lang="en-GB" sz="1600" dirty="0"/>
          </a:p>
          <a:p>
            <a:r>
              <a:rPr lang="en-GB" sz="1600" dirty="0"/>
              <a:t>4</a:t>
            </a:r>
            <a:r>
              <a:rPr lang="en-GB" sz="1600" dirty="0" smtClean="0"/>
              <a:t>% momentum bite</a:t>
            </a:r>
          </a:p>
          <a:p>
            <a:endParaRPr lang="en-GB" sz="1600" dirty="0"/>
          </a:p>
          <a:p>
            <a:r>
              <a:rPr lang="en-GB" sz="1600" dirty="0" smtClean="0"/>
              <a:t>Range of collimators 10 – 40 mm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060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Projects</a:t>
            </a:r>
            <a:br>
              <a:rPr lang="en-GB" dirty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66446" y="1225062"/>
            <a:ext cx="74617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Super–</a:t>
            </a:r>
            <a:r>
              <a:rPr lang="en-GB" dirty="0" err="1" smtClean="0"/>
              <a:t>MuSR</a:t>
            </a:r>
            <a:r>
              <a:rPr lang="en-GB" dirty="0" smtClean="0"/>
              <a:t>: a new instrument for muon spectroscopy</a:t>
            </a:r>
          </a:p>
          <a:p>
            <a:r>
              <a:rPr lang="en-GB" dirty="0" smtClean="0"/>
              <a:t>			- Muon pulse slicer</a:t>
            </a:r>
          </a:p>
          <a:p>
            <a:r>
              <a:rPr lang="en-GB" dirty="0"/>
              <a:t>	</a:t>
            </a:r>
            <a:r>
              <a:rPr lang="en-GB" dirty="0" smtClean="0"/>
              <a:t>		- Large area detector array</a:t>
            </a:r>
          </a:p>
          <a:p>
            <a:r>
              <a:rPr lang="en-GB" dirty="0"/>
              <a:t>	</a:t>
            </a:r>
            <a:r>
              <a:rPr lang="en-GB" dirty="0" smtClean="0"/>
              <a:t>		- spin rotator</a:t>
            </a:r>
          </a:p>
          <a:p>
            <a:endParaRPr lang="en-GB" dirty="0"/>
          </a:p>
          <a:p>
            <a:r>
              <a:rPr lang="en-GB" dirty="0" err="1" smtClean="0"/>
              <a:t>MuX</a:t>
            </a:r>
            <a:r>
              <a:rPr lang="en-GB" dirty="0" smtClean="0"/>
              <a:t>: a new instrument for muonic X-ray measurements</a:t>
            </a:r>
          </a:p>
          <a:p>
            <a:r>
              <a:rPr lang="en-GB" dirty="0"/>
              <a:t>	</a:t>
            </a:r>
            <a:r>
              <a:rPr lang="en-GB" dirty="0" smtClean="0"/>
              <a:t>		- Large area </a:t>
            </a:r>
            <a:r>
              <a:rPr lang="en-GB" dirty="0" err="1" smtClean="0"/>
              <a:t>HPGe</a:t>
            </a:r>
            <a:r>
              <a:rPr lang="en-GB" dirty="0" smtClean="0"/>
              <a:t> detector array</a:t>
            </a:r>
          </a:p>
          <a:p>
            <a:endParaRPr lang="en-GB" dirty="0" smtClean="0"/>
          </a:p>
          <a:p>
            <a:r>
              <a:rPr lang="en-GB" dirty="0" smtClean="0"/>
              <a:t>FAMU experiment: </a:t>
            </a:r>
          </a:p>
          <a:p>
            <a:r>
              <a:rPr lang="en-GB" dirty="0"/>
              <a:t>			- muonic hydrogen high </a:t>
            </a:r>
            <a:r>
              <a:rPr lang="en-GB" dirty="0" smtClean="0"/>
              <a:t>precision spectroscopy</a:t>
            </a:r>
          </a:p>
          <a:p>
            <a:r>
              <a:rPr lang="en-GB" dirty="0"/>
              <a:t>	</a:t>
            </a:r>
            <a:r>
              <a:rPr lang="en-GB" dirty="0" smtClean="0"/>
              <a:t>		</a:t>
            </a:r>
          </a:p>
          <a:p>
            <a:r>
              <a:rPr lang="en-GB" dirty="0" smtClean="0"/>
              <a:t>Future Projects:</a:t>
            </a:r>
          </a:p>
          <a:p>
            <a:r>
              <a:rPr lang="en-GB" dirty="0"/>
              <a:t>	</a:t>
            </a:r>
            <a:r>
              <a:rPr lang="en-GB" dirty="0" smtClean="0"/>
              <a:t>		- smaller spot focusing</a:t>
            </a:r>
          </a:p>
          <a:p>
            <a:r>
              <a:rPr lang="en-GB" dirty="0"/>
              <a:t>	</a:t>
            </a:r>
            <a:r>
              <a:rPr lang="en-GB" dirty="0" smtClean="0"/>
              <a:t>		- superconducting solenoid replacement</a:t>
            </a:r>
          </a:p>
          <a:p>
            <a:r>
              <a:rPr lang="en-GB" dirty="0"/>
              <a:t>	</a:t>
            </a:r>
            <a:r>
              <a:rPr lang="en-GB" dirty="0" smtClean="0"/>
              <a:t>		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41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4" descr="06EC2711 Site aerial view, ISIS"/>
          <p:cNvPicPr>
            <a:picLocks noChangeAspect="1" noChangeArrowheads="1"/>
          </p:cNvPicPr>
          <p:nvPr/>
        </p:nvPicPr>
        <p:blipFill>
          <a:blip r:embed="rId2" cstate="print"/>
          <a:srcRect t="8401" b="11980"/>
          <a:stretch>
            <a:fillRect/>
          </a:stretch>
        </p:blipFill>
        <p:spPr bwMode="auto">
          <a:xfrm>
            <a:off x="0" y="944563"/>
            <a:ext cx="9144000" cy="4854575"/>
          </a:xfrm>
          <a:prstGeom prst="rect">
            <a:avLst/>
          </a:prstGeom>
          <a:noFill/>
        </p:spPr>
      </p:pic>
      <p:pic>
        <p:nvPicPr>
          <p:cNvPr id="158725" name="Picture 5" descr="TS1_and_TS2_out_of_date_layoutClean_small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51520">
            <a:off x="1582738" y="1800225"/>
            <a:ext cx="7378700" cy="2136775"/>
          </a:xfrm>
          <a:prstGeom prst="rect">
            <a:avLst/>
          </a:prstGeom>
          <a:noFill/>
        </p:spPr>
      </p:pic>
      <p:grpSp>
        <p:nvGrpSpPr>
          <p:cNvPr id="158726" name="Group 6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158727" name="Rectangle 7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  <p:pic>
          <p:nvPicPr>
            <p:cNvPr id="158728" name="Picture 8" descr="PPoint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</p:spPr>
        </p:pic>
      </p:grp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0" y="5903913"/>
            <a:ext cx="4687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 World Centre for Condensed Matter Science with Neutrons and Muons</a:t>
            </a:r>
          </a:p>
        </p:txBody>
      </p:sp>
      <p:sp>
        <p:nvSpPr>
          <p:cNvPr id="158730" name="Text Box 10"/>
          <p:cNvSpPr txBox="1">
            <a:spLocks noChangeArrowheads="1"/>
          </p:cNvSpPr>
          <p:nvPr/>
        </p:nvSpPr>
        <p:spPr bwMode="auto">
          <a:xfrm>
            <a:off x="466725" y="188913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itchFamily="34" charset="0"/>
                <a:ea typeface="+mn-ea"/>
                <a:cs typeface="+mn-cs"/>
              </a:rPr>
              <a:t>The ISIS Pulsed Neutron and Muon Source</a:t>
            </a:r>
          </a:p>
        </p:txBody>
      </p:sp>
      <p:grpSp>
        <p:nvGrpSpPr>
          <p:cNvPr id="158739" name="Group 19"/>
          <p:cNvGrpSpPr>
            <a:grpSpLocks/>
          </p:cNvGrpSpPr>
          <p:nvPr/>
        </p:nvGrpSpPr>
        <p:grpSpPr bwMode="auto">
          <a:xfrm>
            <a:off x="5176838" y="1693863"/>
            <a:ext cx="3821112" cy="1168400"/>
            <a:chOff x="3261" y="1067"/>
            <a:chExt cx="2407" cy="736"/>
          </a:xfrm>
        </p:grpSpPr>
        <p:sp>
          <p:nvSpPr>
            <p:cNvPr id="158733" name="Text Box 13"/>
            <p:cNvSpPr txBox="1">
              <a:spLocks noChangeArrowheads="1"/>
            </p:cNvSpPr>
            <p:nvPr/>
          </p:nvSpPr>
          <p:spPr bwMode="auto">
            <a:xfrm>
              <a:off x="4583" y="1101"/>
              <a:ext cx="1044" cy="250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rebuchet MS" pitchFamily="34" charset="0"/>
                  <a:ea typeface="+mn-ea"/>
                  <a:cs typeface="+mn-cs"/>
                </a:rPr>
                <a:t>Accelerators</a:t>
              </a:r>
            </a:p>
          </p:txBody>
        </p:sp>
        <p:sp>
          <p:nvSpPr>
            <p:cNvPr id="158735" name="Rectangle 15"/>
            <p:cNvSpPr>
              <a:spLocks noChangeArrowheads="1"/>
            </p:cNvSpPr>
            <p:nvPr/>
          </p:nvSpPr>
          <p:spPr bwMode="auto">
            <a:xfrm>
              <a:off x="3261" y="1067"/>
              <a:ext cx="2407" cy="736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8740" name="Group 20"/>
          <p:cNvGrpSpPr>
            <a:grpSpLocks/>
          </p:cNvGrpSpPr>
          <p:nvPr/>
        </p:nvGrpSpPr>
        <p:grpSpPr bwMode="auto">
          <a:xfrm>
            <a:off x="1279525" y="1819275"/>
            <a:ext cx="6567488" cy="2662238"/>
            <a:chOff x="806" y="1146"/>
            <a:chExt cx="4137" cy="1677"/>
          </a:xfrm>
        </p:grpSpPr>
        <p:sp>
          <p:nvSpPr>
            <p:cNvPr id="158731" name="Rectangle 11"/>
            <p:cNvSpPr>
              <a:spLocks noChangeArrowheads="1"/>
            </p:cNvSpPr>
            <p:nvPr/>
          </p:nvSpPr>
          <p:spPr bwMode="auto">
            <a:xfrm>
              <a:off x="806" y="1146"/>
              <a:ext cx="1953" cy="788"/>
            </a:xfrm>
            <a:prstGeom prst="rect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  <p:sp>
          <p:nvSpPr>
            <p:cNvPr id="158736" name="Rectangle 16"/>
            <p:cNvSpPr>
              <a:spLocks noChangeArrowheads="1"/>
            </p:cNvSpPr>
            <p:nvPr/>
          </p:nvSpPr>
          <p:spPr bwMode="auto">
            <a:xfrm>
              <a:off x="2990" y="2018"/>
              <a:ext cx="1953" cy="805"/>
            </a:xfrm>
            <a:prstGeom prst="rect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  <p:sp>
          <p:nvSpPr>
            <p:cNvPr id="158737" name="Text Box 17"/>
            <p:cNvSpPr txBox="1">
              <a:spLocks noChangeArrowheads="1"/>
            </p:cNvSpPr>
            <p:nvPr/>
          </p:nvSpPr>
          <p:spPr bwMode="auto">
            <a:xfrm>
              <a:off x="847" y="1647"/>
              <a:ext cx="1044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rebuchet MS" pitchFamily="34" charset="0"/>
                  <a:ea typeface="+mn-ea"/>
                  <a:cs typeface="+mn-cs"/>
                </a:rPr>
                <a:t>Instruments</a:t>
              </a:r>
            </a:p>
          </p:txBody>
        </p:sp>
        <p:sp>
          <p:nvSpPr>
            <p:cNvPr id="158738" name="Text Box 18"/>
            <p:cNvSpPr txBox="1">
              <a:spLocks noChangeArrowheads="1"/>
            </p:cNvSpPr>
            <p:nvPr/>
          </p:nvSpPr>
          <p:spPr bwMode="auto">
            <a:xfrm>
              <a:off x="3869" y="2525"/>
              <a:ext cx="1044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rebuchet MS" pitchFamily="34" charset="0"/>
                  <a:ea typeface="+mn-ea"/>
                  <a:cs typeface="+mn-cs"/>
                </a:rPr>
                <a:t>Instruments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33" y="3667303"/>
            <a:ext cx="3532536" cy="1984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0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-27384"/>
            <a:ext cx="9180512" cy="52322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MuSR</a:t>
            </a:r>
            <a:r>
              <a:rPr kumimoji="0" lang="en-GB" altLang="en-US" sz="2800" b="1" i="0" u="none" strike="noStrike" kern="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 Upgrade: </a:t>
            </a:r>
            <a:r>
              <a:rPr lang="en-GB" altLang="en-US" sz="2800" b="1" kern="0">
                <a:solidFill>
                  <a:srgbClr val="333399"/>
                </a:solidFill>
                <a:latin typeface="Trebuchet MS"/>
                <a:cs typeface="Arial"/>
              </a:rPr>
              <a:t>Super-</a:t>
            </a:r>
            <a:r>
              <a:rPr lang="en-GB" altLang="en-US" sz="2800" b="1" kern="0" err="1">
                <a:solidFill>
                  <a:srgbClr val="333399"/>
                </a:solidFill>
                <a:latin typeface="Trebuchet MS"/>
                <a:cs typeface="Arial"/>
              </a:rPr>
              <a:t>MuSR</a:t>
            </a:r>
            <a:endParaRPr lang="en-GB" altLang="en-US" sz="2800" b="1" i="0" u="none" strike="noStrike" kern="0" cap="none" spc="0" normalizeH="0" baseline="0" noProof="0" err="1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/>
              <a:cs typeface="Arial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593725"/>
            <a:ext cx="4041775" cy="476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en-GB" sz="2400" b="1" dirty="0"/>
              <a:t>Beamline improvements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4294967295"/>
          </p:nvPr>
        </p:nvSpPr>
        <p:spPr>
          <a:xfrm>
            <a:off x="5103813" y="593725"/>
            <a:ext cx="4040187" cy="476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GB" sz="2400" b="1" dirty="0"/>
              <a:t>Detector Improvements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0680" y="1113216"/>
            <a:ext cx="4051610" cy="7232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GB" b="1">
                <a:latin typeface="Calibri"/>
                <a:cs typeface="Arial"/>
              </a:rPr>
              <a:t>~10x increase in frequency resolution</a:t>
            </a:r>
          </a:p>
          <a:p>
            <a:pPr marL="285750" indent="-285750" defTabSz="914400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GB" b="1">
                <a:cs typeface="Arial"/>
              </a:rPr>
              <a:t>Access higher magnetic fields</a:t>
            </a:r>
          </a:p>
        </p:txBody>
      </p:sp>
      <p:pic>
        <p:nvPicPr>
          <p:cNvPr id="14" name="Content Placeholder 8" descr="A close up of a map&#10;&#10;Description generated with very high confidenc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199143" y="2004543"/>
            <a:ext cx="6618080" cy="465938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4767911" y="1113216"/>
            <a:ext cx="3721147" cy="7232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285750" indent="-285750" defTabSz="914400" fontAlgn="base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cs typeface="Arial"/>
              </a:rPr>
              <a:t>15-20x increase in count rate</a:t>
            </a:r>
            <a:endParaRPr lang="en-GB" b="1">
              <a:latin typeface="Calibri"/>
              <a:cs typeface="Arial"/>
            </a:endParaRPr>
          </a:p>
          <a:p>
            <a:pPr marL="285750" indent="-285750" defTabSz="914400">
              <a:spcBef>
                <a:spcPts val="6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en-GB" b="1">
                <a:cs typeface="Arial"/>
              </a:rPr>
              <a:t>~2.5x more information per muon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996" y="2006987"/>
            <a:ext cx="16065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>
                <a:cs typeface="Calibri" panose="020F0502020204030204" pitchFamily="34" charset="0"/>
              </a:rPr>
              <a:t>↑</a:t>
            </a:r>
            <a:endParaRPr lang="en-GB" sz="3200"/>
          </a:p>
          <a:p>
            <a:pPr algn="ctr"/>
            <a:r>
              <a:rPr lang="en-GB" sz="3200"/>
              <a:t>Capacity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61290" y="6082904"/>
            <a:ext cx="2303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/>
              <a:t>Capability</a:t>
            </a:r>
            <a:r>
              <a:rPr lang="en-GB" sz="3200">
                <a:cs typeface="Calibri" panose="020F0502020204030204" pitchFamily="34" charset="0"/>
              </a:rPr>
              <a:t> →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42416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489B2056-78A9-4FBC-8524-4A2F5A445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309" y="3680641"/>
            <a:ext cx="2329654" cy="21379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42" y="446542"/>
            <a:ext cx="8806558" cy="3402623"/>
          </a:xfrm>
          <a:prstGeom prst="rect">
            <a:avLst/>
          </a:prstGeom>
        </p:spPr>
      </p:pic>
      <p:pic>
        <p:nvPicPr>
          <p:cNvPr id="5" name="Picture 8" descr="A picture containing yellow, indoor, tennis, sky&#10;&#10;Description generated with high confidence">
            <a:extLst>
              <a:ext uri="{FF2B5EF4-FFF2-40B4-BE49-F238E27FC236}">
                <a16:creationId xmlns:a16="http://schemas.microsoft.com/office/drawing/2014/main" id="{99A78758-1DB6-4D18-95E3-339EC6909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26" y="3806894"/>
            <a:ext cx="2429816" cy="1885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243" y="3732643"/>
            <a:ext cx="2853994" cy="20339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59462" y="6107849"/>
            <a:ext cx="1829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dirty="0"/>
              <a:t>10x resolution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636426" y="56711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dirty="0"/>
              <a:t>20x data rate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dirty="0"/>
              <a:t>High </a:t>
            </a:r>
            <a:r>
              <a:rPr lang="en-GB" dirty="0">
                <a:ea typeface="+mn-lt"/>
                <a:cs typeface="+mn-lt"/>
              </a:rPr>
              <a:t>density array </a:t>
            </a:r>
            <a:br>
              <a:rPr lang="en-GB" dirty="0">
                <a:ea typeface="+mn-lt"/>
                <a:cs typeface="+mn-lt"/>
              </a:rPr>
            </a:br>
            <a:r>
              <a:rPr lang="en-GB" dirty="0"/>
              <a:t>(for muons) 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dirty="0"/>
              <a:t>Increases data quality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5968243" y="6079104"/>
            <a:ext cx="3079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buClr>
                <a:srgbClr val="FF0000"/>
              </a:buClr>
              <a:buFont typeface="Wingdings"/>
              <a:buChar char="Ø"/>
            </a:pPr>
            <a:r>
              <a:rPr lang="en-GB" kern="0" dirty="0"/>
              <a:t>Extends </a:t>
            </a:r>
            <a:r>
              <a:rPr lang="en-GB" kern="0" dirty="0" smtClean="0"/>
              <a:t>TF measurements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24827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-76199" y="-29661"/>
            <a:ext cx="9220199" cy="523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800" b="1" dirty="0" smtClean="0">
                <a:solidFill>
                  <a:srgbClr val="333399"/>
                </a:solidFill>
                <a:latin typeface="Trebuchet MS" pitchFamily="34" charset="0"/>
              </a:rPr>
              <a:t>Current Projects – </a:t>
            </a:r>
            <a:r>
              <a:rPr lang="en-GB" altLang="en-US" sz="2800" b="1" dirty="0" err="1" smtClean="0">
                <a:solidFill>
                  <a:srgbClr val="333399"/>
                </a:solidFill>
                <a:latin typeface="Trebuchet MS" pitchFamily="34" charset="0"/>
              </a:rPr>
              <a:t>MuX</a:t>
            </a:r>
            <a:endParaRPr lang="en-GB" altLang="en-US" sz="2800" b="1" dirty="0">
              <a:solidFill>
                <a:srgbClr val="333399"/>
              </a:solidFill>
              <a:latin typeface="Trebuchet MS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365" y="631559"/>
            <a:ext cx="4297758" cy="3231196"/>
            <a:chOff x="2117940" y="23276867"/>
            <a:chExt cx="10826014" cy="6679106"/>
          </a:xfrm>
        </p:grpSpPr>
        <p:sp>
          <p:nvSpPr>
            <p:cNvPr id="4" name="Rectangle 3"/>
            <p:cNvSpPr/>
            <p:nvPr/>
          </p:nvSpPr>
          <p:spPr bwMode="auto">
            <a:xfrm>
              <a:off x="4663033" y="24333383"/>
              <a:ext cx="1233600" cy="959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1079426" y="24333383"/>
              <a:ext cx="1864528" cy="13917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endParaRPr>
            </a:p>
          </p:txBody>
        </p:sp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9739" y="23276867"/>
              <a:ext cx="10018658" cy="6679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415088" y="29029376"/>
              <a:ext cx="3307889" cy="8588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Ge X-ray detector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0.1-10 MeV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17940" y="23530221"/>
              <a:ext cx="3307889" cy="8588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Ge X-ray detector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0.1-10 MeV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612304" y="23533165"/>
              <a:ext cx="3307889" cy="8588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Low Energy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Ge X-ray detector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18402" y="29239304"/>
              <a:ext cx="3332116" cy="52486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Electron counters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05530" y="24110245"/>
              <a:ext cx="1745202" cy="52486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  <a:sym typeface="Symbol"/>
                </a:rPr>
                <a:t></a:t>
              </a:r>
              <a:r>
                <a:rPr kumimoji="0" lang="en-GB" sz="105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  <a:sym typeface="Symbol"/>
                </a:rPr>
                <a:t>-</a:t>
              </a: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  <a:sym typeface="Symbol"/>
                </a:rPr>
                <a:t> beam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Sans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38053" y="27093291"/>
              <a:ext cx="1801734" cy="85886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Sample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"/>
                  <a:ea typeface="+mn-ea"/>
                  <a:cs typeface="+mn-cs"/>
                </a:rPr>
                <a:t>position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" t="9871" r="13014" b="15555"/>
          <a:stretch/>
        </p:blipFill>
        <p:spPr>
          <a:xfrm>
            <a:off x="4855401" y="1169624"/>
            <a:ext cx="3233088" cy="40644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5985" y="3952554"/>
            <a:ext cx="4248472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</a:rPr>
              <a:t> High Energy X-rays emitted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14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</a:rPr>
              <a:t> Energy dependent of the atom which captures the muon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14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</a:rPr>
              <a:t> 0.1-10MeV – mass of the muon is 200x that of the </a:t>
            </a:r>
            <a:r>
              <a:rPr lang="en-GB" sz="1400" dirty="0" smtClean="0">
                <a:solidFill>
                  <a:srgbClr val="000000"/>
                </a:solidFill>
              </a:rPr>
              <a:t>electron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</a:rPr>
              <a:t>Real space imaging demonstrated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14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400" dirty="0" smtClean="0">
                <a:solidFill>
                  <a:srgbClr val="000000"/>
                </a:solidFill>
              </a:rPr>
              <a:t>Larger solid angle coverage required</a:t>
            </a:r>
            <a:endParaRPr lang="en-GB" sz="1400" dirty="0">
              <a:solidFill>
                <a:srgbClr val="000000"/>
              </a:solidFill>
            </a:endParaRP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1135" y="6619953"/>
            <a:ext cx="2353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Hillier et al </a:t>
            </a:r>
            <a:r>
              <a:rPr lang="en-GB" sz="1100" dirty="0" err="1" smtClean="0"/>
              <a:t>Microchemical</a:t>
            </a:r>
            <a:r>
              <a:rPr lang="en-GB" sz="1100" dirty="0" smtClean="0"/>
              <a:t> 2016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8012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633" y="3675481"/>
            <a:ext cx="3019982" cy="3089496"/>
          </a:xfrm>
          <a:prstGeom prst="rect">
            <a:avLst/>
          </a:prstGeom>
        </p:spPr>
      </p:pic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800" b="1" dirty="0" smtClean="0">
                <a:solidFill>
                  <a:srgbClr val="333399"/>
                </a:solidFill>
                <a:latin typeface="Trebuchet MS" pitchFamily="34" charset="0"/>
              </a:rPr>
              <a:t>Current Projects – FAMU experiment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800" b="1" dirty="0">
                <a:solidFill>
                  <a:srgbClr val="333399"/>
                </a:solidFill>
                <a:latin typeface="Trebuchet MS" pitchFamily="34" charset="0"/>
              </a:rPr>
              <a:t>muonic hydrogen high </a:t>
            </a:r>
            <a:r>
              <a:rPr lang="en-GB" altLang="en-US" sz="2800" b="1" dirty="0" smtClean="0">
                <a:solidFill>
                  <a:srgbClr val="333399"/>
                </a:solidFill>
                <a:latin typeface="Trebuchet MS" pitchFamily="34" charset="0"/>
              </a:rPr>
              <a:t>precision spectroscopy </a:t>
            </a:r>
            <a:r>
              <a:rPr lang="en-GB" altLang="en-US" sz="2800" b="1" dirty="0">
                <a:solidFill>
                  <a:srgbClr val="333399"/>
                </a:solidFill>
                <a:latin typeface="Trebuchet MS" pitchFamily="34" charset="0"/>
              </a:rPr>
              <a:t>studies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916" y="978739"/>
            <a:ext cx="7031924" cy="28491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508" y="4079631"/>
            <a:ext cx="47361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F</a:t>
            </a:r>
            <a:r>
              <a:rPr lang="en-GB" dirty="0" smtClean="0"/>
              <a:t>irst </a:t>
            </a:r>
            <a:r>
              <a:rPr lang="en-GB" dirty="0"/>
              <a:t>time </a:t>
            </a:r>
            <a:r>
              <a:rPr lang="en-GB" dirty="0" smtClean="0"/>
              <a:t>measuring the </a:t>
            </a:r>
            <a:r>
              <a:rPr lang="en-GB" dirty="0"/>
              <a:t>hyperfine splitting of the muonic </a:t>
            </a:r>
            <a:r>
              <a:rPr lang="en-GB" dirty="0" smtClean="0"/>
              <a:t>hydrogen ground state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The </a:t>
            </a:r>
            <a:r>
              <a:rPr lang="en-GB" dirty="0"/>
              <a:t>proton </a:t>
            </a:r>
            <a:r>
              <a:rPr lang="en-GB" dirty="0" smtClean="0"/>
              <a:t>Zemach radius </a:t>
            </a:r>
            <a:r>
              <a:rPr lang="en-GB" dirty="0"/>
              <a:t>can be </a:t>
            </a:r>
            <a:r>
              <a:rPr lang="en-GB" dirty="0" smtClean="0"/>
              <a:t>derived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Shed </a:t>
            </a:r>
            <a:r>
              <a:rPr lang="en-GB" dirty="0"/>
              <a:t>light on the </a:t>
            </a:r>
            <a:r>
              <a:rPr lang="en-GB" dirty="0" smtClean="0"/>
              <a:t>determination of </a:t>
            </a:r>
            <a:r>
              <a:rPr lang="en-GB" dirty="0"/>
              <a:t>the proton charge radius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36352"/>
            <a:ext cx="264795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9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05EC21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9" r="45522" b="6560"/>
          <a:stretch>
            <a:fillRect/>
          </a:stretch>
        </p:blipFill>
        <p:spPr bwMode="auto">
          <a:xfrm>
            <a:off x="0" y="-1582738"/>
            <a:ext cx="2789238" cy="844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17" descr="08EC1787 EMU instrument at ISI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2" t="21355" r="8307" b="12350"/>
          <a:stretch>
            <a:fillRect/>
          </a:stretch>
        </p:blipFill>
        <p:spPr bwMode="auto">
          <a:xfrm>
            <a:off x="1907704" y="-709342"/>
            <a:ext cx="5692775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5" descr="argu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2"/>
          <a:stretch>
            <a:fillRect/>
          </a:stretch>
        </p:blipFill>
        <p:spPr bwMode="auto">
          <a:xfrm>
            <a:off x="3534542" y="2985967"/>
            <a:ext cx="4484687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9" descr="DSCF01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6" r="27879"/>
          <a:stretch>
            <a:fillRect/>
          </a:stretch>
        </p:blipFill>
        <p:spPr bwMode="auto">
          <a:xfrm>
            <a:off x="7092280" y="-11466"/>
            <a:ext cx="2179637" cy="466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7" descr="Baker Peter 09EC1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100" y="4210050"/>
            <a:ext cx="1865101" cy="253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12"/>
          <p:cNvSpPr txBox="1">
            <a:spLocks noChangeArrowheads="1"/>
          </p:cNvSpPr>
          <p:nvPr/>
        </p:nvSpPr>
        <p:spPr bwMode="auto">
          <a:xfrm>
            <a:off x="252414" y="6461126"/>
            <a:ext cx="1514475" cy="3671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James Lord</a:t>
            </a:r>
          </a:p>
        </p:txBody>
      </p:sp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7383463" y="6461126"/>
            <a:ext cx="1789112" cy="3671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Peter Baker</a:t>
            </a:r>
          </a:p>
        </p:txBody>
      </p:sp>
      <p:sp>
        <p:nvSpPr>
          <p:cNvPr id="14346" name="Text Box 17"/>
          <p:cNvSpPr txBox="1">
            <a:spLocks noChangeArrowheads="1"/>
          </p:cNvSpPr>
          <p:nvPr/>
        </p:nvSpPr>
        <p:spPr bwMode="auto">
          <a:xfrm>
            <a:off x="7419323" y="3734980"/>
            <a:ext cx="1827212" cy="3671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Adrian Hillier</a:t>
            </a:r>
          </a:p>
        </p:txBody>
      </p:sp>
      <p:sp>
        <p:nvSpPr>
          <p:cNvPr id="14347" name="Text Box 13"/>
          <p:cNvSpPr txBox="1">
            <a:spLocks noChangeArrowheads="1"/>
          </p:cNvSpPr>
          <p:nvPr/>
        </p:nvSpPr>
        <p:spPr bwMode="auto">
          <a:xfrm>
            <a:off x="5724526" y="2200272"/>
            <a:ext cx="1835150" cy="3671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Steve Cottrell</a:t>
            </a:r>
          </a:p>
        </p:txBody>
      </p: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5724526" y="6461125"/>
            <a:ext cx="14446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Mark Telling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t="35999" r="47900" b="24801"/>
          <a:stretch/>
        </p:blipFill>
        <p:spPr>
          <a:xfrm rot="5400000">
            <a:off x="5337095" y="4358616"/>
            <a:ext cx="2209416" cy="19956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t="30400" r="39500" b="34600"/>
          <a:stretch/>
        </p:blipFill>
        <p:spPr>
          <a:xfrm rot="5400000">
            <a:off x="-249398" y="274423"/>
            <a:ext cx="2448272" cy="1800200"/>
          </a:xfrm>
          <a:prstGeom prst="rect">
            <a:avLst/>
          </a:prstGeom>
        </p:spPr>
      </p:pic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92515" y="2218815"/>
            <a:ext cx="1727845" cy="3693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Pabitra Biswas</a:t>
            </a:r>
            <a:endParaRPr kumimoji="0" lang="en-GB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9" t="8974" r="20884" b="25473"/>
          <a:stretch/>
        </p:blipFill>
        <p:spPr>
          <a:xfrm rot="5400000">
            <a:off x="1569042" y="4415420"/>
            <a:ext cx="2376261" cy="1800200"/>
          </a:xfrm>
          <a:prstGeom prst="rect">
            <a:avLst/>
          </a:prstGeom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055320" y="6408962"/>
            <a:ext cx="148272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Adam </a:t>
            </a:r>
            <a:r>
              <a:rPr kumimoji="0" lang="en-GB" altLang="en-US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Berlie</a:t>
            </a:r>
            <a:endParaRPr kumimoji="0" lang="en-GB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4344" name="Text Box 14"/>
          <p:cNvSpPr txBox="1">
            <a:spLocks noChangeArrowheads="1"/>
          </p:cNvSpPr>
          <p:nvPr/>
        </p:nvSpPr>
        <p:spPr bwMode="auto">
          <a:xfrm>
            <a:off x="3624726" y="6352694"/>
            <a:ext cx="1771650" cy="3671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Francis Pratt</a:t>
            </a:r>
          </a:p>
        </p:txBody>
      </p:sp>
      <p:pic>
        <p:nvPicPr>
          <p:cNvPr id="20" name="Content Placeholder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038" y="-25783"/>
            <a:ext cx="1690457" cy="2229912"/>
          </a:xfrm>
          <a:prstGeom prst="rect">
            <a:avLst/>
          </a:prstGeom>
        </p:spPr>
      </p:pic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923929" y="2219976"/>
            <a:ext cx="1727845" cy="3693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Koji Yokoyama</a:t>
            </a:r>
            <a:endParaRPr kumimoji="0" lang="en-GB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03472" y="2673073"/>
            <a:ext cx="2273474" cy="2007160"/>
          </a:xfrm>
          <a:prstGeom prst="rect">
            <a:avLst/>
          </a:prstGeom>
        </p:spPr>
      </p:pic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1682372" y="4314852"/>
            <a:ext cx="2053801" cy="3693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800" i="1" dirty="0" smtClean="0">
                <a:solidFill>
                  <a:srgbClr val="C0504D"/>
                </a:solidFill>
                <a:cs typeface="Arial" charset="0"/>
              </a:rPr>
              <a:t>Katsu Ishida RIKEN</a:t>
            </a:r>
            <a:endParaRPr kumimoji="0" lang="en-GB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203" y="2673073"/>
            <a:ext cx="1981200" cy="1981200"/>
          </a:xfrm>
          <a:prstGeom prst="rect">
            <a:avLst/>
          </a:prstGeom>
        </p:spPr>
      </p:pic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444422" y="4183579"/>
            <a:ext cx="2194154" cy="3693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800" i="1" dirty="0" smtClean="0">
                <a:solidFill>
                  <a:srgbClr val="C0504D"/>
                </a:solidFill>
                <a:cs typeface="Arial" charset="0"/>
              </a:rPr>
              <a:t>Isao Watanabe RIKEN</a:t>
            </a:r>
            <a:endParaRPr kumimoji="0" lang="en-GB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6503" y="1905855"/>
            <a:ext cx="6908096" cy="286232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Surface and decay muon beams are available</a:t>
            </a:r>
          </a:p>
          <a:p>
            <a:endParaRPr lang="en-GB" dirty="0"/>
          </a:p>
          <a:p>
            <a:r>
              <a:rPr lang="en-GB" dirty="0" smtClean="0"/>
              <a:t>Momentum Range (~16 MeV/c – 90 MeV/c (</a:t>
            </a:r>
            <a:r>
              <a:rPr lang="en-GB" dirty="0" err="1" smtClean="0"/>
              <a:t>poss</a:t>
            </a:r>
            <a:r>
              <a:rPr lang="en-GB" dirty="0" smtClean="0"/>
              <a:t> 120 MeV/c)</a:t>
            </a:r>
          </a:p>
          <a:p>
            <a:endParaRPr lang="en-GB" dirty="0"/>
          </a:p>
          <a:p>
            <a:r>
              <a:rPr lang="en-GB" dirty="0" smtClean="0"/>
              <a:t>Regular Proposals calls</a:t>
            </a:r>
          </a:p>
          <a:p>
            <a:endParaRPr lang="en-GB" dirty="0"/>
          </a:p>
          <a:p>
            <a:r>
              <a:rPr lang="en-GB" dirty="0" smtClean="0"/>
              <a:t>Rapid access for urgent studies </a:t>
            </a:r>
          </a:p>
          <a:p>
            <a:r>
              <a:rPr lang="en-GB" dirty="0"/>
              <a:t>	</a:t>
            </a:r>
            <a:r>
              <a:rPr lang="en-GB" dirty="0" smtClean="0"/>
              <a:t>if approved run as soon as possible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5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28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333D446-834F-4746-8860-78DEBDA791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179" y="2106841"/>
            <a:ext cx="5716860" cy="432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1" y="274638"/>
            <a:ext cx="8770271" cy="1143000"/>
          </a:xfrm>
        </p:spPr>
        <p:txBody>
          <a:bodyPr/>
          <a:lstStyle/>
          <a:p>
            <a:r>
              <a:rPr lang="en-GB" sz="4000"/>
              <a:t>Three main work packages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82" y="1219780"/>
            <a:ext cx="3586175" cy="639762"/>
          </a:xfrm>
        </p:spPr>
        <p:txBody>
          <a:bodyPr/>
          <a:lstStyle/>
          <a:p>
            <a:r>
              <a:rPr lang="en-GB" sz="1800"/>
              <a:t>Pulse Slicer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82" y="1859541"/>
            <a:ext cx="3331290" cy="3951288"/>
          </a:xfrm>
        </p:spPr>
        <p:txBody>
          <a:bodyPr/>
          <a:lstStyle/>
          <a:p>
            <a:pPr marL="0" indent="0">
              <a:buNone/>
            </a:pPr>
            <a:r>
              <a:rPr lang="en-GB" sz="1800" i="1" dirty="0"/>
              <a:t>Priority 1</a:t>
            </a:r>
            <a:endParaRPr lang="en-US" i="1" dirty="0"/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10x resolution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Builds on experience of existing muon kicker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Increases range of superconducting, magnetic, and chemical samples that can be studied at ISIS</a:t>
            </a:r>
            <a:endParaRPr lang="en-GB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-27384"/>
            <a:ext cx="9180512" cy="52322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MuSR</a:t>
            </a:r>
            <a:r>
              <a:rPr kumimoji="0" lang="en-GB" altLang="en-US" sz="2800" b="1" i="0" u="none" strike="noStrike" kern="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 Upgrade: </a:t>
            </a:r>
            <a:r>
              <a:rPr lang="en-GB" altLang="en-US" sz="2800" b="1" kern="0">
                <a:solidFill>
                  <a:srgbClr val="333399"/>
                </a:solidFill>
                <a:latin typeface="Trebuchet MS"/>
                <a:cs typeface="Arial"/>
              </a:rPr>
              <a:t>Super-</a:t>
            </a:r>
            <a:r>
              <a:rPr lang="en-GB" altLang="en-US" sz="2800" b="1" kern="0" err="1">
                <a:solidFill>
                  <a:srgbClr val="333399"/>
                </a:solidFill>
                <a:latin typeface="Trebuchet MS"/>
                <a:cs typeface="Arial"/>
              </a:rPr>
              <a:t>MuSR</a:t>
            </a:r>
            <a:endParaRPr lang="en-GB" altLang="en-US" sz="2800" b="1" i="0" u="none" strike="noStrike" kern="0" cap="none" spc="0" normalizeH="0" baseline="0" noProof="0" err="1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/>
              <a:cs typeface="Arial"/>
            </a:endParaRPr>
          </a:p>
        </p:txBody>
      </p:sp>
      <p:pic>
        <p:nvPicPr>
          <p:cNvPr id="5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489B2056-78A9-4FBC-8524-4A2F5A445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193" y="2576445"/>
            <a:ext cx="3524384" cy="3234384"/>
          </a:xfrm>
          <a:prstGeom prst="rect">
            <a:avLst/>
          </a:prstGeom>
        </p:spPr>
      </p:pic>
      <p:pic>
        <p:nvPicPr>
          <p:cNvPr id="9" name="Picture 9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FAC61E3D-C87E-48FE-A584-E25689414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569" y="4907522"/>
            <a:ext cx="2743200" cy="105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0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1" y="274638"/>
            <a:ext cx="8770271" cy="1143000"/>
          </a:xfrm>
        </p:spPr>
        <p:txBody>
          <a:bodyPr/>
          <a:lstStyle/>
          <a:p>
            <a:r>
              <a:rPr lang="en-GB" sz="4000" dirty="0"/>
              <a:t>Three main work packages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59" y="1218009"/>
            <a:ext cx="3539971" cy="639762"/>
          </a:xfrm>
        </p:spPr>
        <p:txBody>
          <a:bodyPr/>
          <a:lstStyle/>
          <a:p>
            <a:r>
              <a:rPr lang="en-GB" sz="1800"/>
              <a:t>Detectors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64" y="1851575"/>
            <a:ext cx="3185421" cy="3959253"/>
          </a:xfrm>
        </p:spPr>
        <p:txBody>
          <a:bodyPr/>
          <a:lstStyle/>
          <a:p>
            <a:pPr marL="0" indent="0">
              <a:buNone/>
            </a:pPr>
            <a:r>
              <a:rPr lang="en-GB" sz="1800" i="1" dirty="0"/>
              <a:t>Priority 2</a:t>
            </a:r>
            <a:endParaRPr lang="en-US" i="1" dirty="0"/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20x data rate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High </a:t>
            </a:r>
            <a:r>
              <a:rPr lang="en-GB" sz="1800" dirty="0">
                <a:ea typeface="+mn-lt"/>
                <a:cs typeface="+mn-lt"/>
              </a:rPr>
              <a:t>density array </a:t>
            </a:r>
            <a:br>
              <a:rPr lang="en-GB" sz="1800" dirty="0">
                <a:ea typeface="+mn-lt"/>
                <a:cs typeface="+mn-lt"/>
              </a:rPr>
            </a:br>
            <a:r>
              <a:rPr lang="en-GB" sz="1800" dirty="0"/>
              <a:t>(for muons) 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Increases data quality</a:t>
            </a:r>
          </a:p>
          <a:p>
            <a:pPr>
              <a:buClr>
                <a:srgbClr val="FF0000"/>
              </a:buClr>
              <a:buFont typeface="Wingdings"/>
              <a:buChar char="Ø"/>
            </a:pPr>
            <a:r>
              <a:rPr lang="en-GB" sz="1800" dirty="0"/>
              <a:t>New experiments such as cycling battery cells on the beamline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-27384"/>
            <a:ext cx="9180512" cy="52322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MuSR</a:t>
            </a:r>
            <a:r>
              <a:rPr kumimoji="0" lang="en-GB" altLang="en-US" sz="2800" b="1" i="0" u="none" strike="noStrike" kern="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 Upgrade: </a:t>
            </a:r>
            <a:r>
              <a:rPr lang="en-GB" altLang="en-US" sz="2800" b="1" kern="0">
                <a:solidFill>
                  <a:srgbClr val="333399"/>
                </a:solidFill>
                <a:latin typeface="Trebuchet MS"/>
                <a:cs typeface="Arial"/>
              </a:rPr>
              <a:t>Super-</a:t>
            </a:r>
            <a:r>
              <a:rPr lang="en-GB" altLang="en-US" sz="2800" b="1" kern="0" err="1">
                <a:solidFill>
                  <a:srgbClr val="333399"/>
                </a:solidFill>
                <a:latin typeface="Trebuchet MS"/>
                <a:cs typeface="Arial"/>
              </a:rPr>
              <a:t>MuSR</a:t>
            </a:r>
            <a:endParaRPr lang="en-GB" altLang="en-US" sz="2800" b="1" i="0" u="none" strike="noStrike" kern="0" cap="none" spc="0" normalizeH="0" baseline="0" noProof="0" err="1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/>
              <a:cs typeface="Arial"/>
            </a:endParaRPr>
          </a:p>
        </p:txBody>
      </p:sp>
      <p:pic>
        <p:nvPicPr>
          <p:cNvPr id="8" name="Picture 8" descr="A picture containing yellow, indoor, tennis, sky&#10;&#10;Description generated with high confidence">
            <a:extLst>
              <a:ext uri="{FF2B5EF4-FFF2-40B4-BE49-F238E27FC236}">
                <a16:creationId xmlns:a16="http://schemas.microsoft.com/office/drawing/2014/main" id="{99A78758-1DB6-4D18-95E3-339EC6909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816" y="1421456"/>
            <a:ext cx="5190271" cy="4027478"/>
          </a:xfrm>
          <a:prstGeom prst="rect">
            <a:avLst/>
          </a:prstGeom>
        </p:spPr>
      </p:pic>
      <p:pic>
        <p:nvPicPr>
          <p:cNvPr id="10" name="Picture 10" descr="A picture containing tennis&#10;&#10;Description generated with very high confidence">
            <a:extLst>
              <a:ext uri="{FF2B5EF4-FFF2-40B4-BE49-F238E27FC236}">
                <a16:creationId xmlns:a16="http://schemas.microsoft.com/office/drawing/2014/main" id="{91153741-D69B-42D8-9317-B447C375F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723" y="1420967"/>
            <a:ext cx="1908408" cy="1469871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FB1B458F-E059-425C-B547-1F645D2FB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357" y="3992368"/>
            <a:ext cx="1881382" cy="14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1" y="274638"/>
            <a:ext cx="8770271" cy="1143000"/>
          </a:xfrm>
        </p:spPr>
        <p:txBody>
          <a:bodyPr/>
          <a:lstStyle/>
          <a:p>
            <a:r>
              <a:rPr lang="en-GB" sz="4000" dirty="0" smtClean="0"/>
              <a:t>Three main work packages</a:t>
            </a:r>
            <a:endParaRPr lang="en-GB" sz="40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-27384"/>
            <a:ext cx="9180512" cy="52322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 anchor="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MuSR</a:t>
            </a:r>
            <a:r>
              <a:rPr kumimoji="0" lang="en-GB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  <a:cs typeface="Arial"/>
              </a:rPr>
              <a:t> Upgrade: </a:t>
            </a:r>
            <a:r>
              <a:rPr lang="en-GB" altLang="en-US" sz="2800" b="1" kern="0" dirty="0" smtClean="0">
                <a:solidFill>
                  <a:srgbClr val="333399"/>
                </a:solidFill>
                <a:latin typeface="Trebuchet MS"/>
                <a:cs typeface="Arial"/>
              </a:rPr>
              <a:t>Super-</a:t>
            </a:r>
            <a:r>
              <a:rPr lang="en-GB" altLang="en-US" sz="2800" b="1" kern="0" dirty="0" err="1" smtClean="0">
                <a:solidFill>
                  <a:srgbClr val="333399"/>
                </a:solidFill>
                <a:latin typeface="Trebuchet MS"/>
                <a:cs typeface="Arial"/>
              </a:rPr>
              <a:t>MuSR</a:t>
            </a:r>
            <a:endParaRPr lang="en-GB" altLang="en-US" sz="28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/>
              <a:cs typeface="Arial"/>
            </a:endParaRPr>
          </a:p>
        </p:txBody>
      </p:sp>
      <p:sp>
        <p:nvSpPr>
          <p:cNvPr id="8" name="Text Placeholder 4"/>
          <p:cNvSpPr txBox="1">
            <a:spLocks/>
          </p:cNvSpPr>
          <p:nvPr/>
        </p:nvSpPr>
        <p:spPr bwMode="auto">
          <a:xfrm>
            <a:off x="36549" y="1238483"/>
            <a:ext cx="2757567" cy="611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GB" sz="1800" kern="0"/>
              <a:t>Spin Rotators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6549" y="1859275"/>
            <a:ext cx="3168962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</a:pPr>
            <a:r>
              <a:rPr lang="en-GB" sz="1800" i="1" kern="0" dirty="0"/>
              <a:t>Priority 3</a:t>
            </a:r>
            <a:endParaRPr lang="en-US" i="1" dirty="0"/>
          </a:p>
          <a:p>
            <a:pPr defTabSz="914400">
              <a:buClr>
                <a:srgbClr val="FF0000"/>
              </a:buClr>
              <a:buFont typeface="Wingdings"/>
              <a:buChar char="Ø"/>
            </a:pPr>
            <a:r>
              <a:rPr lang="en-GB" sz="1800" kern="0" dirty="0"/>
              <a:t>Extends measurements of superconductors and chemical reactions to higher magnetic fields</a:t>
            </a:r>
          </a:p>
          <a:p>
            <a:pPr defTabSz="914400">
              <a:buClr>
                <a:srgbClr val="FF0000"/>
              </a:buClr>
              <a:buFont typeface="Wingdings"/>
              <a:buChar char="Ø"/>
            </a:pPr>
            <a:r>
              <a:rPr lang="en-GB" sz="1800" kern="0" dirty="0"/>
              <a:t>Need two in series to generate necessary rotation with feasible voltages</a:t>
            </a:r>
          </a:p>
        </p:txBody>
      </p:sp>
      <p:pic>
        <p:nvPicPr>
          <p:cNvPr id="12" name="Picture 12" descr="A close up of a map&#10;&#10;Description generated with high confidence">
            <a:extLst>
              <a:ext uri="{FF2B5EF4-FFF2-40B4-BE49-F238E27FC236}">
                <a16:creationId xmlns:a16="http://schemas.microsoft.com/office/drawing/2014/main" id="{F0FB8D79-4C73-4CC4-8263-9551AD405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937" y="1613564"/>
            <a:ext cx="4917687" cy="1605068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82932E56-764A-4BEB-B910-8AC4FEF73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1815" y="3197468"/>
            <a:ext cx="2743200" cy="282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056" y="3197468"/>
            <a:ext cx="2853994" cy="2033955"/>
          </a:xfrm>
          <a:prstGeom prst="rect">
            <a:avLst/>
          </a:prstGeom>
        </p:spPr>
      </p:pic>
      <p:pic>
        <p:nvPicPr>
          <p:cNvPr id="10" name="Content Placeholder 15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7" r="52843" b="33852"/>
          <a:stretch>
            <a:fillRect/>
          </a:stretch>
        </p:blipFill>
        <p:spPr>
          <a:xfrm>
            <a:off x="1013558" y="4791808"/>
            <a:ext cx="1772696" cy="1919654"/>
          </a:xfrm>
        </p:spPr>
      </p:pic>
    </p:spTree>
    <p:extLst>
      <p:ext uri="{BB962C8B-B14F-4D97-AF65-F5344CB8AC3E}">
        <p14:creationId xmlns:p14="http://schemas.microsoft.com/office/powerpoint/2010/main" val="27792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72" name="Picture 16" descr="ISIS_2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1438" y="-1812925"/>
            <a:ext cx="3992562" cy="4851400"/>
          </a:xfrm>
          <a:prstGeom prst="rect">
            <a:avLst/>
          </a:prstGeom>
          <a:noFill/>
        </p:spPr>
      </p:pic>
      <p:grpSp>
        <p:nvGrpSpPr>
          <p:cNvPr id="173060" name="Group 4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173061" name="Rectangle 5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  <p:pic>
          <p:nvPicPr>
            <p:cNvPr id="173062" name="Picture 6" descr="PPoint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</p:spPr>
        </p:pic>
      </p:grpSp>
      <p:sp>
        <p:nvSpPr>
          <p:cNvPr id="173065" name="Rectangle 9"/>
          <p:cNvSpPr>
            <a:spLocks noChangeArrowheads="1"/>
          </p:cNvSpPr>
          <p:nvPr/>
        </p:nvSpPr>
        <p:spPr bwMode="auto">
          <a:xfrm>
            <a:off x="8023225" y="1214438"/>
            <a:ext cx="127000" cy="174625"/>
          </a:xfrm>
          <a:prstGeom prst="rect">
            <a:avLst/>
          </a:prstGeom>
          <a:noFill/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73067" name="Rectangle 11"/>
          <p:cNvSpPr>
            <a:spLocks noChangeArrowheads="1"/>
          </p:cNvSpPr>
          <p:nvPr/>
        </p:nvSpPr>
        <p:spPr bwMode="auto">
          <a:xfrm>
            <a:off x="3522663" y="1241425"/>
            <a:ext cx="1293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The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Muon Target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cxnSp>
        <p:nvCxnSpPr>
          <p:cNvPr id="173068" name="AutoShape 12"/>
          <p:cNvCxnSpPr>
            <a:cxnSpLocks noChangeShapeType="1"/>
            <a:stCxn id="173067" idx="3"/>
            <a:endCxn id="173065" idx="2"/>
          </p:cNvCxnSpPr>
          <p:nvPr/>
        </p:nvCxnSpPr>
        <p:spPr bwMode="auto">
          <a:xfrm flipV="1">
            <a:off x="4816475" y="1389063"/>
            <a:ext cx="3270250" cy="203200"/>
          </a:xfrm>
          <a:prstGeom prst="bentConnector2">
            <a:avLst/>
          </a:prstGeom>
          <a:noFill/>
          <a:ln w="9525">
            <a:solidFill>
              <a:srgbClr val="FF6699"/>
            </a:solidFill>
            <a:miter lim="800000"/>
            <a:headEnd/>
            <a:tailEnd type="triangle" w="med" len="med"/>
          </a:ln>
          <a:effectLst/>
        </p:spPr>
      </p:cxnSp>
      <p:pic>
        <p:nvPicPr>
          <p:cNvPr id="12" name="Picture 24" descr="target2"/>
          <p:cNvPicPr>
            <a:picLocks noChangeAspect="1" noChangeArrowheads="1"/>
          </p:cNvPicPr>
          <p:nvPr/>
        </p:nvPicPr>
        <p:blipFill>
          <a:blip r:embed="rId4" cstate="print"/>
          <a:srcRect l="21141" r="21141"/>
          <a:stretch>
            <a:fillRect/>
          </a:stretch>
        </p:blipFill>
        <p:spPr bwMode="auto">
          <a:xfrm>
            <a:off x="723900" y="2317166"/>
            <a:ext cx="2201862" cy="4205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Freeform 8"/>
          <p:cNvSpPr>
            <a:spLocks/>
          </p:cNvSpPr>
          <p:nvPr/>
        </p:nvSpPr>
        <p:spPr bwMode="auto">
          <a:xfrm>
            <a:off x="4927599" y="3711575"/>
            <a:ext cx="4030663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88" y="217"/>
              </a:cxn>
              <a:cxn ang="0">
                <a:pos x="2539" y="0"/>
              </a:cxn>
              <a:cxn ang="0">
                <a:pos x="2539" y="500"/>
              </a:cxn>
              <a:cxn ang="0">
                <a:pos x="1342" y="326"/>
              </a:cxn>
              <a:cxn ang="0">
                <a:pos x="0" y="500"/>
              </a:cxn>
              <a:cxn ang="0">
                <a:pos x="0" y="0"/>
              </a:cxn>
            </a:cxnLst>
            <a:rect l="0" t="0" r="r" b="b"/>
            <a:pathLst>
              <a:path w="2539" h="500">
                <a:moveTo>
                  <a:pt x="0" y="0"/>
                </a:moveTo>
                <a:cubicBezTo>
                  <a:pt x="217" y="76"/>
                  <a:pt x="865" y="217"/>
                  <a:pt x="1288" y="217"/>
                </a:cubicBezTo>
                <a:cubicBezTo>
                  <a:pt x="1711" y="217"/>
                  <a:pt x="2322" y="58"/>
                  <a:pt x="2539" y="0"/>
                </a:cubicBezTo>
                <a:cubicBezTo>
                  <a:pt x="2539" y="0"/>
                  <a:pt x="2539" y="249"/>
                  <a:pt x="2539" y="500"/>
                </a:cubicBezTo>
                <a:cubicBezTo>
                  <a:pt x="2312" y="421"/>
                  <a:pt x="1765" y="326"/>
                  <a:pt x="1342" y="326"/>
                </a:cubicBezTo>
                <a:cubicBezTo>
                  <a:pt x="919" y="326"/>
                  <a:pt x="227" y="448"/>
                  <a:pt x="0" y="500"/>
                </a:cubicBezTo>
                <a:cubicBezTo>
                  <a:pt x="0" y="500"/>
                  <a:pt x="0" y="0"/>
                  <a:pt x="0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 rot="2690262">
            <a:off x="6870699" y="3352800"/>
            <a:ext cx="215900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3630612" y="3784600"/>
            <a:ext cx="1223962" cy="647700"/>
          </a:xfrm>
          <a:prstGeom prst="rightArrow">
            <a:avLst>
              <a:gd name="adj1" fmla="val 50000"/>
              <a:gd name="adj2" fmla="val 4724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Protons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681662" y="4964113"/>
            <a:ext cx="214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Pions and muons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4854574" y="3382963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Beam focus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6149974" y="3743325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auto">
          <a:xfrm rot="4152548">
            <a:off x="6942137" y="4535488"/>
            <a:ext cx="576262" cy="144462"/>
          </a:xfrm>
          <a:prstGeom prst="rightArrow">
            <a:avLst>
              <a:gd name="adj1" fmla="val 50000"/>
              <a:gd name="adj2" fmla="val 9972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 rot="5926975">
            <a:off x="6654800" y="4535487"/>
            <a:ext cx="576262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1" name="AutoShape 21"/>
          <p:cNvSpPr>
            <a:spLocks noChangeArrowheads="1"/>
          </p:cNvSpPr>
          <p:nvPr/>
        </p:nvSpPr>
        <p:spPr bwMode="auto">
          <a:xfrm rot="17301429">
            <a:off x="6797674" y="3527425"/>
            <a:ext cx="576263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 rot="14113623">
            <a:off x="6438900" y="3671887"/>
            <a:ext cx="576262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573712" y="4608513"/>
            <a:ext cx="91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Target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222250" y="190500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Muon Production Target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262836" y="696358"/>
            <a:ext cx="30194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3525" marR="0" lvl="0" indent="-263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Made of graphite</a:t>
            </a:r>
          </a:p>
          <a:p>
            <a:pPr marL="263525" marR="0" lvl="0" indent="-263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Takes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~5% of the proton beam</a:t>
            </a:r>
          </a:p>
          <a:p>
            <a:pPr marL="263525" marR="0" lvl="0" indent="-263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000" dirty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en-GB" sz="2000" dirty="0" smtClean="0">
                <a:solidFill>
                  <a:srgbClr val="3333CC"/>
                </a:solidFill>
                <a:latin typeface="Trebuchet MS" pitchFamily="34" charset="0"/>
              </a:rPr>
              <a:t>40 pulses per second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222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72" name="Picture 16" descr="ISIS_2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1438" y="-1812925"/>
            <a:ext cx="3992562" cy="4851400"/>
          </a:xfrm>
          <a:prstGeom prst="rect">
            <a:avLst/>
          </a:prstGeom>
          <a:noFill/>
        </p:spPr>
      </p:pic>
      <p:grpSp>
        <p:nvGrpSpPr>
          <p:cNvPr id="173060" name="Group 4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173061" name="Rectangle 5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endParaRPr>
            </a:p>
          </p:txBody>
        </p:sp>
        <p:pic>
          <p:nvPicPr>
            <p:cNvPr id="173062" name="Picture 6" descr="PPoint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</p:spPr>
        </p:pic>
      </p:grpSp>
      <p:sp>
        <p:nvSpPr>
          <p:cNvPr id="173065" name="Rectangle 9"/>
          <p:cNvSpPr>
            <a:spLocks noChangeArrowheads="1"/>
          </p:cNvSpPr>
          <p:nvPr/>
        </p:nvSpPr>
        <p:spPr bwMode="auto">
          <a:xfrm>
            <a:off x="8023225" y="1214438"/>
            <a:ext cx="127000" cy="174625"/>
          </a:xfrm>
          <a:prstGeom prst="rect">
            <a:avLst/>
          </a:prstGeom>
          <a:noFill/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73067" name="Rectangle 11"/>
          <p:cNvSpPr>
            <a:spLocks noChangeArrowheads="1"/>
          </p:cNvSpPr>
          <p:nvPr/>
        </p:nvSpPr>
        <p:spPr bwMode="auto">
          <a:xfrm>
            <a:off x="3522663" y="1241425"/>
            <a:ext cx="1293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The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Muon Target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cxnSp>
        <p:nvCxnSpPr>
          <p:cNvPr id="173068" name="AutoShape 12"/>
          <p:cNvCxnSpPr>
            <a:cxnSpLocks noChangeShapeType="1"/>
            <a:stCxn id="173067" idx="3"/>
            <a:endCxn id="173065" idx="2"/>
          </p:cNvCxnSpPr>
          <p:nvPr/>
        </p:nvCxnSpPr>
        <p:spPr bwMode="auto">
          <a:xfrm flipV="1">
            <a:off x="4816475" y="1389063"/>
            <a:ext cx="3270250" cy="203200"/>
          </a:xfrm>
          <a:prstGeom prst="bentConnector2">
            <a:avLst/>
          </a:prstGeom>
          <a:noFill/>
          <a:ln w="9525">
            <a:solidFill>
              <a:srgbClr val="FF6699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3" name="Freeform 8"/>
          <p:cNvSpPr>
            <a:spLocks/>
          </p:cNvSpPr>
          <p:nvPr/>
        </p:nvSpPr>
        <p:spPr bwMode="auto">
          <a:xfrm>
            <a:off x="4927599" y="3711575"/>
            <a:ext cx="4030663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88" y="217"/>
              </a:cxn>
              <a:cxn ang="0">
                <a:pos x="2539" y="0"/>
              </a:cxn>
              <a:cxn ang="0">
                <a:pos x="2539" y="500"/>
              </a:cxn>
              <a:cxn ang="0">
                <a:pos x="1342" y="326"/>
              </a:cxn>
              <a:cxn ang="0">
                <a:pos x="0" y="500"/>
              </a:cxn>
              <a:cxn ang="0">
                <a:pos x="0" y="0"/>
              </a:cxn>
            </a:cxnLst>
            <a:rect l="0" t="0" r="r" b="b"/>
            <a:pathLst>
              <a:path w="2539" h="500">
                <a:moveTo>
                  <a:pt x="0" y="0"/>
                </a:moveTo>
                <a:cubicBezTo>
                  <a:pt x="217" y="76"/>
                  <a:pt x="865" y="217"/>
                  <a:pt x="1288" y="217"/>
                </a:cubicBezTo>
                <a:cubicBezTo>
                  <a:pt x="1711" y="217"/>
                  <a:pt x="2322" y="58"/>
                  <a:pt x="2539" y="0"/>
                </a:cubicBezTo>
                <a:cubicBezTo>
                  <a:pt x="2539" y="0"/>
                  <a:pt x="2539" y="249"/>
                  <a:pt x="2539" y="500"/>
                </a:cubicBezTo>
                <a:cubicBezTo>
                  <a:pt x="2312" y="421"/>
                  <a:pt x="1765" y="326"/>
                  <a:pt x="1342" y="326"/>
                </a:cubicBezTo>
                <a:cubicBezTo>
                  <a:pt x="919" y="326"/>
                  <a:pt x="227" y="448"/>
                  <a:pt x="0" y="500"/>
                </a:cubicBezTo>
                <a:cubicBezTo>
                  <a:pt x="0" y="500"/>
                  <a:pt x="0" y="0"/>
                  <a:pt x="0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 rot="2690262">
            <a:off x="6870699" y="3352800"/>
            <a:ext cx="215900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3630612" y="3784600"/>
            <a:ext cx="1223962" cy="647700"/>
          </a:xfrm>
          <a:prstGeom prst="rightArrow">
            <a:avLst>
              <a:gd name="adj1" fmla="val 50000"/>
              <a:gd name="adj2" fmla="val 4724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Protons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681662" y="4964113"/>
            <a:ext cx="214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Pions and muons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4854574" y="3382963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Beam focus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6149974" y="3743325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auto">
          <a:xfrm rot="4152548">
            <a:off x="6942137" y="4535488"/>
            <a:ext cx="576262" cy="144462"/>
          </a:xfrm>
          <a:prstGeom prst="rightArrow">
            <a:avLst>
              <a:gd name="adj1" fmla="val 50000"/>
              <a:gd name="adj2" fmla="val 9972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 rot="5926975">
            <a:off x="6654800" y="4535487"/>
            <a:ext cx="576262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1" name="AutoShape 21"/>
          <p:cNvSpPr>
            <a:spLocks noChangeArrowheads="1"/>
          </p:cNvSpPr>
          <p:nvPr/>
        </p:nvSpPr>
        <p:spPr bwMode="auto">
          <a:xfrm rot="17301429">
            <a:off x="6797674" y="3527425"/>
            <a:ext cx="576263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 rot="14113623">
            <a:off x="6438900" y="3671887"/>
            <a:ext cx="576262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573712" y="4608513"/>
            <a:ext cx="91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Target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222250" y="190500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Muon Production Target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262835" y="696358"/>
            <a:ext cx="336562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3525" marR="0" lvl="0" indent="-263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000" dirty="0" smtClean="0">
                <a:solidFill>
                  <a:srgbClr val="3333CC"/>
                </a:solidFill>
                <a:latin typeface="Trebuchet MS" pitchFamily="34" charset="0"/>
              </a:rPr>
              <a:t>40 pulses per second </a:t>
            </a:r>
          </a:p>
          <a:p>
            <a:pPr marL="720725" lvl="1" indent="-263525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GB" sz="2000" dirty="0" smtClean="0">
                <a:solidFill>
                  <a:srgbClr val="3333CC"/>
                </a:solidFill>
                <a:latin typeface="Trebuchet MS" pitchFamily="34" charset="0"/>
              </a:rPr>
              <a:t>(50 Hz one missing)</a:t>
            </a:r>
          </a:p>
          <a:p>
            <a:pPr marL="263525" marR="0" lvl="0" indent="-263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Muon pulse width ~60 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-1" r="45036"/>
          <a:stretch/>
        </p:blipFill>
        <p:spPr>
          <a:xfrm>
            <a:off x="-5883" y="1899582"/>
            <a:ext cx="3574097" cy="22741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977" y="4039884"/>
            <a:ext cx="2667904" cy="24858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396335"/>
            <a:ext cx="2537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Hillier et al </a:t>
            </a:r>
            <a:r>
              <a:rPr lang="en-GB" sz="1200" dirty="0" err="1" smtClean="0"/>
              <a:t>Physica</a:t>
            </a:r>
            <a:r>
              <a:rPr lang="en-GB" sz="1200" dirty="0" smtClean="0"/>
              <a:t> B, 2003</a:t>
            </a:r>
          </a:p>
          <a:p>
            <a:r>
              <a:rPr lang="en-GB" sz="1200" dirty="0" smtClean="0"/>
              <a:t>Hillier et al J. Phys. </a:t>
            </a:r>
            <a:r>
              <a:rPr lang="en-GB" sz="1200" dirty="0" err="1" smtClean="0"/>
              <a:t>Conf</a:t>
            </a:r>
            <a:r>
              <a:rPr lang="en-GB" sz="1200" dirty="0" smtClean="0"/>
              <a:t> </a:t>
            </a:r>
            <a:r>
              <a:rPr lang="en-GB" sz="1200" dirty="0" err="1" smtClean="0"/>
              <a:t>Ser</a:t>
            </a:r>
            <a:r>
              <a:rPr lang="en-GB" sz="1200" dirty="0" smtClean="0"/>
              <a:t> 2014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01407" y="2067621"/>
            <a:ext cx="634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Proton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22250" y="448114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Muon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6910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720" y="38831"/>
            <a:ext cx="5022073" cy="6275630"/>
          </a:xfrm>
          <a:prstGeom prst="rect">
            <a:avLst/>
          </a:prstGeom>
        </p:spPr>
      </p:pic>
      <p:grpSp>
        <p:nvGrpSpPr>
          <p:cNvPr id="159749" name="Group 5"/>
          <p:cNvGrpSpPr>
            <a:grpSpLocks/>
          </p:cNvGrpSpPr>
          <p:nvPr/>
        </p:nvGrpSpPr>
        <p:grpSpPr bwMode="auto">
          <a:xfrm>
            <a:off x="-147932" y="787245"/>
            <a:ext cx="6629400" cy="3111500"/>
            <a:chOff x="3221" y="492"/>
            <a:chExt cx="4176" cy="1960"/>
          </a:xfrm>
        </p:grpSpPr>
        <p:grpSp>
          <p:nvGrpSpPr>
            <p:cNvPr id="159750" name="Group 6"/>
            <p:cNvGrpSpPr>
              <a:grpSpLocks/>
            </p:cNvGrpSpPr>
            <p:nvPr/>
          </p:nvGrpSpPr>
          <p:grpSpPr bwMode="auto">
            <a:xfrm>
              <a:off x="3469" y="492"/>
              <a:ext cx="2291" cy="1926"/>
              <a:chOff x="3380" y="646"/>
              <a:chExt cx="2041" cy="1716"/>
            </a:xfrm>
          </p:grpSpPr>
          <p:pic>
            <p:nvPicPr>
              <p:cNvPr id="159751" name="Picture 7" descr="ISIS_annrep0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9129" t="56134" r="22862" b="23541"/>
              <a:stretch>
                <a:fillRect/>
              </a:stretch>
            </p:blipFill>
            <p:spPr bwMode="auto">
              <a:xfrm>
                <a:off x="3380" y="693"/>
                <a:ext cx="1893" cy="1669"/>
              </a:xfrm>
              <a:prstGeom prst="rect">
                <a:avLst/>
              </a:prstGeom>
              <a:noFill/>
            </p:spPr>
          </p:pic>
          <p:sp>
            <p:nvSpPr>
              <p:cNvPr id="159752" name="Rectangle 8"/>
              <p:cNvSpPr>
                <a:spLocks noChangeArrowheads="1"/>
              </p:cNvSpPr>
              <p:nvPr/>
            </p:nvSpPr>
            <p:spPr bwMode="auto">
              <a:xfrm>
                <a:off x="5030" y="1690"/>
                <a:ext cx="391" cy="60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9753" name="Rectangle 9"/>
              <p:cNvSpPr>
                <a:spLocks noChangeArrowheads="1"/>
              </p:cNvSpPr>
              <p:nvPr/>
            </p:nvSpPr>
            <p:spPr bwMode="auto">
              <a:xfrm>
                <a:off x="4838" y="1952"/>
                <a:ext cx="282" cy="34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9754" name="Rectangle 10"/>
              <p:cNvSpPr>
                <a:spLocks noChangeArrowheads="1"/>
              </p:cNvSpPr>
              <p:nvPr/>
            </p:nvSpPr>
            <p:spPr bwMode="auto">
              <a:xfrm>
                <a:off x="4934" y="646"/>
                <a:ext cx="359" cy="4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9755" name="Oval 11"/>
            <p:cNvSpPr>
              <a:spLocks noChangeArrowheads="1"/>
            </p:cNvSpPr>
            <p:nvPr/>
          </p:nvSpPr>
          <p:spPr bwMode="auto">
            <a:xfrm>
              <a:off x="3221" y="494"/>
              <a:ext cx="2539" cy="1958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9756" name="Oval 12"/>
            <p:cNvSpPr>
              <a:spLocks noChangeArrowheads="1"/>
            </p:cNvSpPr>
            <p:nvPr/>
          </p:nvSpPr>
          <p:spPr bwMode="auto">
            <a:xfrm>
              <a:off x="6598" y="1056"/>
              <a:ext cx="799" cy="815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159757" name="AutoShape 13"/>
            <p:cNvCxnSpPr>
              <a:cxnSpLocks noChangeShapeType="1"/>
              <a:stCxn id="159756" idx="2"/>
            </p:cNvCxnSpPr>
            <p:nvPr/>
          </p:nvCxnSpPr>
          <p:spPr bwMode="auto">
            <a:xfrm flipH="1">
              <a:off x="5681" y="1464"/>
              <a:ext cx="917" cy="4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stealth" w="lg" len="lg"/>
            </a:ln>
            <a:effectLst/>
          </p:spPr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06" y="6087663"/>
            <a:ext cx="1914525" cy="7810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1762" y="4217432"/>
            <a:ext cx="34275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3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rd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 March </a:t>
            </a:r>
            <a:r>
              <a:rPr lang="en-GB" dirty="0" smtClean="0">
                <a:solidFill>
                  <a:srgbClr val="000000"/>
                </a:solidFill>
                <a:latin typeface="Lucida Sans"/>
              </a:rPr>
              <a:t>1987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at 11am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Since then 3 ISIS Instruments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4 beam ports on RIKEN Side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Over 1200 publications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9303" y="4562652"/>
            <a:ext cx="2606900" cy="2200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2268" y="4562652"/>
            <a:ext cx="2283525" cy="2200800"/>
          </a:xfrm>
          <a:prstGeom prst="rect">
            <a:avLst/>
          </a:prstGeom>
        </p:spPr>
      </p:pic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-36512" y="-27384"/>
            <a:ext cx="9180512" cy="523220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defTabSz="914400">
              <a:spcBef>
                <a:spcPct val="0"/>
              </a:spcBef>
              <a:buNone/>
              <a:defRPr/>
            </a:pPr>
            <a:r>
              <a:rPr lang="en-GB" altLang="en-US" sz="2800" b="1" kern="0" dirty="0">
                <a:solidFill>
                  <a:srgbClr val="333399"/>
                </a:solidFill>
                <a:latin typeface="Trebuchet MS" pitchFamily="34" charset="0"/>
              </a:rPr>
              <a:t>Muons at ISIS</a:t>
            </a:r>
          </a:p>
        </p:txBody>
      </p:sp>
    </p:spTree>
    <p:extLst>
      <p:ext uri="{BB962C8B-B14F-4D97-AF65-F5344CB8AC3E}">
        <p14:creationId xmlns:p14="http://schemas.microsoft.com/office/powerpoint/2010/main" val="296179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266700" y="1023938"/>
            <a:ext cx="43497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Muons as passive probes in superconductivity, magnetism, molecular dynamics, charge transport.</a:t>
            </a:r>
          </a:p>
        </p:txBody>
      </p:sp>
      <p:pic>
        <p:nvPicPr>
          <p:cNvPr id="34819" name="Picture 5" descr="pic7b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87"/>
          <a:stretch>
            <a:fillRect/>
          </a:stretch>
        </p:blipFill>
        <p:spPr bwMode="auto">
          <a:xfrm>
            <a:off x="755576" y="2627782"/>
            <a:ext cx="5599113" cy="404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4818063" y="1000125"/>
            <a:ext cx="41354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Muons as active probes: proton analogues in semiconductors, proton conductors, light particle diffusion, etc. </a:t>
            </a: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0" y="-27384"/>
            <a:ext cx="9144000" cy="5191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Muons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12976"/>
            <a:ext cx="1601171" cy="1203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0232" y="2780928"/>
            <a:ext cx="1806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Electronic irradiation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70" y="5085184"/>
            <a:ext cx="1821497" cy="12241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28165" y="4649463"/>
            <a:ext cx="1692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Elemental Analysis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28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8118">
        <p:fade/>
      </p:transition>
    </mc:Choice>
    <mc:Fallback xmlns="">
      <p:transition spd="med" advTm="281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7" descr="PPoint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" name="Picture 4" descr="beamli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46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07113" y="1293813"/>
            <a:ext cx="22574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European Muon </a:t>
            </a:r>
            <a:r>
              <a:rPr lang="en-GB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Facility</a:t>
            </a:r>
          </a:p>
          <a:p>
            <a:pPr>
              <a:spcBef>
                <a:spcPct val="50000"/>
              </a:spcBef>
              <a:defRPr/>
            </a:pP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en-GB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Surface muon channel</a:t>
            </a:r>
            <a:endParaRPr lang="en-GB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993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id:image002.png@01D12076.50EDDA5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549" y="764704"/>
            <a:ext cx="6959779" cy="482453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9" descr="PPoint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217488" y="152400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EC Muon Facility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39457" y="1082515"/>
            <a:ext cx="76655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i="1" dirty="0" smtClean="0"/>
              <a:t>contaminant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396492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d:image002.png@01D12076.50EDDA50"/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95" b="42917"/>
          <a:stretch/>
        </p:blipFill>
        <p:spPr bwMode="auto">
          <a:xfrm>
            <a:off x="4879843" y="591103"/>
            <a:ext cx="3252487" cy="48266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327927" y="620418"/>
            <a:ext cx="1099595" cy="10880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0" y="5360988"/>
            <a:ext cx="9144000" cy="1497012"/>
            <a:chOff x="-164" y="2693"/>
            <a:chExt cx="5760" cy="943"/>
          </a:xfrm>
        </p:grpSpPr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4013" y="3127"/>
              <a:ext cx="1519" cy="4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6" name="Picture 16" descr="PPoint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64" y="2693"/>
              <a:ext cx="5760" cy="943"/>
            </a:xfrm>
            <a:prstGeom prst="rect">
              <a:avLst/>
            </a:prstGeom>
            <a:noFill/>
          </p:spPr>
        </p:pic>
      </p:grpSp>
      <p:sp>
        <p:nvSpPr>
          <p:cNvPr id="7" name="TextBox 6"/>
          <p:cNvSpPr txBox="1"/>
          <p:nvPr/>
        </p:nvSpPr>
        <p:spPr>
          <a:xfrm>
            <a:off x="1525026" y="2649407"/>
            <a:ext cx="271741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MuSR</a:t>
            </a:r>
            <a:r>
              <a:rPr lang="en-GB" dirty="0" smtClean="0"/>
              <a:t>:</a:t>
            </a:r>
          </a:p>
          <a:p>
            <a:r>
              <a:rPr lang="en-GB" dirty="0" smtClean="0"/>
              <a:t>4 x10</a:t>
            </a:r>
            <a:r>
              <a:rPr lang="en-GB" baseline="30000" dirty="0" smtClean="0"/>
              <a:t>6 </a:t>
            </a:r>
            <a:r>
              <a:rPr lang="en-GB" dirty="0" smtClean="0"/>
              <a:t>muons per second</a:t>
            </a:r>
          </a:p>
          <a:p>
            <a:r>
              <a:rPr lang="en-GB" dirty="0"/>
              <a:t>	</a:t>
            </a:r>
            <a:r>
              <a:rPr lang="en-GB" dirty="0" smtClean="0"/>
              <a:t>~1</a:t>
            </a:r>
            <a:r>
              <a:rPr lang="en-GB" dirty="0"/>
              <a:t> </a:t>
            </a:r>
            <a:r>
              <a:rPr lang="en-GB" dirty="0" smtClean="0"/>
              <a:t>x10</a:t>
            </a:r>
            <a:r>
              <a:rPr lang="en-GB" baseline="30000" dirty="0" smtClean="0"/>
              <a:t>5</a:t>
            </a:r>
            <a:r>
              <a:rPr lang="en-GB" dirty="0" smtClean="0"/>
              <a:t> per pulse</a:t>
            </a:r>
          </a:p>
          <a:p>
            <a:endParaRPr lang="en-GB" dirty="0"/>
          </a:p>
          <a:p>
            <a:r>
              <a:rPr lang="en-GB" dirty="0" smtClean="0"/>
              <a:t>EMU/Hi-Fi</a:t>
            </a:r>
          </a:p>
          <a:p>
            <a:r>
              <a:rPr lang="en-GB" dirty="0" smtClean="0"/>
              <a:t>2x10</a:t>
            </a:r>
            <a:r>
              <a:rPr lang="en-GB" baseline="30000" dirty="0" smtClean="0"/>
              <a:t>6</a:t>
            </a:r>
            <a:r>
              <a:rPr lang="en-GB" dirty="0" smtClean="0"/>
              <a:t> muons per second</a:t>
            </a:r>
          </a:p>
          <a:p>
            <a:r>
              <a:rPr lang="en-GB" dirty="0" smtClean="0"/>
              <a:t>	~0.5 </a:t>
            </a:r>
            <a:r>
              <a:rPr lang="en-GB" dirty="0"/>
              <a:t>x10</a:t>
            </a:r>
            <a:r>
              <a:rPr lang="en-GB" baseline="30000" dirty="0"/>
              <a:t>5</a:t>
            </a:r>
            <a:r>
              <a:rPr lang="en-GB" dirty="0"/>
              <a:t> per pulse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0" y="-8102"/>
            <a:ext cx="9144000" cy="519113"/>
          </a:xfrm>
          <a:prstGeom prst="rect">
            <a:avLst/>
          </a:prstGeom>
          <a:solidFill>
            <a:srgbClr val="DAEDE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 pitchFamily="34" charset="0"/>
              </a:rPr>
              <a:t>Muon Characteristics</a:t>
            </a:r>
            <a:endParaRPr kumimoji="0" lang="en-GB" altLang="en-US" sz="28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7558" y="868101"/>
            <a:ext cx="458971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Positive Muons</a:t>
            </a:r>
          </a:p>
          <a:p>
            <a:endParaRPr lang="en-GB" dirty="0"/>
          </a:p>
          <a:p>
            <a:r>
              <a:rPr lang="en-GB" dirty="0" smtClean="0"/>
              <a:t>Muon Energy fixed at 4.1 MeV </a:t>
            </a:r>
            <a:r>
              <a:rPr lang="en-GB" smtClean="0"/>
              <a:t>(~</a:t>
            </a:r>
            <a:r>
              <a:rPr lang="en-GB" smtClean="0"/>
              <a:t>28 </a:t>
            </a:r>
            <a:r>
              <a:rPr lang="en-GB" dirty="0" smtClean="0"/>
              <a:t>MeV/c)</a:t>
            </a:r>
          </a:p>
          <a:p>
            <a:r>
              <a:rPr lang="en-GB" dirty="0"/>
              <a:t>	</a:t>
            </a:r>
            <a:r>
              <a:rPr lang="en-GB" dirty="0" smtClean="0"/>
              <a:t>set for peak flux</a:t>
            </a:r>
          </a:p>
          <a:p>
            <a:endParaRPr lang="en-GB" dirty="0"/>
          </a:p>
          <a:p>
            <a:r>
              <a:rPr lang="en-GB" dirty="0" smtClean="0"/>
              <a:t>2% momentum bite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14767" y="1143227"/>
            <a:ext cx="261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0- 5 T longitudinal field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219822" y="2063307"/>
            <a:ext cx="195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longitudinal field</a:t>
            </a:r>
          </a:p>
          <a:p>
            <a:r>
              <a:rPr lang="en-GB" dirty="0" smtClean="0"/>
              <a:t>Transverse field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460515" y="4807452"/>
            <a:ext cx="275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0-0.5 T longitudinal field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27558" y="5094581"/>
            <a:ext cx="4426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Spot size ~ FWHM 	vertical ~8 mm</a:t>
            </a:r>
          </a:p>
          <a:p>
            <a:r>
              <a:rPr lang="en-GB" dirty="0"/>
              <a:t>	</a:t>
            </a:r>
            <a:r>
              <a:rPr lang="en-GB" dirty="0" smtClean="0"/>
              <a:t>				horizontal ~8 mm+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30712" t="37429" r="22099"/>
          <a:stretch/>
        </p:blipFill>
        <p:spPr>
          <a:xfrm>
            <a:off x="1634169" y="5675246"/>
            <a:ext cx="1156771" cy="115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1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ISISOverhead">
  <a:themeElements>
    <a:clrScheme name="ISISOverhea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SISOverhead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3399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3399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ISISOver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Overhea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Overhea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Overhea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Overhea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Overhea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Overhea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3" ma:contentTypeDescription="Create a new document." ma:contentTypeScope="" ma:versionID="66c3e13f96cffd287120c5ac9d01da14">
  <xsd:schema xmlns:xsd="http://www.w3.org/2001/XMLSchema" xmlns:xs="http://www.w3.org/2001/XMLSchema" xmlns:p="http://schemas.microsoft.com/office/2006/metadata/properties" xmlns:ns3="e8785e35-4af9-43d1-8745-88b55cf0d46b" xmlns:ns4="19a5072a-c90b-4bd3-a68a-b7abbd4b55f2" targetNamespace="http://schemas.microsoft.com/office/2006/metadata/properties" ma:root="true" ma:fieldsID="fdadb4985e14e1c96f42b46cfad8228d" ns3:_="" ns4:_="">
    <xsd:import namespace="e8785e35-4af9-43d1-8745-88b55cf0d46b"/>
    <xsd:import namespace="19a5072a-c90b-4bd3-a68a-b7abbd4b55f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AE6943-B400-4F89-B910-37F3D87573F5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9a5072a-c90b-4bd3-a68a-b7abbd4b55f2"/>
    <ds:schemaRef ds:uri="e8785e35-4af9-43d1-8745-88b55cf0d46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2986EB7-3F5E-455C-8767-64AEBDF88E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3B9288-8723-4C3B-8013-6B5B4229CC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785e35-4af9-43d1-8745-88b55cf0d46b"/>
    <ds:schemaRef ds:uri="19a5072a-c90b-4bd3-a68a-b7abbd4b55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6494</TotalTime>
  <Words>759</Words>
  <Application>Microsoft Office PowerPoint</Application>
  <PresentationFormat>On-screen Show (4:3)</PresentationFormat>
  <Paragraphs>204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ＭＳ Ｐゴシック</vt:lpstr>
      <vt:lpstr>Arial</vt:lpstr>
      <vt:lpstr>Calibri</vt:lpstr>
      <vt:lpstr>Lucida Sans</vt:lpstr>
      <vt:lpstr>Symbol</vt:lpstr>
      <vt:lpstr>Times</vt:lpstr>
      <vt:lpstr>Trebuchet MS</vt:lpstr>
      <vt:lpstr>Wingdings</vt:lpstr>
      <vt:lpstr>ISISOverhead</vt:lpstr>
      <vt:lpstr>ISIS Small Bottom Banner</vt:lpstr>
      <vt:lpstr>1_ISIS Small Bottom Banner</vt:lpstr>
      <vt:lpstr>2_ISIS Small Bottom Banner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Projects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Three main work packages</vt:lpstr>
      <vt:lpstr>Three main work packages</vt:lpstr>
      <vt:lpstr>Three main work packages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Hillier, Adrian (STFC,RAL,ISIS)</dc:creator>
  <cp:lastModifiedBy>Hillier, Adrian (STFC,RAL,ISIS)</cp:lastModifiedBy>
  <cp:revision>60</cp:revision>
  <dcterms:created xsi:type="dcterms:W3CDTF">2018-05-09T12:03:14Z</dcterms:created>
  <dcterms:modified xsi:type="dcterms:W3CDTF">2021-03-24T16:58:56Z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