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78" r:id="rId5"/>
    <p:sldId id="279" r:id="rId6"/>
    <p:sldId id="280" r:id="rId7"/>
    <p:sldId id="281" r:id="rId8"/>
    <p:sldId id="261" r:id="rId9"/>
    <p:sldId id="267" r:id="rId10"/>
    <p:sldId id="282" r:id="rId11"/>
    <p:sldId id="284" r:id="rId12"/>
    <p:sldId id="283" r:id="rId13"/>
    <p:sldId id="270" r:id="rId14"/>
    <p:sldId id="271" r:id="rId15"/>
    <p:sldId id="272" r:id="rId16"/>
    <p:sldId id="277" r:id="rId17"/>
    <p:sldId id="275" r:id="rId18"/>
    <p:sldId id="268" r:id="rId19"/>
    <p:sldId id="274" r:id="rId20"/>
    <p:sldId id="276" r:id="rId21"/>
    <p:sldId id="26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3A1"/>
    <a:srgbClr val="0CFC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BF7B9-DE4D-480C-ADE6-7B6D91F2825A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3A5E0-86BF-45C8-9E3F-5F93D6E0E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12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B9DD1-3C60-405F-B5AF-1A5A7FD454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8CC770-6F54-4C6E-895F-39537B6048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B4BD-644C-4A17-8D01-C48195D22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2A7A0-BEB8-4CC1-8016-853219C7CC3D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0B41E-A516-48CF-96CC-A21C64342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642D9-A534-4C8E-B3A7-E19F5F27E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5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AF161-AB51-4EED-9846-D98D8FC8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A500E0-2029-4E98-A4CA-22AF74566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1A8CB-B8A9-499F-AF59-C7CF58139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5887-F9EE-4D11-A248-FDA218850AC1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185D4-EDBE-4AA8-BE26-D809DB17D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9C2F3-6FA6-4D7E-86DA-F9882A64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33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B84D82-B337-495A-BF45-7A5CC9E9EF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21F0F-5D86-44E8-B4EB-A92575886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E2714-74F2-4E39-AEFB-B9CFE7904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DB460-B6F9-4B66-BBCC-4678A9997356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4D077-EA29-4FE5-9CD5-4BF7228A6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4DA56-0F05-4CDB-9A89-8B9D3551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515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39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23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23535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AF540-A6E6-4398-BCF2-E3BA6BE89D80}" type="datetime1">
              <a:rPr lang="en-GB" smtClean="0"/>
              <a:t>25/03/2021</a:t>
            </a:fld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Grudiev, Muon collider testing opportunities workshop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197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99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9F52C-24A7-4623-BD1B-197A24F940F8}" type="datetime1">
              <a:rPr lang="en-GB" smtClean="0"/>
              <a:t>25/03/2021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Grudiev, Muon collider testing opportunities workshop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60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E7241-FF70-4FE0-A333-39B31DC8A2AD}" type="datetime1">
              <a:rPr lang="en-GB" smtClean="0"/>
              <a:t>25/03/2021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Grudiev, Muon collider testing opportunities workshop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39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8738A-74FC-4BAF-A4B6-86C1346DFEA4}" type="datetime1">
              <a:rPr lang="en-GB" smtClean="0"/>
              <a:t>25/03/2021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Grudiev, Muon collider testing opportunities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663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0268F-CC89-4680-A8B3-CC1C0BAE5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9F8B3-1F02-4D68-B562-E10EDE904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F6DA5-038D-4A6C-B8F6-3E9B34C7F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B9C1-1D83-4545-A807-BA088760DDF0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06893-3FDB-4483-9D2F-2DFB19A6C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AFE91-B842-480F-838C-27E1023D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2400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61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C065B-D814-469F-9466-D37D1FC0B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FEE07-CD05-40DA-B9F8-75E5EEC32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780B8-7C2B-4855-897F-BE7EBFD3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5A63-94C5-4B73-98D9-8775F8733675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476AD-F3AA-4B8D-98F3-640A575BF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E931B-1550-4654-A9D6-9FCD487FF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674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DE517-C3D4-4EA4-A6BD-7D3FCA1E5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11999-6234-4773-BA97-3B884926D2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BD5F73-8182-479A-A2FA-0E47965B1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17563-5946-4B7C-92CA-B5701754B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3283-8333-4FC0-A729-5C1EDFD95B47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5B3DF-6A91-4AC3-9CD1-A36E35990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8B7B04-C3FD-4CF3-998E-9597346D9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44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FD39-05C6-4EE7-A411-0E431ACAC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F4538-F0F3-45B3-9B2A-B1CCEFA3D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1EA89E-705E-4C63-AB3A-F5F90169BE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8CAA8B-990F-4685-9381-DFA1A7993B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302C7-EE18-4D56-8412-E306458F4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2680B2-05E0-4F0C-9863-5C9DBCF9D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373-2626-4C12-8645-C6B07F3C0530}" type="datetime1">
              <a:rPr lang="en-GB" smtClean="0"/>
              <a:t>25/03/2021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CDD7B9-89A5-4903-B9E8-5B9AE5290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B7B836-1205-4702-B4B5-EA0156C83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90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05705-B43D-4BD1-9F59-EA74A8C35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1EB3A7-92D2-46CB-87BB-43476A2CE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56E1E-E749-446E-AB8C-B56B4A79FC67}" type="datetime1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8FD7E5-98AB-4530-8490-74113E642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9CB51C-3D88-420D-8A22-6A6994D5B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64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8E69FB-A097-4AC2-AD20-268F677A4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907C8-C344-4D1E-99DE-1432A7E54BE2}" type="datetime1">
              <a:rPr lang="en-GB" smtClean="0"/>
              <a:t>25/03/2021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7D4FFA-67B3-4094-819E-09CACDE1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4FE3E-A6AA-493E-B280-522F129C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85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0F04E-53A8-4891-9259-770843D03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4B6EA-1635-437E-BC82-19FCD9DCF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9451B6-115D-419B-9ED3-A84EC8F4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2F83C9-53D9-46D3-81F7-62AD9408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F95DE-CF25-4C92-9F2B-1CE3E6100260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A7FC26-6186-46F5-B1F0-A072C209B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368F77-6B6B-4149-8C57-C7F2E1FBA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812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0F115-64CD-47A3-B9E2-342EF226C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81CCA7-4347-4EF4-9927-F03114C2B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EE317D-98D4-4BC9-B77D-95C49AE570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A974C-8DF4-4E2F-B77E-257F26068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C17A-F47B-4EE7-95CE-537DD6319A57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D1EF1-1B1A-4BC1-98D6-4DCF5760C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DD407-99BC-4991-98CC-105BC5EA7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3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6E127C-504D-47F0-9C13-0C25FCA12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7875-1CAD-4D52-BE98-F53FA299A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E69E0-B817-4DF5-990D-A21C8F8217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C1760-16D3-4CB1-8606-FF02BBDECFCF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E6E00-EEE4-473B-B378-3990644FC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836B4-4ABE-4637-BB64-5A29A566B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84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3480"/>
          <a:stretch/>
        </p:blipFill>
        <p:spPr>
          <a:xfrm>
            <a:off x="0" y="6354161"/>
            <a:ext cx="12192000" cy="512304"/>
          </a:xfrm>
          <a:prstGeom prst="rect">
            <a:avLst/>
          </a:prstGeom>
          <a:solidFill>
            <a:srgbClr val="1E5AAE"/>
          </a:solidFill>
        </p:spPr>
      </p:pic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610970"/>
            <a:ext cx="12192000" cy="56679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63B1-D925-44C8-AAAB-D3188BA86DA8}" type="datetime1">
              <a:rPr lang="en-GB" smtClean="0"/>
              <a:t>25/03/2021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Grudiev, Muon collider testing opportunities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501652"/>
          </a:xfrm>
          <a:prstGeom prst="rect">
            <a:avLst/>
          </a:prstGeom>
          <a:solidFill>
            <a:srgbClr val="1E5AAE"/>
          </a:solidFill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8071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l" rtl="0" eaLnBrk="1" latinLnBrk="0" hangingPunct="1">
        <a:spcBef>
          <a:spcPts val="1200"/>
        </a:spcBef>
        <a:buNone/>
        <a:defRPr kumimoji="0"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ts val="12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ts val="6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ts val="600"/>
        </a:spcBef>
        <a:buClr>
          <a:schemeClr val="tx1"/>
        </a:buClr>
        <a:buSzPct val="85000"/>
        <a:buFont typeface="Arial" panose="020B0604020202020204" pitchFamily="34" charset="0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ts val="6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ts val="6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nspirehep.net/files/185fafc3bf298f43181ea431f05c56f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628661/files/CERN-ACC-2013-0259.pdf?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2761/" TargetMode="External"/><Relationship Id="rId2" Type="http://schemas.openxmlformats.org/officeDocument/2006/relationships/hyperlink" Target="https://map.fnal.gov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https://indico.cern.ch/event/845054/contributions/3572022/attachments/1923789/3183338/MCW2019CERN_First_thoughts_on_required_RF_testing_infrastructure.pd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6.png"/><Relationship Id="rId5" Type="http://schemas.openxmlformats.org/officeDocument/2006/relationships/image" Target="../media/image82.png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indico.cern.ch/event/961804/contributions/4120282/attachments/2159854/3644959/2020-12-10_cooling-rf.pdf" TargetMode="External"/><Relationship Id="rId4" Type="http://schemas.openxmlformats.org/officeDocument/2006/relationships/hyperlink" Target="https://indico.cern.ch/event/954055/contributions/4008761/attachments/2109215/3547678/CaptureCoolscenario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5B660-DA9A-4083-ADAB-905B1417AF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RF R&amp;D for muon collider</a:t>
            </a:r>
            <a:br>
              <a:rPr lang="en-US" dirty="0"/>
            </a:br>
            <a:r>
              <a:rPr lang="en-US" dirty="0"/>
              <a:t>needs and opportunities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B3E50B-1D29-408F-A9A2-8F68357BA0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Alexej Grudiev (CERN)</a:t>
            </a:r>
          </a:p>
          <a:p>
            <a:r>
              <a:rPr lang="en-US" dirty="0"/>
              <a:t>25/02/2021</a:t>
            </a:r>
          </a:p>
          <a:p>
            <a:r>
              <a:rPr lang="en-GB" dirty="0"/>
              <a:t>Workshop on Muon collider testing opportunities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98805-B866-4700-A5F0-768C18942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2CD34-9DFD-4CB7-AAF1-7D07A45229C1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1266C-3342-49D9-8B65-8E9F8958E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9927B8-6CB5-40C2-BC62-74F020CC1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A. Grudiev, Muon collider testing opportunities workshop</a:t>
            </a:r>
          </a:p>
        </p:txBody>
      </p:sp>
    </p:spTree>
    <p:extLst>
      <p:ext uri="{BB962C8B-B14F-4D97-AF65-F5344CB8AC3E}">
        <p14:creationId xmlns:p14="http://schemas.microsoft.com/office/powerpoint/2010/main" val="3572349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10B6A-0149-44F7-809B-F1E239AC6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mentioned by </a:t>
            </a:r>
            <a:r>
              <a:rPr lang="en-GB" dirty="0"/>
              <a:t>Johannes Bernhard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B05A5-0BC7-44A5-BD09-90512C23A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B9C1-1D83-4545-A807-BA088760DDF0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7386A-E1C8-4D26-A089-73A435AEA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E881AA-7491-4318-9C16-E816B49AC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10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BA9013-0426-47DC-A047-9C4DF4F34CB6}"/>
              </a:ext>
            </a:extLst>
          </p:cNvPr>
          <p:cNvSpPr txBox="1"/>
          <p:nvPr/>
        </p:nvSpPr>
        <p:spPr>
          <a:xfrm rot="16200000">
            <a:off x="-1171324" y="3778191"/>
            <a:ext cx="3144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hlinkClick r:id="rId2"/>
              </a:rPr>
              <a:t>proposal_rf.dvi</a:t>
            </a:r>
            <a:r>
              <a:rPr lang="en-GB" dirty="0">
                <a:hlinkClick r:id="rId2"/>
              </a:rPr>
              <a:t> (inspirehep.net)</a:t>
            </a:r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E8E307A-0949-4DCE-B324-0C596A362B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5631" y="1373044"/>
            <a:ext cx="3729194" cy="4995474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FD9F60-86D7-4A19-8D7E-9BBDC3EB7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703" y="2253672"/>
            <a:ext cx="4000897" cy="40833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3BE886C-634E-45BA-B48D-CBE3DFC785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393" y="1448841"/>
            <a:ext cx="6730809" cy="8048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731ED43-F731-4969-83EB-3B5E77EBA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6600" y="2234384"/>
            <a:ext cx="3595548" cy="265963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028EFD1-5592-408C-9576-07A3DFC5C59F}"/>
              </a:ext>
            </a:extLst>
          </p:cNvPr>
          <p:cNvSpPr txBox="1"/>
          <p:nvPr/>
        </p:nvSpPr>
        <p:spPr>
          <a:xfrm>
            <a:off x="8487781" y="5085993"/>
            <a:ext cx="3752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Proposal might be reconsidered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RF must be brought to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Cost estimate 2010: ~0.5MCHF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12834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6A5F8-BDCE-4876-91F0-07CF8A65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RF test infrastructure at CERN: an example</a:t>
            </a:r>
            <a:br>
              <a:rPr lang="en-US" dirty="0"/>
            </a:br>
            <a:r>
              <a:rPr lang="en-US" dirty="0"/>
              <a:t>CERN 3 MeV test stand with L4-RFQ RF station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48643B5-9FDB-4343-92F0-3A9D3E8352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703" y="1847850"/>
            <a:ext cx="579390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237DD-B9E8-47C9-AF10-84DCA82DF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B9C1-1D83-4545-A807-BA088760DDF0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FEF68-448E-43AA-9E16-11101B380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8B49D-B69D-4997-AE3C-FC0832FC5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11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FA9AD4-C7A0-4E00-A836-1CBF6EAB9702}"/>
              </a:ext>
            </a:extLst>
          </p:cNvPr>
          <p:cNvSpPr txBox="1"/>
          <p:nvPr/>
        </p:nvSpPr>
        <p:spPr>
          <a:xfrm>
            <a:off x="215703" y="1847850"/>
            <a:ext cx="2376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Commissioned in </a:t>
            </a:r>
            <a:r>
              <a:rPr lang="en-US" b="1" dirty="0"/>
              <a:t>2014</a:t>
            </a:r>
          </a:p>
          <a:p>
            <a:r>
              <a:rPr lang="en-US" dirty="0"/>
              <a:t>L4-RFQ </a:t>
            </a:r>
            <a:r>
              <a:rPr lang="en-US" b="1" dirty="0"/>
              <a:t>352 MHz </a:t>
            </a:r>
            <a:r>
              <a:rPr lang="en-US" dirty="0"/>
              <a:t>fed by</a:t>
            </a:r>
          </a:p>
          <a:p>
            <a:r>
              <a:rPr lang="en-US" dirty="0"/>
              <a:t>LEP klystron 1.2 MW</a:t>
            </a:r>
          </a:p>
          <a:p>
            <a:r>
              <a:rPr lang="en-US" dirty="0"/>
              <a:t>Dismounted after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463B8-CBA6-4E55-BE6E-1051B51EF0C9}"/>
              </a:ext>
            </a:extLst>
          </p:cNvPr>
          <p:cNvSpPr txBox="1"/>
          <p:nvPr/>
        </p:nvSpPr>
        <p:spPr>
          <a:xfrm>
            <a:off x="6096000" y="1828147"/>
            <a:ext cx="588029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L4-RFQ Spare project </a:t>
            </a:r>
            <a:r>
              <a:rPr lang="en-US" dirty="0"/>
              <a:t>– a new project initiated in </a:t>
            </a:r>
            <a:r>
              <a:rPr lang="en-US" b="1" dirty="0"/>
              <a:t>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Short-term goals: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Construct a spare copy of L4-RFQ (2021 – 2022)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Commission new RFQ with RF and beam in reinstalled 3 MeV test stand (2022 – 2023)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Make L4-RFQ spare available for replacement in L4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Long-term goals: Develop a new RFQ with better expected performance in terms of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acceptance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resilience to RF breakdowns under H- irradiation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is a potential for synergies: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High gradient under irradiation (p, H-)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Different material (Cu, </a:t>
            </a:r>
            <a:r>
              <a:rPr lang="en-US" dirty="0" err="1"/>
              <a:t>CuCrZr</a:t>
            </a:r>
            <a:r>
              <a:rPr lang="en-US" dirty="0"/>
              <a:t>, </a:t>
            </a:r>
            <a:r>
              <a:rPr lang="en-US" dirty="0" err="1"/>
              <a:t>CuBe</a:t>
            </a:r>
            <a:r>
              <a:rPr lang="en-US" dirty="0"/>
              <a:t>, Ta, Nb, Ti6Al4V)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Resources,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 MAGNET, NO CRYOGENICS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 RADIATION SCHELDING  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295BF6-CD9F-484C-B28A-250FAA4E00A8}"/>
              </a:ext>
            </a:extLst>
          </p:cNvPr>
          <p:cNvSpPr txBox="1"/>
          <p:nvPr/>
        </p:nvSpPr>
        <p:spPr>
          <a:xfrm>
            <a:off x="373791" y="5440459"/>
            <a:ext cx="2060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3"/>
              </a:rPr>
              <a:t>CERN-ACC-2013-0259.pdf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17379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C2A6B3-ED37-4746-8E4F-2F76F3F15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912" y="2174191"/>
            <a:ext cx="5318622" cy="43002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F4B442-D900-47CE-A2B9-00B8303CE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85EC4-93E2-421D-83E2-CE652A497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236" y="1690688"/>
            <a:ext cx="5967454" cy="4665662"/>
          </a:xfrm>
        </p:spPr>
        <p:txBody>
          <a:bodyPr>
            <a:normAutofit fontScale="77500" lnSpcReduction="20000"/>
          </a:bodyPr>
          <a:lstStyle/>
          <a:p>
            <a:r>
              <a:rPr lang="en-US" sz="2900" dirty="0"/>
              <a:t>Limited muon lifetime requires </a:t>
            </a:r>
            <a:r>
              <a:rPr lang="en-US" sz="2900" b="1" dirty="0"/>
              <a:t>highest</a:t>
            </a:r>
            <a:r>
              <a:rPr lang="en-US" sz="2900" dirty="0"/>
              <a:t> possible acceleration rate</a:t>
            </a:r>
          </a:p>
          <a:p>
            <a:r>
              <a:rPr lang="en-US" sz="2900" dirty="0"/>
              <a:t>Although the rate is defined mainly by the magnets ramping rate, the SRF must follow with required </a:t>
            </a:r>
            <a:r>
              <a:rPr lang="en-US" sz="2900" b="1" dirty="0"/>
              <a:t>(very high) voltage</a:t>
            </a:r>
          </a:p>
          <a:p>
            <a:r>
              <a:rPr lang="en-US" sz="2900" dirty="0"/>
              <a:t>Small number of turns (~100) for very high collision energy ~10 </a:t>
            </a:r>
            <a:r>
              <a:rPr lang="en-US" sz="2900" dirty="0" err="1"/>
              <a:t>TeV</a:t>
            </a:r>
            <a:r>
              <a:rPr lang="en-US" sz="2900" dirty="0"/>
              <a:t> requires very high </a:t>
            </a:r>
            <a:r>
              <a:rPr lang="en-US" sz="2900" b="1" dirty="0"/>
              <a:t>voltage: ~100 GV</a:t>
            </a:r>
          </a:p>
          <a:p>
            <a:r>
              <a:rPr lang="en-US" sz="2900" dirty="0"/>
              <a:t>It operates in quasi pulsed mode; </a:t>
            </a:r>
          </a:p>
          <a:p>
            <a:pPr lvl="1"/>
            <a:r>
              <a:rPr lang="en-US" sz="2000" dirty="0"/>
              <a:t>RF is on only during acceleration (~ 10 </a:t>
            </a:r>
            <a:r>
              <a:rPr lang="en-US" sz="2000" dirty="0" err="1"/>
              <a:t>ms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Transients </a:t>
            </a:r>
            <a:endParaRPr lang="en-US" sz="1600" dirty="0"/>
          </a:p>
          <a:p>
            <a:r>
              <a:rPr lang="en-US" sz="2900" dirty="0"/>
              <a:t>Longitudinal bunch compression/manipulation require </a:t>
            </a:r>
            <a:r>
              <a:rPr lang="en-US" sz="2900" b="1" dirty="0"/>
              <a:t>additional voltage </a:t>
            </a:r>
          </a:p>
          <a:p>
            <a:r>
              <a:rPr lang="en-US" sz="3100" b="1" dirty="0"/>
              <a:t>Highest gradient for ‘compact’ RF system</a:t>
            </a:r>
          </a:p>
          <a:p>
            <a:endParaRPr lang="en-US" sz="2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3C628-FF75-456E-B02C-E101B4A04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ABD2-B43C-4DE7-AD1B-C613426FF570}" type="datetime1">
              <a:rPr lang="en-GB" smtClean="0"/>
              <a:t>25/03/2021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B71E9-376F-4C86-943E-C84F76AB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12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A77E5E-7D1D-4EE4-AAF7-1220212885DF}"/>
              </a:ext>
            </a:extLst>
          </p:cNvPr>
          <p:cNvSpPr/>
          <p:nvPr/>
        </p:nvSpPr>
        <p:spPr>
          <a:xfrm>
            <a:off x="9191426" y="2944536"/>
            <a:ext cx="866974" cy="10789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552276D-0C45-4D79-B3F7-E4C189538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pic>
        <p:nvPicPr>
          <p:cNvPr id="12" name="Content Placeholder 6" descr="p4.tiff">
            <a:extLst>
              <a:ext uri="{FF2B5EF4-FFF2-40B4-BE49-F238E27FC236}">
                <a16:creationId xmlns:a16="http://schemas.microsoft.com/office/drawing/2014/main" id="{D3B8E11A-61EB-4D35-A868-DCBA6C968F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919" b="50107"/>
          <a:stretch/>
        </p:blipFill>
        <p:spPr>
          <a:xfrm>
            <a:off x="7428102" y="0"/>
            <a:ext cx="3720868" cy="2294145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FF00EB52-60EB-450C-8BB3-D3FD4860D789}"/>
              </a:ext>
            </a:extLst>
          </p:cNvPr>
          <p:cNvSpPr/>
          <p:nvPr/>
        </p:nvSpPr>
        <p:spPr>
          <a:xfrm>
            <a:off x="5791897" y="3277757"/>
            <a:ext cx="978408" cy="36512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912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4B442-D900-47CE-A2B9-00B8303CE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 (cont.)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85EC4-93E2-421D-83E2-CE652A497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236" y="1524174"/>
            <a:ext cx="5578764" cy="4665662"/>
          </a:xfrm>
        </p:spPr>
        <p:txBody>
          <a:bodyPr>
            <a:normAutofit/>
          </a:bodyPr>
          <a:lstStyle/>
          <a:p>
            <a:r>
              <a:rPr lang="en-US" dirty="0"/>
              <a:t>Very large bunch charge: </a:t>
            </a:r>
          </a:p>
          <a:p>
            <a:pPr lvl="1"/>
            <a:r>
              <a:rPr lang="en-US" sz="2800" dirty="0"/>
              <a:t>In collider ring: 2x10</a:t>
            </a:r>
            <a:r>
              <a:rPr lang="en-US" sz="2800" baseline="30000" dirty="0"/>
              <a:t>12</a:t>
            </a:r>
            <a:r>
              <a:rPr lang="en-US" sz="2800" dirty="0"/>
              <a:t> </a:t>
            </a:r>
          </a:p>
          <a:p>
            <a:pPr lvl="1"/>
            <a:r>
              <a:rPr lang="en-US" sz="2800" dirty="0"/>
              <a:t>In accelerators: (4-&gt;2)x10</a:t>
            </a:r>
            <a:r>
              <a:rPr lang="en-US" sz="2800" baseline="30000" dirty="0"/>
              <a:t>12</a:t>
            </a:r>
            <a:endParaRPr lang="en-US" sz="2800" dirty="0"/>
          </a:p>
          <a:p>
            <a:r>
              <a:rPr lang="en-US" dirty="0"/>
              <a:t>Short bunch length: 1 mm </a:t>
            </a:r>
          </a:p>
          <a:p>
            <a:r>
              <a:rPr lang="en-US" dirty="0"/>
              <a:t>Cause strong </a:t>
            </a:r>
            <a:r>
              <a:rPr lang="en-US" b="1" dirty="0"/>
              <a:t>collective effects</a:t>
            </a:r>
            <a:r>
              <a:rPr lang="en-US" dirty="0"/>
              <a:t> which must be mitigated </a:t>
            </a:r>
          </a:p>
          <a:p>
            <a:pPr lvl="1"/>
            <a:r>
              <a:rPr lang="en-US" sz="2800" b="1" dirty="0"/>
              <a:t>Large Aperture</a:t>
            </a:r>
          </a:p>
          <a:p>
            <a:pPr lvl="1"/>
            <a:r>
              <a:rPr lang="en-US" sz="2800" b="1" dirty="0"/>
              <a:t>Highest possible gradient</a:t>
            </a:r>
          </a:p>
          <a:p>
            <a:pPr lvl="1"/>
            <a:r>
              <a:rPr lang="en-US" sz="2800" dirty="0"/>
              <a:t>Novel designs</a:t>
            </a:r>
          </a:p>
          <a:p>
            <a:pPr lvl="1"/>
            <a:endParaRPr lang="en-US" sz="2800" b="1" dirty="0"/>
          </a:p>
          <a:p>
            <a:endParaRPr lang="en-GB" sz="2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3C628-FF75-456E-B02C-E101B4A04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90EB-B470-4BFB-94CC-C0AF004BDD16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B71E9-376F-4C86-943E-C84F76AB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13</a:t>
            </a:fld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3AEEF8F-B785-4811-9918-5C8D34345BF3}"/>
              </a:ext>
            </a:extLst>
          </p:cNvPr>
          <p:cNvGrpSpPr/>
          <p:nvPr/>
        </p:nvGrpSpPr>
        <p:grpSpPr>
          <a:xfrm>
            <a:off x="6416964" y="1524174"/>
            <a:ext cx="5630190" cy="3695407"/>
            <a:chOff x="6365538" y="781234"/>
            <a:chExt cx="5630190" cy="369540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6C1C172-8D6F-41F0-B0E6-47FFEFAD4E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50754" y="781234"/>
              <a:ext cx="4844974" cy="369540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CA77E5E-7D1D-4EE4-AAF7-1220212885DF}"/>
                </a:ext>
              </a:extLst>
            </p:cNvPr>
            <p:cNvSpPr/>
            <p:nvPr/>
          </p:nvSpPr>
          <p:spPr>
            <a:xfrm>
              <a:off x="9328940" y="3010349"/>
              <a:ext cx="1047901" cy="19425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4F55E4-34B7-4808-BBCF-C051A8B5D437}"/>
                </a:ext>
              </a:extLst>
            </p:cNvPr>
            <p:cNvSpPr/>
            <p:nvPr/>
          </p:nvSpPr>
          <p:spPr>
            <a:xfrm>
              <a:off x="9328940" y="1560945"/>
              <a:ext cx="1047901" cy="21167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3E1F0C-8CB4-4A4F-824A-BBC159759122}"/>
                </a:ext>
              </a:extLst>
            </p:cNvPr>
            <p:cNvSpPr txBox="1"/>
            <p:nvPr/>
          </p:nvSpPr>
          <p:spPr>
            <a:xfrm>
              <a:off x="6365538" y="781234"/>
              <a:ext cx="836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FCC-</a:t>
              </a:r>
              <a:r>
                <a:rPr lang="en-US" dirty="0" err="1">
                  <a:solidFill>
                    <a:srgbClr val="0070C0"/>
                  </a:solidFill>
                </a:rPr>
                <a:t>ee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B907C2F-7596-4727-8652-7A68A4E24AAB}"/>
                </a:ext>
              </a:extLst>
            </p:cNvPr>
            <p:cNvSpPr/>
            <p:nvPr/>
          </p:nvSpPr>
          <p:spPr>
            <a:xfrm>
              <a:off x="6416964" y="781234"/>
              <a:ext cx="733789" cy="250691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AD4F8D4-D427-4850-BBB7-660D865AB780}"/>
                </a:ext>
              </a:extLst>
            </p:cNvPr>
            <p:cNvSpPr txBox="1"/>
            <p:nvPr/>
          </p:nvSpPr>
          <p:spPr>
            <a:xfrm>
              <a:off x="6577711" y="1511197"/>
              <a:ext cx="4122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0.2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CD0803-1BB5-4AA4-9053-D4556D6FBE01}"/>
                </a:ext>
              </a:extLst>
            </p:cNvPr>
            <p:cNvSpPr txBox="1"/>
            <p:nvPr/>
          </p:nvSpPr>
          <p:spPr>
            <a:xfrm>
              <a:off x="6577711" y="2953586"/>
              <a:ext cx="4122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2.4</a:t>
              </a:r>
              <a:endParaRPr lang="en-GB" sz="14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336C9C0-E856-4EAD-AF74-C84825AAABE6}"/>
              </a:ext>
            </a:extLst>
          </p:cNvPr>
          <p:cNvSpPr txBox="1"/>
          <p:nvPr/>
        </p:nvSpPr>
        <p:spPr>
          <a:xfrm>
            <a:off x="7133793" y="5242498"/>
            <a:ext cx="4360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Single bunch beam loading (energy spread):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Energy spread ~ Loss factor x Bunch charge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925A088-1916-4C35-BE39-F953C8C5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</p:spTree>
    <p:extLst>
      <p:ext uri="{BB962C8B-B14F-4D97-AF65-F5344CB8AC3E}">
        <p14:creationId xmlns:p14="http://schemas.microsoft.com/office/powerpoint/2010/main" val="1878616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1B5A-9A0E-449D-ABA0-82E23AE7E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R&amp;D directions for SRF for muon acceleration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07B7B-61F8-43F8-8AE0-0163B8592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Highest possible gradient </a:t>
            </a:r>
          </a:p>
          <a:p>
            <a:pPr lvl="1"/>
            <a:r>
              <a:rPr lang="en-US" dirty="0"/>
              <a:t>Pulsed operation of ~0.1ms (LA) -&gt; ~10ms (RCS) may help </a:t>
            </a:r>
            <a:endParaRPr lang="en-GB" dirty="0"/>
          </a:p>
          <a:p>
            <a:r>
              <a:rPr lang="en-GB" dirty="0"/>
              <a:t>Large aperture, low loss factor </a:t>
            </a:r>
          </a:p>
          <a:p>
            <a:r>
              <a:rPr lang="en-GB" dirty="0"/>
              <a:t>Design of the cavities combining the above (contradicting) points must be driven by </a:t>
            </a:r>
          </a:p>
          <a:p>
            <a:pPr lvl="1"/>
            <a:r>
              <a:rPr lang="en-GB" dirty="0"/>
              <a:t>High gradient considerations</a:t>
            </a:r>
          </a:p>
          <a:p>
            <a:pPr lvl="1"/>
            <a:r>
              <a:rPr lang="en-GB" dirty="0"/>
              <a:t>Longitudinal beam dynamic requirements</a:t>
            </a:r>
          </a:p>
          <a:p>
            <a:pPr lvl="1"/>
            <a:r>
              <a:rPr lang="en-GB" dirty="0"/>
              <a:t>Overall design of the RF system</a:t>
            </a:r>
          </a:p>
          <a:p>
            <a:pPr lvl="1"/>
            <a:r>
              <a:rPr lang="en-GB" dirty="0"/>
              <a:t>Efficiency and Cost</a:t>
            </a:r>
          </a:p>
          <a:p>
            <a:r>
              <a:rPr lang="en-GB" dirty="0"/>
              <a:t>The design might need (must have) high gradient validation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33EED-1121-42B6-90FA-453D4E8E5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B717-B226-4AFF-A1E3-F8F55EC71F8E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FCF66-D801-43F1-A6F7-B5048DEF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5E120-956E-4C2E-B7D0-8C3661059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4FD73A-D44E-4980-BCF3-EB6FF4D88F66}"/>
              </a:ext>
            </a:extLst>
          </p:cNvPr>
          <p:cNvSpPr txBox="1"/>
          <p:nvPr/>
        </p:nvSpPr>
        <p:spPr>
          <a:xfrm>
            <a:off x="7925033" y="3833514"/>
            <a:ext cx="3667958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Required RF Test facility for feasibility demonstration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MAYBE (YES)</a:t>
            </a:r>
          </a:p>
        </p:txBody>
      </p:sp>
    </p:spTree>
    <p:extLst>
      <p:ext uri="{BB962C8B-B14F-4D97-AF65-F5344CB8AC3E}">
        <p14:creationId xmlns:p14="http://schemas.microsoft.com/office/powerpoint/2010/main" val="306556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62B61-40CC-412B-B68C-C916862E3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38FC-D14B-4C5F-89B4-EDD2A08E4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would like to acknowledge usage of material from:</a:t>
            </a:r>
          </a:p>
          <a:p>
            <a:pPr lvl="1"/>
            <a:r>
              <a:rPr lang="en-US" dirty="0"/>
              <a:t>MAP collaboration: </a:t>
            </a:r>
            <a:r>
              <a:rPr lang="en-GB" dirty="0">
                <a:hlinkClick r:id="rId2"/>
              </a:rPr>
              <a:t>Muon Accelerator Program</a:t>
            </a:r>
            <a:endParaRPr lang="en-US" dirty="0"/>
          </a:p>
          <a:p>
            <a:pPr lvl="1"/>
            <a:r>
              <a:rPr lang="en-US" dirty="0"/>
              <a:t>International Muon Collider Collaboration: </a:t>
            </a:r>
            <a:r>
              <a:rPr lang="it-IT" dirty="0">
                <a:hlinkClick r:id="rId3"/>
              </a:rPr>
              <a:t>Accelerator Design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8D501-CFFC-49A9-B660-146F80FBB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2659-D622-492B-82FB-3C8BD914C541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3C7F4-876E-4131-8BA8-5C669210C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FD133-B5CE-41FF-88A4-B9BA0263B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284C55-37A7-4D93-85D3-547F31C417F1}"/>
              </a:ext>
            </a:extLst>
          </p:cNvPr>
          <p:cNvSpPr txBox="1"/>
          <p:nvPr/>
        </p:nvSpPr>
        <p:spPr>
          <a:xfrm>
            <a:off x="4439232" y="4424766"/>
            <a:ext cx="33135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 ! </a:t>
            </a:r>
            <a:endParaRPr lang="en-GB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423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2E388-39AA-4F97-9DD5-A62A7EF8E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8C20B-EA6C-4238-84AE-12778730A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97F17-BE24-420E-B541-E772D51B8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DFC00-B3A5-4D55-9692-F376BE9102BF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A4B06-4157-4852-A58A-C48C05509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655C1-16B6-41A3-B0EF-93B72BBF0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23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433573E1-DE5A-42C6-BDB6-85FBC7361CB0}"/>
              </a:ext>
            </a:extLst>
          </p:cNvPr>
          <p:cNvGrpSpPr/>
          <p:nvPr/>
        </p:nvGrpSpPr>
        <p:grpSpPr>
          <a:xfrm>
            <a:off x="5369511" y="1664230"/>
            <a:ext cx="6695242" cy="4849131"/>
            <a:chOff x="5369511" y="1507218"/>
            <a:chExt cx="6695242" cy="484913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4894610-9053-49AC-9494-080B9BB97F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1057"/>
            <a:stretch/>
          </p:blipFill>
          <p:spPr>
            <a:xfrm>
              <a:off x="5478686" y="2703229"/>
              <a:ext cx="3817709" cy="1959317"/>
            </a:xfrm>
            <a:prstGeom prst="rect">
              <a:avLst/>
            </a:prstGeom>
          </p:spPr>
        </p:pic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8A907B06-5C86-417B-8992-30492CD41EB1}"/>
                </a:ext>
              </a:extLst>
            </p:cNvPr>
            <p:cNvSpPr txBox="1">
              <a:spLocks/>
            </p:cNvSpPr>
            <p:nvPr/>
          </p:nvSpPr>
          <p:spPr>
            <a:xfrm>
              <a:off x="5369511" y="1507218"/>
              <a:ext cx="6695242" cy="484913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/>
                <a:t>RF breakdown (BD) strength in high magnetic field depends on thermo-mechanical properties</a:t>
              </a:r>
            </a:p>
            <a:p>
              <a:r>
                <a:rPr lang="en-US" sz="2000" dirty="0"/>
                <a:t>Field emission induced pulsed heating model predicts   (PRAB 23, 072001):</a:t>
              </a:r>
              <a:endParaRPr lang="en-US" dirty="0"/>
            </a:p>
            <a:p>
              <a:pPr marL="0" indent="0">
                <a:buNone/>
              </a:pPr>
              <a:endParaRPr lang="en-US" dirty="0"/>
            </a:p>
            <a:p>
              <a:endParaRPr lang="en-GB" dirty="0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DADF802-235F-4717-96CB-2254C630CC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6399"/>
            <a:stretch/>
          </p:blipFill>
          <p:spPr>
            <a:xfrm>
              <a:off x="9254567" y="2802078"/>
              <a:ext cx="2572949" cy="123446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D1989AA-2972-48B5-A252-0C8CD0543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10600" y="4524703"/>
              <a:ext cx="3354663" cy="183164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635C172-9A47-4A95-A7EC-ED3964AC533A}"/>
                </a:ext>
              </a:extLst>
            </p:cNvPr>
            <p:cNvSpPr txBox="1"/>
            <p:nvPr/>
          </p:nvSpPr>
          <p:spPr>
            <a:xfrm>
              <a:off x="11138837" y="5255860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Cu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E9BE01-C486-4873-B93A-2C72C8A89788}"/>
                </a:ext>
              </a:extLst>
            </p:cNvPr>
            <p:cNvSpPr/>
            <p:nvPr/>
          </p:nvSpPr>
          <p:spPr>
            <a:xfrm>
              <a:off x="6480699" y="3511591"/>
              <a:ext cx="381919" cy="238373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7F6E5CEF-2CDC-4C2D-B0F4-EBDC84992224}"/>
                </a:ext>
              </a:extLst>
            </p:cNvPr>
            <p:cNvSpPr/>
            <p:nvPr/>
          </p:nvSpPr>
          <p:spPr>
            <a:xfrm rot="10800000">
              <a:off x="6546363" y="3192645"/>
              <a:ext cx="235435" cy="31894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5B3A96D-75F3-49F1-AC7D-0BD294778C85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3338170"/>
              <a:ext cx="0" cy="485685"/>
            </a:xfrm>
            <a:prstGeom prst="straightConnector1">
              <a:avLst/>
            </a:prstGeom>
            <a:ln w="38100">
              <a:solidFill>
                <a:srgbClr val="0CFC7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D0EC6AD-A34E-451F-B519-F7DE78B8F9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254" r="43569" b="-1"/>
            <a:stretch/>
          </p:blipFill>
          <p:spPr>
            <a:xfrm>
              <a:off x="9860243" y="4242725"/>
              <a:ext cx="1187878" cy="428412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EE02BD1-C213-4118-92B1-5B184871CC04}"/>
                </a:ext>
              </a:extLst>
            </p:cNvPr>
            <p:cNvSpPr txBox="1"/>
            <p:nvPr/>
          </p:nvSpPr>
          <p:spPr>
            <a:xfrm>
              <a:off x="9914822" y="2792781"/>
              <a:ext cx="21131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CFC73"/>
                  </a:solidFill>
                </a:rPr>
                <a:t>Local temperature rise</a:t>
              </a:r>
              <a:endParaRPr lang="en-GB" sz="1600" dirty="0">
                <a:solidFill>
                  <a:srgbClr val="0CFC73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7CFAB31-8F72-496D-999F-168B7C7ACDB8}"/>
                </a:ext>
              </a:extLst>
            </p:cNvPr>
            <p:cNvSpPr txBox="1"/>
            <p:nvPr/>
          </p:nvSpPr>
          <p:spPr>
            <a:xfrm>
              <a:off x="9251793" y="3989848"/>
              <a:ext cx="27072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</a:rPr>
                <a:t>Threshold: (38K for Cu@300K)</a:t>
              </a:r>
              <a:endParaRPr lang="en-GB" sz="1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F03452B-8A08-4160-84A0-32868E9ED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operation of NC cavities </a:t>
            </a:r>
            <a:endParaRPr lang="en-GB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47502-5D99-4372-B235-3F4F8EB73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4230"/>
            <a:ext cx="4612689" cy="4351338"/>
          </a:xfrm>
        </p:spPr>
        <p:txBody>
          <a:bodyPr/>
          <a:lstStyle/>
          <a:p>
            <a:r>
              <a:rPr lang="en-US" sz="2400" dirty="0"/>
              <a:t>Higher gradients require even higher RF power: </a:t>
            </a:r>
          </a:p>
          <a:p>
            <a:pPr lvl="1"/>
            <a:r>
              <a:rPr lang="en-US" dirty="0"/>
              <a:t>V=const, G x 2 =&gt; P x 2</a:t>
            </a:r>
          </a:p>
          <a:p>
            <a:r>
              <a:rPr lang="en-US" sz="2400" b="1" dirty="0"/>
              <a:t>Low temperature reduce ohmic losses: P x 1/3 or even lower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099FE-8BFB-4D8D-95A7-4EE176627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728-63BD-49E4-B5BB-2DF741E91544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4836C-E72B-484E-8140-F3DB181DE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63BE99-1604-48C4-BA0B-40BFBEFB63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0508" y="3495182"/>
            <a:ext cx="3395761" cy="29814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E72E752-2708-4666-8C24-7B367A2ED52C}"/>
              </a:ext>
            </a:extLst>
          </p:cNvPr>
          <p:cNvSpPr txBox="1"/>
          <p:nvPr/>
        </p:nvSpPr>
        <p:spPr>
          <a:xfrm>
            <a:off x="3648625" y="4471056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5C8B288-731F-452E-90AA-2700CAB1A4F0}"/>
              </a:ext>
            </a:extLst>
          </p:cNvPr>
          <p:cNvSpPr txBox="1">
            <a:spLocks/>
          </p:cNvSpPr>
          <p:nvPr/>
        </p:nvSpPr>
        <p:spPr>
          <a:xfrm>
            <a:off x="5369510" y="4750995"/>
            <a:ext cx="3469685" cy="2081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Low temperature improves thermal and mechanical properties</a:t>
            </a:r>
          </a:p>
          <a:p>
            <a:pPr marL="0" indent="0">
              <a:buNone/>
            </a:pPr>
            <a:r>
              <a:rPr lang="en-US" sz="2400" b="1" dirty="0"/>
              <a:t>=&gt; Higher BD strength</a:t>
            </a:r>
          </a:p>
          <a:p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7A2D93-8FB6-41F8-861E-95E22BE8660D}"/>
              </a:ext>
            </a:extLst>
          </p:cNvPr>
          <p:cNvSpPr txBox="1"/>
          <p:nvPr/>
        </p:nvSpPr>
        <p:spPr>
          <a:xfrm>
            <a:off x="9251793" y="1136362"/>
            <a:ext cx="2893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7"/>
              </a:rPr>
              <a:t>RF technology challenges discussion, MC workshop, 2019 (cern.ch)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5A1EC2C-757A-4148-B7A4-D79B0204B4EE}"/>
              </a:ext>
            </a:extLst>
          </p:cNvPr>
          <p:cNvSpPr txBox="1"/>
          <p:nvPr/>
        </p:nvSpPr>
        <p:spPr>
          <a:xfrm>
            <a:off x="1094312" y="1293784"/>
            <a:ext cx="7516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Cavities are already in the cryogenic environment of the SC solenoids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1425AE0-3305-4A11-A352-681DD2915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</p:spTree>
    <p:extLst>
      <p:ext uri="{BB962C8B-B14F-4D97-AF65-F5344CB8AC3E}">
        <p14:creationId xmlns:p14="http://schemas.microsoft.com/office/powerpoint/2010/main" val="2100286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A2019-B680-4185-950E-8CF599AE5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for RF applications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78AED-9668-4E00-ADDD-182AE824E2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3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A9F52C-24A7-4623-BD1B-197A24F940F8}" type="datetime1">
              <a:rPr lang="en-GB" smtClean="0"/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25/03/2021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87A30-696F-4932-82B1-2B8366EF04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A. Grudiev, Muon collider testing opportunities workshop</a:t>
            </a:r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B999E-B809-4C6C-9D70-29EEB41A9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lang="en-US" smtClean="0"/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1065D1-4C85-420D-863A-D55B865A8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69" y="1482904"/>
            <a:ext cx="5334462" cy="39993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3573A4-E7C7-4A04-A760-605074CD31EB}"/>
              </a:ext>
            </a:extLst>
          </p:cNvPr>
          <p:cNvSpPr txBox="1"/>
          <p:nvPr/>
        </p:nvSpPr>
        <p:spPr>
          <a:xfrm>
            <a:off x="923636" y="1020870"/>
            <a:ext cx="4546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HTS coated conductor at 8 GHz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4A4078-3000-4C86-AC03-702AEEE3D97C}"/>
              </a:ext>
            </a:extLst>
          </p:cNvPr>
          <p:cNvSpPr txBox="1"/>
          <p:nvPr/>
        </p:nvSpPr>
        <p:spPr>
          <a:xfrm>
            <a:off x="235512" y="5903319"/>
            <a:ext cx="113343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From: Teresa Puig – ICMAB. Developments of HTS Coated Conductors for the FCC-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screen impedance mitigation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39AA75-0863-476C-A6AD-AC528E513FB9}"/>
              </a:ext>
            </a:extLst>
          </p:cNvPr>
          <p:cNvCxnSpPr>
            <a:cxnSpLocks/>
          </p:cNvCxnSpPr>
          <p:nvPr/>
        </p:nvCxnSpPr>
        <p:spPr>
          <a:xfrm flipV="1">
            <a:off x="1112654" y="2964873"/>
            <a:ext cx="4050473" cy="101600"/>
          </a:xfrm>
          <a:prstGeom prst="line">
            <a:avLst/>
          </a:prstGeom>
          <a:ln w="2857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4778A3A-CCCE-40EF-AE87-1AF5A480CE98}"/>
              </a:ext>
            </a:extLst>
          </p:cNvPr>
          <p:cNvSpPr txBox="1"/>
          <p:nvPr/>
        </p:nvSpPr>
        <p:spPr>
          <a:xfrm>
            <a:off x="2090550" y="2687874"/>
            <a:ext cx="1671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 RRR=100 @ 70 K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2DF35C7-C8B4-4152-B5F7-BB7EC3176F18}"/>
              </a:ext>
            </a:extLst>
          </p:cNvPr>
          <p:cNvCxnSpPr>
            <a:cxnSpLocks/>
          </p:cNvCxnSpPr>
          <p:nvPr/>
        </p:nvCxnSpPr>
        <p:spPr>
          <a:xfrm flipV="1">
            <a:off x="1112654" y="3648364"/>
            <a:ext cx="4050473" cy="193964"/>
          </a:xfrm>
          <a:prstGeom prst="line">
            <a:avLst/>
          </a:prstGeom>
          <a:ln w="28575">
            <a:solidFill>
              <a:srgbClr val="D542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4B9856A-ABD9-49DB-BC92-CF736998C578}"/>
              </a:ext>
            </a:extLst>
          </p:cNvPr>
          <p:cNvSpPr txBox="1"/>
          <p:nvPr/>
        </p:nvSpPr>
        <p:spPr>
          <a:xfrm>
            <a:off x="2547257" y="3468347"/>
            <a:ext cx="1671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5420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 RRR=100 @ 20 K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5420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041F56-6966-4957-A4BD-F14390E62D04}"/>
              </a:ext>
            </a:extLst>
          </p:cNvPr>
          <p:cNvSpPr txBox="1"/>
          <p:nvPr/>
        </p:nvSpPr>
        <p:spPr>
          <a:xfrm>
            <a:off x="6373527" y="1023305"/>
            <a:ext cx="5122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Frequency scaling HTS vs Cu at 9 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C93C532-820B-476F-825F-79B416B6D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527" y="1607184"/>
            <a:ext cx="4506461" cy="399932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1DD2B3-CA41-4192-9A1B-57BE5D3BD4EB}"/>
              </a:ext>
            </a:extLst>
          </p:cNvPr>
          <p:cNvSpPr txBox="1"/>
          <p:nvPr/>
        </p:nvSpPr>
        <p:spPr>
          <a:xfrm>
            <a:off x="2944913" y="1827047"/>
            <a:ext cx="2327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 RRR=100 @ 300 K: 25 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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6FC6A3F-DA83-41BF-9645-1D1D0E10FE0A}"/>
              </a:ext>
            </a:extLst>
          </p:cNvPr>
          <p:cNvCxnSpPr/>
          <p:nvPr/>
        </p:nvCxnSpPr>
        <p:spPr>
          <a:xfrm flipV="1">
            <a:off x="5163127" y="1605431"/>
            <a:ext cx="0" cy="65959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1F2AC369-134E-4BE8-8B42-7020F259E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509" y="5526813"/>
            <a:ext cx="2568163" cy="29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080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54709-CE4A-4691-BCD3-1BADB15BC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Soldering of HTS coated conductors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04F7E-F7CD-4886-8429-8773A71E52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CEA9D8-DC76-4562-A881-B0D60E49EF62}" type="datetime1">
              <a:rPr kumimoji="0" lang="en-GB" sz="1333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25/03/2021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67526-7C8B-4D32-8A72-1B40AF3EA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Grudiev, Muon collider testing opportunities workshop</a:t>
            </a:r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0F72A-8769-4960-AE72-23136E631E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333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AD0442-F45B-417A-8DCF-0B7CEE66343A}"/>
              </a:ext>
            </a:extLst>
          </p:cNvPr>
          <p:cNvGrpSpPr/>
          <p:nvPr/>
        </p:nvGrpSpPr>
        <p:grpSpPr>
          <a:xfrm>
            <a:off x="-329149" y="637596"/>
            <a:ext cx="7169149" cy="5467350"/>
            <a:chOff x="329249" y="1522668"/>
            <a:chExt cx="6715734" cy="513912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8BE863A-E064-4AB2-B42D-A02B1D721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249" y="1522668"/>
              <a:ext cx="6715734" cy="513912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90880D2F-8BE5-4FAB-B5E1-2171C51100FA}"/>
                    </a:ext>
                  </a:extLst>
                </p:cNvPr>
                <p:cNvSpPr txBox="1"/>
                <p:nvPr/>
              </p:nvSpPr>
              <p:spPr>
                <a:xfrm>
                  <a:off x="2814474" y="1736380"/>
                  <a:ext cx="205376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T = 50 K, </a:t>
                  </a:r>
                  <a14:m>
                    <m:oMath xmlns:m="http://schemas.openxmlformats.org/officeDocument/2006/math">
                      <m:r>
                        <a:rPr kumimoji="0" lang="de-DE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𝝂</m:t>
                      </m:r>
                      <m:r>
                        <a:rPr kumimoji="0" lang="de-DE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de-DE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𝟖</m:t>
                      </m:r>
                    </m:oMath>
                  </a14:m>
                  <a:r>
                    <a:rPr kumimoji="0" lang="en-US" sz="2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GHz</a:t>
                  </a:r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4474" y="1736380"/>
                  <a:ext cx="2053767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685" t="-9091" r="-15436" b="-3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3E8B17-135E-4403-861F-8989B408F20E}"/>
                </a:ext>
              </a:extLst>
            </p:cNvPr>
            <p:cNvSpPr txBox="1"/>
            <p:nvPr/>
          </p:nvSpPr>
          <p:spPr>
            <a:xfrm>
              <a:off x="3682039" y="2369413"/>
              <a:ext cx="6786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FA85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FCC Cu</a:t>
              </a:r>
              <a:endPara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A85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C99D0B-1AAE-4B38-B7E4-180EA69B53B0}"/>
                </a:ext>
              </a:extLst>
            </p:cNvPr>
            <p:cNvSpPr txBox="1"/>
            <p:nvPr/>
          </p:nvSpPr>
          <p:spPr>
            <a:xfrm>
              <a:off x="5313056" y="2878287"/>
              <a:ext cx="518979" cy="309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6BBD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CC 2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6BBD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200AECE-CCC5-40D1-901C-CC00CD3624E3}"/>
                </a:ext>
              </a:extLst>
            </p:cNvPr>
            <p:cNvSpPr txBox="1"/>
            <p:nvPr/>
          </p:nvSpPr>
          <p:spPr>
            <a:xfrm>
              <a:off x="5084950" y="4275778"/>
              <a:ext cx="518979" cy="309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F8424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CC 4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F84242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C99BC4-0242-432B-88EE-17A10CC3D8AC}"/>
                </a:ext>
              </a:extLst>
            </p:cNvPr>
            <p:cNvSpPr txBox="1"/>
            <p:nvPr/>
          </p:nvSpPr>
          <p:spPr>
            <a:xfrm>
              <a:off x="5178140" y="5154527"/>
              <a:ext cx="518979" cy="309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7B29BD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CC 5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7B29BD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2696AFD5-8796-400C-AB51-244AB334EC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1634" y="872101"/>
            <a:ext cx="4667205" cy="134014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7EAF3F-6C23-403B-A38D-EB68D41EA4D2}"/>
              </a:ext>
            </a:extLst>
          </p:cNvPr>
          <p:cNvSpPr txBox="1"/>
          <p:nvPr/>
        </p:nvSpPr>
        <p:spPr>
          <a:xfrm>
            <a:off x="1491348" y="279692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Standard sample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1FF342-8F5C-42BE-9598-A7E416314F1A}"/>
              </a:ext>
            </a:extLst>
          </p:cNvPr>
          <p:cNvSpPr txBox="1"/>
          <p:nvPr/>
        </p:nvSpPr>
        <p:spPr>
          <a:xfrm>
            <a:off x="1504172" y="2461962"/>
            <a:ext cx="19159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Soldered sample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DADFD-98F3-45D1-BA23-435E725BCC5D}"/>
              </a:ext>
            </a:extLst>
          </p:cNvPr>
          <p:cNvSpPr txBox="1"/>
          <p:nvPr/>
        </p:nvSpPr>
        <p:spPr>
          <a:xfrm>
            <a:off x="6530109" y="2461962"/>
            <a:ext cx="55298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Soldering mostly preserves properties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could be used in a cavity made in sectors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64F557E-9994-4A77-A69C-813A338DB75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722"/>
          <a:stretch/>
        </p:blipFill>
        <p:spPr>
          <a:xfrm>
            <a:off x="6134233" y="3653758"/>
            <a:ext cx="5925767" cy="233214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E74527-ABF6-4537-832B-9EEED1BC64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4947" y="6102376"/>
            <a:ext cx="3552870" cy="18126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12D2A00-D57B-4804-8EDA-A0AF494931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89886" y="5909023"/>
            <a:ext cx="3278953" cy="19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40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B37F-08D4-4CB9-9CE4-E36D54FD8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A666F-B171-42E7-B0DD-E92A7D03F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Muon collider layout and RF</a:t>
            </a:r>
          </a:p>
          <a:p>
            <a:pPr lvl="1"/>
            <a:r>
              <a:rPr lang="en-US" dirty="0"/>
              <a:t>MAP scheme: proton driven muon source</a:t>
            </a:r>
          </a:p>
          <a:p>
            <a:pPr lvl="1"/>
            <a:r>
              <a:rPr lang="en-US" dirty="0"/>
              <a:t>LEMMA scheme: positron driven muon source</a:t>
            </a:r>
          </a:p>
          <a:p>
            <a:r>
              <a:rPr lang="en-US" dirty="0"/>
              <a:t>RF system for proton driver </a:t>
            </a:r>
          </a:p>
          <a:p>
            <a:r>
              <a:rPr lang="en-US" dirty="0"/>
              <a:t>RF system for positron driver</a:t>
            </a:r>
          </a:p>
          <a:p>
            <a:r>
              <a:rPr lang="en-US" dirty="0"/>
              <a:t>RF system for muon cooling</a:t>
            </a:r>
          </a:p>
          <a:p>
            <a:r>
              <a:rPr lang="en-US" dirty="0"/>
              <a:t>RF system for acceleration and collider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048730-36E3-4630-A645-390F49DED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5196-F9AC-4C89-8FC8-04810D8A7E04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B0A31-0E2C-40FE-AF5B-239AC010E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DFA010-E62C-4B03-AD00-E0F43F9D8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</p:spTree>
    <p:extLst>
      <p:ext uri="{BB962C8B-B14F-4D97-AF65-F5344CB8AC3E}">
        <p14:creationId xmlns:p14="http://schemas.microsoft.com/office/powerpoint/2010/main" val="180725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EAE0835-0DDD-4C1A-9D06-2FA819895D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106" r="2811" b="31163"/>
          <a:stretch/>
        </p:blipFill>
        <p:spPr>
          <a:xfrm>
            <a:off x="5857273" y="365125"/>
            <a:ext cx="6334727" cy="19925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F4B442-D900-47CE-A2B9-00B8303CE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143"/>
            <a:ext cx="6125430" cy="1325563"/>
          </a:xfrm>
        </p:spPr>
        <p:txBody>
          <a:bodyPr/>
          <a:lstStyle/>
          <a:p>
            <a:r>
              <a:rPr lang="en-US" dirty="0"/>
              <a:t> Initial acceleration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85EC4-93E2-421D-83E2-CE652A497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236" y="1690688"/>
            <a:ext cx="5735782" cy="4351338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Limited muon lifetime requires highest possible accelerating gradient to reach higher energies</a:t>
            </a:r>
          </a:p>
          <a:p>
            <a:r>
              <a:rPr lang="en-US" sz="2400" dirty="0"/>
              <a:t>Large emittance require large acceptance </a:t>
            </a:r>
          </a:p>
          <a:p>
            <a:pPr lvl="1"/>
            <a:r>
              <a:rPr lang="en-US" sz="2000" dirty="0"/>
              <a:t>Additional voltage</a:t>
            </a:r>
          </a:p>
          <a:p>
            <a:pPr lvl="1"/>
            <a:r>
              <a:rPr lang="en-US" sz="2000" dirty="0"/>
              <a:t>Low frequency</a:t>
            </a:r>
          </a:p>
          <a:p>
            <a:pPr lvl="1"/>
            <a:r>
              <a:rPr lang="en-US" sz="2000" dirty="0"/>
              <a:t>Large aperture</a:t>
            </a:r>
            <a:endParaRPr lang="en-US" sz="2400" dirty="0"/>
          </a:p>
          <a:p>
            <a:r>
              <a:rPr lang="en-US" sz="2400" dirty="0"/>
              <a:t>Very large bunch charge: ~5x10</a:t>
            </a:r>
            <a:r>
              <a:rPr lang="en-US" sz="2400" baseline="30000" dirty="0"/>
              <a:t>12</a:t>
            </a:r>
            <a:r>
              <a:rPr lang="en-US" sz="2400" dirty="0"/>
              <a:t> causes collective effects which must be addressed</a:t>
            </a:r>
          </a:p>
          <a:p>
            <a:r>
              <a:rPr lang="en-US" sz="2400" dirty="0"/>
              <a:t>Transmission and decay beam losses </a:t>
            </a:r>
          </a:p>
          <a:p>
            <a:r>
              <a:rPr lang="en-US" sz="2400" dirty="0"/>
              <a:t>Strong focusing magnets with large apertures</a:t>
            </a:r>
          </a:p>
          <a:p>
            <a:pPr lvl="1"/>
            <a:r>
              <a:rPr lang="en-US" sz="2000" dirty="0"/>
              <a:t>Stray magnetic fields</a:t>
            </a:r>
          </a:p>
          <a:p>
            <a:pPr lvl="1"/>
            <a:r>
              <a:rPr lang="en-US" sz="2000" dirty="0"/>
              <a:t>Low filling factor</a:t>
            </a:r>
          </a:p>
          <a:p>
            <a:pPr lvl="1"/>
            <a:r>
              <a:rPr lang="en-US" sz="2000" dirty="0"/>
              <a:t>Cryogenic NC RF might help in the </a:t>
            </a:r>
            <a:r>
              <a:rPr lang="en-US" sz="2000" dirty="0" err="1"/>
              <a:t>linac</a:t>
            </a:r>
            <a:endParaRPr lang="en-US" sz="20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3C628-FF75-456E-B02C-E101B4A04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7A63-6D7D-4B06-9188-DB124673FB9D}" type="datetime1">
              <a:rPr lang="en-GB" smtClean="0"/>
              <a:t>25/03/2021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B71E9-376F-4C86-943E-C84F76AB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20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830D63-B41D-4485-AEA6-A98B31EF9F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108"/>
          <a:stretch/>
        </p:blipFill>
        <p:spPr>
          <a:xfrm>
            <a:off x="6253018" y="2492158"/>
            <a:ext cx="5934765" cy="3849968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D9548E20-A763-4E0E-B922-5630DF358F0E}"/>
              </a:ext>
            </a:extLst>
          </p:cNvPr>
          <p:cNvSpPr/>
          <p:nvPr/>
        </p:nvSpPr>
        <p:spPr>
          <a:xfrm rot="16200000">
            <a:off x="9095301" y="-239267"/>
            <a:ext cx="219017" cy="56034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247434-3DE0-4621-957F-E9FFAB87078F}"/>
              </a:ext>
            </a:extLst>
          </p:cNvPr>
          <p:cNvCxnSpPr>
            <a:cxnSpLocks/>
            <a:stCxn id="14" idx="1"/>
            <a:endCxn id="20" idx="1"/>
          </p:cNvCxnSpPr>
          <p:nvPr/>
        </p:nvCxnSpPr>
        <p:spPr>
          <a:xfrm flipH="1" flipV="1">
            <a:off x="7877819" y="1392395"/>
            <a:ext cx="1326991" cy="1060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>
            <a:extLst>
              <a:ext uri="{FF2B5EF4-FFF2-40B4-BE49-F238E27FC236}">
                <a16:creationId xmlns:a16="http://schemas.microsoft.com/office/drawing/2014/main" id="{78ED2756-9F4B-4C25-9B0C-6DCFEB8409CF}"/>
              </a:ext>
            </a:extLst>
          </p:cNvPr>
          <p:cNvSpPr/>
          <p:nvPr/>
        </p:nvSpPr>
        <p:spPr>
          <a:xfrm rot="6507204">
            <a:off x="7767164" y="-160103"/>
            <a:ext cx="102755" cy="2957111"/>
          </a:xfrm>
          <a:prstGeom prst="rightBrace">
            <a:avLst>
              <a:gd name="adj1" fmla="val 8333"/>
              <a:gd name="adj2" fmla="val 4730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7606FE-F00C-434B-9BF2-791BAACCA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</p:spTree>
    <p:extLst>
      <p:ext uri="{BB962C8B-B14F-4D97-AF65-F5344CB8AC3E}">
        <p14:creationId xmlns:p14="http://schemas.microsoft.com/office/powerpoint/2010/main" val="2290858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lemma.pdf">
            <a:extLst>
              <a:ext uri="{FF2B5EF4-FFF2-40B4-BE49-F238E27FC236}">
                <a16:creationId xmlns:a16="http://schemas.microsoft.com/office/drawing/2014/main" id="{0AD8A30D-2201-4830-812F-88C0856996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11313" r="7540" b="6015"/>
          <a:stretch/>
        </p:blipFill>
        <p:spPr>
          <a:xfrm>
            <a:off x="4498108" y="3901269"/>
            <a:ext cx="2495325" cy="25007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2B9B0F-763C-4180-ABEB-BA00995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088" y="4988"/>
            <a:ext cx="10515600" cy="1325563"/>
          </a:xfrm>
        </p:spPr>
        <p:txBody>
          <a:bodyPr/>
          <a:lstStyle/>
          <a:p>
            <a:r>
              <a:rPr lang="en-US" dirty="0"/>
              <a:t>Muon Colliders and RF systems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93002-93C5-4289-B47B-DF99AD86D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53FB0-E678-4D6E-80B5-3ADF48185082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634CB-FAA7-4D2A-90B8-3A308C3B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3</a:t>
            </a:fld>
            <a:endParaRPr lang="en-GB"/>
          </a:p>
        </p:txBody>
      </p:sp>
      <p:pic>
        <p:nvPicPr>
          <p:cNvPr id="7" name="Content Placeholder 6" descr="p4.tiff">
            <a:extLst>
              <a:ext uri="{FF2B5EF4-FFF2-40B4-BE49-F238E27FC236}">
                <a16:creationId xmlns:a16="http://schemas.microsoft.com/office/drawing/2014/main" id="{4081E4D1-8864-46FE-B86B-514871823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838200" y="1264736"/>
            <a:ext cx="10515600" cy="25986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84DCAC-359D-4D68-AD3F-1B0419FB3CC2}"/>
              </a:ext>
            </a:extLst>
          </p:cNvPr>
          <p:cNvSpPr txBox="1"/>
          <p:nvPr/>
        </p:nvSpPr>
        <p:spPr>
          <a:xfrm>
            <a:off x="805527" y="931951"/>
            <a:ext cx="5618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Proton driven Muon Collider Concept (MAP collaboration)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326A64-2172-470B-98FE-07A0E107C1AF}"/>
              </a:ext>
            </a:extLst>
          </p:cNvPr>
          <p:cNvSpPr txBox="1"/>
          <p:nvPr/>
        </p:nvSpPr>
        <p:spPr>
          <a:xfrm>
            <a:off x="3925455" y="1936107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CDCB42-2525-4B61-90B5-0FCEAFD60E82}"/>
              </a:ext>
            </a:extLst>
          </p:cNvPr>
          <p:cNvSpPr txBox="1"/>
          <p:nvPr/>
        </p:nvSpPr>
        <p:spPr>
          <a:xfrm>
            <a:off x="4264286" y="1931157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5BCAED-7C58-49BC-9FD2-E01B076960CD}"/>
              </a:ext>
            </a:extLst>
          </p:cNvPr>
          <p:cNvSpPr txBox="1"/>
          <p:nvPr/>
        </p:nvSpPr>
        <p:spPr>
          <a:xfrm>
            <a:off x="4589159" y="1931633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80536B-E40E-491B-AB4E-FE87ADC65881}"/>
              </a:ext>
            </a:extLst>
          </p:cNvPr>
          <p:cNvSpPr txBox="1"/>
          <p:nvPr/>
        </p:nvSpPr>
        <p:spPr>
          <a:xfrm>
            <a:off x="5165713" y="1793683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0012B3-7D03-4789-BB1F-E73FFAF936C4}"/>
              </a:ext>
            </a:extLst>
          </p:cNvPr>
          <p:cNvSpPr txBox="1"/>
          <p:nvPr/>
        </p:nvSpPr>
        <p:spPr>
          <a:xfrm>
            <a:off x="5675692" y="3400551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1DCC82-9E9A-4D7A-A6EA-FDE82FA050F2}"/>
              </a:ext>
            </a:extLst>
          </p:cNvPr>
          <p:cNvSpPr txBox="1"/>
          <p:nvPr/>
        </p:nvSpPr>
        <p:spPr>
          <a:xfrm>
            <a:off x="6126010" y="1793683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171386-B1B8-4B17-8934-D4DD4C129DDB}"/>
              </a:ext>
            </a:extLst>
          </p:cNvPr>
          <p:cNvSpPr txBox="1"/>
          <p:nvPr/>
        </p:nvSpPr>
        <p:spPr>
          <a:xfrm>
            <a:off x="6606653" y="1793683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FF30D6-504E-4A0F-B246-57B0505BB78A}"/>
              </a:ext>
            </a:extLst>
          </p:cNvPr>
          <p:cNvSpPr txBox="1"/>
          <p:nvPr/>
        </p:nvSpPr>
        <p:spPr>
          <a:xfrm>
            <a:off x="7279829" y="1931157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05E953-57EA-499C-B193-27B0E73728A8}"/>
              </a:ext>
            </a:extLst>
          </p:cNvPr>
          <p:cNvSpPr txBox="1"/>
          <p:nvPr/>
        </p:nvSpPr>
        <p:spPr>
          <a:xfrm>
            <a:off x="7518596" y="2335374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43E12B-9ADD-4D3C-8380-83C56F7A5AD2}"/>
              </a:ext>
            </a:extLst>
          </p:cNvPr>
          <p:cNvSpPr txBox="1"/>
          <p:nvPr/>
        </p:nvSpPr>
        <p:spPr>
          <a:xfrm>
            <a:off x="9144689" y="2335374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1D9FC0-B7DE-40A5-9E26-0F11F02C9226}"/>
              </a:ext>
            </a:extLst>
          </p:cNvPr>
          <p:cNvSpPr txBox="1"/>
          <p:nvPr/>
        </p:nvSpPr>
        <p:spPr>
          <a:xfrm>
            <a:off x="10909274" y="1780650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7A4CB5F-3205-4AC3-B4F0-1235D6E75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740129A-9AD6-451B-9A12-EB6A596B9707}"/>
              </a:ext>
            </a:extLst>
          </p:cNvPr>
          <p:cNvGrpSpPr/>
          <p:nvPr/>
        </p:nvGrpSpPr>
        <p:grpSpPr>
          <a:xfrm>
            <a:off x="6336164" y="3845370"/>
            <a:ext cx="4993418" cy="2598665"/>
            <a:chOff x="6336164" y="3817658"/>
            <a:chExt cx="4993418" cy="2598665"/>
          </a:xfrm>
        </p:grpSpPr>
        <p:pic>
          <p:nvPicPr>
            <p:cNvPr id="24" name="Content Placeholder 6" descr="p4.tiff">
              <a:extLst>
                <a:ext uri="{FF2B5EF4-FFF2-40B4-BE49-F238E27FC236}">
                  <a16:creationId xmlns:a16="http://schemas.microsoft.com/office/drawing/2014/main" id="{553F4B44-8D5B-4592-BBEC-4538DBB6D9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0479" t="50142" r="-2" b="-35"/>
            <a:stretch/>
          </p:blipFill>
          <p:spPr>
            <a:xfrm>
              <a:off x="7173565" y="3817658"/>
              <a:ext cx="4156017" cy="259866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F3307AC-E113-4615-A125-212F74D3D401}"/>
                </a:ext>
              </a:extLst>
            </p:cNvPr>
            <p:cNvSpPr/>
            <p:nvPr/>
          </p:nvSpPr>
          <p:spPr>
            <a:xfrm>
              <a:off x="7242937" y="4196668"/>
              <a:ext cx="820408" cy="2047113"/>
            </a:xfrm>
            <a:prstGeom prst="rect">
              <a:avLst/>
            </a:prstGeom>
            <a:gradFill>
              <a:gsLst>
                <a:gs pos="51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9BF93CC-8383-4DB7-9C18-28C9C50E0D00}"/>
                </a:ext>
              </a:extLst>
            </p:cNvPr>
            <p:cNvSpPr/>
            <p:nvPr/>
          </p:nvSpPr>
          <p:spPr>
            <a:xfrm>
              <a:off x="7242937" y="5878656"/>
              <a:ext cx="1984189" cy="365125"/>
            </a:xfrm>
            <a:prstGeom prst="rect">
              <a:avLst/>
            </a:prstGeom>
            <a:gradFill>
              <a:gsLst>
                <a:gs pos="51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BB372DB-3F11-4085-BA76-BAFC8F45E1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6164" y="5081334"/>
              <a:ext cx="1727181" cy="14103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A6E81DE-81C6-4DB5-AAEF-327A55DF4D9F}"/>
              </a:ext>
            </a:extLst>
          </p:cNvPr>
          <p:cNvSpPr txBox="1"/>
          <p:nvPr/>
        </p:nvSpPr>
        <p:spPr>
          <a:xfrm>
            <a:off x="9144689" y="4890474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846D53-A0CF-48A4-8DC6-24BBCAB73516}"/>
              </a:ext>
            </a:extLst>
          </p:cNvPr>
          <p:cNvSpPr txBox="1"/>
          <p:nvPr/>
        </p:nvSpPr>
        <p:spPr>
          <a:xfrm>
            <a:off x="10900832" y="4254836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97104BD-766A-446D-BE20-0773F774F590}"/>
              </a:ext>
            </a:extLst>
          </p:cNvPr>
          <p:cNvSpPr txBox="1"/>
          <p:nvPr/>
        </p:nvSpPr>
        <p:spPr>
          <a:xfrm>
            <a:off x="3286953" y="4232712"/>
            <a:ext cx="13092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Positron driven Muon Collider concept (LEMMA)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5BD416-5822-4BC8-BE94-03ED4F070F60}"/>
              </a:ext>
            </a:extLst>
          </p:cNvPr>
          <p:cNvSpPr/>
          <p:nvPr/>
        </p:nvSpPr>
        <p:spPr>
          <a:xfrm>
            <a:off x="7218649" y="1264736"/>
            <a:ext cx="4156017" cy="515158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1E42C0-57F2-450C-A1C2-EF749BC89304}"/>
              </a:ext>
            </a:extLst>
          </p:cNvPr>
          <p:cNvSpPr/>
          <p:nvPr/>
        </p:nvSpPr>
        <p:spPr>
          <a:xfrm>
            <a:off x="3404344" y="1275906"/>
            <a:ext cx="3779644" cy="25597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85CE7A-DA55-4339-BA73-9257B16E4999}"/>
              </a:ext>
            </a:extLst>
          </p:cNvPr>
          <p:cNvSpPr/>
          <p:nvPr/>
        </p:nvSpPr>
        <p:spPr>
          <a:xfrm>
            <a:off x="805527" y="1280742"/>
            <a:ext cx="2568611" cy="25597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878D72-58A8-4304-824E-474226C5970C}"/>
              </a:ext>
            </a:extLst>
          </p:cNvPr>
          <p:cNvSpPr/>
          <p:nvPr/>
        </p:nvSpPr>
        <p:spPr>
          <a:xfrm>
            <a:off x="4301715" y="3882925"/>
            <a:ext cx="2871850" cy="255978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E2D4F4-1E44-45BA-A253-648CD7F9C6C4}"/>
              </a:ext>
            </a:extLst>
          </p:cNvPr>
          <p:cNvSpPr txBox="1"/>
          <p:nvPr/>
        </p:nvSpPr>
        <p:spPr>
          <a:xfrm>
            <a:off x="7191518" y="480595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 GeV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6B88BC5-02D1-44D0-A1CB-AD8D07467AB3}"/>
              </a:ext>
            </a:extLst>
          </p:cNvPr>
          <p:cNvSpPr txBox="1"/>
          <p:nvPr/>
        </p:nvSpPr>
        <p:spPr>
          <a:xfrm>
            <a:off x="1271935" y="1965316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7C06CA8-A4D2-48E3-A52E-3BA7A2B9B002}"/>
              </a:ext>
            </a:extLst>
          </p:cNvPr>
          <p:cNvSpPr txBox="1"/>
          <p:nvPr/>
        </p:nvSpPr>
        <p:spPr>
          <a:xfrm>
            <a:off x="856756" y="1965316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FAE154-BA17-4C20-9680-C6F41BBDA2B9}"/>
              </a:ext>
            </a:extLst>
          </p:cNvPr>
          <p:cNvSpPr txBox="1"/>
          <p:nvPr/>
        </p:nvSpPr>
        <p:spPr>
          <a:xfrm>
            <a:off x="1879611" y="1892682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A32DA18-89C1-4F0B-8C2E-2C9D25DD891A}"/>
              </a:ext>
            </a:extLst>
          </p:cNvPr>
          <p:cNvSpPr txBox="1"/>
          <p:nvPr/>
        </p:nvSpPr>
        <p:spPr>
          <a:xfrm>
            <a:off x="2428596" y="1888182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96B7D3-1B06-439D-94A6-0D68BB46F8F1}"/>
              </a:ext>
            </a:extLst>
          </p:cNvPr>
          <p:cNvSpPr txBox="1"/>
          <p:nvPr/>
        </p:nvSpPr>
        <p:spPr>
          <a:xfrm>
            <a:off x="5400770" y="4433430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BBC64BF-9A09-4178-83CC-161FB48DF0DB}"/>
              </a:ext>
            </a:extLst>
          </p:cNvPr>
          <p:cNvSpPr txBox="1"/>
          <p:nvPr/>
        </p:nvSpPr>
        <p:spPr>
          <a:xfrm>
            <a:off x="5745770" y="4437753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D31304E-612F-4826-B570-94E3E9E14D5E}"/>
              </a:ext>
            </a:extLst>
          </p:cNvPr>
          <p:cNvSpPr txBox="1"/>
          <p:nvPr/>
        </p:nvSpPr>
        <p:spPr>
          <a:xfrm>
            <a:off x="5610924" y="1323560"/>
            <a:ext cx="1549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Muon cooling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7411068-7E78-400D-9B29-F45A02637FB7}"/>
              </a:ext>
            </a:extLst>
          </p:cNvPr>
          <p:cNvSpPr txBox="1"/>
          <p:nvPr/>
        </p:nvSpPr>
        <p:spPr>
          <a:xfrm>
            <a:off x="7827804" y="913678"/>
            <a:ext cx="3200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Acceleration and collider rings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07F7401-9D6A-479A-8FD3-CF5117226C45}"/>
              </a:ext>
            </a:extLst>
          </p:cNvPr>
          <p:cNvSpPr txBox="1"/>
          <p:nvPr/>
        </p:nvSpPr>
        <p:spPr>
          <a:xfrm>
            <a:off x="4968507" y="4210659"/>
            <a:ext cx="183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Positron Driver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251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931" y="2453342"/>
            <a:ext cx="4619069" cy="2578085"/>
          </a:xfrm>
          <a:prstGeom prst="rect">
            <a:avLst/>
          </a:prstGeom>
        </p:spPr>
      </p:pic>
      <p:pic>
        <p:nvPicPr>
          <p:cNvPr id="4" name="Content Placeholder 2">
            <a:extLst>
              <a:ext uri="{FF2B5EF4-FFF2-40B4-BE49-F238E27FC236}">
                <a16:creationId xmlns:a16="http://schemas.microsoft.com/office/drawing/2014/main" id="{99A771E1-D9EE-B249-9392-559B2D84470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7011" t="40662" r="70659" b="32002"/>
          <a:stretch/>
        </p:blipFill>
        <p:spPr>
          <a:xfrm>
            <a:off x="205740" y="411481"/>
            <a:ext cx="3954780" cy="3741008"/>
          </a:xfrm>
        </p:spPr>
      </p:pic>
      <p:sp>
        <p:nvSpPr>
          <p:cNvPr id="11" name="TextBox 10"/>
          <p:cNvSpPr txBox="1"/>
          <p:nvPr/>
        </p:nvSpPr>
        <p:spPr>
          <a:xfrm>
            <a:off x="5269230" y="514350"/>
            <a:ext cx="614046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Challenges: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Few MW beam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….</a:t>
            </a:r>
          </a:p>
          <a:p>
            <a:r>
              <a:rPr lang="en-US" sz="2400" dirty="0"/>
              <a:t>---------------------------------------------------------</a:t>
            </a:r>
            <a:endParaRPr lang="en-GB" sz="2400" dirty="0"/>
          </a:p>
          <a:p>
            <a:r>
              <a:rPr lang="en-US" sz="2400" dirty="0"/>
              <a:t>State of the art RF technology (SNS, ESS, SPL, …)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9150" y="4472563"/>
            <a:ext cx="4632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Required RF Test facility for feasibility demonstration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NO</a:t>
            </a:r>
            <a:endParaRPr lang="en-GB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8581"/>
          <a:stretch/>
        </p:blipFill>
        <p:spPr>
          <a:xfrm>
            <a:off x="4216532" y="3973745"/>
            <a:ext cx="4304145" cy="25708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6EE40BB-0ABC-4EF5-AFF9-308EF543CA99}"/>
              </a:ext>
            </a:extLst>
          </p:cNvPr>
          <p:cNvSpPr/>
          <p:nvPr/>
        </p:nvSpPr>
        <p:spPr>
          <a:xfrm>
            <a:off x="380049" y="411480"/>
            <a:ext cx="3780471" cy="36525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4823D9-5359-46A8-A68B-636499C3F8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6592" y="5613655"/>
            <a:ext cx="2999492" cy="73158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84DF95C-85CC-4ED3-ABB8-6B51285A6857}"/>
              </a:ext>
            </a:extLst>
          </p:cNvPr>
          <p:cNvSpPr/>
          <p:nvPr/>
        </p:nvSpPr>
        <p:spPr>
          <a:xfrm>
            <a:off x="8849395" y="5205193"/>
            <a:ext cx="3094433" cy="118975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E7AC62-BBFB-423D-9AC6-CF30A89E91BB}"/>
              </a:ext>
            </a:extLst>
          </p:cNvPr>
          <p:cNvSpPr txBox="1"/>
          <p:nvPr/>
        </p:nvSpPr>
        <p:spPr>
          <a:xfrm>
            <a:off x="9744632" y="5255223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SPL@CERN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49D3C6-0BCE-4655-9E31-3AFCA50DA57B}"/>
              </a:ext>
            </a:extLst>
          </p:cNvPr>
          <p:cNvSpPr txBox="1"/>
          <p:nvPr/>
        </p:nvSpPr>
        <p:spPr>
          <a:xfrm>
            <a:off x="1137051" y="1466552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FD33C7-FF2D-448C-9A4D-4047E7CB899B}"/>
              </a:ext>
            </a:extLst>
          </p:cNvPr>
          <p:cNvSpPr txBox="1"/>
          <p:nvPr/>
        </p:nvSpPr>
        <p:spPr>
          <a:xfrm>
            <a:off x="443520" y="1466552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55C154-37B4-45DE-80E5-369DF2236FBC}"/>
              </a:ext>
            </a:extLst>
          </p:cNvPr>
          <p:cNvSpPr txBox="1"/>
          <p:nvPr/>
        </p:nvSpPr>
        <p:spPr>
          <a:xfrm>
            <a:off x="1972538" y="1388042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E6C882-593C-4318-8780-4836C2B4E2B2}"/>
              </a:ext>
            </a:extLst>
          </p:cNvPr>
          <p:cNvSpPr txBox="1"/>
          <p:nvPr/>
        </p:nvSpPr>
        <p:spPr>
          <a:xfrm>
            <a:off x="2729540" y="1388042"/>
            <a:ext cx="42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049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0435" y="488286"/>
            <a:ext cx="46328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Challenges: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Positron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Muon accumulation and merging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….</a:t>
            </a:r>
          </a:p>
          <a:p>
            <a:r>
              <a:rPr lang="en-US" sz="2400" dirty="0"/>
              <a:t>----------------------------------</a:t>
            </a:r>
            <a:endParaRPr lang="en-GB" sz="2400" dirty="0"/>
          </a:p>
          <a:p>
            <a:r>
              <a:rPr lang="en-US" sz="2400" dirty="0"/>
              <a:t>State of the art RF technology for electron positron </a:t>
            </a:r>
            <a:r>
              <a:rPr lang="en-US" sz="2400" dirty="0" err="1"/>
              <a:t>linacs</a:t>
            </a:r>
            <a:r>
              <a:rPr lang="en-US" sz="24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Normal conducting: S-, C-band (LCWS, </a:t>
            </a:r>
            <a:r>
              <a:rPr lang="en-US" sz="2400" dirty="0" err="1"/>
              <a:t>SwissFEL</a:t>
            </a:r>
            <a:r>
              <a:rPr lang="en-US" sz="2400" dirty="0"/>
              <a:t>,…)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Superconducting: L-band (XFEL, ILC,…)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0435" y="5043537"/>
            <a:ext cx="4632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Required RF Test facility for feasibility demonstration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NO</a:t>
            </a:r>
            <a:endParaRPr lang="en-GB" sz="2400" b="1" dirty="0"/>
          </a:p>
        </p:txBody>
      </p:sp>
      <p:pic>
        <p:nvPicPr>
          <p:cNvPr id="19" name="Picture 18" descr="lemma.pdf">
            <a:extLst>
              <a:ext uri="{FF2B5EF4-FFF2-40B4-BE49-F238E27FC236}">
                <a16:creationId xmlns:a16="http://schemas.microsoft.com/office/drawing/2014/main" id="{CDAE936B-C8DE-42EA-83E3-CE870E0835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11313" r="7540" b="6015"/>
          <a:stretch/>
        </p:blipFill>
        <p:spPr>
          <a:xfrm>
            <a:off x="5680362" y="573472"/>
            <a:ext cx="5658023" cy="567039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2A46CD0-52F0-48E2-8B0B-36B8841D7D02}"/>
              </a:ext>
            </a:extLst>
          </p:cNvPr>
          <p:cNvSpPr/>
          <p:nvPr/>
        </p:nvSpPr>
        <p:spPr>
          <a:xfrm>
            <a:off x="5483968" y="573472"/>
            <a:ext cx="6052249" cy="571105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457033" y="1778743"/>
            <a:ext cx="2104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Positron Driver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808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5C061-2BDF-4819-9466-DA35FB0E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system for muon capture and cooling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75957-7B62-4F24-B274-41692F5B5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A873-FAD2-40DA-872B-6EA8425993AA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DCE3E-4C8E-4548-A888-CBFC0009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31A8498E-9E2A-496F-80C1-AB074F41C8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456724"/>
              </p:ext>
            </p:extLst>
          </p:nvPr>
        </p:nvGraphicFramePr>
        <p:xfrm>
          <a:off x="302492" y="1536383"/>
          <a:ext cx="7142019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6381">
                  <a:extLst>
                    <a:ext uri="{9D8B030D-6E8A-4147-A177-3AD203B41FA5}">
                      <a16:colId xmlns:a16="http://schemas.microsoft.com/office/drawing/2014/main" val="3442704450"/>
                    </a:ext>
                  </a:extLst>
                </a:gridCol>
                <a:gridCol w="969818">
                  <a:extLst>
                    <a:ext uri="{9D8B030D-6E8A-4147-A177-3AD203B41FA5}">
                      <a16:colId xmlns:a16="http://schemas.microsoft.com/office/drawing/2014/main" val="126053599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882031978"/>
                    </a:ext>
                  </a:extLst>
                </a:gridCol>
                <a:gridCol w="1209964">
                  <a:extLst>
                    <a:ext uri="{9D8B030D-6E8A-4147-A177-3AD203B41FA5}">
                      <a16:colId xmlns:a16="http://schemas.microsoft.com/office/drawing/2014/main" val="3941251622"/>
                    </a:ext>
                  </a:extLst>
                </a:gridCol>
                <a:gridCol w="1043709">
                  <a:extLst>
                    <a:ext uri="{9D8B030D-6E8A-4147-A177-3AD203B41FA5}">
                      <a16:colId xmlns:a16="http://schemas.microsoft.com/office/drawing/2014/main" val="2274482285"/>
                    </a:ext>
                  </a:extLst>
                </a:gridCol>
                <a:gridCol w="1256147">
                  <a:extLst>
                    <a:ext uri="{9D8B030D-6E8A-4147-A177-3AD203B41FA5}">
                      <a16:colId xmlns:a16="http://schemas.microsoft.com/office/drawing/2014/main" val="27394122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Length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 of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Frequencies [MHz]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Peak Gradient [MV/m]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Peak RF power [MW/cav.]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485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490 - 366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0 - 15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              1.3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746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Rotator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366 – 326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              2.4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274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Cooler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              </a:t>
                      </a:r>
                      <a:r>
                        <a:rPr lang="en-US" b="1" dirty="0"/>
                        <a:t>3.7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081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325, 650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22, 30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470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merge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108 - 1950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~ 10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667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325, 650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22, 30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973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Final Cooling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325 - 20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383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~1300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3951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=&gt;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~12GW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061773"/>
                  </a:ext>
                </a:extLst>
              </a:tr>
            </a:tbl>
          </a:graphicData>
        </a:graphic>
      </p:graphicFrame>
      <p:pic>
        <p:nvPicPr>
          <p:cNvPr id="15" name="Picture 4">
            <a:extLst>
              <a:ext uri="{FF2B5EF4-FFF2-40B4-BE49-F238E27FC236}">
                <a16:creationId xmlns:a16="http://schemas.microsoft.com/office/drawing/2014/main" id="{4E685236-17E5-4087-8366-BF4A010B0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4745917"/>
            <a:ext cx="3721322" cy="115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19521DBB-8F85-405D-BC40-09EAD5315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82200" y="4702822"/>
            <a:ext cx="2089727" cy="166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23B27D62-7597-42C7-A96A-A3EEC084C7C8}"/>
              </a:ext>
            </a:extLst>
          </p:cNvPr>
          <p:cNvSpPr/>
          <p:nvPr/>
        </p:nvSpPr>
        <p:spPr>
          <a:xfrm>
            <a:off x="3581400" y="5109181"/>
            <a:ext cx="2514600" cy="212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DC43B79A-2232-4C74-86A4-CB392F8F0ACF}"/>
              </a:ext>
            </a:extLst>
          </p:cNvPr>
          <p:cNvSpPr/>
          <p:nvPr/>
        </p:nvSpPr>
        <p:spPr>
          <a:xfrm>
            <a:off x="6875399" y="3570552"/>
            <a:ext cx="484632" cy="1413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34CE38-7AB7-4FFF-BA23-11FF4E2F5703}"/>
              </a:ext>
            </a:extLst>
          </p:cNvPr>
          <p:cNvSpPr txBox="1"/>
          <p:nvPr/>
        </p:nvSpPr>
        <p:spPr>
          <a:xfrm>
            <a:off x="302492" y="5417503"/>
            <a:ext cx="72977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It is a very large and complex RF system with high peak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Very high bunch charge: (40-&gt;4)e12 =&gt; Collective effects (?) 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DCE457-BEA4-441D-93C4-E4F3688DA18C}"/>
              </a:ext>
            </a:extLst>
          </p:cNvPr>
          <p:cNvSpPr txBox="1"/>
          <p:nvPr/>
        </p:nvSpPr>
        <p:spPr>
          <a:xfrm>
            <a:off x="10151355" y="489089"/>
            <a:ext cx="191661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Summarized from:</a:t>
            </a:r>
          </a:p>
          <a:p>
            <a:r>
              <a:rPr lang="en-GB" dirty="0">
                <a:hlinkClick r:id="rId4"/>
              </a:rPr>
              <a:t>David </a:t>
            </a:r>
            <a:r>
              <a:rPr lang="en-GB" dirty="0" err="1">
                <a:hlinkClick r:id="rId4"/>
              </a:rPr>
              <a:t>Neuffer</a:t>
            </a:r>
            <a:endParaRPr lang="en-US" dirty="0"/>
          </a:p>
          <a:p>
            <a:r>
              <a:rPr lang="en-GB" dirty="0">
                <a:hlinkClick r:id="rId5"/>
              </a:rPr>
              <a:t>Chris Rogers 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924364-7DFB-47D4-8CDF-F1E5144D7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D71521-4275-4594-9BDF-E2DCDE77FB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740" r="38989"/>
          <a:stretch/>
        </p:blipFill>
        <p:spPr>
          <a:xfrm>
            <a:off x="7555344" y="1536383"/>
            <a:ext cx="4518485" cy="300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218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AE314953-4069-4C97-8CFE-0A1F5FB23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487" y="4026434"/>
            <a:ext cx="3661256" cy="21932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EFA5D-B930-4747-9E45-FB2E18783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cavities for muon cooling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99D39-33C2-4BC9-9D0D-149FFE83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0995-F980-4D06-864C-04131767CFE2}" type="datetime1">
              <a:rPr lang="en-GB" smtClean="0"/>
              <a:t>25/03/2021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70F2C-9631-41D7-8A43-DB006AB19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D1CE23-51F5-4A27-A5C2-3B2D367936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3" r="38537" b="28149"/>
          <a:stretch/>
        </p:blipFill>
        <p:spPr>
          <a:xfrm>
            <a:off x="8353173" y="1197667"/>
            <a:ext cx="3719558" cy="2808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5F9115-7D3A-4156-882C-64F5BF2D2032}"/>
              </a:ext>
            </a:extLst>
          </p:cNvPr>
          <p:cNvSpPr txBox="1"/>
          <p:nvPr/>
        </p:nvSpPr>
        <p:spPr>
          <a:xfrm>
            <a:off x="368896" y="1348800"/>
            <a:ext cx="430322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Challenges: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Gradient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Technology far from been common</a:t>
            </a:r>
          </a:p>
          <a:p>
            <a:r>
              <a:rPr lang="en-US" sz="2000" dirty="0"/>
              <a:t>---------------------</a:t>
            </a:r>
          </a:p>
          <a:p>
            <a:r>
              <a:rPr lang="en-US" sz="2000" b="1" dirty="0"/>
              <a:t>State of the art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MICE 200 MHz RF module prototype: 4T, </a:t>
            </a:r>
            <a:r>
              <a:rPr lang="en-US" sz="2000" b="1" dirty="0"/>
              <a:t>10 MV/m</a:t>
            </a:r>
            <a:r>
              <a:rPr lang="en-US" sz="2000" dirty="0"/>
              <a:t>, 1ms@1Hz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800 MHz </a:t>
            </a:r>
            <a:r>
              <a:rPr lang="en-US" sz="2000" b="1" dirty="0">
                <a:solidFill>
                  <a:srgbClr val="FF0000"/>
                </a:solidFill>
              </a:rPr>
              <a:t>beryllium</a:t>
            </a:r>
            <a:r>
              <a:rPr lang="en-US" sz="2000" dirty="0"/>
              <a:t> RF cavity: </a:t>
            </a:r>
          </a:p>
          <a:p>
            <a:r>
              <a:rPr lang="en-US" sz="2000" dirty="0"/>
              <a:t>      3T, </a:t>
            </a:r>
            <a:r>
              <a:rPr lang="en-US" sz="2000" b="1" dirty="0"/>
              <a:t>&gt;50 MV/m</a:t>
            </a:r>
            <a:r>
              <a:rPr lang="en-US" sz="2000" dirty="0"/>
              <a:t>, 30us@10Hz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800 MHz </a:t>
            </a:r>
            <a:r>
              <a:rPr lang="en-US" sz="2000" b="1" dirty="0"/>
              <a:t>Gas</a:t>
            </a:r>
            <a:r>
              <a:rPr lang="en-US" sz="2000" dirty="0"/>
              <a:t> filled RF cavity: </a:t>
            </a:r>
          </a:p>
          <a:p>
            <a:r>
              <a:rPr lang="en-US" sz="2000" dirty="0"/>
              <a:t>      Small gap, 3T, </a:t>
            </a:r>
            <a:r>
              <a:rPr lang="en-US" sz="2000" b="1" dirty="0"/>
              <a:t>&gt;50 MV/m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76EDD7-168E-4A59-9C99-DC8AAB12BC9E}"/>
              </a:ext>
            </a:extLst>
          </p:cNvPr>
          <p:cNvCxnSpPr>
            <a:cxnSpLocks/>
          </p:cNvCxnSpPr>
          <p:nvPr/>
        </p:nvCxnSpPr>
        <p:spPr>
          <a:xfrm flipV="1">
            <a:off x="3838828" y="5061918"/>
            <a:ext cx="2076030" cy="46523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A172B67-E302-4461-B2AA-0E26E4FAE6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9666"/>
          <a:stretch/>
        </p:blipFill>
        <p:spPr>
          <a:xfrm>
            <a:off x="4600997" y="1330845"/>
            <a:ext cx="3846519" cy="263358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41D460D-0FDD-41FE-B524-6FD1E9E9D802}"/>
              </a:ext>
            </a:extLst>
          </p:cNvPr>
          <p:cNvCxnSpPr>
            <a:cxnSpLocks/>
          </p:cNvCxnSpPr>
          <p:nvPr/>
        </p:nvCxnSpPr>
        <p:spPr>
          <a:xfrm flipV="1">
            <a:off x="3653211" y="3414063"/>
            <a:ext cx="1079734" cy="28792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58AFC4B-5BBF-4B97-AD29-B0A3DC8EE6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3173" y="4927693"/>
            <a:ext cx="3779911" cy="15260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5F331-E2AD-45B9-8311-415F7BD075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58" r="4037"/>
          <a:stretch/>
        </p:blipFill>
        <p:spPr>
          <a:xfrm>
            <a:off x="8453631" y="3630249"/>
            <a:ext cx="3684106" cy="143166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404F83-354F-4678-96E6-2EB9FEBA8BBA}"/>
              </a:ext>
            </a:extLst>
          </p:cNvPr>
          <p:cNvCxnSpPr>
            <a:cxnSpLocks/>
          </p:cNvCxnSpPr>
          <p:nvPr/>
        </p:nvCxnSpPr>
        <p:spPr>
          <a:xfrm flipV="1">
            <a:off x="3838828" y="3069551"/>
            <a:ext cx="6781634" cy="15443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2253D9-C370-4AA8-A3EE-6E9440942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9FECFF0-9F21-49E9-8800-682C8A35C6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9372" y="3744885"/>
            <a:ext cx="3773800" cy="270885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612CFD-C3D6-400D-97F2-B787042A20A4}"/>
              </a:ext>
            </a:extLst>
          </p:cNvPr>
          <p:cNvSpPr txBox="1"/>
          <p:nvPr/>
        </p:nvSpPr>
        <p:spPr>
          <a:xfrm>
            <a:off x="9737877" y="5622616"/>
            <a:ext cx="239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PRAB23, 072001 (2020)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C475D1-D90B-4D05-BA2F-867DEC0A38FB}"/>
              </a:ext>
            </a:extLst>
          </p:cNvPr>
          <p:cNvSpPr txBox="1"/>
          <p:nvPr/>
        </p:nvSpPr>
        <p:spPr>
          <a:xfrm>
            <a:off x="5478085" y="6084412"/>
            <a:ext cx="239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PRAB19, 062004 (2016)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637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7861D-F718-4062-AD72-57A62E091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R&amp;D directions and</a:t>
            </a:r>
            <a:r>
              <a:rPr lang="en-US" sz="4400" b="1" dirty="0"/>
              <a:t> test facilities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73D7E-436D-4BF8-B9D6-8806910EB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/>
            <a:r>
              <a:rPr lang="en-US" b="1" dirty="0"/>
              <a:t>H</a:t>
            </a:r>
            <a:r>
              <a:rPr lang="en-US" sz="2800" b="1" dirty="0"/>
              <a:t>igh gradient RF test facility with magnetic field up to ~10T (NO BEAM)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Stage 1: Test</a:t>
            </a:r>
            <a:r>
              <a:rPr lang="en-US" sz="2800" dirty="0"/>
              <a:t> cavities for technology development </a:t>
            </a:r>
          </a:p>
          <a:p>
            <a:pPr marL="800100" lvl="1" indent="-342900"/>
            <a:r>
              <a:rPr lang="en-US" dirty="0"/>
              <a:t>Frequency: 200 - 800 MHz</a:t>
            </a:r>
          </a:p>
          <a:p>
            <a:pPr marL="800100" lvl="1" indent="-342900"/>
            <a:r>
              <a:rPr lang="en-US" dirty="0"/>
              <a:t>Magnetic field: 0 - 10T, different field configurations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Different materials: Cu, Be, Al,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Different temperatures: 300K -&gt; 70K -&gt;…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Different gases and pressure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Stage 2: Prototype(s) for muon cooling test facility</a:t>
            </a:r>
          </a:p>
          <a:p>
            <a:pPr marL="800100" lvl="1" indent="-342900"/>
            <a:r>
              <a:rPr lang="en-US" dirty="0"/>
              <a:t>Design of realistic cavity prototypes: frequency, beam aperture, integration</a:t>
            </a:r>
          </a:p>
          <a:p>
            <a:pPr marL="800100" lvl="1" indent="-342900"/>
            <a:r>
              <a:rPr lang="en-US" dirty="0"/>
              <a:t>Parameters defined based on the results of Stage 1 and the design of the muon cooling test facility</a:t>
            </a:r>
          </a:p>
          <a:p>
            <a:pPr marL="800100" lvl="1" indent="-342900"/>
            <a:r>
              <a:rPr lang="en-US" dirty="0"/>
              <a:t>Validation of high gradient in magnetic field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Muon cooling test facility</a:t>
            </a:r>
          </a:p>
          <a:p>
            <a:pPr marL="800100" lvl="1" indent="-342900"/>
            <a:r>
              <a:rPr lang="en-GB" dirty="0"/>
              <a:t>Validates performance with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3E37A-AF73-46CC-AB64-95A7FCA0A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E58C0-32A0-41B1-8A71-E3C1954B21DA}" type="datetime1">
              <a:rPr lang="en-GB" smtClean="0"/>
              <a:t>25/03/2021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59361-8773-49CB-B7EC-A07077ADC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28E3D5-B406-4BAB-BDC2-CAD454FBD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D60FB6-68FB-4806-A5CD-DD17ADE74D3B}"/>
              </a:ext>
            </a:extLst>
          </p:cNvPr>
          <p:cNvSpPr txBox="1"/>
          <p:nvPr/>
        </p:nvSpPr>
        <p:spPr>
          <a:xfrm>
            <a:off x="7952064" y="2616044"/>
            <a:ext cx="3667958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Required RF Test facility for feasibility demonstration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3071305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25F7E4F-7BBB-4116-99F7-2BCEA5D72EED}"/>
              </a:ext>
            </a:extLst>
          </p:cNvPr>
          <p:cNvSpPr/>
          <p:nvPr/>
        </p:nvSpPr>
        <p:spPr>
          <a:xfrm>
            <a:off x="5283490" y="3000837"/>
            <a:ext cx="1499844" cy="26092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63BFFA-18CF-481E-BF09-893A477A8BDB}"/>
              </a:ext>
            </a:extLst>
          </p:cNvPr>
          <p:cNvSpPr/>
          <p:nvPr/>
        </p:nvSpPr>
        <p:spPr>
          <a:xfrm>
            <a:off x="5283489" y="2252691"/>
            <a:ext cx="1499845" cy="7481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Magnet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F6F4C2-5FE1-4FDC-B417-B85EF09EE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kind of facility we need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D8E9B-4720-4FE6-996F-9491EB61A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B9C1-1D83-4545-A807-BA088760DDF0}" type="datetime1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3407C-EA0C-403B-B75D-30FD90DA4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testing opportunities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D729F-391C-4B98-87F2-D1381B379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9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5D9100-E261-4BAD-9976-B67ABF1395F5}"/>
              </a:ext>
            </a:extLst>
          </p:cNvPr>
          <p:cNvSpPr/>
          <p:nvPr/>
        </p:nvSpPr>
        <p:spPr>
          <a:xfrm>
            <a:off x="1200149" y="3487475"/>
            <a:ext cx="1514475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modulator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17E752-8938-4B22-8573-693BE07EA39D}"/>
              </a:ext>
            </a:extLst>
          </p:cNvPr>
          <p:cNvSpPr/>
          <p:nvPr/>
        </p:nvSpPr>
        <p:spPr>
          <a:xfrm>
            <a:off x="3194195" y="3487300"/>
            <a:ext cx="1514475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power source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17BD66-2F1F-4AEB-AC12-6E37BEA7C7B0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2714624" y="3944500"/>
            <a:ext cx="479571" cy="17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760B89C-AAD0-448A-9DF7-E0B4C85033DC}"/>
              </a:ext>
            </a:extLst>
          </p:cNvPr>
          <p:cNvSpPr/>
          <p:nvPr/>
        </p:nvSpPr>
        <p:spPr>
          <a:xfrm>
            <a:off x="5188241" y="3479620"/>
            <a:ext cx="1514475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cavity</a:t>
            </a:r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169026F-88D6-48FB-A481-2DA077906314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 flipV="1">
            <a:off x="4708670" y="3936820"/>
            <a:ext cx="479571" cy="768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76502095-448C-4E2F-9017-242DA1CAEC91}"/>
              </a:ext>
            </a:extLst>
          </p:cNvPr>
          <p:cNvSpPr/>
          <p:nvPr/>
        </p:nvSpPr>
        <p:spPr>
          <a:xfrm>
            <a:off x="1005752" y="3074727"/>
            <a:ext cx="5884575" cy="172719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D98C33-09F3-4EAD-AC9A-4CF78C2C92DC}"/>
              </a:ext>
            </a:extLst>
          </p:cNvPr>
          <p:cNvSpPr txBox="1"/>
          <p:nvPr/>
        </p:nvSpPr>
        <p:spPr>
          <a:xfrm>
            <a:off x="2183659" y="2648274"/>
            <a:ext cx="2275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RF infrastructure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57B492-7162-44B6-AF20-8A47F48322E4}"/>
              </a:ext>
            </a:extLst>
          </p:cNvPr>
          <p:cNvSpPr/>
          <p:nvPr/>
        </p:nvSpPr>
        <p:spPr>
          <a:xfrm>
            <a:off x="7200035" y="2574943"/>
            <a:ext cx="1323976" cy="3035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Power converter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051C052-9A0B-485C-954D-3B919337E86C}"/>
              </a:ext>
            </a:extLst>
          </p:cNvPr>
          <p:cNvSpPr/>
          <p:nvPr/>
        </p:nvSpPr>
        <p:spPr>
          <a:xfrm>
            <a:off x="5038869" y="2113278"/>
            <a:ext cx="5952982" cy="3661580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3B4232-8D2A-4B3A-B828-0B4924EE4730}"/>
              </a:ext>
            </a:extLst>
          </p:cNvPr>
          <p:cNvSpPr txBox="1"/>
          <p:nvPr/>
        </p:nvSpPr>
        <p:spPr>
          <a:xfrm>
            <a:off x="5038869" y="1690688"/>
            <a:ext cx="5096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Superconducting magnet infrastructure</a:t>
            </a:r>
            <a:endParaRPr lang="en-GB" sz="2400" dirty="0">
              <a:solidFill>
                <a:schemeClr val="accent1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D2B45-381F-4532-945D-91AF6751004D}"/>
              </a:ext>
            </a:extLst>
          </p:cNvPr>
          <p:cNvCxnSpPr>
            <a:cxnSpLocks/>
          </p:cNvCxnSpPr>
          <p:nvPr/>
        </p:nvCxnSpPr>
        <p:spPr>
          <a:xfrm>
            <a:off x="6607466" y="2820728"/>
            <a:ext cx="592569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B98EC79-FA29-4137-B0DE-8CE1A29639B0}"/>
              </a:ext>
            </a:extLst>
          </p:cNvPr>
          <p:cNvSpPr/>
          <p:nvPr/>
        </p:nvSpPr>
        <p:spPr>
          <a:xfrm>
            <a:off x="9051493" y="2272180"/>
            <a:ext cx="1323976" cy="33574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Cryogenics</a:t>
            </a:r>
            <a:endParaRPr lang="en-GB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B53CE18-ECF4-42F6-8474-F46AD8DB25BA}"/>
              </a:ext>
            </a:extLst>
          </p:cNvPr>
          <p:cNvCxnSpPr>
            <a:cxnSpLocks/>
          </p:cNvCxnSpPr>
          <p:nvPr/>
        </p:nvCxnSpPr>
        <p:spPr>
          <a:xfrm>
            <a:off x="6607466" y="2474365"/>
            <a:ext cx="2444027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136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9011</TotalTime>
  <Words>1518</Words>
  <Application>Microsoft Office PowerPoint</Application>
  <PresentationFormat>Widescreen</PresentationFormat>
  <Paragraphs>321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Courier New</vt:lpstr>
      <vt:lpstr>Optima</vt:lpstr>
      <vt:lpstr>Office Theme</vt:lpstr>
      <vt:lpstr>CERNCorporate16-9</vt:lpstr>
      <vt:lpstr>RF R&amp;D for muon collider needs and opportunities</vt:lpstr>
      <vt:lpstr>Outline</vt:lpstr>
      <vt:lpstr>Muon Colliders and RF systems</vt:lpstr>
      <vt:lpstr>PowerPoint Presentation</vt:lpstr>
      <vt:lpstr>PowerPoint Presentation</vt:lpstr>
      <vt:lpstr>RF system for muon capture and cooling</vt:lpstr>
      <vt:lpstr>RF cavities for muon cooling</vt:lpstr>
      <vt:lpstr>R&amp;D directions and test facilities</vt:lpstr>
      <vt:lpstr>What kind of facility we need</vt:lpstr>
      <vt:lpstr>Proposal mentioned by Johannes Bernhard</vt:lpstr>
      <vt:lpstr>RF test infrastructure at CERN: an example CERN 3 MeV test stand with L4-RFQ RF station</vt:lpstr>
      <vt:lpstr>Acceleration</vt:lpstr>
      <vt:lpstr>Acceleration (cont.)</vt:lpstr>
      <vt:lpstr>R&amp;D directions for SRF for muon acceleration</vt:lpstr>
      <vt:lpstr>Acknowledgements </vt:lpstr>
      <vt:lpstr>Spare slides</vt:lpstr>
      <vt:lpstr>Cryogenic operation of NC cavities </vt:lpstr>
      <vt:lpstr>HTS for RF applications</vt:lpstr>
      <vt:lpstr>Soldering of HTS coated conductors</vt:lpstr>
      <vt:lpstr> Initial acceleration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Alexej Grudiev</dc:creator>
  <cp:lastModifiedBy>Alexej Grudiev</cp:lastModifiedBy>
  <cp:revision>496</cp:revision>
  <dcterms:created xsi:type="dcterms:W3CDTF">2021-02-08T14:08:21Z</dcterms:created>
  <dcterms:modified xsi:type="dcterms:W3CDTF">2021-03-25T12:29:54Z</dcterms:modified>
</cp:coreProperties>
</file>