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31" r:id="rId3"/>
    <p:sldId id="498" r:id="rId4"/>
    <p:sldId id="257" r:id="rId5"/>
    <p:sldId id="499" r:id="rId6"/>
    <p:sldId id="500" r:id="rId7"/>
    <p:sldId id="358" r:id="rId8"/>
    <p:sldId id="49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7F"/>
    <a:srgbClr val="00FF00"/>
    <a:srgbClr val="0000FF"/>
    <a:srgbClr val="54C711"/>
    <a:srgbClr val="124082"/>
    <a:srgbClr val="003F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535"/>
    <p:restoredTop sz="96296"/>
  </p:normalViewPr>
  <p:slideViewPr>
    <p:cSldViewPr snapToGrid="0" snapToObjects="1">
      <p:cViewPr varScale="1">
        <p:scale>
          <a:sx n="183" d="100"/>
          <a:sy n="183" d="100"/>
        </p:scale>
        <p:origin x="199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6" d="100"/>
          <a:sy n="86" d="100"/>
        </p:scale>
        <p:origin x="392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ED90D-0AFB-C249-A725-7A87EAE32DF8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04F789-6722-0247-98AE-F25437FA71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6534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903388-544D-FD44-9ADF-10DF6F719C34}" type="datetimeFigureOut">
              <a:rPr lang="en-US" smtClean="0"/>
              <a:t>3/9/21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879FA-A9D1-A442-B236-3C7DD64B5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1860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806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3879FA-A9D1-A442-B236-3C7DD64B5C2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750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tiff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 userDrawn="1"/>
        </p:nvGrpSpPr>
        <p:grpSpPr>
          <a:xfrm>
            <a:off x="0" y="-2"/>
            <a:ext cx="9143999" cy="3450073"/>
            <a:chOff x="0" y="-2"/>
            <a:chExt cx="9143999" cy="3450073"/>
          </a:xfrm>
        </p:grpSpPr>
        <p:sp>
          <p:nvSpPr>
            <p:cNvPr id="9" name="Rectangle 8"/>
            <p:cNvSpPr/>
            <p:nvPr userDrawn="1"/>
          </p:nvSpPr>
          <p:spPr>
            <a:xfrm>
              <a:off x="1011476" y="-1"/>
              <a:ext cx="8132523" cy="34500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0" y="0"/>
              <a:ext cx="539452" cy="345007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 userDrawn="1"/>
          </p:nvSpPr>
          <p:spPr>
            <a:xfrm>
              <a:off x="640464" y="-2"/>
              <a:ext cx="270000" cy="345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50928" y="539424"/>
            <a:ext cx="6042144" cy="237122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50928" y="3886200"/>
            <a:ext cx="604214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1495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79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3613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 (two text column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8"/>
            <a:ext cx="9144000" cy="6854653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734671"/>
            <a:ext cx="38862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15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9150" y="1734671"/>
            <a:ext cx="3886200" cy="444229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 sz="1500">
                <a:solidFill>
                  <a:srgbClr val="18AF9B"/>
                </a:solidFill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FontTx/>
              <a:buNone/>
              <a:defRPr sz="1350">
                <a:solidFill>
                  <a:srgbClr val="F28F3B"/>
                </a:solidFill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FontTx/>
              <a:buNone/>
              <a:defRPr sz="1200">
                <a:solidFill>
                  <a:srgbClr val="393E9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9" name="Slide Number Placeholder 22"/>
          <p:cNvSpPr>
            <a:spLocks noGrp="1"/>
          </p:cNvSpPr>
          <p:nvPr>
            <p:ph type="sldNum" sz="quarter" idx="16"/>
          </p:nvPr>
        </p:nvSpPr>
        <p:spPr>
          <a:xfrm>
            <a:off x="8356889" y="6334920"/>
            <a:ext cx="316923" cy="365125"/>
          </a:xfrm>
          <a:prstGeom prst="rect">
            <a:avLst/>
          </a:prstGeom>
        </p:spPr>
        <p:txBody>
          <a:bodyPr/>
          <a:lstStyle>
            <a:lvl1pPr>
              <a:defRPr sz="825">
                <a:solidFill>
                  <a:srgbClr val="18AF9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5E960A2-242F-CC40-87F9-290FD5864A37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Manuel Rodriguez 	</a:t>
            </a:r>
            <a:r>
              <a:rPr lang="en-US" dirty="0"/>
              <a:t>22 Jan 2020</a:t>
            </a: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>
          <a:xfrm>
            <a:off x="628650" y="1029541"/>
            <a:ext cx="7886700" cy="515802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800" i="1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fr-FR" dirty="0" err="1"/>
              <a:t>Subtitle</a:t>
            </a:r>
            <a:endParaRPr lang="fr-FR" dirty="0"/>
          </a:p>
        </p:txBody>
      </p:sp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7886700" cy="663574"/>
          </a:xfrm>
        </p:spPr>
        <p:txBody>
          <a:bodyPr/>
          <a:lstStyle>
            <a:lvl1pPr>
              <a:defRPr b="1" i="0">
                <a:solidFill>
                  <a:srgbClr val="393E91"/>
                </a:solidFill>
                <a:latin typeface="Arial Black" charset="0"/>
                <a:ea typeface="Arial Black" charset="0"/>
                <a:cs typeface="Arial Black" charset="0"/>
              </a:defRPr>
            </a:lvl1pPr>
          </a:lstStyle>
          <a:p>
            <a:r>
              <a:rPr lang="fr-FR" dirty="0"/>
              <a:t>TITLE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29CA006-3850-AF44-ABAF-8689311D258D}"/>
              </a:ext>
            </a:extLst>
          </p:cNvPr>
          <p:cNvGrpSpPr/>
          <p:nvPr userDrawn="1"/>
        </p:nvGrpSpPr>
        <p:grpSpPr>
          <a:xfrm>
            <a:off x="6700910" y="6232565"/>
            <a:ext cx="1288327" cy="307794"/>
            <a:chOff x="8149935" y="6275713"/>
            <a:chExt cx="1717769" cy="30779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4433C14-EB5A-454E-B712-49DE7C925BAD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36844"/>
            <a:stretch/>
          </p:blipFill>
          <p:spPr>
            <a:xfrm>
              <a:off x="9188281" y="6275713"/>
              <a:ext cx="679423" cy="28578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E9BEB494-FAA9-2049-9E3A-5C0581ED99C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935" y="6313507"/>
              <a:ext cx="675540" cy="2700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A1634B2-6BFA-6B44-A81E-FC2ED62D3A0E}"/>
              </a:ext>
            </a:extLst>
          </p:cNvPr>
          <p:cNvGrpSpPr/>
          <p:nvPr userDrawn="1"/>
        </p:nvGrpSpPr>
        <p:grpSpPr>
          <a:xfrm>
            <a:off x="1116645" y="6302655"/>
            <a:ext cx="1354170" cy="248777"/>
            <a:chOff x="2229575" y="6328327"/>
            <a:chExt cx="1805560" cy="248777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03D875C6-7277-3C42-9C0B-7EA97F2F6B3E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3238490" y="6350032"/>
              <a:ext cx="796645" cy="216000"/>
            </a:xfrm>
            <a:prstGeom prst="rect">
              <a:avLst/>
            </a:prstGeom>
          </p:spPr>
        </p:pic>
        <p:pic>
          <p:nvPicPr>
            <p:cNvPr id="21" name="Image 15">
              <a:extLst>
                <a:ext uri="{FF2B5EF4-FFF2-40B4-BE49-F238E27FC236}">
                  <a16:creationId xmlns:a16="http://schemas.microsoft.com/office/drawing/2014/main" id="{5699E603-5BFB-4D49-BBA7-7EAAFD7A174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9575" y="6328327"/>
              <a:ext cx="790231" cy="24877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051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 userDrawn="1"/>
        </p:nvGrpSpPr>
        <p:grpSpPr>
          <a:xfrm>
            <a:off x="3405" y="6286695"/>
            <a:ext cx="9143999" cy="574349"/>
            <a:chOff x="0" y="-2"/>
            <a:chExt cx="9143999" cy="345007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1011476" y="-1"/>
              <a:ext cx="8132523" cy="345007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0" y="0"/>
              <a:ext cx="539452" cy="345007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640464" y="-2"/>
              <a:ext cx="270000" cy="34500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255" y="11471"/>
            <a:ext cx="8670300" cy="709367"/>
          </a:xfrm>
        </p:spPr>
        <p:txBody>
          <a:bodyPr/>
          <a:lstStyle>
            <a:lvl1pPr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255" y="972562"/>
            <a:ext cx="8670300" cy="5204687"/>
          </a:xfrm>
        </p:spPr>
        <p:txBody>
          <a:bodyPr/>
          <a:lstStyle>
            <a:lvl1pPr>
              <a:buClr>
                <a:schemeClr val="accent5">
                  <a:lumMod val="75000"/>
                </a:schemeClr>
              </a:buClr>
              <a:defRPr sz="2400"/>
            </a:lvl1pPr>
            <a:lvl2pPr marL="742950" indent="-285750">
              <a:buClr>
                <a:schemeClr val="accent6"/>
              </a:buClr>
              <a:buFont typeface="Arial"/>
              <a:buChar char="•"/>
              <a:defRPr sz="2000"/>
            </a:lvl2pPr>
            <a:lvl3pPr>
              <a:buClr>
                <a:schemeClr val="accent5">
                  <a:lumMod val="75000"/>
                </a:schemeClr>
              </a:buClr>
              <a:defRPr sz="1800"/>
            </a:lvl3pPr>
            <a:lvl4pPr marL="1600200" indent="-228600">
              <a:buClr>
                <a:schemeClr val="accent6"/>
              </a:buClr>
              <a:buFont typeface="Arial"/>
              <a:buChar char="•"/>
              <a:defRPr sz="1800"/>
            </a:lvl4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12717" y="6386474"/>
            <a:ext cx="6269517" cy="365125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58595" y="6386474"/>
            <a:ext cx="549210" cy="365125"/>
          </a:xfrm>
        </p:spPr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E36A81-E5ED-204E-81A6-4F027D85A9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028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482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87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078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75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Saul Alonso-Monsalve, Sebastian Pina-</a:t>
            </a:r>
            <a:r>
              <a:rPr lang="en-US" dirty="0" err="1"/>
              <a:t>Otey</a:t>
            </a:r>
            <a:r>
              <a:rPr lang="en-US" dirty="0"/>
              <a:t>, César Jesús-Valls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5645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08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Leigh Whitehead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6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Leigh Whitehead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36A81-E5ED-204E-81A6-4F027D85A9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350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d/abstract/10.1103/PhysRevD.102.092003" TargetMode="External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DUNE/dune-cvn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0240" y="530635"/>
            <a:ext cx="5243519" cy="2281252"/>
          </a:xfrm>
        </p:spPr>
        <p:txBody>
          <a:bodyPr/>
          <a:lstStyle/>
          <a:p>
            <a:r>
              <a:rPr lang="en-US" sz="3600" dirty="0"/>
              <a:t>Deep neural networks in the group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9053" y="3917244"/>
            <a:ext cx="6042144" cy="2649821"/>
          </a:xfrm>
        </p:spPr>
        <p:txBody>
          <a:bodyPr>
            <a:normAutofit/>
          </a:bodyPr>
          <a:lstStyle/>
          <a:p>
            <a:r>
              <a:rPr lang="en-US" sz="2800" dirty="0"/>
              <a:t>Saúl Alonso-Monsalve</a:t>
            </a:r>
            <a:endParaRPr lang="en-US" sz="2800" baseline="30000" dirty="0"/>
          </a:p>
          <a:p>
            <a:endParaRPr lang="en-US" sz="2800" dirty="0"/>
          </a:p>
          <a:p>
            <a:endParaRPr lang="en-US" sz="2000" dirty="0"/>
          </a:p>
          <a:p>
            <a:r>
              <a:rPr lang="en-US" sz="2400" dirty="0"/>
              <a:t>9 March 2021</a:t>
            </a:r>
          </a:p>
        </p:txBody>
      </p:sp>
    </p:spTree>
    <p:extLst>
      <p:ext uri="{BB962C8B-B14F-4D97-AF65-F5344CB8AC3E}">
        <p14:creationId xmlns:p14="http://schemas.microsoft.com/office/powerpoint/2010/main" val="209929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DUNE CVN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2717" y="6386474"/>
            <a:ext cx="6269517" cy="365125"/>
          </a:xfrm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58595" y="6386474"/>
            <a:ext cx="549210" cy="365125"/>
          </a:xfrm>
        </p:spPr>
        <p:txBody>
          <a:bodyPr/>
          <a:lstStyle/>
          <a:p>
            <a:fld id="{8BE36A81-E5ED-204E-81A6-4F027D85A9A3}" type="slidenum">
              <a:rPr lang="en-US" smtClean="0"/>
              <a:t>2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50E100-A6A6-EA40-9CA5-2E35D0EB5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444" y="720837"/>
            <a:ext cx="6409067" cy="5219135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D92517AC-5E0B-814D-9C0C-F44CEC01A40A}"/>
              </a:ext>
            </a:extLst>
          </p:cNvPr>
          <p:cNvSpPr/>
          <p:nvPr/>
        </p:nvSpPr>
        <p:spPr>
          <a:xfrm>
            <a:off x="5355488" y="4956325"/>
            <a:ext cx="1283137" cy="454138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A87763-79D1-1343-BE79-C47E8C58873B}"/>
              </a:ext>
            </a:extLst>
          </p:cNvPr>
          <p:cNvSpPr txBox="1"/>
          <p:nvPr/>
        </p:nvSpPr>
        <p:spPr>
          <a:xfrm>
            <a:off x="7027501" y="2806761"/>
            <a:ext cx="25196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Secondary outputs:</a:t>
            </a:r>
          </a:p>
          <a:p>
            <a:r>
              <a:rPr lang="en-US" dirty="0"/>
              <a:t>Particle counting for exclusive final states</a:t>
            </a: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9D11576D-07D7-1C4D-84EE-326287E7033A}"/>
              </a:ext>
            </a:extLst>
          </p:cNvPr>
          <p:cNvSpPr/>
          <p:nvPr/>
        </p:nvSpPr>
        <p:spPr>
          <a:xfrm>
            <a:off x="6769520" y="1598114"/>
            <a:ext cx="257981" cy="3443844"/>
          </a:xfrm>
          <a:prstGeom prst="rightBrace">
            <a:avLst/>
          </a:prstGeom>
          <a:ln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3450CF-EC07-F549-A47B-44DDB1866D1A}"/>
              </a:ext>
            </a:extLst>
          </p:cNvPr>
          <p:cNvSpPr txBox="1"/>
          <p:nvPr/>
        </p:nvSpPr>
        <p:spPr>
          <a:xfrm>
            <a:off x="6769520" y="5043491"/>
            <a:ext cx="2393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Neutrino / antineutrino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3753AE9-638E-B34A-A3A1-B404E5F2C264}"/>
              </a:ext>
            </a:extLst>
          </p:cNvPr>
          <p:cNvSpPr txBox="1"/>
          <p:nvPr/>
        </p:nvSpPr>
        <p:spPr>
          <a:xfrm>
            <a:off x="6769520" y="836310"/>
            <a:ext cx="25196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Primary output:</a:t>
            </a:r>
          </a:p>
          <a:p>
            <a:r>
              <a:rPr lang="en-US" dirty="0" err="1"/>
              <a:t>Flavour</a:t>
            </a:r>
            <a:r>
              <a:rPr lang="en-US" dirty="0"/>
              <a:t> identification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600AA9-C353-384D-A306-60EF9A50CBD1}"/>
              </a:ext>
            </a:extLst>
          </p:cNvPr>
          <p:cNvSpPr/>
          <p:nvPr/>
        </p:nvSpPr>
        <p:spPr>
          <a:xfrm>
            <a:off x="5360476" y="747701"/>
            <a:ext cx="1283137" cy="839278"/>
          </a:xfrm>
          <a:prstGeom prst="rect">
            <a:avLst/>
          </a:prstGeom>
          <a:noFill/>
          <a:ln w="28575">
            <a:solidFill>
              <a:schemeClr val="accent6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C1A821E-3A25-E048-86B9-D4FAFE3DD325}"/>
              </a:ext>
            </a:extLst>
          </p:cNvPr>
          <p:cNvSpPr txBox="1"/>
          <p:nvPr/>
        </p:nvSpPr>
        <p:spPr>
          <a:xfrm>
            <a:off x="98635" y="4974294"/>
            <a:ext cx="48502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harter Roman" panose="02040503050506020203" pitchFamily="18" charset="0"/>
              </a:rPr>
              <a:t>Paper: </a:t>
            </a:r>
            <a:r>
              <a:rPr lang="en-GB" sz="1600" dirty="0">
                <a:solidFill>
                  <a:srgbClr val="FF0000"/>
                </a:solidFill>
                <a:latin typeface="Charter Roman" panose="02040503050506020203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10.1103/PhysRevD.102.092003</a:t>
            </a:r>
            <a:endParaRPr lang="en-GB" sz="1600" dirty="0">
              <a:solidFill>
                <a:srgbClr val="FF0000"/>
              </a:solidFill>
              <a:latin typeface="Charter Roman" panose="020405030505060202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harter Roman" panose="02040503050506020203" pitchFamily="18" charset="0"/>
              </a:rPr>
              <a:t>Working on the final particle counting outputs.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>
                <a:latin typeface="Charter Roman" panose="02040503050506020203" pitchFamily="18" charset="0"/>
              </a:rPr>
              <a:t>The network is being used for vertical drift studies.</a:t>
            </a:r>
            <a:endParaRPr lang="en-PL" sz="1600" dirty="0">
              <a:latin typeface="Charter Roman" panose="02040503050506020203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73D78A-CA21-FA4B-AAC7-CED20A2820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15" y="3569295"/>
            <a:ext cx="3748495" cy="1293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65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50" y="11471"/>
            <a:ext cx="8670300" cy="70936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DUNE CVN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12717" y="6386474"/>
            <a:ext cx="6269517" cy="365125"/>
          </a:xfrm>
          <a:noFill/>
        </p:spPr>
        <p:txBody>
          <a:bodyPr/>
          <a:lstStyle/>
          <a:p>
            <a:r>
              <a:rPr lang="en-US" dirty="0"/>
              <a:t>Saúl Alonso-Monsalve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58595" y="6386474"/>
            <a:ext cx="549210" cy="365125"/>
          </a:xfrm>
        </p:spPr>
        <p:txBody>
          <a:bodyPr/>
          <a:lstStyle/>
          <a:p>
            <a:fld id="{8BE36A81-E5ED-204E-81A6-4F027D85A9A3}" type="slidenum">
              <a:rPr lang="en-US" smtClean="0"/>
              <a:t>3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4B79BBB-E1C4-A947-B086-322E8325F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50" y="1264646"/>
            <a:ext cx="5180271" cy="204810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626056C-B9DC-FC40-9FCE-2DA7B469E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2886" y="1357245"/>
            <a:ext cx="3481114" cy="1954957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FBF9B79B-6DA7-B445-8C98-C7741A3E335A}"/>
              </a:ext>
            </a:extLst>
          </p:cNvPr>
          <p:cNvSpPr txBox="1">
            <a:spLocks/>
          </p:cNvSpPr>
          <p:nvPr/>
        </p:nvSpPr>
        <p:spPr>
          <a:xfrm>
            <a:off x="174981" y="3856556"/>
            <a:ext cx="5180271" cy="167277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The CVN has 4 final state particle counting outputs shown in red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These outputs were trained using pretrained weights of the DUNE CVN* – so here only the feature extractor part remains unchanged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Framed as an integer regression task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7C02E65B-6317-4542-A370-3F7D157B4377}"/>
              </a:ext>
            </a:extLst>
          </p:cNvPr>
          <p:cNvSpPr txBox="1">
            <a:spLocks/>
          </p:cNvSpPr>
          <p:nvPr/>
        </p:nvSpPr>
        <p:spPr>
          <a:xfrm>
            <a:off x="762658" y="5940327"/>
            <a:ext cx="4900228" cy="26562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Wingdings" panose="05000000000000000000" pitchFamily="2" charset="2"/>
              <a:buNone/>
            </a:pP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*Available here: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DUNE CVN 2020 Code Release (github.com)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34D06B5-5C4E-9041-AE3D-368270A300D8}"/>
              </a:ext>
            </a:extLst>
          </p:cNvPr>
          <p:cNvSpPr txBox="1">
            <a:spLocks/>
          </p:cNvSpPr>
          <p:nvPr/>
        </p:nvSpPr>
        <p:spPr>
          <a:xfrm>
            <a:off x="5744192" y="3856556"/>
            <a:ext cx="3318502" cy="16727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dirty="0"/>
              <a:t>Error between the predicted and true value of particles within an event before rounding the prediction to the nearest integer </a:t>
            </a:r>
          </a:p>
          <a:p>
            <a:pPr>
              <a:lnSpc>
                <a:spcPct val="100000"/>
              </a:lnSpc>
            </a:pPr>
            <a:endParaRPr lang="en-US" sz="1600" dirty="0"/>
          </a:p>
          <a:p>
            <a:pPr>
              <a:lnSpc>
                <a:spcPct val="100000"/>
              </a:lnSpc>
            </a:pPr>
            <a:endParaRPr lang="en-US" sz="1600" dirty="0"/>
          </a:p>
        </p:txBody>
      </p:sp>
      <p:sp>
        <p:nvSpPr>
          <p:cNvPr id="21" name="Footer Placeholder 3">
            <a:extLst>
              <a:ext uri="{FF2B5EF4-FFF2-40B4-BE49-F238E27FC236}">
                <a16:creationId xmlns:a16="http://schemas.microsoft.com/office/drawing/2014/main" id="{96362EA0-8E1B-EF47-B278-0053EE7EC2DA}"/>
              </a:ext>
            </a:extLst>
          </p:cNvPr>
          <p:cNvSpPr txBox="1">
            <a:spLocks/>
          </p:cNvSpPr>
          <p:nvPr/>
        </p:nvSpPr>
        <p:spPr>
          <a:xfrm>
            <a:off x="5662886" y="5840830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/>
              <a:t>Radi</a:t>
            </a:r>
            <a:r>
              <a:rPr lang="en-GB" dirty="0"/>
              <a:t> </a:t>
            </a:r>
            <a:r>
              <a:rPr lang="en-GB" dirty="0" err="1"/>
              <a:t>Radev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501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F1FB-01FD-A344-9659-E16A4DBEC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Vertical Drift Detector (VD)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1B8F7B-2441-CD48-B184-531D5EB802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91779"/>
            <a:ext cx="7886700" cy="388794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1500" dirty="0"/>
              <a:t>The readout via strips on a multilayer printed circuit boards allows for more flexibility than the wire-planes design of the horizontal drift (HD) detector tested with </a:t>
            </a:r>
            <a:r>
              <a:rPr lang="en-US" sz="1500" dirty="0" err="1"/>
              <a:t>PortoDUNE</a:t>
            </a:r>
            <a:r>
              <a:rPr lang="en-US" sz="1500" dirty="0"/>
              <a:t>-SP, and to be used in the first DUNE Module:	</a:t>
            </a:r>
          </a:p>
          <a:p>
            <a:r>
              <a:rPr lang="en-US" sz="1500" dirty="0"/>
              <a:t>HD readout geometry:   three views with wires oriented at  +54, 90, -54 </a:t>
            </a:r>
            <a:r>
              <a:rPr lang="en-US" sz="1500" dirty="0" err="1"/>
              <a:t>deg</a:t>
            </a:r>
            <a:r>
              <a:rPr lang="en-US" sz="1500" dirty="0"/>
              <a:t> from the projection of neutrino beam direction</a:t>
            </a:r>
          </a:p>
          <a:p>
            <a:r>
              <a:rPr lang="en-US" sz="1500" dirty="0"/>
              <a:t>VD baseline:  0 and 90 </a:t>
            </a:r>
            <a:r>
              <a:rPr lang="en-US" sz="1500" dirty="0" err="1"/>
              <a:t>deg</a:t>
            </a:r>
            <a:r>
              <a:rPr lang="en-US" sz="1500" dirty="0"/>
              <a:t> orientation (as in </a:t>
            </a:r>
            <a:r>
              <a:rPr lang="en-US" sz="1500" dirty="0" err="1"/>
              <a:t>ProtoDUNE-DualPhase</a:t>
            </a:r>
            <a:r>
              <a:rPr lang="en-US" sz="1500" dirty="0"/>
              <a:t> design), with the addition of a third set oriented at 48 </a:t>
            </a:r>
            <a:r>
              <a:rPr lang="en-US" sz="1500" dirty="0" err="1"/>
              <a:t>deg</a:t>
            </a:r>
            <a:endParaRPr lang="en-US" sz="1500" dirty="0"/>
          </a:p>
          <a:p>
            <a:r>
              <a:rPr lang="en-US" sz="1500" dirty="0"/>
              <a:t>VD  alternative designs include   +48,  -48 </a:t>
            </a:r>
            <a:r>
              <a:rPr lang="en-US" sz="1500" dirty="0" err="1"/>
              <a:t>deg</a:t>
            </a:r>
            <a:r>
              <a:rPr lang="en-US" sz="1500" dirty="0"/>
              <a:t> orientations (two views), and -30, +30, 90 </a:t>
            </a:r>
            <a:r>
              <a:rPr lang="en-US" sz="1500" dirty="0" err="1"/>
              <a:t>deg</a:t>
            </a:r>
            <a:r>
              <a:rPr lang="en-US" sz="1500" dirty="0"/>
              <a:t> (three views)</a:t>
            </a:r>
          </a:p>
          <a:p>
            <a:endParaRPr lang="en-US" sz="1500" dirty="0"/>
          </a:p>
          <a:p>
            <a:pPr marL="0" indent="0">
              <a:buNone/>
            </a:pPr>
            <a:r>
              <a:rPr lang="en-US" sz="1500" dirty="0"/>
              <a:t>Initial studies based on the CVN network developed for neutrino oscillation studies have shown a limited loss of performance when one or two views are removed from data simulated for the HD configuration. </a:t>
            </a:r>
          </a:p>
          <a:p>
            <a:pPr marL="0" indent="0">
              <a:buNone/>
            </a:pPr>
            <a:r>
              <a:rPr lang="en-US" sz="1500" dirty="0"/>
              <a:t>About the 0 </a:t>
            </a:r>
            <a:r>
              <a:rPr lang="en-US" sz="1500" dirty="0" err="1"/>
              <a:t>deg</a:t>
            </a:r>
            <a:r>
              <a:rPr lang="en-US" sz="1500" dirty="0"/>
              <a:t> orientation: </a:t>
            </a:r>
          </a:p>
          <a:p>
            <a:pPr marL="385763" indent="-385763">
              <a:buAutoNum type="alphaLcParenBoth"/>
            </a:pPr>
            <a:r>
              <a:rPr lang="en-US" sz="1500" dirty="0"/>
              <a:t>larger fraction tracks projected on the readout plane at small angle from the strip (degraded measurement -&gt; disadvantage);   </a:t>
            </a:r>
          </a:p>
          <a:p>
            <a:pPr marL="385763" indent="-385763">
              <a:buAutoNum type="alphaLcParenBoth"/>
            </a:pPr>
            <a:r>
              <a:rPr lang="en-US" sz="1500" dirty="0"/>
              <a:t>(b)  larger angular separation between tracks in the projected plane nearly normal to the interaction axis (advantage in event identification because of reduced overlap between tracks/showers).</a:t>
            </a:r>
          </a:p>
          <a:p>
            <a:pPr marL="0" indent="0">
              <a:buNone/>
            </a:pPr>
            <a:r>
              <a:rPr lang="en-US" sz="1500" dirty="0"/>
              <a:t>Next studies:  simulate VD  geometry and assess performance of different schemes.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373335-EF07-7E4E-B1F0-B07B8ECBEBFE}"/>
              </a:ext>
            </a:extLst>
          </p:cNvPr>
          <p:cNvSpPr txBox="1">
            <a:spLocks/>
          </p:cNvSpPr>
          <p:nvPr/>
        </p:nvSpPr>
        <p:spPr>
          <a:xfrm>
            <a:off x="3724493" y="5809259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Sandro </a:t>
            </a:r>
            <a:r>
              <a:rPr lang="en-GB" dirty="0" err="1"/>
              <a:t>Palestini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365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2A4DE45-487F-C444-B5ED-7284345C15FE}"/>
              </a:ext>
            </a:extLst>
          </p:cNvPr>
          <p:cNvSpPr/>
          <p:nvPr/>
        </p:nvSpPr>
        <p:spPr>
          <a:xfrm>
            <a:off x="962526" y="2866524"/>
            <a:ext cx="1395664" cy="13114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16B2D50-EDC0-9945-896B-5E393C11384E}"/>
              </a:ext>
            </a:extLst>
          </p:cNvPr>
          <p:cNvSpPr/>
          <p:nvPr/>
        </p:nvSpPr>
        <p:spPr>
          <a:xfrm>
            <a:off x="1967163" y="2030330"/>
            <a:ext cx="1395664" cy="13114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CDFA305-0564-A348-8880-BEAAF019EC8A}"/>
              </a:ext>
            </a:extLst>
          </p:cNvPr>
          <p:cNvCxnSpPr>
            <a:cxnSpLocks/>
          </p:cNvCxnSpPr>
          <p:nvPr/>
        </p:nvCxnSpPr>
        <p:spPr>
          <a:xfrm flipV="1">
            <a:off x="962526" y="2030329"/>
            <a:ext cx="1004637" cy="836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80FACEC-4C8A-E643-9052-970CB80921DC}"/>
              </a:ext>
            </a:extLst>
          </p:cNvPr>
          <p:cNvCxnSpPr>
            <a:cxnSpLocks/>
          </p:cNvCxnSpPr>
          <p:nvPr/>
        </p:nvCxnSpPr>
        <p:spPr>
          <a:xfrm flipV="1">
            <a:off x="962526" y="3350795"/>
            <a:ext cx="1004637" cy="836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00D1FAD-32A2-F94B-B178-049F1162FA68}"/>
              </a:ext>
            </a:extLst>
          </p:cNvPr>
          <p:cNvCxnSpPr>
            <a:cxnSpLocks/>
          </p:cNvCxnSpPr>
          <p:nvPr/>
        </p:nvCxnSpPr>
        <p:spPr>
          <a:xfrm flipV="1">
            <a:off x="2358190" y="3327826"/>
            <a:ext cx="1004637" cy="836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95F9495-BA52-1546-BFE6-EA8F65B0A16E}"/>
              </a:ext>
            </a:extLst>
          </p:cNvPr>
          <p:cNvCxnSpPr>
            <a:cxnSpLocks/>
          </p:cNvCxnSpPr>
          <p:nvPr/>
        </p:nvCxnSpPr>
        <p:spPr>
          <a:xfrm flipV="1">
            <a:off x="2358191" y="2030329"/>
            <a:ext cx="1004637" cy="83619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CAFDC5E1-65E2-C042-B472-5D647614288E}"/>
              </a:ext>
            </a:extLst>
          </p:cNvPr>
          <p:cNvCxnSpPr>
            <a:cxnSpLocks/>
          </p:cNvCxnSpPr>
          <p:nvPr/>
        </p:nvCxnSpPr>
        <p:spPr>
          <a:xfrm flipH="1" flipV="1">
            <a:off x="352276" y="3500874"/>
            <a:ext cx="1308080" cy="332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CE99A9-7534-1842-B30C-BCBBBB587438}"/>
              </a:ext>
            </a:extLst>
          </p:cNvPr>
          <p:cNvCxnSpPr>
            <a:cxnSpLocks/>
          </p:cNvCxnSpPr>
          <p:nvPr/>
        </p:nvCxnSpPr>
        <p:spPr>
          <a:xfrm flipV="1">
            <a:off x="1660357" y="2030330"/>
            <a:ext cx="0" cy="14919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EE45FB9-D2E0-7847-A684-122DDD5540D1}"/>
              </a:ext>
            </a:extLst>
          </p:cNvPr>
          <p:cNvCxnSpPr>
            <a:cxnSpLocks/>
          </p:cNvCxnSpPr>
          <p:nvPr/>
        </p:nvCxnSpPr>
        <p:spPr>
          <a:xfrm flipV="1">
            <a:off x="1660358" y="2686050"/>
            <a:ext cx="1004636" cy="83619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5BBAB4B-9E26-4249-800F-B0F1C2555B31}"/>
              </a:ext>
            </a:extLst>
          </p:cNvPr>
          <p:cNvCxnSpPr>
            <a:cxnSpLocks/>
          </p:cNvCxnSpPr>
          <p:nvPr/>
        </p:nvCxnSpPr>
        <p:spPr>
          <a:xfrm flipV="1">
            <a:off x="1311442" y="3514589"/>
            <a:ext cx="348914" cy="2722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>
            <a:extLst>
              <a:ext uri="{FF2B5EF4-FFF2-40B4-BE49-F238E27FC236}">
                <a16:creationId xmlns:a16="http://schemas.microsoft.com/office/drawing/2014/main" id="{F150FE24-2749-064E-B22C-1F24DACDEC30}"/>
              </a:ext>
            </a:extLst>
          </p:cNvPr>
          <p:cNvSpPr/>
          <p:nvPr/>
        </p:nvSpPr>
        <p:spPr>
          <a:xfrm>
            <a:off x="950495" y="2036345"/>
            <a:ext cx="2418347" cy="2141621"/>
          </a:xfrm>
          <a:custGeom>
            <a:avLst/>
            <a:gdLst>
              <a:gd name="connsiteX0" fmla="*/ 16042 w 3224463"/>
              <a:gd name="connsiteY0" fmla="*/ 1074821 h 2855495"/>
              <a:gd name="connsiteX1" fmla="*/ 1347537 w 3224463"/>
              <a:gd name="connsiteY1" fmla="*/ 0 h 2855495"/>
              <a:gd name="connsiteX2" fmla="*/ 3208421 w 3224463"/>
              <a:gd name="connsiteY2" fmla="*/ 16042 h 2855495"/>
              <a:gd name="connsiteX3" fmla="*/ 3224463 w 3224463"/>
              <a:gd name="connsiteY3" fmla="*/ 1748590 h 2855495"/>
              <a:gd name="connsiteX4" fmla="*/ 1892969 w 3224463"/>
              <a:gd name="connsiteY4" fmla="*/ 2855495 h 2855495"/>
              <a:gd name="connsiteX5" fmla="*/ 16042 w 3224463"/>
              <a:gd name="connsiteY5" fmla="*/ 2855495 h 2855495"/>
              <a:gd name="connsiteX6" fmla="*/ 0 w 3224463"/>
              <a:gd name="connsiteY6" fmla="*/ 1122948 h 2855495"/>
              <a:gd name="connsiteX7" fmla="*/ 1860885 w 3224463"/>
              <a:gd name="connsiteY7" fmla="*/ 1122948 h 2855495"/>
              <a:gd name="connsiteX8" fmla="*/ 3224463 w 3224463"/>
              <a:gd name="connsiteY8" fmla="*/ 0 h 2855495"/>
              <a:gd name="connsiteX9" fmla="*/ 3224463 w 3224463"/>
              <a:gd name="connsiteY9" fmla="*/ 0 h 2855495"/>
              <a:gd name="connsiteX10" fmla="*/ 3208421 w 3224463"/>
              <a:gd name="connsiteY10" fmla="*/ 0 h 28554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224463" h="2855495">
                <a:moveTo>
                  <a:pt x="16042" y="1074821"/>
                </a:moveTo>
                <a:lnTo>
                  <a:pt x="1347537" y="0"/>
                </a:lnTo>
                <a:lnTo>
                  <a:pt x="3208421" y="16042"/>
                </a:lnTo>
                <a:lnTo>
                  <a:pt x="3224463" y="1748590"/>
                </a:lnTo>
                <a:lnTo>
                  <a:pt x="1892969" y="2855495"/>
                </a:lnTo>
                <a:lnTo>
                  <a:pt x="16042" y="2855495"/>
                </a:lnTo>
                <a:lnTo>
                  <a:pt x="0" y="1122948"/>
                </a:lnTo>
                <a:lnTo>
                  <a:pt x="1860885" y="1122948"/>
                </a:lnTo>
                <a:lnTo>
                  <a:pt x="3224463" y="0"/>
                </a:lnTo>
                <a:lnTo>
                  <a:pt x="3224463" y="0"/>
                </a:lnTo>
                <a:lnTo>
                  <a:pt x="3208421" y="0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7FB18C2E-2F79-534A-B559-49C7A8D48C77}"/>
              </a:ext>
            </a:extLst>
          </p:cNvPr>
          <p:cNvSpPr/>
          <p:nvPr/>
        </p:nvSpPr>
        <p:spPr>
          <a:xfrm>
            <a:off x="2346158" y="2866524"/>
            <a:ext cx="12032" cy="1311442"/>
          </a:xfrm>
          <a:custGeom>
            <a:avLst/>
            <a:gdLst>
              <a:gd name="connsiteX0" fmla="*/ 0 w 16042"/>
              <a:gd name="connsiteY0" fmla="*/ 0 h 1748589"/>
              <a:gd name="connsiteX1" fmla="*/ 16042 w 16042"/>
              <a:gd name="connsiteY1" fmla="*/ 1748589 h 1748589"/>
              <a:gd name="connsiteX2" fmla="*/ 16042 w 16042"/>
              <a:gd name="connsiteY2" fmla="*/ 1748589 h 1748589"/>
              <a:gd name="connsiteX3" fmla="*/ 16042 w 16042"/>
              <a:gd name="connsiteY3" fmla="*/ 1748589 h 1748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042" h="1748589">
                <a:moveTo>
                  <a:pt x="0" y="0"/>
                </a:moveTo>
                <a:lnTo>
                  <a:pt x="16042" y="1748589"/>
                </a:lnTo>
                <a:lnTo>
                  <a:pt x="16042" y="1748589"/>
                </a:lnTo>
                <a:lnTo>
                  <a:pt x="16042" y="1748589"/>
                </a:lnTo>
              </a:path>
            </a:pathLst>
          </a:cu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418379-7DFC-7140-8543-BAD25BB475CD}"/>
              </a:ext>
            </a:extLst>
          </p:cNvPr>
          <p:cNvSpPr txBox="1"/>
          <p:nvPr/>
        </p:nvSpPr>
        <p:spPr>
          <a:xfrm>
            <a:off x="245756" y="3245307"/>
            <a:ext cx="26000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70C0"/>
                </a:solidFill>
              </a:rPr>
              <a:t>x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B842292-2BD3-D642-8469-5C1C6141EE30}"/>
              </a:ext>
            </a:extLst>
          </p:cNvPr>
          <p:cNvSpPr txBox="1"/>
          <p:nvPr/>
        </p:nvSpPr>
        <p:spPr>
          <a:xfrm>
            <a:off x="1539173" y="1789290"/>
            <a:ext cx="2632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70C0"/>
                </a:solidFill>
              </a:rPr>
              <a:t>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D5F7219-B77D-6348-B77E-6504B143493B}"/>
              </a:ext>
            </a:extLst>
          </p:cNvPr>
          <p:cNvSpPr txBox="1"/>
          <p:nvPr/>
        </p:nvSpPr>
        <p:spPr>
          <a:xfrm>
            <a:off x="2647135" y="2448912"/>
            <a:ext cx="2535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70C0"/>
                </a:solidFill>
              </a:rPr>
              <a:t>z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97838F-3BCB-CC4A-8B25-23D6B6AB13EC}"/>
              </a:ext>
            </a:extLst>
          </p:cNvPr>
          <p:cNvSpPr txBox="1"/>
          <p:nvPr/>
        </p:nvSpPr>
        <p:spPr>
          <a:xfrm>
            <a:off x="665944" y="3758984"/>
            <a:ext cx="916427" cy="507831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FF0000"/>
                </a:solidFill>
              </a:rPr>
              <a:t>Nu beam  direction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C75DADA-BA1D-3A40-91F8-8C36EA1CB027}"/>
              </a:ext>
            </a:extLst>
          </p:cNvPr>
          <p:cNvCxnSpPr>
            <a:cxnSpLocks/>
          </p:cNvCxnSpPr>
          <p:nvPr/>
        </p:nvCxnSpPr>
        <p:spPr>
          <a:xfrm flipH="1">
            <a:off x="956509" y="3504198"/>
            <a:ext cx="69250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710E0DE-3CA3-DA42-B161-1E2D8CACBD1C}"/>
              </a:ext>
            </a:extLst>
          </p:cNvPr>
          <p:cNvCxnSpPr/>
          <p:nvPr/>
        </p:nvCxnSpPr>
        <p:spPr>
          <a:xfrm>
            <a:off x="2561035" y="2913246"/>
            <a:ext cx="0" cy="9321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3100F20-DA52-114F-80CF-3E275F3A3460}"/>
              </a:ext>
            </a:extLst>
          </p:cNvPr>
          <p:cNvCxnSpPr/>
          <p:nvPr/>
        </p:nvCxnSpPr>
        <p:spPr>
          <a:xfrm>
            <a:off x="2649496" y="2817673"/>
            <a:ext cx="0" cy="9321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0EBF4D9-4303-7F41-A5FD-4814D7EE25A5}"/>
              </a:ext>
            </a:extLst>
          </p:cNvPr>
          <p:cNvCxnSpPr/>
          <p:nvPr/>
        </p:nvCxnSpPr>
        <p:spPr>
          <a:xfrm>
            <a:off x="2750690" y="2708179"/>
            <a:ext cx="0" cy="9321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FD77B0A-7245-1944-8784-BFEB43407377}"/>
              </a:ext>
            </a:extLst>
          </p:cNvPr>
          <p:cNvCxnSpPr>
            <a:cxnSpLocks/>
          </p:cNvCxnSpPr>
          <p:nvPr/>
        </p:nvCxnSpPr>
        <p:spPr>
          <a:xfrm flipH="1">
            <a:off x="2489533" y="2747605"/>
            <a:ext cx="206027" cy="107523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AD67A30A-4727-7B49-AE8C-054D3BFC8C42}"/>
              </a:ext>
            </a:extLst>
          </p:cNvPr>
          <p:cNvCxnSpPr>
            <a:cxnSpLocks/>
          </p:cNvCxnSpPr>
          <p:nvPr/>
        </p:nvCxnSpPr>
        <p:spPr>
          <a:xfrm flipH="1">
            <a:off x="2482335" y="2871269"/>
            <a:ext cx="121513" cy="59748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972FBE3-967D-1740-94A6-FAF1138CAB4B}"/>
              </a:ext>
            </a:extLst>
          </p:cNvPr>
          <p:cNvCxnSpPr>
            <a:cxnSpLocks/>
          </p:cNvCxnSpPr>
          <p:nvPr/>
        </p:nvCxnSpPr>
        <p:spPr>
          <a:xfrm flipH="1">
            <a:off x="2597740" y="2686050"/>
            <a:ext cx="199584" cy="108786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A1B4CD1-D7FD-8846-B7B1-2CCAB8FE75AC}"/>
              </a:ext>
            </a:extLst>
          </p:cNvPr>
          <p:cNvCxnSpPr>
            <a:cxnSpLocks/>
          </p:cNvCxnSpPr>
          <p:nvPr/>
        </p:nvCxnSpPr>
        <p:spPr>
          <a:xfrm>
            <a:off x="2552570" y="2835412"/>
            <a:ext cx="241055" cy="81565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6611355-12CF-8B4E-9B44-4AC661FA62FA}"/>
              </a:ext>
            </a:extLst>
          </p:cNvPr>
          <p:cNvCxnSpPr>
            <a:cxnSpLocks/>
          </p:cNvCxnSpPr>
          <p:nvPr/>
        </p:nvCxnSpPr>
        <p:spPr>
          <a:xfrm>
            <a:off x="2532436" y="3047167"/>
            <a:ext cx="222459" cy="666467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FEBCD7F2-E688-6F41-B7E9-F840B9885A70}"/>
              </a:ext>
            </a:extLst>
          </p:cNvPr>
          <p:cNvCxnSpPr>
            <a:cxnSpLocks/>
          </p:cNvCxnSpPr>
          <p:nvPr/>
        </p:nvCxnSpPr>
        <p:spPr>
          <a:xfrm>
            <a:off x="2628450" y="2787639"/>
            <a:ext cx="249284" cy="78878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A9777D13-237D-494A-A040-6D0091BF3AEA}"/>
              </a:ext>
            </a:extLst>
          </p:cNvPr>
          <p:cNvSpPr txBox="1"/>
          <p:nvPr/>
        </p:nvSpPr>
        <p:spPr>
          <a:xfrm>
            <a:off x="2396509" y="4116893"/>
            <a:ext cx="1581437" cy="71558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B050"/>
                </a:solidFill>
              </a:rPr>
              <a:t>HD detector:</a:t>
            </a:r>
          </a:p>
          <a:p>
            <a:r>
              <a:rPr lang="en-US" sz="1350" dirty="0">
                <a:solidFill>
                  <a:srgbClr val="00B050"/>
                </a:solidFill>
              </a:rPr>
              <a:t>orientation of readout wires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20BD64C-0A29-0F40-8FAF-82D8FEDE79BD}"/>
              </a:ext>
            </a:extLst>
          </p:cNvPr>
          <p:cNvGrpSpPr/>
          <p:nvPr/>
        </p:nvGrpSpPr>
        <p:grpSpPr>
          <a:xfrm>
            <a:off x="3414583" y="1726409"/>
            <a:ext cx="3123086" cy="2946010"/>
            <a:chOff x="4880120" y="1088767"/>
            <a:chExt cx="4164115" cy="3928013"/>
          </a:xfrm>
        </p:grpSpPr>
        <p:grpSp>
          <p:nvGrpSpPr>
            <p:cNvPr id="187" name="Group 186">
              <a:extLst>
                <a:ext uri="{FF2B5EF4-FFF2-40B4-BE49-F238E27FC236}">
                  <a16:creationId xmlns:a16="http://schemas.microsoft.com/office/drawing/2014/main" id="{FA1C617F-3DD3-A146-ACD4-04A561356D40}"/>
                </a:ext>
              </a:extLst>
            </p:cNvPr>
            <p:cNvGrpSpPr/>
            <p:nvPr/>
          </p:nvGrpSpPr>
          <p:grpSpPr>
            <a:xfrm>
              <a:off x="4880120" y="1713414"/>
              <a:ext cx="4164115" cy="3303366"/>
              <a:chOff x="5422230" y="495781"/>
              <a:chExt cx="4164115" cy="3303366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17C83171-27B4-B348-9088-AE04F7D7B470}"/>
                  </a:ext>
                </a:extLst>
              </p:cNvPr>
              <p:cNvSpPr/>
              <p:nvPr/>
            </p:nvSpPr>
            <p:spPr>
              <a:xfrm>
                <a:off x="6377924" y="1932093"/>
                <a:ext cx="1860885" cy="17485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40D44334-E96C-CF40-AFE6-C87D36022D2C}"/>
                  </a:ext>
                </a:extLst>
              </p:cNvPr>
              <p:cNvSpPr/>
              <p:nvPr/>
            </p:nvSpPr>
            <p:spPr>
              <a:xfrm>
                <a:off x="7717440" y="817167"/>
                <a:ext cx="1860885" cy="174858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0F0DBAAD-290F-DF40-9C3F-2F052A62EEE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7924" y="817167"/>
                <a:ext cx="1339516" cy="11149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id="{0892748E-E7D5-3D4B-9E96-D633DE94199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377924" y="2577788"/>
                <a:ext cx="1339516" cy="11149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08757712-9096-F649-843A-9D701BE908E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38809" y="2547163"/>
                <a:ext cx="1339516" cy="11149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208A6C07-2002-FD40-A36C-4C8E53D78C2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238810" y="817167"/>
                <a:ext cx="1339516" cy="1114926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477D07B4-067D-AE40-9CA6-6A5D87043A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564257" y="2777893"/>
                <a:ext cx="1744107" cy="4432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Arrow Connector 36">
                <a:extLst>
                  <a:ext uri="{FF2B5EF4-FFF2-40B4-BE49-F238E27FC236}">
                    <a16:creationId xmlns:a16="http://schemas.microsoft.com/office/drawing/2014/main" id="{C169B5C4-CFC4-C849-9908-5A78A5A0D6B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8365" y="817167"/>
                <a:ext cx="0" cy="198922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75860E49-12A8-4042-99B2-B1871D1D4E7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308366" y="1691461"/>
                <a:ext cx="1339515" cy="111492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>
                <a:extLst>
                  <a:ext uri="{FF2B5EF4-FFF2-40B4-BE49-F238E27FC236}">
                    <a16:creationId xmlns:a16="http://schemas.microsoft.com/office/drawing/2014/main" id="{898E4BBC-186E-794A-BB9A-BED368375A5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43145" y="2796180"/>
                <a:ext cx="465219" cy="362952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41BB9DAE-444E-6746-BF5F-900A57688E0C}"/>
                  </a:ext>
                </a:extLst>
              </p:cNvPr>
              <p:cNvSpPr/>
              <p:nvPr/>
            </p:nvSpPr>
            <p:spPr>
              <a:xfrm>
                <a:off x="6361882" y="825187"/>
                <a:ext cx="3224463" cy="2855495"/>
              </a:xfrm>
              <a:custGeom>
                <a:avLst/>
                <a:gdLst>
                  <a:gd name="connsiteX0" fmla="*/ 16042 w 3224463"/>
                  <a:gd name="connsiteY0" fmla="*/ 1074821 h 2855495"/>
                  <a:gd name="connsiteX1" fmla="*/ 1347537 w 3224463"/>
                  <a:gd name="connsiteY1" fmla="*/ 0 h 2855495"/>
                  <a:gd name="connsiteX2" fmla="*/ 3208421 w 3224463"/>
                  <a:gd name="connsiteY2" fmla="*/ 16042 h 2855495"/>
                  <a:gd name="connsiteX3" fmla="*/ 3224463 w 3224463"/>
                  <a:gd name="connsiteY3" fmla="*/ 1748590 h 2855495"/>
                  <a:gd name="connsiteX4" fmla="*/ 1892969 w 3224463"/>
                  <a:gd name="connsiteY4" fmla="*/ 2855495 h 2855495"/>
                  <a:gd name="connsiteX5" fmla="*/ 16042 w 3224463"/>
                  <a:gd name="connsiteY5" fmla="*/ 2855495 h 2855495"/>
                  <a:gd name="connsiteX6" fmla="*/ 0 w 3224463"/>
                  <a:gd name="connsiteY6" fmla="*/ 1122948 h 2855495"/>
                  <a:gd name="connsiteX7" fmla="*/ 1860885 w 3224463"/>
                  <a:gd name="connsiteY7" fmla="*/ 1122948 h 2855495"/>
                  <a:gd name="connsiteX8" fmla="*/ 3224463 w 3224463"/>
                  <a:gd name="connsiteY8" fmla="*/ 0 h 2855495"/>
                  <a:gd name="connsiteX9" fmla="*/ 3224463 w 3224463"/>
                  <a:gd name="connsiteY9" fmla="*/ 0 h 2855495"/>
                  <a:gd name="connsiteX10" fmla="*/ 3208421 w 3224463"/>
                  <a:gd name="connsiteY10" fmla="*/ 0 h 2855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224463" h="2855495">
                    <a:moveTo>
                      <a:pt x="16042" y="1074821"/>
                    </a:moveTo>
                    <a:lnTo>
                      <a:pt x="1347537" y="0"/>
                    </a:lnTo>
                    <a:lnTo>
                      <a:pt x="3208421" y="16042"/>
                    </a:lnTo>
                    <a:lnTo>
                      <a:pt x="3224463" y="1748590"/>
                    </a:lnTo>
                    <a:lnTo>
                      <a:pt x="1892969" y="2855495"/>
                    </a:lnTo>
                    <a:lnTo>
                      <a:pt x="16042" y="2855495"/>
                    </a:lnTo>
                    <a:lnTo>
                      <a:pt x="0" y="1122948"/>
                    </a:lnTo>
                    <a:lnTo>
                      <a:pt x="1860885" y="1122948"/>
                    </a:lnTo>
                    <a:lnTo>
                      <a:pt x="3224463" y="0"/>
                    </a:lnTo>
                    <a:lnTo>
                      <a:pt x="3224463" y="0"/>
                    </a:lnTo>
                    <a:lnTo>
                      <a:pt x="3208421" y="0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B1F638B4-EF63-7D46-8955-5C97BBD25936}"/>
                  </a:ext>
                </a:extLst>
              </p:cNvPr>
              <p:cNvSpPr/>
              <p:nvPr/>
            </p:nvSpPr>
            <p:spPr>
              <a:xfrm>
                <a:off x="8222767" y="1932093"/>
                <a:ext cx="16042" cy="1748589"/>
              </a:xfrm>
              <a:custGeom>
                <a:avLst/>
                <a:gdLst>
                  <a:gd name="connsiteX0" fmla="*/ 0 w 16042"/>
                  <a:gd name="connsiteY0" fmla="*/ 0 h 1748589"/>
                  <a:gd name="connsiteX1" fmla="*/ 16042 w 16042"/>
                  <a:gd name="connsiteY1" fmla="*/ 1748589 h 1748589"/>
                  <a:gd name="connsiteX2" fmla="*/ 16042 w 16042"/>
                  <a:gd name="connsiteY2" fmla="*/ 1748589 h 1748589"/>
                  <a:gd name="connsiteX3" fmla="*/ 16042 w 16042"/>
                  <a:gd name="connsiteY3" fmla="*/ 1748589 h 1748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42" h="1748589">
                    <a:moveTo>
                      <a:pt x="0" y="0"/>
                    </a:moveTo>
                    <a:lnTo>
                      <a:pt x="16042" y="1748589"/>
                    </a:lnTo>
                    <a:lnTo>
                      <a:pt x="16042" y="1748589"/>
                    </a:lnTo>
                    <a:lnTo>
                      <a:pt x="16042" y="1748589"/>
                    </a:lnTo>
                  </a:path>
                </a:pathLst>
              </a:cu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501E4A1-153A-E94B-95BB-679A682A9AD6}"/>
                  </a:ext>
                </a:extLst>
              </p:cNvPr>
              <p:cNvSpPr txBox="1"/>
              <p:nvPr/>
            </p:nvSpPr>
            <p:spPr>
              <a:xfrm>
                <a:off x="5422230" y="2437137"/>
                <a:ext cx="346677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srgbClr val="0070C0"/>
                    </a:solidFill>
                  </a:rPr>
                  <a:t>x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7280DDC4-2B77-344D-BE4F-9DDC308DA48D}"/>
                  </a:ext>
                </a:extLst>
              </p:cNvPr>
              <p:cNvSpPr txBox="1"/>
              <p:nvPr/>
            </p:nvSpPr>
            <p:spPr>
              <a:xfrm>
                <a:off x="7146787" y="495781"/>
                <a:ext cx="350952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srgbClr val="0070C0"/>
                    </a:solidFill>
                  </a:rPr>
                  <a:t>y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8D53750-6114-6844-B917-8E7D9778E71B}"/>
                  </a:ext>
                </a:extLst>
              </p:cNvPr>
              <p:cNvSpPr txBox="1"/>
              <p:nvPr/>
            </p:nvSpPr>
            <p:spPr>
              <a:xfrm>
                <a:off x="8624069" y="1375277"/>
                <a:ext cx="338128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>
                    <a:solidFill>
                      <a:srgbClr val="0070C0"/>
                    </a:solidFill>
                  </a:rPr>
                  <a:t>z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68EA9B7-ED99-DC46-AFD2-0D26FB78D8FF}"/>
                  </a:ext>
                </a:extLst>
              </p:cNvPr>
              <p:cNvSpPr txBox="1"/>
              <p:nvPr/>
            </p:nvSpPr>
            <p:spPr>
              <a:xfrm>
                <a:off x="5982481" y="3122039"/>
                <a:ext cx="1221901" cy="677108"/>
              </a:xfrm>
              <a:prstGeom prst="rect">
                <a:avLst/>
              </a:prstGeom>
              <a:solidFill>
                <a:schemeClr val="bg1">
                  <a:alpha val="69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350" dirty="0">
                    <a:solidFill>
                      <a:srgbClr val="FF0000"/>
                    </a:solidFill>
                  </a:rPr>
                  <a:t>Nu beam  direction</a:t>
                </a:r>
              </a:p>
            </p:txBody>
          </p: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75E2CEB-BB16-274E-87FF-4373CA6BDD7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69900" y="2782325"/>
                <a:ext cx="923335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6F2EA1A0-34C2-284E-9C44-823ED4879A5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908061" y="973607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7C97FAD9-F88A-3349-AF93-333C9019EE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060461" y="976382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FB27DF19-1DE5-9141-9175-FB4F0E4047C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212861" y="979149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F2E6D9CE-F70F-6A4D-9A34-BD297897A45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365261" y="965301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3F656549-0423-5C4F-8D04-A7510B6F590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517661" y="968070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BAB38D8E-7A81-EE40-BC8E-CD4DF44EB1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624706" y="1067302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6C9829B7-D4D8-0645-BA3A-702840F288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495156" y="1152553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DD84719C-77F9-804E-B16E-A5B1A0720F9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65262" y="1237578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93A21FE9-D6CE-8147-876A-C0F72E1D98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252067" y="1322603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909E4AA7-DA76-7747-8C62-EE3D6666967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144408" y="1423618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4E5C999-17E8-244E-BB08-A5D688B6785B}"/>
                </a:ext>
              </a:extLst>
            </p:cNvPr>
            <p:cNvSpPr txBox="1"/>
            <p:nvPr/>
          </p:nvSpPr>
          <p:spPr>
            <a:xfrm>
              <a:off x="6032587" y="1088767"/>
              <a:ext cx="2796770" cy="954108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350" dirty="0">
                  <a:solidFill>
                    <a:srgbClr val="00B050"/>
                  </a:solidFill>
                </a:rPr>
                <a:t>VD detector: orientation of readout wires as in  </a:t>
              </a:r>
              <a:r>
                <a:rPr lang="en-US" sz="1350" dirty="0" err="1">
                  <a:solidFill>
                    <a:srgbClr val="00B050"/>
                  </a:solidFill>
                </a:rPr>
                <a:t>ProtoDUNE</a:t>
              </a:r>
              <a:r>
                <a:rPr lang="en-US" sz="1350" dirty="0">
                  <a:solidFill>
                    <a:srgbClr val="00B050"/>
                  </a:solidFill>
                </a:rPr>
                <a:t>-DP detector 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32CA70F-E57C-B44F-AE6E-BA34DDF0BDBE}"/>
              </a:ext>
            </a:extLst>
          </p:cNvPr>
          <p:cNvGrpSpPr/>
          <p:nvPr/>
        </p:nvGrpSpPr>
        <p:grpSpPr>
          <a:xfrm>
            <a:off x="6769480" y="1381483"/>
            <a:ext cx="2425832" cy="838271"/>
            <a:chOff x="5312563" y="4499260"/>
            <a:chExt cx="3234443" cy="1117695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3D0D4A9C-8CFB-754F-A80B-0159D5C55D6F}"/>
                </a:ext>
              </a:extLst>
            </p:cNvPr>
            <p:cNvGrpSpPr/>
            <p:nvPr/>
          </p:nvGrpSpPr>
          <p:grpSpPr>
            <a:xfrm>
              <a:off x="5312563" y="4499260"/>
              <a:ext cx="3234443" cy="1117695"/>
              <a:chOff x="5312563" y="4499260"/>
              <a:chExt cx="3234443" cy="1117695"/>
            </a:xfrm>
          </p:grpSpPr>
          <p:cxnSp>
            <p:nvCxnSpPr>
              <p:cNvPr id="85" name="Straight Connector 84">
                <a:extLst>
                  <a:ext uri="{FF2B5EF4-FFF2-40B4-BE49-F238E27FC236}">
                    <a16:creationId xmlns:a16="http://schemas.microsoft.com/office/drawing/2014/main" id="{4EA789C6-FBF7-3949-A683-2D9171865F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24099" y="4502029"/>
                <a:ext cx="1339516" cy="11149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>
                <a:extLst>
                  <a:ext uri="{FF2B5EF4-FFF2-40B4-BE49-F238E27FC236}">
                    <a16:creationId xmlns:a16="http://schemas.microsoft.com/office/drawing/2014/main" id="{42C6C897-7A2E-7A42-8510-7A986214BFE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184985" y="4502029"/>
                <a:ext cx="1339516" cy="111492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E8DFA766-75FF-8A45-9E6C-AF86AFA21F4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54236" y="4658469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0F5EDD55-378A-3C4A-98D5-F53159941E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006636" y="4661244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Connector 89">
                <a:extLst>
                  <a:ext uri="{FF2B5EF4-FFF2-40B4-BE49-F238E27FC236}">
                    <a16:creationId xmlns:a16="http://schemas.microsoft.com/office/drawing/2014/main" id="{8E02D8B0-DE06-9B4A-82BD-6CD01152E2F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159036" y="4664011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2223EB67-6481-5849-96C1-1BD8F19DB74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311436" y="4650163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AAB1DEAC-6E40-0344-8A45-0FA30989E6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463836" y="4652932"/>
                <a:ext cx="1037791" cy="870798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916E4609-DA91-2C41-A8F2-A1F0FE0715E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70881" y="4752164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>
                <a:extLst>
                  <a:ext uri="{FF2B5EF4-FFF2-40B4-BE49-F238E27FC236}">
                    <a16:creationId xmlns:a16="http://schemas.microsoft.com/office/drawing/2014/main" id="{73711015-5124-144A-B578-02505FEE240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41331" y="4837415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611FFD1A-835E-D74A-B358-57F8435C3E1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311437" y="4922440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38C0E45A-2116-8B4A-97F7-BA5895C26EE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98242" y="5007465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F813DE1D-7328-2640-A4D5-13F0C4AF1E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117087" y="5081976"/>
                <a:ext cx="1452116" cy="17434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Straight Connector 97">
                <a:extLst>
                  <a:ext uri="{FF2B5EF4-FFF2-40B4-BE49-F238E27FC236}">
                    <a16:creationId xmlns:a16="http://schemas.microsoft.com/office/drawing/2014/main" id="{315E723E-13C0-4D4A-8AF9-097D08A3297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663615" y="4499260"/>
                <a:ext cx="1883391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14EAB45F-23F7-864C-9E15-1C0FC3A0389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12563" y="5608178"/>
                <a:ext cx="1883391" cy="1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E331227F-0B24-F141-846E-5087F30DC3F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92257" y="4584452"/>
              <a:ext cx="471768" cy="95082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9E34C626-FDEE-8049-9BB3-7DB577F5A1C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13609" y="4592757"/>
              <a:ext cx="437981" cy="86572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E0DE0544-3FD8-554F-8442-19394863CBC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550392" y="4757314"/>
              <a:ext cx="401146" cy="76918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8C05304D-1D0D-BA48-82F6-3531AFA86AD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466334" y="4807637"/>
              <a:ext cx="370355" cy="71244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D5240D66-E634-C340-8A76-51B15CF976D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628951" y="4663542"/>
              <a:ext cx="437981" cy="86572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CE1BB822-BC84-2A41-9BB6-1E0B2ECA625C}"/>
              </a:ext>
            </a:extLst>
          </p:cNvPr>
          <p:cNvGrpSpPr/>
          <p:nvPr/>
        </p:nvGrpSpPr>
        <p:grpSpPr>
          <a:xfrm>
            <a:off x="6682348" y="3235684"/>
            <a:ext cx="2425832" cy="838271"/>
            <a:chOff x="8597413" y="2978511"/>
            <a:chExt cx="3234443" cy="1117695"/>
          </a:xfrm>
        </p:grpSpPr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49FB5E9B-66B0-1841-AB11-993387954ACE}"/>
                </a:ext>
              </a:extLst>
            </p:cNvPr>
            <p:cNvGrpSpPr/>
            <p:nvPr/>
          </p:nvGrpSpPr>
          <p:grpSpPr>
            <a:xfrm>
              <a:off x="8597413" y="2978511"/>
              <a:ext cx="3234443" cy="1117695"/>
              <a:chOff x="5312563" y="4499260"/>
              <a:chExt cx="3234443" cy="1117695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E4E6FE3A-A2D1-C744-A83D-8E8030C88BB2}"/>
                  </a:ext>
                </a:extLst>
              </p:cNvPr>
              <p:cNvGrpSpPr/>
              <p:nvPr/>
            </p:nvGrpSpPr>
            <p:grpSpPr>
              <a:xfrm>
                <a:off x="5312563" y="4499260"/>
                <a:ext cx="3234443" cy="1117695"/>
                <a:chOff x="5312563" y="4499260"/>
                <a:chExt cx="3234443" cy="1117695"/>
              </a:xfrm>
            </p:grpSpPr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318DB3AC-461B-6949-8EA8-81E27A116AF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324099" y="4502029"/>
                  <a:ext cx="1339516" cy="111492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>
                  <a:extLst>
                    <a:ext uri="{FF2B5EF4-FFF2-40B4-BE49-F238E27FC236}">
                      <a16:creationId xmlns:a16="http://schemas.microsoft.com/office/drawing/2014/main" id="{9AFA9E74-5DB5-874C-8614-A16339AD14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7184985" y="4502029"/>
                  <a:ext cx="1339516" cy="1114926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9A2E8D8B-EC90-644A-8CFD-B12B6645375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062377" y="4608552"/>
                  <a:ext cx="1482587" cy="551281"/>
                </a:xfrm>
                <a:prstGeom prst="line">
                  <a:avLst/>
                </a:prstGeom>
                <a:ln w="19050"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Connector 132">
                  <a:extLst>
                    <a:ext uri="{FF2B5EF4-FFF2-40B4-BE49-F238E27FC236}">
                      <a16:creationId xmlns:a16="http://schemas.microsoft.com/office/drawing/2014/main" id="{20BCDA8A-9F15-274A-BE50-AC8A51099B0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663615" y="4499260"/>
                  <a:ext cx="1883391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Straight Connector 133">
                  <a:extLst>
                    <a:ext uri="{FF2B5EF4-FFF2-40B4-BE49-F238E27FC236}">
                      <a16:creationId xmlns:a16="http://schemas.microsoft.com/office/drawing/2014/main" id="{B2443DF8-36FE-1846-8316-43647360DB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12563" y="5608178"/>
                  <a:ext cx="1883391" cy="1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6" name="Straight Connector 115">
                <a:extLst>
                  <a:ext uri="{FF2B5EF4-FFF2-40B4-BE49-F238E27FC236}">
                    <a16:creationId xmlns:a16="http://schemas.microsoft.com/office/drawing/2014/main" id="{49BC8E0A-70D8-C349-A240-E0E5B7FC0A0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702417" y="4584452"/>
                <a:ext cx="471768" cy="950826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Straight Connector 116">
                <a:extLst>
                  <a:ext uri="{FF2B5EF4-FFF2-40B4-BE49-F238E27FC236}">
                    <a16:creationId xmlns:a16="http://schemas.microsoft.com/office/drawing/2014/main" id="{6B9C0C3F-CC70-F943-9749-00B2A3BCBD3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803449" y="4572437"/>
                <a:ext cx="437981" cy="86572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Straight Connector 117">
                <a:extLst>
                  <a:ext uri="{FF2B5EF4-FFF2-40B4-BE49-F238E27FC236}">
                    <a16:creationId xmlns:a16="http://schemas.microsoft.com/office/drawing/2014/main" id="{602E62C3-EDB8-DA44-A9BC-7B411687C5D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560552" y="4757314"/>
                <a:ext cx="401146" cy="769183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Straight Connector 118">
                <a:extLst>
                  <a:ext uri="{FF2B5EF4-FFF2-40B4-BE49-F238E27FC236}">
                    <a16:creationId xmlns:a16="http://schemas.microsoft.com/office/drawing/2014/main" id="{F22A77AD-ED4A-1C43-87E6-C66A2C513BA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466334" y="4807637"/>
                <a:ext cx="370355" cy="712446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0" name="Straight Connector 119">
                <a:extLst>
                  <a:ext uri="{FF2B5EF4-FFF2-40B4-BE49-F238E27FC236}">
                    <a16:creationId xmlns:a16="http://schemas.microsoft.com/office/drawing/2014/main" id="{BE9ADE1D-3F93-7E49-BF09-341F583F8A3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628951" y="4663542"/>
                <a:ext cx="437981" cy="865725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A8E5460B-AD5B-BE42-84B3-7EE9F6A32E6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426979" y="3077643"/>
              <a:ext cx="1253947" cy="45507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686DA079-8415-2349-BFBA-40339D6D581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47135" y="3099208"/>
              <a:ext cx="1755038" cy="64697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FC30804D-D4FD-3245-9ED2-B98E8FD8A4A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42779" y="3099208"/>
              <a:ext cx="2082393" cy="74951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F5CADB82-BCE8-0E4B-870C-7A2DA28C6D5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55528" y="3141543"/>
              <a:ext cx="2397503" cy="851417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82A1F2F1-3495-0047-B230-8CFC409BE3A1}"/>
              </a:ext>
            </a:extLst>
          </p:cNvPr>
          <p:cNvGrpSpPr/>
          <p:nvPr/>
        </p:nvGrpSpPr>
        <p:grpSpPr>
          <a:xfrm>
            <a:off x="6596035" y="4696843"/>
            <a:ext cx="2408954" cy="836195"/>
            <a:chOff x="8384157" y="4857618"/>
            <a:chExt cx="3211938" cy="1114926"/>
          </a:xfrm>
        </p:grpSpPr>
        <p:cxnSp>
          <p:nvCxnSpPr>
            <p:cNvPr id="161" name="Straight Connector 160">
              <a:extLst>
                <a:ext uri="{FF2B5EF4-FFF2-40B4-BE49-F238E27FC236}">
                  <a16:creationId xmlns:a16="http://schemas.microsoft.com/office/drawing/2014/main" id="{6F223FAB-0586-394A-9371-DF6CAF2EE8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95693" y="4857618"/>
              <a:ext cx="1339516" cy="11149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2BAB92D4-B6F5-584E-AD4E-C6070003C9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56579" y="4857618"/>
              <a:ext cx="1339516" cy="111492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811DE01F-7574-4F41-8C3C-3E801560169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133972" y="4938602"/>
              <a:ext cx="1157142" cy="581392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4CC2BDD-17DF-7440-9F24-B6F33556CEEB}"/>
                </a:ext>
              </a:extLst>
            </p:cNvPr>
            <p:cNvCxnSpPr>
              <a:cxnSpLocks/>
            </p:cNvCxnSpPr>
            <p:nvPr/>
          </p:nvCxnSpPr>
          <p:spPr>
            <a:xfrm>
              <a:off x="9707266" y="4867172"/>
              <a:ext cx="1883391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E0E49F20-3108-B34A-B466-DA7B68983B9C}"/>
                </a:ext>
              </a:extLst>
            </p:cNvPr>
            <p:cNvCxnSpPr>
              <a:cxnSpLocks/>
            </p:cNvCxnSpPr>
            <p:nvPr/>
          </p:nvCxnSpPr>
          <p:spPr>
            <a:xfrm>
              <a:off x="8384157" y="5963767"/>
              <a:ext cx="1883391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AC8A7CDB-C95F-6E4E-962A-33CB86B4558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733504" y="4961279"/>
              <a:ext cx="318347" cy="92501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A05F1743-48F9-684C-82D2-B7440910F94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02020" y="4916212"/>
              <a:ext cx="324842" cy="97008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97981594-2020-144D-BC70-C5844F7DAA4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15675" y="5088332"/>
              <a:ext cx="246388" cy="80530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646BA6F5-646A-8948-8F21-D7A95A434B7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47454" y="5160051"/>
              <a:ext cx="217231" cy="72306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>
              <a:extLst>
                <a:ext uri="{FF2B5EF4-FFF2-40B4-BE49-F238E27FC236}">
                  <a16:creationId xmlns:a16="http://schemas.microsoft.com/office/drawing/2014/main" id="{4D3B9F5D-8802-204D-82C2-0FAA4A42A97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73093" y="5023179"/>
              <a:ext cx="284640" cy="876925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85D77ABE-85CE-4A4A-B65B-BF38960D3E9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47148" y="4922180"/>
              <a:ext cx="941400" cy="480821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>
              <a:extLst>
                <a:ext uri="{FF2B5EF4-FFF2-40B4-BE49-F238E27FC236}">
                  <a16:creationId xmlns:a16="http://schemas.microsoft.com/office/drawing/2014/main" id="{C3E6C71B-719E-9C47-B29D-30B0F597FE9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974261" y="4936264"/>
              <a:ext cx="1467556" cy="714189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0AE5FC08-BE55-DF41-8CC2-FBC4A12F1B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61066" y="4943174"/>
              <a:ext cx="1700634" cy="81722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>
              <a:extLst>
                <a:ext uri="{FF2B5EF4-FFF2-40B4-BE49-F238E27FC236}">
                  <a16:creationId xmlns:a16="http://schemas.microsoft.com/office/drawing/2014/main" id="{AB3307D5-FEAC-3F48-B06D-1A31767A969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712335" y="4948622"/>
              <a:ext cx="1964570" cy="945013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2B743D78-83AE-1D49-9D5A-43534D477A1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78232" y="4998963"/>
              <a:ext cx="1452116" cy="1743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2E157D23-1F92-7C42-8E2F-C1B06B7F823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610514" y="5063856"/>
              <a:ext cx="1452116" cy="1743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>
              <a:extLst>
                <a:ext uri="{FF2B5EF4-FFF2-40B4-BE49-F238E27FC236}">
                  <a16:creationId xmlns:a16="http://schemas.microsoft.com/office/drawing/2014/main" id="{3DB387BB-7752-854A-B3B7-F3801DC527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38919" y="5130740"/>
              <a:ext cx="1452116" cy="1743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>
              <a:extLst>
                <a:ext uri="{FF2B5EF4-FFF2-40B4-BE49-F238E27FC236}">
                  <a16:creationId xmlns:a16="http://schemas.microsoft.com/office/drawing/2014/main" id="{7AA6F410-149A-8249-B158-61AA557C3AD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441267" y="5190427"/>
              <a:ext cx="1452116" cy="1743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>
              <a:extLst>
                <a:ext uri="{FF2B5EF4-FFF2-40B4-BE49-F238E27FC236}">
                  <a16:creationId xmlns:a16="http://schemas.microsoft.com/office/drawing/2014/main" id="{0314690A-F390-8A43-9AF6-F41C9D7AE65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360246" y="5255708"/>
              <a:ext cx="1452116" cy="1743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0" name="TextBox 189">
            <a:extLst>
              <a:ext uri="{FF2B5EF4-FFF2-40B4-BE49-F238E27FC236}">
                <a16:creationId xmlns:a16="http://schemas.microsoft.com/office/drawing/2014/main" id="{1E79841D-D4D9-E84B-9D88-943755310704}"/>
              </a:ext>
            </a:extLst>
          </p:cNvPr>
          <p:cNvSpPr txBox="1"/>
          <p:nvPr/>
        </p:nvSpPr>
        <p:spPr>
          <a:xfrm>
            <a:off x="7124745" y="2323561"/>
            <a:ext cx="1794286" cy="5078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B050"/>
                </a:solidFill>
              </a:rPr>
              <a:t>VD detector: with addition of a 3rd view 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D63B2817-6E35-7344-B326-B6F31E75101D}"/>
              </a:ext>
            </a:extLst>
          </p:cNvPr>
          <p:cNvSpPr txBox="1"/>
          <p:nvPr/>
        </p:nvSpPr>
        <p:spPr>
          <a:xfrm>
            <a:off x="6700482" y="4122939"/>
            <a:ext cx="2218549" cy="507831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B050"/>
                </a:solidFill>
              </a:rPr>
              <a:t>VD detector: alternative  2-views and 3-views schemes</a:t>
            </a:r>
          </a:p>
        </p:txBody>
      </p: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id="{4D65F705-A31C-9C40-A9C1-FB983E64ADCC}"/>
              </a:ext>
            </a:extLst>
          </p:cNvPr>
          <p:cNvCxnSpPr>
            <a:cxnSpLocks/>
          </p:cNvCxnSpPr>
          <p:nvPr/>
        </p:nvCxnSpPr>
        <p:spPr>
          <a:xfrm flipH="1">
            <a:off x="2688595" y="2622675"/>
            <a:ext cx="199584" cy="108786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35F6B1CD-296D-C649-AE75-3D2AE7364B0E}"/>
              </a:ext>
            </a:extLst>
          </p:cNvPr>
          <p:cNvCxnSpPr>
            <a:cxnSpLocks/>
          </p:cNvCxnSpPr>
          <p:nvPr/>
        </p:nvCxnSpPr>
        <p:spPr>
          <a:xfrm>
            <a:off x="2719599" y="2734988"/>
            <a:ext cx="249284" cy="78878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24F9F91B-D835-2D4A-92C5-97220A748662}"/>
              </a:ext>
            </a:extLst>
          </p:cNvPr>
          <p:cNvCxnSpPr/>
          <p:nvPr/>
        </p:nvCxnSpPr>
        <p:spPr>
          <a:xfrm>
            <a:off x="2837868" y="2652001"/>
            <a:ext cx="0" cy="93212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Footer Placeholder 3">
            <a:extLst>
              <a:ext uri="{FF2B5EF4-FFF2-40B4-BE49-F238E27FC236}">
                <a16:creationId xmlns:a16="http://schemas.microsoft.com/office/drawing/2014/main" id="{91003305-0FE5-434F-93FB-E137F163BC7D}"/>
              </a:ext>
            </a:extLst>
          </p:cNvPr>
          <p:cNvSpPr txBox="1">
            <a:spLocks/>
          </p:cNvSpPr>
          <p:nvPr/>
        </p:nvSpPr>
        <p:spPr>
          <a:xfrm>
            <a:off x="3724493" y="5809259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Sandro </a:t>
            </a:r>
            <a:r>
              <a:rPr lang="en-GB" dirty="0" err="1"/>
              <a:t>Palestini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6984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9A2C98D-6FE8-974B-9853-BA1A9AB5DF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91" y="960536"/>
            <a:ext cx="5156522" cy="10119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C03474-3D63-B74B-8D6C-B70E3B55C6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492" y="2064610"/>
            <a:ext cx="4547495" cy="96434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A76465-319C-4042-B935-EC61B13445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1493" y="1057816"/>
            <a:ext cx="3638550" cy="3162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0381F89-74BC-4A4D-B714-9A22D3116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92" y="3205596"/>
            <a:ext cx="3892678" cy="27951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BC5E5C-DA16-5C48-BC75-19126887BBA9}"/>
              </a:ext>
            </a:extLst>
          </p:cNvPr>
          <p:cNvSpPr txBox="1"/>
          <p:nvPr/>
        </p:nvSpPr>
        <p:spPr>
          <a:xfrm>
            <a:off x="3836194" y="4489848"/>
            <a:ext cx="3611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NC interactions: overlap of conversion point of gamma from </a:t>
            </a:r>
            <a:r>
              <a:rPr lang="en-US" sz="1200" dirty="0">
                <a:latin typeface="Symbol" pitchFamily="2" charset="2"/>
              </a:rPr>
              <a:t>p</a:t>
            </a:r>
            <a:r>
              <a:rPr lang="en-US" sz="1200" baseline="-25000" dirty="0"/>
              <a:t>0</a:t>
            </a:r>
            <a:r>
              <a:rPr lang="en-US" sz="1200" dirty="0"/>
              <a:t> with a charged track. When the distance is less than 1 cm or the angular separation is less than 20 </a:t>
            </a:r>
            <a:r>
              <a:rPr lang="en-US" sz="1200" dirty="0" err="1"/>
              <a:t>deg</a:t>
            </a:r>
            <a:r>
              <a:rPr lang="en-US" sz="1200" dirty="0"/>
              <a:t> in all views the event is declared problematic (since    </a:t>
            </a:r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2C7BDC00-DCE9-3E4B-8334-70BCF4DC4A4B}"/>
              </a:ext>
            </a:extLst>
          </p:cNvPr>
          <p:cNvSpPr txBox="1">
            <a:spLocks/>
          </p:cNvSpPr>
          <p:nvPr/>
        </p:nvSpPr>
        <p:spPr>
          <a:xfrm>
            <a:off x="4642987" y="6109405"/>
            <a:ext cx="2895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Sandro </a:t>
            </a:r>
            <a:r>
              <a:rPr lang="en-GB" dirty="0" err="1"/>
              <a:t>Palestini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027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7920057-830F-7F47-B85C-205E43B4F53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058718" y="1938294"/>
            <a:ext cx="4951554" cy="3301036"/>
          </a:xfr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E9E7BF-C7AF-044F-A41D-2EFA2461A0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2170827"/>
            <a:ext cx="3886200" cy="4006136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Instance segmentation allow us to identify all the hits that belongs to the same particle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Graph Neutral Networks (GNN) are a commonly used approach to do it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dirty="0"/>
              <a:t>Working together to develop a solution that allow us to explore those networks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0A90D6-842E-084E-8593-3F584D3F63B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24200" y="6228069"/>
            <a:ext cx="2895600" cy="365125"/>
          </a:xfrm>
        </p:spPr>
        <p:txBody>
          <a:bodyPr/>
          <a:lstStyle/>
          <a:p>
            <a:r>
              <a:rPr lang="en-GB" dirty="0"/>
              <a:t>Manuel Rodriguez 	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2ED6C2E-5411-DE49-A8D3-DF1B77DBAC5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28650" y="1188823"/>
            <a:ext cx="7886700" cy="515802"/>
          </a:xfrm>
        </p:spPr>
        <p:txBody>
          <a:bodyPr/>
          <a:lstStyle/>
          <a:p>
            <a:r>
              <a:rPr lang="en-GB" dirty="0"/>
              <a:t>How can we profit from the sparsity of our data?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FFF39FD2-39B2-4C4D-863E-4D9DDA55A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DEALING WITH SPARSE DATA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8F9135-1ECF-6142-B2B9-E38903EC92F7}"/>
              </a:ext>
            </a:extLst>
          </p:cNvPr>
          <p:cNvSpPr txBox="1"/>
          <p:nvPr/>
        </p:nvSpPr>
        <p:spPr>
          <a:xfrm>
            <a:off x="5599285" y="5355282"/>
            <a:ext cx="2505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2A7DBF"/>
                </a:solidFill>
                <a:latin typeface="Arial" charset="0"/>
                <a:ea typeface="Arial" charset="0"/>
                <a:cs typeface="Arial" charset="0"/>
              </a:rPr>
              <a:t>Only 1.79% of the image is signal.</a:t>
            </a:r>
          </a:p>
        </p:txBody>
      </p:sp>
    </p:spTree>
    <p:extLst>
      <p:ext uri="{BB962C8B-B14F-4D97-AF65-F5344CB8AC3E}">
        <p14:creationId xmlns:p14="http://schemas.microsoft.com/office/powerpoint/2010/main" val="13319265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0240" y="530635"/>
            <a:ext cx="5243519" cy="2281252"/>
          </a:xfrm>
        </p:spPr>
        <p:txBody>
          <a:bodyPr/>
          <a:lstStyle/>
          <a:p>
            <a:r>
              <a:rPr lang="en-US" sz="3600" dirty="0"/>
              <a:t>Deep neural networks in the group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9053" y="3917244"/>
            <a:ext cx="6042144" cy="2649821"/>
          </a:xfrm>
        </p:spPr>
        <p:txBody>
          <a:bodyPr>
            <a:normAutofit/>
          </a:bodyPr>
          <a:lstStyle/>
          <a:p>
            <a:r>
              <a:rPr lang="en-US" sz="2800" dirty="0"/>
              <a:t>Saúl Alonso-Monsalve</a:t>
            </a:r>
            <a:endParaRPr lang="en-US" sz="2800" baseline="30000" dirty="0"/>
          </a:p>
          <a:p>
            <a:endParaRPr lang="en-US" sz="2800" dirty="0"/>
          </a:p>
          <a:p>
            <a:endParaRPr lang="en-US" sz="2000" dirty="0"/>
          </a:p>
          <a:p>
            <a:r>
              <a:rPr lang="en-US" sz="2400" dirty="0"/>
              <a:t>9 March 2021</a:t>
            </a:r>
          </a:p>
        </p:txBody>
      </p:sp>
    </p:spTree>
    <p:extLst>
      <p:ext uri="{BB962C8B-B14F-4D97-AF65-F5344CB8AC3E}">
        <p14:creationId xmlns:p14="http://schemas.microsoft.com/office/powerpoint/2010/main" val="35756626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124459</TotalTime>
  <Words>547</Words>
  <Application>Microsoft Macintosh PowerPoint</Application>
  <PresentationFormat>On-screen Show (4:3)</PresentationFormat>
  <Paragraphs>68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Arial Black</vt:lpstr>
      <vt:lpstr>Calibri</vt:lpstr>
      <vt:lpstr>Charter Roman</vt:lpstr>
      <vt:lpstr>CMU Serif</vt:lpstr>
      <vt:lpstr>Symbol</vt:lpstr>
      <vt:lpstr>Wingdings</vt:lpstr>
      <vt:lpstr>Office Theme</vt:lpstr>
      <vt:lpstr>Deep neural networks in the group</vt:lpstr>
      <vt:lpstr>DUNE CVN</vt:lpstr>
      <vt:lpstr>DUNE CVN</vt:lpstr>
      <vt:lpstr>Vertical Drift Detector (VD)</vt:lpstr>
      <vt:lpstr>PowerPoint Presentation</vt:lpstr>
      <vt:lpstr>PowerPoint Presentation</vt:lpstr>
      <vt:lpstr>DEALING WITH SPARSE DATA</vt:lpstr>
      <vt:lpstr>Deep neural networks in the group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Leigh Whitehead</dc:creator>
  <cp:lastModifiedBy>Saúl Alonso Monsalve</cp:lastModifiedBy>
  <cp:revision>1625</cp:revision>
  <cp:lastPrinted>2019-10-20T21:30:07Z</cp:lastPrinted>
  <dcterms:created xsi:type="dcterms:W3CDTF">2016-10-07T13:23:34Z</dcterms:created>
  <dcterms:modified xsi:type="dcterms:W3CDTF">2021-03-09T11:31:37Z</dcterms:modified>
</cp:coreProperties>
</file>