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256" r:id="rId2"/>
    <p:sldId id="257" r:id="rId3"/>
    <p:sldId id="259" r:id="rId4"/>
    <p:sldId id="260" r:id="rId5"/>
    <p:sldId id="258"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155F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howGuides="1">
      <p:cViewPr varScale="1">
        <p:scale>
          <a:sx n="121" d="100"/>
          <a:sy n="121" d="100"/>
        </p:scale>
        <p:origin x="86" y="16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8FB4BF-DD1E-4355-A771-B4BC00983754}" type="datetimeFigureOut">
              <a:rPr lang="en-GB" smtClean="0"/>
              <a:t>28/02/2021</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957177-C045-41B2-B611-D71CD5DB4FA2}" type="slidenum">
              <a:rPr lang="en-GB" smtClean="0"/>
              <a:t>‹#›</a:t>
            </a:fld>
            <a:endParaRPr lang="en-GB"/>
          </a:p>
        </p:txBody>
      </p:sp>
    </p:spTree>
    <p:extLst>
      <p:ext uri="{BB962C8B-B14F-4D97-AF65-F5344CB8AC3E}">
        <p14:creationId xmlns:p14="http://schemas.microsoft.com/office/powerpoint/2010/main" val="27893418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9AB26C50-1F0C-4612-A9F3-3C8E79494DDD}" type="datetime1">
              <a:rPr lang="en-GB" smtClean="0"/>
              <a:t>28/02/2021</a:t>
            </a:fld>
            <a:endParaRPr lang="en-GB"/>
          </a:p>
        </p:txBody>
      </p:sp>
      <p:sp>
        <p:nvSpPr>
          <p:cNvPr id="5" name="Footer Placeholder 4"/>
          <p:cNvSpPr>
            <a:spLocks noGrp="1"/>
          </p:cNvSpPr>
          <p:nvPr>
            <p:ph type="ftr" sz="quarter" idx="11"/>
          </p:nvPr>
        </p:nvSpPr>
        <p:spPr/>
        <p:txBody>
          <a:bodyPr/>
          <a:lstStyle/>
          <a:p>
            <a:r>
              <a:rPr lang="en-GB" smtClean="0"/>
              <a:t>IFAST Task 10.4 preparatory meeting 02-03-2021</a:t>
            </a:r>
            <a:endParaRPr lang="en-GB"/>
          </a:p>
        </p:txBody>
      </p:sp>
      <p:sp>
        <p:nvSpPr>
          <p:cNvPr id="6" name="Slide Number Placeholder 5"/>
          <p:cNvSpPr>
            <a:spLocks noGrp="1"/>
          </p:cNvSpPr>
          <p:nvPr>
            <p:ph type="sldNum" sz="quarter" idx="12"/>
          </p:nvPr>
        </p:nvSpPr>
        <p:spPr/>
        <p:txBody>
          <a:bodyPr/>
          <a:lstStyle/>
          <a:p>
            <a:fld id="{27132142-95FF-44BB-82F5-908C15681E26}" type="slidenum">
              <a:rPr lang="en-GB" smtClean="0"/>
              <a:t>‹#›</a:t>
            </a:fld>
            <a:endParaRPr lang="en-GB"/>
          </a:p>
        </p:txBody>
      </p:sp>
    </p:spTree>
    <p:extLst>
      <p:ext uri="{BB962C8B-B14F-4D97-AF65-F5344CB8AC3E}">
        <p14:creationId xmlns:p14="http://schemas.microsoft.com/office/powerpoint/2010/main" val="5622876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2A3899EB-553A-480C-8268-F9C8C6C4E8AE}" type="datetime1">
              <a:rPr lang="en-GB" smtClean="0"/>
              <a:t>28/02/2021</a:t>
            </a:fld>
            <a:endParaRPr lang="en-GB"/>
          </a:p>
        </p:txBody>
      </p:sp>
      <p:sp>
        <p:nvSpPr>
          <p:cNvPr id="5" name="Footer Placeholder 4"/>
          <p:cNvSpPr>
            <a:spLocks noGrp="1"/>
          </p:cNvSpPr>
          <p:nvPr>
            <p:ph type="ftr" sz="quarter" idx="11"/>
          </p:nvPr>
        </p:nvSpPr>
        <p:spPr/>
        <p:txBody>
          <a:bodyPr/>
          <a:lstStyle/>
          <a:p>
            <a:r>
              <a:rPr lang="en-GB" smtClean="0"/>
              <a:t>IFAST Task 10.4 preparatory meeting 02-03-2021</a:t>
            </a:r>
            <a:endParaRPr lang="en-GB"/>
          </a:p>
        </p:txBody>
      </p:sp>
      <p:sp>
        <p:nvSpPr>
          <p:cNvPr id="6" name="Slide Number Placeholder 5"/>
          <p:cNvSpPr>
            <a:spLocks noGrp="1"/>
          </p:cNvSpPr>
          <p:nvPr>
            <p:ph type="sldNum" sz="quarter" idx="12"/>
          </p:nvPr>
        </p:nvSpPr>
        <p:spPr/>
        <p:txBody>
          <a:bodyPr/>
          <a:lstStyle/>
          <a:p>
            <a:fld id="{27132142-95FF-44BB-82F5-908C15681E26}" type="slidenum">
              <a:rPr lang="en-GB" smtClean="0"/>
              <a:t>‹#›</a:t>
            </a:fld>
            <a:endParaRPr lang="en-GB"/>
          </a:p>
        </p:txBody>
      </p:sp>
    </p:spTree>
    <p:extLst>
      <p:ext uri="{BB962C8B-B14F-4D97-AF65-F5344CB8AC3E}">
        <p14:creationId xmlns:p14="http://schemas.microsoft.com/office/powerpoint/2010/main" val="29791298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8D55BC9-8112-4105-86F4-D9069D8F4282}" type="datetime1">
              <a:rPr lang="en-GB" smtClean="0"/>
              <a:t>28/02/2021</a:t>
            </a:fld>
            <a:endParaRPr lang="en-GB"/>
          </a:p>
        </p:txBody>
      </p:sp>
      <p:sp>
        <p:nvSpPr>
          <p:cNvPr id="5" name="Footer Placeholder 4"/>
          <p:cNvSpPr>
            <a:spLocks noGrp="1"/>
          </p:cNvSpPr>
          <p:nvPr>
            <p:ph type="ftr" sz="quarter" idx="11"/>
          </p:nvPr>
        </p:nvSpPr>
        <p:spPr/>
        <p:txBody>
          <a:bodyPr/>
          <a:lstStyle/>
          <a:p>
            <a:r>
              <a:rPr lang="en-GB" smtClean="0"/>
              <a:t>IFAST Task 10.4 preparatory meeting 02-03-2021</a:t>
            </a:r>
            <a:endParaRPr lang="en-GB"/>
          </a:p>
        </p:txBody>
      </p:sp>
      <p:sp>
        <p:nvSpPr>
          <p:cNvPr id="6" name="Slide Number Placeholder 5"/>
          <p:cNvSpPr>
            <a:spLocks noGrp="1"/>
          </p:cNvSpPr>
          <p:nvPr>
            <p:ph type="sldNum" sz="quarter" idx="12"/>
          </p:nvPr>
        </p:nvSpPr>
        <p:spPr/>
        <p:txBody>
          <a:bodyPr/>
          <a:lstStyle/>
          <a:p>
            <a:fld id="{27132142-95FF-44BB-82F5-908C15681E26}" type="slidenum">
              <a:rPr lang="en-GB" smtClean="0"/>
              <a:t>‹#›</a:t>
            </a:fld>
            <a:endParaRPr lang="en-GB"/>
          </a:p>
        </p:txBody>
      </p:sp>
    </p:spTree>
    <p:extLst>
      <p:ext uri="{BB962C8B-B14F-4D97-AF65-F5344CB8AC3E}">
        <p14:creationId xmlns:p14="http://schemas.microsoft.com/office/powerpoint/2010/main" val="24002872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BE87634-AF6C-4AB5-8A11-40D9DA280C26}" type="datetime1">
              <a:rPr lang="en-GB" smtClean="0"/>
              <a:t>28/02/2021</a:t>
            </a:fld>
            <a:endParaRPr lang="en-GB"/>
          </a:p>
        </p:txBody>
      </p:sp>
      <p:sp>
        <p:nvSpPr>
          <p:cNvPr id="5" name="Footer Placeholder 4"/>
          <p:cNvSpPr>
            <a:spLocks noGrp="1"/>
          </p:cNvSpPr>
          <p:nvPr>
            <p:ph type="ftr" sz="quarter" idx="11"/>
          </p:nvPr>
        </p:nvSpPr>
        <p:spPr/>
        <p:txBody>
          <a:bodyPr/>
          <a:lstStyle/>
          <a:p>
            <a:r>
              <a:rPr lang="en-GB" smtClean="0"/>
              <a:t>IFAST Task 10.4 preparatory meeting 02-03-2021</a:t>
            </a:r>
            <a:endParaRPr lang="en-GB"/>
          </a:p>
        </p:txBody>
      </p:sp>
      <p:sp>
        <p:nvSpPr>
          <p:cNvPr id="6" name="Slide Number Placeholder 5"/>
          <p:cNvSpPr>
            <a:spLocks noGrp="1"/>
          </p:cNvSpPr>
          <p:nvPr>
            <p:ph type="sldNum" sz="quarter" idx="12"/>
          </p:nvPr>
        </p:nvSpPr>
        <p:spPr/>
        <p:txBody>
          <a:bodyPr/>
          <a:lstStyle/>
          <a:p>
            <a:fld id="{27132142-95FF-44BB-82F5-908C15681E26}" type="slidenum">
              <a:rPr lang="en-GB" smtClean="0"/>
              <a:t>‹#›</a:t>
            </a:fld>
            <a:endParaRPr lang="en-GB"/>
          </a:p>
        </p:txBody>
      </p:sp>
    </p:spTree>
    <p:extLst>
      <p:ext uri="{BB962C8B-B14F-4D97-AF65-F5344CB8AC3E}">
        <p14:creationId xmlns:p14="http://schemas.microsoft.com/office/powerpoint/2010/main" val="16104738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DD916FBC-3832-45E8-B6EF-12035CCD529B}" type="datetime1">
              <a:rPr lang="en-GB" smtClean="0"/>
              <a:t>28/02/2021</a:t>
            </a:fld>
            <a:endParaRPr lang="en-GB"/>
          </a:p>
        </p:txBody>
      </p:sp>
      <p:sp>
        <p:nvSpPr>
          <p:cNvPr id="5" name="Footer Placeholder 4"/>
          <p:cNvSpPr>
            <a:spLocks noGrp="1"/>
          </p:cNvSpPr>
          <p:nvPr>
            <p:ph type="ftr" sz="quarter" idx="11"/>
          </p:nvPr>
        </p:nvSpPr>
        <p:spPr/>
        <p:txBody>
          <a:bodyPr/>
          <a:lstStyle/>
          <a:p>
            <a:r>
              <a:rPr lang="en-GB" smtClean="0"/>
              <a:t>IFAST Task 10.4 preparatory meeting 02-03-2021</a:t>
            </a:r>
            <a:endParaRPr lang="en-GB"/>
          </a:p>
        </p:txBody>
      </p:sp>
      <p:sp>
        <p:nvSpPr>
          <p:cNvPr id="6" name="Slide Number Placeholder 5"/>
          <p:cNvSpPr>
            <a:spLocks noGrp="1"/>
          </p:cNvSpPr>
          <p:nvPr>
            <p:ph type="sldNum" sz="quarter" idx="12"/>
          </p:nvPr>
        </p:nvSpPr>
        <p:spPr/>
        <p:txBody>
          <a:bodyPr/>
          <a:lstStyle/>
          <a:p>
            <a:fld id="{27132142-95FF-44BB-82F5-908C15681E26}" type="slidenum">
              <a:rPr lang="en-GB" smtClean="0"/>
              <a:t>‹#›</a:t>
            </a:fld>
            <a:endParaRPr lang="en-GB"/>
          </a:p>
        </p:txBody>
      </p:sp>
    </p:spTree>
    <p:extLst>
      <p:ext uri="{BB962C8B-B14F-4D97-AF65-F5344CB8AC3E}">
        <p14:creationId xmlns:p14="http://schemas.microsoft.com/office/powerpoint/2010/main" val="2458981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7584918-2A1C-4B9E-A35E-1957ECBD339F}" type="datetime1">
              <a:rPr lang="en-GB" smtClean="0"/>
              <a:t>28/02/2021</a:t>
            </a:fld>
            <a:endParaRPr lang="en-GB"/>
          </a:p>
        </p:txBody>
      </p:sp>
      <p:sp>
        <p:nvSpPr>
          <p:cNvPr id="6" name="Footer Placeholder 5"/>
          <p:cNvSpPr>
            <a:spLocks noGrp="1"/>
          </p:cNvSpPr>
          <p:nvPr>
            <p:ph type="ftr" sz="quarter" idx="11"/>
          </p:nvPr>
        </p:nvSpPr>
        <p:spPr/>
        <p:txBody>
          <a:bodyPr/>
          <a:lstStyle/>
          <a:p>
            <a:r>
              <a:rPr lang="en-GB" smtClean="0"/>
              <a:t>IFAST Task 10.4 preparatory meeting 02-03-2021</a:t>
            </a:r>
            <a:endParaRPr lang="en-GB"/>
          </a:p>
        </p:txBody>
      </p:sp>
      <p:sp>
        <p:nvSpPr>
          <p:cNvPr id="7" name="Slide Number Placeholder 6"/>
          <p:cNvSpPr>
            <a:spLocks noGrp="1"/>
          </p:cNvSpPr>
          <p:nvPr>
            <p:ph type="sldNum" sz="quarter" idx="12"/>
          </p:nvPr>
        </p:nvSpPr>
        <p:spPr/>
        <p:txBody>
          <a:bodyPr/>
          <a:lstStyle/>
          <a:p>
            <a:fld id="{27132142-95FF-44BB-82F5-908C15681E26}" type="slidenum">
              <a:rPr lang="en-GB" smtClean="0"/>
              <a:t>‹#›</a:t>
            </a:fld>
            <a:endParaRPr lang="en-GB"/>
          </a:p>
        </p:txBody>
      </p:sp>
    </p:spTree>
    <p:extLst>
      <p:ext uri="{BB962C8B-B14F-4D97-AF65-F5344CB8AC3E}">
        <p14:creationId xmlns:p14="http://schemas.microsoft.com/office/powerpoint/2010/main" val="1157154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E0FBFF7C-FE94-4B49-BEB6-91096EDBC454}" type="datetime1">
              <a:rPr lang="en-GB" smtClean="0"/>
              <a:t>28/02/2021</a:t>
            </a:fld>
            <a:endParaRPr lang="en-GB"/>
          </a:p>
        </p:txBody>
      </p:sp>
      <p:sp>
        <p:nvSpPr>
          <p:cNvPr id="8" name="Footer Placeholder 7"/>
          <p:cNvSpPr>
            <a:spLocks noGrp="1"/>
          </p:cNvSpPr>
          <p:nvPr>
            <p:ph type="ftr" sz="quarter" idx="11"/>
          </p:nvPr>
        </p:nvSpPr>
        <p:spPr/>
        <p:txBody>
          <a:bodyPr/>
          <a:lstStyle/>
          <a:p>
            <a:r>
              <a:rPr lang="en-GB" smtClean="0"/>
              <a:t>IFAST Task 10.4 preparatory meeting 02-03-2021</a:t>
            </a:r>
            <a:endParaRPr lang="en-GB"/>
          </a:p>
        </p:txBody>
      </p:sp>
      <p:sp>
        <p:nvSpPr>
          <p:cNvPr id="9" name="Slide Number Placeholder 8"/>
          <p:cNvSpPr>
            <a:spLocks noGrp="1"/>
          </p:cNvSpPr>
          <p:nvPr>
            <p:ph type="sldNum" sz="quarter" idx="12"/>
          </p:nvPr>
        </p:nvSpPr>
        <p:spPr/>
        <p:txBody>
          <a:bodyPr/>
          <a:lstStyle/>
          <a:p>
            <a:fld id="{27132142-95FF-44BB-82F5-908C15681E26}" type="slidenum">
              <a:rPr lang="en-GB" smtClean="0"/>
              <a:t>‹#›</a:t>
            </a:fld>
            <a:endParaRPr lang="en-GB"/>
          </a:p>
        </p:txBody>
      </p:sp>
    </p:spTree>
    <p:extLst>
      <p:ext uri="{BB962C8B-B14F-4D97-AF65-F5344CB8AC3E}">
        <p14:creationId xmlns:p14="http://schemas.microsoft.com/office/powerpoint/2010/main" val="654817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E1982D89-4395-4DFE-ABAF-7A1217FAC76C}" type="datetime1">
              <a:rPr lang="en-GB" smtClean="0"/>
              <a:t>28/02/2021</a:t>
            </a:fld>
            <a:endParaRPr lang="en-GB"/>
          </a:p>
        </p:txBody>
      </p:sp>
      <p:sp>
        <p:nvSpPr>
          <p:cNvPr id="4" name="Footer Placeholder 3"/>
          <p:cNvSpPr>
            <a:spLocks noGrp="1"/>
          </p:cNvSpPr>
          <p:nvPr>
            <p:ph type="ftr" sz="quarter" idx="11"/>
          </p:nvPr>
        </p:nvSpPr>
        <p:spPr/>
        <p:txBody>
          <a:bodyPr/>
          <a:lstStyle/>
          <a:p>
            <a:r>
              <a:rPr lang="en-GB" smtClean="0"/>
              <a:t>IFAST Task 10.4 preparatory meeting 02-03-2021</a:t>
            </a:r>
            <a:endParaRPr lang="en-GB"/>
          </a:p>
        </p:txBody>
      </p:sp>
      <p:sp>
        <p:nvSpPr>
          <p:cNvPr id="5" name="Slide Number Placeholder 4"/>
          <p:cNvSpPr>
            <a:spLocks noGrp="1"/>
          </p:cNvSpPr>
          <p:nvPr>
            <p:ph type="sldNum" sz="quarter" idx="12"/>
          </p:nvPr>
        </p:nvSpPr>
        <p:spPr/>
        <p:txBody>
          <a:bodyPr/>
          <a:lstStyle/>
          <a:p>
            <a:fld id="{27132142-95FF-44BB-82F5-908C15681E26}" type="slidenum">
              <a:rPr lang="en-GB" smtClean="0"/>
              <a:t>‹#›</a:t>
            </a:fld>
            <a:endParaRPr lang="en-GB"/>
          </a:p>
        </p:txBody>
      </p:sp>
    </p:spTree>
    <p:extLst>
      <p:ext uri="{BB962C8B-B14F-4D97-AF65-F5344CB8AC3E}">
        <p14:creationId xmlns:p14="http://schemas.microsoft.com/office/powerpoint/2010/main" val="1321135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A770BAF-9D7D-4D31-A761-C6B43FCBB2DD}" type="datetime1">
              <a:rPr lang="en-GB" smtClean="0"/>
              <a:t>28/02/2021</a:t>
            </a:fld>
            <a:endParaRPr lang="en-GB"/>
          </a:p>
        </p:txBody>
      </p:sp>
      <p:sp>
        <p:nvSpPr>
          <p:cNvPr id="3" name="Footer Placeholder 2"/>
          <p:cNvSpPr>
            <a:spLocks noGrp="1"/>
          </p:cNvSpPr>
          <p:nvPr>
            <p:ph type="ftr" sz="quarter" idx="11"/>
          </p:nvPr>
        </p:nvSpPr>
        <p:spPr/>
        <p:txBody>
          <a:bodyPr/>
          <a:lstStyle/>
          <a:p>
            <a:r>
              <a:rPr lang="en-GB" smtClean="0"/>
              <a:t>IFAST Task 10.4 preparatory meeting 02-03-2021</a:t>
            </a:r>
            <a:endParaRPr lang="en-GB"/>
          </a:p>
        </p:txBody>
      </p:sp>
      <p:sp>
        <p:nvSpPr>
          <p:cNvPr id="4" name="Slide Number Placeholder 3"/>
          <p:cNvSpPr>
            <a:spLocks noGrp="1"/>
          </p:cNvSpPr>
          <p:nvPr>
            <p:ph type="sldNum" sz="quarter" idx="12"/>
          </p:nvPr>
        </p:nvSpPr>
        <p:spPr/>
        <p:txBody>
          <a:bodyPr/>
          <a:lstStyle/>
          <a:p>
            <a:fld id="{27132142-95FF-44BB-82F5-908C15681E26}" type="slidenum">
              <a:rPr lang="en-GB" smtClean="0"/>
              <a:t>‹#›</a:t>
            </a:fld>
            <a:endParaRPr lang="en-GB"/>
          </a:p>
        </p:txBody>
      </p:sp>
    </p:spTree>
    <p:extLst>
      <p:ext uri="{BB962C8B-B14F-4D97-AF65-F5344CB8AC3E}">
        <p14:creationId xmlns:p14="http://schemas.microsoft.com/office/powerpoint/2010/main" val="33888525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7316F0CC-66ED-40C6-A989-9FD66462F446}" type="datetime1">
              <a:rPr lang="en-GB" smtClean="0"/>
              <a:t>28/02/2021</a:t>
            </a:fld>
            <a:endParaRPr lang="en-GB"/>
          </a:p>
        </p:txBody>
      </p:sp>
      <p:sp>
        <p:nvSpPr>
          <p:cNvPr id="6" name="Footer Placeholder 5"/>
          <p:cNvSpPr>
            <a:spLocks noGrp="1"/>
          </p:cNvSpPr>
          <p:nvPr>
            <p:ph type="ftr" sz="quarter" idx="11"/>
          </p:nvPr>
        </p:nvSpPr>
        <p:spPr/>
        <p:txBody>
          <a:bodyPr/>
          <a:lstStyle/>
          <a:p>
            <a:r>
              <a:rPr lang="en-GB" smtClean="0"/>
              <a:t>IFAST Task 10.4 preparatory meeting 02-03-2021</a:t>
            </a:r>
            <a:endParaRPr lang="en-GB"/>
          </a:p>
        </p:txBody>
      </p:sp>
      <p:sp>
        <p:nvSpPr>
          <p:cNvPr id="7" name="Slide Number Placeholder 6"/>
          <p:cNvSpPr>
            <a:spLocks noGrp="1"/>
          </p:cNvSpPr>
          <p:nvPr>
            <p:ph type="sldNum" sz="quarter" idx="12"/>
          </p:nvPr>
        </p:nvSpPr>
        <p:spPr/>
        <p:txBody>
          <a:bodyPr/>
          <a:lstStyle/>
          <a:p>
            <a:fld id="{27132142-95FF-44BB-82F5-908C15681E26}" type="slidenum">
              <a:rPr lang="en-GB" smtClean="0"/>
              <a:t>‹#›</a:t>
            </a:fld>
            <a:endParaRPr lang="en-GB"/>
          </a:p>
        </p:txBody>
      </p:sp>
    </p:spTree>
    <p:extLst>
      <p:ext uri="{BB962C8B-B14F-4D97-AF65-F5344CB8AC3E}">
        <p14:creationId xmlns:p14="http://schemas.microsoft.com/office/powerpoint/2010/main" val="11984682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6020030F-2D3C-4AA0-835A-E1C7E3F97D66}" type="datetime1">
              <a:rPr lang="en-GB" smtClean="0"/>
              <a:t>28/02/2021</a:t>
            </a:fld>
            <a:endParaRPr lang="en-GB"/>
          </a:p>
        </p:txBody>
      </p:sp>
      <p:sp>
        <p:nvSpPr>
          <p:cNvPr id="6" name="Footer Placeholder 5"/>
          <p:cNvSpPr>
            <a:spLocks noGrp="1"/>
          </p:cNvSpPr>
          <p:nvPr>
            <p:ph type="ftr" sz="quarter" idx="11"/>
          </p:nvPr>
        </p:nvSpPr>
        <p:spPr/>
        <p:txBody>
          <a:bodyPr/>
          <a:lstStyle/>
          <a:p>
            <a:r>
              <a:rPr lang="en-GB" smtClean="0"/>
              <a:t>IFAST Task 10.4 preparatory meeting 02-03-2021</a:t>
            </a:r>
            <a:endParaRPr lang="en-GB"/>
          </a:p>
        </p:txBody>
      </p:sp>
      <p:sp>
        <p:nvSpPr>
          <p:cNvPr id="7" name="Slide Number Placeholder 6"/>
          <p:cNvSpPr>
            <a:spLocks noGrp="1"/>
          </p:cNvSpPr>
          <p:nvPr>
            <p:ph type="sldNum" sz="quarter" idx="12"/>
          </p:nvPr>
        </p:nvSpPr>
        <p:spPr/>
        <p:txBody>
          <a:bodyPr/>
          <a:lstStyle/>
          <a:p>
            <a:fld id="{27132142-95FF-44BB-82F5-908C15681E26}" type="slidenum">
              <a:rPr lang="en-GB" smtClean="0"/>
              <a:t>‹#›</a:t>
            </a:fld>
            <a:endParaRPr lang="en-GB"/>
          </a:p>
        </p:txBody>
      </p:sp>
    </p:spTree>
    <p:extLst>
      <p:ext uri="{BB962C8B-B14F-4D97-AF65-F5344CB8AC3E}">
        <p14:creationId xmlns:p14="http://schemas.microsoft.com/office/powerpoint/2010/main" val="20986380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E5D3D80-AF19-4A37-9E4E-F225FD02BBAC}" type="datetime1">
              <a:rPr lang="en-GB" smtClean="0"/>
              <a:t>28/02/2021</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smtClean="0"/>
              <a:t>IFAST Task 10.4 preparatory meeting 02-03-2021</a:t>
            </a:r>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132142-95FF-44BB-82F5-908C15681E26}" type="slidenum">
              <a:rPr lang="en-GB" smtClean="0"/>
              <a:t>‹#›</a:t>
            </a:fld>
            <a:endParaRPr lang="en-GB"/>
          </a:p>
        </p:txBody>
      </p:sp>
    </p:spTree>
    <p:extLst>
      <p:ext uri="{BB962C8B-B14F-4D97-AF65-F5344CB8AC3E}">
        <p14:creationId xmlns:p14="http://schemas.microsoft.com/office/powerpoint/2010/main" val="5470526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lstStyle/>
          <a:p>
            <a:r>
              <a:rPr lang="en-GB" b="1" dirty="0" smtClean="0"/>
              <a:t>IFAST Task 10.4 </a:t>
            </a:r>
            <a:br>
              <a:rPr lang="en-GB" b="1" dirty="0" smtClean="0"/>
            </a:br>
            <a:r>
              <a:rPr lang="en-GB" b="1" dirty="0" smtClean="0"/>
              <a:t>preparatory meeting</a:t>
            </a:r>
            <a:endParaRPr lang="en-GB" b="1" dirty="0"/>
          </a:p>
        </p:txBody>
      </p:sp>
      <p:sp>
        <p:nvSpPr>
          <p:cNvPr id="3" name="Subtitle 2"/>
          <p:cNvSpPr>
            <a:spLocks noGrp="1"/>
          </p:cNvSpPr>
          <p:nvPr>
            <p:ph type="subTitle" idx="1"/>
          </p:nvPr>
        </p:nvSpPr>
        <p:spPr/>
        <p:txBody>
          <a:bodyPr/>
          <a:lstStyle/>
          <a:p>
            <a:endParaRPr lang="en-GB" dirty="0"/>
          </a:p>
        </p:txBody>
      </p:sp>
      <p:sp>
        <p:nvSpPr>
          <p:cNvPr id="4" name="Footer Placeholder 3"/>
          <p:cNvSpPr>
            <a:spLocks noGrp="1"/>
          </p:cNvSpPr>
          <p:nvPr>
            <p:ph type="ftr" sz="quarter" idx="11"/>
          </p:nvPr>
        </p:nvSpPr>
        <p:spPr/>
        <p:txBody>
          <a:bodyPr/>
          <a:lstStyle/>
          <a:p>
            <a:r>
              <a:rPr lang="en-GB" smtClean="0"/>
              <a:t>IFAST Task 10.4 preparatory meeting 02-03-2021</a:t>
            </a:r>
            <a:endParaRPr lang="en-GB"/>
          </a:p>
        </p:txBody>
      </p:sp>
      <p:sp>
        <p:nvSpPr>
          <p:cNvPr id="5" name="Slide Number Placeholder 4"/>
          <p:cNvSpPr>
            <a:spLocks noGrp="1"/>
          </p:cNvSpPr>
          <p:nvPr>
            <p:ph type="sldNum" sz="quarter" idx="12"/>
          </p:nvPr>
        </p:nvSpPr>
        <p:spPr/>
        <p:txBody>
          <a:bodyPr/>
          <a:lstStyle/>
          <a:p>
            <a:fld id="{27132142-95FF-44BB-82F5-908C15681E26}" type="slidenum">
              <a:rPr lang="en-GB" smtClean="0"/>
              <a:t>1</a:t>
            </a:fld>
            <a:endParaRPr lang="en-GB"/>
          </a:p>
        </p:txBody>
      </p:sp>
    </p:spTree>
    <p:extLst>
      <p:ext uri="{BB962C8B-B14F-4D97-AF65-F5344CB8AC3E}">
        <p14:creationId xmlns:p14="http://schemas.microsoft.com/office/powerpoint/2010/main" val="402222042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49913" y="0"/>
            <a:ext cx="10515600" cy="737826"/>
          </a:xfrm>
        </p:spPr>
        <p:txBody>
          <a:bodyPr/>
          <a:lstStyle/>
          <a:p>
            <a:r>
              <a:rPr lang="en-GB" b="1" dirty="0" smtClean="0"/>
              <a:t>Agenda</a:t>
            </a:r>
            <a:endParaRPr lang="en-GB" b="1" dirty="0"/>
          </a:p>
        </p:txBody>
      </p:sp>
      <p:graphicFrame>
        <p:nvGraphicFramePr>
          <p:cNvPr id="4" name="Table 3"/>
          <p:cNvGraphicFramePr>
            <a:graphicFrameLocks noGrp="1"/>
          </p:cNvGraphicFramePr>
          <p:nvPr>
            <p:extLst>
              <p:ext uri="{D42A27DB-BD31-4B8C-83A1-F6EECF244321}">
                <p14:modId xmlns:p14="http://schemas.microsoft.com/office/powerpoint/2010/main" val="3402164352"/>
              </p:ext>
            </p:extLst>
          </p:nvPr>
        </p:nvGraphicFramePr>
        <p:xfrm>
          <a:off x="233330" y="737826"/>
          <a:ext cx="11439655" cy="5618523"/>
        </p:xfrm>
        <a:graphic>
          <a:graphicData uri="http://schemas.openxmlformats.org/drawingml/2006/table">
            <a:tbl>
              <a:tblPr firstRow="1" bandRow="1">
                <a:tableStyleId>{5C22544A-7EE6-4342-B048-85BDC9FD1C3A}</a:tableStyleId>
              </a:tblPr>
              <a:tblGrid>
                <a:gridCol w="504496">
                  <a:extLst>
                    <a:ext uri="{9D8B030D-6E8A-4147-A177-3AD203B41FA5}">
                      <a16:colId xmlns:a16="http://schemas.microsoft.com/office/drawing/2014/main" val="1332968551"/>
                    </a:ext>
                  </a:extLst>
                </a:gridCol>
                <a:gridCol w="8231448">
                  <a:extLst>
                    <a:ext uri="{9D8B030D-6E8A-4147-A177-3AD203B41FA5}">
                      <a16:colId xmlns:a16="http://schemas.microsoft.com/office/drawing/2014/main" val="2166225111"/>
                    </a:ext>
                  </a:extLst>
                </a:gridCol>
                <a:gridCol w="1584593">
                  <a:extLst>
                    <a:ext uri="{9D8B030D-6E8A-4147-A177-3AD203B41FA5}">
                      <a16:colId xmlns:a16="http://schemas.microsoft.com/office/drawing/2014/main" val="2254866853"/>
                    </a:ext>
                  </a:extLst>
                </a:gridCol>
                <a:gridCol w="1119118">
                  <a:extLst>
                    <a:ext uri="{9D8B030D-6E8A-4147-A177-3AD203B41FA5}">
                      <a16:colId xmlns:a16="http://schemas.microsoft.com/office/drawing/2014/main" val="377259326"/>
                    </a:ext>
                  </a:extLst>
                </a:gridCol>
              </a:tblGrid>
              <a:tr h="721222">
                <a:tc>
                  <a:txBody>
                    <a:bodyPr/>
                    <a:lstStyle/>
                    <a:p>
                      <a:endParaRPr lang="en-GB" dirty="0"/>
                    </a:p>
                  </a:txBody>
                  <a:tcPr/>
                </a:tc>
                <a:tc>
                  <a:txBody>
                    <a:bodyPr/>
                    <a:lstStyle/>
                    <a:p>
                      <a:r>
                        <a:rPr lang="en-GB" dirty="0" smtClean="0"/>
                        <a:t>Item</a:t>
                      </a:r>
                      <a:endParaRPr lang="en-GB" dirty="0"/>
                    </a:p>
                  </a:txBody>
                  <a:tcPr/>
                </a:tc>
                <a:tc>
                  <a:txBody>
                    <a:bodyPr/>
                    <a:lstStyle/>
                    <a:p>
                      <a:r>
                        <a:rPr lang="en-GB" dirty="0" smtClean="0"/>
                        <a:t>Speaker</a:t>
                      </a:r>
                      <a:endParaRPr lang="en-GB" dirty="0"/>
                    </a:p>
                  </a:txBody>
                  <a:tcPr/>
                </a:tc>
                <a:tc>
                  <a:txBody>
                    <a:bodyPr/>
                    <a:lstStyle/>
                    <a:p>
                      <a:r>
                        <a:rPr lang="en-GB" dirty="0" smtClean="0"/>
                        <a:t>Duration</a:t>
                      </a:r>
                      <a:endParaRPr lang="en-GB" dirty="0"/>
                    </a:p>
                  </a:txBody>
                  <a:tcPr/>
                </a:tc>
                <a:extLst>
                  <a:ext uri="{0D108BD9-81ED-4DB2-BD59-A6C34878D82A}">
                    <a16:rowId xmlns:a16="http://schemas.microsoft.com/office/drawing/2014/main" val="3249167142"/>
                  </a:ext>
                </a:extLst>
              </a:tr>
              <a:tr h="721222">
                <a:tc>
                  <a:txBody>
                    <a:bodyPr/>
                    <a:lstStyle/>
                    <a:p>
                      <a:r>
                        <a:rPr lang="en-GB" dirty="0" smtClean="0"/>
                        <a:t>1</a:t>
                      </a:r>
                      <a:endParaRPr lang="en-GB" dirty="0"/>
                    </a:p>
                  </a:txBody>
                  <a:tcPr/>
                </a:tc>
                <a:tc>
                  <a:txBody>
                    <a:bodyPr/>
                    <a:lstStyle/>
                    <a:p>
                      <a:r>
                        <a:rPr lang="en-GB" dirty="0" smtClean="0"/>
                        <a:t>Introduction</a:t>
                      </a:r>
                      <a:endParaRPr lang="en-GB" dirty="0"/>
                    </a:p>
                  </a:txBody>
                  <a:tcPr/>
                </a:tc>
                <a:tc>
                  <a:txBody>
                    <a:bodyPr/>
                    <a:lstStyle/>
                    <a:p>
                      <a:r>
                        <a:rPr lang="en-GB" dirty="0" smtClean="0"/>
                        <a:t>Oleg Malyshev</a:t>
                      </a:r>
                      <a:endParaRPr lang="en-GB" dirty="0"/>
                    </a:p>
                  </a:txBody>
                  <a:tcPr/>
                </a:tc>
                <a:tc>
                  <a:txBody>
                    <a:bodyPr/>
                    <a:lstStyle/>
                    <a:p>
                      <a:r>
                        <a:rPr lang="en-GB" dirty="0" smtClean="0"/>
                        <a:t>10 min</a:t>
                      </a:r>
                      <a:endParaRPr lang="en-GB" dirty="0"/>
                    </a:p>
                  </a:txBody>
                  <a:tcPr/>
                </a:tc>
                <a:extLst>
                  <a:ext uri="{0D108BD9-81ED-4DB2-BD59-A6C34878D82A}">
                    <a16:rowId xmlns:a16="http://schemas.microsoft.com/office/drawing/2014/main" val="2545901483"/>
                  </a:ext>
                </a:extLst>
              </a:tr>
              <a:tr h="852677">
                <a:tc>
                  <a:txBody>
                    <a:bodyPr/>
                    <a:lstStyle/>
                    <a:p>
                      <a:r>
                        <a:rPr lang="en-GB" dirty="0" smtClean="0"/>
                        <a:t>2</a:t>
                      </a:r>
                      <a:endParaRPr lang="en-GB" dirty="0"/>
                    </a:p>
                  </a:txBody>
                  <a:tcPr/>
                </a:tc>
                <a:tc>
                  <a:txBody>
                    <a:bodyPr/>
                    <a:lstStyle/>
                    <a:p>
                      <a:r>
                        <a:rPr lang="en-GB" b="1" dirty="0" smtClean="0"/>
                        <a:t>DLS</a:t>
                      </a:r>
                      <a:r>
                        <a:rPr lang="en-GB" dirty="0" smtClean="0"/>
                        <a:t>: the main purpose of collaboration, </a:t>
                      </a:r>
                      <a:r>
                        <a:rPr lang="en-GB" dirty="0" err="1" smtClean="0"/>
                        <a:t>propotypes</a:t>
                      </a:r>
                      <a:r>
                        <a:rPr lang="en-GB" dirty="0" smtClean="0"/>
                        <a:t> (cross sections and lengths), SR beamline (existing or being built), pumping properties testing, expected outcomes </a:t>
                      </a:r>
                      <a:endParaRPr lang="en-GB" dirty="0"/>
                    </a:p>
                  </a:txBody>
                  <a:tcPr/>
                </a:tc>
                <a:tc>
                  <a:txBody>
                    <a:bodyPr/>
                    <a:lstStyle/>
                    <a:p>
                      <a:r>
                        <a:rPr lang="en-GB" dirty="0" smtClean="0"/>
                        <a:t>Matthew Cox</a:t>
                      </a:r>
                      <a:endParaRPr lang="en-GB" dirty="0"/>
                    </a:p>
                  </a:txBody>
                  <a:tcPr/>
                </a:tc>
                <a:tc>
                  <a:txBody>
                    <a:bodyPr/>
                    <a:lstStyle/>
                    <a:p>
                      <a:r>
                        <a:rPr lang="en-GB" dirty="0" smtClean="0"/>
                        <a:t>10 min</a:t>
                      </a:r>
                      <a:endParaRPr lang="en-GB" dirty="0"/>
                    </a:p>
                  </a:txBody>
                  <a:tcPr/>
                </a:tc>
                <a:extLst>
                  <a:ext uri="{0D108BD9-81ED-4DB2-BD59-A6C34878D82A}">
                    <a16:rowId xmlns:a16="http://schemas.microsoft.com/office/drawing/2014/main" val="2390471256"/>
                  </a:ext>
                </a:extLst>
              </a:tr>
              <a:tr h="852862">
                <a:tc>
                  <a:txBody>
                    <a:bodyPr/>
                    <a:lstStyle/>
                    <a:p>
                      <a:r>
                        <a:rPr lang="en-GB" dirty="0" smtClean="0"/>
                        <a:t>3</a:t>
                      </a:r>
                      <a:endParaRPr lang="en-GB" dirty="0"/>
                    </a:p>
                  </a:txBody>
                  <a:tcPr/>
                </a:tc>
                <a:tc>
                  <a:txBody>
                    <a:bodyPr/>
                    <a:lstStyle/>
                    <a:p>
                      <a:r>
                        <a:rPr lang="en-GB" b="1" dirty="0" smtClean="0"/>
                        <a:t>Soleil:</a:t>
                      </a:r>
                      <a:r>
                        <a:rPr lang="en-GB" dirty="0" smtClean="0"/>
                        <a:t> the main purpose of collaboration, </a:t>
                      </a:r>
                      <a:r>
                        <a:rPr lang="en-GB" dirty="0" err="1" smtClean="0"/>
                        <a:t>propotypes</a:t>
                      </a:r>
                      <a:r>
                        <a:rPr lang="en-GB" dirty="0" smtClean="0"/>
                        <a:t> (cross sections and lengths), SR beamline (existing or being built), pumping properties testing, expected outcomes</a:t>
                      </a:r>
                      <a:endParaRPr lang="en-GB" dirty="0"/>
                    </a:p>
                  </a:txBody>
                  <a:tcPr/>
                </a:tc>
                <a:tc>
                  <a:txBody>
                    <a:bodyPr/>
                    <a:lstStyle/>
                    <a:p>
                      <a:r>
                        <a:rPr lang="en-GB" dirty="0" smtClean="0"/>
                        <a:t>Christian </a:t>
                      </a:r>
                      <a:r>
                        <a:rPr lang="en-GB" dirty="0" err="1" smtClean="0"/>
                        <a:t>Herbeaux</a:t>
                      </a:r>
                      <a:endParaRPr lang="en-GB" dirty="0"/>
                    </a:p>
                  </a:txBody>
                  <a:tcPr/>
                </a:tc>
                <a:tc>
                  <a:txBody>
                    <a:bodyPr/>
                    <a:lstStyle/>
                    <a:p>
                      <a:r>
                        <a:rPr lang="en-GB" dirty="0" smtClean="0"/>
                        <a:t>10 min</a:t>
                      </a:r>
                      <a:endParaRPr lang="en-GB" dirty="0"/>
                    </a:p>
                  </a:txBody>
                  <a:tcPr/>
                </a:tc>
                <a:extLst>
                  <a:ext uri="{0D108BD9-81ED-4DB2-BD59-A6C34878D82A}">
                    <a16:rowId xmlns:a16="http://schemas.microsoft.com/office/drawing/2014/main" val="2683302307"/>
                  </a:ext>
                </a:extLst>
              </a:tr>
              <a:tr h="721222">
                <a:tc>
                  <a:txBody>
                    <a:bodyPr/>
                    <a:lstStyle/>
                    <a:p>
                      <a:r>
                        <a:rPr lang="en-GB" dirty="0" smtClean="0"/>
                        <a:t>4</a:t>
                      </a:r>
                      <a:endParaRPr lang="en-GB" dirty="0"/>
                    </a:p>
                  </a:txBody>
                  <a:tcPr/>
                </a:tc>
                <a:tc>
                  <a:txBody>
                    <a:bodyPr/>
                    <a:lstStyle/>
                    <a:p>
                      <a:r>
                        <a:rPr lang="en-GB" b="1" dirty="0" smtClean="0"/>
                        <a:t>DESY:</a:t>
                      </a:r>
                      <a:r>
                        <a:rPr lang="en-GB" dirty="0" smtClean="0"/>
                        <a:t> the main purpose of collaboration, </a:t>
                      </a:r>
                      <a:r>
                        <a:rPr lang="en-GB" dirty="0" err="1" smtClean="0"/>
                        <a:t>propotypes</a:t>
                      </a:r>
                      <a:r>
                        <a:rPr lang="en-GB" dirty="0" smtClean="0"/>
                        <a:t> (cross sections and lengths), SR beamline (existing or being built), pumping properties testing, expected outcomes</a:t>
                      </a:r>
                      <a:endParaRPr lang="en-GB" dirty="0"/>
                    </a:p>
                  </a:txBody>
                  <a:tcPr/>
                </a:tc>
                <a:tc>
                  <a:txBody>
                    <a:bodyPr/>
                    <a:lstStyle/>
                    <a:p>
                      <a:r>
                        <a:rPr lang="en-GB" dirty="0" smtClean="0"/>
                        <a:t>Reza Valizadeh</a:t>
                      </a:r>
                      <a:endParaRPr lang="en-GB" dirty="0"/>
                    </a:p>
                  </a:txBody>
                  <a:tcPr/>
                </a:tc>
                <a:tc>
                  <a:txBody>
                    <a:bodyPr/>
                    <a:lstStyle/>
                    <a:p>
                      <a:r>
                        <a:rPr lang="en-GB" dirty="0" smtClean="0"/>
                        <a:t>10 min</a:t>
                      </a:r>
                      <a:endParaRPr lang="en-GB" dirty="0"/>
                    </a:p>
                  </a:txBody>
                  <a:tcPr/>
                </a:tc>
                <a:extLst>
                  <a:ext uri="{0D108BD9-81ED-4DB2-BD59-A6C34878D82A}">
                    <a16:rowId xmlns:a16="http://schemas.microsoft.com/office/drawing/2014/main" val="3520507318"/>
                  </a:ext>
                </a:extLst>
              </a:tr>
              <a:tr h="703100">
                <a:tc>
                  <a:txBody>
                    <a:bodyPr/>
                    <a:lstStyle/>
                    <a:p>
                      <a:r>
                        <a:rPr lang="en-GB" dirty="0" smtClean="0"/>
                        <a:t>5</a:t>
                      </a:r>
                      <a:endParaRPr lang="en-GB" dirty="0"/>
                    </a:p>
                  </a:txBody>
                  <a:tcPr/>
                </a:tc>
                <a:tc>
                  <a:txBody>
                    <a:bodyPr/>
                    <a:lstStyle/>
                    <a:p>
                      <a:r>
                        <a:rPr lang="en-GB" b="1" dirty="0" smtClean="0"/>
                        <a:t>SRFC/DL</a:t>
                      </a:r>
                      <a:r>
                        <a:rPr lang="en-GB" dirty="0" smtClean="0"/>
                        <a:t> capability in NEG coating, characterisation and testing </a:t>
                      </a:r>
                      <a:endParaRPr lang="en-GB" dirty="0"/>
                    </a:p>
                  </a:txBody>
                  <a:tcPr/>
                </a:tc>
                <a:tc>
                  <a:txBody>
                    <a:bodyPr/>
                    <a:lstStyle/>
                    <a:p>
                      <a:r>
                        <a:rPr lang="en-GB" dirty="0" smtClean="0"/>
                        <a:t>Lutz Lilje</a:t>
                      </a:r>
                      <a:endParaRPr lang="en-GB" dirty="0"/>
                    </a:p>
                  </a:txBody>
                  <a:tcPr/>
                </a:tc>
                <a:tc>
                  <a:txBody>
                    <a:bodyPr/>
                    <a:lstStyle/>
                    <a:p>
                      <a:r>
                        <a:rPr lang="en-GB" dirty="0" smtClean="0"/>
                        <a:t>10 min</a:t>
                      </a:r>
                      <a:endParaRPr lang="en-GB" dirty="0"/>
                    </a:p>
                  </a:txBody>
                  <a:tcPr/>
                </a:tc>
                <a:extLst>
                  <a:ext uri="{0D108BD9-81ED-4DB2-BD59-A6C34878D82A}">
                    <a16:rowId xmlns:a16="http://schemas.microsoft.com/office/drawing/2014/main" val="2942504723"/>
                  </a:ext>
                </a:extLst>
              </a:tr>
              <a:tr h="1046218">
                <a:tc>
                  <a:txBody>
                    <a:bodyPr/>
                    <a:lstStyle/>
                    <a:p>
                      <a:r>
                        <a:rPr lang="en-GB" dirty="0" smtClean="0"/>
                        <a:t>6</a:t>
                      </a:r>
                      <a:endParaRPr lang="en-GB" dirty="0"/>
                    </a:p>
                  </a:txBody>
                  <a:tcPr/>
                </a:tc>
                <a:tc>
                  <a:txBody>
                    <a:bodyPr/>
                    <a:lstStyle/>
                    <a:p>
                      <a:r>
                        <a:rPr lang="en-GB" dirty="0" smtClean="0"/>
                        <a:t>Discussion </a:t>
                      </a:r>
                    </a:p>
                    <a:p>
                      <a:r>
                        <a:rPr lang="en-GB" dirty="0" smtClean="0"/>
                        <a:t>(possible gaps, clarifying details if there any misunderstandings discovered, very preliminary schedule) </a:t>
                      </a:r>
                      <a:endParaRPr lang="en-GB" dirty="0"/>
                    </a:p>
                  </a:txBody>
                  <a:tcPr/>
                </a:tc>
                <a:tc>
                  <a:txBody>
                    <a:bodyPr/>
                    <a:lstStyle/>
                    <a:p>
                      <a:r>
                        <a:rPr lang="en-GB" dirty="0" smtClean="0"/>
                        <a:t>All</a:t>
                      </a:r>
                      <a:endParaRPr lang="en-GB" dirty="0"/>
                    </a:p>
                  </a:txBody>
                  <a:tcPr/>
                </a:tc>
                <a:tc>
                  <a:txBody>
                    <a:bodyPr/>
                    <a:lstStyle/>
                    <a:p>
                      <a:r>
                        <a:rPr lang="en-GB" dirty="0" smtClean="0"/>
                        <a:t>20 min</a:t>
                      </a:r>
                      <a:endParaRPr lang="en-GB" dirty="0"/>
                    </a:p>
                  </a:txBody>
                  <a:tcPr/>
                </a:tc>
                <a:extLst>
                  <a:ext uri="{0D108BD9-81ED-4DB2-BD59-A6C34878D82A}">
                    <a16:rowId xmlns:a16="http://schemas.microsoft.com/office/drawing/2014/main" val="3576348015"/>
                  </a:ext>
                </a:extLst>
              </a:tr>
            </a:tbl>
          </a:graphicData>
        </a:graphic>
      </p:graphicFrame>
      <p:sp>
        <p:nvSpPr>
          <p:cNvPr id="6" name="Footer Placeholder 5"/>
          <p:cNvSpPr>
            <a:spLocks noGrp="1"/>
          </p:cNvSpPr>
          <p:nvPr>
            <p:ph type="ftr" sz="quarter" idx="11"/>
          </p:nvPr>
        </p:nvSpPr>
        <p:spPr/>
        <p:txBody>
          <a:bodyPr/>
          <a:lstStyle/>
          <a:p>
            <a:r>
              <a:rPr lang="en-GB" smtClean="0"/>
              <a:t>IFAST Task 10.4 preparatory meeting 02-03-2021</a:t>
            </a:r>
            <a:endParaRPr lang="en-GB"/>
          </a:p>
        </p:txBody>
      </p:sp>
      <p:sp>
        <p:nvSpPr>
          <p:cNvPr id="7" name="Slide Number Placeholder 6"/>
          <p:cNvSpPr>
            <a:spLocks noGrp="1"/>
          </p:cNvSpPr>
          <p:nvPr>
            <p:ph type="sldNum" sz="quarter" idx="12"/>
          </p:nvPr>
        </p:nvSpPr>
        <p:spPr/>
        <p:txBody>
          <a:bodyPr/>
          <a:lstStyle/>
          <a:p>
            <a:fld id="{27132142-95FF-44BB-82F5-908C15681E26}" type="slidenum">
              <a:rPr lang="en-GB" smtClean="0"/>
              <a:t>2</a:t>
            </a:fld>
            <a:endParaRPr lang="en-GB"/>
          </a:p>
        </p:txBody>
      </p:sp>
    </p:spTree>
    <p:extLst>
      <p:ext uri="{BB962C8B-B14F-4D97-AF65-F5344CB8AC3E}">
        <p14:creationId xmlns:p14="http://schemas.microsoft.com/office/powerpoint/2010/main" val="78526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947" y="46639"/>
            <a:ext cx="10515600" cy="965485"/>
          </a:xfrm>
        </p:spPr>
        <p:txBody>
          <a:bodyPr/>
          <a:lstStyle/>
          <a:p>
            <a:r>
              <a:rPr lang="en-GB" b="1" dirty="0" smtClean="0"/>
              <a:t>Task 10.4 Objectives</a:t>
            </a:r>
            <a:endParaRPr lang="en-GB" b="1" dirty="0"/>
          </a:p>
        </p:txBody>
      </p:sp>
      <p:sp>
        <p:nvSpPr>
          <p:cNvPr id="3" name="Content Placeholder 2"/>
          <p:cNvSpPr>
            <a:spLocks noGrp="1"/>
          </p:cNvSpPr>
          <p:nvPr>
            <p:ph idx="1"/>
          </p:nvPr>
        </p:nvSpPr>
        <p:spPr>
          <a:xfrm>
            <a:off x="787751" y="1125636"/>
            <a:ext cx="10515600" cy="2746375"/>
          </a:xfrm>
        </p:spPr>
        <p:txBody>
          <a:bodyPr/>
          <a:lstStyle/>
          <a:p>
            <a:pPr lvl="0"/>
            <a:r>
              <a:rPr lang="en-GB" dirty="0"/>
              <a:t>Building facilities for photon stimulated desorption (PSD) yield measurement on beamlines  at DLS (UK) and Soleil (France) employing an experience from STFC (UK) </a:t>
            </a:r>
          </a:p>
          <a:p>
            <a:r>
              <a:rPr lang="en-GB" dirty="0"/>
              <a:t>Obtaining and analysing the PSD experimental data from NEG coated prototypes under the conditions similar to future light sources such as Diamond-2 and Soleil-2</a:t>
            </a:r>
          </a:p>
        </p:txBody>
      </p:sp>
      <p:graphicFrame>
        <p:nvGraphicFramePr>
          <p:cNvPr id="4" name="Table 3"/>
          <p:cNvGraphicFramePr>
            <a:graphicFrameLocks noGrp="1"/>
          </p:cNvGraphicFramePr>
          <p:nvPr>
            <p:extLst>
              <p:ext uri="{D42A27DB-BD31-4B8C-83A1-F6EECF244321}">
                <p14:modId xmlns:p14="http://schemas.microsoft.com/office/powerpoint/2010/main" val="3341385231"/>
              </p:ext>
            </p:extLst>
          </p:nvPr>
        </p:nvGraphicFramePr>
        <p:xfrm>
          <a:off x="385728" y="4099035"/>
          <a:ext cx="11261836" cy="2234528"/>
        </p:xfrm>
        <a:graphic>
          <a:graphicData uri="http://schemas.openxmlformats.org/drawingml/2006/table">
            <a:tbl>
              <a:tblPr>
                <a:tableStyleId>{3C2FFA5D-87B4-456A-9821-1D502468CF0F}</a:tableStyleId>
              </a:tblPr>
              <a:tblGrid>
                <a:gridCol w="2017507">
                  <a:extLst>
                    <a:ext uri="{9D8B030D-6E8A-4147-A177-3AD203B41FA5}">
                      <a16:colId xmlns:a16="http://schemas.microsoft.com/office/drawing/2014/main" val="3627949292"/>
                    </a:ext>
                  </a:extLst>
                </a:gridCol>
                <a:gridCol w="4836291">
                  <a:extLst>
                    <a:ext uri="{9D8B030D-6E8A-4147-A177-3AD203B41FA5}">
                      <a16:colId xmlns:a16="http://schemas.microsoft.com/office/drawing/2014/main" val="726292616"/>
                    </a:ext>
                  </a:extLst>
                </a:gridCol>
                <a:gridCol w="2352215">
                  <a:extLst>
                    <a:ext uri="{9D8B030D-6E8A-4147-A177-3AD203B41FA5}">
                      <a16:colId xmlns:a16="http://schemas.microsoft.com/office/drawing/2014/main" val="2321368143"/>
                    </a:ext>
                  </a:extLst>
                </a:gridCol>
                <a:gridCol w="2055823">
                  <a:extLst>
                    <a:ext uri="{9D8B030D-6E8A-4147-A177-3AD203B41FA5}">
                      <a16:colId xmlns:a16="http://schemas.microsoft.com/office/drawing/2014/main" val="1499276236"/>
                    </a:ext>
                  </a:extLst>
                </a:gridCol>
              </a:tblGrid>
              <a:tr h="901787">
                <a:tc>
                  <a:txBody>
                    <a:bodyPr/>
                    <a:lstStyle/>
                    <a:p>
                      <a:pPr algn="ctr">
                        <a:spcBef>
                          <a:spcPts val="600"/>
                        </a:spcBef>
                        <a:spcAft>
                          <a:spcPts val="0"/>
                        </a:spcAft>
                      </a:pPr>
                      <a:endParaRPr lang="en-GB" sz="2000" dirty="0">
                        <a:effectLst/>
                        <a:latin typeface="+mn-lt"/>
                        <a:ea typeface="Times New Roman" panose="02020603050405020304" pitchFamily="18" charset="0"/>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smtClean="0">
                          <a:effectLst/>
                          <a:latin typeface="+mn-lt"/>
                        </a:rPr>
                        <a:t>Milestone/Deliverable name</a:t>
                      </a:r>
                      <a:endParaRPr lang="en-GB" sz="2000" dirty="0" smtClean="0">
                        <a:effectLst/>
                        <a:latin typeface="+mn-lt"/>
                        <a:ea typeface="Times New Roman" panose="02020603050405020304" pitchFamily="18" charset="0"/>
                      </a:endParaRPr>
                    </a:p>
                    <a:p>
                      <a:pPr algn="ctr">
                        <a:spcAft>
                          <a:spcPts val="0"/>
                        </a:spcAft>
                      </a:pPr>
                      <a:endParaRPr lang="en-GB" sz="2000" dirty="0">
                        <a:effectLst/>
                        <a:latin typeface="+mn-lt"/>
                        <a:ea typeface="Times New Roman" panose="02020603050405020304" pitchFamily="18" charset="0"/>
                      </a:endParaRPr>
                    </a:p>
                  </a:txBody>
                  <a:tcPr marL="68580" marR="68580" marT="0" marB="0" anchor="ctr"/>
                </a:tc>
                <a:tc>
                  <a:txBody>
                    <a:bodyPr/>
                    <a:lstStyle/>
                    <a:p>
                      <a:pPr algn="ctr">
                        <a:spcBef>
                          <a:spcPts val="600"/>
                        </a:spcBef>
                        <a:spcAft>
                          <a:spcPts val="0"/>
                        </a:spcAft>
                      </a:pPr>
                      <a:r>
                        <a:rPr lang="en-GB" sz="2000" dirty="0">
                          <a:effectLst/>
                          <a:latin typeface="+mn-lt"/>
                        </a:rPr>
                        <a:t>Delivery date</a:t>
                      </a:r>
                    </a:p>
                    <a:p>
                      <a:pPr algn="ctr">
                        <a:spcBef>
                          <a:spcPts val="600"/>
                        </a:spcBef>
                        <a:spcAft>
                          <a:spcPts val="0"/>
                        </a:spcAft>
                      </a:pPr>
                      <a:r>
                        <a:rPr lang="en-GB" sz="2000" dirty="0">
                          <a:effectLst/>
                          <a:latin typeface="+mn-lt"/>
                        </a:rPr>
                        <a:t>(in months)</a:t>
                      </a:r>
                      <a:endParaRPr lang="en-GB" sz="2000" dirty="0">
                        <a:effectLst/>
                        <a:latin typeface="+mn-lt"/>
                        <a:ea typeface="Times New Roman" panose="02020603050405020304" pitchFamily="18" charset="0"/>
                      </a:endParaRPr>
                    </a:p>
                  </a:txBody>
                  <a:tcPr marL="68580" marR="68580" marT="0" marB="0" anchor="ctr"/>
                </a:tc>
                <a:tc>
                  <a:txBody>
                    <a:bodyPr/>
                    <a:lstStyle/>
                    <a:p>
                      <a:pPr algn="ctr">
                        <a:spcBef>
                          <a:spcPts val="600"/>
                        </a:spcBef>
                        <a:spcAft>
                          <a:spcPts val="0"/>
                        </a:spcAft>
                      </a:pPr>
                      <a:r>
                        <a:rPr lang="en-GB" sz="2000" dirty="0">
                          <a:effectLst/>
                          <a:latin typeface="+mn-lt"/>
                        </a:rPr>
                        <a:t>Content</a:t>
                      </a:r>
                      <a:endParaRPr lang="en-GB" sz="2000" dirty="0">
                        <a:effectLst/>
                        <a:latin typeface="+mn-lt"/>
                        <a:ea typeface="Times New Roman" panose="02020603050405020304" pitchFamily="18" charset="0"/>
                      </a:endParaRPr>
                    </a:p>
                  </a:txBody>
                  <a:tcPr marL="68580" marR="68580" marT="0" marB="0" anchor="ctr"/>
                </a:tc>
                <a:extLst>
                  <a:ext uri="{0D108BD9-81ED-4DB2-BD59-A6C34878D82A}">
                    <a16:rowId xmlns:a16="http://schemas.microsoft.com/office/drawing/2014/main" val="3262591389"/>
                  </a:ext>
                </a:extLst>
              </a:tr>
              <a:tr h="673034">
                <a:tc>
                  <a:txBody>
                    <a:bodyPr/>
                    <a:lstStyle/>
                    <a:p>
                      <a:pPr algn="ctr">
                        <a:spcBef>
                          <a:spcPts val="600"/>
                        </a:spcBef>
                        <a:spcAft>
                          <a:spcPts val="0"/>
                        </a:spcAft>
                      </a:pPr>
                      <a:r>
                        <a:rPr kumimoji="0" lang="en-GB" altLang="en-US" sz="2000" b="1" i="0" u="none" strike="noStrike" cap="none" normalizeH="0" baseline="0" dirty="0" smtClean="0">
                          <a:ln>
                            <a:noFill/>
                          </a:ln>
                          <a:solidFill>
                            <a:schemeClr val="tx1"/>
                          </a:solidFill>
                          <a:effectLst/>
                          <a:latin typeface="+mn-lt"/>
                          <a:ea typeface="Times New Roman" panose="02020603050405020304" pitchFamily="18" charset="0"/>
                        </a:rPr>
                        <a:t>Milestone </a:t>
                      </a:r>
                      <a:endParaRPr lang="en-GB" sz="2000" dirty="0">
                        <a:effectLst/>
                        <a:latin typeface="+mn-lt"/>
                        <a:ea typeface="Times New Roman" panose="02020603050405020304" pitchFamily="18" charset="0"/>
                      </a:endParaRPr>
                    </a:p>
                  </a:txBody>
                  <a:tcPr marL="68580" marR="68580" marT="0" marB="0" anchor="ctr"/>
                </a:tc>
                <a:tc>
                  <a:txBody>
                    <a:bodyPr/>
                    <a:lstStyle/>
                    <a:p>
                      <a:pPr algn="ctr">
                        <a:spcAft>
                          <a:spcPts val="0"/>
                        </a:spcAft>
                      </a:pPr>
                      <a:r>
                        <a:rPr lang="en-GB" sz="2000" kern="1200" dirty="0" smtClean="0">
                          <a:solidFill>
                            <a:schemeClr val="dk1"/>
                          </a:solidFill>
                          <a:effectLst/>
                          <a:latin typeface="+mn-lt"/>
                          <a:ea typeface="+mn-ea"/>
                          <a:cs typeface="+mn-cs"/>
                        </a:rPr>
                        <a:t>First NEG coated sample are installed on SR beamline at DLS and Soleil</a:t>
                      </a:r>
                      <a:endParaRPr lang="en-GB" sz="2000" dirty="0">
                        <a:effectLst/>
                        <a:latin typeface="+mn-lt"/>
                        <a:ea typeface="Times New Roman" panose="02020603050405020304" pitchFamily="18" charset="0"/>
                      </a:endParaRPr>
                    </a:p>
                  </a:txBody>
                  <a:tcPr marL="68580" marR="68580" marT="0" marB="0" anchor="ctr"/>
                </a:tc>
                <a:tc>
                  <a:txBody>
                    <a:bodyPr/>
                    <a:lstStyle/>
                    <a:p>
                      <a:pPr algn="ctr">
                        <a:spcBef>
                          <a:spcPts val="600"/>
                        </a:spcBef>
                        <a:spcAft>
                          <a:spcPts val="0"/>
                        </a:spcAft>
                      </a:pPr>
                      <a:r>
                        <a:rPr lang="en-GB" sz="2000" dirty="0" smtClean="0">
                          <a:effectLst/>
                          <a:latin typeface="+mn-lt"/>
                          <a:ea typeface="Times New Roman" panose="02020603050405020304" pitchFamily="18" charset="0"/>
                        </a:rPr>
                        <a:t>12</a:t>
                      </a:r>
                      <a:endParaRPr lang="en-GB" sz="2000" dirty="0">
                        <a:effectLst/>
                        <a:latin typeface="+mn-lt"/>
                        <a:ea typeface="Times New Roman" panose="02020603050405020304" pitchFamily="18" charset="0"/>
                      </a:endParaRPr>
                    </a:p>
                  </a:txBody>
                  <a:tcPr marL="68580" marR="68580" marT="0" marB="0" anchor="ctr"/>
                </a:tc>
                <a:tc>
                  <a:txBody>
                    <a:bodyPr/>
                    <a:lstStyle/>
                    <a:p>
                      <a:pPr algn="ctr">
                        <a:spcBef>
                          <a:spcPts val="600"/>
                        </a:spcBef>
                        <a:spcAft>
                          <a:spcPts val="0"/>
                        </a:spcAft>
                      </a:pPr>
                      <a:r>
                        <a:rPr lang="en-GB" sz="2000" dirty="0" smtClean="0">
                          <a:effectLst/>
                          <a:latin typeface="+mn-lt"/>
                          <a:ea typeface="Times New Roman" panose="02020603050405020304" pitchFamily="18" charset="0"/>
                        </a:rPr>
                        <a:t>Report </a:t>
                      </a:r>
                      <a:endParaRPr lang="en-GB" sz="2000" dirty="0">
                        <a:effectLst/>
                        <a:latin typeface="+mn-lt"/>
                        <a:ea typeface="Times New Roman" panose="02020603050405020304" pitchFamily="18" charset="0"/>
                      </a:endParaRPr>
                    </a:p>
                  </a:txBody>
                  <a:tcPr marL="68580" marR="68580" marT="0" marB="0" anchor="ctr"/>
                </a:tc>
                <a:extLst>
                  <a:ext uri="{0D108BD9-81ED-4DB2-BD59-A6C34878D82A}">
                    <a16:rowId xmlns:a16="http://schemas.microsoft.com/office/drawing/2014/main" val="836000598"/>
                  </a:ext>
                </a:extLst>
              </a:tr>
              <a:tr h="65970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altLang="en-US" sz="2000" b="1" i="0" u="none" strike="noStrike" cap="none" normalizeH="0" baseline="0" dirty="0" smtClean="0">
                          <a:ln>
                            <a:noFill/>
                          </a:ln>
                          <a:solidFill>
                            <a:schemeClr val="tx1"/>
                          </a:solidFill>
                          <a:effectLst/>
                          <a:latin typeface="+mn-lt"/>
                          <a:ea typeface="Times New Roman" panose="02020603050405020304" pitchFamily="18" charset="0"/>
                        </a:rPr>
                        <a:t>Deliverable</a:t>
                      </a:r>
                      <a:endParaRPr kumimoji="0" lang="en-GB" altLang="en-US" sz="2000" b="0" i="0" u="none" strike="noStrike" cap="none" normalizeH="0" baseline="0" dirty="0" smtClean="0">
                        <a:ln>
                          <a:noFill/>
                        </a:ln>
                        <a:solidFill>
                          <a:schemeClr val="tx1"/>
                        </a:solidFill>
                        <a:effectLst/>
                        <a:latin typeface="+mn-lt"/>
                      </a:endParaRPr>
                    </a:p>
                    <a:p>
                      <a:pPr algn="ctr">
                        <a:spcAft>
                          <a:spcPts val="0"/>
                        </a:spcAft>
                      </a:pPr>
                      <a:endParaRPr lang="en-GB" sz="2000" dirty="0">
                        <a:effectLst/>
                        <a:latin typeface="+mn-lt"/>
                        <a:ea typeface="Times New Roman" panose="02020603050405020304" pitchFamily="18" charset="0"/>
                      </a:endParaRPr>
                    </a:p>
                  </a:txBody>
                  <a:tcPr marL="68580" marR="68580" marT="0"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2000" dirty="0" smtClean="0">
                          <a:effectLst/>
                          <a:latin typeface="+mn-lt"/>
                        </a:rPr>
                        <a:t>First PSD data from NEG coating </a:t>
                      </a:r>
                      <a:endParaRPr lang="en-GB" sz="2000" dirty="0" smtClean="0">
                        <a:effectLst/>
                        <a:latin typeface="+mn-lt"/>
                        <a:ea typeface="Times New Roman" panose="02020603050405020304" pitchFamily="18" charset="0"/>
                      </a:endParaRPr>
                    </a:p>
                    <a:p>
                      <a:pPr algn="ctr">
                        <a:spcAft>
                          <a:spcPts val="0"/>
                        </a:spcAft>
                      </a:pPr>
                      <a:endParaRPr lang="en-GB" sz="2000" dirty="0">
                        <a:effectLst/>
                        <a:latin typeface="+mn-lt"/>
                        <a:ea typeface="Times New Roman" panose="02020603050405020304" pitchFamily="18" charset="0"/>
                      </a:endParaRPr>
                    </a:p>
                  </a:txBody>
                  <a:tcPr marL="68580" marR="68580" marT="0" marB="0" anchor="ctr"/>
                </a:tc>
                <a:tc>
                  <a:txBody>
                    <a:bodyPr/>
                    <a:lstStyle/>
                    <a:p>
                      <a:pPr algn="ctr">
                        <a:spcAft>
                          <a:spcPts val="0"/>
                        </a:spcAft>
                      </a:pPr>
                      <a:r>
                        <a:rPr lang="en-GB" sz="2000" dirty="0">
                          <a:effectLst/>
                          <a:latin typeface="+mn-lt"/>
                        </a:rPr>
                        <a:t>36</a:t>
                      </a:r>
                      <a:endParaRPr lang="en-GB" sz="2000" dirty="0">
                        <a:effectLst/>
                        <a:latin typeface="+mn-lt"/>
                        <a:ea typeface="Times New Roman" panose="02020603050405020304" pitchFamily="18" charset="0"/>
                      </a:endParaRPr>
                    </a:p>
                  </a:txBody>
                  <a:tcPr marL="68580" marR="68580" marT="0" marB="0" anchor="ctr"/>
                </a:tc>
                <a:tc>
                  <a:txBody>
                    <a:bodyPr/>
                    <a:lstStyle/>
                    <a:p>
                      <a:pPr algn="ctr">
                        <a:spcBef>
                          <a:spcPts val="600"/>
                        </a:spcBef>
                        <a:spcAft>
                          <a:spcPts val="0"/>
                        </a:spcAft>
                      </a:pPr>
                      <a:r>
                        <a:rPr lang="en-GB" sz="2000" dirty="0" smtClean="0">
                          <a:effectLst/>
                          <a:latin typeface="+mn-lt"/>
                          <a:ea typeface="Times New Roman" panose="02020603050405020304" pitchFamily="18" charset="0"/>
                        </a:rPr>
                        <a:t>Report </a:t>
                      </a:r>
                      <a:endParaRPr lang="en-GB" sz="2000" dirty="0">
                        <a:effectLst/>
                        <a:latin typeface="+mn-lt"/>
                        <a:ea typeface="Times New Roman" panose="02020603050405020304" pitchFamily="18" charset="0"/>
                      </a:endParaRPr>
                    </a:p>
                  </a:txBody>
                  <a:tcPr marL="68580" marR="68580" marT="0" marB="0"/>
                </a:tc>
                <a:extLst>
                  <a:ext uri="{0D108BD9-81ED-4DB2-BD59-A6C34878D82A}">
                    <a16:rowId xmlns:a16="http://schemas.microsoft.com/office/drawing/2014/main" val="664927028"/>
                  </a:ext>
                </a:extLst>
              </a:tr>
            </a:tbl>
          </a:graphicData>
        </a:graphic>
      </p:graphicFrame>
      <p:sp>
        <p:nvSpPr>
          <p:cNvPr id="6" name="Footer Placeholder 5"/>
          <p:cNvSpPr>
            <a:spLocks noGrp="1"/>
          </p:cNvSpPr>
          <p:nvPr>
            <p:ph type="ftr" sz="quarter" idx="11"/>
          </p:nvPr>
        </p:nvSpPr>
        <p:spPr/>
        <p:txBody>
          <a:bodyPr/>
          <a:lstStyle/>
          <a:p>
            <a:r>
              <a:rPr lang="en-GB" smtClean="0"/>
              <a:t>IFAST Task 10.4 preparatory meeting 02-03-2021</a:t>
            </a:r>
            <a:endParaRPr lang="en-GB"/>
          </a:p>
        </p:txBody>
      </p:sp>
      <p:sp>
        <p:nvSpPr>
          <p:cNvPr id="7" name="Slide Number Placeholder 6"/>
          <p:cNvSpPr>
            <a:spLocks noGrp="1"/>
          </p:cNvSpPr>
          <p:nvPr>
            <p:ph type="sldNum" sz="quarter" idx="12"/>
          </p:nvPr>
        </p:nvSpPr>
        <p:spPr/>
        <p:txBody>
          <a:bodyPr/>
          <a:lstStyle/>
          <a:p>
            <a:fld id="{27132142-95FF-44BB-82F5-908C15681E26}" type="slidenum">
              <a:rPr lang="en-GB" smtClean="0"/>
              <a:t>3</a:t>
            </a:fld>
            <a:endParaRPr lang="en-GB"/>
          </a:p>
        </p:txBody>
      </p:sp>
    </p:spTree>
    <p:extLst>
      <p:ext uri="{BB962C8B-B14F-4D97-AF65-F5344CB8AC3E}">
        <p14:creationId xmlns:p14="http://schemas.microsoft.com/office/powerpoint/2010/main" val="18812447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7847" y="-13859"/>
            <a:ext cx="10515600" cy="812800"/>
          </a:xfrm>
        </p:spPr>
        <p:txBody>
          <a:bodyPr>
            <a:normAutofit/>
          </a:bodyPr>
          <a:lstStyle/>
          <a:p>
            <a:r>
              <a:rPr lang="en-GB" b="1" dirty="0"/>
              <a:t>Description of work</a:t>
            </a:r>
            <a:endParaRPr lang="en-GB" dirty="0"/>
          </a:p>
        </p:txBody>
      </p:sp>
      <p:sp>
        <p:nvSpPr>
          <p:cNvPr id="3" name="Content Placeholder 2"/>
          <p:cNvSpPr>
            <a:spLocks noGrp="1"/>
          </p:cNvSpPr>
          <p:nvPr>
            <p:ph idx="1"/>
          </p:nvPr>
        </p:nvSpPr>
        <p:spPr>
          <a:xfrm>
            <a:off x="586478" y="675378"/>
            <a:ext cx="11294416" cy="5763260"/>
          </a:xfrm>
        </p:spPr>
        <p:txBody>
          <a:bodyPr>
            <a:normAutofit fontScale="92500" lnSpcReduction="10000"/>
          </a:bodyPr>
          <a:lstStyle/>
          <a:p>
            <a:r>
              <a:rPr lang="en-GB" dirty="0">
                <a:solidFill>
                  <a:srgbClr val="4155F2"/>
                </a:solidFill>
              </a:rPr>
              <a:t>Two dedicated synchrotron radiation (SR) beamlines are currently under design and construction at Diamond Light Source (DLS) and Soleil synchrotron. Facilities for photon stimulated desorption (PSD) yield measurement will be built on these beamlines at DLS and Soleil employing an STFC experience in experimental studies of PSD/ESD from sorbing surfaces.</a:t>
            </a:r>
          </a:p>
          <a:p>
            <a:r>
              <a:rPr lang="en-GB" dirty="0" smtClean="0">
                <a:solidFill>
                  <a:srgbClr val="4155F2"/>
                </a:solidFill>
              </a:rPr>
              <a:t>For </a:t>
            </a:r>
            <a:r>
              <a:rPr lang="en-GB" dirty="0">
                <a:solidFill>
                  <a:srgbClr val="4155F2"/>
                </a:solidFill>
              </a:rPr>
              <a:t>the experimental programme, </a:t>
            </a:r>
            <a:endParaRPr lang="en-GB" dirty="0" smtClean="0">
              <a:solidFill>
                <a:srgbClr val="4155F2"/>
              </a:solidFill>
            </a:endParaRPr>
          </a:p>
          <a:p>
            <a:pPr lvl="1"/>
            <a:r>
              <a:rPr lang="en-GB" dirty="0" smtClean="0"/>
              <a:t>DLS </a:t>
            </a:r>
            <a:r>
              <a:rPr lang="en-GB" dirty="0"/>
              <a:t>and SOLEIL will provide the vacuum chamber porotypes, </a:t>
            </a:r>
            <a:endParaRPr lang="en-GB" dirty="0" smtClean="0"/>
          </a:p>
          <a:p>
            <a:pPr lvl="1"/>
            <a:r>
              <a:rPr lang="en-GB" dirty="0" smtClean="0"/>
              <a:t>which </a:t>
            </a:r>
            <a:r>
              <a:rPr lang="en-GB" dirty="0"/>
              <a:t>will be coated with NEG film at STFC. </a:t>
            </a:r>
            <a:endParaRPr lang="en-GB" dirty="0" smtClean="0"/>
          </a:p>
          <a:p>
            <a:pPr lvl="1"/>
            <a:r>
              <a:rPr lang="en-GB" dirty="0" smtClean="0"/>
              <a:t>Various </a:t>
            </a:r>
            <a:r>
              <a:rPr lang="en-GB" dirty="0"/>
              <a:t>types of NEG coating will be explored, with varying parameters such as composition, morphology and thickness of the NEG coating.</a:t>
            </a:r>
          </a:p>
          <a:p>
            <a:r>
              <a:rPr lang="en-GB" dirty="0" smtClean="0">
                <a:solidFill>
                  <a:srgbClr val="4155F2"/>
                </a:solidFill>
              </a:rPr>
              <a:t>The </a:t>
            </a:r>
            <a:r>
              <a:rPr lang="en-GB" dirty="0">
                <a:solidFill>
                  <a:srgbClr val="4155F2"/>
                </a:solidFill>
              </a:rPr>
              <a:t>prototypes will be installed on dedicated SR beamlines at DLS and Soleil, and irradiated following an agreed procedure: </a:t>
            </a:r>
            <a:endParaRPr lang="en-GB" dirty="0" smtClean="0">
              <a:solidFill>
                <a:srgbClr val="4155F2"/>
              </a:solidFill>
            </a:endParaRPr>
          </a:p>
          <a:p>
            <a:pPr lvl="1"/>
            <a:r>
              <a:rPr lang="en-GB" dirty="0" smtClean="0"/>
              <a:t>after </a:t>
            </a:r>
            <a:r>
              <a:rPr lang="en-GB" dirty="0"/>
              <a:t>NEG activation to different temperatures, </a:t>
            </a:r>
            <a:endParaRPr lang="en-GB" dirty="0" smtClean="0"/>
          </a:p>
          <a:p>
            <a:pPr lvl="1"/>
            <a:r>
              <a:rPr lang="en-GB" dirty="0" smtClean="0"/>
              <a:t>after </a:t>
            </a:r>
            <a:r>
              <a:rPr lang="en-GB" dirty="0"/>
              <a:t>a few cycles of exposing to air and re-activation, and SR induced re-activation (without heating). </a:t>
            </a:r>
            <a:endParaRPr lang="en-GB" dirty="0" smtClean="0"/>
          </a:p>
          <a:p>
            <a:pPr lvl="1"/>
            <a:r>
              <a:rPr lang="en-GB" dirty="0" smtClean="0"/>
              <a:t>Data </a:t>
            </a:r>
            <a:r>
              <a:rPr lang="en-GB" dirty="0"/>
              <a:t>will be analysed by STFC, DLS and SOLEIL vacuum experts and published in scientific journals.</a:t>
            </a:r>
          </a:p>
          <a:p>
            <a:endParaRPr lang="en-GB" dirty="0"/>
          </a:p>
        </p:txBody>
      </p:sp>
      <p:sp>
        <p:nvSpPr>
          <p:cNvPr id="4" name="Footer Placeholder 3"/>
          <p:cNvSpPr>
            <a:spLocks noGrp="1"/>
          </p:cNvSpPr>
          <p:nvPr>
            <p:ph type="ftr" sz="quarter" idx="11"/>
          </p:nvPr>
        </p:nvSpPr>
        <p:spPr/>
        <p:txBody>
          <a:bodyPr/>
          <a:lstStyle/>
          <a:p>
            <a:r>
              <a:rPr lang="en-GB" smtClean="0"/>
              <a:t>IFAST Task 10.4 preparatory meeting 02-03-2021</a:t>
            </a:r>
            <a:endParaRPr lang="en-GB"/>
          </a:p>
        </p:txBody>
      </p:sp>
      <p:sp>
        <p:nvSpPr>
          <p:cNvPr id="5" name="Slide Number Placeholder 4"/>
          <p:cNvSpPr>
            <a:spLocks noGrp="1"/>
          </p:cNvSpPr>
          <p:nvPr>
            <p:ph type="sldNum" sz="quarter" idx="12"/>
          </p:nvPr>
        </p:nvSpPr>
        <p:spPr/>
        <p:txBody>
          <a:bodyPr/>
          <a:lstStyle/>
          <a:p>
            <a:fld id="{27132142-95FF-44BB-82F5-908C15681E26}" type="slidenum">
              <a:rPr lang="en-GB" smtClean="0"/>
              <a:t>4</a:t>
            </a:fld>
            <a:endParaRPr lang="en-GB"/>
          </a:p>
        </p:txBody>
      </p:sp>
    </p:spTree>
    <p:extLst>
      <p:ext uri="{BB962C8B-B14F-4D97-AF65-F5344CB8AC3E}">
        <p14:creationId xmlns:p14="http://schemas.microsoft.com/office/powerpoint/2010/main" val="17030704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8832" y="0"/>
            <a:ext cx="10515600" cy="631256"/>
          </a:xfrm>
        </p:spPr>
        <p:txBody>
          <a:bodyPr>
            <a:normAutofit fontScale="90000"/>
          </a:bodyPr>
          <a:lstStyle/>
          <a:p>
            <a:r>
              <a:rPr lang="en-GB" b="1" dirty="0" smtClean="0"/>
              <a:t>What we really need</a:t>
            </a:r>
            <a:endParaRPr lang="en-GB" b="1" dirty="0"/>
          </a:p>
        </p:txBody>
      </p:sp>
      <p:sp>
        <p:nvSpPr>
          <p:cNvPr id="3" name="Content Placeholder 2"/>
          <p:cNvSpPr>
            <a:spLocks noGrp="1"/>
          </p:cNvSpPr>
          <p:nvPr>
            <p:ph idx="1"/>
          </p:nvPr>
        </p:nvSpPr>
        <p:spPr>
          <a:xfrm>
            <a:off x="517109" y="756746"/>
            <a:ext cx="11098923" cy="5675585"/>
          </a:xfrm>
        </p:spPr>
        <p:txBody>
          <a:bodyPr>
            <a:normAutofit fontScale="92500" lnSpcReduction="20000"/>
          </a:bodyPr>
          <a:lstStyle/>
          <a:p>
            <a:r>
              <a:rPr lang="en-GB" dirty="0" smtClean="0">
                <a:solidFill>
                  <a:srgbClr val="FF0000"/>
                </a:solidFill>
              </a:rPr>
              <a:t>There are not enough </a:t>
            </a:r>
            <a:r>
              <a:rPr lang="en-GB" dirty="0">
                <a:solidFill>
                  <a:srgbClr val="FF0000"/>
                </a:solidFill>
              </a:rPr>
              <a:t>PSD data for various NEG </a:t>
            </a:r>
            <a:r>
              <a:rPr lang="en-GB" dirty="0" smtClean="0">
                <a:solidFill>
                  <a:srgbClr val="FF0000"/>
                </a:solidFill>
              </a:rPr>
              <a:t>coatings.  </a:t>
            </a:r>
          </a:p>
          <a:p>
            <a:pPr lvl="1"/>
            <a:r>
              <a:rPr lang="en-GB" dirty="0" smtClean="0"/>
              <a:t>A</a:t>
            </a:r>
            <a:r>
              <a:rPr lang="en-GB" dirty="0" smtClean="0"/>
              <a:t> future machine vacuum deign can't be done properly w</a:t>
            </a:r>
            <a:r>
              <a:rPr lang="en-GB" dirty="0" smtClean="0"/>
              <a:t>ithout </a:t>
            </a:r>
            <a:r>
              <a:rPr lang="en-GB" dirty="0"/>
              <a:t>these </a:t>
            </a:r>
            <a:r>
              <a:rPr lang="en-GB" dirty="0" smtClean="0"/>
              <a:t>data.</a:t>
            </a:r>
            <a:endParaRPr lang="en-GB" dirty="0"/>
          </a:p>
          <a:p>
            <a:r>
              <a:rPr lang="en-GB" dirty="0"/>
              <a:t> </a:t>
            </a:r>
            <a:r>
              <a:rPr lang="en-GB" dirty="0" smtClean="0">
                <a:solidFill>
                  <a:schemeClr val="accent1"/>
                </a:solidFill>
              </a:rPr>
              <a:t>What </a:t>
            </a:r>
            <a:r>
              <a:rPr lang="en-GB" dirty="0">
                <a:solidFill>
                  <a:schemeClr val="accent1"/>
                </a:solidFill>
              </a:rPr>
              <a:t>information </a:t>
            </a:r>
            <a:r>
              <a:rPr lang="en-GB" dirty="0" smtClean="0">
                <a:solidFill>
                  <a:schemeClr val="accent1"/>
                </a:solidFill>
              </a:rPr>
              <a:t>have </a:t>
            </a:r>
            <a:r>
              <a:rPr lang="en-GB" dirty="0">
                <a:solidFill>
                  <a:schemeClr val="accent1"/>
                </a:solidFill>
              </a:rPr>
              <a:t>to </a:t>
            </a:r>
            <a:r>
              <a:rPr lang="en-GB" dirty="0" smtClean="0">
                <a:solidFill>
                  <a:schemeClr val="accent1"/>
                </a:solidFill>
              </a:rPr>
              <a:t>be obtained:</a:t>
            </a:r>
            <a:endParaRPr lang="en-GB" dirty="0">
              <a:solidFill>
                <a:schemeClr val="accent1"/>
              </a:solidFill>
            </a:endParaRPr>
          </a:p>
          <a:p>
            <a:pPr lvl="1"/>
            <a:r>
              <a:rPr lang="en-GB" dirty="0" smtClean="0">
                <a:solidFill>
                  <a:schemeClr val="accent2">
                    <a:lumMod val="50000"/>
                  </a:schemeClr>
                </a:solidFill>
              </a:rPr>
              <a:t>PSD </a:t>
            </a:r>
            <a:r>
              <a:rPr lang="en-GB" dirty="0">
                <a:solidFill>
                  <a:schemeClr val="accent2">
                    <a:lumMod val="50000"/>
                  </a:schemeClr>
                </a:solidFill>
              </a:rPr>
              <a:t>yields and sticking </a:t>
            </a:r>
            <a:r>
              <a:rPr lang="en-GB" dirty="0" smtClean="0">
                <a:solidFill>
                  <a:schemeClr val="accent2">
                    <a:lumMod val="50000"/>
                  </a:schemeClr>
                </a:solidFill>
              </a:rPr>
              <a:t>probabilities for H</a:t>
            </a:r>
            <a:r>
              <a:rPr lang="en-GB" baseline="-25000" dirty="0" smtClean="0">
                <a:solidFill>
                  <a:schemeClr val="accent2">
                    <a:lumMod val="50000"/>
                  </a:schemeClr>
                </a:solidFill>
              </a:rPr>
              <a:t>2</a:t>
            </a:r>
            <a:r>
              <a:rPr lang="en-GB" dirty="0" smtClean="0">
                <a:solidFill>
                  <a:schemeClr val="accent2">
                    <a:lumMod val="50000"/>
                  </a:schemeClr>
                </a:solidFill>
              </a:rPr>
              <a:t>, CH</a:t>
            </a:r>
            <a:r>
              <a:rPr lang="en-GB" baseline="-25000" dirty="0" smtClean="0">
                <a:solidFill>
                  <a:schemeClr val="accent2">
                    <a:lumMod val="50000"/>
                  </a:schemeClr>
                </a:solidFill>
              </a:rPr>
              <a:t>4</a:t>
            </a:r>
            <a:r>
              <a:rPr lang="en-GB" dirty="0" smtClean="0">
                <a:solidFill>
                  <a:schemeClr val="accent2">
                    <a:lumMod val="50000"/>
                  </a:schemeClr>
                </a:solidFill>
              </a:rPr>
              <a:t>, CO, CO</a:t>
            </a:r>
            <a:r>
              <a:rPr lang="en-GB" baseline="-25000" dirty="0" smtClean="0">
                <a:solidFill>
                  <a:schemeClr val="accent2">
                    <a:lumMod val="50000"/>
                  </a:schemeClr>
                </a:solidFill>
              </a:rPr>
              <a:t>2</a:t>
            </a:r>
            <a:r>
              <a:rPr lang="en-GB" dirty="0" smtClean="0">
                <a:solidFill>
                  <a:schemeClr val="accent2">
                    <a:lumMod val="50000"/>
                  </a:schemeClr>
                </a:solidFill>
              </a:rPr>
              <a:t> (</a:t>
            </a:r>
            <a:r>
              <a:rPr lang="en-GB" i="1" dirty="0" smtClean="0">
                <a:solidFill>
                  <a:schemeClr val="accent2">
                    <a:lumMod val="50000"/>
                  </a:schemeClr>
                </a:solidFill>
              </a:rPr>
              <a:t>for modelling future machines</a:t>
            </a:r>
            <a:r>
              <a:rPr lang="en-GB" dirty="0" smtClean="0">
                <a:solidFill>
                  <a:schemeClr val="accent2">
                    <a:lumMod val="50000"/>
                  </a:schemeClr>
                </a:solidFill>
              </a:rPr>
              <a:t>) </a:t>
            </a:r>
            <a:endParaRPr lang="en-GB" dirty="0">
              <a:solidFill>
                <a:schemeClr val="accent2">
                  <a:lumMod val="50000"/>
                </a:schemeClr>
              </a:solidFill>
            </a:endParaRPr>
          </a:p>
          <a:p>
            <a:pPr lvl="2"/>
            <a:r>
              <a:rPr lang="en-GB" u="sng" dirty="0" smtClean="0"/>
              <a:t>for various types of NEG coatings</a:t>
            </a:r>
            <a:r>
              <a:rPr lang="en-GB" dirty="0" smtClean="0"/>
              <a:t> (composition and structure),</a:t>
            </a:r>
          </a:p>
          <a:p>
            <a:pPr lvl="2"/>
            <a:r>
              <a:rPr lang="en-GB" dirty="0" smtClean="0"/>
              <a:t>as </a:t>
            </a:r>
            <a:r>
              <a:rPr lang="en-GB" dirty="0"/>
              <a:t>a function of photon dose,  </a:t>
            </a:r>
          </a:p>
          <a:p>
            <a:pPr lvl="2"/>
            <a:r>
              <a:rPr lang="en-GB" dirty="0" smtClean="0"/>
              <a:t>as </a:t>
            </a:r>
            <a:r>
              <a:rPr lang="en-GB" dirty="0"/>
              <a:t>a function of activation temperature and duration,</a:t>
            </a:r>
          </a:p>
          <a:p>
            <a:pPr lvl="2"/>
            <a:r>
              <a:rPr lang="en-GB" dirty="0" smtClean="0"/>
              <a:t>as </a:t>
            </a:r>
            <a:r>
              <a:rPr lang="en-GB" dirty="0"/>
              <a:t>a function of film thickness,</a:t>
            </a:r>
          </a:p>
          <a:p>
            <a:pPr lvl="2"/>
            <a:r>
              <a:rPr lang="en-GB" dirty="0" smtClean="0"/>
              <a:t>for </a:t>
            </a:r>
            <a:r>
              <a:rPr lang="en-GB" dirty="0"/>
              <a:t>shapes similar vacuum chamber of future machines,</a:t>
            </a:r>
          </a:p>
          <a:p>
            <a:pPr lvl="2"/>
            <a:r>
              <a:rPr lang="en-GB" i="1" dirty="0" smtClean="0"/>
              <a:t>etc</a:t>
            </a:r>
            <a:r>
              <a:rPr lang="en-GB" dirty="0"/>
              <a:t>.</a:t>
            </a:r>
          </a:p>
          <a:p>
            <a:pPr lvl="1"/>
            <a:r>
              <a:rPr lang="en-GB" dirty="0" smtClean="0">
                <a:solidFill>
                  <a:srgbClr val="00B050"/>
                </a:solidFill>
              </a:rPr>
              <a:t>Practical </a:t>
            </a:r>
            <a:r>
              <a:rPr lang="en-GB" dirty="0">
                <a:solidFill>
                  <a:srgbClr val="00B050"/>
                </a:solidFill>
              </a:rPr>
              <a:t>knowledge on what happens in case of various operation issues: </a:t>
            </a:r>
          </a:p>
          <a:p>
            <a:pPr lvl="2"/>
            <a:r>
              <a:rPr lang="en-GB" dirty="0" smtClean="0"/>
              <a:t>SR </a:t>
            </a:r>
            <a:r>
              <a:rPr lang="en-GB" dirty="0"/>
              <a:t>induced activation</a:t>
            </a:r>
            <a:r>
              <a:rPr lang="en-GB" dirty="0" smtClean="0"/>
              <a:t>, recovery rate </a:t>
            </a:r>
            <a:r>
              <a:rPr lang="en-GB" dirty="0"/>
              <a:t>a</a:t>
            </a:r>
            <a:r>
              <a:rPr lang="en-GB" dirty="0" smtClean="0"/>
              <a:t>fter a vacuum accident,</a:t>
            </a:r>
          </a:p>
          <a:p>
            <a:pPr lvl="2"/>
            <a:r>
              <a:rPr lang="en-GB" dirty="0" smtClean="0"/>
              <a:t>SR induced pumping,</a:t>
            </a:r>
            <a:endParaRPr lang="en-GB" dirty="0"/>
          </a:p>
          <a:p>
            <a:pPr lvl="2"/>
            <a:r>
              <a:rPr lang="en-GB" dirty="0" smtClean="0"/>
              <a:t>a leak during NEG activation,</a:t>
            </a:r>
          </a:p>
          <a:p>
            <a:pPr lvl="2"/>
            <a:r>
              <a:rPr lang="en-GB" dirty="0" smtClean="0"/>
              <a:t>SR </a:t>
            </a:r>
            <a:r>
              <a:rPr lang="en-GB" dirty="0"/>
              <a:t>beam alignment fluctuation,</a:t>
            </a:r>
          </a:p>
          <a:p>
            <a:pPr lvl="2"/>
            <a:r>
              <a:rPr lang="en-GB" dirty="0" smtClean="0"/>
              <a:t>non-uniform </a:t>
            </a:r>
            <a:r>
              <a:rPr lang="en-GB" dirty="0"/>
              <a:t>temperature during activation: overheated NEG, </a:t>
            </a:r>
            <a:r>
              <a:rPr lang="en-GB" dirty="0" err="1"/>
              <a:t>underheated</a:t>
            </a:r>
            <a:r>
              <a:rPr lang="en-GB" dirty="0"/>
              <a:t> NEG,</a:t>
            </a:r>
          </a:p>
          <a:p>
            <a:pPr lvl="2"/>
            <a:r>
              <a:rPr lang="en-GB" dirty="0" smtClean="0"/>
              <a:t>not </a:t>
            </a:r>
            <a:r>
              <a:rPr lang="en-GB" dirty="0"/>
              <a:t>uniformly coated and partially coated </a:t>
            </a:r>
            <a:r>
              <a:rPr lang="en-GB" dirty="0" smtClean="0"/>
              <a:t>chambers (a chamber with an antechamber),</a:t>
            </a:r>
            <a:endParaRPr lang="en-GB" dirty="0"/>
          </a:p>
          <a:p>
            <a:pPr lvl="2"/>
            <a:r>
              <a:rPr lang="en-GB" dirty="0" smtClean="0"/>
              <a:t>effect </a:t>
            </a:r>
            <a:r>
              <a:rPr lang="en-GB" dirty="0"/>
              <a:t>of storage in vacuum, in nitrogen, in argon, in air, ...,</a:t>
            </a:r>
          </a:p>
          <a:p>
            <a:pPr lvl="2"/>
            <a:r>
              <a:rPr lang="en-GB" dirty="0" smtClean="0"/>
              <a:t>NEG </a:t>
            </a:r>
            <a:r>
              <a:rPr lang="en-GB" dirty="0"/>
              <a:t>lifetime,</a:t>
            </a:r>
          </a:p>
          <a:p>
            <a:pPr lvl="2"/>
            <a:r>
              <a:rPr lang="en-GB" i="1" dirty="0" smtClean="0"/>
              <a:t>other </a:t>
            </a:r>
            <a:r>
              <a:rPr lang="en-GB" i="1" dirty="0"/>
              <a:t>questions from </a:t>
            </a:r>
            <a:r>
              <a:rPr lang="en-GB" i="1" dirty="0" smtClean="0"/>
              <a:t>machine operation </a:t>
            </a:r>
            <a:r>
              <a:rPr lang="en-GB" i="1" dirty="0"/>
              <a:t>experience</a:t>
            </a:r>
            <a:r>
              <a:rPr lang="en-GB" dirty="0"/>
              <a:t>.   </a:t>
            </a:r>
          </a:p>
          <a:p>
            <a:endParaRPr lang="en-GB" dirty="0"/>
          </a:p>
        </p:txBody>
      </p:sp>
      <p:sp>
        <p:nvSpPr>
          <p:cNvPr id="4" name="Footer Placeholder 3"/>
          <p:cNvSpPr>
            <a:spLocks noGrp="1"/>
          </p:cNvSpPr>
          <p:nvPr>
            <p:ph type="ftr" sz="quarter" idx="11"/>
          </p:nvPr>
        </p:nvSpPr>
        <p:spPr/>
        <p:txBody>
          <a:bodyPr/>
          <a:lstStyle/>
          <a:p>
            <a:r>
              <a:rPr lang="en-GB" smtClean="0"/>
              <a:t>IFAST Task 10.4 preparatory meeting 02-03-2021</a:t>
            </a:r>
            <a:endParaRPr lang="en-GB"/>
          </a:p>
        </p:txBody>
      </p:sp>
      <p:sp>
        <p:nvSpPr>
          <p:cNvPr id="5" name="Slide Number Placeholder 4"/>
          <p:cNvSpPr>
            <a:spLocks noGrp="1"/>
          </p:cNvSpPr>
          <p:nvPr>
            <p:ph type="sldNum" sz="quarter" idx="12"/>
          </p:nvPr>
        </p:nvSpPr>
        <p:spPr/>
        <p:txBody>
          <a:bodyPr/>
          <a:lstStyle/>
          <a:p>
            <a:fld id="{27132142-95FF-44BB-82F5-908C15681E26}" type="slidenum">
              <a:rPr lang="en-GB" smtClean="0"/>
              <a:t>5</a:t>
            </a:fld>
            <a:endParaRPr lang="en-GB"/>
          </a:p>
        </p:txBody>
      </p:sp>
    </p:spTree>
    <p:extLst>
      <p:ext uri="{BB962C8B-B14F-4D97-AF65-F5344CB8AC3E}">
        <p14:creationId xmlns:p14="http://schemas.microsoft.com/office/powerpoint/2010/main" val="379805046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2174</TotalTime>
  <Words>644</Words>
  <Application>Microsoft Office PowerPoint</Application>
  <PresentationFormat>Widescreen</PresentationFormat>
  <Paragraphs>86</Paragraphs>
  <Slides>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Calibri</vt:lpstr>
      <vt:lpstr>Calibri Light</vt:lpstr>
      <vt:lpstr>Times New Roman</vt:lpstr>
      <vt:lpstr>Office Theme</vt:lpstr>
      <vt:lpstr>IFAST Task 10.4  preparatory meeting</vt:lpstr>
      <vt:lpstr>Agenda</vt:lpstr>
      <vt:lpstr>Task 10.4 Objectives</vt:lpstr>
      <vt:lpstr>Description of work</vt:lpstr>
      <vt:lpstr>What we really need</vt:lpstr>
    </vt:vector>
  </TitlesOfParts>
  <Company>STFC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IFAST Task 10.4 preparatory meeting</dc:title>
  <dc:creator>Malyshev, Oleg (STFC,DL,AST)</dc:creator>
  <cp:lastModifiedBy>Malyshev, Oleg (STFC,DL,AST)</cp:lastModifiedBy>
  <cp:revision>7</cp:revision>
  <dcterms:created xsi:type="dcterms:W3CDTF">2021-02-28T11:13:45Z</dcterms:created>
  <dcterms:modified xsi:type="dcterms:W3CDTF">2021-03-01T23:27:49Z</dcterms:modified>
</cp:coreProperties>
</file>