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67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16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4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01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4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4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3682892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4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4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3234024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50926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5" y="1484781"/>
            <a:ext cx="10514177" cy="4608515"/>
          </a:xfrm>
        </p:spPr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056062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8" y="1341442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42" y="1337875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8426620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30" y="1449814"/>
            <a:ext cx="5041900" cy="457158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14" y="1446237"/>
            <a:ext cx="5041900" cy="457515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4881239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28319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7814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346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1102794" y="1019814"/>
            <a:ext cx="11089207" cy="557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102784" y="1019823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237050" indent="-2370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267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2685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6" y="1019813"/>
            <a:ext cx="864000" cy="864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7510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3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4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3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3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4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53158-0C64-4DF8-9925-9119F17CCA16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1217D-3148-4DEF-AA77-FE32D1709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24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aip.scitation.org/doi/pdf/10.1063/5.0001980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89813" y="4373713"/>
            <a:ext cx="10866785" cy="600067"/>
          </a:xfrm>
        </p:spPr>
        <p:txBody>
          <a:bodyPr>
            <a:normAutofit fontScale="90000"/>
          </a:bodyPr>
          <a:lstStyle/>
          <a:p>
            <a:r>
              <a:rPr lang="en-US" dirty="0"/>
              <a:t>WP3 task 3.4: review of the </a:t>
            </a:r>
            <a:r>
              <a:rPr lang="en-US" dirty="0" smtClean="0"/>
              <a:t>activities </a:t>
            </a:r>
            <a:r>
              <a:rPr lang="en-US" dirty="0"/>
              <a:t>in preparation of the FCC injector review 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>
          <a:xfrm>
            <a:off x="489813" y="3729033"/>
            <a:ext cx="10607516" cy="364520"/>
          </a:xfrm>
        </p:spPr>
        <p:txBody>
          <a:bodyPr/>
          <a:lstStyle/>
          <a:p>
            <a:r>
              <a:rPr lang="en-GB" noProof="0" dirty="0" smtClean="0"/>
              <a:t>Riccardo Zennaro::  Paul Scherrer Institute</a:t>
            </a:r>
            <a:endParaRPr lang="en-GB" noProof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89813" y="5253940"/>
            <a:ext cx="10606617" cy="391177"/>
          </a:xfrm>
        </p:spPr>
        <p:txBody>
          <a:bodyPr/>
          <a:lstStyle/>
          <a:p>
            <a:r>
              <a:rPr lang="en-US" dirty="0" smtClean="0"/>
              <a:t>24.03.2021 zoom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42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US" dirty="0"/>
              <a:t>FCC injector </a:t>
            </a:r>
            <a:r>
              <a:rPr lang="en-US" dirty="0" smtClean="0"/>
              <a:t>review:</a:t>
            </a:r>
            <a:br>
              <a:rPr lang="en-US" dirty="0" smtClean="0"/>
            </a:br>
            <a:r>
              <a:rPr lang="en-US" sz="1800" dirty="0" smtClean="0"/>
              <a:t>Positron </a:t>
            </a:r>
            <a:r>
              <a:rPr lang="en-US" sz="1800" dirty="0"/>
              <a:t>source advantages/disadvantages of single bunch vs multi-bunch operation.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10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361" y="1129434"/>
            <a:ext cx="9184641" cy="283552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0CB9B34-A449-AA44-9A5C-42AA9C0A6FDE}"/>
              </a:ext>
            </a:extLst>
          </p:cNvPr>
          <p:cNvSpPr/>
          <p:nvPr/>
        </p:nvSpPr>
        <p:spPr>
          <a:xfrm>
            <a:off x="751390" y="4002230"/>
            <a:ext cx="7247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Assumptions up to now (to be validated):</a:t>
            </a:r>
          </a:p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 of Peak Energy Deposited Density (PEDD) for a Tungsten-Rhenium alloy (W74Re26) is 35 J/g</a:t>
            </a:r>
            <a:endParaRPr lang="fr-FR" sz="1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 Heat Load (THL) is not higher than 15 kW</a:t>
            </a:r>
            <a:endParaRPr lang="fr-FR" sz="1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361" y="4863834"/>
            <a:ext cx="71797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Single/double bunch – multi-bunch impact on the e+ production: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Target (</a:t>
            </a:r>
            <a:r>
              <a:rPr lang="en-US" sz="1600" b="1" dirty="0" smtClean="0"/>
              <a:t>PEDD</a:t>
            </a:r>
            <a:r>
              <a:rPr lang="en-US" sz="1600" dirty="0" smtClean="0"/>
              <a:t>, 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Linac</a:t>
            </a:r>
            <a:r>
              <a:rPr lang="en-US" sz="1600" dirty="0" smtClean="0"/>
              <a:t> (depends on TW or SW design, with or without pulse compressor)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Gun (probably not a topic of WP3/6)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Others?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741469" y="4003079"/>
            <a:ext cx="3881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PEDD</a:t>
            </a:r>
            <a:r>
              <a:rPr lang="en-US" sz="1600" dirty="0" smtClean="0"/>
              <a:t> time constant (?): 10</a:t>
            </a:r>
            <a:r>
              <a:rPr lang="en-US" sz="1600" baseline="30000" dirty="0" smtClean="0"/>
              <a:t>-6 </a:t>
            </a:r>
            <a:r>
              <a:rPr lang="en-US" sz="1600" dirty="0" smtClean="0"/>
              <a:t>s&lt;t&lt;&lt;10</a:t>
            </a:r>
            <a:r>
              <a:rPr lang="en-US" sz="1600" baseline="30000" dirty="0" smtClean="0"/>
              <a:t>-3 </a:t>
            </a:r>
            <a:r>
              <a:rPr lang="en-US" sz="1600" dirty="0" smtClean="0"/>
              <a:t>s</a:t>
            </a:r>
          </a:p>
          <a:p>
            <a:r>
              <a:rPr lang="en-US" sz="1600" dirty="0" smtClean="0"/>
              <a:t>independent from rep. rate, proportional to #bunch/pulse</a:t>
            </a:r>
          </a:p>
        </p:txBody>
      </p:sp>
      <p:sp>
        <p:nvSpPr>
          <p:cNvPr id="26" name="TextBox 25"/>
          <p:cNvSpPr txBox="1"/>
          <p:nvPr/>
        </p:nvSpPr>
        <p:spPr>
          <a:xfrm rot="21259852">
            <a:off x="2386139" y="1724176"/>
            <a:ext cx="75688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>
                    <a:alpha val="22000"/>
                  </a:srgbClr>
                </a:solidFill>
              </a:rPr>
              <a:t>verify and update this table</a:t>
            </a:r>
            <a:endParaRPr lang="en-US" sz="4400" dirty="0">
              <a:solidFill>
                <a:srgbClr val="FF0000">
                  <a:alpha val="22000"/>
                </a:srgbClr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10080" t="37218" r="54253" b="8197"/>
          <a:stretch/>
        </p:blipFill>
        <p:spPr>
          <a:xfrm>
            <a:off x="6500069" y="4870496"/>
            <a:ext cx="1448784" cy="138579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/>
          <a:srcRect l="6197" t="16010" r="36267" b="21673"/>
          <a:stretch/>
        </p:blipFill>
        <p:spPr>
          <a:xfrm>
            <a:off x="10136312" y="4885194"/>
            <a:ext cx="2042142" cy="138237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91156" y="6269836"/>
            <a:ext cx="2086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Rotating target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10420804" y="6267567"/>
            <a:ext cx="2086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Fixed target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8842604" y="4972294"/>
            <a:ext cx="318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8073419" y="5488372"/>
            <a:ext cx="1829195" cy="7143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952746" y="5508351"/>
            <a:ext cx="1180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Multi-bunch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9071417" y="5501183"/>
            <a:ext cx="1180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Single bunch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5648514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GB" dirty="0"/>
              <a:t>Experimental area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2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6" name="Straight Arrow Connector 5"/>
          <p:cNvCxnSpPr>
            <a:endCxn id="8" idx="1"/>
          </p:cNvCxnSpPr>
          <p:nvPr/>
        </p:nvCxnSpPr>
        <p:spPr bwMode="auto">
          <a:xfrm>
            <a:off x="1007435" y="2660915"/>
            <a:ext cx="347921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1964291" y="2475447"/>
            <a:ext cx="60959" cy="384043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486651" y="2324877"/>
            <a:ext cx="576064" cy="672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48165" y="2564904"/>
            <a:ext cx="96011" cy="19202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2002594" y="2756925"/>
            <a:ext cx="248405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269019" y="2756926"/>
            <a:ext cx="1056117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</a:rPr>
              <a:t>light</a:t>
            </a:r>
            <a:endParaRPr lang="en-US" sz="1600" dirty="0" err="1">
              <a:solidFill>
                <a:srgbClr val="003B6E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28992" y="2322571"/>
            <a:ext cx="1056117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C50006"/>
                </a:solidFill>
                <a:latin typeface="Calibri"/>
              </a:rPr>
              <a:t>e-</a:t>
            </a:r>
            <a:endParaRPr lang="en-US" sz="1600" dirty="0" err="1">
              <a:solidFill>
                <a:srgbClr val="C50006"/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5062715" y="2660915"/>
            <a:ext cx="602584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062715" y="2564904"/>
            <a:ext cx="47777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221199" y="2240681"/>
            <a:ext cx="58295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197418">
                    <a:lumMod val="60000"/>
                    <a:lumOff val="40000"/>
                  </a:srgbClr>
                </a:solidFill>
                <a:latin typeface="Calibri"/>
              </a:rPr>
              <a:t>e+</a:t>
            </a:r>
            <a:endParaRPr lang="en-US" sz="1600" dirty="0" err="1">
              <a:solidFill>
                <a:srgbClr val="197418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9829041" y="2346573"/>
            <a:ext cx="384043" cy="38404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10193621" y="1796819"/>
            <a:ext cx="510892" cy="7680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16" idx="3"/>
          </p:cNvCxnSpPr>
          <p:nvPr/>
        </p:nvCxnSpPr>
        <p:spPr bwMode="auto">
          <a:xfrm flipV="1">
            <a:off x="10213085" y="1952837"/>
            <a:ext cx="626367" cy="5857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16" idx="3"/>
          </p:cNvCxnSpPr>
          <p:nvPr/>
        </p:nvCxnSpPr>
        <p:spPr bwMode="auto">
          <a:xfrm flipV="1">
            <a:off x="10213085" y="2116750"/>
            <a:ext cx="694628" cy="4218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stCxn id="16" idx="3"/>
          </p:cNvCxnSpPr>
          <p:nvPr/>
        </p:nvCxnSpPr>
        <p:spPr bwMode="auto">
          <a:xfrm flipV="1">
            <a:off x="10213085" y="2252871"/>
            <a:ext cx="779460" cy="2857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630363" y="1837860"/>
            <a:ext cx="672075" cy="7666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Crystal in/out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753161" y="2204864"/>
            <a:ext cx="1380287" cy="960107"/>
          </a:xfrm>
          <a:prstGeom prst="rect">
            <a:avLst/>
          </a:prstGeom>
          <a:solidFill>
            <a:schemeClr val="bg2">
              <a:lumMod val="60000"/>
              <a:lumOff val="40000"/>
              <a:alpha val="2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76781" y="3259981"/>
            <a:ext cx="1706644" cy="6965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Simplified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stopper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+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permanet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dipole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0723976" y="1676805"/>
            <a:ext cx="480053" cy="6480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859611" y="1179367"/>
            <a:ext cx="2622561" cy="6351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Diagnostic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not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yet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defined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609450" y="2441116"/>
            <a:ext cx="1632181" cy="288032"/>
          </a:xfrm>
          <a:prstGeom prst="rect">
            <a:avLst/>
          </a:prstGeom>
          <a:solidFill>
            <a:srgbClr val="9BA34C">
              <a:alpha val="4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451566" y="2460511"/>
            <a:ext cx="1632181" cy="288032"/>
          </a:xfrm>
          <a:prstGeom prst="rect">
            <a:avLst/>
          </a:prstGeom>
          <a:solidFill>
            <a:srgbClr val="9BA34C">
              <a:alpha val="4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27889" y="2092861"/>
            <a:ext cx="3179768" cy="2956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RF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cavities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+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solenoids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9" name="Straight Connector 28"/>
          <p:cNvCxnSpPr>
            <a:stCxn id="27" idx="2"/>
          </p:cNvCxnSpPr>
          <p:nvPr/>
        </p:nvCxnSpPr>
        <p:spPr bwMode="auto">
          <a:xfrm>
            <a:off x="8267656" y="2748543"/>
            <a:ext cx="0" cy="640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6425540" y="2730616"/>
            <a:ext cx="0" cy="640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6425541" y="3370681"/>
            <a:ext cx="1842116" cy="179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7344139" y="3370680"/>
            <a:ext cx="0" cy="122322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al 32"/>
          <p:cNvSpPr/>
          <p:nvPr/>
        </p:nvSpPr>
        <p:spPr bwMode="auto">
          <a:xfrm>
            <a:off x="6641564" y="3272399"/>
            <a:ext cx="192021" cy="23241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V="1">
            <a:off x="6641565" y="3164971"/>
            <a:ext cx="222521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Rectangle 34"/>
          <p:cNvSpPr/>
          <p:nvPr/>
        </p:nvSpPr>
        <p:spPr bwMode="auto">
          <a:xfrm>
            <a:off x="8162689" y="2879248"/>
            <a:ext cx="209935" cy="20715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27201" y="2879755"/>
            <a:ext cx="1248139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Circulator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7152117" y="4565839"/>
            <a:ext cx="384043" cy="355987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26755" y="4538063"/>
            <a:ext cx="2689724" cy="7151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Klystron 35 MW 3.5 10^-6 s?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308026" y="2875294"/>
            <a:ext cx="209935" cy="20715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11472" y="2816490"/>
            <a:ext cx="1248139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Circulator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11408371" y="2266956"/>
            <a:ext cx="480800" cy="8080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775340" y="3210452"/>
            <a:ext cx="2573177" cy="17865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e-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dump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or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stopper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+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dump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?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(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huge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e-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distribution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)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5896" y="2996953"/>
            <a:ext cx="2523609" cy="5001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6 </a:t>
            </a:r>
            <a:r>
              <a:rPr lang="de-CH" sz="1600" dirty="0" err="1" smtClean="0">
                <a:solidFill>
                  <a:srgbClr val="000000"/>
                </a:solidFill>
                <a:latin typeface="Calibri"/>
              </a:rPr>
              <a:t>GeV</a:t>
            </a:r>
            <a:r>
              <a:rPr lang="de-CH" sz="1600" dirty="0" smtClean="0">
                <a:solidFill>
                  <a:srgbClr val="000000"/>
                </a:solidFill>
                <a:latin typeface="Calibri"/>
              </a:rPr>
              <a:t> e-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6744" y="5348215"/>
            <a:ext cx="8973619" cy="8458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NB: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both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e-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e+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have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huge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spread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,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dump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design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shielding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problems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. Option: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operate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extremly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low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charge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smtClean="0">
                <a:solidFill>
                  <a:srgbClr val="000000"/>
                </a:solidFill>
                <a:latin typeface="Calibri"/>
              </a:rPr>
              <a:t>&lt;&lt;200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pC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de-CH" sz="1600" dirty="0" smtClean="0">
                <a:solidFill>
                  <a:srgbClr val="000000"/>
                </a:solidFill>
                <a:latin typeface="Calibri"/>
              </a:rPr>
              <a:t>&lt;&lt;100 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Hz</a:t>
            </a:r>
            <a:endParaRPr lang="en-US" sz="1067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441413" y="900796"/>
            <a:ext cx="3767445" cy="8660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867" i="1" dirty="0">
                <a:solidFill>
                  <a:srgbClr val="000000"/>
                </a:solidFill>
                <a:latin typeface="Calibri"/>
              </a:rPr>
              <a:t>Goal: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have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comparative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study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between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direct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hybrid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scheme</a:t>
            </a:r>
            <a:endParaRPr lang="en-US" sz="1867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180701" y="2034540"/>
            <a:ext cx="1248139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spectrometer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10206544" y="2672096"/>
            <a:ext cx="632907" cy="3683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10248461" y="2703290"/>
            <a:ext cx="500224" cy="4488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>
            <a:off x="10218492" y="2676048"/>
            <a:ext cx="698451" cy="2487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4335269" y="1945518"/>
            <a:ext cx="2206756" cy="4905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867" dirty="0" err="1">
                <a:solidFill>
                  <a:srgbClr val="000000"/>
                </a:solidFill>
                <a:latin typeface="Calibri"/>
              </a:rPr>
              <a:t>AMD+target</a:t>
            </a:r>
            <a:endParaRPr lang="en-US" sz="1867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101136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US" dirty="0"/>
              <a:t>S-band SW 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mode cavity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3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040821" y="4380313"/>
            <a:ext cx="7866931" cy="2107413"/>
            <a:chOff x="1040821" y="4380313"/>
            <a:chExt cx="7866931" cy="2107413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2"/>
            <a:srcRect l="40511" t="3476" r="40398" b="3320"/>
            <a:stretch/>
          </p:blipFill>
          <p:spPr>
            <a:xfrm rot="5400000">
              <a:off x="3667937" y="1753197"/>
              <a:ext cx="2107413" cy="7361645"/>
            </a:xfrm>
            <a:prstGeom prst="rect">
              <a:avLst/>
            </a:prstGeom>
          </p:spPr>
        </p:pic>
        <p:cxnSp>
          <p:nvCxnSpPr>
            <p:cNvPr id="54" name="Straight Arrow Connector 53"/>
            <p:cNvCxnSpPr/>
            <p:nvPr/>
          </p:nvCxnSpPr>
          <p:spPr bwMode="auto">
            <a:xfrm flipV="1">
              <a:off x="1165013" y="6332305"/>
              <a:ext cx="7105227" cy="2404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55" name="TextBox 54"/>
            <p:cNvSpPr txBox="1"/>
            <p:nvPr/>
          </p:nvSpPr>
          <p:spPr>
            <a:xfrm>
              <a:off x="6768075" y="6084323"/>
              <a:ext cx="768085" cy="139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600" dirty="0">
                  <a:solidFill>
                    <a:srgbClr val="000000"/>
                  </a:solidFill>
                  <a:latin typeface="Calibri"/>
                </a:rPr>
                <a:t>1400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270240" y="5684697"/>
              <a:ext cx="0" cy="73829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165013" y="5715176"/>
              <a:ext cx="0" cy="73829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 flipV="1">
              <a:off x="7860454" y="5799248"/>
              <a:ext cx="920341" cy="829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7860453" y="5031661"/>
              <a:ext cx="920341" cy="829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8783347" y="5060955"/>
              <a:ext cx="0" cy="73829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 rot="16200000">
              <a:off x="8534293" y="5177606"/>
              <a:ext cx="398952" cy="3479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600" dirty="0" smtClean="0">
                  <a:solidFill>
                    <a:srgbClr val="000000"/>
                  </a:solidFill>
                  <a:latin typeface="Calibri"/>
                </a:rPr>
                <a:t>150</a:t>
              </a:r>
              <a:endParaRPr lang="en-US" sz="1600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31310" y="3203009"/>
            <a:ext cx="2297919" cy="1536171"/>
            <a:chOff x="535535" y="2947914"/>
            <a:chExt cx="2297919" cy="1536171"/>
          </a:xfrm>
        </p:grpSpPr>
        <p:pic>
          <p:nvPicPr>
            <p:cNvPr id="63" name="Picture 62"/>
            <p:cNvPicPr>
              <a:picLocks noChangeAspect="1"/>
            </p:cNvPicPr>
            <p:nvPr/>
          </p:nvPicPr>
          <p:blipFill rotWithShape="1">
            <a:blip r:embed="rId3"/>
            <a:srcRect l="3459" t="13423" r="16988" b="14992"/>
            <a:stretch/>
          </p:blipFill>
          <p:spPr>
            <a:xfrm>
              <a:off x="535535" y="2947914"/>
              <a:ext cx="2208246" cy="1536171"/>
            </a:xfrm>
            <a:prstGeom prst="rect">
              <a:avLst/>
            </a:prstGeom>
          </p:spPr>
        </p:pic>
        <p:cxnSp>
          <p:nvCxnSpPr>
            <p:cNvPr id="64" name="Straight Arrow Connector 63"/>
            <p:cNvCxnSpPr/>
            <p:nvPr/>
          </p:nvCxnSpPr>
          <p:spPr bwMode="auto">
            <a:xfrm flipH="1">
              <a:off x="631546" y="3454889"/>
              <a:ext cx="6351" cy="54610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 flipH="1" flipV="1">
              <a:off x="1687663" y="3715239"/>
              <a:ext cx="672075" cy="76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 bwMode="auto">
            <a:xfrm flipH="1">
              <a:off x="1342747" y="3111989"/>
              <a:ext cx="21529" cy="123190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</p:cxnSp>
        <p:cxnSp>
          <p:nvCxnSpPr>
            <p:cNvPr id="67" name="Straight Arrow Connector 66"/>
            <p:cNvCxnSpPr/>
            <p:nvPr/>
          </p:nvCxnSpPr>
          <p:spPr bwMode="auto">
            <a:xfrm flipH="1">
              <a:off x="2384607" y="3393174"/>
              <a:ext cx="288032" cy="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none" w="sm" len="med"/>
              <a:tailEnd type="triangle" w="sm" len="med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2053913" y="3382261"/>
              <a:ext cx="288032" cy="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none" w="sm" len="med"/>
              <a:tailEnd type="triangle" w="sm" len="med"/>
            </a:ln>
            <a:effectLst/>
          </p:spPr>
        </p:cxnSp>
        <p:sp>
          <p:nvSpPr>
            <p:cNvPr id="69" name="TextBox 68"/>
            <p:cNvSpPr txBox="1"/>
            <p:nvPr/>
          </p:nvSpPr>
          <p:spPr>
            <a:xfrm rot="16200000">
              <a:off x="637896" y="3535757"/>
              <a:ext cx="288032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40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1326636" y="3690746"/>
              <a:ext cx="309976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89.7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913358" y="3716000"/>
              <a:ext cx="288032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50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545422" y="3166857"/>
              <a:ext cx="288032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3</a:t>
              </a: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21703" y="926546"/>
            <a:ext cx="5379073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25 cells max.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2998.5 MHz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Q= 21000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 </a:t>
            </a:r>
            <a:r>
              <a:rPr lang="en-US" sz="1867" i="1" dirty="0">
                <a:solidFill>
                  <a:srgbClr val="000000"/>
                </a:solidFill>
                <a:latin typeface="Calibri"/>
              </a:rPr>
              <a:t>to be defined, in this example 2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R/Q=939 (for </a:t>
            </a: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=2)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mode separation 3.8 MHz R/Q=939 (for </a:t>
            </a: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=2)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18 MV/m @ 15 MW  (for </a:t>
            </a: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=2)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en-US" sz="2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4"/>
          <a:srcRect t="31485" r="3679" b="20806"/>
          <a:stretch/>
        </p:blipFill>
        <p:spPr>
          <a:xfrm>
            <a:off x="5337330" y="1088949"/>
            <a:ext cx="6130271" cy="1853729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4445905" y="2948051"/>
            <a:ext cx="79131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 design nearly ready (for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=2) (lambda/4 </a:t>
            </a:r>
            <a:r>
              <a:rPr lang="en-US" dirty="0" err="1" smtClean="0"/>
              <a:t>wg</a:t>
            </a:r>
            <a:r>
              <a:rPr lang="en-US" dirty="0" smtClean="0"/>
              <a:t> impedance matching missing)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design well advanced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</a:t>
            </a:r>
            <a:r>
              <a:rPr lang="en-US" i="1" dirty="0" smtClean="0"/>
              <a:t>conventional PSI</a:t>
            </a:r>
            <a:r>
              <a:rPr lang="en-US" dirty="0" smtClean="0"/>
              <a:t>” brazing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Ready for ordering the OFE copper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07823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621280" y="164638"/>
            <a:ext cx="9347200" cy="508500"/>
          </a:xfrm>
        </p:spPr>
        <p:txBody>
          <a:bodyPr/>
          <a:lstStyle/>
          <a:p>
            <a:r>
              <a:rPr lang="de-CH" dirty="0" err="1"/>
              <a:t>Preliminary</a:t>
            </a:r>
            <a:r>
              <a:rPr lang="de-CH" dirty="0"/>
              <a:t> </a:t>
            </a:r>
            <a:r>
              <a:rPr lang="de-CH" dirty="0" err="1" smtClean="0"/>
              <a:t>results</a:t>
            </a:r>
            <a:r>
              <a:rPr lang="de-CH" dirty="0"/>
              <a:t> </a:t>
            </a:r>
            <a:r>
              <a:rPr lang="de-CH" sz="2000" dirty="0" smtClean="0"/>
              <a:t>(Astra </a:t>
            </a:r>
            <a:r>
              <a:rPr lang="de-CH" sz="2000" dirty="0" err="1"/>
              <a:t>up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200 </a:t>
            </a:r>
            <a:r>
              <a:rPr lang="de-CH" sz="2000" dirty="0" err="1"/>
              <a:t>MeV</a:t>
            </a:r>
            <a:r>
              <a:rPr lang="de-CH" sz="2000" dirty="0"/>
              <a:t>, </a:t>
            </a:r>
            <a:r>
              <a:rPr lang="de-CH" sz="2000" dirty="0" err="1"/>
              <a:t>LiTrack</a:t>
            </a:r>
            <a:r>
              <a:rPr lang="de-CH" sz="2000" dirty="0"/>
              <a:t> </a:t>
            </a:r>
            <a:r>
              <a:rPr lang="de-CH" sz="2000" dirty="0" err="1"/>
              <a:t>up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1.5 </a:t>
            </a:r>
            <a:r>
              <a:rPr lang="de-CH" sz="2000" dirty="0" err="1" smtClean="0"/>
              <a:t>GeV</a:t>
            </a:r>
            <a:r>
              <a:rPr lang="de-CH" sz="2000" dirty="0" smtClean="0"/>
              <a:t>)</a:t>
            </a:r>
            <a:br>
              <a:rPr lang="de-CH" sz="2000" dirty="0" smtClean="0"/>
            </a:br>
            <a:r>
              <a:rPr lang="de-CH" sz="2000" dirty="0" err="1" smtClean="0"/>
              <a:t>as</a:t>
            </a:r>
            <a:r>
              <a:rPr lang="de-CH" sz="2000" dirty="0" smtClean="0"/>
              <a:t> </a:t>
            </a:r>
            <a:r>
              <a:rPr lang="de-CH" sz="2000" dirty="0" err="1"/>
              <a:t>validation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superconducting</a:t>
            </a:r>
            <a:r>
              <a:rPr lang="de-CH" sz="2000" dirty="0"/>
              <a:t> AMD+ S-band SW </a:t>
            </a:r>
            <a:r>
              <a:rPr lang="de-CH" sz="2000" dirty="0" err="1"/>
              <a:t>cavities</a:t>
            </a:r>
            <a:endParaRPr lang="en-GB" sz="200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4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6706" y="1276829"/>
            <a:ext cx="5519936" cy="174644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10+52 SW 3 GHz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cavities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18 MV/m, 1</a:t>
            </a:r>
            <a:r>
              <a:rPr lang="de-CH" baseline="30000" dirty="0">
                <a:solidFill>
                  <a:srgbClr val="000000"/>
                </a:solidFill>
                <a:latin typeface="Calibri"/>
              </a:rPr>
              <a:t>st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2</a:t>
            </a:r>
            <a:r>
              <a:rPr lang="de-CH" baseline="30000" dirty="0">
                <a:solidFill>
                  <a:srgbClr val="000000"/>
                </a:solidFill>
                <a:latin typeface="Calibri"/>
              </a:rPr>
              <a:t>nd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AS @-30°</a:t>
            </a: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7 T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peak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field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for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SMD</a:t>
            </a: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27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% e+ in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CLIC DR l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ongitudinal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acceptance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.</a:t>
            </a:r>
            <a:endParaRPr lang="de-CH" dirty="0">
              <a:solidFill>
                <a:srgbClr val="FF0000"/>
              </a:solidFill>
              <a:latin typeface="Calibri"/>
            </a:endParaRP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>
                <a:latin typeface="Calibri"/>
              </a:rPr>
              <a:t>(±3.8% </a:t>
            </a:r>
            <a:r>
              <a:rPr lang="de-CH" dirty="0" err="1">
                <a:latin typeface="Calibri"/>
              </a:rPr>
              <a:t>dE</a:t>
            </a:r>
            <a:r>
              <a:rPr lang="de-CH" dirty="0">
                <a:latin typeface="Calibri"/>
              </a:rPr>
              <a:t>/E; ±8.9 </a:t>
            </a:r>
            <a:r>
              <a:rPr lang="de-CH" dirty="0" smtClean="0">
                <a:latin typeface="Calibri"/>
              </a:rPr>
              <a:t>mm </a:t>
            </a:r>
            <a:r>
              <a:rPr lang="de-CH" dirty="0" err="1" smtClean="0">
                <a:latin typeface="Symbol" panose="05050102010706020507" pitchFamily="18" charset="2"/>
              </a:rPr>
              <a:t>s</a:t>
            </a:r>
            <a:r>
              <a:rPr lang="de-CH" dirty="0" err="1" smtClean="0">
                <a:latin typeface="Calibri"/>
              </a:rPr>
              <a:t>z</a:t>
            </a:r>
            <a:r>
              <a:rPr lang="de-CH" dirty="0" smtClean="0">
                <a:latin typeface="Calibri"/>
              </a:rPr>
              <a:t>,??)</a:t>
            </a:r>
            <a:endParaRPr lang="de-CH" dirty="0">
              <a:latin typeface="Calibri"/>
            </a:endParaRP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Total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Yield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13.8*0.27= 3.7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445" y="1193916"/>
            <a:ext cx="4608512" cy="26962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e+ distribution at target (from Iryna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);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Positron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Yield at target = 13.8 e+/e-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Conventional scheme,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tungsten target-converter 5X0 (~ 1.75 cm)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e- energy = 6 GeV; Bunch length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1 mm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Beam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divergece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 1e-5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Energy spread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 1e-3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Beam size on target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 1.5 mm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6" t="4700" r="8147" b="53301"/>
          <a:stretch/>
        </p:blipFill>
        <p:spPr>
          <a:xfrm>
            <a:off x="623393" y="3815869"/>
            <a:ext cx="9985111" cy="2880321"/>
          </a:xfrm>
          <a:prstGeom prst="rect">
            <a:avLst/>
          </a:prstGeom>
        </p:spPr>
      </p:pic>
      <p:sp>
        <p:nvSpPr>
          <p:cNvPr id="32" name="Right Arrow 31"/>
          <p:cNvSpPr/>
          <p:nvPr/>
        </p:nvSpPr>
        <p:spPr bwMode="auto">
          <a:xfrm>
            <a:off x="5711958" y="2174288"/>
            <a:ext cx="768085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 rot="5400000">
            <a:off x="8818615" y="2817536"/>
            <a:ext cx="768085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2590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US" dirty="0" smtClean="0"/>
              <a:t>Field profile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5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61813" y="973591"/>
            <a:ext cx="76064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Magnetic field profile:</a:t>
            </a:r>
          </a:p>
          <a:p>
            <a:r>
              <a:rPr lang="en-US" dirty="0" smtClean="0"/>
              <a:t>0.15 m (flange to flange) between accelerating structures</a:t>
            </a:r>
          </a:p>
          <a:p>
            <a:r>
              <a:rPr lang="en-US" dirty="0" smtClean="0"/>
              <a:t>Flange of the first cavity 0.25 m from target output face</a:t>
            </a:r>
          </a:p>
          <a:p>
            <a:r>
              <a:rPr lang="en-US" dirty="0" smtClean="0"/>
              <a:t>20 individual solenoids 2/cavity </a:t>
            </a:r>
            <a:r>
              <a:rPr lang="en-US" dirty="0" err="1" smtClean="0"/>
              <a:t>Bz</a:t>
            </a:r>
            <a:r>
              <a:rPr lang="en-US" dirty="0" smtClean="0"/>
              <a:t>= 0.7 T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6183270" y="2010740"/>
            <a:ext cx="5148517" cy="3653787"/>
            <a:chOff x="6183270" y="2010740"/>
            <a:chExt cx="5148517" cy="3653787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2"/>
            <a:srcRect l="9788" t="14683" r="52281" b="42248"/>
            <a:stretch/>
          </p:blipFill>
          <p:spPr>
            <a:xfrm>
              <a:off x="6183270" y="2010740"/>
              <a:ext cx="5148517" cy="365378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/>
            <a:srcRect l="5387" t="12282" r="55826" b="44621"/>
            <a:stretch/>
          </p:blipFill>
          <p:spPr>
            <a:xfrm>
              <a:off x="7366163" y="2362112"/>
              <a:ext cx="3284740" cy="2281069"/>
            </a:xfrm>
            <a:prstGeom prst="rect">
              <a:avLst/>
            </a:prstGeom>
          </p:spPr>
        </p:pic>
        <p:sp>
          <p:nvSpPr>
            <p:cNvPr id="32" name="Oval 31"/>
            <p:cNvSpPr/>
            <p:nvPr/>
          </p:nvSpPr>
          <p:spPr>
            <a:xfrm>
              <a:off x="6414346" y="2208107"/>
              <a:ext cx="433493" cy="2912533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6847839" y="2912533"/>
              <a:ext cx="650241" cy="88054"/>
            </a:xfrm>
            <a:prstGeom prst="straightConnector1">
              <a:avLst/>
            </a:prstGeom>
            <a:ln w="952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009FF61-CC8F-DB47-94CF-75B48A5AC1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0" t="10617" r="51504" b="6564"/>
          <a:stretch/>
        </p:blipFill>
        <p:spPr>
          <a:xfrm>
            <a:off x="635509" y="2272345"/>
            <a:ext cx="3554010" cy="445008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644053" y="6254668"/>
            <a:ext cx="569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NB: all 1D field profiles (RF and magnets)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11148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US" dirty="0" smtClean="0"/>
              <a:t>e+ distribution at target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6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0" t="3110" r="7947" b="2449"/>
          <a:stretch/>
        </p:blipFill>
        <p:spPr>
          <a:xfrm>
            <a:off x="1035917" y="912171"/>
            <a:ext cx="4789150" cy="265440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1" t="3110" r="8350" b="2316"/>
          <a:stretch/>
        </p:blipFill>
        <p:spPr>
          <a:xfrm>
            <a:off x="988907" y="3890084"/>
            <a:ext cx="4836160" cy="270535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984427" y="4217388"/>
            <a:ext cx="5065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+ at the target output face: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Total e+ distribution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Only e+ that will reach the capture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linac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output (200 MeV)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" t="3376" r="7273" b="2316"/>
          <a:stretch/>
        </p:blipFill>
        <p:spPr>
          <a:xfrm>
            <a:off x="6839853" y="893090"/>
            <a:ext cx="4999934" cy="273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13350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US" dirty="0"/>
              <a:t>e+/e- separation by spectrometer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7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9" t="4972" r="7744" b="3114"/>
          <a:stretch/>
        </p:blipFill>
        <p:spPr>
          <a:xfrm>
            <a:off x="263397" y="3668372"/>
            <a:ext cx="5509881" cy="29675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9" t="5638" r="7542" b="2448"/>
          <a:stretch/>
        </p:blipFill>
        <p:spPr>
          <a:xfrm>
            <a:off x="5944542" y="3631223"/>
            <a:ext cx="5569773" cy="29927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5275" t="12842" r="58607" b="43526"/>
          <a:stretch/>
        </p:blipFill>
        <p:spPr>
          <a:xfrm>
            <a:off x="8866292" y="1606645"/>
            <a:ext cx="2974263" cy="202108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700693" y="673138"/>
            <a:ext cx="3542954" cy="2954594"/>
            <a:chOff x="5354053" y="1122610"/>
            <a:chExt cx="6614929" cy="479969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5136" t="11892" r="58023" b="40585"/>
            <a:stretch/>
          </p:blipFill>
          <p:spPr>
            <a:xfrm>
              <a:off x="5354053" y="1122610"/>
              <a:ext cx="6614929" cy="479969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0052384" y="1456267"/>
              <a:ext cx="649705" cy="1581707"/>
            </a:xfrm>
            <a:prstGeom prst="rect">
              <a:avLst/>
            </a:prstGeom>
            <a:solidFill>
              <a:schemeClr val="accent1">
                <a:alpha val="4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052384" y="3938694"/>
              <a:ext cx="649705" cy="1581707"/>
            </a:xfrm>
            <a:prstGeom prst="rect">
              <a:avLst/>
            </a:prstGeom>
            <a:solidFill>
              <a:schemeClr val="accent1">
                <a:alpha val="4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981089" y="480267"/>
            <a:ext cx="25332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Spectrometer:</a:t>
            </a:r>
          </a:p>
          <a:p>
            <a:r>
              <a:rPr lang="en-US" sz="1600" dirty="0" smtClean="0"/>
              <a:t>0.2 T;</a:t>
            </a:r>
          </a:p>
          <a:p>
            <a:r>
              <a:rPr lang="en-US" sz="1600" dirty="0" smtClean="0"/>
              <a:t>0.5 m(z)X 0.6 m (x);</a:t>
            </a:r>
          </a:p>
          <a:p>
            <a:r>
              <a:rPr lang="en-US" sz="1600" dirty="0" smtClean="0"/>
              <a:t>gap =0.1 m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866811" y="3996265"/>
            <a:ext cx="9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84366" y="4611223"/>
            <a:ext cx="9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9266555" y="4180931"/>
            <a:ext cx="9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7491634" y="4113197"/>
            <a:ext cx="9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896906" y="785759"/>
            <a:ext cx="36570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Diagnostic in vacuum or in air? Scintillation fiber?</a:t>
            </a:r>
          </a:p>
          <a:p>
            <a:r>
              <a:rPr lang="en-US" dirty="0" smtClean="0"/>
              <a:t>Special faraday cup?</a:t>
            </a:r>
          </a:p>
          <a:p>
            <a:r>
              <a:rPr lang="en-US" dirty="0" smtClean="0"/>
              <a:t>Just for discussion: </a:t>
            </a:r>
            <a:r>
              <a:rPr lang="en-US" sz="1200" dirty="0" smtClean="0">
                <a:hlinkClick r:id="rId6"/>
              </a:rPr>
              <a:t>https://aip.scitation.org/doi/pdf/10.1063/5.0001980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12987457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US" dirty="0"/>
              <a:t>e+/e- separation by time resolution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8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8" t="3810" r="6846"/>
          <a:stretch/>
        </p:blipFill>
        <p:spPr>
          <a:xfrm>
            <a:off x="269926" y="2754336"/>
            <a:ext cx="6887664" cy="3808517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flipV="1">
            <a:off x="3786293" y="5532545"/>
            <a:ext cx="1531531" cy="677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674768" y="5616057"/>
            <a:ext cx="9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3916155" y="5169985"/>
            <a:ext cx="1517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GHz period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37789" y="1384934"/>
            <a:ext cx="5448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resonant cavities at 3 and 6 GHz (or a double mode single cavity) to get sum and subtraction of e+ and e- charges.; problem of the form factor to be determined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5724225" y="4658595"/>
            <a:ext cx="9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384" y="823879"/>
            <a:ext cx="4450466" cy="383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1653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US" dirty="0"/>
              <a:t>Gaussian vs. uniform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9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48396" y="2023619"/>
            <a:ext cx="2722496" cy="898197"/>
            <a:chOff x="2289387" y="1456267"/>
            <a:chExt cx="4538134" cy="266869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4814" t="4337" r="2097" b="5711"/>
            <a:stretch/>
          </p:blipFill>
          <p:spPr>
            <a:xfrm>
              <a:off x="2289387" y="1456267"/>
              <a:ext cx="4538134" cy="266869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3732107" y="1740747"/>
              <a:ext cx="1767840" cy="2147146"/>
            </a:xfrm>
            <a:prstGeom prst="rect">
              <a:avLst/>
            </a:prstGeom>
            <a:solidFill>
              <a:schemeClr val="accent1">
                <a:alpha val="4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" t="5213" r="7539" b="1401"/>
          <a:stretch/>
        </p:blipFill>
        <p:spPr>
          <a:xfrm>
            <a:off x="158840" y="3958373"/>
            <a:ext cx="5137906" cy="283081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3278" y="869062"/>
            <a:ext cx="9374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yield basically depends on the ratio emittance/acceptance of the AMD+ cavity system</a:t>
            </a:r>
          </a:p>
          <a:p>
            <a:r>
              <a:rPr lang="en-US" sz="1600" dirty="0" smtClean="0"/>
              <a:t>PEDD depends on the peak of e- distribution at the target.</a:t>
            </a:r>
          </a:p>
          <a:p>
            <a:r>
              <a:rPr lang="en-US" sz="1600" dirty="0" smtClean="0"/>
              <a:t>The type of e- distribution can affect both of these parameters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4414" y="3122079"/>
            <a:ext cx="5716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combination of an </a:t>
            </a:r>
            <a:r>
              <a:rPr lang="en-US" sz="1600" dirty="0" err="1" smtClean="0"/>
              <a:t>octupole</a:t>
            </a:r>
            <a:r>
              <a:rPr lang="en-US" sz="1600" dirty="0" smtClean="0"/>
              <a:t>, </a:t>
            </a:r>
            <a:r>
              <a:rPr lang="en-US" sz="1600" dirty="0" err="1" smtClean="0"/>
              <a:t>dodecapole</a:t>
            </a:r>
            <a:r>
              <a:rPr lang="en-US" sz="1600" dirty="0" smtClean="0"/>
              <a:t> and drift can change the distribution from Gaussian to uniform in one plane.</a:t>
            </a:r>
          </a:p>
          <a:p>
            <a:r>
              <a:rPr lang="en-US" sz="1600" dirty="0" smtClean="0"/>
              <a:t>Classic solution for high intensity proton beams on targets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8701689" y="502900"/>
            <a:ext cx="329784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Octupole</a:t>
            </a:r>
            <a:r>
              <a:rPr lang="en-US" sz="1400" dirty="0" smtClean="0"/>
              <a:t>:</a:t>
            </a:r>
          </a:p>
          <a:p>
            <a:r>
              <a:rPr lang="en-US" sz="1400" dirty="0" smtClean="0"/>
              <a:t>Aperture		20 mm D</a:t>
            </a:r>
          </a:p>
          <a:p>
            <a:r>
              <a:rPr lang="en-US" sz="1400" dirty="0" smtClean="0"/>
              <a:t>L		400 mm</a:t>
            </a:r>
          </a:p>
          <a:p>
            <a:r>
              <a:rPr lang="en-US" sz="1400" dirty="0" smtClean="0"/>
              <a:t>Gradient		8*10^4 T/m^3</a:t>
            </a:r>
          </a:p>
          <a:p>
            <a:r>
              <a:rPr lang="en-US" sz="1400" dirty="0" smtClean="0"/>
              <a:t>Field at pole		0.08 T</a:t>
            </a:r>
          </a:p>
          <a:p>
            <a:endParaRPr lang="en-US" sz="1400" dirty="0"/>
          </a:p>
          <a:p>
            <a:r>
              <a:rPr lang="en-US" sz="1400" dirty="0" err="1" smtClean="0"/>
              <a:t>Dodecapole</a:t>
            </a:r>
            <a:endParaRPr lang="en-US" sz="1400" dirty="0" smtClean="0"/>
          </a:p>
          <a:p>
            <a:r>
              <a:rPr lang="en-US" sz="1400" dirty="0" smtClean="0"/>
              <a:t>Aperture		20 mm D</a:t>
            </a:r>
          </a:p>
          <a:p>
            <a:r>
              <a:rPr lang="en-US" sz="1400" dirty="0" smtClean="0"/>
              <a:t>L		400 mm</a:t>
            </a:r>
          </a:p>
          <a:p>
            <a:r>
              <a:rPr lang="en-US" sz="1400" dirty="0" smtClean="0"/>
              <a:t>Gradient		1.12*10^9 T/m^5</a:t>
            </a:r>
          </a:p>
          <a:p>
            <a:r>
              <a:rPr lang="en-US" sz="1400" dirty="0" smtClean="0"/>
              <a:t>Field at pole		0.112 T</a:t>
            </a:r>
          </a:p>
          <a:p>
            <a:endParaRPr lang="en-US" sz="1600" dirty="0" smtClean="0"/>
          </a:p>
          <a:p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3848021" y="1741556"/>
            <a:ext cx="4727020" cy="900684"/>
            <a:chOff x="5615861" y="1442889"/>
            <a:chExt cx="4727020" cy="90068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705600" y="2147146"/>
              <a:ext cx="3000587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7078133" y="1971040"/>
              <a:ext cx="121920" cy="3725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75679" y="1442889"/>
              <a:ext cx="2445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/>
                <a:t>Octupole</a:t>
              </a:r>
              <a:r>
                <a:rPr lang="en-US" sz="1600" dirty="0" smtClean="0"/>
                <a:t> + </a:t>
              </a:r>
              <a:r>
                <a:rPr lang="en-US" sz="1600" dirty="0" err="1" smtClean="0"/>
                <a:t>dodecapole</a:t>
              </a:r>
              <a:endParaRPr lang="en-US" sz="16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9706187" y="2018453"/>
              <a:ext cx="0" cy="2438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9458961" y="1596905"/>
              <a:ext cx="883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Target</a:t>
              </a:r>
              <a:endParaRPr lang="en-US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15861" y="1977869"/>
              <a:ext cx="10498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6 GeV e-</a:t>
              </a:r>
              <a:endParaRPr lang="en-US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04864" y="1866165"/>
              <a:ext cx="1022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12 m</a:t>
              </a:r>
              <a:endParaRPr lang="en-US" sz="1600" dirty="0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l="4814" t="4337" r="2097" b="5711"/>
          <a:stretch/>
        </p:blipFill>
        <p:spPr>
          <a:xfrm>
            <a:off x="3962784" y="2611080"/>
            <a:ext cx="527552" cy="355958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7548496" y="2636206"/>
            <a:ext cx="779701" cy="305706"/>
            <a:chOff x="7812655" y="2026777"/>
            <a:chExt cx="779701" cy="305706"/>
          </a:xfrm>
        </p:grpSpPr>
        <p:sp>
          <p:nvSpPr>
            <p:cNvPr id="34" name="Rectangle 33"/>
            <p:cNvSpPr/>
            <p:nvPr/>
          </p:nvSpPr>
          <p:spPr>
            <a:xfrm>
              <a:off x="8081163" y="2026777"/>
              <a:ext cx="242687" cy="300610"/>
            </a:xfrm>
            <a:prstGeom prst="rect">
              <a:avLst/>
            </a:prstGeom>
            <a:solidFill>
              <a:schemeClr val="accent1">
                <a:alpha val="4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7812655" y="2332483"/>
              <a:ext cx="7797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65469" y="2996861"/>
            <a:ext cx="4287520" cy="3543326"/>
            <a:chOff x="6565469" y="3051045"/>
            <a:chExt cx="4287520" cy="3543326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/>
            <a:srcRect l="19537" t="13246" r="29151" b="11365"/>
            <a:stretch/>
          </p:blipFill>
          <p:spPr>
            <a:xfrm>
              <a:off x="6565469" y="3051045"/>
              <a:ext cx="4287520" cy="3543326"/>
            </a:xfrm>
            <a:prstGeom prst="rect">
              <a:avLst/>
            </a:prstGeom>
          </p:spPr>
        </p:pic>
        <p:cxnSp>
          <p:nvCxnSpPr>
            <p:cNvPr id="38" name="Straight Connector 37"/>
            <p:cNvCxnSpPr/>
            <p:nvPr/>
          </p:nvCxnSpPr>
          <p:spPr>
            <a:xfrm flipV="1">
              <a:off x="8344746" y="4084320"/>
              <a:ext cx="33867" cy="209444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9103360" y="4084320"/>
              <a:ext cx="1342" cy="2094445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8210047" y="3884150"/>
              <a:ext cx="5546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O+D x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946902" y="3884150"/>
              <a:ext cx="5546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O+D y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555654" y="6409435"/>
            <a:ext cx="36475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Preliminary quick optic study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06236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Microsoft Office PowerPoint</Application>
  <PresentationFormat>Widescreen</PresentationFormat>
  <Paragraphs>134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ＭＳ Ｐゴシック</vt:lpstr>
      <vt:lpstr>Arial</vt:lpstr>
      <vt:lpstr>Arial Narrow</vt:lpstr>
      <vt:lpstr>Calibri</vt:lpstr>
      <vt:lpstr>Calibri Light</vt:lpstr>
      <vt:lpstr>Georgia</vt:lpstr>
      <vt:lpstr>Symbol</vt:lpstr>
      <vt:lpstr>Times</vt:lpstr>
      <vt:lpstr>ヒラギノ角ゴ Pro W3</vt:lpstr>
      <vt:lpstr>Office Theme</vt:lpstr>
      <vt:lpstr>PSI-Powerpoint-Master Calibri V2</vt:lpstr>
      <vt:lpstr>WP3 task 3.4: review of the activities in preparation of the FCC injector review </vt:lpstr>
      <vt:lpstr>Experimental area</vt:lpstr>
      <vt:lpstr>S-band SW p mode cavity</vt:lpstr>
      <vt:lpstr>Preliminary results (Astra up to 200 MeV, LiTrack up to 1.5 GeV) as validation of the superconducting AMD+ S-band SW cavities</vt:lpstr>
      <vt:lpstr>Field profile</vt:lpstr>
      <vt:lpstr>e+ distribution at target</vt:lpstr>
      <vt:lpstr>e+/e- separation by spectrometer</vt:lpstr>
      <vt:lpstr>e+/e- separation by time resolution</vt:lpstr>
      <vt:lpstr>Gaussian vs. uniform</vt:lpstr>
      <vt:lpstr>FCC injector review: Positron source advantages/disadvantages of single bunch vs multi-bunch operation.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Zennaro Riccardo</dc:creator>
  <cp:lastModifiedBy>Zennaro Riccardo</cp:lastModifiedBy>
  <cp:revision>41</cp:revision>
  <dcterms:created xsi:type="dcterms:W3CDTF">2021-03-22T10:08:09Z</dcterms:created>
  <dcterms:modified xsi:type="dcterms:W3CDTF">2021-03-23T15:12:51Z</dcterms:modified>
</cp:coreProperties>
</file>