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59" r:id="rId3"/>
  </p:sldMasterIdLst>
  <p:notesMasterIdLst>
    <p:notesMasterId r:id="rId26"/>
  </p:notesMasterIdLst>
  <p:sldIdLst>
    <p:sldId id="402" r:id="rId4"/>
    <p:sldId id="1223" r:id="rId5"/>
    <p:sldId id="2047" r:id="rId6"/>
    <p:sldId id="2034" r:id="rId7"/>
    <p:sldId id="2036" r:id="rId8"/>
    <p:sldId id="2048" r:id="rId9"/>
    <p:sldId id="2038" r:id="rId10"/>
    <p:sldId id="2041" r:id="rId11"/>
    <p:sldId id="2039" r:id="rId12"/>
    <p:sldId id="2042" r:id="rId13"/>
    <p:sldId id="2040" r:id="rId14"/>
    <p:sldId id="2046" r:id="rId15"/>
    <p:sldId id="2029" r:id="rId16"/>
    <p:sldId id="2030" r:id="rId17"/>
    <p:sldId id="2051" r:id="rId18"/>
    <p:sldId id="2043" r:id="rId19"/>
    <p:sldId id="2049" r:id="rId20"/>
    <p:sldId id="2050" r:id="rId21"/>
    <p:sldId id="2045" r:id="rId22"/>
    <p:sldId id="1239" r:id="rId23"/>
    <p:sldId id="1076" r:id="rId24"/>
    <p:sldId id="140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0000CC"/>
    <a:srgbClr val="CCFF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25" autoAdjust="0"/>
    <p:restoredTop sz="94660"/>
  </p:normalViewPr>
  <p:slideViewPr>
    <p:cSldViewPr snapToGrid="0">
      <p:cViewPr varScale="1">
        <p:scale>
          <a:sx n="44" d="100"/>
          <a:sy n="44" d="100"/>
        </p:scale>
        <p:origin x="3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B55B7-4106-4816-8104-45DB1E8FBA95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3613E-B7F5-4A5D-86AE-0AA41B3CE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923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331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553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45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72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482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16681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2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769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981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06696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23/11/2018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Etude FCC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657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3/29/2021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94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619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467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62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936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8751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335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2769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79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3679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643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7078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B17B82A-0BC9-4BD6-A7F4-D7221916E9A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29/03/2021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CC7E65-69D9-4326-8284-A8B632DFDAD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79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20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9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988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631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98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176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97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ACA1-B456-4328-8E7A-FE1252BD6DAB}" type="datetimeFigureOut">
              <a:rPr lang="en-GB" smtClean="0"/>
              <a:t>29/03/2021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CA0CD-A0C4-463C-8FBC-D24283E43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75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FCC Possibilities</a:t>
            </a:r>
            <a:br>
              <a:rPr lang="en-GB" sz="1000" b="1" dirty="0">
                <a:solidFill>
                  <a:schemeClr val="bg1"/>
                </a:solidFill>
              </a:rPr>
            </a:br>
            <a:r>
              <a:rPr lang="en-US" sz="1000" b="0" dirty="0">
                <a:solidFill>
                  <a:schemeClr val="bg1"/>
                </a:solidFill>
              </a:rPr>
              <a:t>Frank Zimmermann</a:t>
            </a:r>
          </a:p>
          <a:p>
            <a:r>
              <a:rPr lang="en-GB" sz="1000" b="0" baseline="0" dirty="0">
                <a:solidFill>
                  <a:schemeClr val="bg1"/>
                </a:solidFill>
              </a:rPr>
              <a:t>Expert Panel, 30 March 2021</a:t>
            </a:r>
            <a:endParaRPr lang="en-GB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94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83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fcc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tiff"/><Relationship Id="rId3" Type="http://schemas.openxmlformats.org/officeDocument/2006/relationships/hyperlink" Target="https://link.springer.com/article/10.1140/epjc/s10052-019-6904-3" TargetMode="External"/><Relationship Id="rId7" Type="http://schemas.openxmlformats.org/officeDocument/2006/relationships/hyperlink" Target="http://fcc-cdr.web.cern.ch/" TargetMode="External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link.springer.com/article/10.1140/epjst/e2019-900088-6" TargetMode="External"/><Relationship Id="rId11" Type="http://schemas.openxmlformats.org/officeDocument/2006/relationships/image" Target="../media/image39.png"/><Relationship Id="rId5" Type="http://schemas.openxmlformats.org/officeDocument/2006/relationships/hyperlink" Target="https://link.springer.com/article/10.1140/epjst/e2019-900087-0" TargetMode="External"/><Relationship Id="rId10" Type="http://schemas.openxmlformats.org/officeDocument/2006/relationships/image" Target="../media/image38.png"/><Relationship Id="rId4" Type="http://schemas.openxmlformats.org/officeDocument/2006/relationships/hyperlink" Target="https://link.springer.com/article/10.1140/epjst/e2019-900045-4" TargetMode="External"/><Relationship Id="rId9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2" r="843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6867420" y="6513576"/>
            <a:ext cx="544179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Image: Polar Media/  FCC Study Office</a:t>
            </a:r>
            <a:endParaRPr lang="en-GB" sz="1867" dirty="0"/>
          </a:p>
        </p:txBody>
      </p:sp>
      <p:sp>
        <p:nvSpPr>
          <p:cNvPr id="6" name="Rectangle 5"/>
          <p:cNvSpPr/>
          <p:nvPr/>
        </p:nvSpPr>
        <p:spPr>
          <a:xfrm>
            <a:off x="1814007" y="270890"/>
            <a:ext cx="8600808" cy="1938992"/>
          </a:xfrm>
          <a:prstGeom prst="rect">
            <a:avLst/>
          </a:prstGeom>
          <a:solidFill>
            <a:schemeClr val="accent6">
              <a:lumMod val="50000"/>
              <a:alpha val="3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Future Circular Colliders – 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Possibilities for Plasmas, Lasers, Dielectric Structures and Crystals</a:t>
            </a:r>
          </a:p>
        </p:txBody>
      </p:sp>
      <p:sp>
        <p:nvSpPr>
          <p:cNvPr id="7" name="Rectangle 6"/>
          <p:cNvSpPr/>
          <p:nvPr/>
        </p:nvSpPr>
        <p:spPr>
          <a:xfrm>
            <a:off x="1493743" y="2545391"/>
            <a:ext cx="9204513" cy="913199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667" dirty="0"/>
              <a:t>Frank Zimmermann, CERN</a:t>
            </a:r>
          </a:p>
          <a:p>
            <a:pPr algn="ctr"/>
            <a:r>
              <a:rPr lang="en-US" sz="2667" dirty="0"/>
              <a:t>European Expert Panel, 30 March 2021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4DD733F-F562-4004-99E5-4BB38C0D89E4}"/>
              </a:ext>
            </a:extLst>
          </p:cNvPr>
          <p:cNvSpPr/>
          <p:nvPr/>
        </p:nvSpPr>
        <p:spPr>
          <a:xfrm>
            <a:off x="6183823" y="6143639"/>
            <a:ext cx="204389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3"/>
              </a:rPr>
              <a:t>http://cern.ch/fcc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2DB433D-44CB-43D0-9665-84273C940C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357" y="5839502"/>
            <a:ext cx="1020573" cy="71715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6" name="Picture 7">
            <a:extLst>
              <a:ext uri="{FF2B5EF4-FFF2-40B4-BE49-F238E27FC236}">
                <a16:creationId xmlns:a16="http://schemas.microsoft.com/office/drawing/2014/main" id="{00E2255F-3F8D-4C0B-BF5B-CEA4602640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595" y="6039112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2B0FB98-6EE2-4337-86C6-F37A03E6DF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6400" y="5844225"/>
            <a:ext cx="920203" cy="5988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FC5FDEA-EC7E-4B70-8367-4C2FB69F06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89" y="5960400"/>
            <a:ext cx="2132297" cy="7549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FBED4B-CCCA-4F3F-A995-7FC4FB8DB715}"/>
              </a:ext>
            </a:extLst>
          </p:cNvPr>
          <p:cNvSpPr txBox="1"/>
          <p:nvPr/>
        </p:nvSpPr>
        <p:spPr>
          <a:xfrm>
            <a:off x="6471818" y="4002360"/>
            <a:ext cx="5203968" cy="193899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many thanks to  Roy Aleksan, Ralph Assmann, Michael Benedikt, Iryna Chaikovska, </a:t>
            </a:r>
            <a:r>
              <a:rPr lang="en-US" sz="2400" dirty="0" err="1">
                <a:solidFill>
                  <a:srgbClr val="C00000"/>
                </a:solidFill>
              </a:rPr>
              <a:t>dda</a:t>
            </a:r>
            <a:r>
              <a:rPr lang="en-US" sz="2400" dirty="0">
                <a:solidFill>
                  <a:srgbClr val="C00000"/>
                </a:solidFill>
              </a:rPr>
              <a:t> Gschwendtner, Michael Hofer, Thibaut </a:t>
            </a:r>
            <a:r>
              <a:rPr lang="en-US" sz="2400" dirty="0" err="1">
                <a:solidFill>
                  <a:srgbClr val="C00000"/>
                </a:solidFill>
              </a:rPr>
              <a:t>Lefèvre</a:t>
            </a:r>
            <a:r>
              <a:rPr lang="en-US" sz="2400" dirty="0">
                <a:solidFill>
                  <a:srgbClr val="C00000"/>
                </a:solidFill>
              </a:rPr>
              <a:t>, Nikolai </a:t>
            </a:r>
            <a:r>
              <a:rPr lang="en-US" sz="2400" dirty="0" err="1">
                <a:solidFill>
                  <a:srgbClr val="C00000"/>
                </a:solidFill>
              </a:rPr>
              <a:t>Muchnoi</a:t>
            </a:r>
            <a:r>
              <a:rPr lang="en-US" sz="2400" dirty="0">
                <a:solidFill>
                  <a:srgbClr val="C00000"/>
                </a:solidFill>
              </a:rPr>
              <a:t>, Anke-Susanne Müller  et al.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36E3B3-D90D-46F3-9979-5776ACC64F0E}"/>
              </a:ext>
            </a:extLst>
          </p:cNvPr>
          <p:cNvSpPr txBox="1"/>
          <p:nvPr/>
        </p:nvSpPr>
        <p:spPr>
          <a:xfrm rot="20747304">
            <a:off x="76184" y="3945425"/>
            <a:ext cx="930782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>
                <a:solidFill>
                  <a:srgbClr val="FF0000"/>
                </a:solidFill>
              </a:rPr>
              <a:t>WARNING</a:t>
            </a:r>
            <a:r>
              <a:rPr lang="en-US" sz="3600" b="1" dirty="0">
                <a:solidFill>
                  <a:srgbClr val="FF0000"/>
                </a:solidFill>
              </a:rPr>
              <a:t> - this talk does not necessarily reflect the view of CERN or FCC study management !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34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8D68D-9F4B-44A9-8E5C-34C9D65E83A3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Gamma Factory option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7F3EAF-A1CA-4664-90A0-A743807F0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C3470EF-7188-4C9D-98DE-44D842BF0A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0" y="1047842"/>
            <a:ext cx="10872067" cy="52942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08BEFE-EA88-449D-B3F5-827B4E5060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818698"/>
            <a:ext cx="6378798" cy="987572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01368C88-B48C-45F7-9E53-C641B7169E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7" y="4631591"/>
            <a:ext cx="5148082" cy="7863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325E17-8EF6-4D16-A81F-0849A6BC2F0C}"/>
              </a:ext>
            </a:extLst>
          </p:cNvPr>
          <p:cNvSpPr txBox="1"/>
          <p:nvPr/>
        </p:nvSpPr>
        <p:spPr>
          <a:xfrm>
            <a:off x="8848933" y="2242492"/>
            <a:ext cx="3343068" cy="3539430"/>
          </a:xfrm>
          <a:prstGeom prst="rect">
            <a:avLst/>
          </a:prstGeom>
          <a:solidFill>
            <a:srgbClr val="0070C0">
              <a:alpha val="7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u="sng" dirty="0">
                <a:solidFill>
                  <a:srgbClr val="FFFF00"/>
                </a:solidFill>
                <a:latin typeface="Calibri" panose="020F0502020204030204"/>
              </a:rPr>
              <a:t>proposed applications:</a:t>
            </a:r>
          </a:p>
          <a:p>
            <a:r>
              <a:rPr lang="en-US" sz="2800" dirty="0">
                <a:solidFill>
                  <a:srgbClr val="FFFF00"/>
                </a:solidFill>
                <a:latin typeface="Calibri" panose="020F0502020204030204"/>
              </a:rPr>
              <a:t>intense source of e</a:t>
            </a:r>
            <a:r>
              <a:rPr lang="en-US" sz="2800" baseline="30000" dirty="0">
                <a:solidFill>
                  <a:srgbClr val="FFFF00"/>
                </a:solidFill>
                <a:latin typeface="Calibri" panose="020F0502020204030204"/>
              </a:rPr>
              <a:t>+</a:t>
            </a:r>
            <a:r>
              <a:rPr lang="en-US" sz="2800" dirty="0">
                <a:solidFill>
                  <a:srgbClr val="FFFF00"/>
                </a:solidFill>
                <a:latin typeface="Calibri" panose="020F0502020204030204"/>
              </a:rPr>
              <a:t> (10</a:t>
            </a:r>
            <a:r>
              <a:rPr lang="en-US" sz="2800" baseline="30000" dirty="0">
                <a:solidFill>
                  <a:srgbClr val="FFFF00"/>
                </a:solidFill>
                <a:latin typeface="Calibri" panose="020F0502020204030204"/>
              </a:rPr>
              <a:t>16</a:t>
            </a:r>
            <a:r>
              <a:rPr lang="en-US" sz="2800" dirty="0">
                <a:solidFill>
                  <a:srgbClr val="FFFF00"/>
                </a:solidFill>
                <a:latin typeface="Calibri" panose="020F0502020204030204"/>
              </a:rPr>
              <a:t>-10</a:t>
            </a:r>
            <a:r>
              <a:rPr lang="en-US" sz="2800" baseline="30000" dirty="0">
                <a:solidFill>
                  <a:srgbClr val="FFFF00"/>
                </a:solidFill>
                <a:latin typeface="Calibri" panose="020F0502020204030204"/>
              </a:rPr>
              <a:t>17</a:t>
            </a:r>
            <a:r>
              <a:rPr lang="en-US" sz="2800" dirty="0">
                <a:solidFill>
                  <a:srgbClr val="FFFF00"/>
                </a:solidFill>
                <a:latin typeface="Calibri" panose="020F0502020204030204"/>
              </a:rPr>
              <a:t>/s) , </a:t>
            </a:r>
            <a:r>
              <a:rPr lang="en-US" sz="2800" dirty="0">
                <a:solidFill>
                  <a:srgbClr val="FFFF00"/>
                </a:solidFill>
                <a:latin typeface="Symbol" panose="05050102010706020507" pitchFamily="18" charset="2"/>
              </a:rPr>
              <a:t>p</a:t>
            </a:r>
            <a:r>
              <a:rPr lang="en-US" sz="2800" dirty="0">
                <a:solidFill>
                  <a:srgbClr val="FFFF00"/>
                </a:solidFill>
                <a:latin typeface="Calibri" panose="020F0502020204030204"/>
              </a:rPr>
              <a:t>, </a:t>
            </a:r>
            <a:r>
              <a:rPr lang="en-US" sz="2800" dirty="0">
                <a:solidFill>
                  <a:srgbClr val="FFFF00"/>
                </a:solidFill>
                <a:latin typeface="Symbol" panose="05050102010706020507" pitchFamily="18" charset="2"/>
              </a:rPr>
              <a:t>m </a:t>
            </a:r>
            <a:r>
              <a:rPr lang="en-US" sz="2800" dirty="0" err="1">
                <a:solidFill>
                  <a:srgbClr val="FFFF00"/>
                </a:solidFill>
                <a:latin typeface="Calibri" panose="020F0502020204030204"/>
              </a:rPr>
              <a:t>etc</a:t>
            </a:r>
            <a:endParaRPr lang="en-US" sz="2800" dirty="0">
              <a:solidFill>
                <a:srgbClr val="FFFF00"/>
              </a:solidFill>
              <a:latin typeface="Calibri" panose="020F0502020204030204"/>
            </a:endParaRPr>
          </a:p>
          <a:p>
            <a:r>
              <a:rPr lang="en-GB" sz="2800" dirty="0">
                <a:solidFill>
                  <a:srgbClr val="FFFF00"/>
                </a:solidFill>
                <a:latin typeface="Calibri" panose="020F0502020204030204"/>
              </a:rPr>
              <a:t>doppler laser cooling of high-energy beams</a:t>
            </a:r>
          </a:p>
          <a:p>
            <a:r>
              <a:rPr lang="en-GB" sz="2800" dirty="0">
                <a:solidFill>
                  <a:srgbClr val="FFFF00"/>
                </a:solidFill>
                <a:latin typeface="Calibri" panose="020F0502020204030204"/>
              </a:rPr>
              <a:t>FCC w. laser-cooled </a:t>
            </a:r>
            <a:r>
              <a:rPr lang="en-GB" sz="2800" dirty="0" err="1">
                <a:solidFill>
                  <a:srgbClr val="FFFF00"/>
                </a:solidFill>
                <a:latin typeface="Calibri" panose="020F0502020204030204"/>
              </a:rPr>
              <a:t>isocalar</a:t>
            </a:r>
            <a:r>
              <a:rPr lang="en-GB" sz="2800" dirty="0">
                <a:solidFill>
                  <a:srgbClr val="FFFF00"/>
                </a:solidFill>
                <a:latin typeface="Calibri" panose="020F0502020204030204"/>
              </a:rPr>
              <a:t> ion beams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69F536-76A6-4D22-B932-A534E12C5610}"/>
              </a:ext>
            </a:extLst>
          </p:cNvPr>
          <p:cNvSpPr txBox="1"/>
          <p:nvPr/>
        </p:nvSpPr>
        <p:spPr>
          <a:xfrm>
            <a:off x="237121" y="1765369"/>
            <a:ext cx="8611812" cy="1077218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00"/>
                </a:solidFill>
                <a:latin typeface="Calibri" panose="020F0502020204030204"/>
              </a:rPr>
              <a:t>partially stripped heavy-ion (PSI) beam in FCC-</a:t>
            </a:r>
            <a:r>
              <a:rPr lang="en-US" sz="3200" b="1" dirty="0" err="1">
                <a:solidFill>
                  <a:srgbClr val="FFFF00"/>
                </a:solidFill>
                <a:latin typeface="Calibri" panose="020F0502020204030204"/>
              </a:rPr>
              <a:t>hh</a:t>
            </a:r>
            <a:r>
              <a:rPr lang="en-US" sz="3200" b="1" dirty="0">
                <a:solidFill>
                  <a:srgbClr val="FFFF00"/>
                </a:solidFill>
                <a:latin typeface="Calibri" panose="020F0502020204030204"/>
              </a:rPr>
              <a:t>:</a:t>
            </a:r>
          </a:p>
          <a:p>
            <a:pPr algn="ctr"/>
            <a:r>
              <a:rPr lang="en-US" sz="3200" b="1" dirty="0">
                <a:solidFill>
                  <a:srgbClr val="FFFF00"/>
                </a:solidFill>
                <a:latin typeface="Calibri" panose="020F0502020204030204"/>
              </a:rPr>
              <a:t>high-stability laser-light-frequency converter</a:t>
            </a:r>
            <a:endParaRPr lang="en-GB" sz="3200" b="1" dirty="0">
              <a:solidFill>
                <a:srgbClr val="FFFF00"/>
              </a:solidFill>
              <a:latin typeface="Calibri" panose="020F05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ECE911-BC7A-4C64-98BC-48F39BB7E13A}"/>
              </a:ext>
            </a:extLst>
          </p:cNvPr>
          <p:cNvSpPr/>
          <p:nvPr/>
        </p:nvSpPr>
        <p:spPr>
          <a:xfrm>
            <a:off x="10010699" y="2087955"/>
            <a:ext cx="1975734" cy="369332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arXiv:1511.07794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65613D-CF52-43CF-9334-BB54EA3F994A}"/>
              </a:ext>
            </a:extLst>
          </p:cNvPr>
          <p:cNvSpPr txBox="1"/>
          <p:nvPr/>
        </p:nvSpPr>
        <p:spPr>
          <a:xfrm>
            <a:off x="3374621" y="6342066"/>
            <a:ext cx="861181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options: plasma target, plasma acceleration of  secondary beams?</a:t>
            </a:r>
          </a:p>
        </p:txBody>
      </p:sp>
    </p:spTree>
    <p:extLst>
      <p:ext uri="{BB962C8B-B14F-4D97-AF65-F5344CB8AC3E}">
        <p14:creationId xmlns:p14="http://schemas.microsoft.com/office/powerpoint/2010/main" val="313401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3E7611-01D7-4EA0-86EE-5DF91444C44E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lang="en-US" sz="4800" kern="0" dirty="0">
                <a:latin typeface="Arial"/>
              </a:rPr>
              <a:t>e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 – 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lepton-hadron &amp; 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ymbol" panose="05050102010706020507" pitchFamily="18" charset="2"/>
              </a:rPr>
              <a:t>gg</a:t>
            </a: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0DD7F1-7B63-4EC6-9F7F-703970208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BFACAE-0DD4-4A38-BC91-92870D465F21}"/>
              </a:ext>
            </a:extLst>
          </p:cNvPr>
          <p:cNvSpPr txBox="1"/>
          <p:nvPr/>
        </p:nvSpPr>
        <p:spPr>
          <a:xfrm>
            <a:off x="1657825" y="276830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3-pass ERL</a:t>
            </a:r>
            <a:endParaRPr lang="en-GB" dirty="0"/>
          </a:p>
        </p:txBody>
      </p:sp>
      <p:pic>
        <p:nvPicPr>
          <p:cNvPr id="156" name="Picture 155">
            <a:extLst>
              <a:ext uri="{FF2B5EF4-FFF2-40B4-BE49-F238E27FC236}">
                <a16:creationId xmlns:a16="http://schemas.microsoft.com/office/drawing/2014/main" id="{9E20B284-1EC2-481D-836E-6B98D7B91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1582" y="1691963"/>
            <a:ext cx="5783864" cy="4070887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id="{EBDAED9C-C468-4751-B98D-5020A9EA9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38" y="1209056"/>
            <a:ext cx="3824058" cy="3552331"/>
          </a:xfrm>
          <a:prstGeom prst="rect">
            <a:avLst/>
          </a:prstGeom>
        </p:spPr>
      </p:pic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6F9C920D-583F-4478-9090-2884785687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8" y="3046897"/>
            <a:ext cx="5424943" cy="3229400"/>
          </a:xfrm>
          <a:prstGeom prst="rect">
            <a:avLst/>
          </a:prstGeom>
        </p:spPr>
      </p:pic>
      <p:sp>
        <p:nvSpPr>
          <p:cNvPr id="158" name="Rectangle 157">
            <a:extLst>
              <a:ext uri="{FF2B5EF4-FFF2-40B4-BE49-F238E27FC236}">
                <a16:creationId xmlns:a16="http://schemas.microsoft.com/office/drawing/2014/main" id="{F9D3BFEE-3372-4FC5-AD08-9A2D7BF64744}"/>
              </a:ext>
            </a:extLst>
          </p:cNvPr>
          <p:cNvSpPr/>
          <p:nvPr/>
        </p:nvSpPr>
        <p:spPr>
          <a:xfrm>
            <a:off x="5088548" y="5800370"/>
            <a:ext cx="2454518" cy="646331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marL="342900" lvl="0" indent="-342900">
              <a:buAutoNum type="alphaUcPeriod"/>
            </a:pPr>
            <a:r>
              <a:rPr lang="en-US" dirty="0" err="1">
                <a:solidFill>
                  <a:schemeClr val="bg1"/>
                </a:solidFill>
              </a:rPr>
              <a:t>Meseck</a:t>
            </a:r>
            <a:r>
              <a:rPr lang="en-US" dirty="0">
                <a:solidFill>
                  <a:schemeClr val="bg1"/>
                </a:solidFill>
              </a:rPr>
              <a:t>,</a:t>
            </a:r>
          </a:p>
          <a:p>
            <a:pPr lvl="0"/>
            <a:r>
              <a:rPr lang="en-US" dirty="0">
                <a:solidFill>
                  <a:schemeClr val="bg1"/>
                </a:solidFill>
              </a:rPr>
              <a:t>ARIES Photon Beams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0429DD5C-7845-4848-85E5-FB562488484C}"/>
              </a:ext>
            </a:extLst>
          </p:cNvPr>
          <p:cNvSpPr/>
          <p:nvPr/>
        </p:nvSpPr>
        <p:spPr>
          <a:xfrm>
            <a:off x="9442186" y="1095150"/>
            <a:ext cx="217264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arXiv:1208.2827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BF7777B5-1130-4205-ACCB-ADBB21CC5672}"/>
              </a:ext>
            </a:extLst>
          </p:cNvPr>
          <p:cNvSpPr txBox="1"/>
          <p:nvPr/>
        </p:nvSpPr>
        <p:spPr>
          <a:xfrm>
            <a:off x="6964777" y="1095150"/>
            <a:ext cx="2438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</a:t>
            </a:r>
            <a:r>
              <a:rPr lang="en-US" sz="2000" b="1" dirty="0">
                <a:solidFill>
                  <a:srgbClr val="7030A0"/>
                </a:solidFill>
                <a:latin typeface="Symbol" panose="05050102010706020507" pitchFamily="18" charset="2"/>
              </a:rPr>
              <a:t>gg </a:t>
            </a:r>
            <a:r>
              <a:rPr lang="en-US" sz="2000" b="1" dirty="0">
                <a:solidFill>
                  <a:srgbClr val="7030A0"/>
                </a:solidFill>
              </a:rPr>
              <a:t>collider based on lasers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D7BA1822-25AE-43FF-8F5E-9366BA11F971}"/>
              </a:ext>
            </a:extLst>
          </p:cNvPr>
          <p:cNvSpPr txBox="1"/>
          <p:nvPr/>
        </p:nvSpPr>
        <p:spPr>
          <a:xfrm>
            <a:off x="5642750" y="4439411"/>
            <a:ext cx="1463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</a:t>
            </a:r>
            <a:r>
              <a:rPr lang="en-US" sz="2000" b="1" dirty="0">
                <a:solidFill>
                  <a:srgbClr val="7030A0"/>
                </a:solidFill>
                <a:latin typeface="Symbol" panose="05050102010706020507" pitchFamily="18" charset="2"/>
              </a:rPr>
              <a:t>gg </a:t>
            </a:r>
            <a:r>
              <a:rPr lang="en-US" sz="2000" b="1" dirty="0">
                <a:solidFill>
                  <a:srgbClr val="7030A0"/>
                </a:solidFill>
              </a:rPr>
              <a:t>collider based on FELs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0BCCCFD-0880-4B4A-AD5D-9EED74CAD28A}"/>
              </a:ext>
            </a:extLst>
          </p:cNvPr>
          <p:cNvSpPr txBox="1"/>
          <p:nvPr/>
        </p:nvSpPr>
        <p:spPr>
          <a:xfrm>
            <a:off x="8560477" y="5762850"/>
            <a:ext cx="2749594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plasma lens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&amp; plasma-based bunch compression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BCE3DE-7067-4D1B-A21F-95EB6B766E05}"/>
              </a:ext>
            </a:extLst>
          </p:cNvPr>
          <p:cNvSpPr txBox="1"/>
          <p:nvPr/>
        </p:nvSpPr>
        <p:spPr>
          <a:xfrm>
            <a:off x="4216058" y="1209056"/>
            <a:ext cx="2022331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replace 9 km ERL by plasma acc. of AWAKE type!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A46742-A6A4-4CCB-AF66-7B234D7903B2}"/>
              </a:ext>
            </a:extLst>
          </p:cNvPr>
          <p:cNvSpPr/>
          <p:nvPr/>
        </p:nvSpPr>
        <p:spPr>
          <a:xfrm>
            <a:off x="4258942" y="2511689"/>
            <a:ext cx="2172640" cy="646331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10.1140/</a:t>
            </a:r>
            <a:r>
              <a:rPr lang="en-GB" dirty="0" err="1">
                <a:solidFill>
                  <a:schemeClr val="bg1"/>
                </a:solidFill>
              </a:rPr>
              <a:t>epjc</a:t>
            </a:r>
            <a:r>
              <a:rPr lang="en-GB" dirty="0">
                <a:solidFill>
                  <a:schemeClr val="bg1"/>
                </a:solidFill>
              </a:rPr>
              <a:t>/s10052-016-4316-1</a:t>
            </a:r>
          </a:p>
        </p:txBody>
      </p:sp>
    </p:spTree>
    <p:extLst>
      <p:ext uri="{BB962C8B-B14F-4D97-AF65-F5344CB8AC3E}">
        <p14:creationId xmlns:p14="http://schemas.microsoft.com/office/powerpoint/2010/main" val="172214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62" grpId="0" animBg="1"/>
      <p:bldP spid="166" grpId="0"/>
      <p:bldP spid="167" grpId="0"/>
      <p:bldP spid="168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70CD89-8B51-4BEC-93D2-C57FE85334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191"/>
          <a:stretch/>
        </p:blipFill>
        <p:spPr>
          <a:xfrm>
            <a:off x="347308" y="1439692"/>
            <a:ext cx="5352746" cy="45770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E08D8A-7219-4A2C-88D7-29C7D6197F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289"/>
          <a:stretch/>
        </p:blipFill>
        <p:spPr>
          <a:xfrm>
            <a:off x="6491948" y="1562915"/>
            <a:ext cx="4539219" cy="445382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D5DED1B-29B7-434B-BE57-A09BE3A6B9D3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lang="en-US" sz="3200" kern="0" dirty="0">
                <a:latin typeface="Arial"/>
              </a:rPr>
              <a:t>laser/FEL for FCC-eh Sapphire &amp; F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CC-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lang="en-US" sz="3200" kern="0" dirty="0">
                <a:latin typeface="Arial"/>
              </a:rPr>
              <a:t> </a:t>
            </a:r>
            <a:r>
              <a:rPr lang="en-US" sz="3200" kern="0" dirty="0">
                <a:latin typeface="Symbol" panose="05050102010706020507" pitchFamily="18" charset="2"/>
              </a:rPr>
              <a:t>gg</a:t>
            </a:r>
            <a:r>
              <a:rPr lang="en-US" sz="3200" kern="0" dirty="0">
                <a:latin typeface="Arial"/>
              </a:rPr>
              <a:t> option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31D2BB-199C-4C28-927C-60EA4F84F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35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A261D2-7F36-46A6-BC4D-41943F431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70" y="1286070"/>
            <a:ext cx="11339543" cy="428585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05B1730-BC07-450D-9CC4-BBC319BFF20A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spcAft>
                <a:spcPct val="0"/>
              </a:spcAft>
              <a:defRPr/>
            </a:pPr>
            <a:r>
              <a:rPr lang="en-US" altLang="en-US" dirty="0">
                <a:latin typeface="Arial" panose="020B0604020202020204" pitchFamily="34" charset="0"/>
              </a:rPr>
              <a:t>          14 </a:t>
            </a:r>
            <a:r>
              <a:rPr lang="en-US" altLang="en-US" dirty="0" err="1">
                <a:latin typeface="Arial" panose="020B0604020202020204" pitchFamily="34" charset="0"/>
              </a:rPr>
              <a:t>TeV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Symbol" panose="05050102010706020507" pitchFamily="18" charset="2"/>
              </a:rPr>
              <a:t>m</a:t>
            </a:r>
            <a:r>
              <a:rPr lang="en-US" altLang="en-US" dirty="0">
                <a:latin typeface="Arial" panose="020B0604020202020204" pitchFamily="34" charset="0"/>
              </a:rPr>
              <a:t> collider based on FCC-</a:t>
            </a:r>
            <a:r>
              <a:rPr lang="en-US" altLang="en-US" dirty="0" err="1">
                <a:latin typeface="Arial" panose="020B0604020202020204" pitchFamily="34" charset="0"/>
              </a:rPr>
              <a:t>ee</a:t>
            </a:r>
            <a:r>
              <a:rPr lang="en-US" altLang="en-US" dirty="0">
                <a:latin typeface="Arial" panose="020B0604020202020204" pitchFamily="34" charset="0"/>
              </a:rPr>
              <a:t> &amp; LHC</a:t>
            </a:r>
          </a:p>
        </p:txBody>
      </p:sp>
      <p:pic>
        <p:nvPicPr>
          <p:cNvPr id="4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049763D5-10CB-445E-9F48-82BC49E5D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E6AAF34-6CE7-468A-A523-7EB43536AB57}"/>
              </a:ext>
            </a:extLst>
          </p:cNvPr>
          <p:cNvSpPr/>
          <p:nvPr/>
        </p:nvSpPr>
        <p:spPr>
          <a:xfrm>
            <a:off x="588311" y="4834224"/>
            <a:ext cx="107064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7030A0"/>
                </a:solidFill>
              </a:rPr>
              <a:t>options: plasma acceleration</a:t>
            </a:r>
          </a:p>
          <a:p>
            <a:pPr lvl="0"/>
            <a:r>
              <a:rPr lang="en-US" sz="2000" b="1" dirty="0">
                <a:solidFill>
                  <a:srgbClr val="7030A0"/>
                </a:solidFill>
              </a:rPr>
              <a:t>(e</a:t>
            </a:r>
            <a:r>
              <a:rPr lang="en-US" sz="2000" b="1" baseline="30000" dirty="0">
                <a:solidFill>
                  <a:srgbClr val="7030A0"/>
                </a:solidFill>
              </a:rPr>
              <a:t>-</a:t>
            </a:r>
            <a:r>
              <a:rPr lang="en-US" sz="2000" b="1" dirty="0">
                <a:solidFill>
                  <a:srgbClr val="7030A0"/>
                </a:solidFill>
              </a:rPr>
              <a:t> and e</a:t>
            </a:r>
            <a:r>
              <a:rPr lang="en-US" sz="2000" b="1" baseline="30000" dirty="0">
                <a:solidFill>
                  <a:srgbClr val="7030A0"/>
                </a:solidFill>
              </a:rPr>
              <a:t>+</a:t>
            </a:r>
            <a:r>
              <a:rPr lang="en-US" sz="2000" b="1" dirty="0">
                <a:solidFill>
                  <a:srgbClr val="7030A0"/>
                </a:solidFill>
              </a:rPr>
              <a:t>!), or</a:t>
            </a:r>
          </a:p>
          <a:p>
            <a:pPr lvl="0"/>
            <a:r>
              <a:rPr lang="en-US" sz="2000" b="1" dirty="0">
                <a:solidFill>
                  <a:srgbClr val="7030A0"/>
                </a:solidFill>
              </a:rPr>
              <a:t>dielectric or laser acceleration,</a:t>
            </a:r>
          </a:p>
          <a:p>
            <a:pPr lvl="0"/>
            <a:r>
              <a:rPr lang="en-US" sz="2000" b="1" dirty="0">
                <a:solidFill>
                  <a:srgbClr val="7030A0"/>
                </a:solidFill>
              </a:rPr>
              <a:t>plasma lenses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26C020-A6D9-4B1F-9969-250602B7C0C0}"/>
              </a:ext>
            </a:extLst>
          </p:cNvPr>
          <p:cNvSpPr/>
          <p:nvPr/>
        </p:nvSpPr>
        <p:spPr>
          <a:xfrm>
            <a:off x="7948435" y="5665221"/>
            <a:ext cx="4027769" cy="369332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pt-BR" dirty="0">
                <a:solidFill>
                  <a:schemeClr val="bg1"/>
                </a:solidFill>
              </a:rPr>
              <a:t>IOP J. Phys.: Conf. Ser. 1067 022017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81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736A8-A809-4EEE-9255-38D5172E96E2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spcAft>
                <a:spcPct val="0"/>
              </a:spcAft>
              <a:defRPr/>
            </a:pPr>
            <a:r>
              <a:rPr lang="en-US" altLang="en-US" dirty="0">
                <a:latin typeface="Arial" panose="020B0604020202020204" pitchFamily="34" charset="0"/>
              </a:rPr>
              <a:t>               100 </a:t>
            </a:r>
            <a:r>
              <a:rPr lang="en-US" altLang="en-US" dirty="0" err="1">
                <a:latin typeface="Arial" panose="020B0604020202020204" pitchFamily="34" charset="0"/>
              </a:rPr>
              <a:t>TeV</a:t>
            </a: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Symbol" panose="05050102010706020507" pitchFamily="18" charset="2"/>
              </a:rPr>
              <a:t>m</a:t>
            </a:r>
            <a:r>
              <a:rPr lang="en-US" altLang="en-US" dirty="0">
                <a:latin typeface="Arial" panose="020B0604020202020204" pitchFamily="34" charset="0"/>
              </a:rPr>
              <a:t> collider based on FCC-</a:t>
            </a:r>
            <a:r>
              <a:rPr lang="en-US" altLang="en-US" dirty="0" err="1">
                <a:latin typeface="Arial" panose="020B0604020202020204" pitchFamily="34" charset="0"/>
              </a:rPr>
              <a:t>ee</a:t>
            </a:r>
            <a:r>
              <a:rPr lang="en-US" altLang="en-US" dirty="0">
                <a:latin typeface="Arial" panose="020B0604020202020204" pitchFamily="34" charset="0"/>
              </a:rPr>
              <a:t> &amp; </a:t>
            </a:r>
            <a:r>
              <a:rPr lang="en-US" altLang="en-US" dirty="0" err="1">
                <a:latin typeface="Arial" panose="020B0604020202020204" pitchFamily="34" charset="0"/>
              </a:rPr>
              <a:t>hh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3" name="E9AE129B-AADE-4D42-A5CD-D33420D126B1" descr="7E832775-FA4B-45D5-A24A-50916B9E2716">
            <a:extLst>
              <a:ext uri="{FF2B5EF4-FFF2-40B4-BE49-F238E27FC236}">
                <a16:creationId xmlns:a16="http://schemas.microsoft.com/office/drawing/2014/main" id="{8FBD7FD9-3086-4A15-BE91-2E03D2990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A4374B-1511-4FF9-A2A8-A110BE7EA1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745" y="2633179"/>
            <a:ext cx="6262255" cy="35033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CB0655-BD2E-4AB2-BD7A-6F19F5EE0F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74" y="1129395"/>
            <a:ext cx="5960884" cy="294327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1BDA4F-39A3-4082-88C3-B5748EF93C4B}"/>
              </a:ext>
            </a:extLst>
          </p:cNvPr>
          <p:cNvSpPr/>
          <p:nvPr/>
        </p:nvSpPr>
        <p:spPr>
          <a:xfrm>
            <a:off x="588311" y="4834224"/>
            <a:ext cx="107064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7030A0"/>
                </a:solidFill>
              </a:rPr>
              <a:t>options: plasma acceleration</a:t>
            </a:r>
          </a:p>
          <a:p>
            <a:pPr lvl="0"/>
            <a:r>
              <a:rPr lang="en-US" sz="2000" b="1" dirty="0">
                <a:solidFill>
                  <a:srgbClr val="7030A0"/>
                </a:solidFill>
              </a:rPr>
              <a:t>(e</a:t>
            </a:r>
            <a:r>
              <a:rPr lang="en-US" sz="2000" b="1" baseline="30000" dirty="0">
                <a:solidFill>
                  <a:srgbClr val="7030A0"/>
                </a:solidFill>
              </a:rPr>
              <a:t>-</a:t>
            </a:r>
            <a:r>
              <a:rPr lang="en-US" sz="2000" b="1" dirty="0">
                <a:solidFill>
                  <a:srgbClr val="7030A0"/>
                </a:solidFill>
              </a:rPr>
              <a:t> and e</a:t>
            </a:r>
            <a:r>
              <a:rPr lang="en-US" sz="2000" b="1" baseline="30000" dirty="0">
                <a:solidFill>
                  <a:srgbClr val="7030A0"/>
                </a:solidFill>
              </a:rPr>
              <a:t>+</a:t>
            </a:r>
            <a:r>
              <a:rPr lang="en-US" sz="2000" b="1" dirty="0">
                <a:solidFill>
                  <a:srgbClr val="7030A0"/>
                </a:solidFill>
              </a:rPr>
              <a:t>!), or</a:t>
            </a:r>
          </a:p>
          <a:p>
            <a:pPr lvl="0"/>
            <a:r>
              <a:rPr lang="en-US" sz="2000" b="1" dirty="0">
                <a:solidFill>
                  <a:srgbClr val="7030A0"/>
                </a:solidFill>
              </a:rPr>
              <a:t>dielectric or laser acceleration;</a:t>
            </a:r>
          </a:p>
          <a:p>
            <a:pPr lvl="0"/>
            <a:r>
              <a:rPr lang="en-US" sz="2000" b="1" dirty="0">
                <a:solidFill>
                  <a:srgbClr val="7030A0"/>
                </a:solidFill>
              </a:rPr>
              <a:t>plasma lenses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90E26F-C788-4F92-9303-DB091244D151}"/>
              </a:ext>
            </a:extLst>
          </p:cNvPr>
          <p:cNvSpPr/>
          <p:nvPr/>
        </p:nvSpPr>
        <p:spPr>
          <a:xfrm>
            <a:off x="7902357" y="1347991"/>
            <a:ext cx="4027769" cy="369332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pt-BR" dirty="0">
                <a:solidFill>
                  <a:schemeClr val="bg1"/>
                </a:solidFill>
              </a:rPr>
              <a:t>IOP J. Phys.: Conf. Ser. 1067 022017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75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4C392-6049-41AA-9FE5-12DC5E7E7D16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>
                <a:latin typeface="Arial"/>
              </a:rPr>
              <a:t>the ultimate challenge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3F0712-7AC2-42EC-9E91-7AD5B229C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77A26DC-C3EE-4F62-888D-7B328FFEEC6F}"/>
              </a:ext>
            </a:extLst>
          </p:cNvPr>
          <p:cNvSpPr/>
          <p:nvPr/>
        </p:nvSpPr>
        <p:spPr>
          <a:xfrm>
            <a:off x="653142" y="1794294"/>
            <a:ext cx="1105988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sz="3200" dirty="0">
                <a:solidFill>
                  <a:srgbClr val="0C377B"/>
                </a:solidFill>
              </a:rPr>
              <a:t>synchrotron radiation (SR)</a:t>
            </a:r>
          </a:p>
          <a:p>
            <a:pPr marL="457200" lvl="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C377B"/>
                </a:solidFill>
              </a:rPr>
              <a:t>FCC-</a:t>
            </a:r>
            <a:r>
              <a:rPr lang="en-US" sz="3200" dirty="0" err="1">
                <a:solidFill>
                  <a:srgbClr val="0C377B"/>
                </a:solidFill>
              </a:rPr>
              <a:t>ee</a:t>
            </a:r>
            <a:r>
              <a:rPr lang="en-US" sz="3200" dirty="0">
                <a:solidFill>
                  <a:srgbClr val="0C377B"/>
                </a:solidFill>
              </a:rPr>
              <a:t>: 100 MW SR power </a:t>
            </a:r>
          </a:p>
          <a:p>
            <a:pPr marL="457200" lvl="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C377B"/>
                </a:solidFill>
              </a:rPr>
              <a:t>FCC-</a:t>
            </a:r>
            <a:r>
              <a:rPr lang="en-US" sz="3200" dirty="0" err="1">
                <a:solidFill>
                  <a:srgbClr val="0C377B"/>
                </a:solidFill>
              </a:rPr>
              <a:t>hh</a:t>
            </a:r>
            <a:r>
              <a:rPr lang="en-US" sz="3200" dirty="0">
                <a:solidFill>
                  <a:srgbClr val="0C377B"/>
                </a:solidFill>
              </a:rPr>
              <a:t>: 5 MW SR power at cold </a:t>
            </a:r>
            <a:r>
              <a:rPr lang="en-US" sz="3200" dirty="0">
                <a:solidFill>
                  <a:srgbClr val="0C377B"/>
                </a:solidFill>
                <a:cs typeface="Calibri" panose="020F0502020204030204" pitchFamily="34" charset="0"/>
              </a:rPr>
              <a:t>→ 100 MW </a:t>
            </a:r>
            <a:r>
              <a:rPr lang="en-US" sz="3200" dirty="0" err="1">
                <a:solidFill>
                  <a:srgbClr val="0C377B"/>
                </a:solidFill>
                <a:cs typeface="Calibri" panose="020F0502020204030204" pitchFamily="34" charset="0"/>
              </a:rPr>
              <a:t>cryo</a:t>
            </a:r>
            <a:r>
              <a:rPr lang="en-US" sz="3200" dirty="0">
                <a:solidFill>
                  <a:srgbClr val="0C377B"/>
                </a:solidFill>
                <a:cs typeface="Calibri" panose="020F0502020204030204" pitchFamily="34" charset="0"/>
              </a:rPr>
              <a:t> power</a:t>
            </a:r>
            <a:endParaRPr lang="en-US" sz="3200" dirty="0">
              <a:solidFill>
                <a:srgbClr val="0C377B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9361DA-67BA-4562-A0E0-B6250CDB6FB1}"/>
              </a:ext>
            </a:extLst>
          </p:cNvPr>
          <p:cNvSpPr/>
          <p:nvPr/>
        </p:nvSpPr>
        <p:spPr>
          <a:xfrm>
            <a:off x="653142" y="4304026"/>
            <a:ext cx="10435325" cy="107721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3200" dirty="0">
                <a:solidFill>
                  <a:srgbClr val="0C377B"/>
                </a:solidFill>
              </a:rPr>
              <a:t>can we use crystals or plasma to shield and to suppress the photon emission ?</a:t>
            </a:r>
          </a:p>
        </p:txBody>
      </p:sp>
    </p:spTree>
    <p:extLst>
      <p:ext uri="{BB962C8B-B14F-4D97-AF65-F5344CB8AC3E}">
        <p14:creationId xmlns:p14="http://schemas.microsoft.com/office/powerpoint/2010/main" val="243010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74B0DCC-7DEC-44D3-9D65-2E002318C6B4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</a:t>
            </a:r>
            <a:r>
              <a:rPr lang="en-US" sz="4000" kern="0" dirty="0">
                <a:latin typeface="Arial"/>
              </a:rPr>
              <a:t>FCC – take home messages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C099F4-4B1B-416C-88F3-C1F4A27B7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71CBB0-1F97-4EA5-BD76-E57C58AE153B}"/>
              </a:ext>
            </a:extLst>
          </p:cNvPr>
          <p:cNvSpPr txBox="1"/>
          <p:nvPr/>
        </p:nvSpPr>
        <p:spPr>
          <a:xfrm>
            <a:off x="-28930" y="1197620"/>
            <a:ext cx="1236919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FCC baseline is conservative and can be built based on existing technologies</a:t>
            </a:r>
          </a:p>
          <a:p>
            <a:r>
              <a:rPr lang="en-US" sz="2000" dirty="0"/>
              <a:t> 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however, the FCC collider complex offers </a:t>
            </a:r>
            <a:r>
              <a:rPr lang="en-US" sz="3200" b="1" dirty="0"/>
              <a:t>enormous wealth of opportunities for applying advanced acceleration concepts </a:t>
            </a:r>
            <a:r>
              <a:rPr lang="en-US" sz="3200" dirty="0"/>
              <a:t>to achieve better performance and/or greatly reduce cost</a:t>
            </a:r>
          </a:p>
          <a:p>
            <a:r>
              <a:rPr lang="en-US" sz="20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dedicated studies are needed - CEPC is pursing these…</a:t>
            </a:r>
          </a:p>
          <a:p>
            <a:r>
              <a:rPr lang="en-US" sz="2800" dirty="0">
                <a:solidFill>
                  <a:srgbClr val="00B050"/>
                </a:solidFill>
              </a:rPr>
              <a:t>“</a:t>
            </a:r>
            <a:r>
              <a:rPr lang="en-US" sz="2800" i="1" dirty="0">
                <a:solidFill>
                  <a:srgbClr val="00B050"/>
                </a:solidFill>
              </a:rPr>
              <a:t>Make a small effort soon to investigate possibilities</a:t>
            </a:r>
            <a:r>
              <a:rPr lang="en-US" sz="2800" dirty="0">
                <a:solidFill>
                  <a:srgbClr val="00B050"/>
                </a:solidFill>
              </a:rPr>
              <a:t>” (John Seeman, 2017)</a:t>
            </a:r>
          </a:p>
          <a:p>
            <a:endParaRPr lang="en-GB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FB8D2E-4202-4F95-A513-6B6B78A35471}"/>
              </a:ext>
            </a:extLst>
          </p:cNvPr>
          <p:cNvSpPr/>
          <p:nvPr/>
        </p:nvSpPr>
        <p:spPr>
          <a:xfrm>
            <a:off x="1536971" y="5429548"/>
            <a:ext cx="8015592" cy="707886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>
                <a:solidFill>
                  <a:srgbClr val="FFFF00"/>
                </a:solidFill>
              </a:rPr>
              <a:t>we are counting on your help !</a:t>
            </a:r>
            <a:endParaRPr lang="en-GB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79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575E381-2C44-4B48-9D1A-F222D085E5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2" t="6258" r="22022"/>
          <a:stretch/>
        </p:blipFill>
        <p:spPr bwMode="auto">
          <a:xfrm>
            <a:off x="1303505" y="0"/>
            <a:ext cx="5459137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A4E50A-66A1-4C68-8A70-EAD3DF03789D}"/>
              </a:ext>
            </a:extLst>
          </p:cNvPr>
          <p:cNvSpPr txBox="1"/>
          <p:nvPr/>
        </p:nvSpPr>
        <p:spPr>
          <a:xfrm>
            <a:off x="7269806" y="0"/>
            <a:ext cx="385215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a pity that today’s expert panelists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</a:rPr>
              <a:t> cannot share a meal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</a:rPr>
              <a:t>in </a:t>
            </a:r>
            <a:r>
              <a:rPr lang="en-US" sz="4800">
                <a:solidFill>
                  <a:schemeClr val="bg1"/>
                </a:solidFill>
              </a:rPr>
              <a:t>the “expert restaurant”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EE286E-DF1B-4BB2-9725-EAB4FF5F82DE}"/>
              </a:ext>
            </a:extLst>
          </p:cNvPr>
          <p:cNvSpPr txBox="1"/>
          <p:nvPr/>
        </p:nvSpPr>
        <p:spPr>
          <a:xfrm>
            <a:off x="7549439" y="5817141"/>
            <a:ext cx="32928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i="1" dirty="0">
                <a:solidFill>
                  <a:srgbClr val="FFFF00"/>
                </a:solidFill>
              </a:rPr>
              <a:t>thank you!</a:t>
            </a:r>
            <a:endParaRPr lang="en-GB" sz="5400" b="1" i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C2AEFA-686B-401C-A756-38C30B0855AF}"/>
              </a:ext>
            </a:extLst>
          </p:cNvPr>
          <p:cNvSpPr txBox="1"/>
          <p:nvPr/>
        </p:nvSpPr>
        <p:spPr>
          <a:xfrm>
            <a:off x="1478604" y="6270911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2013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AF0FCE-E824-4063-8DD9-741EFDB1463D}"/>
              </a:ext>
            </a:extLst>
          </p:cNvPr>
          <p:cNvSpPr txBox="1"/>
          <p:nvPr/>
        </p:nvSpPr>
        <p:spPr>
          <a:xfrm>
            <a:off x="2871986" y="5955640"/>
            <a:ext cx="1161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Mike</a:t>
            </a:r>
          </a:p>
          <a:p>
            <a:r>
              <a:rPr lang="en-US" dirty="0">
                <a:solidFill>
                  <a:schemeClr val="bg1"/>
                </a:solidFill>
              </a:rPr>
              <a:t>Koratzinos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1E885-0A8C-4118-9B2B-BF7E51F77D6C}"/>
              </a:ext>
            </a:extLst>
          </p:cNvPr>
          <p:cNvSpPr txBox="1"/>
          <p:nvPr/>
        </p:nvSpPr>
        <p:spPr>
          <a:xfrm>
            <a:off x="3997897" y="5955640"/>
            <a:ext cx="676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Qing </a:t>
            </a:r>
          </a:p>
          <a:p>
            <a:r>
              <a:rPr lang="en-US" dirty="0">
                <a:solidFill>
                  <a:schemeClr val="bg1"/>
                </a:solidFill>
              </a:rPr>
              <a:t>Qin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9494D0-2E0B-4464-8E67-342C4954EFF2}"/>
              </a:ext>
            </a:extLst>
          </p:cNvPr>
          <p:cNvSpPr txBox="1"/>
          <p:nvPr/>
        </p:nvSpPr>
        <p:spPr>
          <a:xfrm>
            <a:off x="4822811" y="5947745"/>
            <a:ext cx="1447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Frank</a:t>
            </a:r>
          </a:p>
          <a:p>
            <a:r>
              <a:rPr lang="en-US" dirty="0">
                <a:solidFill>
                  <a:schemeClr val="bg1"/>
                </a:solidFill>
              </a:rPr>
              <a:t>Zimmermann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41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12FCC9-DABE-4A59-B4C5-13B2E6E4C91D}"/>
              </a:ext>
            </a:extLst>
          </p:cNvPr>
          <p:cNvSpPr txBox="1"/>
          <p:nvPr/>
        </p:nvSpPr>
        <p:spPr>
          <a:xfrm>
            <a:off x="4343399" y="2413337"/>
            <a:ext cx="38165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i="1" dirty="0"/>
              <a:t>spare slides</a:t>
            </a:r>
            <a:endParaRPr lang="en-GB" sz="6000" i="1" dirty="0"/>
          </a:p>
        </p:txBody>
      </p:sp>
    </p:spTree>
    <p:extLst>
      <p:ext uri="{BB962C8B-B14F-4D97-AF65-F5344CB8AC3E}">
        <p14:creationId xmlns:p14="http://schemas.microsoft.com/office/powerpoint/2010/main" val="39760424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2678" y="980726"/>
            <a:ext cx="7994692" cy="4176464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FF"/>
                </a:solidFill>
              </a:rPr>
              <a:t>FCC-Conceptual Design Reports: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Vol 1 Physics, Vol 2 FCC-ee, Vol 3 FCC-</a:t>
            </a:r>
            <a:r>
              <a:rPr lang="en-US" b="1" dirty="0" err="1"/>
              <a:t>hh</a:t>
            </a:r>
            <a:r>
              <a:rPr lang="en-US" b="1" dirty="0"/>
              <a:t>, Vol 4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dirty="0"/>
              <a:t>CDRs published in </a:t>
            </a:r>
            <a:r>
              <a:rPr lang="fr-FR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[Springer]</a:t>
            </a:r>
          </a:p>
          <a:p>
            <a:pPr marL="893763" lvl="1" indent="0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3"/>
              </a:rPr>
              <a:t>EPJ C 79, 6 (2019) 474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4"/>
              </a:rPr>
              <a:t>EPJ ST 228, 2 (2019) 261-623 </a:t>
            </a:r>
            <a:r>
              <a:rPr lang="en-US" sz="1800" dirty="0">
                <a:solidFill>
                  <a:sysClr val="windowText" lastClr="000000"/>
                </a:solidFill>
              </a:rPr>
              <a:t>,</a:t>
            </a:r>
          </a:p>
          <a:p>
            <a:pPr marL="447675" lvl="1" indent="446088">
              <a:spcBef>
                <a:spcPts val="1200"/>
              </a:spcBef>
              <a:buClr>
                <a:srgbClr val="0C377B"/>
              </a:buClr>
              <a:buNone/>
            </a:pPr>
            <a:r>
              <a:rPr lang="en-US" sz="1800" dirty="0">
                <a:solidFill>
                  <a:sysClr val="windowText" lastClr="000000"/>
                </a:solidFill>
                <a:hlinkClick r:id="rId5"/>
              </a:rPr>
              <a:t>EPJ ST 228, 4 (2019) 755-1107</a:t>
            </a:r>
            <a:r>
              <a:rPr lang="en-US" sz="1800" dirty="0">
                <a:solidFill>
                  <a:sysClr val="windowText" lastClr="000000"/>
                </a:solidFill>
              </a:rPr>
              <a:t>  , </a:t>
            </a:r>
            <a:r>
              <a:rPr lang="en-US" sz="1800" dirty="0">
                <a:solidFill>
                  <a:sysClr val="windowText" lastClr="000000"/>
                </a:solidFill>
                <a:hlinkClick r:id="rId6"/>
              </a:rPr>
              <a:t>EPJ ST 228, 5 (2019) 1109-1382</a:t>
            </a:r>
            <a:r>
              <a:rPr lang="en-US" sz="1800" dirty="0">
                <a:solidFill>
                  <a:sysClr val="windowText" lastClr="000000"/>
                </a:solidFill>
              </a:rPr>
              <a:t> </a:t>
            </a:r>
          </a:p>
          <a:p>
            <a:r>
              <a:rPr lang="en-GB" sz="800" dirty="0"/>
              <a:t>  </a:t>
            </a:r>
          </a:p>
          <a:p>
            <a:r>
              <a:rPr lang="en-GB" sz="1600" dirty="0"/>
              <a:t>EPJ is a merger and continuation of </a:t>
            </a:r>
            <a:r>
              <a:rPr lang="en-GB" sz="1600" i="1" dirty="0"/>
              <a:t>Acta </a:t>
            </a:r>
            <a:r>
              <a:rPr lang="en-GB" sz="1600" i="1" dirty="0" err="1"/>
              <a:t>Physica</a:t>
            </a:r>
            <a:r>
              <a:rPr lang="en-GB" sz="1600" i="1" dirty="0"/>
              <a:t> </a:t>
            </a:r>
            <a:r>
              <a:rPr lang="en-GB" sz="1600" i="1" dirty="0" err="1"/>
              <a:t>Hungarica</a:t>
            </a:r>
            <a:r>
              <a:rPr lang="en-GB" sz="1600" i="1" dirty="0"/>
              <a:t>, </a:t>
            </a:r>
            <a:r>
              <a:rPr lang="en-GB" sz="1600" i="1" dirty="0" err="1"/>
              <a:t>Anales</a:t>
            </a:r>
            <a:r>
              <a:rPr lang="en-GB" sz="1600" i="1" dirty="0"/>
              <a:t> de </a:t>
            </a:r>
            <a:r>
              <a:rPr lang="en-GB" sz="1600" i="1" dirty="0" err="1"/>
              <a:t>Fisica</a:t>
            </a:r>
            <a:r>
              <a:rPr lang="en-GB" sz="1600" i="1" dirty="0"/>
              <a:t>, Czechoslovak Journal of Physics, </a:t>
            </a:r>
            <a:r>
              <a:rPr lang="en-GB" sz="1600" i="1" dirty="0" err="1"/>
              <a:t>Fizika</a:t>
            </a:r>
            <a:r>
              <a:rPr lang="en-GB" sz="1600" i="1" dirty="0"/>
              <a:t> A, Il Nuovo </a:t>
            </a:r>
            <a:r>
              <a:rPr lang="en-GB" sz="1600" i="1" dirty="0" err="1"/>
              <a:t>Cimento</a:t>
            </a:r>
            <a:r>
              <a:rPr lang="en-GB" sz="1600" i="1" dirty="0"/>
              <a:t>, Journal de Physique, </a:t>
            </a:r>
            <a:r>
              <a:rPr lang="en-GB" sz="1600" i="1" dirty="0" err="1"/>
              <a:t>Portugaliae</a:t>
            </a:r>
            <a:r>
              <a:rPr lang="en-GB" sz="1600" i="1" dirty="0"/>
              <a:t> </a:t>
            </a:r>
            <a:r>
              <a:rPr lang="en-GB" sz="1600" i="1" dirty="0" err="1"/>
              <a:t>Physica</a:t>
            </a:r>
            <a:r>
              <a:rPr lang="en-GB" sz="1600" dirty="0"/>
              <a:t> and </a:t>
            </a:r>
            <a:r>
              <a:rPr lang="en-GB" sz="1600" b="1" i="1" dirty="0" err="1">
                <a:solidFill>
                  <a:srgbClr val="3333FF"/>
                </a:solidFill>
              </a:rPr>
              <a:t>Zeitschrift</a:t>
            </a:r>
            <a:r>
              <a:rPr lang="en-GB" sz="1600" b="1" i="1" dirty="0">
                <a:solidFill>
                  <a:srgbClr val="3333FF"/>
                </a:solidFill>
              </a:rPr>
              <a:t> </a:t>
            </a:r>
            <a:r>
              <a:rPr lang="en-GB" sz="1600" b="1" i="1" dirty="0" err="1">
                <a:solidFill>
                  <a:srgbClr val="3333FF"/>
                </a:solidFill>
              </a:rPr>
              <a:t>für</a:t>
            </a:r>
            <a:r>
              <a:rPr lang="en-GB" sz="1600" b="1" i="1" dirty="0">
                <a:solidFill>
                  <a:srgbClr val="3333FF"/>
                </a:solidFill>
              </a:rPr>
              <a:t> </a:t>
            </a:r>
            <a:r>
              <a:rPr lang="en-GB" sz="1600" b="1" i="1" dirty="0" err="1">
                <a:solidFill>
                  <a:srgbClr val="3333FF"/>
                </a:solidFill>
              </a:rPr>
              <a:t>Physik</a:t>
            </a:r>
            <a:r>
              <a:rPr lang="en-GB" sz="1600" dirty="0"/>
              <a:t>. 25 European Physical Societies are represented in EPJ, including the DPG.</a:t>
            </a:r>
            <a:endParaRPr lang="en-GB" sz="2000" b="1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FF"/>
                </a:solidFill>
              </a:rPr>
              <a:t>Summary documents provided to EPPSU SG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b="1" dirty="0"/>
              <a:t>FCC-integral, FCC-ee, FCC-</a:t>
            </a:r>
            <a:r>
              <a:rPr lang="en-US" b="1" dirty="0" err="1"/>
              <a:t>hh</a:t>
            </a:r>
            <a:r>
              <a:rPr lang="en-US" b="1" dirty="0"/>
              <a:t>, HE-LHC</a:t>
            </a:r>
          </a:p>
          <a:p>
            <a:pPr lvl="1"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/>
              <a:t>Accessible on </a:t>
            </a:r>
            <a:r>
              <a:rPr lang="en-GB" dirty="0">
                <a:hlinkClick r:id="rId7"/>
              </a:rPr>
              <a:t>http://fcc-cdr.web.cern.ch/</a:t>
            </a:r>
            <a:endParaRPr lang="en-GB" dirty="0"/>
          </a:p>
          <a:p>
            <a:pPr>
              <a:spcBef>
                <a:spcPts val="12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27384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FCC CDR &amp; Study Documentation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2029837" y="980728"/>
            <a:ext cx="2120963" cy="30273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6512" y="980726"/>
            <a:ext cx="2110468" cy="281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6512" y="3789040"/>
            <a:ext cx="2110468" cy="30963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67663" y="3789040"/>
            <a:ext cx="2072395" cy="3096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458240">
            <a:off x="711850" y="3117367"/>
            <a:ext cx="3060741" cy="1938992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&gt;1350 contributors from &gt; 350 </a:t>
            </a: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truly global effort as suggested by EPPSU 2013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2278E5-3C5F-4DCB-9661-20E03ACD7E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4801" y="244719"/>
            <a:ext cx="1822862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61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inspired by successful LEP – LHC programs at CERN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9336" y="956915"/>
                <a:ext cx="11953328" cy="2062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000" b="1" dirty="0">
                    <a:solidFill>
                      <a:srgbClr val="0C377B"/>
                    </a:solidFill>
                    <a:latin typeface="Arial"/>
                  </a:rPr>
                  <a:t>c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omprehensive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long-term program maximizing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b="1" noProof="0" dirty="0">
                    <a:solidFill>
                      <a:srgbClr val="3333FF"/>
                    </a:solidFill>
                    <a:latin typeface="Arial"/>
                  </a:rPr>
                  <a:t>s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tage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(~100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with ion and eh options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omplementary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physics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dirty="0">
                    <a:solidFill>
                      <a:srgbClr val="0C377B"/>
                    </a:solidFill>
                    <a:latin typeface="Arial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ommon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civil engineering and technical infrastructures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dirty="0">
                    <a:solidFill>
                      <a:srgbClr val="0C377B"/>
                    </a:solidFill>
                    <a:latin typeface="Arial"/>
                  </a:rPr>
                  <a:t>b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uilding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on and reusing CERN’s existing infrastructure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allows seamless continuation of HEP after HL-LHC 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6" y="956915"/>
                <a:ext cx="11953328" cy="2062103"/>
              </a:xfrm>
              <a:prstGeom prst="rect">
                <a:avLst/>
              </a:prstGeom>
              <a:blipFill>
                <a:blip r:embed="rId3"/>
                <a:stretch>
                  <a:fillRect l="-561" t="-1479" b="-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8393464" y="1951338"/>
            <a:ext cx="3786859" cy="422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95400" y="2978748"/>
            <a:ext cx="3435222" cy="3032355"/>
          </a:xfrm>
          <a:prstGeom prst="rect">
            <a:avLst/>
          </a:prstGeom>
        </p:spPr>
      </p:pic>
      <p:pic>
        <p:nvPicPr>
          <p:cNvPr id="16" name="Picture 15" descr="layout_c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896" y="2978748"/>
            <a:ext cx="2909954" cy="3031200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6881296" y="5258378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3333FF"/>
                </a:solidFill>
                <a:latin typeface="Arial"/>
              </a:rPr>
              <a:t>~2065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81223" y="5258378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0000CC"/>
                </a:solidFill>
                <a:latin typeface="Arial"/>
              </a:rPr>
              <a:t>~2040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0D2EA9-6FF7-44E0-8CAF-9C2B6DD893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56A1E-369E-4F4A-A116-2C9B17D3C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141"/>
            <a:ext cx="10515600" cy="753465"/>
          </a:xfrm>
        </p:spPr>
        <p:txBody>
          <a:bodyPr>
            <a:normAutofit/>
          </a:bodyPr>
          <a:lstStyle/>
          <a:p>
            <a:r>
              <a:rPr lang="en-US" dirty="0"/>
              <a:t>Beneficiaries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86000C-B4C8-3C4D-A2D8-4F85F4A382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1020327"/>
            <a:ext cx="7455300" cy="514497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H2020 DS FCC Innovation Study 2020-24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472264" y="1254674"/>
            <a:ext cx="3529608" cy="475252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Partners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D.R.R.T. (F)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Etat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Geneve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(CH)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DOE (US)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BINP (Ru)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 Oxford (UK)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16325" y="2105472"/>
            <a:ext cx="2395299" cy="74746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Beneficiaries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533A33-3E79-43C3-AAE9-6948B2A5561B}"/>
              </a:ext>
            </a:extLst>
          </p:cNvPr>
          <p:cNvSpPr/>
          <p:nvPr/>
        </p:nvSpPr>
        <p:spPr>
          <a:xfrm rot="20959198">
            <a:off x="6523608" y="4508302"/>
            <a:ext cx="5040560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recently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accepted for funding by the European Commission with the highest achievable score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3682E4-63C6-47D1-AF5F-CCA1E2F1DAD8}"/>
              </a:ext>
            </a:extLst>
          </p:cNvPr>
          <p:cNvSpPr txBox="1"/>
          <p:nvPr/>
        </p:nvSpPr>
        <p:spPr>
          <a:xfrm>
            <a:off x="1703512" y="6197132"/>
            <a:ext cx="10488488" cy="646331"/>
          </a:xfrm>
          <a:prstGeom prst="rect">
            <a:avLst/>
          </a:prstGeom>
          <a:solidFill>
            <a:srgbClr val="0C377B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optimisation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construction planning,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environmental impact assessment, management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excavation materials,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user community building and public engagement, socio-economic impact,…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5822EB-DAB1-49C7-B130-D02199DAC5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801" y="244719"/>
            <a:ext cx="1822862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9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19544"/>
            <a:ext cx="12192000" cy="86409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latin typeface="Calibri"/>
              </a:rPr>
              <a:t>FCC-</a:t>
            </a:r>
            <a:r>
              <a:rPr lang="en-US" sz="3600" b="1" dirty="0" err="1">
                <a:solidFill>
                  <a:srgbClr val="FFFF00"/>
                </a:solidFill>
                <a:latin typeface="Calibri"/>
              </a:rPr>
              <a:t>ee</a:t>
            </a:r>
            <a:r>
              <a:rPr lang="en-US" sz="3600" b="1" dirty="0">
                <a:solidFill>
                  <a:srgbClr val="FFFF00"/>
                </a:solidFill>
                <a:latin typeface="Calibri"/>
              </a:rPr>
              <a:t> CDR baseline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3688336"/>
                  </p:ext>
                </p:extLst>
              </p:nvPr>
            </p:nvGraphicFramePr>
            <p:xfrm>
              <a:off x="0" y="844552"/>
              <a:ext cx="12191999" cy="600456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50226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1367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75521">
                      <a:extLst>
                        <a:ext uri="{9D8B030D-6E8A-4147-A177-3AD203B41FA5}">
                          <a16:colId xmlns:a16="http://schemas.microsoft.com/office/drawing/2014/main" val="197330323"/>
                        </a:ext>
                      </a:extLst>
                    </a:gridCol>
                    <a:gridCol w="149116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08704">
                      <a:extLst>
                        <a:ext uri="{9D8B030D-6E8A-4147-A177-3AD203B41FA5}">
                          <a16:colId xmlns:a16="http://schemas.microsoft.com/office/drawing/2014/main" val="3076348940"/>
                        </a:ext>
                      </a:extLst>
                    </a:gridCol>
                    <a:gridCol w="1400675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288032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/>
                            <a:t>parameter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800" dirty="0"/>
                            <a:t>Z</a:t>
                          </a:r>
                          <a:endParaRPr lang="en-GB" sz="2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WW</a:t>
                          </a:r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ZH</a:t>
                          </a:r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2800" b="1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white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𝒕</m:t>
                                </m:r>
                                <m:acc>
                                  <m:accPr>
                                    <m:chr m:val="̅"/>
                                    <m:ctrlPr>
                                      <a:rPr kumimoji="0" lang="en-US" sz="2800" b="1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accPr>
                                  <m:e>
                                    <m:r>
                                      <a:rPr kumimoji="0" lang="en-US" sz="2800" b="1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white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𝒕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800" b="0" dirty="0"/>
                            <a:t>LEP2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288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energy/beam [GeV]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45.6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80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182.5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105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54672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bunches/beam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16640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2000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328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>
                              <a:latin typeface="Calibri" panose="020F0502020204030204" pitchFamily="34" charset="0"/>
                            </a:rPr>
                            <a:t>48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18472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beam</a:t>
                          </a:r>
                          <a:r>
                            <a:rPr lang="en-GB" sz="2400" baseline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 current [mA]</a:t>
                          </a:r>
                          <a:endParaRPr lang="en-GB" sz="240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1390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147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US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</a:t>
                          </a:r>
                          <a:r>
                            <a:rPr lang="en-GB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5.4</a:t>
                          </a:r>
                          <a:endParaRPr lang="en-GB" sz="2400" b="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5428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luminosity/IP x 10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34</a:t>
                          </a:r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 cm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-2</a:t>
                          </a:r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s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-1</a:t>
                          </a:r>
                          <a:endParaRPr lang="en-GB" sz="2400" b="1" baseline="-2500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28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8.5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58559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0.0012</a:t>
                          </a:r>
                          <a:endParaRPr lang="en-GB" sz="2400" baseline="30000" dirty="0">
                            <a:solidFill>
                              <a:srgbClr val="5F5F5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6829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energy loss/turn [GeV]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0.036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0.34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1.72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9.2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3.34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32048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synchrotron power [MW]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gridSpan="4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58559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88032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RF voltage [GV]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0.1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0.75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4</a:t>
                          </a:r>
                          <a:r>
                            <a:rPr lang="en-GB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.0 + 6.9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rms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bunch length (SR,+BS) [mm]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3.5, 12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3.0, 6.0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3.2,</a:t>
                          </a:r>
                          <a:r>
                            <a:rPr lang="en-GB" sz="2400" b="0" baseline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5.3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2.0, 2.5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12, 12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153496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rms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emittance </a:t>
                          </a:r>
                          <a:r>
                            <a:rPr lang="en-GB" sz="2400" dirty="0" err="1">
                              <a:latin typeface="Symbol" panose="05050102010706020507" pitchFamily="18" charset="2"/>
                            </a:rPr>
                            <a:t>e</a:t>
                          </a:r>
                          <a:r>
                            <a:rPr lang="en-GB" sz="2400" baseline="-25000" dirty="0" err="1">
                              <a:latin typeface="Calibri" panose="020F0502020204030204" pitchFamily="34" charset="0"/>
                            </a:rPr>
                            <a:t>x,y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[nm, pm]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0.27, 1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0.84, 1.7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0.63,</a:t>
                          </a:r>
                          <a:r>
                            <a:rPr lang="en-GB" sz="2400" b="0" baseline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1.3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1.5, 2.9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22, 250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153496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longit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. damping time [turns]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1273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236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70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crossing angle [</a:t>
                          </a:r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mrad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sz="2000" b="0" dirty="0">
                            <a:solidFill>
                              <a:srgbClr val="000099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sz="2000" b="0" dirty="0">
                            <a:solidFill>
                              <a:srgbClr val="000099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sz="2000" b="0" dirty="0">
                            <a:solidFill>
                              <a:srgbClr val="000099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143624">
                    <a:tc>
                      <a:txBody>
                        <a:bodyPr/>
                        <a:lstStyle/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beam lifetime [min]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6</a:t>
                          </a:r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59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434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3688336"/>
                  </p:ext>
                </p:extLst>
              </p:nvPr>
            </p:nvGraphicFramePr>
            <p:xfrm>
              <a:off x="0" y="844552"/>
              <a:ext cx="12191999" cy="600456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50226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1367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75521">
                      <a:extLst>
                        <a:ext uri="{9D8B030D-6E8A-4147-A177-3AD203B41FA5}">
                          <a16:colId xmlns:a16="http://schemas.microsoft.com/office/drawing/2014/main" val="197330323"/>
                        </a:ext>
                      </a:extLst>
                    </a:gridCol>
                    <a:gridCol w="149116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08704">
                      <a:extLst>
                        <a:ext uri="{9D8B030D-6E8A-4147-A177-3AD203B41FA5}">
                          <a16:colId xmlns:a16="http://schemas.microsoft.com/office/drawing/2014/main" val="3076348940"/>
                        </a:ext>
                      </a:extLst>
                    </a:gridCol>
                    <a:gridCol w="1400675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/>
                            <a:t>parameter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800" dirty="0"/>
                            <a:t>Z</a:t>
                          </a:r>
                          <a:endParaRPr lang="en-GB" sz="2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WW</a:t>
                          </a:r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8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ZH</a:t>
                          </a:r>
                          <a:endParaRPr kumimoji="0" lang="en-GB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67100" t="-10588" r="-100866" b="-1087059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800" b="0" dirty="0"/>
                            <a:t>LEP2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70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energy/beam [GeV]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45.6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80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182.5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105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bunches/beam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16640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2000</a:t>
                          </a:r>
                          <a:endParaRPr lang="en-GB" sz="2400" b="1" dirty="0">
                            <a:solidFill>
                              <a:srgbClr val="C00000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328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>
                              <a:latin typeface="Calibri" panose="020F0502020204030204" pitchFamily="34" charset="0"/>
                            </a:rPr>
                            <a:t>48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beam</a:t>
                          </a:r>
                          <a:r>
                            <a:rPr lang="en-GB" sz="2400" baseline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 current [mA]</a:t>
                          </a:r>
                          <a:endParaRPr lang="en-GB" sz="240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1390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147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US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</a:t>
                          </a:r>
                          <a:r>
                            <a:rPr lang="en-GB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5.4</a:t>
                          </a:r>
                          <a:endParaRPr lang="en-GB" sz="2400" b="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luminosity/IP x 10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34</a:t>
                          </a:r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 cm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-2</a:t>
                          </a:r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s</a:t>
                          </a:r>
                          <a:r>
                            <a:rPr lang="en-GB" sz="2400" b="1" baseline="300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-1</a:t>
                          </a:r>
                          <a:endParaRPr lang="en-GB" sz="2400" b="1" baseline="-25000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1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28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8.5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1.6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58559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0.0012</a:t>
                          </a:r>
                          <a:endParaRPr lang="en-GB" sz="2400" baseline="30000" dirty="0">
                            <a:solidFill>
                              <a:srgbClr val="5F5F5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energy loss/turn [GeV]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0.036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0.34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1.72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9.2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3.34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synchrotron power [MW]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gridSpan="4"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n-GB" sz="2400" b="1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r" defTabSz="58559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22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4572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RF voltage [GV]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0.1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0.75</a:t>
                          </a:r>
                          <a:endParaRPr lang="en-GB" sz="2400" b="1" dirty="0">
                            <a:solidFill>
                              <a:srgbClr val="3333FF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2.0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4</a:t>
                          </a:r>
                          <a:r>
                            <a:rPr lang="en-GB" sz="2400" b="0" dirty="0">
                              <a:solidFill>
                                <a:srgbClr val="3333FF"/>
                              </a:solidFill>
                              <a:latin typeface="Calibri" panose="020F0502020204030204" pitchFamily="34" charset="0"/>
                            </a:rPr>
                            <a:t>.0 + 6.9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rms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bunch length (SR,+BS) [mm]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3.5, 12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3.0, 6.0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3.2,</a:t>
                          </a:r>
                          <a:r>
                            <a:rPr lang="en-GB" sz="2400" b="0" baseline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5.3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2.0, 2.5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12, 12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rms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emittance </a:t>
                          </a:r>
                          <a:r>
                            <a:rPr lang="en-GB" sz="2400" dirty="0" err="1">
                              <a:latin typeface="Symbol" panose="05050102010706020507" pitchFamily="18" charset="2"/>
                            </a:rPr>
                            <a:t>e</a:t>
                          </a:r>
                          <a:r>
                            <a:rPr lang="en-GB" sz="2400" baseline="-25000" dirty="0" err="1">
                              <a:latin typeface="Calibri" panose="020F0502020204030204" pitchFamily="34" charset="0"/>
                            </a:rPr>
                            <a:t>x,y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 [nm, pm]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0.27, 1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0.84, 1.7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0.63,</a:t>
                          </a:r>
                          <a:r>
                            <a:rPr lang="en-GB" sz="2400" b="0" baseline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 1.3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1.5, 2.9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22, 250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longit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. damping time [turns]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1273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236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70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20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31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crossing angle [</a:t>
                          </a:r>
                          <a:r>
                            <a:rPr lang="en-GB" sz="2400" dirty="0" err="1">
                              <a:latin typeface="Calibri" panose="020F0502020204030204" pitchFamily="34" charset="0"/>
                            </a:rPr>
                            <a:t>mrad</a:t>
                          </a:r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30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sz="2000" b="0" dirty="0">
                            <a:solidFill>
                              <a:srgbClr val="000099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sz="2000" b="0" dirty="0">
                            <a:solidFill>
                              <a:srgbClr val="000099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r"/>
                          <a:endParaRPr lang="en-GB" sz="2000" b="0" dirty="0">
                            <a:solidFill>
                              <a:srgbClr val="000099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GB" sz="2400" dirty="0">
                              <a:latin typeface="Calibri" panose="020F0502020204030204" pitchFamily="34" charset="0"/>
                            </a:rPr>
                            <a:t>beam lifetime [min]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6</a:t>
                          </a:r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59</a:t>
                          </a:r>
                          <a:endParaRPr lang="en-GB" sz="2400" b="0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b="0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</a:rPr>
                            <a:t>12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2400" dirty="0">
                              <a:solidFill>
                                <a:srgbClr val="5F5F5F"/>
                              </a:solidFill>
                              <a:latin typeface="Calibri" panose="020F0502020204030204" pitchFamily="34" charset="0"/>
                            </a:rPr>
                            <a:t>434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79646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37BADDE-D849-442B-AF4F-46B8D995D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801" y="198320"/>
            <a:ext cx="1822862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6337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575466"/>
              </p:ext>
            </p:extLst>
          </p:nvPr>
        </p:nvGraphicFramePr>
        <p:xfrm>
          <a:off x="0" y="799471"/>
          <a:ext cx="12192000" cy="6057900"/>
        </p:xfrm>
        <a:graphic>
          <a:graphicData uri="http://schemas.openxmlformats.org/drawingml/2006/table">
            <a:tbl>
              <a:tblPr firstRow="1" bandRow="1"/>
              <a:tblGrid>
                <a:gridCol w="5164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965">
                  <a:extLst>
                    <a:ext uri="{9D8B030D-6E8A-4147-A177-3AD203B41FA5}">
                      <a16:colId xmlns:a16="http://schemas.microsoft.com/office/drawing/2014/main" val="2863035795"/>
                    </a:ext>
                  </a:extLst>
                </a:gridCol>
                <a:gridCol w="24863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6306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39442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2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2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2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2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2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22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2200" b="1" kern="1200" dirty="0" err="1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2200" b="1" kern="1200" dirty="0" err="1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6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2200" b="1" kern="1200" baseline="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97.75</a:t>
                      </a:r>
                      <a:endParaRPr kumimoji="0" lang="en-GB" sz="2200" b="1" kern="1200" dirty="0">
                        <a:solidFill>
                          <a:srgbClr val="3333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6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2200" b="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1.15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1" kern="1200" dirty="0" err="1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2400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3.6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0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2200" b="0" kern="1200" baseline="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2200" b="0" kern="1200" dirty="0">
                        <a:solidFill>
                          <a:srgbClr val="3333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28.4</a:t>
                      </a:r>
                      <a:endParaRPr kumimoji="0" lang="en-GB" sz="2200" b="0" kern="1200" dirty="0">
                        <a:solidFill>
                          <a:srgbClr val="3333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0.54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12.9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12.9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22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22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(min.)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0.55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22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[mm]</a:t>
                      </a:r>
                      <a:endParaRPr kumimoji="0" lang="en-GB" sz="2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2.2 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3.75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2200" b="1" kern="1200" baseline="300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2200" b="1" kern="1200" baseline="300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2200" b="1" kern="1200" baseline="300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2200" b="1" kern="1200" dirty="0">
                        <a:solidFill>
                          <a:srgbClr val="3333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en-GB" sz="2200" b="1" kern="1200" dirty="0">
                        <a:solidFill>
                          <a:srgbClr val="3333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rgbClr val="3333FF"/>
                          </a:solidFill>
                          <a:latin typeface="+mn-lt"/>
                        </a:rPr>
                        <a:t>30</a:t>
                      </a:r>
                      <a:endParaRPr kumimoji="0" lang="en-GB" sz="2200" b="1" kern="1200" dirty="0">
                        <a:solidFill>
                          <a:srgbClr val="3333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378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200" b="1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200" b="0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200" b="0" kern="1200" dirty="0">
                          <a:solidFill>
                            <a:srgbClr val="3333FF"/>
                          </a:solidFill>
                          <a:latin typeface="+mn-lt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2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0.36</a:t>
                      </a:r>
                      <a:endParaRPr kumimoji="0" lang="en-GB" sz="2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12031038" cy="79947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3300" kern="0" dirty="0">
                <a:latin typeface="Arial"/>
              </a:rPr>
              <a:t>        </a:t>
            </a:r>
            <a:r>
              <a:rPr lang="en-US" dirty="0">
                <a:latin typeface="+mn-lt"/>
              </a:rPr>
              <a:t>FCC-</a:t>
            </a:r>
            <a:r>
              <a:rPr lang="en-US" dirty="0" err="1">
                <a:latin typeface="+mn-lt"/>
              </a:rPr>
              <a:t>hh</a:t>
            </a:r>
            <a:r>
              <a:rPr lang="en-US" dirty="0">
                <a:latin typeface="+mn-lt"/>
              </a:rPr>
              <a:t> (pp) collider parameters </a:t>
            </a:r>
            <a:endParaRPr lang="en-US" sz="2400" kern="0" dirty="0"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200F5D-3C31-433B-91DA-6E321DF35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62" y="153239"/>
            <a:ext cx="1822862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D0A64-3210-47C3-8F16-B7598BFAABD0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similar proposal in China: CEPC / </a:t>
            </a:r>
            <a:r>
              <a:rPr kumimoji="0" lang="en-US" sz="4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SppC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79394DC-FB34-4E58-8547-A841B7147B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962" y="1330451"/>
            <a:ext cx="4890494" cy="4391464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7A1E01E4-52D7-43C2-98A8-4B150D52F5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5"/>
          <a:stretch/>
        </p:blipFill>
        <p:spPr>
          <a:xfrm>
            <a:off x="6464201" y="1441709"/>
            <a:ext cx="4714837" cy="450931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79AACD0-458D-4574-B1ED-792A818C0ACC}"/>
              </a:ext>
            </a:extLst>
          </p:cNvPr>
          <p:cNvSpPr txBox="1">
            <a:spLocks/>
          </p:cNvSpPr>
          <p:nvPr/>
        </p:nvSpPr>
        <p:spPr>
          <a:xfrm>
            <a:off x="10679832" y="5258378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SppC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3333FF"/>
                </a:solidFill>
                <a:latin typeface="Arial"/>
              </a:rPr>
              <a:t>~2050?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58B213E-E439-408A-8FB0-C0A84EC0AAC3}"/>
              </a:ext>
            </a:extLst>
          </p:cNvPr>
          <p:cNvSpPr txBox="1">
            <a:spLocks/>
          </p:cNvSpPr>
          <p:nvPr/>
        </p:nvSpPr>
        <p:spPr>
          <a:xfrm>
            <a:off x="81223" y="5258378"/>
            <a:ext cx="1512168" cy="75157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CEPC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0000CC"/>
                </a:solidFill>
                <a:latin typeface="Arial"/>
              </a:rPr>
              <a:t>~2034?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302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8A0BB8-EB76-47F4-8B28-A3D9D7D8A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62" y="2349759"/>
            <a:ext cx="5433882" cy="310507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AF2AA59-06FC-47F0-AA84-DB78A12C0A50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projected baseline performance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9C3C13-0842-4268-95F5-695A91146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9D2101-784A-48F2-BCA3-B5DC3A300262}"/>
              </a:ext>
            </a:extLst>
          </p:cNvPr>
          <p:cNvSpPr/>
          <p:nvPr/>
        </p:nvSpPr>
        <p:spPr>
          <a:xfrm>
            <a:off x="362762" y="125501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kern="0" dirty="0" err="1">
                <a:solidFill>
                  <a:srgbClr val="0000CC"/>
                </a:solidFill>
              </a:rPr>
              <a:t>e</a:t>
            </a:r>
            <a:r>
              <a:rPr lang="en-US" sz="2800" b="1" kern="0" baseline="30000" dirty="0" err="1">
                <a:solidFill>
                  <a:srgbClr val="0000CC"/>
                </a:solidFill>
              </a:rPr>
              <a:t>+</a:t>
            </a:r>
            <a:r>
              <a:rPr lang="en-US" sz="2800" b="1" kern="0" dirty="0" err="1">
                <a:solidFill>
                  <a:srgbClr val="0000CC"/>
                </a:solidFill>
              </a:rPr>
              <a:t>e</a:t>
            </a:r>
            <a:r>
              <a:rPr lang="en-US" sz="2800" b="1" kern="0" baseline="30000" dirty="0">
                <a:solidFill>
                  <a:srgbClr val="0000CC"/>
                </a:solidFill>
              </a:rPr>
              <a:t>-</a:t>
            </a:r>
            <a:r>
              <a:rPr lang="en-US" sz="2800" b="1" kern="0" dirty="0">
                <a:solidFill>
                  <a:srgbClr val="0000CC"/>
                </a:solidFill>
              </a:rPr>
              <a:t> Higgs/electroweak </a:t>
            </a:r>
          </a:p>
          <a:p>
            <a:r>
              <a:rPr lang="en-US" sz="2800" b="1" kern="0" dirty="0">
                <a:solidFill>
                  <a:srgbClr val="0000CC"/>
                </a:solidFill>
              </a:rPr>
              <a:t>Factory – energy efficiency</a:t>
            </a:r>
            <a:endParaRPr lang="en-GB" sz="1400" dirty="0">
              <a:solidFill>
                <a:srgbClr val="0000CC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59EF16D-C537-4BA4-BF21-DCC9D09C1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1535" y="2236740"/>
            <a:ext cx="6096000" cy="323313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8C0006F-CB05-4D0D-84FD-91D75CA8AB8C}"/>
              </a:ext>
            </a:extLst>
          </p:cNvPr>
          <p:cNvSpPr/>
          <p:nvPr/>
        </p:nvSpPr>
        <p:spPr>
          <a:xfrm>
            <a:off x="6605719" y="1249777"/>
            <a:ext cx="5586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kern="0" dirty="0">
                <a:solidFill>
                  <a:srgbClr val="0000CC"/>
                </a:solidFill>
              </a:rPr>
              <a:t>energy efficiency frontier hadron collider</a:t>
            </a:r>
            <a:endParaRPr lang="en-GB" sz="1400" dirty="0">
              <a:solidFill>
                <a:srgbClr val="0000CC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6D23270-92D6-4B0E-8B6A-82DE4BBF962A}"/>
              </a:ext>
            </a:extLst>
          </p:cNvPr>
          <p:cNvSpPr/>
          <p:nvPr/>
        </p:nvSpPr>
        <p:spPr>
          <a:xfrm>
            <a:off x="1942587" y="5595467"/>
            <a:ext cx="99282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kern="0" dirty="0">
                <a:solidFill>
                  <a:srgbClr val="0000CC"/>
                </a:solidFill>
              </a:rPr>
              <a:t>both colliders breaking new grounds in luminosity and energy</a:t>
            </a:r>
            <a:endParaRPr lang="en-GB" sz="1400" dirty="0">
              <a:solidFill>
                <a:srgbClr val="0000CC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FAC1C5-A302-4354-A2B5-CC2271F7A825}"/>
              </a:ext>
            </a:extLst>
          </p:cNvPr>
          <p:cNvSpPr txBox="1"/>
          <p:nvPr/>
        </p:nvSpPr>
        <p:spPr>
          <a:xfrm>
            <a:off x="2871820" y="6248469"/>
            <a:ext cx="9320180" cy="52322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feasibility study 2020-2025 as requested by ESPPU 2020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3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80AC-A9BB-4FE0-BB5E-9645A4A2EA6E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injector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EAFA8D-B679-40CC-BD93-012741D6A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B6BD377B-1A8F-4D57-B765-3ED617FEF98B}"/>
              </a:ext>
            </a:extLst>
          </p:cNvPr>
          <p:cNvSpPr/>
          <p:nvPr/>
        </p:nvSpPr>
        <p:spPr>
          <a:xfrm>
            <a:off x="7093988" y="1342809"/>
            <a:ext cx="2534302" cy="522594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8062D077-54C0-441D-88E0-1ECB2C59C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80" y="1332943"/>
            <a:ext cx="9184345" cy="2611829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B1FF6A4-07B0-4734-9A25-D3B15FF5593A}"/>
              </a:ext>
            </a:extLst>
          </p:cNvPr>
          <p:cNvSpPr txBox="1"/>
          <p:nvPr/>
        </p:nvSpPr>
        <p:spPr>
          <a:xfrm>
            <a:off x="-28930" y="1050655"/>
            <a:ext cx="4567247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914400">
              <a:tabLst>
                <a:tab pos="1709738" algn="l"/>
              </a:tabLst>
            </a:pPr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Paolo Craievich, Alexej Grudiev,  Salim Ogur, Hans Braun, Katsunobu Oide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et al.</a:t>
            </a: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5CEFBD6-9810-4122-B280-A6EEA6F21BF5}"/>
              </a:ext>
            </a:extLst>
          </p:cNvPr>
          <p:cNvCxnSpPr>
            <a:cxnSpLocks/>
          </p:cNvCxnSpPr>
          <p:nvPr/>
        </p:nvCxnSpPr>
        <p:spPr>
          <a:xfrm flipV="1">
            <a:off x="3804557" y="2495258"/>
            <a:ext cx="1407184" cy="1867484"/>
          </a:xfrm>
          <a:prstGeom prst="straightConnector1">
            <a:avLst/>
          </a:prstGeom>
          <a:ln w="44450">
            <a:solidFill>
              <a:srgbClr val="0000CC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CC39D89-EB72-497A-A6C6-3CBF65855C6C}"/>
              </a:ext>
            </a:extLst>
          </p:cNvPr>
          <p:cNvSpPr txBox="1"/>
          <p:nvPr/>
        </p:nvSpPr>
        <p:spPr>
          <a:xfrm>
            <a:off x="94045" y="4355149"/>
            <a:ext cx="6296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baseline: laser for e</a:t>
            </a:r>
            <a:r>
              <a:rPr lang="en-US" sz="2000" b="1" baseline="30000" dirty="0">
                <a:solidFill>
                  <a:srgbClr val="0000CC"/>
                </a:solidFill>
              </a:rPr>
              <a:t>- </a:t>
            </a:r>
            <a:r>
              <a:rPr lang="en-US" sz="2000" b="1" dirty="0">
                <a:solidFill>
                  <a:srgbClr val="0000CC"/>
                </a:solidFill>
              </a:rPr>
              <a:t>photo RF gun, 6.5 </a:t>
            </a:r>
            <a:r>
              <a:rPr lang="en-US" sz="2000" b="1" dirty="0" err="1">
                <a:solidFill>
                  <a:srgbClr val="0000CC"/>
                </a:solidFill>
              </a:rPr>
              <a:t>nC</a:t>
            </a:r>
            <a:r>
              <a:rPr lang="en-US" sz="2000" b="1" dirty="0">
                <a:solidFill>
                  <a:srgbClr val="0000CC"/>
                </a:solidFill>
              </a:rPr>
              <a:t>, 0.6 </a:t>
            </a:r>
            <a:r>
              <a:rPr lang="en-US" sz="2000" b="1" dirty="0">
                <a:solidFill>
                  <a:srgbClr val="0000CC"/>
                </a:solidFill>
                <a:latin typeface="Symbol" panose="05050102010706020507" pitchFamily="18" charset="2"/>
              </a:rPr>
              <a:t>m</a:t>
            </a:r>
            <a:r>
              <a:rPr lang="en-US" sz="2000" b="1" dirty="0">
                <a:solidFill>
                  <a:srgbClr val="0000CC"/>
                </a:solidFill>
              </a:rPr>
              <a:t>m</a:t>
            </a:r>
            <a:endParaRPr lang="en-GB" sz="2000" b="1" dirty="0">
              <a:solidFill>
                <a:srgbClr val="0000CC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4F005DA-D039-43BE-8252-3C74F6093A1D}"/>
              </a:ext>
            </a:extLst>
          </p:cNvPr>
          <p:cNvCxnSpPr>
            <a:cxnSpLocks/>
          </p:cNvCxnSpPr>
          <p:nvPr/>
        </p:nvCxnSpPr>
        <p:spPr>
          <a:xfrm flipH="1" flipV="1">
            <a:off x="5710223" y="3210325"/>
            <a:ext cx="809210" cy="1152417"/>
          </a:xfrm>
          <a:prstGeom prst="straightConnector1">
            <a:avLst/>
          </a:prstGeom>
          <a:ln w="44450">
            <a:solidFill>
              <a:srgbClr val="0000CC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3A82FD8-BD65-4766-9948-488BE21469CD}"/>
              </a:ext>
            </a:extLst>
          </p:cNvPr>
          <p:cNvSpPr txBox="1"/>
          <p:nvPr/>
        </p:nvSpPr>
        <p:spPr>
          <a:xfrm>
            <a:off x="6660593" y="4088583"/>
            <a:ext cx="21627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crystal hybrid 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target (baseline)</a:t>
            </a:r>
            <a:endParaRPr lang="en-GB" sz="2000" b="1" dirty="0">
              <a:solidFill>
                <a:srgbClr val="0000CC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139D58C-1D6D-4D2C-9B8B-6D7B32C1A05A}"/>
              </a:ext>
            </a:extLst>
          </p:cNvPr>
          <p:cNvSpPr txBox="1"/>
          <p:nvPr/>
        </p:nvSpPr>
        <p:spPr>
          <a:xfrm>
            <a:off x="1170214" y="4770663"/>
            <a:ext cx="4326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low-emittance plasma gun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B4923A0-5E19-4145-803A-6D0FDD1B01B0}"/>
              </a:ext>
            </a:extLst>
          </p:cNvPr>
          <p:cNvSpPr/>
          <p:nvPr/>
        </p:nvSpPr>
        <p:spPr>
          <a:xfrm>
            <a:off x="1932253" y="5328874"/>
            <a:ext cx="3279488" cy="369332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e.g. PhysRevSTAB.11.070703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979D408-0F70-4726-BF31-52BAC35ED22B}"/>
              </a:ext>
            </a:extLst>
          </p:cNvPr>
          <p:cNvSpPr/>
          <p:nvPr/>
        </p:nvSpPr>
        <p:spPr>
          <a:xfrm>
            <a:off x="5958172" y="4714048"/>
            <a:ext cx="39645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rgbClr val="7030A0"/>
                </a:solidFill>
              </a:rPr>
              <a:t>option: plasma based e</a:t>
            </a:r>
            <a:r>
              <a:rPr lang="en-US" sz="2000" b="1" baseline="30000" dirty="0">
                <a:solidFill>
                  <a:srgbClr val="7030A0"/>
                </a:solidFill>
              </a:rPr>
              <a:t>+</a:t>
            </a:r>
            <a:r>
              <a:rPr lang="en-US" sz="2000" b="1" dirty="0">
                <a:solidFill>
                  <a:srgbClr val="7030A0"/>
                </a:solidFill>
              </a:rPr>
              <a:t> target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45B9154-A81F-4C78-B01D-E7FB9689B21F}"/>
              </a:ext>
            </a:extLst>
          </p:cNvPr>
          <p:cNvSpPr/>
          <p:nvPr/>
        </p:nvSpPr>
        <p:spPr>
          <a:xfrm>
            <a:off x="6247276" y="5114158"/>
            <a:ext cx="3326616" cy="369332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e.g. D.K. Johnson, UCLA 2006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1E4A342-23AF-4F51-B95D-CA56121B3DC2}"/>
              </a:ext>
            </a:extLst>
          </p:cNvPr>
          <p:cNvSpPr txBox="1"/>
          <p:nvPr/>
        </p:nvSpPr>
        <p:spPr>
          <a:xfrm>
            <a:off x="10139227" y="940798"/>
            <a:ext cx="176335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baseline: 6 or 20 GeV S- or C-band </a:t>
            </a:r>
            <a:r>
              <a:rPr lang="en-US" sz="2000" b="1" dirty="0" err="1">
                <a:solidFill>
                  <a:srgbClr val="0000CC"/>
                </a:solidFill>
              </a:rPr>
              <a:t>linac</a:t>
            </a:r>
            <a:r>
              <a:rPr lang="en-US" sz="2000" b="1" dirty="0">
                <a:solidFill>
                  <a:srgbClr val="0000CC"/>
                </a:solidFill>
              </a:rPr>
              <a:t> + full energy booster</a:t>
            </a:r>
          </a:p>
          <a:p>
            <a:endParaRPr lang="en-US" sz="2000" b="1" dirty="0">
              <a:solidFill>
                <a:srgbClr val="0000CC"/>
              </a:solidFill>
            </a:endParaRPr>
          </a:p>
          <a:p>
            <a:endParaRPr lang="en-US" sz="2000" b="1" dirty="0">
              <a:solidFill>
                <a:srgbClr val="7030A0"/>
              </a:solidFill>
            </a:endParaRPr>
          </a:p>
          <a:p>
            <a:endParaRPr lang="en-US" sz="2000" b="1" dirty="0">
              <a:solidFill>
                <a:srgbClr val="0000CC"/>
              </a:solidFill>
            </a:endParaRPr>
          </a:p>
          <a:p>
            <a:endParaRPr lang="en-US" sz="2000" b="1" dirty="0">
              <a:solidFill>
                <a:srgbClr val="0000CC"/>
              </a:solidFill>
            </a:endParaRPr>
          </a:p>
          <a:p>
            <a:endParaRPr lang="en-GB" sz="2000" b="1" dirty="0">
              <a:solidFill>
                <a:srgbClr val="0000CC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4EC91B3-34C4-487F-89D1-B7DA1D13632C}"/>
              </a:ext>
            </a:extLst>
          </p:cNvPr>
          <p:cNvSpPr/>
          <p:nvPr/>
        </p:nvSpPr>
        <p:spPr>
          <a:xfrm>
            <a:off x="10157449" y="2860265"/>
            <a:ext cx="20345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>
                <a:solidFill>
                  <a:srgbClr val="7030A0"/>
                </a:solidFill>
              </a:rPr>
              <a:t>options: plasma acceleration</a:t>
            </a:r>
          </a:p>
          <a:p>
            <a:pPr lvl="0"/>
            <a:r>
              <a:rPr lang="en-US" sz="2000" b="1" dirty="0">
                <a:solidFill>
                  <a:srgbClr val="7030A0"/>
                </a:solidFill>
              </a:rPr>
              <a:t>(e</a:t>
            </a:r>
            <a:r>
              <a:rPr lang="en-US" sz="2000" b="1" baseline="30000" dirty="0">
                <a:solidFill>
                  <a:srgbClr val="7030A0"/>
                </a:solidFill>
              </a:rPr>
              <a:t>-</a:t>
            </a:r>
            <a:r>
              <a:rPr lang="en-US" sz="2000" b="1" dirty="0">
                <a:solidFill>
                  <a:srgbClr val="7030A0"/>
                </a:solidFill>
              </a:rPr>
              <a:t> and e</a:t>
            </a:r>
            <a:r>
              <a:rPr lang="en-US" sz="2000" b="1" baseline="30000" dirty="0">
                <a:solidFill>
                  <a:srgbClr val="7030A0"/>
                </a:solidFill>
              </a:rPr>
              <a:t>+</a:t>
            </a:r>
            <a:r>
              <a:rPr lang="en-US" sz="2000" b="1" dirty="0">
                <a:solidFill>
                  <a:srgbClr val="7030A0"/>
                </a:solidFill>
              </a:rPr>
              <a:t>!),</a:t>
            </a:r>
          </a:p>
          <a:p>
            <a:pPr lvl="0"/>
            <a:endParaRPr lang="en-US" sz="2000" b="1" dirty="0">
              <a:solidFill>
                <a:srgbClr val="7030A0"/>
              </a:solidFill>
            </a:endParaRPr>
          </a:p>
          <a:p>
            <a:pPr lvl="0"/>
            <a:endParaRPr lang="en-US" sz="2000" b="1" dirty="0">
              <a:solidFill>
                <a:srgbClr val="7030A0"/>
              </a:solidFill>
            </a:endParaRPr>
          </a:p>
          <a:p>
            <a:pPr lvl="0"/>
            <a:r>
              <a:rPr lang="en-US" sz="2000" b="1" dirty="0">
                <a:solidFill>
                  <a:srgbClr val="7030A0"/>
                </a:solidFill>
              </a:rPr>
              <a:t>dielectric or laser acceleration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D51ED9B-A041-493C-A063-4DD118D88FE9}"/>
              </a:ext>
            </a:extLst>
          </p:cNvPr>
          <p:cNvSpPr/>
          <p:nvPr/>
        </p:nvSpPr>
        <p:spPr>
          <a:xfrm>
            <a:off x="10019777" y="4128645"/>
            <a:ext cx="2112181" cy="646331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e.g. Z. Y. Xu et al., </a:t>
            </a:r>
          </a:p>
          <a:p>
            <a:pPr lvl="0"/>
            <a:r>
              <a:rPr lang="en-US" dirty="0">
                <a:solidFill>
                  <a:schemeClr val="bg1"/>
                </a:solidFill>
              </a:rPr>
              <a:t>PRAB  23, 091301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400FA83-3371-495D-8BB2-EFAF8087002D}"/>
              </a:ext>
            </a:extLst>
          </p:cNvPr>
          <p:cNvSpPr/>
          <p:nvPr/>
        </p:nvSpPr>
        <p:spPr>
          <a:xfrm>
            <a:off x="9789447" y="6243815"/>
            <a:ext cx="1886094" cy="646331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J. Seeman, </a:t>
            </a:r>
          </a:p>
          <a:p>
            <a:pPr lvl="0"/>
            <a:r>
              <a:rPr lang="en-US" dirty="0">
                <a:solidFill>
                  <a:schemeClr val="bg1"/>
                </a:solidFill>
              </a:rPr>
              <a:t>FCC Week 2017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FA8619-FC9C-422D-8D0C-04A9DF3950C5}"/>
              </a:ext>
            </a:extLst>
          </p:cNvPr>
          <p:cNvSpPr txBox="1"/>
          <p:nvPr/>
        </p:nvSpPr>
        <p:spPr>
          <a:xfrm>
            <a:off x="94045" y="1726789"/>
            <a:ext cx="3116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plasma wigglers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8D663F-DFD4-4A93-84CC-C91D97463FCC}"/>
              </a:ext>
            </a:extLst>
          </p:cNvPr>
          <p:cNvSpPr txBox="1"/>
          <p:nvPr/>
        </p:nvSpPr>
        <p:spPr>
          <a:xfrm>
            <a:off x="2569285" y="6229846"/>
            <a:ext cx="7053430" cy="523220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collider needs &gt; 10</a:t>
            </a:r>
            <a:r>
              <a:rPr lang="en-US" sz="2800" b="1" baseline="30000" dirty="0">
                <a:solidFill>
                  <a:schemeClr val="accent6">
                    <a:lumMod val="50000"/>
                  </a:schemeClr>
                </a:solidFill>
              </a:rPr>
              <a:t>12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 e</a:t>
            </a:r>
            <a:r>
              <a:rPr lang="en-US" sz="2800" b="1" baseline="30000" dirty="0">
                <a:solidFill>
                  <a:schemeClr val="accent6">
                    <a:lumMod val="50000"/>
                  </a:schemeClr>
                </a:solidFill>
              </a:rPr>
              <a:t>±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 per second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E6F3AD-DD1B-485A-B90E-75B29A891F1B}"/>
              </a:ext>
            </a:extLst>
          </p:cNvPr>
          <p:cNvSpPr/>
          <p:nvPr/>
        </p:nvSpPr>
        <p:spPr>
          <a:xfrm>
            <a:off x="129186" y="5763462"/>
            <a:ext cx="117631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options: plasma energy spread compensation, plasma collimation, plasma bunch compression </a:t>
            </a:r>
            <a:endParaRPr lang="en-GB" sz="2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973C651-2439-4143-AD0F-CF3498873E0C}"/>
              </a:ext>
            </a:extLst>
          </p:cNvPr>
          <p:cNvSpPr/>
          <p:nvPr/>
        </p:nvSpPr>
        <p:spPr>
          <a:xfrm>
            <a:off x="5589514" y="5483490"/>
            <a:ext cx="1928733" cy="369332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SLAC-PUB-7378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6190C5-AA97-475D-8D74-D55B4FD4FF31}"/>
              </a:ext>
            </a:extLst>
          </p:cNvPr>
          <p:cNvSpPr txBox="1"/>
          <p:nvPr/>
        </p:nvSpPr>
        <p:spPr>
          <a:xfrm>
            <a:off x="3333579" y="2022782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or 20 GeV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3FB291-8CBA-40F5-894D-0A7E32486C96}"/>
              </a:ext>
            </a:extLst>
          </p:cNvPr>
          <p:cNvSpPr txBox="1"/>
          <p:nvPr/>
        </p:nvSpPr>
        <p:spPr>
          <a:xfrm>
            <a:off x="7196286" y="998537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up to 182.5 GeV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31FDE4D-4BF8-4D04-946F-4EE8A8107337}"/>
              </a:ext>
            </a:extLst>
          </p:cNvPr>
          <p:cNvSpPr/>
          <p:nvPr/>
        </p:nvSpPr>
        <p:spPr>
          <a:xfrm>
            <a:off x="7750816" y="5465464"/>
            <a:ext cx="2112180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PRAB 12, 111302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A60021B-3944-47DA-927A-8D618E69B4BB}"/>
              </a:ext>
            </a:extLst>
          </p:cNvPr>
          <p:cNvSpPr/>
          <p:nvPr/>
        </p:nvSpPr>
        <p:spPr>
          <a:xfrm>
            <a:off x="3280276" y="1771842"/>
            <a:ext cx="3117072" cy="369332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10.1109/JQE.1987.1073557 </a:t>
            </a:r>
          </a:p>
        </p:txBody>
      </p:sp>
    </p:spTree>
    <p:extLst>
      <p:ext uri="{BB962C8B-B14F-4D97-AF65-F5344CB8AC3E}">
        <p14:creationId xmlns:p14="http://schemas.microsoft.com/office/powerpoint/2010/main" val="254209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9" grpId="0"/>
      <p:bldP spid="52" grpId="0"/>
      <p:bldP spid="54" grpId="0"/>
      <p:bldP spid="56" grpId="0" animBg="1"/>
      <p:bldP spid="58" grpId="0"/>
      <p:bldP spid="59" grpId="0" animBg="1"/>
      <p:bldP spid="63" grpId="0"/>
      <p:bldP spid="64" grpId="0" animBg="1"/>
      <p:bldP spid="65" grpId="0" animBg="1"/>
      <p:bldP spid="19" grpId="0"/>
      <p:bldP spid="20" grpId="0" animBg="1"/>
      <p:bldP spid="5" grpId="0"/>
      <p:bldP spid="23" grpId="0" animBg="1"/>
      <p:bldP spid="24" grpId="0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3434A-EB38-43E4-A691-BFF66C4FB82C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plasma collimation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D480FD-C591-4957-B17D-7E1251002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6DADE3-5029-4154-B6CB-768076A97CD3}"/>
              </a:ext>
            </a:extLst>
          </p:cNvPr>
          <p:cNvSpPr/>
          <p:nvPr/>
        </p:nvSpPr>
        <p:spPr>
          <a:xfrm>
            <a:off x="9376225" y="1274787"/>
            <a:ext cx="1928733" cy="369332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SLAC-PUB-7378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EBBFE038-922C-4E94-8C6D-E8E5FE03FB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 rot="5400000">
            <a:off x="1020114" y="1511046"/>
            <a:ext cx="4411034" cy="4677179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2B789931-2657-482F-BF40-268B6DC109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43"/>
          <a:stretch/>
        </p:blipFill>
        <p:spPr>
          <a:xfrm rot="5400000">
            <a:off x="6536025" y="1570305"/>
            <a:ext cx="4292521" cy="46771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B7F530-3217-464C-9401-C711BFCF37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738" y="1153429"/>
            <a:ext cx="3321813" cy="10081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4773D2A-327D-4F45-8D61-84FFEA0DFC91}"/>
              </a:ext>
            </a:extLst>
          </p:cNvPr>
          <p:cNvSpPr txBox="1"/>
          <p:nvPr/>
        </p:nvSpPr>
        <p:spPr>
          <a:xfrm flipH="1">
            <a:off x="3891064" y="2612881"/>
            <a:ext cx="214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Λ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C4ADF0-A703-4B73-BA5E-E3F73C914E4D}"/>
              </a:ext>
            </a:extLst>
          </p:cNvPr>
          <p:cNvSpPr txBox="1"/>
          <p:nvPr/>
        </p:nvSpPr>
        <p:spPr>
          <a:xfrm flipH="1">
            <a:off x="9376225" y="2612881"/>
            <a:ext cx="214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Λ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2B9E89-FBDB-4BF6-A7F3-C8DE9E0C9A6F}"/>
              </a:ext>
            </a:extLst>
          </p:cNvPr>
          <p:cNvSpPr txBox="1"/>
          <p:nvPr/>
        </p:nvSpPr>
        <p:spPr>
          <a:xfrm>
            <a:off x="512579" y="1657485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radial</a:t>
            </a:r>
          </a:p>
          <a:p>
            <a:r>
              <a:rPr lang="en-US" dirty="0"/>
              <a:t>kick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B62933-EED3-4815-A571-4626D6A59048}"/>
              </a:ext>
            </a:extLst>
          </p:cNvPr>
          <p:cNvSpPr txBox="1"/>
          <p:nvPr/>
        </p:nvSpPr>
        <p:spPr>
          <a:xfrm>
            <a:off x="6096000" y="1737602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radial</a:t>
            </a:r>
          </a:p>
          <a:p>
            <a:r>
              <a:rPr lang="en-US" dirty="0"/>
              <a:t>kick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B104FC-1D9C-48CB-9D33-A9214415C713}"/>
              </a:ext>
            </a:extLst>
          </p:cNvPr>
          <p:cNvSpPr txBox="1"/>
          <p:nvPr/>
        </p:nvSpPr>
        <p:spPr>
          <a:xfrm>
            <a:off x="7149301" y="6300163"/>
            <a:ext cx="3694409" cy="369332"/>
          </a:xfrm>
          <a:prstGeom prst="rect">
            <a:avLst/>
          </a:prstGeom>
          <a:solidFill>
            <a:srgbClr val="99FF9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S. </a:t>
            </a:r>
            <a:r>
              <a:rPr lang="en-US" dirty="0" err="1"/>
              <a:t>Heifets</a:t>
            </a:r>
            <a:r>
              <a:rPr lang="en-US" dirty="0"/>
              <a:t>, T. Raubenheimer, 1996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43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80AC-A9BB-4FE0-BB5E-9645A4A2EA6E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lang="en-US" sz="4800" kern="0" dirty="0">
                <a:latin typeface="Arial"/>
              </a:rPr>
              <a:t> collider rings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EAFA8D-B679-40CC-BD93-012741D6A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31DCE62-5747-430C-81BA-989A0FBEEA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2181301" y="1047842"/>
            <a:ext cx="5525786" cy="487774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91AB304-51E6-4A58-A5FC-43D560DAE3EB}"/>
              </a:ext>
            </a:extLst>
          </p:cNvPr>
          <p:cNvSpPr txBox="1"/>
          <p:nvPr/>
        </p:nvSpPr>
        <p:spPr>
          <a:xfrm>
            <a:off x="819017" y="1248787"/>
            <a:ext cx="256352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baseline: Compton 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lasers for 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polarimetry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and energy 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calibration</a:t>
            </a:r>
            <a:endParaRPr lang="en-GB" sz="2000" b="1" dirty="0">
              <a:solidFill>
                <a:srgbClr val="0000CC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00E2426-1AAB-4E47-A7AB-1F1F4F3F2475}"/>
              </a:ext>
            </a:extLst>
          </p:cNvPr>
          <p:cNvCxnSpPr>
            <a:cxnSpLocks/>
          </p:cNvCxnSpPr>
          <p:nvPr/>
        </p:nvCxnSpPr>
        <p:spPr>
          <a:xfrm flipV="1">
            <a:off x="2547257" y="1607273"/>
            <a:ext cx="1796143" cy="277586"/>
          </a:xfrm>
          <a:prstGeom prst="straightConnector1">
            <a:avLst/>
          </a:prstGeom>
          <a:ln w="44450">
            <a:solidFill>
              <a:srgbClr val="0000CC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D154575-46A6-4892-A883-EC309CDC90DA}"/>
              </a:ext>
            </a:extLst>
          </p:cNvPr>
          <p:cNvSpPr txBox="1"/>
          <p:nvPr/>
        </p:nvSpPr>
        <p:spPr>
          <a:xfrm>
            <a:off x="394147" y="4057457"/>
            <a:ext cx="196399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laser wires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for transverse 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beam size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measurement</a:t>
            </a:r>
            <a:endParaRPr lang="en-GB" sz="2000" b="1" dirty="0">
              <a:solidFill>
                <a:srgbClr val="7030A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026D991-CEB2-4F63-83D4-73E8C5EA21F7}"/>
              </a:ext>
            </a:extLst>
          </p:cNvPr>
          <p:cNvCxnSpPr>
            <a:cxnSpLocks/>
          </p:cNvCxnSpPr>
          <p:nvPr/>
        </p:nvCxnSpPr>
        <p:spPr>
          <a:xfrm>
            <a:off x="2181301" y="4654529"/>
            <a:ext cx="1201238" cy="239945"/>
          </a:xfrm>
          <a:prstGeom prst="straightConnector1">
            <a:avLst/>
          </a:prstGeom>
          <a:ln w="44450">
            <a:solidFill>
              <a:srgbClr val="7030A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FB32CEF9-F802-4D86-9EDB-F99441CDAC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172" y="2383486"/>
            <a:ext cx="4601119" cy="208182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E8B0E8D-22CA-44C6-866E-1BE669D83193}"/>
              </a:ext>
            </a:extLst>
          </p:cNvPr>
          <p:cNvSpPr txBox="1"/>
          <p:nvPr/>
        </p:nvSpPr>
        <p:spPr>
          <a:xfrm>
            <a:off x="8013792" y="1069251"/>
            <a:ext cx="43540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baseline:  bunch-by-bunch profile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measurement based on 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electrooptical sampling (crystal &amp; 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laser)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A500EC4-14BF-4EA9-8651-AC93A11D2F6B}"/>
              </a:ext>
            </a:extLst>
          </p:cNvPr>
          <p:cNvCxnSpPr>
            <a:cxnSpLocks/>
          </p:cNvCxnSpPr>
          <p:nvPr/>
        </p:nvCxnSpPr>
        <p:spPr>
          <a:xfrm flipH="1">
            <a:off x="6210301" y="1248787"/>
            <a:ext cx="1638301" cy="472927"/>
          </a:xfrm>
          <a:prstGeom prst="straightConnector1">
            <a:avLst/>
          </a:prstGeom>
          <a:ln w="44450">
            <a:solidFill>
              <a:srgbClr val="0000CC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EC00188-90D1-4F2D-88F6-50C734B854DA}"/>
              </a:ext>
            </a:extLst>
          </p:cNvPr>
          <p:cNvSpPr txBox="1"/>
          <p:nvPr/>
        </p:nvSpPr>
        <p:spPr>
          <a:xfrm>
            <a:off x="7376439" y="4538427"/>
            <a:ext cx="47949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crystal collimators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alternative option: plasma collimators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C04330-F6F6-42B5-8E33-67A7E557C9FB}"/>
              </a:ext>
            </a:extLst>
          </p:cNvPr>
          <p:cNvSpPr txBox="1"/>
          <p:nvPr/>
        </p:nvSpPr>
        <p:spPr>
          <a:xfrm>
            <a:off x="7259821" y="5488618"/>
            <a:ext cx="4344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plasma-based beam dump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3CCD84C-304A-4D95-9EFD-A53EF70C2CD4}"/>
              </a:ext>
            </a:extLst>
          </p:cNvPr>
          <p:cNvCxnSpPr>
            <a:cxnSpLocks/>
          </p:cNvCxnSpPr>
          <p:nvPr/>
        </p:nvCxnSpPr>
        <p:spPr>
          <a:xfrm flipH="1">
            <a:off x="6352046" y="4774501"/>
            <a:ext cx="907775" cy="352582"/>
          </a:xfrm>
          <a:prstGeom prst="straightConnector1">
            <a:avLst/>
          </a:prstGeom>
          <a:ln w="44450">
            <a:solidFill>
              <a:srgbClr val="7030A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59960D8-955F-4DC9-921F-61976F91DE16}"/>
              </a:ext>
            </a:extLst>
          </p:cNvPr>
          <p:cNvCxnSpPr>
            <a:cxnSpLocks/>
          </p:cNvCxnSpPr>
          <p:nvPr/>
        </p:nvCxnSpPr>
        <p:spPr>
          <a:xfrm flipH="1" flipV="1">
            <a:off x="6504447" y="5279484"/>
            <a:ext cx="525004" cy="329729"/>
          </a:xfrm>
          <a:prstGeom prst="straightConnector1">
            <a:avLst/>
          </a:prstGeom>
          <a:ln w="44450">
            <a:solidFill>
              <a:srgbClr val="7030A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488AFE1A-9AFD-4514-8709-673EF2A1423A}"/>
              </a:ext>
            </a:extLst>
          </p:cNvPr>
          <p:cNvSpPr/>
          <p:nvPr/>
        </p:nvSpPr>
        <p:spPr>
          <a:xfrm>
            <a:off x="10010699" y="2087955"/>
            <a:ext cx="2159566" cy="646331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PRAB  22, 022801,</a:t>
            </a:r>
          </a:p>
          <a:p>
            <a:pPr lvl="0"/>
            <a:r>
              <a:rPr lang="en-US" dirty="0">
                <a:solidFill>
                  <a:schemeClr val="bg1"/>
                </a:solidFill>
              </a:rPr>
              <a:t>PRAB 21, 102803</a:t>
            </a:r>
          </a:p>
        </p:txBody>
      </p:sp>
    </p:spTree>
    <p:extLst>
      <p:ext uri="{BB962C8B-B14F-4D97-AF65-F5344CB8AC3E}">
        <p14:creationId xmlns:p14="http://schemas.microsoft.com/office/powerpoint/2010/main" val="397461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29" grpId="0"/>
      <p:bldP spid="33" grpId="0"/>
      <p:bldP spid="34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02C2A-6638-4390-B226-21385C94896F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lang="en-US" sz="4800" kern="0" dirty="0">
                <a:latin typeface="Arial"/>
              </a:rPr>
              <a:t> </a:t>
            </a:r>
            <a:r>
              <a:rPr lang="en-US" sz="4800" kern="0" dirty="0">
                <a:latin typeface="Symbol" panose="05050102010706020507" pitchFamily="18" charset="2"/>
              </a:rPr>
              <a:t>gg</a:t>
            </a:r>
            <a:r>
              <a:rPr lang="en-US" sz="4800" kern="0" dirty="0">
                <a:latin typeface="Arial"/>
              </a:rPr>
              <a:t> option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689A4C-0C12-4003-A1CA-CFBA78C3F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E6F3F4-902F-429A-89C8-DAA8A2606A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427" y="1091981"/>
            <a:ext cx="3984865" cy="266894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FCB638D-8D9A-4128-8C20-AF12398308CD}"/>
              </a:ext>
            </a:extLst>
          </p:cNvPr>
          <p:cNvSpPr/>
          <p:nvPr/>
        </p:nvSpPr>
        <p:spPr>
          <a:xfrm>
            <a:off x="171120" y="5202955"/>
            <a:ext cx="6634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Times New Roman"/>
              </a:rPr>
              <a:t>Schematic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/>
                <a:ea typeface="Times New Roman"/>
                <a:cs typeface="Times New Roman"/>
              </a:rPr>
              <a:t>gg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Times New Roman"/>
              </a:rPr>
              <a:t> collider based on filling the two FCC-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Times New Roman"/>
              </a:rPr>
              <a:t>ee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Times New Roman"/>
              </a:rPr>
              <a:t> collider rings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</a:rPr>
              <a:t>with </a:t>
            </a:r>
            <a:r>
              <a:rPr kumimoji="0" lang="en-GB" sz="20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</a:rPr>
              <a:t>e</a:t>
            </a:r>
            <a:r>
              <a:rPr kumimoji="0" lang="en-GB" sz="20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</a:rPr>
              <a:t>-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</a:rPr>
              <a:t> bunches and extracting one bunch per beam and per turn into a dedicated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/>
                <a:ea typeface="Times New Roman"/>
                <a:cs typeface="Times New Roman"/>
              </a:rPr>
              <a:t>gg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/>
                <a:ea typeface="Times New Roman"/>
                <a:cs typeface="Times New Roman"/>
              </a:rPr>
              <a:t>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</a:rPr>
              <a:t>line. </a:t>
            </a:r>
            <a:endParaRPr kumimoji="0" lang="fr-FR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9C0A17-7156-4086-9368-613EA6EFFF77}"/>
              </a:ext>
            </a:extLst>
          </p:cNvPr>
          <p:cNvSpPr/>
          <p:nvPr/>
        </p:nvSpPr>
        <p:spPr>
          <a:xfrm>
            <a:off x="9611376" y="1219686"/>
            <a:ext cx="2494259" cy="1015663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kern="0" dirty="0">
                <a:solidFill>
                  <a:srgbClr val="FF0000"/>
                </a:solidFill>
              </a:rPr>
              <a:t>c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ycle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pattern for the two collider rings 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A80181-7888-4BD2-B1B1-4D5D33085D7F}"/>
              </a:ext>
            </a:extLst>
          </p:cNvPr>
          <p:cNvSpPr/>
          <p:nvPr/>
        </p:nvSpPr>
        <p:spPr>
          <a:xfrm>
            <a:off x="5606078" y="3855803"/>
            <a:ext cx="2884487" cy="1015663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>
            <a:spAutoFit/>
          </a:bodyPr>
          <a:lstStyle/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kern="0" dirty="0">
                <a:solidFill>
                  <a:srgbClr val="0000FF"/>
                </a:solidFill>
              </a:rPr>
              <a:t>cy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cle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pattern for the booster (inj. at 20 </a:t>
            </a:r>
            <a:r>
              <a:rPr kumimoji="0" lang="en-GB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GeV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)</a:t>
            </a: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83B03D-0621-49BF-9FC2-5A3631186C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543" y="3975761"/>
            <a:ext cx="3611092" cy="23485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9B4961-604F-4BB8-9E29-6CC09C108F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50" y="1047842"/>
            <a:ext cx="5242901" cy="42240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5504BD8-2E48-4894-B60A-2358FEF5FA3D}"/>
              </a:ext>
            </a:extLst>
          </p:cNvPr>
          <p:cNvSpPr txBox="1"/>
          <p:nvPr/>
        </p:nvSpPr>
        <p:spPr>
          <a:xfrm>
            <a:off x="1919721" y="2429354"/>
            <a:ext cx="25635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80 GeV e</a:t>
            </a:r>
            <a:r>
              <a:rPr lang="en-US" sz="2400" baseline="30000" dirty="0">
                <a:solidFill>
                  <a:srgbClr val="002060"/>
                </a:solidFill>
              </a:rPr>
              <a:t>-</a:t>
            </a:r>
            <a:r>
              <a:rPr lang="en-US" sz="2400" dirty="0">
                <a:solidFill>
                  <a:srgbClr val="002060"/>
                </a:solidFill>
              </a:rPr>
              <a:t> beams</a:t>
            </a:r>
          </a:p>
          <a:p>
            <a:pPr algn="ctr"/>
            <a:r>
              <a:rPr lang="en-US" sz="2400" dirty="0">
                <a:solidFill>
                  <a:srgbClr val="002060"/>
                </a:solidFill>
                <a:latin typeface="Symbol" panose="05050102010706020507" pitchFamily="18" charset="2"/>
              </a:rPr>
              <a:t>gg</a:t>
            </a:r>
            <a:r>
              <a:rPr lang="en-US" sz="2400" dirty="0">
                <a:solidFill>
                  <a:srgbClr val="002060"/>
                </a:solidFill>
              </a:rPr>
              <a:t> Higgs factory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D0656D-8D6D-40C0-84A9-4DA97E82C664}"/>
              </a:ext>
            </a:extLst>
          </p:cNvPr>
          <p:cNvSpPr/>
          <p:nvPr/>
        </p:nvSpPr>
        <p:spPr>
          <a:xfrm>
            <a:off x="10184826" y="2638038"/>
            <a:ext cx="1347357" cy="646331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</a:rPr>
              <a:t>IPAC2015, </a:t>
            </a:r>
          </a:p>
          <a:p>
            <a:pPr lvl="0"/>
            <a:r>
              <a:rPr lang="en-US" dirty="0">
                <a:solidFill>
                  <a:schemeClr val="bg1"/>
                </a:solidFill>
              </a:rPr>
              <a:t>TUPTY057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A0893D-D8A6-4905-B7D6-8120063786C4}"/>
              </a:ext>
            </a:extLst>
          </p:cNvPr>
          <p:cNvSpPr txBox="1"/>
          <p:nvPr/>
        </p:nvSpPr>
        <p:spPr>
          <a:xfrm>
            <a:off x="1809481" y="3284369"/>
            <a:ext cx="2749594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plasma lens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&amp; plasma-based bunch compression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F8BC17-1878-4DE6-B3BE-44B5337954D2}"/>
              </a:ext>
            </a:extLst>
          </p:cNvPr>
          <p:cNvSpPr txBox="1"/>
          <p:nvPr/>
        </p:nvSpPr>
        <p:spPr>
          <a:xfrm>
            <a:off x="3234600" y="6313200"/>
            <a:ext cx="4352602" cy="369332"/>
          </a:xfrm>
          <a:prstGeom prst="rect">
            <a:avLst/>
          </a:prstGeom>
          <a:solidFill>
            <a:srgbClr val="99FF9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R. Aleksan, F. Zimmermann et al., 2015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7B78AD-2B8D-47B4-82B8-C56FF2912D38}"/>
              </a:ext>
            </a:extLst>
          </p:cNvPr>
          <p:cNvSpPr/>
          <p:nvPr/>
        </p:nvSpPr>
        <p:spPr>
          <a:xfrm>
            <a:off x="119336" y="4462996"/>
            <a:ext cx="2249398" cy="646331"/>
          </a:xfrm>
          <a:prstGeom prst="rect">
            <a:avLst/>
          </a:prstGeom>
          <a:solidFill>
            <a:srgbClr val="00B050"/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Part. </a:t>
            </a:r>
            <a:r>
              <a:rPr lang="en-GB" dirty="0" err="1">
                <a:solidFill>
                  <a:schemeClr val="bg1"/>
                </a:solidFill>
              </a:rPr>
              <a:t>Acc</a:t>
            </a:r>
            <a:r>
              <a:rPr lang="en-GB" dirty="0">
                <a:solidFill>
                  <a:schemeClr val="bg1"/>
                </a:solidFill>
              </a:rPr>
              <a:t>, 1987, </a:t>
            </a:r>
          </a:p>
          <a:p>
            <a:r>
              <a:rPr lang="en-GB" dirty="0">
                <a:solidFill>
                  <a:schemeClr val="bg1"/>
                </a:solidFill>
              </a:rPr>
              <a:t>Vol. 20, pp. 171-182</a:t>
            </a:r>
          </a:p>
        </p:txBody>
      </p:sp>
    </p:spTree>
    <p:extLst>
      <p:ext uri="{BB962C8B-B14F-4D97-AF65-F5344CB8AC3E}">
        <p14:creationId xmlns:p14="http://schemas.microsoft.com/office/powerpoint/2010/main" val="340261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280AC-A9BB-4FE0-BB5E-9645A4A2EA6E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4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– the hadron collider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EAFA8D-B679-40CC-BD93-012741D6A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200945"/>
            <a:ext cx="1823251" cy="645952"/>
          </a:xfrm>
          <a:prstGeom prst="rect">
            <a:avLst/>
          </a:prstGeom>
        </p:spPr>
      </p:pic>
      <p:pic>
        <p:nvPicPr>
          <p:cNvPr id="16" name="Picture 15" descr="layout_c.pdf">
            <a:extLst>
              <a:ext uri="{FF2B5EF4-FFF2-40B4-BE49-F238E27FC236}">
                <a16:creationId xmlns:a16="http://schemas.microsoft.com/office/drawing/2014/main" id="{F1272C59-BDA1-4DDB-AA11-AC21F55E49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490" y="1288080"/>
            <a:ext cx="4712090" cy="49084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F7E7103-A41B-45BD-98AE-E383514B29EF}"/>
              </a:ext>
            </a:extLst>
          </p:cNvPr>
          <p:cNvSpPr txBox="1"/>
          <p:nvPr/>
        </p:nvSpPr>
        <p:spPr>
          <a:xfrm>
            <a:off x="771386" y="3974787"/>
            <a:ext cx="24388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crystal collimators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alternative option: plasma collimators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B3B5F8-A92B-4BAA-A6AB-F522E7F361FE}"/>
              </a:ext>
            </a:extLst>
          </p:cNvPr>
          <p:cNvSpPr txBox="1"/>
          <p:nvPr/>
        </p:nvSpPr>
        <p:spPr>
          <a:xfrm>
            <a:off x="9088623" y="3892735"/>
            <a:ext cx="27495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option: plasma-based beam dump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with integrated “AWAKE/SHIP” facility</a:t>
            </a:r>
            <a:endParaRPr lang="en-GB" sz="2000" b="1" dirty="0">
              <a:solidFill>
                <a:srgbClr val="7030A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E1360BD-FB8A-4F6E-8836-467BF4F96BA9}"/>
              </a:ext>
            </a:extLst>
          </p:cNvPr>
          <p:cNvCxnSpPr>
            <a:cxnSpLocks/>
          </p:cNvCxnSpPr>
          <p:nvPr/>
        </p:nvCxnSpPr>
        <p:spPr>
          <a:xfrm flipV="1">
            <a:off x="2879387" y="3951514"/>
            <a:ext cx="877329" cy="484299"/>
          </a:xfrm>
          <a:prstGeom prst="straightConnector1">
            <a:avLst/>
          </a:prstGeom>
          <a:ln w="44450">
            <a:solidFill>
              <a:srgbClr val="7030A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34395A8-2DA3-4C3C-8BA0-9D11D137190A}"/>
              </a:ext>
            </a:extLst>
          </p:cNvPr>
          <p:cNvCxnSpPr>
            <a:cxnSpLocks/>
          </p:cNvCxnSpPr>
          <p:nvPr/>
        </p:nvCxnSpPr>
        <p:spPr>
          <a:xfrm flipH="1" flipV="1">
            <a:off x="8435285" y="3951514"/>
            <a:ext cx="525004" cy="246416"/>
          </a:xfrm>
          <a:prstGeom prst="straightConnector1">
            <a:avLst/>
          </a:prstGeom>
          <a:ln w="44450">
            <a:solidFill>
              <a:srgbClr val="7030A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451CA5C-3684-460B-8AE5-0019AEE03B7E}"/>
              </a:ext>
            </a:extLst>
          </p:cNvPr>
          <p:cNvSpPr txBox="1"/>
          <p:nvPr/>
        </p:nvSpPr>
        <p:spPr>
          <a:xfrm>
            <a:off x="140789" y="1251997"/>
            <a:ext cx="37000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CC"/>
                </a:solidFill>
              </a:rPr>
              <a:t>baseline: beam from plasma 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ion sources,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for H</a:t>
            </a:r>
            <a:r>
              <a:rPr lang="en-US" sz="2000" b="1" baseline="30000" dirty="0">
                <a:solidFill>
                  <a:srgbClr val="0000CC"/>
                </a:solidFill>
              </a:rPr>
              <a:t>-</a:t>
            </a:r>
            <a:r>
              <a:rPr lang="en-US" sz="2000" b="1" dirty="0">
                <a:solidFill>
                  <a:srgbClr val="0000CC"/>
                </a:solidFill>
              </a:rPr>
              <a:t>  (RF-ICP) and </a:t>
            </a:r>
          </a:p>
          <a:p>
            <a:r>
              <a:rPr lang="en-US" sz="2000" b="1" dirty="0">
                <a:solidFill>
                  <a:srgbClr val="0000CC"/>
                </a:solidFill>
              </a:rPr>
              <a:t>heavy ions (ECRIS)</a:t>
            </a:r>
            <a:endParaRPr lang="en-GB" sz="2000" b="1" dirty="0">
              <a:solidFill>
                <a:srgbClr val="0000CC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610434-798A-445F-B247-4CAB17393CDD}"/>
              </a:ext>
            </a:extLst>
          </p:cNvPr>
          <p:cNvSpPr txBox="1"/>
          <p:nvPr/>
        </p:nvSpPr>
        <p:spPr>
          <a:xfrm>
            <a:off x="9268731" y="1144641"/>
            <a:ext cx="24388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question: crystals or plasma to replace the high-field bending magnets??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BF9B802-317D-4847-A02E-76CBDACD44C6}"/>
              </a:ext>
            </a:extLst>
          </p:cNvPr>
          <p:cNvSpPr/>
          <p:nvPr/>
        </p:nvSpPr>
        <p:spPr>
          <a:xfrm>
            <a:off x="9283683" y="2775857"/>
            <a:ext cx="2738598" cy="369332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lvl="0"/>
            <a:r>
              <a:rPr lang="en-GB" dirty="0">
                <a:solidFill>
                  <a:schemeClr val="bg1"/>
                </a:solidFill>
              </a:rPr>
              <a:t>PhysRevSTAB.4.091301</a:t>
            </a:r>
          </a:p>
        </p:txBody>
      </p:sp>
    </p:spTree>
    <p:extLst>
      <p:ext uri="{BB962C8B-B14F-4D97-AF65-F5344CB8AC3E}">
        <p14:creationId xmlns:p14="http://schemas.microsoft.com/office/powerpoint/2010/main" val="260992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0" grpId="0"/>
      <p:bldP spid="11" grpId="0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10523</TotalTime>
  <Words>1581</Words>
  <Application>Microsoft Office PowerPoint</Application>
  <PresentationFormat>Widescreen</PresentationFormat>
  <Paragraphs>341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Symbol</vt:lpstr>
      <vt:lpstr>Tahoma</vt:lpstr>
      <vt:lpstr>Times New Roman</vt:lpstr>
      <vt:lpstr>Office Theme</vt:lpstr>
      <vt:lpstr>2_FC5643-CERN3027 - Scale of contributions</vt:lpstr>
      <vt:lpstr>4_Office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Beneficiaries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423</cp:revision>
  <dcterms:created xsi:type="dcterms:W3CDTF">2020-09-05T21:54:52Z</dcterms:created>
  <dcterms:modified xsi:type="dcterms:W3CDTF">2021-03-30T08:58:37Z</dcterms:modified>
</cp:coreProperties>
</file>