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37"/>
  </p:notesMasterIdLst>
  <p:handoutMasterIdLst>
    <p:handoutMasterId r:id="rId38"/>
  </p:handoutMasterIdLst>
  <p:sldIdLst>
    <p:sldId id="319" r:id="rId2"/>
    <p:sldId id="2567" r:id="rId3"/>
    <p:sldId id="2732" r:id="rId4"/>
    <p:sldId id="2570" r:id="rId5"/>
    <p:sldId id="2691" r:id="rId6"/>
    <p:sldId id="2710" r:id="rId7"/>
    <p:sldId id="2709" r:id="rId8"/>
    <p:sldId id="2708" r:id="rId9"/>
    <p:sldId id="2717" r:id="rId10"/>
    <p:sldId id="2733" r:id="rId11"/>
    <p:sldId id="2693" r:id="rId12"/>
    <p:sldId id="2694" r:id="rId13"/>
    <p:sldId id="2702" r:id="rId14"/>
    <p:sldId id="2674" r:id="rId15"/>
    <p:sldId id="2701" r:id="rId16"/>
    <p:sldId id="2695" r:id="rId17"/>
    <p:sldId id="2697" r:id="rId18"/>
    <p:sldId id="2698" r:id="rId19"/>
    <p:sldId id="2699" r:id="rId20"/>
    <p:sldId id="2700" r:id="rId21"/>
    <p:sldId id="2725" r:id="rId22"/>
    <p:sldId id="2722" r:id="rId23"/>
    <p:sldId id="2730" r:id="rId24"/>
    <p:sldId id="2731" r:id="rId25"/>
    <p:sldId id="2729" r:id="rId26"/>
    <p:sldId id="2714" r:id="rId27"/>
    <p:sldId id="2734" r:id="rId28"/>
    <p:sldId id="2713" r:id="rId29"/>
    <p:sldId id="2712" r:id="rId30"/>
    <p:sldId id="2711" r:id="rId31"/>
    <p:sldId id="2706" r:id="rId32"/>
    <p:sldId id="2705" r:id="rId33"/>
    <p:sldId id="2704" r:id="rId34"/>
    <p:sldId id="2728" r:id="rId35"/>
    <p:sldId id="2735" r:id="rId36"/>
  </p:sldIdLst>
  <p:sldSz cx="12192000" cy="6858000"/>
  <p:notesSz cx="7104063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strella Vergara Fernandez" initials="EVF" lastIdx="2" clrIdx="0">
    <p:extLst>
      <p:ext uri="{19B8F6BF-5375-455C-9EA6-DF929625EA0E}">
        <p15:presenceInfo xmlns:p15="http://schemas.microsoft.com/office/powerpoint/2012/main" userId="S::estrella.vergara.fernandez@cern.ch::5e797cff-8c58-4f8a-836a-4680aa39d8a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9A06"/>
    <a:srgbClr val="FF9933"/>
    <a:srgbClr val="FF3333"/>
    <a:srgbClr val="FF5D5D"/>
    <a:srgbClr val="000000"/>
    <a:srgbClr val="FF9900"/>
    <a:srgbClr val="E89918"/>
    <a:srgbClr val="FF6600"/>
    <a:srgbClr val="FF6161"/>
    <a:srgbClr val="7030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126" autoAdjust="0"/>
    <p:restoredTop sz="96531" autoAdjust="0"/>
  </p:normalViewPr>
  <p:slideViewPr>
    <p:cSldViewPr snapToGrid="0" snapToObjects="1">
      <p:cViewPr varScale="1">
        <p:scale>
          <a:sx n="101" d="100"/>
          <a:sy n="101" d="100"/>
        </p:scale>
        <p:origin x="138" y="60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70" d="100"/>
        <a:sy n="70" d="100"/>
      </p:scale>
      <p:origin x="0" y="-7876"/>
    </p:cViewPr>
  </p:sorterViewPr>
  <p:notesViewPr>
    <p:cSldViewPr snapToGrid="0" snapToObjects="1">
      <p:cViewPr varScale="1">
        <p:scale>
          <a:sx n="89" d="100"/>
          <a:sy n="89" d="100"/>
        </p:scale>
        <p:origin x="373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1731"/>
          </a:xfrm>
          <a:prstGeom prst="rect">
            <a:avLst/>
          </a:prstGeom>
        </p:spPr>
        <p:txBody>
          <a:bodyPr vert="horz" lIns="95527" tIns="47764" rIns="95527" bIns="47764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992" y="0"/>
            <a:ext cx="3078427" cy="511731"/>
          </a:xfrm>
          <a:prstGeom prst="rect">
            <a:avLst/>
          </a:prstGeom>
        </p:spPr>
        <p:txBody>
          <a:bodyPr vert="horz" lIns="95527" tIns="47764" rIns="95527" bIns="47764" rtlCol="0"/>
          <a:lstStyle>
            <a:lvl1pPr algn="r">
              <a:defRPr sz="1300"/>
            </a:lvl1pPr>
          </a:lstStyle>
          <a:p>
            <a:fld id="{4D2FAC70-F179-194B-9BAC-2E429596CD40}" type="datetimeFigureOut">
              <a:rPr lang="en-US" smtClean="0"/>
              <a:t>3/24/2021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8427" cy="511731"/>
          </a:xfrm>
          <a:prstGeom prst="rect">
            <a:avLst/>
          </a:prstGeom>
        </p:spPr>
        <p:txBody>
          <a:bodyPr vert="horz" lIns="95527" tIns="47764" rIns="95527" bIns="47764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992" y="9721106"/>
            <a:ext cx="3078427" cy="511731"/>
          </a:xfrm>
          <a:prstGeom prst="rect">
            <a:avLst/>
          </a:prstGeom>
        </p:spPr>
        <p:txBody>
          <a:bodyPr vert="horz" lIns="95527" tIns="47764" rIns="95527" bIns="47764" rtlCol="0" anchor="b"/>
          <a:lstStyle>
            <a:lvl1pPr algn="r">
              <a:defRPr sz="1300"/>
            </a:lvl1pPr>
          </a:lstStyle>
          <a:p>
            <a:fld id="{8E2C4154-7735-D342-82C6-591FC3C651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26542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1731"/>
          </a:xfrm>
          <a:prstGeom prst="rect">
            <a:avLst/>
          </a:prstGeom>
        </p:spPr>
        <p:txBody>
          <a:bodyPr vert="horz" lIns="95527" tIns="47764" rIns="95527" bIns="47764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1731"/>
          </a:xfrm>
          <a:prstGeom prst="rect">
            <a:avLst/>
          </a:prstGeom>
        </p:spPr>
        <p:txBody>
          <a:bodyPr vert="horz" lIns="95527" tIns="47764" rIns="95527" bIns="47764" rtlCol="0"/>
          <a:lstStyle>
            <a:lvl1pPr algn="r">
              <a:defRPr sz="1300"/>
            </a:lvl1pPr>
          </a:lstStyle>
          <a:p>
            <a:fld id="{3930F758-DFBF-5B42-97CC-F2A9407354EB}" type="datetimeFigureOut">
              <a:rPr lang="en-US" smtClean="0"/>
              <a:t>3/24/2021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288" y="768350"/>
            <a:ext cx="6821487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27" tIns="47764" rIns="95527" bIns="47764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407" y="4861442"/>
            <a:ext cx="5683250" cy="4605576"/>
          </a:xfrm>
          <a:prstGeom prst="rect">
            <a:avLst/>
          </a:prstGeom>
        </p:spPr>
        <p:txBody>
          <a:bodyPr vert="horz" lIns="95527" tIns="47764" rIns="95527" bIns="47764" rtlCol="0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8427" cy="511731"/>
          </a:xfrm>
          <a:prstGeom prst="rect">
            <a:avLst/>
          </a:prstGeom>
        </p:spPr>
        <p:txBody>
          <a:bodyPr vert="horz" lIns="95527" tIns="47764" rIns="95527" bIns="47764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992" y="9721106"/>
            <a:ext cx="3078427" cy="511731"/>
          </a:xfrm>
          <a:prstGeom prst="rect">
            <a:avLst/>
          </a:prstGeom>
        </p:spPr>
        <p:txBody>
          <a:bodyPr vert="horz" lIns="95527" tIns="47764" rIns="95527" bIns="47764" rtlCol="0" anchor="b"/>
          <a:lstStyle>
            <a:lvl1pPr algn="r">
              <a:defRPr sz="1300"/>
            </a:lvl1pPr>
          </a:lstStyle>
          <a:p>
            <a:fld id="{7DE29D72-7882-1E48-BB17-3EA96D8F7A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813346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00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E29D72-7882-1E48-BB17-3EA96D8F7AD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74903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575733" y="2121291"/>
            <a:ext cx="11021312" cy="1826363"/>
          </a:xfrm>
          <a:prstGeom prst="rect">
            <a:avLst/>
          </a:prstGeo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575733" y="4171952"/>
            <a:ext cx="11021312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/>
              <a:t>Author and Affiliation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575733" y="5550320"/>
            <a:ext cx="3570598" cy="981541"/>
            <a:chOff x="992934" y="955285"/>
            <a:chExt cx="3477354" cy="981541"/>
          </a:xfrm>
        </p:grpSpPr>
        <p:pic>
          <p:nvPicPr>
            <p:cNvPr id="6" name="Picture 5"/>
            <p:cNvPicPr>
              <a:picLocks noChangeAspect="1"/>
            </p:cNvPicPr>
            <p:nvPr userDrawn="1"/>
          </p:nvPicPr>
          <p:blipFill rotWithShape="1"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118946" y="1021022"/>
              <a:ext cx="2351342" cy="850067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 userDrawn="1"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92934" y="955285"/>
              <a:ext cx="1310651" cy="981541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1097" y="1692065"/>
            <a:ext cx="3419820" cy="3474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86009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609601" y="1260000"/>
            <a:ext cx="10968567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  <a:p>
            <a:pPr lvl="4"/>
            <a:r>
              <a:rPr lang="x-none" dirty="0"/>
              <a:t>Slide text fifth level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E78427-44BD-4D3A-AC75-61B2904008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6A8D232-F1D1-4FB3-AA4C-1FFC889C7675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4038599" y="6356350"/>
            <a:ext cx="4409661" cy="365125"/>
          </a:xfrm>
        </p:spPr>
        <p:txBody>
          <a:bodyPr/>
          <a:lstStyle>
            <a:lvl1pPr>
              <a:defRPr b="0" i="0"/>
            </a:lvl1pPr>
          </a:lstStyle>
          <a:p>
            <a:r>
              <a:rPr lang="fr-CH" dirty="0" smtClean="0"/>
              <a:t>Machine Protection Panel Meeting (LHC), </a:t>
            </a:r>
            <a:r>
              <a:rPr lang="en-US" dirty="0" smtClean="0"/>
              <a:t>26</a:t>
            </a:r>
            <a:r>
              <a:rPr lang="en-US" baseline="30000" dirty="0" smtClean="0"/>
              <a:t>th</a:t>
            </a:r>
            <a:r>
              <a:rPr lang="en-US" dirty="0" smtClean="0"/>
              <a:t> March 2021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233493"/>
            <a:ext cx="10969139" cy="715840"/>
          </a:xfrm>
          <a:prstGeom prst="rect">
            <a:avLst/>
          </a:prstGeom>
        </p:spPr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609601" y="1245522"/>
            <a:ext cx="10968567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  <a:p>
            <a:pPr lvl="4"/>
            <a:r>
              <a:rPr lang="x-none" dirty="0"/>
              <a:t>Slide text fifth level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5B8BBA3-DB70-4E95-8AEE-79974900F61C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4038600" y="6356350"/>
            <a:ext cx="4280452" cy="365125"/>
          </a:xfrm>
        </p:spPr>
        <p:txBody>
          <a:bodyPr/>
          <a:lstStyle/>
          <a:p>
            <a:r>
              <a:rPr lang="fr-CH" dirty="0" smtClean="0"/>
              <a:t>Machine Protection Panel Meeting (LHC), </a:t>
            </a:r>
            <a:r>
              <a:rPr lang="en-US" dirty="0" smtClean="0"/>
              <a:t>26</a:t>
            </a:r>
            <a:r>
              <a:rPr lang="en-US" baseline="30000" dirty="0" smtClean="0"/>
              <a:t>th</a:t>
            </a:r>
            <a:r>
              <a:rPr lang="en-US" dirty="0" smtClean="0"/>
              <a:t> March 2021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233493"/>
            <a:ext cx="10969139" cy="715840"/>
          </a:xfrm>
          <a:prstGeom prst="rect">
            <a:avLst/>
          </a:prstGeom>
        </p:spPr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F1754F-9AE6-4139-AE97-D26A5FED3204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038600" y="6356350"/>
            <a:ext cx="4300330" cy="365125"/>
          </a:xfrm>
        </p:spPr>
        <p:txBody>
          <a:bodyPr/>
          <a:lstStyle/>
          <a:p>
            <a:r>
              <a:rPr lang="fr-CH" dirty="0" smtClean="0"/>
              <a:t>Machine Protection Panel Meeting (LHC), </a:t>
            </a:r>
            <a:r>
              <a:rPr lang="en-US" dirty="0" smtClean="0"/>
              <a:t>26</a:t>
            </a:r>
            <a:r>
              <a:rPr lang="en-US" baseline="30000" dirty="0" smtClean="0"/>
              <a:t>th</a:t>
            </a:r>
            <a:r>
              <a:rPr lang="en-US" dirty="0" smtClean="0"/>
              <a:t> March 2021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752600" y="4214814"/>
            <a:ext cx="8714317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x-none" dirty="0"/>
              <a:t>Click to edit Master text styles</a:t>
            </a:r>
          </a:p>
        </p:txBody>
      </p:sp>
      <p:grpSp>
        <p:nvGrpSpPr>
          <p:cNvPr id="2" name="Group 1"/>
          <p:cNvGrpSpPr/>
          <p:nvPr userDrawn="1"/>
        </p:nvGrpSpPr>
        <p:grpSpPr>
          <a:xfrm>
            <a:off x="4341776" y="2728328"/>
            <a:ext cx="3508447" cy="981541"/>
            <a:chOff x="992934" y="955285"/>
            <a:chExt cx="3477354" cy="981541"/>
          </a:xfrm>
        </p:grpSpPr>
        <p:pic>
          <p:nvPicPr>
            <p:cNvPr id="5" name="Picture 4"/>
            <p:cNvPicPr>
              <a:picLocks noChangeAspect="1"/>
            </p:cNvPicPr>
            <p:nvPr userDrawn="1"/>
          </p:nvPicPr>
          <p:blipFill rotWithShape="1"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118946" y="1021022"/>
              <a:ext cx="2351342" cy="850067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 userDrawn="1"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92934" y="955285"/>
              <a:ext cx="1310651" cy="98154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575733" y="2121291"/>
            <a:ext cx="11021312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575733" y="4171952"/>
            <a:ext cx="11021312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/>
              <a:t>Author and Affiliation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575733" y="5550320"/>
            <a:ext cx="3570598" cy="981541"/>
            <a:chOff x="992934" y="955285"/>
            <a:chExt cx="3477354" cy="981541"/>
          </a:xfrm>
        </p:grpSpPr>
        <p:pic>
          <p:nvPicPr>
            <p:cNvPr id="6" name="Picture 5"/>
            <p:cNvPicPr>
              <a:picLocks noChangeAspect="1"/>
            </p:cNvPicPr>
            <p:nvPr userDrawn="1"/>
          </p:nvPicPr>
          <p:blipFill rotWithShape="1"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118946" y="1021022"/>
              <a:ext cx="2351342" cy="850067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 userDrawn="1"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92934" y="955285"/>
              <a:ext cx="1310651" cy="98154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396873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609601" y="1260000"/>
            <a:ext cx="10968567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  <a:p>
            <a:pPr lvl="4"/>
            <a:r>
              <a:rPr lang="x-none" dirty="0"/>
              <a:t>Slide text fifth level</a:t>
            </a:r>
            <a:endParaRPr lang="en-US" dirty="0"/>
          </a:p>
        </p:txBody>
      </p:sp>
      <p:sp>
        <p:nvSpPr>
          <p:cNvPr id="6" name="Footer Placeholder 2"/>
          <p:cNvSpPr txBox="1">
            <a:spLocks/>
          </p:cNvSpPr>
          <p:nvPr userDrawn="1"/>
        </p:nvSpPr>
        <p:spPr>
          <a:xfrm>
            <a:off x="3033277" y="6357297"/>
            <a:ext cx="75759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9343810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609601" y="1245522"/>
            <a:ext cx="10968567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  <a:p>
            <a:pPr lvl="4"/>
            <a:r>
              <a:rPr lang="x-none" dirty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37049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752600" y="4214814"/>
            <a:ext cx="8714317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x-none" dirty="0"/>
              <a:t>Click to edit Master text styles</a:t>
            </a:r>
          </a:p>
        </p:txBody>
      </p:sp>
      <p:grpSp>
        <p:nvGrpSpPr>
          <p:cNvPr id="2" name="Group 1"/>
          <p:cNvGrpSpPr/>
          <p:nvPr userDrawn="1"/>
        </p:nvGrpSpPr>
        <p:grpSpPr>
          <a:xfrm>
            <a:off x="3791523" y="3153362"/>
            <a:ext cx="4636472" cy="981541"/>
            <a:chOff x="992934" y="955285"/>
            <a:chExt cx="3477354" cy="981541"/>
          </a:xfrm>
        </p:grpSpPr>
        <p:pic>
          <p:nvPicPr>
            <p:cNvPr id="5" name="Picture 4"/>
            <p:cNvPicPr>
              <a:picLocks noChangeAspect="1"/>
            </p:cNvPicPr>
            <p:nvPr userDrawn="1"/>
          </p:nvPicPr>
          <p:blipFill rotWithShape="1"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118946" y="1021022"/>
              <a:ext cx="2351342" cy="850067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 userDrawn="1"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92934" y="955285"/>
              <a:ext cx="1310651" cy="98154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895107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609232" y="6356351"/>
            <a:ext cx="9731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260001"/>
            <a:ext cx="10969139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Slide text first level</a:t>
            </a:r>
          </a:p>
          <a:p>
            <a:pPr lvl="1" eaLnBrk="1" latinLnBrk="0" hangingPunct="1"/>
            <a:r>
              <a:rPr kumimoji="0" lang="fr-CH" dirty="0"/>
              <a:t>Slide text second level</a:t>
            </a:r>
          </a:p>
          <a:p>
            <a:pPr lvl="2" eaLnBrk="1" latinLnBrk="0" hangingPunct="1"/>
            <a:r>
              <a:rPr kumimoji="0" lang="fr-CH" dirty="0"/>
              <a:t>Slide text third level</a:t>
            </a:r>
          </a:p>
          <a:p>
            <a:pPr lvl="3" eaLnBrk="1" latinLnBrk="0" hangingPunct="1"/>
            <a:r>
              <a:rPr kumimoji="0" lang="fr-CH" dirty="0"/>
              <a:t>Slide text fourth level</a:t>
            </a:r>
          </a:p>
          <a:p>
            <a:pPr lvl="4" eaLnBrk="1" latinLnBrk="0" hangingPunct="1"/>
            <a:r>
              <a:rPr kumimoji="0" lang="fr-CH" dirty="0"/>
              <a:t>Slide text fifth level</a:t>
            </a:r>
            <a:endParaRPr kumimoji="0"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09600" y="6285763"/>
            <a:ext cx="10969139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" name="Group 1"/>
          <p:cNvGrpSpPr/>
          <p:nvPr userDrawn="1"/>
        </p:nvGrpSpPr>
        <p:grpSpPr>
          <a:xfrm>
            <a:off x="609602" y="6356350"/>
            <a:ext cx="1781502" cy="391960"/>
            <a:chOff x="1506415" y="4708733"/>
            <a:chExt cx="1451237" cy="391960"/>
          </a:xfrm>
        </p:grpSpPr>
        <p:pic>
          <p:nvPicPr>
            <p:cNvPr id="11" name="Picture 10"/>
            <p:cNvPicPr>
              <a:picLocks noChangeAspect="1"/>
            </p:cNvPicPr>
            <p:nvPr userDrawn="1"/>
          </p:nvPicPr>
          <p:blipFill rotWithShape="1"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506415" y="4708733"/>
              <a:ext cx="513009" cy="391960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 userDrawn="1"/>
          </p:nvPicPr>
          <p:blipFill rotWithShape="1"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930069" y="4712818"/>
              <a:ext cx="1027583" cy="383791"/>
            </a:xfrm>
            <a:prstGeom prst="rect">
              <a:avLst/>
            </a:prstGeom>
          </p:spPr>
        </p:pic>
      </p:grp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609602" y="267423"/>
            <a:ext cx="10972796" cy="6901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AD3C729-D7DC-4B4B-9E23-470AB2DE2F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Vacuum Seminar, 27th October 2020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5" r:id="rId3"/>
    <p:sldLayoutId id="2147483682" r:id="rId4"/>
    <p:sldLayoutId id="2147483676" r:id="rId5"/>
    <p:sldLayoutId id="2147483706" r:id="rId6"/>
    <p:sldLayoutId id="2147483707" r:id="rId7"/>
    <p:sldLayoutId id="2147483708" r:id="rId8"/>
    <p:sldLayoutId id="2147483713" r:id="rId9"/>
    <p:sldLayoutId id="2147483714" r:id="rId10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lang="en-GB" sz="3600" b="0" i="0" kern="1200">
          <a:solidFill>
            <a:srgbClr val="0C377B"/>
          </a:solidFill>
          <a:latin typeface="+mj-lt"/>
          <a:ea typeface="+mj-ea"/>
          <a:cs typeface="Ubuntu Light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+mn-l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12" Type="http://schemas.openxmlformats.org/officeDocument/2006/relationships/image" Target="../media/image34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11" Type="http://schemas.openxmlformats.org/officeDocument/2006/relationships/image" Target="../media/image33.png"/><Relationship Id="rId5" Type="http://schemas.openxmlformats.org/officeDocument/2006/relationships/image" Target="../media/image27.png"/><Relationship Id="rId10" Type="http://schemas.openxmlformats.org/officeDocument/2006/relationships/image" Target="../media/image32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8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2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emf"/><Relationship Id="rId2" Type="http://schemas.openxmlformats.org/officeDocument/2006/relationships/image" Target="../media/image7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7.em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5733" y="1602637"/>
            <a:ext cx="11222568" cy="1826363"/>
          </a:xfrm>
        </p:spPr>
        <p:txBody>
          <a:bodyPr>
            <a:normAutofit/>
          </a:bodyPr>
          <a:lstStyle/>
          <a:p>
            <a:r>
              <a:rPr lang="en-GB" sz="3600" dirty="0" smtClean="0"/>
              <a:t>Re-commissioning and changes of the LHC vacuum system</a:t>
            </a:r>
            <a:endParaRPr lang="en-GB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1527" y="4187470"/>
            <a:ext cx="11021312" cy="1734173"/>
          </a:xfrm>
        </p:spPr>
        <p:txBody>
          <a:bodyPr>
            <a:normAutofit/>
          </a:bodyPr>
          <a:lstStyle/>
          <a:p>
            <a:r>
              <a:rPr lang="fr-CH" sz="1600" b="1" i="1" dirty="0" smtClean="0"/>
              <a:t>Machine Protection Panel Meeting (LHC), </a:t>
            </a:r>
            <a:r>
              <a:rPr lang="en-US" sz="1600" b="1" i="1" dirty="0" smtClean="0"/>
              <a:t>26</a:t>
            </a:r>
            <a:r>
              <a:rPr lang="en-US" sz="1600" b="1" i="1" baseline="30000" dirty="0" smtClean="0"/>
              <a:t>th</a:t>
            </a:r>
            <a:r>
              <a:rPr lang="en-US" sz="1600" b="1" i="1" dirty="0" smtClean="0"/>
              <a:t> March 2021</a:t>
            </a:r>
            <a:endParaRPr lang="fr-CH" sz="1600" b="1" i="1" dirty="0"/>
          </a:p>
          <a:p>
            <a:endParaRPr lang="fr-CH" sz="1600" i="1" dirty="0"/>
          </a:p>
          <a:p>
            <a:endParaRPr lang="en-GB" sz="1600" i="1" dirty="0"/>
          </a:p>
          <a:p>
            <a:r>
              <a:rPr lang="en-GB" sz="1600" i="1" dirty="0" smtClean="0"/>
              <a:t>G. Pigny on behalf of TE-VSC</a:t>
            </a:r>
            <a:endParaRPr lang="en-GB" sz="1600" i="1" dirty="0"/>
          </a:p>
          <a:p>
            <a:endParaRPr lang="en-GB" sz="1600" i="1" dirty="0"/>
          </a:p>
          <a:p>
            <a:pPr algn="r"/>
            <a:endParaRPr lang="en-GB" sz="1600" i="1" dirty="0"/>
          </a:p>
        </p:txBody>
      </p:sp>
    </p:spTree>
    <p:extLst>
      <p:ext uri="{BB962C8B-B14F-4D97-AF65-F5344CB8AC3E}">
        <p14:creationId xmlns:p14="http://schemas.microsoft.com/office/powerpoint/2010/main" val="643645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New vacuum </a:t>
            </a:r>
            <a:r>
              <a:rPr lang="en-US" dirty="0" err="1"/>
              <a:t>sectorizations</a:t>
            </a:r>
            <a:r>
              <a:rPr lang="en-US" dirty="0"/>
              <a:t> and interlock logic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fr-CH" smtClean="0"/>
              <a:t>Machine Protection Panel Meeting (LHC), </a:t>
            </a:r>
            <a:r>
              <a:rPr lang="en-US" smtClean="0"/>
              <a:t>26</a:t>
            </a:r>
            <a:r>
              <a:rPr lang="en-US" baseline="30000" smtClean="0"/>
              <a:t>th</a:t>
            </a:r>
            <a:r>
              <a:rPr lang="en-US" smtClean="0"/>
              <a:t> March 2021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241940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Overview of new LHC vacuum sectors during LS2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fr-CH" smtClean="0"/>
              <a:t>Machine Protection Panel Meeting (LHC), </a:t>
            </a:r>
            <a:r>
              <a:rPr lang="en-US" smtClean="0"/>
              <a:t>26</a:t>
            </a:r>
            <a:r>
              <a:rPr lang="en-US" baseline="30000" smtClean="0"/>
              <a:t>th</a:t>
            </a:r>
            <a:r>
              <a:rPr lang="en-US" smtClean="0"/>
              <a:t> March 2021</a:t>
            </a:r>
            <a:endParaRPr lang="fr-CH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D60A915-DD65-44A4-B5DE-E6BFCBD565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3529" y="1940501"/>
            <a:ext cx="2520000" cy="25088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799" y="4570347"/>
            <a:ext cx="1800000" cy="69859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0672" y="5601332"/>
            <a:ext cx="1800000" cy="46421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7283" y="5318648"/>
            <a:ext cx="22730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TDIS </a:t>
            </a:r>
            <a:r>
              <a:rPr lang="en-GB" sz="1200" dirty="0"/>
              <a:t>D4L2.X, C4L2.X, B4L2.X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53799" y="4337100"/>
            <a:ext cx="16800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TI2 </a:t>
            </a:r>
            <a:r>
              <a:rPr lang="en-GB" sz="1200" dirty="0"/>
              <a:t>1203, 1204, 1205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63505" y="1043112"/>
            <a:ext cx="17528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BWS </a:t>
            </a:r>
            <a:r>
              <a:rPr lang="en-GB" sz="1200" dirty="0"/>
              <a:t>E5L4.R, F5L4.R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59936" y="1215776"/>
            <a:ext cx="1800000" cy="61224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181578" y="932693"/>
            <a:ext cx="19269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BWS </a:t>
            </a:r>
            <a:r>
              <a:rPr lang="en-GB" sz="1200" dirty="0"/>
              <a:t>E5R4.B, F5R4.B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4059936" y="3896139"/>
            <a:ext cx="1327073" cy="1440217"/>
          </a:xfrm>
          <a:prstGeom prst="straightConnector1">
            <a:avLst/>
          </a:prstGeom>
          <a:ln>
            <a:solidFill>
              <a:schemeClr val="tx2"/>
            </a:solidFill>
            <a:headEnd type="oval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Picture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97353" y="2417954"/>
            <a:ext cx="1800000" cy="712367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629579" y="2114987"/>
            <a:ext cx="17319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BGC </a:t>
            </a:r>
            <a:r>
              <a:rPr lang="en-GB" sz="1200" dirty="0"/>
              <a:t>C5L4.B, B5L4.B</a:t>
            </a: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75016" y="5582577"/>
            <a:ext cx="1800000" cy="424468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2553703" y="5318648"/>
            <a:ext cx="13157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TCLD </a:t>
            </a:r>
            <a:r>
              <a:rPr lang="en-GB" sz="1200" dirty="0"/>
              <a:t>B1-2.R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73747" y="4667757"/>
            <a:ext cx="1800000" cy="479104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2517567" y="4390758"/>
            <a:ext cx="11618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TCLD </a:t>
            </a:r>
            <a:r>
              <a:rPr lang="en-GB" sz="1200" dirty="0"/>
              <a:t>B2-3.B</a:t>
            </a: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006532" y="4705838"/>
            <a:ext cx="1800000" cy="844364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7919255" y="4428839"/>
            <a:ext cx="19873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New valve </a:t>
            </a:r>
            <a:r>
              <a:rPr lang="en-GB" sz="1200" dirty="0"/>
              <a:t>A1L8.X, IP8.X </a:t>
            </a: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089022" y="4685929"/>
            <a:ext cx="1800000" cy="361888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9852253" y="4405242"/>
            <a:ext cx="23641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TDIS </a:t>
            </a:r>
            <a:r>
              <a:rPr lang="en-GB" sz="1200" dirty="0"/>
              <a:t>B4R8.X, C4R8.X, D4R8.X</a:t>
            </a: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079878" y="5498961"/>
            <a:ext cx="1800000" cy="572114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10204246" y="5268938"/>
            <a:ext cx="16876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TI8 </a:t>
            </a:r>
            <a:r>
              <a:rPr lang="en-GB" sz="1200" dirty="0"/>
              <a:t>1805, 1804, 1803</a:t>
            </a:r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6907696" y="3896139"/>
            <a:ext cx="1021191" cy="908233"/>
          </a:xfrm>
          <a:prstGeom prst="straightConnector1">
            <a:avLst/>
          </a:prstGeom>
          <a:ln>
            <a:solidFill>
              <a:schemeClr val="tx2"/>
            </a:solidFill>
            <a:headEnd type="oval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3963918" y="2300753"/>
            <a:ext cx="8477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LSS4</a:t>
            </a:r>
            <a:endParaRPr lang="en-GB" dirty="0"/>
          </a:p>
        </p:txBody>
      </p:sp>
      <p:sp>
        <p:nvSpPr>
          <p:cNvPr id="41" name="TextBox 40"/>
          <p:cNvSpPr txBox="1"/>
          <p:nvPr/>
        </p:nvSpPr>
        <p:spPr>
          <a:xfrm>
            <a:off x="4791298" y="4707407"/>
            <a:ext cx="10842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ARC12</a:t>
            </a:r>
          </a:p>
          <a:p>
            <a:r>
              <a:rPr lang="en-GB" dirty="0" smtClean="0"/>
              <a:t>LSS2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7421112" y="3933432"/>
            <a:ext cx="826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LSS8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3949744" y="3981795"/>
            <a:ext cx="10842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ARC23</a:t>
            </a:r>
            <a:endParaRPr lang="en-GB" dirty="0"/>
          </a:p>
        </p:txBody>
      </p:sp>
      <p:pic>
        <p:nvPicPr>
          <p:cNvPr id="46" name="Picture 4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80672" y="1330574"/>
            <a:ext cx="1800000" cy="771429"/>
          </a:xfrm>
          <a:prstGeom prst="rect">
            <a:avLst/>
          </a:prstGeom>
        </p:spPr>
      </p:pic>
      <p:cxnSp>
        <p:nvCxnSpPr>
          <p:cNvPr id="47" name="Straight Arrow Connector 46"/>
          <p:cNvCxnSpPr/>
          <p:nvPr/>
        </p:nvCxnSpPr>
        <p:spPr>
          <a:xfrm flipH="1" flipV="1">
            <a:off x="3596685" y="2091540"/>
            <a:ext cx="1748353" cy="320457"/>
          </a:xfrm>
          <a:prstGeom prst="straightConnector1">
            <a:avLst/>
          </a:prstGeom>
          <a:ln>
            <a:solidFill>
              <a:schemeClr val="tx2"/>
            </a:solidFill>
            <a:headEnd type="oval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5430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2" grpId="0"/>
      <p:bldP spid="14" grpId="0"/>
      <p:bldP spid="18" grpId="0"/>
      <p:bldP spid="24" grpId="0"/>
      <p:bldP spid="26" grpId="0"/>
      <p:bldP spid="29" grpId="0"/>
      <p:bldP spid="31" grpId="0"/>
      <p:bldP spid="33" grpId="0"/>
      <p:bldP spid="40" grpId="0"/>
      <p:bldP spid="41" grpId="0"/>
      <p:bldP spid="42" grpId="0"/>
      <p:bldP spid="4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1" y="1018369"/>
            <a:ext cx="6128955" cy="1916954"/>
          </a:xfrm>
        </p:spPr>
        <p:txBody>
          <a:bodyPr>
            <a:normAutofit/>
          </a:bodyPr>
          <a:lstStyle/>
          <a:p>
            <a:r>
              <a:rPr lang="fr-CH" sz="2000" dirty="0"/>
              <a:t>New </a:t>
            </a:r>
            <a:r>
              <a:rPr lang="fr-CH" sz="2000" dirty="0" err="1"/>
              <a:t>sectorization</a:t>
            </a:r>
            <a:r>
              <a:rPr lang="fr-CH" sz="2000" dirty="0"/>
              <a:t> of the TED</a:t>
            </a:r>
          </a:p>
          <a:p>
            <a:r>
              <a:rPr lang="fr-CH" sz="2000" dirty="0"/>
              <a:t>New </a:t>
            </a:r>
            <a:r>
              <a:rPr lang="fr-CH" sz="2000" dirty="0" err="1"/>
              <a:t>collimators</a:t>
            </a:r>
            <a:r>
              <a:rPr lang="fr-CH" sz="2000" dirty="0"/>
              <a:t> on LHC </a:t>
            </a:r>
            <a:r>
              <a:rPr lang="fr-CH" sz="2000" dirty="0" err="1"/>
              <a:t>side</a:t>
            </a:r>
            <a:endParaRPr lang="fr-CH" sz="2000" dirty="0"/>
          </a:p>
          <a:p>
            <a:r>
              <a:rPr lang="fr-CH" sz="2000" dirty="0"/>
              <a:t>New Ion </a:t>
            </a:r>
            <a:r>
              <a:rPr lang="fr-CH" sz="2000" dirty="0" err="1"/>
              <a:t>pumps</a:t>
            </a:r>
            <a:r>
              <a:rPr lang="fr-CH" sz="2000" dirty="0"/>
              <a:t> and gauges as interlock sources</a:t>
            </a:r>
          </a:p>
          <a:p>
            <a:r>
              <a:rPr lang="fr-CH" sz="2000" dirty="0"/>
              <a:t>Interlock </a:t>
            </a:r>
            <a:r>
              <a:rPr lang="fr-CH" sz="2000" dirty="0" err="1"/>
              <a:t>cables</a:t>
            </a:r>
            <a:r>
              <a:rPr lang="fr-CH" sz="2000" dirty="0"/>
              <a:t> </a:t>
            </a:r>
            <a:r>
              <a:rPr lang="fr-CH" sz="2000" dirty="0" err="1"/>
              <a:t>between</a:t>
            </a:r>
            <a:r>
              <a:rPr lang="fr-CH" sz="2000" dirty="0"/>
              <a:t> SPS and </a:t>
            </a:r>
            <a:r>
              <a:rPr lang="fr-CH" sz="2000" dirty="0" smtClean="0"/>
              <a:t>LHC</a:t>
            </a:r>
            <a:endParaRPr lang="fr-CH" sz="20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TI2 and TI8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fr-CH" dirty="0" smtClean="0"/>
              <a:t>Machine Protection Panel Meeting (LHC), </a:t>
            </a:r>
            <a:r>
              <a:rPr lang="en-US" dirty="0" smtClean="0"/>
              <a:t>26</a:t>
            </a:r>
            <a:r>
              <a:rPr lang="en-US" baseline="30000" dirty="0" smtClean="0"/>
              <a:t>th</a:t>
            </a:r>
            <a:r>
              <a:rPr lang="en-US" dirty="0" smtClean="0"/>
              <a:t> March 2021</a:t>
            </a:r>
            <a:endParaRPr lang="fr-CH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974"/>
          <a:stretch/>
        </p:blipFill>
        <p:spPr>
          <a:xfrm>
            <a:off x="631144" y="2893289"/>
            <a:ext cx="4100887" cy="326203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4724683" y="3185619"/>
            <a:ext cx="3262032" cy="266956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8268252" y="3768034"/>
            <a:ext cx="3183051" cy="2387288"/>
          </a:xfrm>
          <a:prstGeom prst="rect">
            <a:avLst/>
          </a:prstGeom>
          <a:ln w="19080">
            <a:noFill/>
            <a:round/>
          </a:ln>
          <a:effectLst>
            <a:outerShdw blurRad="50800" dist="37674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986675" y="876591"/>
            <a:ext cx="2728744" cy="2200511"/>
          </a:xfrm>
          <a:prstGeom prst="rect">
            <a:avLst/>
          </a:prstGeom>
          <a:ln w="19080">
            <a:noFill/>
            <a:round/>
          </a:ln>
          <a:effectLst>
            <a:outerShdw blurRad="50800" dist="37674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6738556" y="612474"/>
            <a:ext cx="2277123" cy="1930350"/>
          </a:xfrm>
          <a:prstGeom prst="rect">
            <a:avLst/>
          </a:prstGeom>
          <a:ln w="19050">
            <a:noFill/>
          </a:ln>
          <a:effectLst>
            <a:outerShdw blurRad="50800" dist="50800" dir="2700000" algn="ctr" rotWithShape="0">
              <a:schemeClr val="tx2">
                <a:lumMod val="60000"/>
                <a:lumOff val="40000"/>
              </a:scheme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6883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243429" y="1079608"/>
            <a:ext cx="5187307" cy="5016068"/>
          </a:xfrm>
        </p:spPr>
        <p:txBody>
          <a:bodyPr>
            <a:normAutofit/>
          </a:bodyPr>
          <a:lstStyle/>
          <a:p>
            <a:r>
              <a:rPr lang="fr-CH" sz="2000" dirty="0" smtClean="0"/>
              <a:t>TI2/TI8</a:t>
            </a:r>
          </a:p>
          <a:p>
            <a:pPr lvl="1"/>
            <a:r>
              <a:rPr lang="fr-CH" sz="2000" dirty="0" smtClean="0"/>
              <a:t>First 3 valves (</a:t>
            </a:r>
            <a:r>
              <a:rPr lang="fr-CH" sz="2000" dirty="0" err="1" smtClean="0"/>
              <a:t>from</a:t>
            </a:r>
            <a:r>
              <a:rPr lang="fr-CH" sz="2000" dirty="0" smtClean="0"/>
              <a:t> LHC </a:t>
            </a:r>
            <a:r>
              <a:rPr lang="fr-CH" sz="2000" dirty="0" err="1" smtClean="0"/>
              <a:t>side</a:t>
            </a:r>
            <a:r>
              <a:rPr lang="fr-CH" sz="2000" dirty="0" smtClean="0"/>
              <a:t>) are </a:t>
            </a:r>
            <a:r>
              <a:rPr lang="fr-CH" sz="2000" dirty="0" err="1" smtClean="0"/>
              <a:t>controlled</a:t>
            </a:r>
            <a:r>
              <a:rPr lang="fr-CH" sz="2000" dirty="0" smtClean="0"/>
              <a:t> </a:t>
            </a:r>
            <a:r>
              <a:rPr lang="fr-CH" sz="2000" dirty="0" err="1" smtClean="0"/>
              <a:t>from</a:t>
            </a:r>
            <a:r>
              <a:rPr lang="fr-CH" sz="2000" dirty="0" smtClean="0"/>
              <a:t> LHC</a:t>
            </a:r>
          </a:p>
          <a:p>
            <a:pPr lvl="1"/>
            <a:r>
              <a:rPr lang="fr-CH" sz="2000" dirty="0" smtClean="0"/>
              <a:t>Interlock sources of the 2 first </a:t>
            </a:r>
            <a:r>
              <a:rPr lang="fr-CH" sz="2000" dirty="0" err="1" smtClean="0"/>
              <a:t>sector</a:t>
            </a:r>
            <a:r>
              <a:rPr lang="fr-CH" sz="2000" dirty="0" smtClean="0"/>
              <a:t> valves are </a:t>
            </a:r>
            <a:r>
              <a:rPr lang="fr-CH" sz="2000" dirty="0" err="1" smtClean="0"/>
              <a:t>fully</a:t>
            </a:r>
            <a:r>
              <a:rPr lang="fr-CH" sz="2000" dirty="0" smtClean="0"/>
              <a:t> </a:t>
            </a:r>
            <a:r>
              <a:rPr lang="fr-CH" sz="2000" dirty="0" err="1" smtClean="0"/>
              <a:t>controlled</a:t>
            </a:r>
            <a:r>
              <a:rPr lang="fr-CH" sz="2000" dirty="0" smtClean="0"/>
              <a:t> </a:t>
            </a:r>
            <a:r>
              <a:rPr lang="fr-CH" sz="2000" dirty="0" err="1" smtClean="0"/>
              <a:t>from</a:t>
            </a:r>
            <a:r>
              <a:rPr lang="fr-CH" sz="2000" dirty="0" smtClean="0"/>
              <a:t> LHC</a:t>
            </a:r>
          </a:p>
          <a:p>
            <a:pPr lvl="1"/>
            <a:r>
              <a:rPr lang="fr-CH" sz="2000" dirty="0" smtClean="0"/>
              <a:t>Interlock sources of the </a:t>
            </a:r>
            <a:r>
              <a:rPr lang="fr-CH" sz="2000" dirty="0" err="1" smtClean="0"/>
              <a:t>third</a:t>
            </a:r>
            <a:r>
              <a:rPr lang="fr-CH" sz="2000" dirty="0" smtClean="0"/>
              <a:t> </a:t>
            </a:r>
            <a:r>
              <a:rPr lang="fr-CH" sz="2000" dirty="0" err="1" smtClean="0"/>
              <a:t>sector</a:t>
            </a:r>
            <a:r>
              <a:rPr lang="fr-CH" sz="2000" dirty="0" smtClean="0"/>
              <a:t> valve are </a:t>
            </a:r>
            <a:r>
              <a:rPr lang="fr-CH" sz="2000" dirty="0" err="1" smtClean="0"/>
              <a:t>provided</a:t>
            </a:r>
            <a:r>
              <a:rPr lang="fr-CH" sz="2000" dirty="0" smtClean="0"/>
              <a:t> by LHC (LHC </a:t>
            </a:r>
            <a:r>
              <a:rPr lang="fr-CH" sz="2000" dirty="0" err="1" smtClean="0"/>
              <a:t>side</a:t>
            </a:r>
            <a:r>
              <a:rPr lang="fr-CH" sz="2000" dirty="0" smtClean="0"/>
              <a:t>) and by SPS (SPS </a:t>
            </a:r>
            <a:r>
              <a:rPr lang="fr-CH" sz="2000" dirty="0" err="1" smtClean="0"/>
              <a:t>side</a:t>
            </a:r>
            <a:r>
              <a:rPr lang="fr-CH" sz="2000" dirty="0" smtClean="0"/>
              <a:t>)</a:t>
            </a:r>
          </a:p>
          <a:p>
            <a:pPr lvl="1"/>
            <a:r>
              <a:rPr lang="fr-CH" sz="2000" dirty="0"/>
              <a:t>The </a:t>
            </a:r>
            <a:r>
              <a:rPr lang="fr-CH" sz="2000" dirty="0" err="1"/>
              <a:t>status</a:t>
            </a:r>
            <a:r>
              <a:rPr lang="fr-CH" sz="2000" dirty="0"/>
              <a:t> of </a:t>
            </a:r>
            <a:r>
              <a:rPr lang="fr-CH" sz="2000" dirty="0" err="1" smtClean="0"/>
              <a:t>third</a:t>
            </a:r>
            <a:r>
              <a:rPr lang="fr-CH" sz="2000" dirty="0" smtClean="0"/>
              <a:t> valve </a:t>
            </a:r>
            <a:r>
              <a:rPr lang="fr-CH" sz="2000" dirty="0" err="1" smtClean="0"/>
              <a:t>is</a:t>
            </a:r>
            <a:r>
              <a:rPr lang="fr-CH" sz="2000" dirty="0" smtClean="0"/>
              <a:t> </a:t>
            </a:r>
            <a:r>
              <a:rPr lang="fr-CH" sz="2000" dirty="0" err="1"/>
              <a:t>transmitted</a:t>
            </a:r>
            <a:r>
              <a:rPr lang="fr-CH" sz="2000" dirty="0"/>
              <a:t> to </a:t>
            </a:r>
            <a:r>
              <a:rPr lang="fr-CH" sz="2000" dirty="0" smtClean="0"/>
              <a:t>the SPS BIC </a:t>
            </a:r>
            <a:r>
              <a:rPr lang="fr-CH" sz="2000" dirty="0"/>
              <a:t>to </a:t>
            </a:r>
            <a:r>
              <a:rPr lang="fr-CH" sz="2000" dirty="0" err="1"/>
              <a:t>enable</a:t>
            </a:r>
            <a:r>
              <a:rPr lang="fr-CH" sz="2000" dirty="0"/>
              <a:t> the injection</a:t>
            </a:r>
            <a:r>
              <a:rPr lang="fr-CH" sz="2000" dirty="0" smtClean="0"/>
              <a:t>.</a:t>
            </a:r>
            <a:endParaRPr lang="fr-CH" sz="20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TI2 and TI8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fr-CH" dirty="0" smtClean="0"/>
              <a:t>Machine Protection Panel Meeting (LHC), </a:t>
            </a:r>
            <a:r>
              <a:rPr lang="en-US" dirty="0" smtClean="0"/>
              <a:t>26</a:t>
            </a:r>
            <a:r>
              <a:rPr lang="en-US" baseline="30000" dirty="0" smtClean="0"/>
              <a:t>th</a:t>
            </a:r>
            <a:r>
              <a:rPr lang="en-US" dirty="0" smtClean="0"/>
              <a:t> March 2021</a:t>
            </a:r>
            <a:endParaRPr lang="fr-CH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396" y="1390858"/>
            <a:ext cx="5076825" cy="128587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396" y="4016511"/>
            <a:ext cx="4438650" cy="127635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88346" y="1091765"/>
            <a:ext cx="18592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TI2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388346" y="3714707"/>
            <a:ext cx="18592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TI8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1699592" y="3087739"/>
            <a:ext cx="864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TED</a:t>
            </a:r>
            <a:endParaRPr lang="en-GB" dirty="0"/>
          </a:p>
        </p:txBody>
      </p:sp>
      <p:sp>
        <p:nvSpPr>
          <p:cNvPr id="17" name="Left Brace 16"/>
          <p:cNvSpPr/>
          <p:nvPr/>
        </p:nvSpPr>
        <p:spPr>
          <a:xfrm rot="16200000">
            <a:off x="1915768" y="2421721"/>
            <a:ext cx="258418" cy="1038639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3233529" y="5696650"/>
            <a:ext cx="864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TED</a:t>
            </a:r>
            <a:endParaRPr lang="en-GB" dirty="0"/>
          </a:p>
        </p:txBody>
      </p:sp>
      <p:sp>
        <p:nvSpPr>
          <p:cNvPr id="19" name="Left Brace 18"/>
          <p:cNvSpPr/>
          <p:nvPr/>
        </p:nvSpPr>
        <p:spPr>
          <a:xfrm rot="16200000">
            <a:off x="3449705" y="5030632"/>
            <a:ext cx="258418" cy="1038639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5088835" y="4681329"/>
            <a:ext cx="474386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5088835" y="4290197"/>
            <a:ext cx="864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SPS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453262" y="5948844"/>
            <a:ext cx="864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LHC</a:t>
            </a:r>
            <a:endParaRPr lang="en-GB" dirty="0"/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737559" y="5407288"/>
            <a:ext cx="0" cy="54155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104978" y="2076254"/>
            <a:ext cx="504624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20910" y="1706922"/>
            <a:ext cx="864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SPS</a:t>
            </a:r>
            <a:endParaRPr lang="en-GB" dirty="0"/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5143907" y="2799472"/>
            <a:ext cx="0" cy="54155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4875144" y="3356901"/>
            <a:ext cx="864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LHC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2194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TDIS</a:t>
            </a:r>
            <a:endParaRPr lang="fr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fr-CH" dirty="0"/>
              <a:t>Machine Protection Panel Meeting (LHC), </a:t>
            </a:r>
            <a:r>
              <a:rPr lang="en-US" dirty="0"/>
              <a:t>26</a:t>
            </a:r>
            <a:r>
              <a:rPr lang="en-US" baseline="30000" dirty="0"/>
              <a:t>th</a:t>
            </a:r>
            <a:r>
              <a:rPr lang="en-US" dirty="0"/>
              <a:t> March 2021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45564" y="1073662"/>
            <a:ext cx="4723414" cy="2113581"/>
          </a:xfrm>
        </p:spPr>
        <p:txBody>
          <a:bodyPr>
            <a:normAutofit/>
          </a:bodyPr>
          <a:lstStyle/>
          <a:p>
            <a:r>
              <a:rPr lang="fr-CH" sz="1800" dirty="0" smtClean="0"/>
              <a:t>TDI </a:t>
            </a:r>
            <a:r>
              <a:rPr lang="fr-CH" sz="1800" dirty="0" err="1" smtClean="0"/>
              <a:t>removal</a:t>
            </a:r>
            <a:r>
              <a:rPr lang="fr-CH" sz="1800" dirty="0" smtClean="0"/>
              <a:t> and </a:t>
            </a:r>
            <a:r>
              <a:rPr lang="fr-CH" sz="1800" dirty="0" smtClean="0"/>
              <a:t>de-</a:t>
            </a:r>
            <a:r>
              <a:rPr lang="fr-CH" sz="1800" dirty="0" err="1" smtClean="0"/>
              <a:t>cabling</a:t>
            </a:r>
            <a:endParaRPr lang="fr-CH" sz="1800" dirty="0" smtClean="0"/>
          </a:p>
          <a:p>
            <a:r>
              <a:rPr lang="fr-CH" sz="1800" dirty="0" smtClean="0"/>
              <a:t>TDIS </a:t>
            </a:r>
            <a:r>
              <a:rPr lang="fr-CH" sz="1800" dirty="0" err="1" smtClean="0"/>
              <a:t>baked</a:t>
            </a:r>
            <a:r>
              <a:rPr lang="fr-CH" sz="1800" dirty="0" smtClean="0"/>
              <a:t>-out at the surface</a:t>
            </a:r>
            <a:endParaRPr lang="fr-CH" sz="1800" dirty="0" smtClean="0"/>
          </a:p>
          <a:p>
            <a:r>
              <a:rPr lang="fr-CH" sz="1800" dirty="0" smtClean="0"/>
              <a:t>Installation </a:t>
            </a:r>
            <a:r>
              <a:rPr lang="fr-CH" sz="1800" dirty="0"/>
              <a:t>of the new </a:t>
            </a:r>
            <a:r>
              <a:rPr lang="fr-CH" sz="1800" dirty="0" smtClean="0"/>
              <a:t>TDIS</a:t>
            </a:r>
          </a:p>
          <a:p>
            <a:pPr lvl="1"/>
            <a:r>
              <a:rPr lang="fr-CH" sz="1800" dirty="0" err="1" smtClean="0">
                <a:sym typeface="Wingdings" panose="05000000000000000000" pitchFamily="2" charset="2"/>
              </a:rPr>
              <a:t>Layout</a:t>
            </a:r>
            <a:r>
              <a:rPr lang="fr-CH" sz="1800" dirty="0" smtClean="0">
                <a:sym typeface="Wingdings" panose="05000000000000000000" pitchFamily="2" charset="2"/>
              </a:rPr>
              <a:t> </a:t>
            </a:r>
            <a:r>
              <a:rPr lang="fr-CH" sz="1800" dirty="0">
                <a:sym typeface="Wingdings" panose="05000000000000000000" pitchFamily="2" charset="2"/>
              </a:rPr>
              <a:t>modification, 2 new </a:t>
            </a:r>
            <a:r>
              <a:rPr lang="fr-CH" sz="1800" dirty="0" err="1" smtClean="0">
                <a:sym typeface="Wingdings" panose="05000000000000000000" pitchFamily="2" charset="2"/>
              </a:rPr>
              <a:t>sectors</a:t>
            </a:r>
            <a:endParaRPr lang="fr-CH" sz="1800" dirty="0" smtClean="0">
              <a:sym typeface="Wingdings" panose="05000000000000000000" pitchFamily="2" charset="2"/>
            </a:endParaRPr>
          </a:p>
          <a:p>
            <a:pPr lvl="1"/>
            <a:r>
              <a:rPr lang="fr-CH" sz="1800" dirty="0" smtClean="0">
                <a:sym typeface="Wingdings" panose="05000000000000000000" pitchFamily="2" charset="2"/>
              </a:rPr>
              <a:t>New interlock sources and </a:t>
            </a:r>
            <a:r>
              <a:rPr lang="fr-CH" sz="1800" dirty="0" err="1" smtClean="0">
                <a:sym typeface="Wingdings" panose="05000000000000000000" pitchFamily="2" charset="2"/>
              </a:rPr>
              <a:t>controllers</a:t>
            </a:r>
            <a:endParaRPr lang="fr-CH" sz="1800" dirty="0">
              <a:solidFill>
                <a:srgbClr val="00B050"/>
              </a:solidFill>
              <a:sym typeface="Wingdings" panose="05000000000000000000" pitchFamily="2" charset="2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70060" y="738411"/>
            <a:ext cx="2880000" cy="21597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5429519" y="1338692"/>
            <a:ext cx="2880000" cy="2160000"/>
          </a:xfrm>
          <a:prstGeom prst="rect">
            <a:avLst/>
          </a:prstGeom>
          <a:ln w="254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5429520" y="3907244"/>
            <a:ext cx="2880000" cy="2159999"/>
          </a:xfrm>
          <a:prstGeom prst="rect">
            <a:avLst/>
          </a:prstGeom>
          <a:ln w="254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08153" y="3187243"/>
            <a:ext cx="2160000" cy="2880000"/>
          </a:xfrm>
          <a:prstGeom prst="rect">
            <a:avLst/>
          </a:prstGeom>
          <a:ln w="19080">
            <a:noFill/>
            <a:round/>
          </a:ln>
          <a:effectLst>
            <a:outerShdw blurRad="50800" dist="37674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5491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684993" y="1260000"/>
            <a:ext cx="4893176" cy="5016068"/>
          </a:xfrm>
        </p:spPr>
        <p:txBody>
          <a:bodyPr>
            <a:normAutofit/>
          </a:bodyPr>
          <a:lstStyle/>
          <a:p>
            <a:r>
              <a:rPr lang="en-GB" sz="2400" dirty="0" smtClean="0"/>
              <a:t>Short sectors D4L2.X, B4L2.X and B4R8.X, D4R8.X</a:t>
            </a:r>
          </a:p>
          <a:p>
            <a:r>
              <a:rPr lang="en-GB" sz="2400" dirty="0" smtClean="0"/>
              <a:t>Only one Penning gauge</a:t>
            </a:r>
          </a:p>
          <a:p>
            <a:r>
              <a:rPr lang="en-GB" sz="2400" dirty="0" smtClean="0"/>
              <a:t>3 interlocking devices for the TDIS adjacent sector valves</a:t>
            </a:r>
          </a:p>
          <a:p>
            <a:r>
              <a:rPr lang="en-GB" sz="2400" dirty="0" smtClean="0"/>
              <a:t>Close if 2 out of 3 &gt; 2.10</a:t>
            </a:r>
            <a:r>
              <a:rPr lang="en-GB" sz="2400" baseline="30000" dirty="0" smtClean="0"/>
              <a:t>-6 </a:t>
            </a:r>
            <a:r>
              <a:rPr lang="en-GB" sz="2400" dirty="0" smtClean="0"/>
              <a:t>mbar</a:t>
            </a:r>
          </a:p>
          <a:p>
            <a:r>
              <a:rPr lang="en-GB" sz="2400" dirty="0"/>
              <a:t>Closes </a:t>
            </a:r>
            <a:r>
              <a:rPr lang="en-GB" sz="2400" dirty="0" smtClean="0"/>
              <a:t>previous </a:t>
            </a:r>
            <a:r>
              <a:rPr lang="en-GB" sz="2400" dirty="0"/>
              <a:t>and </a:t>
            </a:r>
            <a:r>
              <a:rPr lang="en-GB" sz="2400" dirty="0" smtClean="0"/>
              <a:t>next </a:t>
            </a:r>
            <a:r>
              <a:rPr lang="en-GB" sz="2400" dirty="0"/>
              <a:t>sector </a:t>
            </a:r>
            <a:r>
              <a:rPr lang="en-GB" sz="2400" dirty="0" smtClean="0"/>
              <a:t>valves in case of pressure interlock</a:t>
            </a:r>
            <a:endParaRPr lang="en-GB" sz="2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TDIS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fr-CH" smtClean="0"/>
              <a:t>Machine Protection Panel Meeting (LHC), </a:t>
            </a:r>
            <a:r>
              <a:rPr lang="en-US" smtClean="0"/>
              <a:t>26</a:t>
            </a:r>
            <a:r>
              <a:rPr lang="en-US" baseline="30000" smtClean="0"/>
              <a:t>th</a:t>
            </a:r>
            <a:r>
              <a:rPr lang="en-US" smtClean="0"/>
              <a:t> March 2021</a:t>
            </a:r>
            <a:endParaRPr lang="fr-CH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518" y="1585912"/>
            <a:ext cx="4410075" cy="12287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9173" y="3731555"/>
            <a:ext cx="4486275" cy="11620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272209" y="2465183"/>
            <a:ext cx="308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2096225" y="2445305"/>
            <a:ext cx="308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2386841" y="2445305"/>
            <a:ext cx="308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3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3723860" y="2441406"/>
            <a:ext cx="308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4106725" y="2441406"/>
            <a:ext cx="308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5005599" y="2441406"/>
            <a:ext cx="308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3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1270552" y="4524273"/>
            <a:ext cx="308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2096225" y="4524273"/>
            <a:ext cx="308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2385184" y="4524273"/>
            <a:ext cx="308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3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3764136" y="4538986"/>
            <a:ext cx="308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4155694" y="4538986"/>
            <a:ext cx="308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5081793" y="4520375"/>
            <a:ext cx="308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3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2734606" y="1037807"/>
            <a:ext cx="14261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TDIS LSS2</a:t>
            </a:r>
            <a:endParaRPr lang="en-GB" dirty="0"/>
          </a:p>
        </p:txBody>
      </p:sp>
      <p:sp>
        <p:nvSpPr>
          <p:cNvPr id="21" name="Left Brace 20"/>
          <p:cNvSpPr/>
          <p:nvPr/>
        </p:nvSpPr>
        <p:spPr>
          <a:xfrm rot="5400000">
            <a:off x="3255791" y="460622"/>
            <a:ext cx="258418" cy="2197373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>
            <a:off x="2726062" y="3218022"/>
            <a:ext cx="1400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TDIS LSS8</a:t>
            </a:r>
            <a:endParaRPr lang="en-GB" dirty="0"/>
          </a:p>
        </p:txBody>
      </p:sp>
      <p:sp>
        <p:nvSpPr>
          <p:cNvPr id="23" name="Left Brace 22"/>
          <p:cNvSpPr/>
          <p:nvPr/>
        </p:nvSpPr>
        <p:spPr>
          <a:xfrm rot="5400000">
            <a:off x="3255791" y="2617877"/>
            <a:ext cx="258418" cy="2197373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9832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1" y="1260000"/>
            <a:ext cx="4029537" cy="2099426"/>
          </a:xfrm>
        </p:spPr>
        <p:txBody>
          <a:bodyPr>
            <a:noAutofit/>
          </a:bodyPr>
          <a:lstStyle/>
          <a:p>
            <a:r>
              <a:rPr lang="en-GB" sz="2000" dirty="0"/>
              <a:t>New arc </a:t>
            </a:r>
            <a:r>
              <a:rPr lang="en-GB" sz="2000" dirty="0" err="1"/>
              <a:t>sectorization</a:t>
            </a:r>
            <a:endParaRPr lang="en-GB" sz="2000" dirty="0"/>
          </a:p>
          <a:p>
            <a:r>
              <a:rPr lang="en-US" sz="2000" dirty="0"/>
              <a:t>Controls integration and cabling in UA23 and UA27</a:t>
            </a:r>
            <a:endParaRPr lang="fr-CH" sz="2000" dirty="0"/>
          </a:p>
          <a:p>
            <a:r>
              <a:rPr lang="en-US" sz="2000" dirty="0"/>
              <a:t>Specific interlock configuration in arc12 and </a:t>
            </a:r>
            <a:r>
              <a:rPr lang="en-US" sz="2000" dirty="0" smtClean="0"/>
              <a:t>23</a:t>
            </a:r>
            <a:endParaRPr lang="en-US" sz="20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TCLD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fr-CH" smtClean="0"/>
              <a:t>Machine Protection Panel Meeting (LHC), </a:t>
            </a:r>
            <a:r>
              <a:rPr lang="en-US" smtClean="0"/>
              <a:t>26</a:t>
            </a:r>
            <a:r>
              <a:rPr lang="en-US" baseline="30000" smtClean="0"/>
              <a:t>th</a:t>
            </a:r>
            <a:r>
              <a:rPr lang="en-US" smtClean="0"/>
              <a:t> March 2021</a:t>
            </a:r>
            <a:endParaRPr lang="fr-CH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52741" y="1059933"/>
            <a:ext cx="2880000" cy="2160000"/>
          </a:xfrm>
          <a:prstGeom prst="rect">
            <a:avLst/>
          </a:prstGeom>
          <a:ln w="19080">
            <a:noFill/>
            <a:round/>
          </a:ln>
          <a:effectLst>
            <a:outerShdw blurRad="50800" dist="37674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6AE04BE-516A-4CDE-944F-E3130836E99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52741" y="3442743"/>
            <a:ext cx="2880000" cy="1818013"/>
          </a:xfrm>
          <a:prstGeom prst="rect">
            <a:avLst/>
          </a:prstGeom>
          <a:ln w="19080">
            <a:noFill/>
            <a:round/>
          </a:ln>
          <a:effectLst>
            <a:outerShdw blurRad="50800" dist="37674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3111" y="1059933"/>
            <a:ext cx="2880000" cy="216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66892" y="3237191"/>
            <a:ext cx="6511876" cy="159411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60511" y="3789053"/>
            <a:ext cx="795835" cy="646331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+mj-lt"/>
              </a:rPr>
              <a:t>ARC12</a:t>
            </a:r>
            <a:endParaRPr lang="en-GB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0511" y="5304680"/>
            <a:ext cx="795835" cy="646331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+mj-lt"/>
              </a:rPr>
              <a:t>ARC23</a:t>
            </a:r>
            <a:endParaRPr lang="en-GB" b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DE04F83-04BE-44CD-AA63-FD7E434AAF7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07366" y="4984183"/>
            <a:ext cx="6653338" cy="1171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4247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731722" y="1217776"/>
            <a:ext cx="4402116" cy="5016068"/>
          </a:xfrm>
        </p:spPr>
        <p:txBody>
          <a:bodyPr>
            <a:normAutofit/>
          </a:bodyPr>
          <a:lstStyle/>
          <a:p>
            <a:r>
              <a:rPr lang="en-GB" sz="1800" dirty="0"/>
              <a:t>Example of right side of LSS2 (arc23)</a:t>
            </a:r>
          </a:p>
          <a:p>
            <a:r>
              <a:rPr lang="en-GB" sz="1800" dirty="0"/>
              <a:t>Same logic for the red beam</a:t>
            </a:r>
          </a:p>
          <a:p>
            <a:r>
              <a:rPr lang="en-GB" sz="1800" dirty="0"/>
              <a:t>Different logic for the blue beam due to the TCLD </a:t>
            </a:r>
            <a:r>
              <a:rPr lang="en-GB" sz="1800" dirty="0" err="1"/>
              <a:t>sectorization</a:t>
            </a:r>
            <a:endParaRPr lang="en-GB" sz="1800" dirty="0"/>
          </a:p>
          <a:p>
            <a:r>
              <a:rPr lang="en-GB" sz="1800" dirty="0"/>
              <a:t>VVGS1 in Q7R2</a:t>
            </a:r>
          </a:p>
          <a:p>
            <a:r>
              <a:rPr lang="en-GB" sz="1800" dirty="0"/>
              <a:t>VVGS2 and 3 in Q11R2</a:t>
            </a:r>
          </a:p>
          <a:p>
            <a:r>
              <a:rPr lang="en-GB" sz="1800" dirty="0"/>
              <a:t>VVGS0 previous valve LSS2</a:t>
            </a:r>
          </a:p>
          <a:p>
            <a:r>
              <a:rPr lang="en-GB" sz="1800" dirty="0"/>
              <a:t>VVGS4 next valve in </a:t>
            </a:r>
            <a:r>
              <a:rPr lang="en-GB" sz="1800" dirty="0" smtClean="0"/>
              <a:t>Q7L3</a:t>
            </a:r>
            <a:endParaRPr lang="en-GB" sz="18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2" y="267423"/>
            <a:ext cx="11582398" cy="690102"/>
          </a:xfrm>
        </p:spPr>
        <p:txBody>
          <a:bodyPr>
            <a:normAutofit/>
          </a:bodyPr>
          <a:lstStyle/>
          <a:p>
            <a:r>
              <a:rPr lang="en-GB" dirty="0"/>
              <a:t>New </a:t>
            </a:r>
            <a:r>
              <a:rPr lang="en-GB" dirty="0" smtClean="0"/>
              <a:t>TCLD vacuum valves interlock </a:t>
            </a:r>
            <a:r>
              <a:rPr lang="en-GB" dirty="0"/>
              <a:t>logic (ARC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fr-CH" smtClean="0"/>
              <a:t>Machine Protection Panel Meeting (LHC), </a:t>
            </a:r>
            <a:r>
              <a:rPr lang="en-US" smtClean="0"/>
              <a:t>26</a:t>
            </a:r>
            <a:r>
              <a:rPr lang="en-US" baseline="30000" smtClean="0"/>
              <a:t>th</a:t>
            </a:r>
            <a:r>
              <a:rPr lang="en-US" smtClean="0"/>
              <a:t> March 2021</a:t>
            </a:r>
            <a:endParaRPr lang="fr-CH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5375" y="1930646"/>
            <a:ext cx="4530140" cy="3011657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815355" y="4630560"/>
            <a:ext cx="4576387" cy="439278"/>
            <a:chOff x="-4081027" y="4732603"/>
            <a:chExt cx="4179969" cy="429587"/>
          </a:xfrm>
        </p:grpSpPr>
        <p:sp>
          <p:nvSpPr>
            <p:cNvPr id="8" name="TextBox 7"/>
            <p:cNvSpPr txBox="1"/>
            <p:nvPr/>
          </p:nvSpPr>
          <p:spPr>
            <a:xfrm>
              <a:off x="-4081027" y="4792858"/>
              <a:ext cx="2833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dirty="0">
                  <a:solidFill>
                    <a:srgbClr val="0070C0"/>
                  </a:solidFill>
                </a:rPr>
                <a:t>1</a:t>
              </a:r>
              <a:endParaRPr lang="en-GB" dirty="0">
                <a:solidFill>
                  <a:srgbClr val="0070C0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-3784329" y="4777932"/>
              <a:ext cx="2833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dirty="0" smtClean="0">
                  <a:solidFill>
                    <a:srgbClr val="0070C0"/>
                  </a:solidFill>
                </a:rPr>
                <a:t>2</a:t>
              </a:r>
              <a:endParaRPr lang="en-GB" dirty="0">
                <a:solidFill>
                  <a:srgbClr val="0070C0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-3235909" y="4774610"/>
              <a:ext cx="2833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dirty="0">
                  <a:solidFill>
                    <a:srgbClr val="0070C0"/>
                  </a:solidFill>
                </a:rPr>
                <a:t>3</a:t>
              </a:r>
              <a:endParaRPr lang="en-GB" dirty="0">
                <a:solidFill>
                  <a:srgbClr val="0070C0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-508465" y="4732603"/>
              <a:ext cx="607407" cy="3310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600" dirty="0" smtClean="0">
                  <a:solidFill>
                    <a:srgbClr val="0070C0"/>
                  </a:solidFill>
                </a:rPr>
                <a:t>Q12</a:t>
              </a:r>
              <a:endParaRPr lang="en-GB" sz="1600" dirty="0">
                <a:solidFill>
                  <a:srgbClr val="0070C0"/>
                </a:solidFill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5128206" y="4630559"/>
            <a:ext cx="6650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 smtClean="0">
                <a:solidFill>
                  <a:srgbClr val="0070C0"/>
                </a:solidFill>
              </a:rPr>
              <a:t>Q13</a:t>
            </a:r>
            <a:endParaRPr lang="en-GB" sz="1600" dirty="0">
              <a:solidFill>
                <a:srgbClr val="0070C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86561" y="4676911"/>
            <a:ext cx="310180" cy="377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>
                <a:solidFill>
                  <a:srgbClr val="0070C0"/>
                </a:solidFill>
              </a:rPr>
              <a:t>4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896049" y="4676911"/>
            <a:ext cx="310180" cy="377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>
                <a:solidFill>
                  <a:srgbClr val="0070C0"/>
                </a:solidFill>
              </a:rPr>
              <a:t>5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941636" y="4676911"/>
            <a:ext cx="310180" cy="377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>
                <a:solidFill>
                  <a:srgbClr val="0070C0"/>
                </a:solidFill>
              </a:rPr>
              <a:t>6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12436" y="4673514"/>
            <a:ext cx="310180" cy="377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>
                <a:solidFill>
                  <a:srgbClr val="0070C0"/>
                </a:solidFill>
              </a:rPr>
              <a:t>7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25535" y="3492358"/>
            <a:ext cx="1020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rgbClr val="0070C0"/>
                </a:solidFill>
              </a:rPr>
              <a:t>VVGS1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261418" y="3491173"/>
            <a:ext cx="1020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rgbClr val="0070C0"/>
                </a:solidFill>
              </a:rPr>
              <a:t>VVGS2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901570" y="3514170"/>
            <a:ext cx="1020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rgbClr val="0070C0"/>
                </a:solidFill>
              </a:rPr>
              <a:t>VVGS3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231421" y="5424452"/>
            <a:ext cx="10203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rgbClr val="0070C0"/>
                </a:solidFill>
              </a:rPr>
              <a:t>TCLD ARC23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21" name="Left Brace 20"/>
          <p:cNvSpPr/>
          <p:nvPr/>
        </p:nvSpPr>
        <p:spPr>
          <a:xfrm rot="16200000">
            <a:off x="3480277" y="4609447"/>
            <a:ext cx="274537" cy="1260133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>
            <a:off x="5287086" y="3514170"/>
            <a:ext cx="10203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rgbClr val="0070C0"/>
                </a:solidFill>
              </a:rPr>
              <a:t>VVGS4</a:t>
            </a:r>
          </a:p>
          <a:p>
            <a:r>
              <a:rPr lang="fr-CH" dirty="0" smtClean="0">
                <a:solidFill>
                  <a:srgbClr val="0070C0"/>
                </a:solidFill>
              </a:rPr>
              <a:t>(LSS3)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-49950" y="3492973"/>
            <a:ext cx="10203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rgbClr val="0070C0"/>
                </a:solidFill>
              </a:rPr>
              <a:t>VVGS0 (LSS2)</a:t>
            </a:r>
            <a:endParaRPr lang="en-GB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3446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500191" y="1260000"/>
            <a:ext cx="5077977" cy="5016068"/>
          </a:xfrm>
        </p:spPr>
        <p:txBody>
          <a:bodyPr>
            <a:normAutofit/>
          </a:bodyPr>
          <a:lstStyle/>
          <a:p>
            <a:r>
              <a:rPr lang="en-GB" sz="1800" dirty="0"/>
              <a:t>VVGS1 interlock sources:</a:t>
            </a:r>
          </a:p>
          <a:p>
            <a:pPr lvl="1"/>
            <a:r>
              <a:rPr lang="en-GB" sz="1800" dirty="0"/>
              <a:t>N = 3 devices (1, 2, 3)</a:t>
            </a:r>
          </a:p>
          <a:p>
            <a:pPr lvl="1"/>
            <a:r>
              <a:rPr lang="en-GB" sz="1800" dirty="0"/>
              <a:t>VGP in Q12, Q13</a:t>
            </a:r>
          </a:p>
          <a:p>
            <a:pPr lvl="1"/>
            <a:r>
              <a:rPr lang="en-GB" sz="1800" dirty="0"/>
              <a:t>VVGS0 pressure interlock</a:t>
            </a:r>
          </a:p>
          <a:p>
            <a:pPr lvl="1"/>
            <a:r>
              <a:rPr lang="en-GB" sz="1800" dirty="0"/>
              <a:t>VVGS2 pressure interlock</a:t>
            </a:r>
          </a:p>
          <a:p>
            <a:r>
              <a:rPr lang="en-GB" sz="1800" dirty="0" smtClean="0"/>
              <a:t>VVGS1 pressure interlock:</a:t>
            </a:r>
            <a:endParaRPr lang="en-GB" sz="1800" dirty="0"/>
          </a:p>
          <a:p>
            <a:pPr lvl="1"/>
            <a:r>
              <a:rPr lang="en-GB" sz="1800" dirty="0"/>
              <a:t>N-1 devices &gt; </a:t>
            </a:r>
            <a:r>
              <a:rPr lang="en-GB" sz="1800" dirty="0" smtClean="0"/>
              <a:t>2.10</a:t>
            </a:r>
            <a:r>
              <a:rPr lang="en-GB" sz="1800" baseline="30000" dirty="0" smtClean="0"/>
              <a:t>-6</a:t>
            </a:r>
            <a:r>
              <a:rPr lang="en-GB" sz="1800" dirty="0" smtClean="0"/>
              <a:t> </a:t>
            </a:r>
            <a:r>
              <a:rPr lang="en-GB" sz="1800" dirty="0"/>
              <a:t>mbar</a:t>
            </a:r>
          </a:p>
          <a:p>
            <a:pPr lvl="1"/>
            <a:r>
              <a:rPr lang="en-GB" sz="1800" dirty="0"/>
              <a:t>OR Q12 AND Q13 &gt;</a:t>
            </a:r>
            <a:r>
              <a:rPr lang="en-GB" sz="1800" dirty="0" smtClean="0"/>
              <a:t> 2.10</a:t>
            </a:r>
            <a:r>
              <a:rPr lang="en-GB" sz="1800" baseline="30000" dirty="0" smtClean="0"/>
              <a:t>-6</a:t>
            </a:r>
            <a:r>
              <a:rPr lang="en-GB" sz="1800" dirty="0" smtClean="0"/>
              <a:t> </a:t>
            </a:r>
            <a:r>
              <a:rPr lang="en-GB" sz="1800" dirty="0"/>
              <a:t>mbar</a:t>
            </a:r>
          </a:p>
          <a:p>
            <a:r>
              <a:rPr lang="en-GB" sz="1800" dirty="0" smtClean="0"/>
              <a:t>Closes </a:t>
            </a:r>
            <a:r>
              <a:rPr lang="en-GB" sz="1800" dirty="0"/>
              <a:t>previous (VVGS0) and next (VVGS2) sector </a:t>
            </a:r>
            <a:r>
              <a:rPr lang="en-GB" sz="1800" dirty="0" smtClean="0"/>
              <a:t>valves in case of pressure interlock</a:t>
            </a:r>
            <a:endParaRPr lang="en-GB" sz="18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New TCLD vacuum valves interlock logic (ARC)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fr-CH" smtClean="0"/>
              <a:t>Machine Protection Panel Meeting (LHC), </a:t>
            </a:r>
            <a:r>
              <a:rPr lang="en-US" smtClean="0"/>
              <a:t>26</a:t>
            </a:r>
            <a:r>
              <a:rPr lang="en-US" baseline="30000" smtClean="0"/>
              <a:t>th</a:t>
            </a:r>
            <a:r>
              <a:rPr lang="en-US" smtClean="0"/>
              <a:t> March 2021</a:t>
            </a:r>
            <a:endParaRPr lang="fr-CH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5375" y="1930646"/>
            <a:ext cx="4530140" cy="3011657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815355" y="4630560"/>
            <a:ext cx="4576387" cy="439278"/>
            <a:chOff x="-4081027" y="4732603"/>
            <a:chExt cx="4179969" cy="429587"/>
          </a:xfrm>
        </p:grpSpPr>
        <p:sp>
          <p:nvSpPr>
            <p:cNvPr id="8" name="TextBox 7"/>
            <p:cNvSpPr txBox="1"/>
            <p:nvPr/>
          </p:nvSpPr>
          <p:spPr>
            <a:xfrm>
              <a:off x="-4081027" y="4792858"/>
              <a:ext cx="2833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dirty="0">
                  <a:solidFill>
                    <a:schemeClr val="accent3"/>
                  </a:solidFill>
                </a:rPr>
                <a:t>1</a:t>
              </a:r>
              <a:endParaRPr lang="en-GB" dirty="0">
                <a:solidFill>
                  <a:schemeClr val="accent3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-3784329" y="4777932"/>
              <a:ext cx="2833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dirty="0" smtClean="0">
                  <a:solidFill>
                    <a:schemeClr val="accent3"/>
                  </a:solidFill>
                </a:rPr>
                <a:t>2</a:t>
              </a:r>
              <a:endParaRPr lang="en-GB" dirty="0">
                <a:solidFill>
                  <a:schemeClr val="accent3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-3235909" y="4774610"/>
              <a:ext cx="2833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dirty="0">
                  <a:solidFill>
                    <a:schemeClr val="accent3"/>
                  </a:solidFill>
                </a:rPr>
                <a:t>3</a:t>
              </a:r>
              <a:endParaRPr lang="en-GB" dirty="0">
                <a:solidFill>
                  <a:schemeClr val="accent3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-508465" y="4732603"/>
              <a:ext cx="607407" cy="3310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600" dirty="0" smtClean="0">
                  <a:solidFill>
                    <a:schemeClr val="accent3"/>
                  </a:solidFill>
                </a:rPr>
                <a:t>Q12</a:t>
              </a:r>
              <a:endParaRPr lang="en-GB" sz="1600" dirty="0">
                <a:solidFill>
                  <a:schemeClr val="accent3"/>
                </a:solidFill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5128206" y="4630559"/>
            <a:ext cx="6650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 smtClean="0">
                <a:solidFill>
                  <a:schemeClr val="accent3"/>
                </a:solidFill>
              </a:rPr>
              <a:t>Q13</a:t>
            </a:r>
            <a:endParaRPr lang="en-GB" sz="1600" dirty="0">
              <a:solidFill>
                <a:schemeClr val="accent3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86561" y="4676911"/>
            <a:ext cx="310180" cy="377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>
                <a:solidFill>
                  <a:srgbClr val="0070C0"/>
                </a:solidFill>
              </a:rPr>
              <a:t>4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896049" y="4676911"/>
            <a:ext cx="310180" cy="377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>
                <a:solidFill>
                  <a:srgbClr val="0070C0"/>
                </a:solidFill>
              </a:rPr>
              <a:t>5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941636" y="4676911"/>
            <a:ext cx="310180" cy="377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>
                <a:solidFill>
                  <a:srgbClr val="0070C0"/>
                </a:solidFill>
              </a:rPr>
              <a:t>6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12436" y="4673514"/>
            <a:ext cx="310180" cy="377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>
                <a:solidFill>
                  <a:srgbClr val="0070C0"/>
                </a:solidFill>
              </a:rPr>
              <a:t>7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25535" y="3492358"/>
            <a:ext cx="1020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 smtClean="0">
                <a:solidFill>
                  <a:srgbClr val="FF9933"/>
                </a:solidFill>
              </a:rPr>
              <a:t>VVGS1</a:t>
            </a:r>
            <a:endParaRPr lang="en-GB" b="1" dirty="0">
              <a:solidFill>
                <a:srgbClr val="FF9933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261418" y="3491173"/>
            <a:ext cx="1020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chemeClr val="accent3"/>
                </a:solidFill>
              </a:rPr>
              <a:t>VVGS2</a:t>
            </a:r>
            <a:endParaRPr lang="en-GB" dirty="0">
              <a:solidFill>
                <a:schemeClr val="accent3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901570" y="3514170"/>
            <a:ext cx="1020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rgbClr val="0070C0"/>
                </a:solidFill>
              </a:rPr>
              <a:t>VVGS3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231421" y="5424452"/>
            <a:ext cx="10203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rgbClr val="0070C0"/>
                </a:solidFill>
              </a:rPr>
              <a:t>TCLD ARC23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21" name="Left Brace 20"/>
          <p:cNvSpPr/>
          <p:nvPr/>
        </p:nvSpPr>
        <p:spPr>
          <a:xfrm rot="16200000">
            <a:off x="3480277" y="4609447"/>
            <a:ext cx="274537" cy="1260133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>
            <a:off x="5287086" y="3514170"/>
            <a:ext cx="10203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rgbClr val="0070C0"/>
                </a:solidFill>
              </a:rPr>
              <a:t>VVGS4</a:t>
            </a:r>
          </a:p>
          <a:p>
            <a:r>
              <a:rPr lang="fr-CH" dirty="0" smtClean="0">
                <a:solidFill>
                  <a:srgbClr val="0070C0"/>
                </a:solidFill>
              </a:rPr>
              <a:t>(LSS3)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-49950" y="3492973"/>
            <a:ext cx="10203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chemeClr val="accent3"/>
                </a:solidFill>
              </a:rPr>
              <a:t>VVGS0 (LSS2)</a:t>
            </a:r>
            <a:endParaRPr lang="en-GB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4055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558172" y="1243092"/>
            <a:ext cx="5171151" cy="5016068"/>
          </a:xfrm>
        </p:spPr>
        <p:txBody>
          <a:bodyPr>
            <a:normAutofit/>
          </a:bodyPr>
          <a:lstStyle/>
          <a:p>
            <a:r>
              <a:rPr lang="en-GB" sz="1800" dirty="0"/>
              <a:t>VVGS2 interlock sources</a:t>
            </a:r>
          </a:p>
          <a:p>
            <a:pPr lvl="1"/>
            <a:r>
              <a:rPr lang="en-GB" sz="1800" dirty="0"/>
              <a:t>N = 3 devices (4, 5, 6)</a:t>
            </a:r>
          </a:p>
          <a:p>
            <a:pPr lvl="1"/>
            <a:r>
              <a:rPr lang="en-GB" sz="1800" dirty="0"/>
              <a:t>VGP in Q12, </a:t>
            </a:r>
            <a:r>
              <a:rPr lang="en-GB" sz="1800" dirty="0" smtClean="0"/>
              <a:t>Q13</a:t>
            </a:r>
          </a:p>
          <a:p>
            <a:pPr lvl="1"/>
            <a:r>
              <a:rPr lang="en-GB" sz="1800" dirty="0" smtClean="0"/>
              <a:t>VVGS1 </a:t>
            </a:r>
            <a:r>
              <a:rPr lang="en-GB" sz="1800" dirty="0"/>
              <a:t>pressure </a:t>
            </a:r>
            <a:r>
              <a:rPr lang="en-GB" sz="1800" dirty="0" smtClean="0"/>
              <a:t>interlock</a:t>
            </a:r>
            <a:endParaRPr lang="en-GB" sz="1800" dirty="0"/>
          </a:p>
          <a:p>
            <a:pPr lvl="1"/>
            <a:r>
              <a:rPr lang="en-GB" sz="1800" dirty="0"/>
              <a:t>VVGS3 pressure </a:t>
            </a:r>
            <a:r>
              <a:rPr lang="en-GB" sz="1800" dirty="0" smtClean="0"/>
              <a:t>interlock</a:t>
            </a:r>
            <a:endParaRPr lang="en-GB" sz="1800" dirty="0"/>
          </a:p>
          <a:p>
            <a:r>
              <a:rPr lang="en-GB" sz="1800" dirty="0" smtClean="0"/>
              <a:t>VVGS2 pressure interlock:</a:t>
            </a:r>
            <a:endParaRPr lang="en-GB" sz="1800" dirty="0"/>
          </a:p>
          <a:p>
            <a:pPr lvl="1"/>
            <a:r>
              <a:rPr lang="en-GB" sz="1800" dirty="0"/>
              <a:t>N-1 devices &gt; </a:t>
            </a:r>
            <a:r>
              <a:rPr lang="en-GB" sz="1800" dirty="0" smtClean="0"/>
              <a:t>2.10</a:t>
            </a:r>
            <a:r>
              <a:rPr lang="en-GB" sz="1800" baseline="30000" dirty="0" smtClean="0"/>
              <a:t>-6</a:t>
            </a:r>
            <a:r>
              <a:rPr lang="en-GB" sz="1800" dirty="0" smtClean="0"/>
              <a:t> mbar</a:t>
            </a:r>
          </a:p>
          <a:p>
            <a:pPr lvl="1"/>
            <a:r>
              <a:rPr lang="en-GB" sz="1800" dirty="0"/>
              <a:t>OR Q12 AND Q13 &gt; 2.10</a:t>
            </a:r>
            <a:r>
              <a:rPr lang="en-GB" sz="1800" baseline="30000" dirty="0"/>
              <a:t>-6</a:t>
            </a:r>
            <a:r>
              <a:rPr lang="en-GB" sz="1800" dirty="0"/>
              <a:t> </a:t>
            </a:r>
            <a:r>
              <a:rPr lang="en-GB" sz="1800" dirty="0" smtClean="0"/>
              <a:t>mbar</a:t>
            </a:r>
            <a:endParaRPr lang="en-GB" sz="1800" dirty="0"/>
          </a:p>
          <a:p>
            <a:r>
              <a:rPr lang="en-GB" sz="1800" dirty="0" smtClean="0"/>
              <a:t>Closes </a:t>
            </a:r>
            <a:r>
              <a:rPr lang="en-GB" sz="1800" dirty="0"/>
              <a:t>previous (VVGS1) and next (VVGS3) sector </a:t>
            </a:r>
            <a:r>
              <a:rPr lang="en-GB" sz="1800" dirty="0" smtClean="0"/>
              <a:t>valves </a:t>
            </a:r>
            <a:r>
              <a:rPr lang="en-GB" sz="1800" dirty="0"/>
              <a:t>in case of pressure </a:t>
            </a:r>
            <a:r>
              <a:rPr lang="en-GB" sz="1800" dirty="0" smtClean="0"/>
              <a:t>interlock</a:t>
            </a:r>
            <a:endParaRPr lang="en-GB" sz="18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New TCLD vacuum valves interlock logic (ARC)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fr-CH" smtClean="0"/>
              <a:t>Machine Protection Panel Meeting (LHC), </a:t>
            </a:r>
            <a:r>
              <a:rPr lang="en-US" smtClean="0"/>
              <a:t>26</a:t>
            </a:r>
            <a:r>
              <a:rPr lang="en-US" baseline="30000" smtClean="0"/>
              <a:t>th</a:t>
            </a:r>
            <a:r>
              <a:rPr lang="en-US" smtClean="0"/>
              <a:t> March 2021</a:t>
            </a:r>
            <a:endParaRPr lang="fr-CH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5375" y="1930646"/>
            <a:ext cx="4530140" cy="3011657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815355" y="4630556"/>
            <a:ext cx="4576387" cy="424015"/>
            <a:chOff x="-4081027" y="4732603"/>
            <a:chExt cx="4179969" cy="414661"/>
          </a:xfrm>
        </p:grpSpPr>
        <p:sp>
          <p:nvSpPr>
            <p:cNvPr id="8" name="TextBox 7"/>
            <p:cNvSpPr txBox="1"/>
            <p:nvPr/>
          </p:nvSpPr>
          <p:spPr>
            <a:xfrm>
              <a:off x="-4081027" y="4773418"/>
              <a:ext cx="2833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dirty="0">
                  <a:solidFill>
                    <a:srgbClr val="0070C0"/>
                  </a:solidFill>
                </a:rPr>
                <a:t>1</a:t>
              </a:r>
              <a:endParaRPr lang="en-GB" dirty="0">
                <a:solidFill>
                  <a:srgbClr val="0070C0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-3784329" y="4777932"/>
              <a:ext cx="2833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dirty="0" smtClean="0">
                  <a:solidFill>
                    <a:srgbClr val="0070C0"/>
                  </a:solidFill>
                </a:rPr>
                <a:t>2</a:t>
              </a:r>
              <a:endParaRPr lang="en-GB" dirty="0">
                <a:solidFill>
                  <a:srgbClr val="0070C0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-3235909" y="4774610"/>
              <a:ext cx="2833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dirty="0">
                  <a:solidFill>
                    <a:srgbClr val="0070C0"/>
                  </a:solidFill>
                </a:rPr>
                <a:t>3</a:t>
              </a:r>
              <a:endParaRPr lang="en-GB" dirty="0">
                <a:solidFill>
                  <a:srgbClr val="0070C0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-508465" y="4732603"/>
              <a:ext cx="607407" cy="3310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600" dirty="0" smtClean="0">
                  <a:solidFill>
                    <a:srgbClr val="0070C0"/>
                  </a:solidFill>
                </a:rPr>
                <a:t>Q12</a:t>
              </a:r>
              <a:endParaRPr lang="en-GB" sz="1600" dirty="0">
                <a:solidFill>
                  <a:srgbClr val="0070C0"/>
                </a:solidFill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5128206" y="4630559"/>
            <a:ext cx="6650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 smtClean="0">
                <a:solidFill>
                  <a:srgbClr val="0070C0"/>
                </a:solidFill>
              </a:rPr>
              <a:t>Q13</a:t>
            </a:r>
            <a:endParaRPr lang="en-GB" sz="1600" dirty="0">
              <a:solidFill>
                <a:srgbClr val="0070C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86561" y="4676911"/>
            <a:ext cx="310180" cy="377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>
                <a:solidFill>
                  <a:srgbClr val="4F9A06"/>
                </a:solidFill>
              </a:rPr>
              <a:t>4</a:t>
            </a:r>
            <a:endParaRPr lang="en-GB" dirty="0">
              <a:solidFill>
                <a:srgbClr val="4F9A06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896049" y="4676911"/>
            <a:ext cx="310180" cy="377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>
                <a:solidFill>
                  <a:srgbClr val="4F9A06"/>
                </a:solidFill>
              </a:rPr>
              <a:t>5</a:t>
            </a:r>
            <a:endParaRPr lang="en-GB" dirty="0">
              <a:solidFill>
                <a:srgbClr val="4F9A06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941636" y="4676911"/>
            <a:ext cx="310180" cy="377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>
                <a:solidFill>
                  <a:srgbClr val="4F9A06"/>
                </a:solidFill>
              </a:rPr>
              <a:t>6</a:t>
            </a:r>
            <a:endParaRPr lang="en-GB" dirty="0">
              <a:solidFill>
                <a:srgbClr val="4F9A06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12436" y="4673514"/>
            <a:ext cx="310180" cy="377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>
                <a:solidFill>
                  <a:srgbClr val="0070C0"/>
                </a:solidFill>
              </a:rPr>
              <a:t>7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25535" y="3492358"/>
            <a:ext cx="1020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chemeClr val="accent3"/>
                </a:solidFill>
              </a:rPr>
              <a:t>VVGS1</a:t>
            </a:r>
            <a:endParaRPr lang="en-GB" dirty="0">
              <a:solidFill>
                <a:schemeClr val="accent3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261418" y="3491173"/>
            <a:ext cx="1020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 smtClean="0">
                <a:solidFill>
                  <a:srgbClr val="FF9933"/>
                </a:solidFill>
              </a:rPr>
              <a:t>VVGS2</a:t>
            </a:r>
            <a:endParaRPr lang="en-GB" b="1" dirty="0">
              <a:solidFill>
                <a:srgbClr val="FF9933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901570" y="3514170"/>
            <a:ext cx="1020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chemeClr val="accent3"/>
                </a:solidFill>
              </a:rPr>
              <a:t>VVGS3</a:t>
            </a:r>
            <a:endParaRPr lang="en-GB" dirty="0">
              <a:solidFill>
                <a:schemeClr val="accent3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231421" y="5424452"/>
            <a:ext cx="10203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rgbClr val="0070C0"/>
                </a:solidFill>
              </a:rPr>
              <a:t>TCLD ARC23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21" name="Left Brace 20"/>
          <p:cNvSpPr/>
          <p:nvPr/>
        </p:nvSpPr>
        <p:spPr>
          <a:xfrm rot="16200000">
            <a:off x="3480277" y="4609447"/>
            <a:ext cx="274537" cy="1260133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>
            <a:off x="5287086" y="3514170"/>
            <a:ext cx="10203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rgbClr val="0070C0"/>
                </a:solidFill>
              </a:rPr>
              <a:t>VVGS4</a:t>
            </a:r>
          </a:p>
          <a:p>
            <a:r>
              <a:rPr lang="fr-CH" dirty="0" smtClean="0">
                <a:solidFill>
                  <a:srgbClr val="0070C0"/>
                </a:solidFill>
              </a:rPr>
              <a:t>(LSS3)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-49950" y="3492973"/>
            <a:ext cx="10203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rgbClr val="0070C0"/>
                </a:solidFill>
              </a:rPr>
              <a:t>VVGS0 (LSS2)</a:t>
            </a:r>
            <a:endParaRPr lang="en-GB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9917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Overview of Vacuum activities during LS2</a:t>
            </a:r>
          </a:p>
          <a:p>
            <a:r>
              <a:rPr lang="en-US" dirty="0" smtClean="0"/>
              <a:t>New vacuum </a:t>
            </a:r>
            <a:r>
              <a:rPr lang="en-US" dirty="0" err="1" smtClean="0"/>
              <a:t>sectorizations</a:t>
            </a:r>
            <a:r>
              <a:rPr lang="en-US" dirty="0" smtClean="0"/>
              <a:t> and interlock logic</a:t>
            </a:r>
          </a:p>
          <a:p>
            <a:r>
              <a:rPr lang="en-US" dirty="0" smtClean="0"/>
              <a:t>Vacuum system testing and commissioning</a:t>
            </a:r>
          </a:p>
          <a:p>
            <a:pPr lvl="1"/>
            <a:r>
              <a:rPr lang="en-GB" dirty="0"/>
              <a:t>Commissioning in the LHC arcs and LSS </a:t>
            </a:r>
            <a:r>
              <a:rPr lang="en-GB" dirty="0" smtClean="0"/>
              <a:t>Standalones</a:t>
            </a:r>
          </a:p>
          <a:p>
            <a:pPr lvl="1"/>
            <a:r>
              <a:rPr lang="en-GB" dirty="0"/>
              <a:t>Commissioning in the LHC LSSs beam vacuum</a:t>
            </a:r>
            <a:endParaRPr lang="en-US" dirty="0" smtClean="0"/>
          </a:p>
          <a:p>
            <a:r>
              <a:rPr lang="en-US" dirty="0" smtClean="0"/>
              <a:t>Summary and future actions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-2116" y="13308"/>
            <a:ext cx="12192000" cy="690102"/>
          </a:xfrm>
        </p:spPr>
        <p:txBody>
          <a:bodyPr/>
          <a:lstStyle/>
          <a:p>
            <a:r>
              <a:rPr lang="fr-CH" dirty="0" err="1"/>
              <a:t>Outline</a:t>
            </a:r>
            <a:endParaRPr lang="fr-C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4"/>
          </p:nvPr>
        </p:nvSpPr>
        <p:spPr>
          <a:xfrm>
            <a:off x="4038599" y="6356350"/>
            <a:ext cx="4316835" cy="365125"/>
          </a:xfrm>
        </p:spPr>
        <p:txBody>
          <a:bodyPr/>
          <a:lstStyle/>
          <a:p>
            <a:r>
              <a:rPr lang="fr-CH" dirty="0"/>
              <a:t>Machine Protection Panel Meeting (LHC), </a:t>
            </a:r>
            <a:r>
              <a:rPr lang="en-US" dirty="0"/>
              <a:t>26</a:t>
            </a:r>
            <a:r>
              <a:rPr lang="en-US" baseline="30000" dirty="0"/>
              <a:t>th</a:t>
            </a:r>
            <a:r>
              <a:rPr lang="en-US" dirty="0"/>
              <a:t> March 2021</a:t>
            </a:r>
            <a:endParaRPr lang="fr-CH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544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516312" y="1260000"/>
            <a:ext cx="5396029" cy="5016068"/>
          </a:xfrm>
        </p:spPr>
        <p:txBody>
          <a:bodyPr>
            <a:noAutofit/>
          </a:bodyPr>
          <a:lstStyle/>
          <a:p>
            <a:r>
              <a:rPr lang="en-GB" sz="1800" dirty="0"/>
              <a:t>VVGS3 interlock sources</a:t>
            </a:r>
          </a:p>
          <a:p>
            <a:pPr lvl="1"/>
            <a:r>
              <a:rPr lang="en-GB" sz="1800" dirty="0"/>
              <a:t>N = 3 devices (5, 6, 7)</a:t>
            </a:r>
          </a:p>
          <a:p>
            <a:pPr lvl="1"/>
            <a:r>
              <a:rPr lang="en-GB" sz="1800" dirty="0"/>
              <a:t>VGP in </a:t>
            </a:r>
            <a:r>
              <a:rPr lang="en-GB" sz="1800" dirty="0" smtClean="0"/>
              <a:t>Q12, </a:t>
            </a:r>
            <a:r>
              <a:rPr lang="en-GB" sz="1800" dirty="0"/>
              <a:t>Q13</a:t>
            </a:r>
          </a:p>
          <a:p>
            <a:pPr lvl="1"/>
            <a:r>
              <a:rPr lang="en-GB" sz="1800" dirty="0"/>
              <a:t>VVGS2 pressure </a:t>
            </a:r>
            <a:r>
              <a:rPr lang="en-GB" sz="1800" dirty="0" smtClean="0"/>
              <a:t>interlock</a:t>
            </a:r>
            <a:endParaRPr lang="en-GB" sz="1800" dirty="0"/>
          </a:p>
          <a:p>
            <a:pPr lvl="1"/>
            <a:r>
              <a:rPr lang="en-GB" sz="1800" dirty="0"/>
              <a:t>VVGS4 pressure </a:t>
            </a:r>
            <a:r>
              <a:rPr lang="en-GB" sz="1800" dirty="0" smtClean="0"/>
              <a:t>interlock</a:t>
            </a:r>
            <a:endParaRPr lang="en-GB" sz="1800" dirty="0"/>
          </a:p>
          <a:p>
            <a:r>
              <a:rPr lang="en-GB" sz="1800" dirty="0" smtClean="0"/>
              <a:t>VVGS3 pressure interlock:</a:t>
            </a:r>
            <a:endParaRPr lang="en-GB" sz="1800" dirty="0"/>
          </a:p>
          <a:p>
            <a:pPr lvl="1"/>
            <a:r>
              <a:rPr lang="en-GB" sz="1800" dirty="0"/>
              <a:t>N-1 devices &gt; </a:t>
            </a:r>
            <a:r>
              <a:rPr lang="en-GB" sz="1800" dirty="0" smtClean="0"/>
              <a:t>2.10</a:t>
            </a:r>
            <a:r>
              <a:rPr lang="en-GB" sz="1800" baseline="30000" dirty="0" smtClean="0"/>
              <a:t>-6</a:t>
            </a:r>
            <a:r>
              <a:rPr lang="en-GB" sz="1800" dirty="0" smtClean="0"/>
              <a:t> </a:t>
            </a:r>
            <a:r>
              <a:rPr lang="en-GB" sz="1800" dirty="0"/>
              <a:t>mbar</a:t>
            </a:r>
          </a:p>
          <a:p>
            <a:pPr lvl="1"/>
            <a:r>
              <a:rPr lang="en-GB" sz="1800" dirty="0"/>
              <a:t>OR Q12 AND Q13 &gt; </a:t>
            </a:r>
            <a:r>
              <a:rPr lang="en-GB" sz="1800" dirty="0" smtClean="0"/>
              <a:t>2.10</a:t>
            </a:r>
            <a:r>
              <a:rPr lang="en-GB" sz="1800" baseline="30000" dirty="0" smtClean="0"/>
              <a:t>-6</a:t>
            </a:r>
            <a:r>
              <a:rPr lang="en-GB" sz="1800" dirty="0" smtClean="0"/>
              <a:t> </a:t>
            </a:r>
            <a:r>
              <a:rPr lang="en-GB" sz="1800" dirty="0"/>
              <a:t>mbar</a:t>
            </a:r>
          </a:p>
          <a:p>
            <a:r>
              <a:rPr lang="en-GB" sz="1800" dirty="0" smtClean="0"/>
              <a:t>Closes </a:t>
            </a:r>
            <a:r>
              <a:rPr lang="en-GB" sz="1800" dirty="0"/>
              <a:t>previous (VVGS2) and next (VVGS4) sector </a:t>
            </a:r>
            <a:r>
              <a:rPr lang="en-GB" sz="1800" dirty="0" smtClean="0"/>
              <a:t>valves </a:t>
            </a:r>
            <a:r>
              <a:rPr lang="en-GB" sz="1800" dirty="0"/>
              <a:t>in case of pressure </a:t>
            </a:r>
            <a:r>
              <a:rPr lang="en-GB" sz="1800" dirty="0" smtClean="0"/>
              <a:t>interlock</a:t>
            </a:r>
            <a:endParaRPr lang="en-GB" sz="1800" dirty="0"/>
          </a:p>
          <a:p>
            <a:endParaRPr lang="en-GB" sz="18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New TCLD vacuum valves interlock logic (ARC)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fr-CH" smtClean="0"/>
              <a:t>Machine Protection Panel Meeting (LHC), </a:t>
            </a:r>
            <a:r>
              <a:rPr lang="en-US" smtClean="0"/>
              <a:t>26</a:t>
            </a:r>
            <a:r>
              <a:rPr lang="en-US" baseline="30000" smtClean="0"/>
              <a:t>th</a:t>
            </a:r>
            <a:r>
              <a:rPr lang="en-US" smtClean="0"/>
              <a:t> March 2021</a:t>
            </a:r>
            <a:endParaRPr lang="fr-CH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5375" y="1930646"/>
            <a:ext cx="4530140" cy="3011657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815355" y="4630556"/>
            <a:ext cx="4576387" cy="424015"/>
            <a:chOff x="-4081027" y="4732603"/>
            <a:chExt cx="4179969" cy="414661"/>
          </a:xfrm>
        </p:grpSpPr>
        <p:sp>
          <p:nvSpPr>
            <p:cNvPr id="8" name="TextBox 7"/>
            <p:cNvSpPr txBox="1"/>
            <p:nvPr/>
          </p:nvSpPr>
          <p:spPr>
            <a:xfrm>
              <a:off x="-4081027" y="4773418"/>
              <a:ext cx="2833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dirty="0">
                  <a:solidFill>
                    <a:srgbClr val="0070C0"/>
                  </a:solidFill>
                </a:rPr>
                <a:t>1</a:t>
              </a:r>
              <a:endParaRPr lang="en-GB" dirty="0">
                <a:solidFill>
                  <a:srgbClr val="0070C0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-3784329" y="4777932"/>
              <a:ext cx="2833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dirty="0" smtClean="0">
                  <a:solidFill>
                    <a:srgbClr val="0070C0"/>
                  </a:solidFill>
                </a:rPr>
                <a:t>2</a:t>
              </a:r>
              <a:endParaRPr lang="en-GB" dirty="0">
                <a:solidFill>
                  <a:srgbClr val="0070C0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-3235909" y="4774610"/>
              <a:ext cx="2833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dirty="0">
                  <a:solidFill>
                    <a:srgbClr val="0070C0"/>
                  </a:solidFill>
                </a:rPr>
                <a:t>3</a:t>
              </a:r>
              <a:endParaRPr lang="en-GB" dirty="0">
                <a:solidFill>
                  <a:srgbClr val="0070C0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-508465" y="4732603"/>
              <a:ext cx="607407" cy="3310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600" dirty="0" smtClean="0">
                  <a:solidFill>
                    <a:schemeClr val="accent3"/>
                  </a:solidFill>
                </a:rPr>
                <a:t>Q12</a:t>
              </a:r>
              <a:endParaRPr lang="en-GB" sz="1600" dirty="0">
                <a:solidFill>
                  <a:schemeClr val="accent3"/>
                </a:solidFill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5128206" y="4630559"/>
            <a:ext cx="6650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 smtClean="0">
                <a:solidFill>
                  <a:schemeClr val="accent3"/>
                </a:solidFill>
              </a:rPr>
              <a:t>Q13</a:t>
            </a:r>
            <a:endParaRPr lang="en-GB" sz="1600" dirty="0">
              <a:solidFill>
                <a:schemeClr val="accent3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86561" y="4676911"/>
            <a:ext cx="310180" cy="377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>
                <a:solidFill>
                  <a:srgbClr val="0070C0"/>
                </a:solidFill>
              </a:rPr>
              <a:t>4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896049" y="4676911"/>
            <a:ext cx="310180" cy="377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>
                <a:solidFill>
                  <a:schemeClr val="accent3"/>
                </a:solidFill>
              </a:rPr>
              <a:t>5</a:t>
            </a:r>
            <a:endParaRPr lang="en-GB" dirty="0">
              <a:solidFill>
                <a:schemeClr val="accent3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941636" y="4676911"/>
            <a:ext cx="310180" cy="377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>
                <a:solidFill>
                  <a:schemeClr val="accent3"/>
                </a:solidFill>
              </a:rPr>
              <a:t>6</a:t>
            </a:r>
            <a:endParaRPr lang="en-GB" dirty="0">
              <a:solidFill>
                <a:schemeClr val="accent3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12436" y="4673514"/>
            <a:ext cx="310180" cy="377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>
                <a:solidFill>
                  <a:schemeClr val="accent3"/>
                </a:solidFill>
              </a:rPr>
              <a:t>7</a:t>
            </a:r>
            <a:endParaRPr lang="en-GB" dirty="0">
              <a:solidFill>
                <a:schemeClr val="accent3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25535" y="3492358"/>
            <a:ext cx="1020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rgbClr val="0070C0"/>
                </a:solidFill>
              </a:rPr>
              <a:t>VVGS1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261418" y="3491173"/>
            <a:ext cx="1020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chemeClr val="accent3"/>
                </a:solidFill>
              </a:rPr>
              <a:t>VVGS2</a:t>
            </a:r>
            <a:endParaRPr lang="en-GB" dirty="0">
              <a:solidFill>
                <a:schemeClr val="accent3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901570" y="3514170"/>
            <a:ext cx="1020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 smtClean="0">
                <a:solidFill>
                  <a:srgbClr val="FF9933"/>
                </a:solidFill>
              </a:rPr>
              <a:t>VVGS3</a:t>
            </a:r>
            <a:endParaRPr lang="en-GB" b="1" dirty="0">
              <a:solidFill>
                <a:srgbClr val="FF9933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231421" y="5424452"/>
            <a:ext cx="10203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rgbClr val="0070C0"/>
                </a:solidFill>
              </a:rPr>
              <a:t>TCLD ARC23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21" name="Left Brace 20"/>
          <p:cNvSpPr/>
          <p:nvPr/>
        </p:nvSpPr>
        <p:spPr>
          <a:xfrm rot="16200000">
            <a:off x="3480277" y="4609447"/>
            <a:ext cx="274537" cy="1260133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>
            <a:off x="5287086" y="3514170"/>
            <a:ext cx="10203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chemeClr val="accent3"/>
                </a:solidFill>
              </a:rPr>
              <a:t>VVGS4(LSS3)</a:t>
            </a:r>
            <a:endParaRPr lang="en-GB" dirty="0">
              <a:solidFill>
                <a:schemeClr val="accent3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-49950" y="3492973"/>
            <a:ext cx="10203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rgbClr val="0070C0"/>
                </a:solidFill>
              </a:rPr>
              <a:t>VVGS0 (LSS2)</a:t>
            </a:r>
            <a:endParaRPr lang="en-GB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2314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2" y="1260000"/>
            <a:ext cx="4348268" cy="5016068"/>
          </a:xfrm>
        </p:spPr>
        <p:txBody>
          <a:bodyPr>
            <a:normAutofit/>
          </a:bodyPr>
          <a:lstStyle/>
          <a:p>
            <a:r>
              <a:rPr lang="en-GB" sz="2600" dirty="0" smtClean="0"/>
              <a:t>2 new sectors for the BWS in C5L4 and C5R4</a:t>
            </a:r>
          </a:p>
          <a:p>
            <a:r>
              <a:rPr lang="en-GB" sz="2600" dirty="0" smtClean="0"/>
              <a:t>Avoid to vent the 37m vacuum sector for each BWS intervention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Beam Wire Scanner (BWS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fr-CH" smtClean="0"/>
              <a:t>Machine Protection Panel Meeting (LHC), </a:t>
            </a:r>
            <a:r>
              <a:rPr lang="en-US" smtClean="0"/>
              <a:t>26</a:t>
            </a:r>
            <a:r>
              <a:rPr lang="en-US" baseline="30000" smtClean="0"/>
              <a:t>th</a:t>
            </a:r>
            <a:r>
              <a:rPr lang="en-US" smtClean="0"/>
              <a:t> March 2021</a:t>
            </a:r>
            <a:endParaRPr lang="fr-CH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600926" y="3666702"/>
            <a:ext cx="2780348" cy="2463274"/>
          </a:xfrm>
          <a:prstGeom prst="rect">
            <a:avLst/>
          </a:prstGeom>
          <a:ln w="19080">
            <a:noFill/>
            <a:round/>
          </a:ln>
          <a:effectLst>
            <a:outerShdw blurRad="50800" dist="37674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7870" y="1375737"/>
            <a:ext cx="2880000" cy="21597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48260" y="1375738"/>
            <a:ext cx="2880000" cy="215972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53394" y="4195856"/>
            <a:ext cx="3600000" cy="18212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97307" y="4170298"/>
            <a:ext cx="3600000" cy="191797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560665" y="5903602"/>
            <a:ext cx="30732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New configuration in C5R4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4880110" y="5945310"/>
            <a:ext cx="30732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New configuration in C5L4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611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753100" y="1556152"/>
            <a:ext cx="5829300" cy="3918397"/>
          </a:xfrm>
        </p:spPr>
        <p:txBody>
          <a:bodyPr>
            <a:normAutofit/>
          </a:bodyPr>
          <a:lstStyle/>
          <a:p>
            <a:r>
              <a:rPr lang="en-GB" sz="2800" dirty="0" smtClean="0"/>
              <a:t>Standard 4 interlocking devices (2 </a:t>
            </a:r>
            <a:r>
              <a:rPr lang="en-GB" sz="2800" dirty="0" err="1" smtClean="0"/>
              <a:t>Pennings</a:t>
            </a:r>
            <a:r>
              <a:rPr lang="en-GB" sz="2800" dirty="0" smtClean="0"/>
              <a:t>, 2 Ion Pumps)</a:t>
            </a:r>
          </a:p>
          <a:p>
            <a:r>
              <a:rPr lang="en-GB" sz="2800" dirty="0" smtClean="0"/>
              <a:t>Closes if 3 out 4 are &gt; 2.10</a:t>
            </a:r>
            <a:r>
              <a:rPr lang="en-GB" sz="2800" baseline="30000" dirty="0" smtClean="0"/>
              <a:t>-6</a:t>
            </a:r>
            <a:r>
              <a:rPr lang="en-GB" sz="2800" dirty="0" smtClean="0"/>
              <a:t> mbar</a:t>
            </a:r>
          </a:p>
          <a:p>
            <a:r>
              <a:rPr lang="en-GB" sz="2800" dirty="0" smtClean="0"/>
              <a:t>Closes the previous and next sector valves in case of pressure interlock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Beam Wire Scanner (BWS)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fr-CH" smtClean="0"/>
              <a:t>Machine Protection Panel Meeting (LHC), </a:t>
            </a:r>
            <a:r>
              <a:rPr lang="en-US" smtClean="0"/>
              <a:t>26</a:t>
            </a:r>
            <a:r>
              <a:rPr lang="en-US" baseline="30000" smtClean="0"/>
              <a:t>th</a:t>
            </a:r>
            <a:r>
              <a:rPr lang="en-US" smtClean="0"/>
              <a:t> March 2021</a:t>
            </a:r>
            <a:endParaRPr lang="fr-CH" dirty="0"/>
          </a:p>
        </p:txBody>
      </p:sp>
      <p:sp>
        <p:nvSpPr>
          <p:cNvPr id="16" name="TextBox 15"/>
          <p:cNvSpPr txBox="1"/>
          <p:nvPr/>
        </p:nvSpPr>
        <p:spPr>
          <a:xfrm>
            <a:off x="678365" y="1417653"/>
            <a:ext cx="17528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BWS </a:t>
            </a:r>
            <a:r>
              <a:rPr lang="en-GB" sz="1200" dirty="0"/>
              <a:t>F</a:t>
            </a:r>
            <a:r>
              <a:rPr lang="en-GB" sz="1200" dirty="0" smtClean="0"/>
              <a:t>5L4.R</a:t>
            </a:r>
            <a:r>
              <a:rPr lang="en-GB" sz="1200" dirty="0"/>
              <a:t>, </a:t>
            </a:r>
            <a:r>
              <a:rPr lang="en-GB" sz="1200" dirty="0"/>
              <a:t>E</a:t>
            </a:r>
            <a:r>
              <a:rPr lang="en-GB" sz="1200" dirty="0" smtClean="0"/>
              <a:t>5L4.R</a:t>
            </a:r>
            <a:endParaRPr lang="en-GB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638217" y="3961918"/>
            <a:ext cx="19269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BWS </a:t>
            </a:r>
            <a:r>
              <a:rPr lang="en-GB" sz="1200" dirty="0"/>
              <a:t>E5R4.B, F5R4.B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365" y="1756700"/>
            <a:ext cx="3465010" cy="173250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365" y="4335281"/>
            <a:ext cx="3465010" cy="1414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097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2" y="1260000"/>
            <a:ext cx="4916555" cy="5016068"/>
          </a:xfrm>
        </p:spPr>
        <p:txBody>
          <a:bodyPr>
            <a:normAutofit/>
          </a:bodyPr>
          <a:lstStyle/>
          <a:p>
            <a:r>
              <a:rPr lang="en-GB" dirty="0" smtClean="0"/>
              <a:t>One new sector for the Beam </a:t>
            </a:r>
            <a:r>
              <a:rPr lang="en-GB" dirty="0"/>
              <a:t>Gas Curtain installation (phase 1</a:t>
            </a:r>
            <a:r>
              <a:rPr lang="en-GB" dirty="0" smtClean="0"/>
              <a:t>)</a:t>
            </a:r>
          </a:p>
          <a:p>
            <a:r>
              <a:rPr lang="en-GB" dirty="0" smtClean="0"/>
              <a:t>Existing gas injection system moved from E5L4 to C5L4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Beam </a:t>
            </a:r>
            <a:r>
              <a:rPr lang="en-GB" dirty="0"/>
              <a:t>Gas Curtain (BGC)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fr-CH" smtClean="0"/>
              <a:t>Machine Protection Panel Meeting (LHC), </a:t>
            </a:r>
            <a:r>
              <a:rPr lang="en-US" smtClean="0"/>
              <a:t>26</a:t>
            </a:r>
            <a:r>
              <a:rPr lang="en-US" baseline="30000" smtClean="0"/>
              <a:t>th</a:t>
            </a:r>
            <a:r>
              <a:rPr lang="en-US" smtClean="0"/>
              <a:t> March 2021</a:t>
            </a:r>
            <a:endParaRPr lang="fr-CH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9505536" y="689968"/>
            <a:ext cx="1845010" cy="2611926"/>
          </a:xfrm>
          <a:prstGeom prst="rect">
            <a:avLst/>
          </a:prstGeom>
          <a:ln w="19080">
            <a:noFill/>
            <a:round/>
          </a:ln>
          <a:effectLst>
            <a:outerShdw blurRad="50800" dist="37674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53069D2-0045-4B8C-BF5F-EBCAC83A51A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46120" y="1100423"/>
            <a:ext cx="2880000" cy="1818013"/>
          </a:xfrm>
          <a:prstGeom prst="rect">
            <a:avLst/>
          </a:prstGeom>
          <a:ln w="19080">
            <a:noFill/>
            <a:round/>
          </a:ln>
          <a:effectLst>
            <a:outerShdw blurRad="50800" dist="37674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26120" y="3041436"/>
            <a:ext cx="5400000" cy="293684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549092" y="5916612"/>
            <a:ext cx="5184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BGC Phase 1 with gas injection system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5540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Beam Gas Curtain (BGC)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fr-CH" smtClean="0"/>
              <a:t>Machine Protection Panel Meeting (LHC), </a:t>
            </a:r>
            <a:r>
              <a:rPr lang="en-US" smtClean="0"/>
              <a:t>26</a:t>
            </a:r>
            <a:r>
              <a:rPr lang="en-US" baseline="30000" smtClean="0"/>
              <a:t>th</a:t>
            </a:r>
            <a:r>
              <a:rPr lang="en-US" smtClean="0"/>
              <a:t> March 2021</a:t>
            </a:r>
            <a:endParaRPr lang="fr-CH" dirty="0"/>
          </a:p>
        </p:txBody>
      </p:sp>
      <p:sp>
        <p:nvSpPr>
          <p:cNvPr id="20" name="TextBox 19"/>
          <p:cNvSpPr txBox="1"/>
          <p:nvPr/>
        </p:nvSpPr>
        <p:spPr>
          <a:xfrm>
            <a:off x="679830" y="1537284"/>
            <a:ext cx="17319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BGC </a:t>
            </a:r>
            <a:r>
              <a:rPr lang="en-GB" sz="1200" dirty="0"/>
              <a:t>C5L4.B, B5L4.B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3"/>
          </p:nvPr>
        </p:nvSpPr>
        <p:spPr>
          <a:xfrm>
            <a:off x="5257800" y="1537284"/>
            <a:ext cx="6324598" cy="4023172"/>
          </a:xfrm>
        </p:spPr>
        <p:txBody>
          <a:bodyPr>
            <a:normAutofit/>
          </a:bodyPr>
          <a:lstStyle/>
          <a:p>
            <a:r>
              <a:rPr lang="en-GB" sz="2800" dirty="0" smtClean="0"/>
              <a:t>Standard 4 interlocking devices (2 </a:t>
            </a:r>
            <a:r>
              <a:rPr lang="en-GB" sz="2800" dirty="0" err="1" smtClean="0"/>
              <a:t>Pennings</a:t>
            </a:r>
            <a:r>
              <a:rPr lang="en-GB" sz="2800" dirty="0" smtClean="0"/>
              <a:t>, 2 Ion Pumps)</a:t>
            </a:r>
          </a:p>
          <a:p>
            <a:r>
              <a:rPr lang="en-GB" sz="2800" dirty="0" smtClean="0"/>
              <a:t>Closes if 3 out 4 are &gt; 2.10</a:t>
            </a:r>
            <a:r>
              <a:rPr lang="en-GB" sz="2800" baseline="30000" dirty="0" smtClean="0"/>
              <a:t>-6</a:t>
            </a:r>
            <a:r>
              <a:rPr lang="en-GB" sz="2800" dirty="0" smtClean="0"/>
              <a:t> mbar</a:t>
            </a:r>
          </a:p>
          <a:p>
            <a:r>
              <a:rPr lang="en-GB" sz="2800" dirty="0" smtClean="0"/>
              <a:t>Closes the previous and next sector valves in case of pressure interlock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474" y="1904337"/>
            <a:ext cx="3861197" cy="175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1963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503507" y="1164745"/>
            <a:ext cx="5184912" cy="5016068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A</a:t>
            </a:r>
            <a:r>
              <a:rPr lang="en-GB" dirty="0" smtClean="0"/>
              <a:t>llow the installation of experimental equipment during YETS of RUN3 without the need for venting the IP8.X sector (including VELO)</a:t>
            </a:r>
          </a:p>
          <a:p>
            <a:r>
              <a:rPr lang="en-GB" dirty="0" smtClean="0"/>
              <a:t>Manual valve (not interlocked)</a:t>
            </a:r>
          </a:p>
          <a:p>
            <a:r>
              <a:rPr lang="en-GB" dirty="0" smtClean="0"/>
              <a:t>Open enable given by previous Penning gauge and next Ion pump</a:t>
            </a:r>
          </a:p>
          <a:p>
            <a:r>
              <a:rPr lang="en-GB" dirty="0" smtClean="0"/>
              <a:t>Valve status monitored, included in the BIS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Additional vacuum sector upstream of the VELO detector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fr-CH" smtClean="0"/>
              <a:t>Machine Protection Panel Meeting (LHC), </a:t>
            </a:r>
            <a:r>
              <a:rPr lang="en-US" smtClean="0"/>
              <a:t>26</a:t>
            </a:r>
            <a:r>
              <a:rPr lang="en-US" baseline="30000" smtClean="0"/>
              <a:t>th</a:t>
            </a:r>
            <a:r>
              <a:rPr lang="en-US" smtClean="0"/>
              <a:t> March 2021</a:t>
            </a:r>
            <a:endParaRPr lang="fr-CH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1330" y="4283062"/>
            <a:ext cx="3634477" cy="170490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2" y="957525"/>
            <a:ext cx="5400000" cy="315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0046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1" y="981706"/>
            <a:ext cx="10968567" cy="1483200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Completely new Control System for the VELO Vacuum </a:t>
            </a:r>
            <a:r>
              <a:rPr lang="en-GB" dirty="0" smtClean="0"/>
              <a:t>System</a:t>
            </a:r>
            <a:endParaRPr lang="en-GB" dirty="0"/>
          </a:p>
          <a:p>
            <a:r>
              <a:rPr lang="en-GB" dirty="0" smtClean="0"/>
              <a:t>Major </a:t>
            </a:r>
            <a:r>
              <a:rPr lang="en-GB" dirty="0"/>
              <a:t>focus on safety, reliability, and user experience enhancements</a:t>
            </a:r>
          </a:p>
          <a:p>
            <a:r>
              <a:rPr lang="en-GB" dirty="0" smtClean="0">
                <a:latin typeface="Symbol" panose="05050102010706020507" pitchFamily="18" charset="2"/>
              </a:rPr>
              <a:t>m</a:t>
            </a:r>
            <a:r>
              <a:rPr lang="en-GB" dirty="0" smtClean="0"/>
              <a:t>m</a:t>
            </a:r>
            <a:r>
              <a:rPr lang="en-GB" dirty="0" smtClean="0">
                <a:latin typeface="Symbol" panose="05050102010706020507" pitchFamily="18" charset="2"/>
              </a:rPr>
              <a:t> </a:t>
            </a:r>
            <a:r>
              <a:rPr lang="en-GB" dirty="0" smtClean="0"/>
              <a:t>thick aluminium foils: keep differential pressure &lt; 10mbar between beam and detector volumes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VELO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fr-CH" smtClean="0"/>
              <a:t>Machine Protection Panel Meeting (LHC), </a:t>
            </a:r>
            <a:r>
              <a:rPr lang="en-US" smtClean="0"/>
              <a:t>26</a:t>
            </a:r>
            <a:r>
              <a:rPr lang="en-US" baseline="30000" smtClean="0"/>
              <a:t>th</a:t>
            </a:r>
            <a:r>
              <a:rPr lang="en-US" smtClean="0"/>
              <a:t> March 2021</a:t>
            </a:r>
            <a:endParaRPr lang="fr-CH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204192D-E176-4503-B68C-2343A31E14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0801" y="2169495"/>
            <a:ext cx="5181600" cy="401838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B23437C-1BB3-445C-BB62-422E03D4689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24933" y="3049572"/>
            <a:ext cx="3689331" cy="25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C99879A-18F4-4BDA-89CA-F61084B94E7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2988354" y="3050435"/>
            <a:ext cx="3691057" cy="25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60772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Vacuum system testing and commissioning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fr-CH" smtClean="0"/>
              <a:t>Machine Protection Panel Meeting (LHC), </a:t>
            </a:r>
            <a:r>
              <a:rPr lang="en-US" smtClean="0"/>
              <a:t>26</a:t>
            </a:r>
            <a:r>
              <a:rPr lang="en-US" baseline="30000" smtClean="0"/>
              <a:t>th</a:t>
            </a:r>
            <a:r>
              <a:rPr lang="en-US" smtClean="0"/>
              <a:t> March 2021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107029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1" y="1260000"/>
            <a:ext cx="10968567" cy="4534513"/>
          </a:xfrm>
        </p:spPr>
        <p:txBody>
          <a:bodyPr>
            <a:normAutofit fontScale="55000" lnSpcReduction="20000"/>
          </a:bodyPr>
          <a:lstStyle/>
          <a:p>
            <a:r>
              <a:rPr lang="en-GB" dirty="0"/>
              <a:t>5 teams for LSS Beam </a:t>
            </a:r>
            <a:r>
              <a:rPr lang="en-GB" dirty="0" smtClean="0"/>
              <a:t>Vacuum</a:t>
            </a:r>
            <a:endParaRPr lang="en-GB" dirty="0"/>
          </a:p>
          <a:p>
            <a:pPr lvl="1"/>
            <a:r>
              <a:rPr lang="en-GB" dirty="0" smtClean="0"/>
              <a:t>Gauges</a:t>
            </a:r>
            <a:endParaRPr lang="en-GB" dirty="0"/>
          </a:p>
          <a:p>
            <a:pPr lvl="1"/>
            <a:r>
              <a:rPr lang="en-GB" dirty="0"/>
              <a:t>NEG cartridges</a:t>
            </a:r>
          </a:p>
          <a:p>
            <a:pPr lvl="1"/>
            <a:r>
              <a:rPr lang="en-GB" dirty="0"/>
              <a:t>Ion Pumps and </a:t>
            </a:r>
            <a:r>
              <a:rPr lang="en-GB" dirty="0" err="1"/>
              <a:t>sublimators</a:t>
            </a:r>
            <a:endParaRPr lang="en-GB" dirty="0"/>
          </a:p>
          <a:p>
            <a:pPr lvl="1"/>
            <a:r>
              <a:rPr lang="en-GB" dirty="0"/>
              <a:t>Sector </a:t>
            </a:r>
            <a:r>
              <a:rPr lang="en-GB" dirty="0" smtClean="0"/>
              <a:t>valves, interlocks and alarms</a:t>
            </a:r>
            <a:endParaRPr lang="en-GB" dirty="0"/>
          </a:p>
          <a:p>
            <a:pPr lvl="1"/>
            <a:r>
              <a:rPr lang="en-GB" dirty="0" smtClean="0"/>
              <a:t>Vacuum instrumentation in the experiments</a:t>
            </a: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2 </a:t>
            </a:r>
            <a:r>
              <a:rPr lang="en-GB" dirty="0"/>
              <a:t>teams for Beam and insulation vacuum in the arcs + insulation vacuum in the LSSs:</a:t>
            </a:r>
          </a:p>
          <a:p>
            <a:pPr lvl="1"/>
            <a:r>
              <a:rPr lang="en-GB" dirty="0"/>
              <a:t>Fixed pumping groups</a:t>
            </a:r>
          </a:p>
          <a:p>
            <a:pPr lvl="1"/>
            <a:r>
              <a:rPr lang="en-GB" dirty="0"/>
              <a:t>Gauges</a:t>
            </a:r>
          </a:p>
          <a:p>
            <a:pPr lvl="1"/>
            <a:r>
              <a:rPr lang="en-GB" dirty="0"/>
              <a:t>By-pass valves</a:t>
            </a:r>
          </a:p>
          <a:p>
            <a:pPr lvl="1"/>
            <a:r>
              <a:rPr lang="en-GB" dirty="0"/>
              <a:t>Cryogenics </a:t>
            </a:r>
            <a:r>
              <a:rPr lang="en-GB" dirty="0" smtClean="0"/>
              <a:t>alarms</a:t>
            </a:r>
          </a:p>
          <a:p>
            <a:pPr lvl="1"/>
            <a:endParaRPr lang="en-GB" dirty="0"/>
          </a:p>
          <a:p>
            <a:pPr lvl="1"/>
            <a:r>
              <a:rPr lang="en-GB" dirty="0" smtClean="0"/>
              <a:t>Test procedure for each instrument type described in </a:t>
            </a:r>
            <a:r>
              <a:rPr lang="en-GB" b="1" dirty="0" smtClean="0"/>
              <a:t>EDMS 1405440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2" y="248373"/>
            <a:ext cx="10972796" cy="690102"/>
          </a:xfrm>
        </p:spPr>
        <p:txBody>
          <a:bodyPr/>
          <a:lstStyle/>
          <a:p>
            <a:r>
              <a:rPr lang="en-US" dirty="0"/>
              <a:t>Vacuum system testing and commissioning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fr-CH" smtClean="0"/>
              <a:t>Machine Protection Panel Meeting (LHC), </a:t>
            </a:r>
            <a:r>
              <a:rPr lang="en-US" smtClean="0"/>
              <a:t>26</a:t>
            </a:r>
            <a:r>
              <a:rPr lang="en-US" baseline="30000" smtClean="0"/>
              <a:t>th</a:t>
            </a:r>
            <a:r>
              <a:rPr lang="en-US" smtClean="0"/>
              <a:t> March 2021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956186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1" y="1260000"/>
            <a:ext cx="10968567" cy="1503078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Commissioning planning &amp; cooperation with LHC coordination team, TE-VSC activities and cryogenics group</a:t>
            </a:r>
          </a:p>
          <a:p>
            <a:r>
              <a:rPr lang="en-GB" dirty="0"/>
              <a:t>Fixed pumping groups testing and commissioning before Pressure Tests</a:t>
            </a:r>
          </a:p>
          <a:p>
            <a:r>
              <a:rPr lang="en-GB" dirty="0" smtClean="0"/>
              <a:t>BV + IV Gauges </a:t>
            </a:r>
            <a:r>
              <a:rPr lang="en-GB" dirty="0"/>
              <a:t>testing and commissioning before each </a:t>
            </a:r>
            <a:r>
              <a:rPr lang="en-GB" dirty="0" smtClean="0"/>
              <a:t>cool-down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Commissioning in the LHC arcs and LSS </a:t>
            </a:r>
            <a:r>
              <a:rPr lang="en-GB" dirty="0" smtClean="0"/>
              <a:t>Standalones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fr-CH" smtClean="0"/>
              <a:t>Machine Protection Panel Meeting (LHC), </a:t>
            </a:r>
            <a:r>
              <a:rPr lang="en-US" smtClean="0"/>
              <a:t>26</a:t>
            </a:r>
            <a:r>
              <a:rPr lang="en-US" baseline="30000" smtClean="0"/>
              <a:t>th</a:t>
            </a:r>
            <a:r>
              <a:rPr lang="en-US" smtClean="0"/>
              <a:t> March 2021</a:t>
            </a:r>
            <a:endParaRPr lang="fr-CH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575" y="4090235"/>
            <a:ext cx="12037542" cy="2221866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>
            <a:off x="1182757" y="3509267"/>
            <a:ext cx="0" cy="58096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67144" y="2840194"/>
            <a:ext cx="20679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Started in June 20 with S45</a:t>
            </a:r>
            <a:endParaRPr lang="en-GB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10787268" y="3491352"/>
            <a:ext cx="0" cy="58096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9792751" y="2701694"/>
            <a:ext cx="18260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Finished in December 20 with S23</a:t>
            </a:r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815009" y="5169102"/>
            <a:ext cx="1182756" cy="149087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10608365" y="4568067"/>
            <a:ext cx="390333" cy="149087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5469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 animBg="1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Vacuum activities overview during </a:t>
            </a:r>
            <a:r>
              <a:rPr lang="en-US" dirty="0" smtClean="0"/>
              <a:t>LS2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fr-CH" smtClean="0"/>
              <a:t>Machine Protection Panel Meeting (LHC), </a:t>
            </a:r>
            <a:r>
              <a:rPr lang="en-US" smtClean="0"/>
              <a:t>26</a:t>
            </a:r>
            <a:r>
              <a:rPr lang="en-US" baseline="30000" smtClean="0"/>
              <a:t>th</a:t>
            </a:r>
            <a:r>
              <a:rPr lang="en-US" smtClean="0"/>
              <a:t> March 2021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316399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70475" y="1081517"/>
            <a:ext cx="9468927" cy="2089487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Fixed pumping groups </a:t>
            </a:r>
            <a:r>
              <a:rPr lang="en-GB" dirty="0"/>
              <a:t>tests and commissioning</a:t>
            </a:r>
          </a:p>
          <a:p>
            <a:pPr lvl="1"/>
            <a:r>
              <a:rPr lang="en-GB" dirty="0" smtClean="0"/>
              <a:t>primary </a:t>
            </a:r>
            <a:r>
              <a:rPr lang="en-GB" dirty="0"/>
              <a:t>&amp; turbo pump, valves, gauges &amp; automation process (206 VPGs)</a:t>
            </a:r>
          </a:p>
          <a:p>
            <a:r>
              <a:rPr lang="en-GB" dirty="0" smtClean="0"/>
              <a:t>Official </a:t>
            </a:r>
            <a:r>
              <a:rPr lang="en-GB" dirty="0"/>
              <a:t>validation with Cryogenics Group </a:t>
            </a:r>
            <a:r>
              <a:rPr lang="en-GB" dirty="0" smtClean="0"/>
              <a:t>(</a:t>
            </a:r>
            <a:r>
              <a:rPr lang="en-GB" dirty="0"/>
              <a:t>400 alarms)</a:t>
            </a:r>
          </a:p>
          <a:p>
            <a:pPr lvl="1"/>
            <a:r>
              <a:rPr lang="en-GB" b="1" dirty="0"/>
              <a:t>EDMS 2432078</a:t>
            </a:r>
            <a:r>
              <a:rPr lang="en-GB" dirty="0"/>
              <a:t> </a:t>
            </a:r>
            <a:r>
              <a:rPr lang="en-GB" dirty="0" smtClean="0"/>
              <a:t>: cool-down </a:t>
            </a:r>
            <a:r>
              <a:rPr lang="en-GB" dirty="0"/>
              <a:t>permit and test results</a:t>
            </a:r>
          </a:p>
          <a:p>
            <a:pPr lvl="1"/>
            <a:r>
              <a:rPr lang="en-GB" b="1" dirty="0"/>
              <a:t>EDMS 2378513</a:t>
            </a:r>
            <a:r>
              <a:rPr lang="en-GB" dirty="0"/>
              <a:t> </a:t>
            </a:r>
            <a:r>
              <a:rPr lang="en-GB" dirty="0" smtClean="0"/>
              <a:t>: procedure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Commissioning in the LHC arcs and LSS </a:t>
            </a:r>
            <a:r>
              <a:rPr lang="en-GB" dirty="0" smtClean="0"/>
              <a:t>Standalones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fr-CH" smtClean="0"/>
              <a:t>Machine Protection Panel Meeting (LHC), </a:t>
            </a:r>
            <a:r>
              <a:rPr lang="en-US" smtClean="0"/>
              <a:t>26</a:t>
            </a:r>
            <a:r>
              <a:rPr lang="en-US" baseline="30000" smtClean="0"/>
              <a:t>th</a:t>
            </a:r>
            <a:r>
              <a:rPr lang="en-US" smtClean="0"/>
              <a:t> March 2021</a:t>
            </a:r>
            <a:endParaRPr lang="fr-CH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7" r="5887"/>
          <a:stretch/>
        </p:blipFill>
        <p:spPr>
          <a:xfrm>
            <a:off x="9939402" y="1366202"/>
            <a:ext cx="2011680" cy="1520119"/>
          </a:xfrm>
          <a:prstGeom prst="rect">
            <a:avLst/>
          </a:prstGeom>
          <a:ln w="19080">
            <a:noFill/>
            <a:round/>
          </a:ln>
          <a:effectLst>
            <a:outerShdw blurRad="50800" dist="37674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10" name="Picture 6">
            <a:extLst>
              <a:ext uri="{FF2B5EF4-FFF2-40B4-BE49-F238E27FC236}">
                <a16:creationId xmlns:a16="http://schemas.microsoft.com/office/drawing/2014/main" id="{9CD211EE-66C3-4039-B865-79B49585FAD4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08377" y="3933743"/>
            <a:ext cx="1673730" cy="2231640"/>
          </a:xfrm>
          <a:prstGeom prst="rect">
            <a:avLst/>
          </a:prstGeom>
          <a:ln w="19080">
            <a:noFill/>
            <a:round/>
          </a:ln>
          <a:effectLst>
            <a:outerShdw blurRad="50800" dist="37674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F669C51-895F-49C0-BA57-F7775AF2602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521" y="3399437"/>
            <a:ext cx="9601200" cy="1948325"/>
          </a:xfrm>
          <a:prstGeom prst="rect">
            <a:avLst/>
          </a:prstGeom>
          <a:ln w="19080">
            <a:noFill/>
            <a:round/>
          </a:ln>
          <a:effectLst>
            <a:outerShdw blurRad="50800" dist="37674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84563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1" y="1091037"/>
            <a:ext cx="10968567" cy="5016068"/>
          </a:xfrm>
        </p:spPr>
        <p:txBody>
          <a:bodyPr>
            <a:noAutofit/>
          </a:bodyPr>
          <a:lstStyle/>
          <a:p>
            <a:r>
              <a:rPr lang="en-GB" sz="1800" b="1" dirty="0"/>
              <a:t>All vacuum sectors are under vacuum except:</a:t>
            </a:r>
          </a:p>
          <a:p>
            <a:pPr lvl="1"/>
            <a:r>
              <a:rPr lang="en-GB" sz="1600" dirty="0"/>
              <a:t>ATLAS: A1L1.X, IP1.X and A1R1.X</a:t>
            </a:r>
          </a:p>
          <a:p>
            <a:pPr lvl="2"/>
            <a:r>
              <a:rPr lang="en-GB" sz="1400" dirty="0"/>
              <a:t>Temporary re-installation and pump down (without bake-out) for the </a:t>
            </a:r>
            <a:r>
              <a:rPr lang="en-GB" sz="1400" dirty="0" smtClean="0"/>
              <a:t>pilot </a:t>
            </a:r>
            <a:r>
              <a:rPr lang="en-GB" sz="1400" dirty="0"/>
              <a:t>beam</a:t>
            </a:r>
          </a:p>
          <a:p>
            <a:pPr lvl="2"/>
            <a:r>
              <a:rPr lang="en-GB" sz="1400" dirty="0"/>
              <a:t>Possibility to test and actuate the valves ~1 week </a:t>
            </a:r>
            <a:r>
              <a:rPr lang="en-GB" sz="1400" dirty="0" smtClean="0"/>
              <a:t>before the pilot beam </a:t>
            </a:r>
            <a:endParaRPr lang="en-GB" sz="1400" dirty="0"/>
          </a:p>
          <a:p>
            <a:pPr lvl="2"/>
            <a:r>
              <a:rPr lang="en-GB" sz="1400" dirty="0"/>
              <a:t>Bake-out foreseen in January </a:t>
            </a:r>
            <a:r>
              <a:rPr lang="en-GB" sz="1400" dirty="0" smtClean="0"/>
              <a:t>2022</a:t>
            </a:r>
            <a:endParaRPr lang="en-GB" sz="1600" dirty="0"/>
          </a:p>
          <a:p>
            <a:pPr lvl="1"/>
            <a:r>
              <a:rPr lang="en-GB" sz="1600" dirty="0"/>
              <a:t>ALICE: B1L2.X, A1L2.X, IP2.X and A1R2</a:t>
            </a:r>
          </a:p>
          <a:p>
            <a:pPr lvl="2"/>
            <a:r>
              <a:rPr lang="en-GB" sz="1400" dirty="0"/>
              <a:t>Bake-out foreseen </a:t>
            </a:r>
            <a:r>
              <a:rPr lang="en-GB" sz="1400" dirty="0" smtClean="0"/>
              <a:t>in June 2021 (W24 and W25)</a:t>
            </a:r>
            <a:endParaRPr lang="en-GB" sz="1600" dirty="0"/>
          </a:p>
          <a:p>
            <a:pPr lvl="1"/>
            <a:r>
              <a:rPr lang="en-GB" sz="1600" dirty="0"/>
              <a:t>CMS: A1L5.X, IP5.X and A1R5.X</a:t>
            </a:r>
          </a:p>
          <a:p>
            <a:pPr lvl="2"/>
            <a:r>
              <a:rPr lang="en-GB" sz="1400" dirty="0"/>
              <a:t>Bake-out foreseen in May </a:t>
            </a:r>
            <a:r>
              <a:rPr lang="en-GB" sz="1400" dirty="0" smtClean="0"/>
              <a:t>2021</a:t>
            </a:r>
            <a:endParaRPr lang="en-GB" sz="1600" dirty="0"/>
          </a:p>
          <a:p>
            <a:pPr lvl="1"/>
            <a:r>
              <a:rPr lang="en-GB" sz="1600" dirty="0" err="1"/>
              <a:t>LHCb</a:t>
            </a:r>
            <a:r>
              <a:rPr lang="en-GB" sz="1600" dirty="0"/>
              <a:t>: A1L8.X, IP8.X, A1R8.X</a:t>
            </a:r>
          </a:p>
          <a:p>
            <a:pPr lvl="2"/>
            <a:r>
              <a:rPr lang="en-GB" sz="1400" dirty="0"/>
              <a:t>Temporary re-installation and pump down (without bake-out) for the pilot </a:t>
            </a:r>
            <a:r>
              <a:rPr lang="en-GB" sz="1400" dirty="0" smtClean="0"/>
              <a:t>beam</a:t>
            </a:r>
            <a:endParaRPr lang="en-GB" sz="1400" dirty="0"/>
          </a:p>
          <a:p>
            <a:pPr lvl="2"/>
            <a:r>
              <a:rPr lang="en-GB" sz="1400" dirty="0"/>
              <a:t>Possibility to test and actuate the valves ~1 week </a:t>
            </a:r>
            <a:r>
              <a:rPr lang="en-GB" sz="1400" dirty="0" smtClean="0"/>
              <a:t>before the pilot beam</a:t>
            </a:r>
            <a:endParaRPr lang="en-GB" sz="1400" dirty="0"/>
          </a:p>
          <a:p>
            <a:pPr lvl="2"/>
            <a:r>
              <a:rPr lang="en-GB" sz="1400" dirty="0"/>
              <a:t>No date approved yet for the </a:t>
            </a:r>
            <a:r>
              <a:rPr lang="en-GB" sz="1400" dirty="0" smtClean="0"/>
              <a:t>Bake-out</a:t>
            </a:r>
            <a:endParaRPr lang="en-GB" sz="1600" dirty="0"/>
          </a:p>
          <a:p>
            <a:pPr lvl="1"/>
            <a:r>
              <a:rPr lang="en-GB" sz="1600" dirty="0"/>
              <a:t>CTD62 which is under pump-down after the new window installation</a:t>
            </a:r>
          </a:p>
          <a:p>
            <a:pPr lvl="1"/>
            <a:r>
              <a:rPr lang="en-GB" sz="1600" dirty="0"/>
              <a:t>Sector 67: warmed-up. Cool-down foreseen in April-May 2021. Already tested before the first cool-down.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Commissioning in the LHC LSSs beam </a:t>
            </a:r>
            <a:r>
              <a:rPr lang="en-GB" dirty="0" smtClean="0"/>
              <a:t>vacuum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fr-CH" smtClean="0"/>
              <a:t>Machine Protection Panel Meeting (LHC), </a:t>
            </a:r>
            <a:r>
              <a:rPr lang="en-US" smtClean="0"/>
              <a:t>26</a:t>
            </a:r>
            <a:r>
              <a:rPr lang="en-US" baseline="30000" smtClean="0"/>
              <a:t>th</a:t>
            </a:r>
            <a:r>
              <a:rPr lang="en-US" smtClean="0"/>
              <a:t> March 2021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532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Commissioning in the LHC LSSs beam </a:t>
            </a:r>
            <a:r>
              <a:rPr lang="en-GB" dirty="0" smtClean="0"/>
              <a:t>vacuum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fr-CH" smtClean="0"/>
              <a:t>Machine Protection Panel Meeting (LHC), </a:t>
            </a:r>
            <a:r>
              <a:rPr lang="en-US" smtClean="0"/>
              <a:t>26</a:t>
            </a:r>
            <a:r>
              <a:rPr lang="en-US" baseline="30000" smtClean="0"/>
              <a:t>th</a:t>
            </a:r>
            <a:r>
              <a:rPr lang="en-US" smtClean="0"/>
              <a:t> March 2021</a:t>
            </a:r>
            <a:endParaRPr lang="fr-CH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9663" y="1043248"/>
            <a:ext cx="5400000" cy="435985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5403105"/>
            <a:ext cx="13776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Started in December 2020</a:t>
            </a:r>
            <a:endParaRPr lang="en-GB" dirty="0"/>
          </a:p>
        </p:txBody>
      </p:sp>
      <p:cxnSp>
        <p:nvCxnSpPr>
          <p:cNvPr id="8" name="Straight Arrow Connector 7"/>
          <p:cNvCxnSpPr>
            <a:stCxn id="7" idx="3"/>
          </p:cNvCxnSpPr>
          <p:nvPr/>
        </p:nvCxnSpPr>
        <p:spPr>
          <a:xfrm flipV="1">
            <a:off x="1377604" y="4303643"/>
            <a:ext cx="1614074" cy="1561127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6787" y="2552287"/>
            <a:ext cx="5400000" cy="368093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676861" y="1043248"/>
            <a:ext cx="28724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On-going activities March 2020. Completion foreseen end of </a:t>
            </a:r>
            <a:r>
              <a:rPr lang="en-GB" dirty="0" smtClean="0"/>
              <a:t>March</a:t>
            </a:r>
            <a:endParaRPr lang="en-GB" dirty="0"/>
          </a:p>
        </p:txBody>
      </p:sp>
      <p:cxnSp>
        <p:nvCxnSpPr>
          <p:cNvPr id="11" name="Straight Arrow Connector 10"/>
          <p:cNvCxnSpPr>
            <a:stCxn id="10" idx="2"/>
          </p:cNvCxnSpPr>
          <p:nvPr/>
        </p:nvCxnSpPr>
        <p:spPr>
          <a:xfrm>
            <a:off x="10113066" y="1966578"/>
            <a:ext cx="1207604" cy="2158161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3892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Commissioning in the LHC LSSs beam </a:t>
            </a:r>
            <a:r>
              <a:rPr lang="en-GB" dirty="0" smtClean="0"/>
              <a:t>vacuum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fr-CH" smtClean="0"/>
              <a:t>Machine Protection Panel Meeting (LHC), </a:t>
            </a:r>
            <a:r>
              <a:rPr lang="en-US" smtClean="0"/>
              <a:t>26</a:t>
            </a:r>
            <a:r>
              <a:rPr lang="en-US" baseline="30000" smtClean="0"/>
              <a:t>th</a:t>
            </a:r>
            <a:r>
              <a:rPr lang="en-US" smtClean="0"/>
              <a:t> March 2021</a:t>
            </a:r>
            <a:endParaRPr lang="fr-CH" dirty="0"/>
          </a:p>
        </p:txBody>
      </p:sp>
      <p:grpSp>
        <p:nvGrpSpPr>
          <p:cNvPr id="6" name="Group 5"/>
          <p:cNvGrpSpPr/>
          <p:nvPr/>
        </p:nvGrpSpPr>
        <p:grpSpPr>
          <a:xfrm>
            <a:off x="1258631" y="1391547"/>
            <a:ext cx="8152645" cy="1153390"/>
            <a:chOff x="1258631" y="1509883"/>
            <a:chExt cx="8152645" cy="115339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/>
            <a:srcRect r="83318"/>
            <a:stretch/>
          </p:blipFill>
          <p:spPr>
            <a:xfrm>
              <a:off x="1258631" y="1509884"/>
              <a:ext cx="2407920" cy="1153389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599095" y="1509883"/>
              <a:ext cx="5812181" cy="1153390"/>
            </a:xfrm>
            <a:prstGeom prst="rect">
              <a:avLst/>
            </a:prstGeom>
          </p:spPr>
        </p:pic>
      </p:grpSp>
      <p:grpSp>
        <p:nvGrpSpPr>
          <p:cNvPr id="9" name="Group 8"/>
          <p:cNvGrpSpPr/>
          <p:nvPr/>
        </p:nvGrpSpPr>
        <p:grpSpPr>
          <a:xfrm>
            <a:off x="1258631" y="2978959"/>
            <a:ext cx="9143909" cy="1153390"/>
            <a:chOff x="1251136" y="4057357"/>
            <a:chExt cx="9143909" cy="1153390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2"/>
            <a:srcRect r="83318"/>
            <a:stretch/>
          </p:blipFill>
          <p:spPr>
            <a:xfrm>
              <a:off x="1251136" y="4057358"/>
              <a:ext cx="2407920" cy="1153389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599096" y="4057357"/>
              <a:ext cx="6795949" cy="1153389"/>
            </a:xfrm>
            <a:prstGeom prst="rect">
              <a:avLst/>
            </a:prstGeom>
          </p:spPr>
        </p:pic>
      </p:grpSp>
      <p:sp>
        <p:nvSpPr>
          <p:cNvPr id="12" name="TextBox 11"/>
          <p:cNvSpPr txBox="1"/>
          <p:nvPr/>
        </p:nvSpPr>
        <p:spPr>
          <a:xfrm>
            <a:off x="2432610" y="5019710"/>
            <a:ext cx="72890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Sector valves not actuated yet. Only the commands and interlocks have been tested (with simulators). Will be checked after the cool-down of S67.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1258630" y="3866322"/>
            <a:ext cx="2347961" cy="266027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Arrow Connector 14"/>
          <p:cNvCxnSpPr>
            <a:stCxn id="13" idx="2"/>
          </p:cNvCxnSpPr>
          <p:nvPr/>
        </p:nvCxnSpPr>
        <p:spPr>
          <a:xfrm>
            <a:off x="2432611" y="4132349"/>
            <a:ext cx="1483406" cy="88736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0641495" y="3191268"/>
            <a:ext cx="15505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Experiments excluded</a:t>
            </a:r>
            <a:endParaRPr lang="en-GB" dirty="0"/>
          </a:p>
        </p:txBody>
      </p:sp>
      <p:sp>
        <p:nvSpPr>
          <p:cNvPr id="19" name="Right Brace 18"/>
          <p:cNvSpPr/>
          <p:nvPr/>
        </p:nvSpPr>
        <p:spPr>
          <a:xfrm>
            <a:off x="10402540" y="2978960"/>
            <a:ext cx="238955" cy="1153388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2739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18" grpId="0"/>
      <p:bldP spid="19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1" y="1091037"/>
            <a:ext cx="10968567" cy="5016068"/>
          </a:xfrm>
        </p:spPr>
        <p:txBody>
          <a:bodyPr>
            <a:noAutofit/>
          </a:bodyPr>
          <a:lstStyle/>
          <a:p>
            <a:r>
              <a:rPr lang="en-GB" sz="1800" dirty="0"/>
              <a:t>The LHC vacuum controls system testing and re-commissioning is almost </a:t>
            </a:r>
            <a:r>
              <a:rPr lang="en-GB" sz="1800" dirty="0" smtClean="0"/>
              <a:t>finished</a:t>
            </a:r>
            <a:endParaRPr lang="en-GB" sz="1800" dirty="0"/>
          </a:p>
          <a:p>
            <a:r>
              <a:rPr lang="en-GB" sz="1800" dirty="0" smtClean="0"/>
              <a:t>Vacuum instrumentations </a:t>
            </a:r>
            <a:r>
              <a:rPr lang="en-GB" sz="1800" dirty="0"/>
              <a:t>of the </a:t>
            </a:r>
            <a:r>
              <a:rPr lang="en-GB" sz="1800" dirty="0" smtClean="0"/>
              <a:t>experiments have not been tested:</a:t>
            </a:r>
          </a:p>
          <a:p>
            <a:pPr lvl="1"/>
            <a:r>
              <a:rPr lang="en-GB" sz="1600" dirty="0"/>
              <a:t>ALICE and CMS will be tested respectively in June and May </a:t>
            </a:r>
            <a:r>
              <a:rPr lang="en-GB" sz="1600" dirty="0" smtClean="0"/>
              <a:t>2021</a:t>
            </a:r>
          </a:p>
          <a:p>
            <a:pPr lvl="1"/>
            <a:r>
              <a:rPr lang="en-GB" sz="1600" dirty="0"/>
              <a:t>ATLAS and </a:t>
            </a:r>
            <a:r>
              <a:rPr lang="en-GB" sz="1600" dirty="0" err="1"/>
              <a:t>LHCb</a:t>
            </a:r>
            <a:r>
              <a:rPr lang="en-GB" sz="1600" dirty="0"/>
              <a:t> </a:t>
            </a:r>
            <a:r>
              <a:rPr lang="en-GB" sz="1600" dirty="0" smtClean="0"/>
              <a:t>will be tested only one </a:t>
            </a:r>
            <a:r>
              <a:rPr lang="en-GB" sz="1600" dirty="0"/>
              <a:t>week </a:t>
            </a:r>
            <a:r>
              <a:rPr lang="en-GB" sz="1600" dirty="0" smtClean="0"/>
              <a:t>before </a:t>
            </a:r>
            <a:r>
              <a:rPr lang="en-GB" sz="1600" dirty="0"/>
              <a:t>the pilot test </a:t>
            </a:r>
            <a:r>
              <a:rPr lang="en-GB" sz="1600" dirty="0" smtClean="0"/>
              <a:t>beam</a:t>
            </a:r>
          </a:p>
          <a:p>
            <a:r>
              <a:rPr lang="en-GB" sz="1800" dirty="0" smtClean="0"/>
              <a:t>User </a:t>
            </a:r>
            <a:r>
              <a:rPr lang="en-GB" sz="1800" dirty="0"/>
              <a:t>alarms </a:t>
            </a:r>
            <a:r>
              <a:rPr lang="en-GB" sz="1800" dirty="0" smtClean="0"/>
              <a:t>have been checked </a:t>
            </a:r>
            <a:r>
              <a:rPr lang="en-GB" sz="1800" dirty="0"/>
              <a:t>only for </a:t>
            </a:r>
            <a:r>
              <a:rPr lang="en-GB" sz="1800" dirty="0" smtClean="0"/>
              <a:t>MKIs </a:t>
            </a:r>
            <a:r>
              <a:rPr lang="en-GB" sz="1800" dirty="0"/>
              <a:t>(and cryogenics system)</a:t>
            </a:r>
          </a:p>
          <a:p>
            <a:pPr lvl="1"/>
            <a:r>
              <a:rPr lang="en-GB" sz="1600" dirty="0"/>
              <a:t>Remains ADT, ACS, </a:t>
            </a:r>
            <a:r>
              <a:rPr lang="en-GB" sz="1600" dirty="0" smtClean="0"/>
              <a:t>MKB</a:t>
            </a:r>
            <a:endParaRPr lang="en-GB" sz="1600" dirty="0"/>
          </a:p>
          <a:p>
            <a:r>
              <a:rPr lang="en-GB" sz="1800" dirty="0"/>
              <a:t>Considering the amount of modifications in the vacuum racks performed during LS2, a full validation of the vacuum user permits must be performed in every points</a:t>
            </a:r>
          </a:p>
          <a:p>
            <a:pPr lvl="1"/>
            <a:r>
              <a:rPr lang="en-GB" sz="1600" dirty="0"/>
              <a:t>The planning is not defined </a:t>
            </a:r>
            <a:r>
              <a:rPr lang="en-GB" sz="1600" dirty="0" smtClean="0"/>
              <a:t>yet</a:t>
            </a:r>
          </a:p>
          <a:p>
            <a:r>
              <a:rPr lang="en-GB" sz="1800" dirty="0"/>
              <a:t>The automatic test script following the MPS commissioning procedure described in EDMS </a:t>
            </a:r>
            <a:r>
              <a:rPr lang="en-GB" sz="1800" b="1" dirty="0" smtClean="0"/>
              <a:t>896391</a:t>
            </a:r>
            <a:r>
              <a:rPr lang="en-GB" sz="1800" dirty="0" smtClean="0"/>
              <a:t> </a:t>
            </a:r>
            <a:r>
              <a:rPr lang="en-GB" sz="1800" dirty="0"/>
              <a:t>has to be </a:t>
            </a:r>
            <a:r>
              <a:rPr lang="en-GB" sz="1800" dirty="0" smtClean="0"/>
              <a:t>updated </a:t>
            </a:r>
            <a:r>
              <a:rPr lang="en-GB" sz="1800" dirty="0"/>
              <a:t>to take into account all the modifications (new </a:t>
            </a:r>
            <a:r>
              <a:rPr lang="en-GB" sz="1800" dirty="0" err="1"/>
              <a:t>sectorizations</a:t>
            </a:r>
            <a:r>
              <a:rPr lang="en-GB" sz="1800" dirty="0"/>
              <a:t>, interlocks and controllers</a:t>
            </a:r>
            <a:r>
              <a:rPr lang="en-GB" sz="1800" dirty="0" smtClean="0"/>
              <a:t>)</a:t>
            </a:r>
          </a:p>
          <a:p>
            <a:r>
              <a:rPr lang="en-GB" sz="1800" dirty="0" smtClean="0"/>
              <a:t>The </a:t>
            </a:r>
            <a:r>
              <a:rPr lang="en-GB" sz="1800" dirty="0"/>
              <a:t>machine checkout </a:t>
            </a:r>
            <a:r>
              <a:rPr lang="en-GB" sz="1800" dirty="0" smtClean="0"/>
              <a:t>(vacuum) for </a:t>
            </a:r>
            <a:r>
              <a:rPr lang="en-GB" sz="1800" dirty="0"/>
              <a:t>the </a:t>
            </a:r>
            <a:r>
              <a:rPr lang="en-GB" sz="1800" dirty="0" smtClean="0"/>
              <a:t>pilot beam is foreseen to start W37 (agreed with J</a:t>
            </a:r>
            <a:r>
              <a:rPr lang="en-GB" sz="1800" dirty="0"/>
              <a:t>. </a:t>
            </a:r>
            <a:r>
              <a:rPr lang="en-GB" sz="1800" dirty="0" smtClean="0"/>
              <a:t>Wenninger)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Summary and future actions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fr-CH" smtClean="0"/>
              <a:t>Machine Protection Panel Meeting (LHC), </a:t>
            </a:r>
            <a:r>
              <a:rPr lang="en-US" smtClean="0"/>
              <a:t>26</a:t>
            </a:r>
            <a:r>
              <a:rPr lang="en-US" baseline="30000" smtClean="0"/>
              <a:t>th</a:t>
            </a:r>
            <a:r>
              <a:rPr lang="en-US" smtClean="0"/>
              <a:t> March 2021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60569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Thank you for your attention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7250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Content Placeholder 44">
            <a:extLst>
              <a:ext uri="{FF2B5EF4-FFF2-40B4-BE49-F238E27FC236}">
                <a16:creationId xmlns:a16="http://schemas.microsoft.com/office/drawing/2014/main" id="{8717A5BE-ECE5-4483-8BA6-5BFB2C11B2F3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/>
          <a:stretch>
            <a:fillRect/>
          </a:stretch>
        </p:blipFill>
        <p:spPr>
          <a:xfrm>
            <a:off x="-789878" y="1285508"/>
            <a:ext cx="6349850" cy="4124435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90102"/>
          </a:xfrm>
        </p:spPr>
        <p:txBody>
          <a:bodyPr anchor="ctr">
            <a:normAutofit/>
          </a:bodyPr>
          <a:lstStyle/>
          <a:p>
            <a:r>
              <a:rPr lang="en-GB" dirty="0"/>
              <a:t>Overview of Room Temperature Tunnel Activities </a:t>
            </a:r>
            <a:endParaRPr lang="fr-C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4"/>
          </p:nvPr>
        </p:nvSpPr>
        <p:spPr>
          <a:xfrm>
            <a:off x="4038600" y="6356350"/>
            <a:ext cx="4114800" cy="365125"/>
          </a:xfrm>
        </p:spPr>
        <p:txBody>
          <a:bodyPr anchor="ctr">
            <a:normAutofit fontScale="92500"/>
          </a:bodyPr>
          <a:lstStyle/>
          <a:p>
            <a:r>
              <a:rPr lang="fr-CH" dirty="0"/>
              <a:t>Machine Protection Panel Meeting (LHC), </a:t>
            </a:r>
            <a:r>
              <a:rPr lang="en-US" dirty="0"/>
              <a:t>26</a:t>
            </a:r>
            <a:r>
              <a:rPr lang="en-US" baseline="30000" dirty="0"/>
              <a:t>th</a:t>
            </a:r>
            <a:r>
              <a:rPr lang="en-US" dirty="0"/>
              <a:t> March 2021</a:t>
            </a:r>
            <a:endParaRPr lang="fr-CH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609232" y="6356351"/>
            <a:ext cx="973168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8D6C380F-326D-3C40-9EE7-7FBAB0953422}" type="slidenum">
              <a:rPr lang="en-US" smtClean="0"/>
              <a:pPr>
                <a:spcAft>
                  <a:spcPts val="600"/>
                </a:spcAft>
              </a:pPr>
              <a:t>4</a:t>
            </a:fld>
            <a:endParaRPr lang="en-US"/>
          </a:p>
        </p:txBody>
      </p:sp>
      <p:pic>
        <p:nvPicPr>
          <p:cNvPr id="56" name="Picture 55">
            <a:extLst>
              <a:ext uri="{FF2B5EF4-FFF2-40B4-BE49-F238E27FC236}">
                <a16:creationId xmlns:a16="http://schemas.microsoft.com/office/drawing/2014/main" id="{FB775099-AF1E-406E-A6D5-6AA5ADA3795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6252"/>
          <a:stretch/>
        </p:blipFill>
        <p:spPr>
          <a:xfrm>
            <a:off x="4492543" y="1243257"/>
            <a:ext cx="7821377" cy="4279556"/>
          </a:xfrm>
          <a:prstGeom prst="rect">
            <a:avLst/>
          </a:prstGeom>
        </p:spPr>
      </p:pic>
      <p:sp>
        <p:nvSpPr>
          <p:cNvPr id="59" name="TextBox 6">
            <a:extLst>
              <a:ext uri="{FF2B5EF4-FFF2-40B4-BE49-F238E27FC236}">
                <a16:creationId xmlns:a16="http://schemas.microsoft.com/office/drawing/2014/main" id="{0674605C-38DB-44A9-8DCA-7B0EE473B087}"/>
              </a:ext>
            </a:extLst>
          </p:cNvPr>
          <p:cNvSpPr txBox="1"/>
          <p:nvPr/>
        </p:nvSpPr>
        <p:spPr>
          <a:xfrm>
            <a:off x="2278363" y="5635682"/>
            <a:ext cx="8473109" cy="571316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mpd="sng">
            <a:solidFill>
              <a:schemeClr val="lt1">
                <a:shade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800" b="1" dirty="0">
                <a:solidFill>
                  <a:schemeClr val="tx2"/>
                </a:solidFill>
              </a:rPr>
              <a:t>In LS2 45% of RT vacuum sectors </a:t>
            </a:r>
            <a:r>
              <a:rPr lang="en-GB" sz="1800" b="1" dirty="0" smtClean="0">
                <a:solidFill>
                  <a:schemeClr val="tx2"/>
                </a:solidFill>
              </a:rPr>
              <a:t>have been opened</a:t>
            </a:r>
            <a:r>
              <a:rPr lang="en-GB" sz="1800" b="1" baseline="0" dirty="0" smtClean="0">
                <a:solidFill>
                  <a:schemeClr val="tx2"/>
                </a:solidFill>
              </a:rPr>
              <a:t> </a:t>
            </a:r>
            <a:r>
              <a:rPr lang="en-GB" sz="1800" b="1" baseline="0" dirty="0">
                <a:solidFill>
                  <a:schemeClr val="tx2"/>
                </a:solidFill>
              </a:rPr>
              <a:t>for mechanical activities</a:t>
            </a:r>
            <a:r>
              <a:rPr lang="en-GB" sz="1800" b="1" dirty="0">
                <a:solidFill>
                  <a:schemeClr val="tx2"/>
                </a:solidFill>
              </a:rPr>
              <a:t> (87 of 192) . These</a:t>
            </a:r>
            <a:r>
              <a:rPr lang="en-GB" sz="1800" b="1" baseline="0" dirty="0">
                <a:solidFill>
                  <a:schemeClr val="tx2"/>
                </a:solidFill>
              </a:rPr>
              <a:t> make up nearly 3km of beam vacuum!</a:t>
            </a:r>
            <a:endParaRPr lang="en-GB" sz="1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2045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fr-CH" dirty="0"/>
              <a:t>Machine Protection Panel Meeting (LHC), </a:t>
            </a:r>
            <a:r>
              <a:rPr lang="en-US" dirty="0"/>
              <a:t>26</a:t>
            </a:r>
            <a:r>
              <a:rPr lang="en-US" baseline="30000" dirty="0"/>
              <a:t>th</a:t>
            </a:r>
            <a:r>
              <a:rPr lang="en-US" dirty="0"/>
              <a:t> March 2021</a:t>
            </a:r>
            <a:endParaRPr lang="fr-CH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520149" y="1107156"/>
            <a:ext cx="803769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160 </a:t>
            </a:r>
            <a:r>
              <a:rPr lang="en-US" sz="2000" dirty="0"/>
              <a:t>racks mechanically re-arranged and </a:t>
            </a:r>
            <a:r>
              <a:rPr lang="en-US" sz="2000" dirty="0" smtClean="0"/>
              <a:t>consolidated (BV)</a:t>
            </a:r>
          </a:p>
          <a:p>
            <a:r>
              <a:rPr lang="en-US" sz="2000" dirty="0"/>
              <a:t>	</a:t>
            </a:r>
            <a:r>
              <a:rPr lang="en-US" sz="2000" dirty="0" smtClean="0"/>
              <a:t>(all service areas)</a:t>
            </a: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200 new </a:t>
            </a:r>
            <a:r>
              <a:rPr lang="en-US" sz="2000" dirty="0" smtClean="0"/>
              <a:t>industrial ion </a:t>
            </a:r>
            <a:r>
              <a:rPr lang="en-US" sz="2000" dirty="0"/>
              <a:t>pump controllers </a:t>
            </a:r>
            <a:r>
              <a:rPr lang="en-US" sz="2000" dirty="0" smtClean="0"/>
              <a:t>installed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Most of the ion pump controllers interlocking the sector valves</a:t>
            </a:r>
            <a:endParaRPr lang="en-US" sz="2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400 HV </a:t>
            </a:r>
            <a:r>
              <a:rPr lang="en-US" sz="2000" dirty="0" smtClean="0"/>
              <a:t>connectors </a:t>
            </a:r>
            <a:r>
              <a:rPr lang="en-US" sz="2000" dirty="0"/>
              <a:t>modified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400 </a:t>
            </a:r>
            <a:r>
              <a:rPr lang="en-US" sz="2000" dirty="0" smtClean="0"/>
              <a:t>interlock </a:t>
            </a:r>
            <a:r>
              <a:rPr lang="en-US" sz="2000" dirty="0"/>
              <a:t>connectors </a:t>
            </a:r>
            <a:r>
              <a:rPr lang="en-US" sz="2000" dirty="0" smtClean="0"/>
              <a:t>modified</a:t>
            </a:r>
            <a:endParaRPr lang="en-US" sz="2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609602" y="3429000"/>
            <a:ext cx="3600000" cy="2700000"/>
          </a:xfrm>
          <a:prstGeom prst="rect">
            <a:avLst/>
          </a:prstGeom>
          <a:ln w="19080">
            <a:noFill/>
            <a:round/>
          </a:ln>
          <a:effectLst>
            <a:outerShdw blurRad="50800" dist="37674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4053" y="3429000"/>
            <a:ext cx="3600000" cy="2700000"/>
          </a:xfrm>
          <a:prstGeom prst="rect">
            <a:avLst/>
          </a:prstGeom>
          <a:ln w="19080">
            <a:noFill/>
            <a:round/>
          </a:ln>
          <a:effectLst>
            <a:outerShdw blurRad="50800" dist="37674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658665" y="3388841"/>
            <a:ext cx="2880000" cy="2600321"/>
          </a:xfrm>
          <a:prstGeom prst="rect">
            <a:avLst/>
          </a:prstGeom>
          <a:ln w="19080">
            <a:noFill/>
            <a:round/>
          </a:ln>
          <a:effectLst>
            <a:outerShdw blurRad="50800" dist="37674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B5D2497-CE16-41EC-8924-B5C6BCC059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8823371" y="1131651"/>
            <a:ext cx="2520000" cy="1890001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Racks consolidation and new </a:t>
            </a:r>
            <a:r>
              <a:rPr lang="en-US" dirty="0" smtClean="0"/>
              <a:t>controllers </a:t>
            </a:r>
            <a:r>
              <a:rPr lang="en-US" dirty="0"/>
              <a:t>installation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7651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2" y="1368668"/>
            <a:ext cx="6695661" cy="1619372"/>
          </a:xfrm>
        </p:spPr>
        <p:txBody>
          <a:bodyPr>
            <a:normAutofit fontScale="85000" lnSpcReduction="10000"/>
          </a:bodyPr>
          <a:lstStyle/>
          <a:p>
            <a:r>
              <a:rPr lang="en-GB" sz="2400" dirty="0" smtClean="0"/>
              <a:t>Radiation tolerant electronics (gauges in DS areas)</a:t>
            </a:r>
          </a:p>
          <a:p>
            <a:pPr lvl="1"/>
            <a:r>
              <a:rPr lang="en-GB" sz="2400" dirty="0" smtClean="0"/>
              <a:t>48 </a:t>
            </a:r>
            <a:r>
              <a:rPr lang="en-GB" sz="2400" dirty="0"/>
              <a:t>mini-racks and crates</a:t>
            </a:r>
          </a:p>
          <a:p>
            <a:pPr lvl="1"/>
            <a:r>
              <a:rPr lang="en-GB" sz="2400" dirty="0"/>
              <a:t>208 </a:t>
            </a:r>
            <a:r>
              <a:rPr lang="en-GB" sz="2400" dirty="0" smtClean="0"/>
              <a:t>new electronic cards installation</a:t>
            </a:r>
            <a:endParaRPr lang="en-GB" sz="2400" dirty="0"/>
          </a:p>
          <a:p>
            <a:pPr lvl="1"/>
            <a:r>
              <a:rPr lang="en-GB" sz="2400" dirty="0" smtClean="0"/>
              <a:t>224 </a:t>
            </a:r>
            <a:r>
              <a:rPr lang="en-GB" sz="2400" dirty="0"/>
              <a:t>terminal </a:t>
            </a:r>
            <a:r>
              <a:rPr lang="en-GB" sz="2400" dirty="0" smtClean="0"/>
              <a:t>electrical boxes modifications</a:t>
            </a:r>
            <a:endParaRPr lang="en-GB" sz="24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fr-CH" smtClean="0"/>
              <a:t>Machine Protection Panel Meeting (LHC), </a:t>
            </a:r>
            <a:r>
              <a:rPr lang="en-US" smtClean="0"/>
              <a:t>26</a:t>
            </a:r>
            <a:r>
              <a:rPr lang="en-US" baseline="30000" smtClean="0"/>
              <a:t>th</a:t>
            </a:r>
            <a:r>
              <a:rPr lang="en-US" smtClean="0"/>
              <a:t> March 2021</a:t>
            </a:r>
            <a:endParaRPr lang="fr-CH" dirty="0"/>
          </a:p>
        </p:txBody>
      </p:sp>
      <p:pic>
        <p:nvPicPr>
          <p:cNvPr id="6" name="Picture 6">
            <a:extLst>
              <a:ext uri="{FF2B5EF4-FFF2-40B4-BE49-F238E27FC236}">
                <a16:creationId xmlns:a16="http://schemas.microsoft.com/office/drawing/2014/main" id="{F22F42BD-6F61-4FEA-A130-246E641F25E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5123" y="3399183"/>
            <a:ext cx="4320000" cy="2733303"/>
          </a:xfrm>
          <a:prstGeom prst="rect">
            <a:avLst/>
          </a:prstGeom>
          <a:ln w="19080">
            <a:noFill/>
            <a:round/>
          </a:ln>
          <a:effectLst>
            <a:outerShdw blurRad="50800" dist="37674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7" name="Picture 8">
            <a:extLst>
              <a:ext uri="{FF2B5EF4-FFF2-40B4-BE49-F238E27FC236}">
                <a16:creationId xmlns:a16="http://schemas.microsoft.com/office/drawing/2014/main" id="{792B0911-7E8D-4D69-8E5C-DC5BE01C869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44307" y="1057924"/>
            <a:ext cx="3600000" cy="2047270"/>
          </a:xfrm>
          <a:prstGeom prst="rect">
            <a:avLst/>
          </a:prstGeom>
          <a:ln w="19080">
            <a:noFill/>
            <a:round/>
          </a:ln>
          <a:effectLst>
            <a:outerShdw blurRad="50800" dist="37674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676D1AC6-BEB1-4F75-BC23-64E2CFEEAA0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44307" y="3554197"/>
            <a:ext cx="3600000" cy="2510828"/>
          </a:xfrm>
          <a:prstGeom prst="rect">
            <a:avLst/>
          </a:prstGeom>
          <a:ln w="19080">
            <a:noFill/>
            <a:round/>
          </a:ln>
          <a:effectLst>
            <a:outerShdw blurRad="50800" dist="37674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0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Racks consolidation and new </a:t>
            </a:r>
            <a:r>
              <a:rPr lang="en-US" dirty="0" smtClean="0"/>
              <a:t>controllers </a:t>
            </a:r>
            <a:r>
              <a:rPr lang="en-US" dirty="0"/>
              <a:t>installation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5399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2" y="957524"/>
            <a:ext cx="6658706" cy="2195983"/>
          </a:xfrm>
        </p:spPr>
        <p:txBody>
          <a:bodyPr>
            <a:noAutofit/>
          </a:bodyPr>
          <a:lstStyle/>
          <a:p>
            <a:r>
              <a:rPr lang="en-GB" sz="2000" dirty="0" smtClean="0"/>
              <a:t>Fixed pumping group controllers (IV)</a:t>
            </a:r>
          </a:p>
          <a:p>
            <a:pPr lvl="1"/>
            <a:r>
              <a:rPr lang="en-GB" sz="2000" dirty="0" smtClean="0"/>
              <a:t>240 </a:t>
            </a:r>
            <a:r>
              <a:rPr lang="en-GB" sz="2000" dirty="0"/>
              <a:t>new PLC crates</a:t>
            </a:r>
          </a:p>
          <a:p>
            <a:pPr lvl="1"/>
            <a:r>
              <a:rPr lang="en-GB" sz="2000" dirty="0"/>
              <a:t>74 new local crates production and installation</a:t>
            </a:r>
          </a:p>
          <a:p>
            <a:pPr lvl="1"/>
            <a:r>
              <a:rPr lang="en-GB" sz="2000" dirty="0"/>
              <a:t>132 existing local crates modifications</a:t>
            </a:r>
          </a:p>
          <a:p>
            <a:pPr lvl="1"/>
            <a:r>
              <a:rPr lang="en-GB" sz="2000" dirty="0" smtClean="0"/>
              <a:t>80 </a:t>
            </a:r>
            <a:r>
              <a:rPr lang="en-GB" sz="2000" dirty="0"/>
              <a:t>racks </a:t>
            </a:r>
            <a:r>
              <a:rPr lang="en-GB" sz="2000" dirty="0" smtClean="0"/>
              <a:t>re-arranged</a:t>
            </a:r>
            <a:endParaRPr lang="en-GB" sz="20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Racks consolidation and new </a:t>
            </a:r>
            <a:r>
              <a:rPr lang="en-US" dirty="0" smtClean="0"/>
              <a:t>controllers </a:t>
            </a:r>
            <a:r>
              <a:rPr lang="en-US" dirty="0"/>
              <a:t>installation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fr-CH" smtClean="0"/>
              <a:t>Machine Protection Panel Meeting (LHC), </a:t>
            </a:r>
            <a:r>
              <a:rPr lang="en-US" smtClean="0"/>
              <a:t>26</a:t>
            </a:r>
            <a:r>
              <a:rPr lang="en-US" baseline="30000" smtClean="0"/>
              <a:t>th</a:t>
            </a:r>
            <a:r>
              <a:rPr lang="en-US" smtClean="0"/>
              <a:t> March 2021</a:t>
            </a:r>
            <a:endParaRPr lang="fr-CH" dirty="0"/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id="{55340D9B-9F3D-462C-BB9A-2514B04E847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6095" y="3273097"/>
            <a:ext cx="1918043" cy="2880000"/>
          </a:xfrm>
          <a:prstGeom prst="rect">
            <a:avLst/>
          </a:prstGeom>
          <a:ln w="19080">
            <a:noFill/>
            <a:round/>
          </a:ln>
          <a:effectLst>
            <a:outerShdw blurRad="50800" dist="37674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F0A2624-616B-4ABB-A3A1-755F03A2207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20190" y="3273097"/>
            <a:ext cx="2136158" cy="2880000"/>
          </a:xfrm>
          <a:prstGeom prst="rect">
            <a:avLst/>
          </a:prstGeom>
          <a:ln w="19080">
            <a:noFill/>
            <a:round/>
          </a:ln>
          <a:effectLst>
            <a:outerShdw blurRad="50800" dist="37674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DD69E90-5F70-457B-BE85-1A42DF46669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18404" y="1175058"/>
            <a:ext cx="3600000" cy="2398517"/>
          </a:xfrm>
          <a:prstGeom prst="rect">
            <a:avLst/>
          </a:prstGeom>
          <a:ln w="19080">
            <a:noFill/>
            <a:round/>
          </a:ln>
          <a:effectLst>
            <a:outerShdw blurRad="50800" dist="37674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9" name="Picture 8" descr="A picture containing indoor&#10;&#10;Description automatically generated">
            <a:extLst>
              <a:ext uri="{FF2B5EF4-FFF2-40B4-BE49-F238E27FC236}">
                <a16:creationId xmlns:a16="http://schemas.microsoft.com/office/drawing/2014/main" id="{7583B0B9-35D2-420C-BBB7-0BA58A60CBE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18404" y="4056027"/>
            <a:ext cx="3600000" cy="2097070"/>
          </a:xfrm>
          <a:prstGeom prst="rect">
            <a:avLst/>
          </a:prstGeom>
          <a:ln w="19080">
            <a:noFill/>
            <a:round/>
          </a:ln>
          <a:effectLst>
            <a:outerShdw blurRad="50800" dist="37674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71475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1" y="1260000"/>
            <a:ext cx="6811107" cy="5016068"/>
          </a:xfrm>
        </p:spPr>
        <p:txBody>
          <a:bodyPr>
            <a:normAutofit fontScale="70000" lnSpcReduction="20000"/>
          </a:bodyPr>
          <a:lstStyle/>
          <a:p>
            <a:r>
              <a:rPr lang="en-GB" sz="3300" dirty="0"/>
              <a:t>Standalones  magnets (LSS)</a:t>
            </a:r>
          </a:p>
          <a:p>
            <a:pPr lvl="1"/>
            <a:r>
              <a:rPr lang="en-GB" sz="2900" dirty="0"/>
              <a:t>Consolidation of 70 turbo pumping </a:t>
            </a:r>
            <a:r>
              <a:rPr lang="en-GB" sz="2900" dirty="0" smtClean="0"/>
              <a:t>groups</a:t>
            </a:r>
            <a:endParaRPr lang="en-GB" dirty="0"/>
          </a:p>
          <a:p>
            <a:r>
              <a:rPr lang="en-GB" sz="3300" dirty="0"/>
              <a:t>Inner Triplets</a:t>
            </a:r>
          </a:p>
          <a:p>
            <a:pPr lvl="1"/>
            <a:r>
              <a:rPr lang="en-GB" sz="2900" dirty="0"/>
              <a:t>Installation of 5 additional pumping </a:t>
            </a:r>
            <a:r>
              <a:rPr lang="en-GB" sz="2900" dirty="0" smtClean="0"/>
              <a:t>groups</a:t>
            </a:r>
            <a:endParaRPr lang="en-GB" dirty="0"/>
          </a:p>
          <a:p>
            <a:r>
              <a:rPr lang="en-GB" sz="3300" dirty="0"/>
              <a:t>Arc S12</a:t>
            </a:r>
          </a:p>
          <a:p>
            <a:pPr lvl="1"/>
            <a:r>
              <a:rPr lang="en-GB" dirty="0"/>
              <a:t>Consolidation of all (12) fixed turbo pumping </a:t>
            </a:r>
            <a:r>
              <a:rPr lang="en-GB" dirty="0" smtClean="0"/>
              <a:t>groups</a:t>
            </a:r>
            <a:endParaRPr lang="en-GB" dirty="0"/>
          </a:p>
          <a:p>
            <a:r>
              <a:rPr lang="en-GB" sz="3400" dirty="0"/>
              <a:t>B12.Q</a:t>
            </a:r>
          </a:p>
          <a:p>
            <a:pPr lvl="1"/>
            <a:r>
              <a:rPr lang="en-GB" dirty="0"/>
              <a:t>Installation of 2 additional pumping groups to increase </a:t>
            </a:r>
            <a:r>
              <a:rPr lang="en-GB" dirty="0" smtClean="0"/>
              <a:t>pumping </a:t>
            </a:r>
            <a:r>
              <a:rPr lang="en-GB" dirty="0"/>
              <a:t>capacity around a known internal </a:t>
            </a:r>
            <a:r>
              <a:rPr lang="en-GB" dirty="0" smtClean="0"/>
              <a:t>leak</a:t>
            </a:r>
            <a:endParaRPr lang="en-GB" dirty="0"/>
          </a:p>
          <a:p>
            <a:r>
              <a:rPr lang="en-GB" sz="3400" dirty="0"/>
              <a:t>Preventive Maintenance</a:t>
            </a:r>
          </a:p>
          <a:p>
            <a:pPr lvl="1"/>
            <a:r>
              <a:rPr lang="en-GB" dirty="0"/>
              <a:t>~60 turbo pumps exchanged</a:t>
            </a:r>
          </a:p>
          <a:p>
            <a:pPr lvl="1"/>
            <a:r>
              <a:rPr lang="en-GB" dirty="0"/>
              <a:t>All the  primary </a:t>
            </a:r>
            <a:r>
              <a:rPr lang="en-GB" dirty="0" smtClean="0"/>
              <a:t>pumps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Pumping groups </a:t>
            </a:r>
            <a:r>
              <a:rPr lang="en-GB" dirty="0"/>
              <a:t>consolidation/maintenance (IV)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fr-CH" smtClean="0"/>
              <a:t>Machine Protection Panel Meeting (LHC), </a:t>
            </a:r>
            <a:r>
              <a:rPr lang="en-US" smtClean="0"/>
              <a:t>26</a:t>
            </a:r>
            <a:r>
              <a:rPr lang="en-US" baseline="30000" smtClean="0"/>
              <a:t>th</a:t>
            </a:r>
            <a:r>
              <a:rPr lang="en-US" smtClean="0"/>
              <a:t> March 2021</a:t>
            </a:r>
            <a:endParaRPr lang="fr-CH" dirty="0"/>
          </a:p>
        </p:txBody>
      </p:sp>
      <p:pic>
        <p:nvPicPr>
          <p:cNvPr id="6" name="Picture 5" descr="The inside of a building&#10;&#10;Description automatically generated">
            <a:extLst>
              <a:ext uri="{FF2B5EF4-FFF2-40B4-BE49-F238E27FC236}">
                <a16:creationId xmlns:a16="http://schemas.microsoft.com/office/drawing/2014/main" id="{279289E8-7B50-43D9-9A21-F2925F59AA2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9167" t="8148" r="23888" b="17038"/>
          <a:stretch/>
        </p:blipFill>
        <p:spPr>
          <a:xfrm rot="5400000">
            <a:off x="8048625" y="1496083"/>
            <a:ext cx="3219450" cy="3848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8252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260000"/>
            <a:ext cx="5920153" cy="2206393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/>
              <a:t>Additional fixed pumping groups on MKB tanks 1 &amp; 5</a:t>
            </a:r>
            <a:endParaRPr lang="en-GB" dirty="0"/>
          </a:p>
          <a:p>
            <a:r>
              <a:rPr lang="en-GB" dirty="0" smtClean="0"/>
              <a:t>New fixed pumping group controllers installed</a:t>
            </a:r>
          </a:p>
          <a:p>
            <a:r>
              <a:rPr lang="en-GB" dirty="0" smtClean="0"/>
              <a:t>MKB vacuum racks re-arrangement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Dump lines TD62 and TD68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fr-CH" smtClean="0"/>
              <a:t>Machine Protection Panel Meeting (LHC), </a:t>
            </a:r>
            <a:r>
              <a:rPr lang="en-US" smtClean="0"/>
              <a:t>26</a:t>
            </a:r>
            <a:r>
              <a:rPr lang="en-US" baseline="30000" smtClean="0"/>
              <a:t>th</a:t>
            </a:r>
            <a:r>
              <a:rPr lang="en-US" smtClean="0"/>
              <a:t> March 2021</a:t>
            </a:r>
            <a:endParaRPr lang="fr-CH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8337" y="500383"/>
            <a:ext cx="3600000" cy="270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CA7CE16-6FDF-4A46-9C72-D1066F79589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22667" b="22667"/>
          <a:stretch/>
        </p:blipFill>
        <p:spPr>
          <a:xfrm>
            <a:off x="7578337" y="3466393"/>
            <a:ext cx="3600000" cy="2623947"/>
          </a:xfrm>
          <a:prstGeom prst="rect">
            <a:avLst/>
          </a:prstGeom>
          <a:noFill/>
          <a:ln w="952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83757" y="3570340"/>
            <a:ext cx="1491244" cy="2520000"/>
          </a:xfrm>
          <a:prstGeom prst="rect">
            <a:avLst/>
          </a:prstGeom>
          <a:noFill/>
          <a:ln w="952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>
            <a:extLst>
              <a:ext uri="{FF2B5EF4-FFF2-40B4-BE49-F238E27FC236}">
                <a16:creationId xmlns:a16="http://schemas.microsoft.com/office/drawing/2014/main" id="{C905C70E-27CC-40DB-ABA9-7E9D104E3F6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62832" y="3570340"/>
            <a:ext cx="1482794" cy="2520000"/>
          </a:xfrm>
          <a:prstGeom prst="rect">
            <a:avLst/>
          </a:prstGeom>
          <a:noFill/>
          <a:ln w="952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2796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6760</TotalTime>
  <Words>2070</Words>
  <Application>Microsoft Office PowerPoint</Application>
  <PresentationFormat>Widescreen</PresentationFormat>
  <Paragraphs>376</Paragraphs>
  <Slides>35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2" baseType="lpstr">
      <vt:lpstr>Arial</vt:lpstr>
      <vt:lpstr>Calibri</vt:lpstr>
      <vt:lpstr>Symbol</vt:lpstr>
      <vt:lpstr>Ubuntu</vt:lpstr>
      <vt:lpstr>Ubuntu Light</vt:lpstr>
      <vt:lpstr>Wingdings</vt:lpstr>
      <vt:lpstr>CERN_ENdept_Presentation_ArialFont copy</vt:lpstr>
      <vt:lpstr>Re-commissioning and changes of the LHC vacuum system</vt:lpstr>
      <vt:lpstr>Outline</vt:lpstr>
      <vt:lpstr>Vacuum activities overview during LS2</vt:lpstr>
      <vt:lpstr>Overview of Room Temperature Tunnel Activities </vt:lpstr>
      <vt:lpstr>Racks consolidation and new controllers installation</vt:lpstr>
      <vt:lpstr>Racks consolidation and new controllers installation</vt:lpstr>
      <vt:lpstr>Racks consolidation and new controllers installation</vt:lpstr>
      <vt:lpstr>Pumping groups consolidation/maintenance (IV)</vt:lpstr>
      <vt:lpstr>Dump lines TD62 and TD68</vt:lpstr>
      <vt:lpstr>New vacuum sectorizations and interlock logic</vt:lpstr>
      <vt:lpstr>Overview of new LHC vacuum sectors during LS2</vt:lpstr>
      <vt:lpstr>TI2 and TI8</vt:lpstr>
      <vt:lpstr>TI2 and TI8</vt:lpstr>
      <vt:lpstr>TDIS</vt:lpstr>
      <vt:lpstr>TDIS</vt:lpstr>
      <vt:lpstr>TCLD</vt:lpstr>
      <vt:lpstr>New TCLD vacuum valves interlock logic (ARC)</vt:lpstr>
      <vt:lpstr>New TCLD vacuum valves interlock logic (ARC)</vt:lpstr>
      <vt:lpstr>New TCLD vacuum valves interlock logic (ARC)</vt:lpstr>
      <vt:lpstr>New TCLD vacuum valves interlock logic (ARC)</vt:lpstr>
      <vt:lpstr>Beam Wire Scanner (BWS)</vt:lpstr>
      <vt:lpstr>Beam Wire Scanner (BWS)</vt:lpstr>
      <vt:lpstr>Beam Gas Curtain (BGC)</vt:lpstr>
      <vt:lpstr>Beam Gas Curtain (BGC)</vt:lpstr>
      <vt:lpstr>Additional vacuum sector upstream of the VELO detector</vt:lpstr>
      <vt:lpstr>VELO</vt:lpstr>
      <vt:lpstr>Vacuum system testing and commissioning</vt:lpstr>
      <vt:lpstr>Vacuum system testing and commissioning</vt:lpstr>
      <vt:lpstr>Commissioning in the LHC arcs and LSS Standalones</vt:lpstr>
      <vt:lpstr>Commissioning in the LHC arcs and LSS Standalones</vt:lpstr>
      <vt:lpstr>Commissioning in the LHC LSSs beam vacuum</vt:lpstr>
      <vt:lpstr>Commissioning in the LHC LSSs beam vacuum</vt:lpstr>
      <vt:lpstr>Commissioning in the LHC LSSs beam vacuum</vt:lpstr>
      <vt:lpstr>Summary and future actions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LHC tunnel – LS2 Room Temperature Vacuum</dc:title>
  <dc:creator>Orlando Santos</dc:creator>
  <cp:lastModifiedBy>Gregory Pigny</cp:lastModifiedBy>
  <cp:revision>717</cp:revision>
  <dcterms:created xsi:type="dcterms:W3CDTF">2020-10-22T13:35:30Z</dcterms:created>
  <dcterms:modified xsi:type="dcterms:W3CDTF">2021-03-26T08:53:28Z</dcterms:modified>
</cp:coreProperties>
</file>