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9"/>
  </p:notesMasterIdLst>
  <p:handoutMasterIdLst>
    <p:handoutMasterId r:id="rId20"/>
  </p:handoutMasterIdLst>
  <p:sldIdLst>
    <p:sldId id="256" r:id="rId3"/>
    <p:sldId id="595" r:id="rId4"/>
    <p:sldId id="600" r:id="rId5"/>
    <p:sldId id="601" r:id="rId6"/>
    <p:sldId id="596" r:id="rId7"/>
    <p:sldId id="609" r:id="rId8"/>
    <p:sldId id="602" r:id="rId9"/>
    <p:sldId id="581" r:id="rId10"/>
    <p:sldId id="573" r:id="rId11"/>
    <p:sldId id="603" r:id="rId12"/>
    <p:sldId id="604" r:id="rId13"/>
    <p:sldId id="576" r:id="rId14"/>
    <p:sldId id="585" r:id="rId15"/>
    <p:sldId id="598" r:id="rId16"/>
    <p:sldId id="605" r:id="rId17"/>
    <p:sldId id="606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A62E21-88C5-43DA-B179-D714E79FEC91}">
          <p14:sldIdLst>
            <p14:sldId id="256"/>
            <p14:sldId id="595"/>
            <p14:sldId id="600"/>
            <p14:sldId id="601"/>
            <p14:sldId id="596"/>
            <p14:sldId id="609"/>
            <p14:sldId id="602"/>
            <p14:sldId id="581"/>
            <p14:sldId id="573"/>
            <p14:sldId id="603"/>
            <p14:sldId id="604"/>
            <p14:sldId id="576"/>
            <p14:sldId id="585"/>
            <p14:sldId id="598"/>
            <p14:sldId id="605"/>
            <p14:sldId id="606"/>
          </p14:sldIdLst>
        </p14:section>
        <p14:section name="Untitled Section" id="{BD65FC81-6174-47AB-A000-917F445676A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1580CA"/>
    <a:srgbClr val="D54506"/>
    <a:srgbClr val="FFCCFF"/>
    <a:srgbClr val="FFCCCC"/>
    <a:srgbClr val="99CCFF"/>
    <a:srgbClr val="CCFFCC"/>
    <a:srgbClr val="008000"/>
    <a:srgbClr val="7FB8DE"/>
    <a:srgbClr val="60A7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444" autoAdjust="0"/>
  </p:normalViewPr>
  <p:slideViewPr>
    <p:cSldViewPr snapToGrid="0" snapToObjects="1">
      <p:cViewPr>
        <p:scale>
          <a:sx n="95" d="100"/>
          <a:sy n="95" d="100"/>
        </p:scale>
        <p:origin x="1920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/>
          <a:lstStyle>
            <a:lvl1pPr algn="r">
              <a:defRPr sz="1200"/>
            </a:lvl1pPr>
          </a:lstStyle>
          <a:p>
            <a:fld id="{3180594E-D6F0-1447-B452-554E56A9319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8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 anchor="b"/>
          <a:lstStyle>
            <a:lvl1pPr algn="r">
              <a:defRPr sz="1200"/>
            </a:lvl1pPr>
          </a:lstStyle>
          <a:p>
            <a:fld id="{C42BEEA6-4AC8-3E41-A850-B9FEDF4A9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68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/>
          <a:lstStyle>
            <a:lvl1pPr algn="r">
              <a:defRPr sz="1200"/>
            </a:lvl1pPr>
          </a:lstStyle>
          <a:p>
            <a:fld id="{FC57CF3A-C44F-714A-994E-CEDC8D4F693C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80" tIns="46690" rIns="93380" bIns="4669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3380" tIns="46690" rIns="93380" bIns="4669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3380" tIns="46690" rIns="93380" bIns="46690" rtlCol="0" anchor="b"/>
          <a:lstStyle>
            <a:lvl1pPr algn="r">
              <a:defRPr sz="1200"/>
            </a:lvl1pPr>
          </a:lstStyle>
          <a:p>
            <a:fld id="{CB398CA7-5E71-2A4B-93B2-C20D500F1C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46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775" y="0"/>
            <a:ext cx="6380806" cy="67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7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095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5434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16457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00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68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55A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77D97-0DA6-4269-9C9D-EE148EBD49A3}" type="slidenum">
              <a:rPr lang="en-US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41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6854" cy="9404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ATLAS IBL CO</a:t>
            </a:r>
            <a:r>
              <a:rPr lang="en-GB" baseline="-25000" smtClean="0">
                <a:solidFill>
                  <a:srgbClr val="0055A0">
                    <a:tint val="75000"/>
                  </a:srgbClr>
                </a:solidFill>
              </a:rPr>
              <a:t>2</a:t>
            </a:r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 cooling system commissioning experience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1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76600" y="6356350"/>
            <a:ext cx="4801756" cy="365125"/>
          </a:xfrm>
        </p:spPr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ATLAS IBL CO</a:t>
            </a:r>
            <a:r>
              <a:rPr lang="en-GB" baseline="-25000" smtClean="0">
                <a:solidFill>
                  <a:srgbClr val="0055A0">
                    <a:tint val="75000"/>
                  </a:srgbClr>
                </a:solidFill>
              </a:rPr>
              <a:t>2</a:t>
            </a:r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 cooling system commissioning experience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1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05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96848"/>
            <a:ext cx="4038600" cy="502931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096847"/>
            <a:ext cx="4041648" cy="502963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4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12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2057400"/>
            <a:ext cx="533400" cy="4648200"/>
          </a:xfrm>
          <a:prstGeom prst="rect">
            <a:avLst/>
          </a:prstGeom>
        </p:spPr>
        <p:txBody>
          <a:bodyPr vert="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572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  <a:latin typeface="Chalkduster"/>
                <a:cs typeface="Chalkduster"/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r>
              <a:rPr lang="en-US" smtClean="0"/>
              <a:t>30 June 2014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P. Tropea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304800" y="914400"/>
            <a:ext cx="8077200" cy="5486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31157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Arial" panose="020B0604020202020204" pitchFamily="34" charset="0"/>
              <a:buChar char="■"/>
              <a:defRPr/>
            </a:lvl1pPr>
            <a:lvl2pPr marL="905256" indent="-457200">
              <a:buFont typeface="Wingdings" panose="05000000000000000000" pitchFamily="2" charset="2"/>
              <a:buChar char="Ø"/>
              <a:defRPr/>
            </a:lvl2pPr>
            <a:lvl3pPr marL="1092708" indent="-342900">
              <a:buFont typeface="Wingdings" panose="05000000000000000000" pitchFamily="2" charset="2"/>
              <a:buChar char="Ø"/>
              <a:defRPr/>
            </a:lvl3pPr>
            <a:lvl4pPr marL="1385316" indent="-342900">
              <a:buFont typeface="Arial" panose="020B0604020202020204" pitchFamily="34" charset="0"/>
              <a:buChar char="■"/>
              <a:defRPr/>
            </a:lvl4pPr>
            <a:lvl5pPr marL="1650492" indent="-342900">
              <a:buFont typeface="Arial" panose="020B0604020202020204" pitchFamily="34" charset="0"/>
              <a:buChar char="■"/>
              <a:defRPr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8800" y="6356350"/>
            <a:ext cx="4979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ATLAS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ITk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cooling meeting, March 2016 – Organization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6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84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35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570"/>
            <a:ext cx="2428876" cy="6240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00325" y="0"/>
            <a:ext cx="6086475" cy="7593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5421"/>
            <a:ext cx="8229600" cy="5190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29/03/2021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81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100000"/>
        </a:lnSpc>
        <a:spcBef>
          <a:spcPct val="0"/>
        </a:spcBef>
        <a:buNone/>
        <a:defRPr sz="3200" kern="1200">
          <a:solidFill>
            <a:srgbClr val="C00000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060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8000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FF6600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accent3">
              <a:lumMod val="75000"/>
            </a:schemeClr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76600" y="6356350"/>
            <a:ext cx="4801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ATLAS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ITk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cooling meeting, March 2016 – Organization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4054" y="42992"/>
            <a:ext cx="38686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240" y="49666"/>
            <a:ext cx="822960" cy="43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64252"/>
            <a:ext cx="1623494" cy="374299"/>
          </a:xfrm>
          <a:prstGeom prst="rect">
            <a:avLst/>
          </a:prstGeom>
        </p:spPr>
      </p:pic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182713" y="489467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55A0"/>
              </a:solidFill>
            </a:endParaRPr>
          </a:p>
        </p:txBody>
      </p:sp>
      <p:sp>
        <p:nvSpPr>
          <p:cNvPr id="3" name="AutoShape 4" descr="Image result for politechnika krakowska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18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4687/" TargetMode="External"/><Relationship Id="rId2" Type="http://schemas.openxmlformats.org/officeDocument/2006/relationships/hyperlink" Target="https://indico.cern.ch/event/99468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10" Type="http://schemas.openxmlformats.org/officeDocument/2006/relationships/image" Target="../media/image29.emf"/><Relationship Id="rId4" Type="http://schemas.openxmlformats.org/officeDocument/2006/relationships/image" Target="../media/image23.png"/><Relationship Id="rId9" Type="http://schemas.openxmlformats.org/officeDocument/2006/relationships/image" Target="../media/image2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world.com/a/cerns-emissions-equal-to-a-large-cruise-liner-says-report/" TargetMode="External"/><Relationship Id="rId2" Type="http://schemas.openxmlformats.org/officeDocument/2006/relationships/hyperlink" Target="https://hse.cern/environment-report-2017-2018/emissions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22005"/>
            <a:ext cx="7772400" cy="3551435"/>
          </a:xfrm>
        </p:spPr>
        <p:txBody>
          <a:bodyPr/>
          <a:lstStyle/>
          <a:p>
            <a:r>
              <a:rPr lang="en-GB" b="1" dirty="0" smtClean="0"/>
              <a:t>Cooling R&amp;D needs for future detectors</a:t>
            </a:r>
            <a:br>
              <a:rPr lang="en-GB" b="1" dirty="0" smtClean="0"/>
            </a:br>
            <a:r>
              <a:rPr lang="en-US" sz="3600" dirty="0" smtClean="0">
                <a:solidFill>
                  <a:srgbClr val="00B050"/>
                </a:solidFill>
                <a:effectLst/>
              </a:rPr>
              <a:t>ECFA-WG8, </a:t>
            </a:r>
            <a:r>
              <a:rPr lang="en-US" sz="3600" dirty="0" smtClean="0">
                <a:solidFill>
                  <a:srgbClr val="00B050"/>
                </a:solidFill>
                <a:effectLst/>
              </a:rPr>
              <a:t>31 March 2021</a:t>
            </a:r>
            <a:r>
              <a:rPr lang="en-US" sz="6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/>
            </a:r>
            <a:br>
              <a:rPr lang="en-US" sz="6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</a:br>
            <a:endParaRPr lang="en-GB" sz="40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953000"/>
            <a:ext cx="6286500" cy="1219200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b="1" dirty="0" smtClean="0"/>
              <a:t>Bart Verlaat,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378131-30D6-4544-9CF1-DD794A43D87E}" type="datetime1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193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907" y="9829"/>
            <a:ext cx="6086475" cy="759316"/>
          </a:xfrm>
        </p:spPr>
        <p:txBody>
          <a:bodyPr/>
          <a:lstStyle/>
          <a:p>
            <a:r>
              <a:rPr lang="en-GB" sz="2400" dirty="0" smtClean="0"/>
              <a:t>Extended domain for Hadron collider experiments (-80°C / -40°C)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65760" y="989186"/>
            <a:ext cx="7055806" cy="393737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Future detectors with increased radiation doses require colder cooling beyond the current CO</a:t>
            </a:r>
            <a:r>
              <a:rPr lang="en-GB" baseline="-25000" dirty="0" smtClean="0"/>
              <a:t>2</a:t>
            </a:r>
            <a:r>
              <a:rPr lang="en-GB" dirty="0" smtClean="0"/>
              <a:t> capacities (&lt;-40</a:t>
            </a:r>
            <a:r>
              <a:rPr lang="en-GB" dirty="0"/>
              <a:t>°C 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There are not many existing technologies in this temperature domain</a:t>
            </a:r>
          </a:p>
          <a:p>
            <a:r>
              <a:rPr lang="en-GB" dirty="0" smtClean="0"/>
              <a:t>Serious R&amp;D is needed in this temperature domain exploring new technologies</a:t>
            </a:r>
          </a:p>
          <a:p>
            <a:r>
              <a:rPr lang="en-GB" dirty="0" smtClean="0"/>
              <a:t>Candidate fluids and cycle technologies:</a:t>
            </a:r>
          </a:p>
          <a:p>
            <a:pPr lvl="1"/>
            <a:r>
              <a:rPr lang="en-GB" dirty="0" smtClean="0"/>
              <a:t>Krypton (evaporative and super critical), </a:t>
            </a:r>
          </a:p>
          <a:p>
            <a:pPr lvl="2"/>
            <a:r>
              <a:rPr lang="en-GB" dirty="0" smtClean="0"/>
              <a:t>A new cycle technology is needed as cooldown from ambient starts in the gas phase</a:t>
            </a:r>
          </a:p>
          <a:p>
            <a:pPr lvl="2"/>
            <a:r>
              <a:rPr lang="en-GB" dirty="0" smtClean="0"/>
              <a:t>Trans-critical cooldown needed to avoid thermal shocks</a:t>
            </a:r>
            <a:r>
              <a:rPr lang="en-GB" dirty="0"/>
              <a:t>	</a:t>
            </a:r>
            <a:endParaRPr lang="en-GB" dirty="0" smtClean="0"/>
          </a:p>
          <a:p>
            <a:pPr lvl="1"/>
            <a:r>
              <a:rPr lang="en-GB" dirty="0" smtClean="0"/>
              <a:t>Carbon Tetrafluoride (CF4)</a:t>
            </a:r>
          </a:p>
          <a:p>
            <a:pPr lvl="2"/>
            <a:r>
              <a:rPr lang="en-GB" dirty="0" smtClean="0"/>
              <a:t>The only fluorocarbon candidate which could be considered due to the limited choice of candidates in the high temperature area of this domain</a:t>
            </a:r>
          </a:p>
          <a:p>
            <a:pPr lvl="2"/>
            <a:r>
              <a:rPr lang="en-GB" dirty="0" smtClean="0"/>
              <a:t>Same cycle challenges as Krypton</a:t>
            </a:r>
          </a:p>
          <a:p>
            <a:pPr lvl="1"/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O/CO</a:t>
            </a:r>
            <a:r>
              <a:rPr lang="en-GB" baseline="-25000" dirty="0" smtClean="0"/>
              <a:t>2</a:t>
            </a:r>
            <a:r>
              <a:rPr lang="en-GB" dirty="0" smtClean="0"/>
              <a:t> mixtures (100% CO</a:t>
            </a:r>
            <a:r>
              <a:rPr lang="en-GB" baseline="-25000" dirty="0" smtClean="0"/>
              <a:t>2</a:t>
            </a:r>
            <a:r>
              <a:rPr lang="en-GB" dirty="0" smtClean="0"/>
              <a:t> &gt; -55°C / 100% N</a:t>
            </a:r>
            <a:r>
              <a:rPr lang="en-GB" baseline="-25000" dirty="0" smtClean="0"/>
              <a:t>2</a:t>
            </a:r>
            <a:r>
              <a:rPr lang="en-GB" dirty="0" smtClean="0"/>
              <a:t>O @ -90°C)</a:t>
            </a:r>
          </a:p>
          <a:p>
            <a:pPr lvl="2"/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O has nearly the same properties as CO</a:t>
            </a:r>
            <a:r>
              <a:rPr lang="en-GB" baseline="-25000" dirty="0" smtClean="0"/>
              <a:t>2</a:t>
            </a:r>
            <a:r>
              <a:rPr lang="en-GB" dirty="0" smtClean="0"/>
              <a:t>, but a much lower freezing temperature. Can be used as a mix with CO</a:t>
            </a:r>
            <a:r>
              <a:rPr lang="en-GB" baseline="-25000" dirty="0" smtClean="0"/>
              <a:t>2</a:t>
            </a:r>
            <a:r>
              <a:rPr lang="en-GB" dirty="0" smtClean="0"/>
              <a:t> acting as an anti-freeze or pure if ultra low temperatures are needed (&gt;-90°C)</a:t>
            </a:r>
          </a:p>
          <a:p>
            <a:pPr lvl="2"/>
            <a:r>
              <a:rPr lang="en-GB" dirty="0"/>
              <a:t>Due to the </a:t>
            </a:r>
            <a:r>
              <a:rPr lang="en-GB" dirty="0" smtClean="0"/>
              <a:t>lower efficiency at cold temperatures, </a:t>
            </a:r>
            <a:r>
              <a:rPr lang="en-GB" dirty="0"/>
              <a:t>N</a:t>
            </a:r>
            <a:r>
              <a:rPr lang="en-GB" baseline="-25000" dirty="0"/>
              <a:t>2</a:t>
            </a:r>
            <a:r>
              <a:rPr lang="en-GB" dirty="0"/>
              <a:t>O/CO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mixtures are best to be  considered for low heat flux applications like </a:t>
            </a:r>
            <a:r>
              <a:rPr lang="en-GB" dirty="0" err="1" smtClean="0"/>
              <a:t>SiPM</a:t>
            </a:r>
            <a:r>
              <a:rPr lang="en-GB" dirty="0" smtClean="0"/>
              <a:t> cooling.</a:t>
            </a:r>
          </a:p>
          <a:p>
            <a:pPr lvl="1"/>
            <a:r>
              <a:rPr lang="en-GB" dirty="0" smtClean="0"/>
              <a:t>Ethane or Ethylene would be good thermal candidates, but not preferred because of their flammable properties.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65760" y="5034224"/>
            <a:ext cx="4334002" cy="109225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Currently VELO-3 is seriously looking into this temperature domain</a:t>
            </a:r>
          </a:p>
          <a:p>
            <a:r>
              <a:rPr lang="en-GB" dirty="0"/>
              <a:t>Future high radiation experiments (</a:t>
            </a:r>
            <a:r>
              <a:rPr lang="en-GB" dirty="0" err="1"/>
              <a:t>eg</a:t>
            </a:r>
            <a:r>
              <a:rPr lang="en-GB" dirty="0"/>
              <a:t>. FCC) are expected to need colder cooling than the current CO</a:t>
            </a:r>
            <a:r>
              <a:rPr lang="en-GB" baseline="-25000" dirty="0"/>
              <a:t>2</a:t>
            </a:r>
            <a:r>
              <a:rPr lang="en-GB" dirty="0"/>
              <a:t> range</a:t>
            </a:r>
          </a:p>
          <a:p>
            <a:pPr lvl="1"/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ADFD7C-DB9C-4A9F-9A61-B9BC44302B80}" type="datetime1">
              <a:rPr lang="en-GB" smtClean="0"/>
              <a:t>31/03/2021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313" t="6847" r="36804"/>
          <a:stretch/>
        </p:blipFill>
        <p:spPr>
          <a:xfrm>
            <a:off x="7512712" y="90962"/>
            <a:ext cx="1540142" cy="4742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609688">
            <a:off x="8674326" y="3596595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D54506"/>
                </a:solidFill>
              </a:rPr>
              <a:t>N</a:t>
            </a:r>
            <a:r>
              <a:rPr lang="en-GB" sz="1400" baseline="-25000" dirty="0" smtClean="0">
                <a:solidFill>
                  <a:srgbClr val="D54506"/>
                </a:solidFill>
              </a:rPr>
              <a:t>2</a:t>
            </a:r>
            <a:r>
              <a:rPr lang="en-GB" sz="1400" dirty="0" smtClean="0">
                <a:solidFill>
                  <a:srgbClr val="D54506"/>
                </a:solidFill>
              </a:rPr>
              <a:t>O</a:t>
            </a:r>
            <a:endParaRPr lang="en-GB" sz="1400" dirty="0">
              <a:solidFill>
                <a:srgbClr val="D5450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609688">
            <a:off x="8770792" y="3308005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1580CA"/>
                </a:solidFill>
              </a:rPr>
              <a:t>CO</a:t>
            </a:r>
            <a:r>
              <a:rPr lang="en-GB" sz="1400" baseline="-25000" dirty="0" smtClean="0">
                <a:solidFill>
                  <a:srgbClr val="1580CA"/>
                </a:solidFill>
              </a:rPr>
              <a:t>2</a:t>
            </a:r>
            <a:endParaRPr lang="en-GB" sz="1400" dirty="0">
              <a:solidFill>
                <a:srgbClr val="1580CA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325" y="4636377"/>
            <a:ext cx="3095458" cy="230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720601" y="5859310"/>
            <a:ext cx="1186543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</a:t>
            </a:r>
            <a:r>
              <a:rPr lang="en-GB" sz="1200" baseline="-25000" dirty="0" smtClean="0"/>
              <a:t>2</a:t>
            </a:r>
            <a:r>
              <a:rPr lang="en-GB" sz="1200" dirty="0" smtClean="0"/>
              <a:t> cycle start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303622" y="5714959"/>
            <a:ext cx="94550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Krypton cycle start</a:t>
            </a:r>
            <a:endParaRPr lang="en-GB" sz="1200" dirty="0"/>
          </a:p>
        </p:txBody>
      </p:sp>
      <p:sp>
        <p:nvSpPr>
          <p:cNvPr id="14" name="Freeform 13"/>
          <p:cNvSpPr/>
          <p:nvPr/>
        </p:nvSpPr>
        <p:spPr>
          <a:xfrm>
            <a:off x="6611815" y="4903385"/>
            <a:ext cx="1999622" cy="824175"/>
          </a:xfrm>
          <a:custGeom>
            <a:avLst/>
            <a:gdLst>
              <a:gd name="connsiteX0" fmla="*/ 1999622 w 1999622"/>
              <a:gd name="connsiteY0" fmla="*/ 824175 h 824175"/>
              <a:gd name="connsiteX1" fmla="*/ 1868994 w 1999622"/>
              <a:gd name="connsiteY1" fmla="*/ 321758 h 824175"/>
              <a:gd name="connsiteX2" fmla="*/ 1457011 w 1999622"/>
              <a:gd name="connsiteY2" fmla="*/ 100694 h 824175"/>
              <a:gd name="connsiteX3" fmla="*/ 803869 w 1999622"/>
              <a:gd name="connsiteY3" fmla="*/ 211 h 824175"/>
              <a:gd name="connsiteX4" fmla="*/ 241161 w 1999622"/>
              <a:gd name="connsiteY4" fmla="*/ 80597 h 824175"/>
              <a:gd name="connsiteX5" fmla="*/ 0 w 1999622"/>
              <a:gd name="connsiteY5" fmla="*/ 281564 h 82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9622" h="824175">
                <a:moveTo>
                  <a:pt x="1999622" y="824175"/>
                </a:moveTo>
                <a:cubicBezTo>
                  <a:pt x="1979525" y="633256"/>
                  <a:pt x="1959429" y="442338"/>
                  <a:pt x="1868994" y="321758"/>
                </a:cubicBezTo>
                <a:cubicBezTo>
                  <a:pt x="1778559" y="201178"/>
                  <a:pt x="1634532" y="154285"/>
                  <a:pt x="1457011" y="100694"/>
                </a:cubicBezTo>
                <a:cubicBezTo>
                  <a:pt x="1279490" y="47103"/>
                  <a:pt x="1006511" y="3560"/>
                  <a:pt x="803869" y="211"/>
                </a:cubicBezTo>
                <a:cubicBezTo>
                  <a:pt x="601227" y="-3139"/>
                  <a:pt x="375139" y="33705"/>
                  <a:pt x="241161" y="80597"/>
                </a:cubicBezTo>
                <a:cubicBezTo>
                  <a:pt x="107183" y="127489"/>
                  <a:pt x="53591" y="204526"/>
                  <a:pt x="0" y="281564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107795" y="5945791"/>
            <a:ext cx="119582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64665" y="4719235"/>
            <a:ext cx="1236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Slow cooldown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986332" y="5718330"/>
            <a:ext cx="119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Thermal shock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7576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364" y="0"/>
            <a:ext cx="5424029" cy="759316"/>
          </a:xfrm>
        </p:spPr>
        <p:txBody>
          <a:bodyPr/>
          <a:lstStyle/>
          <a:p>
            <a:r>
              <a:rPr lang="en-GB" dirty="0" smtClean="0"/>
              <a:t>Warm cooling domain</a:t>
            </a:r>
            <a:br>
              <a:rPr lang="en-GB" dirty="0" smtClean="0"/>
            </a:br>
            <a:r>
              <a:rPr lang="en-GB" sz="2800" dirty="0" smtClean="0"/>
              <a:t>(Room temperature and above)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9538"/>
            <a:ext cx="6799692" cy="348567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Lepton and Ion collider experiments require ultra light detectors which can be cooled at room temperature.</a:t>
            </a:r>
          </a:p>
          <a:p>
            <a:r>
              <a:rPr lang="en-GB" dirty="0" smtClean="0"/>
              <a:t>Candidate technologies:</a:t>
            </a:r>
          </a:p>
          <a:p>
            <a:pPr lvl="1"/>
            <a:r>
              <a:rPr lang="en-GB" dirty="0" smtClean="0"/>
              <a:t>Direct air cooling using an air draft through the detector,</a:t>
            </a:r>
          </a:p>
          <a:p>
            <a:pPr lvl="2"/>
            <a:r>
              <a:rPr lang="en-GB" dirty="0" smtClean="0"/>
              <a:t>Special designed layout to facilitate convective air flow</a:t>
            </a:r>
          </a:p>
          <a:p>
            <a:pPr lvl="2"/>
            <a:r>
              <a:rPr lang="en-GB" dirty="0" smtClean="0"/>
              <a:t>Considered for Alice upgrade</a:t>
            </a:r>
          </a:p>
          <a:p>
            <a:pPr lvl="1"/>
            <a:r>
              <a:rPr lang="en-GB" dirty="0" smtClean="0"/>
              <a:t>Water or </a:t>
            </a:r>
            <a:r>
              <a:rPr lang="en-GB" dirty="0" err="1" smtClean="0"/>
              <a:t>Novec</a:t>
            </a:r>
            <a:r>
              <a:rPr lang="en-GB" dirty="0" smtClean="0"/>
              <a:t> cooling (</a:t>
            </a:r>
            <a:r>
              <a:rPr lang="en-GB" dirty="0" err="1" smtClean="0"/>
              <a:t>Novec</a:t>
            </a:r>
            <a:r>
              <a:rPr lang="en-GB" dirty="0" smtClean="0"/>
              <a:t> if dielectric fluids are needed)</a:t>
            </a:r>
          </a:p>
          <a:p>
            <a:pPr lvl="2"/>
            <a:r>
              <a:rPr lang="en-GB" dirty="0" smtClean="0"/>
              <a:t>Low pressure solution for ultra thin plastic piping</a:t>
            </a:r>
          </a:p>
          <a:p>
            <a:pPr lvl="1"/>
            <a:r>
              <a:rPr lang="en-GB" dirty="0" smtClean="0"/>
              <a:t>Warm evaporative or super critical CO</a:t>
            </a:r>
            <a:r>
              <a:rPr lang="en-GB" baseline="-25000" dirty="0" smtClean="0"/>
              <a:t>2</a:t>
            </a:r>
          </a:p>
          <a:p>
            <a:pPr lvl="2"/>
            <a:r>
              <a:rPr lang="en-GB" dirty="0" smtClean="0"/>
              <a:t>In case very small cooling channels are needed (</a:t>
            </a:r>
            <a:r>
              <a:rPr lang="en-GB" dirty="0" err="1" smtClean="0"/>
              <a:t>eg</a:t>
            </a:r>
            <a:r>
              <a:rPr lang="en-GB" dirty="0" smtClean="0"/>
              <a:t>. micro channels)</a:t>
            </a:r>
          </a:p>
          <a:p>
            <a:pPr lvl="2"/>
            <a:r>
              <a:rPr lang="en-GB" dirty="0" smtClean="0"/>
              <a:t>Good solution for services cooling like cables and DAQ boxes in the detector vicinity </a:t>
            </a:r>
          </a:p>
          <a:p>
            <a:pPr lvl="2"/>
            <a:endParaRPr lang="en-GB" dirty="0" smtClean="0"/>
          </a:p>
          <a:p>
            <a:endParaRPr lang="en-GB" baseline="-25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A3E933-CAF1-4BEA-B36A-602935CA1780}" type="datetime1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7522" y="4877305"/>
            <a:ext cx="2102505" cy="18672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62140" y="5193076"/>
            <a:ext cx="41719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	Air-cooling example </a:t>
            </a:r>
            <a:r>
              <a:rPr lang="en-GB" sz="1200" dirty="0"/>
              <a:t>PXL/STAR HFT @ RHIC</a:t>
            </a:r>
          </a:p>
          <a:p>
            <a:pPr lvl="2"/>
            <a:r>
              <a:rPr lang="en-GB" sz="1200" dirty="0"/>
              <a:t>0.17 W/cm</a:t>
            </a:r>
            <a:r>
              <a:rPr lang="en-GB" sz="1200" baseline="30000" dirty="0"/>
              <a:t>2</a:t>
            </a:r>
            <a:r>
              <a:rPr lang="en-GB" sz="1200" dirty="0"/>
              <a:t>, </a:t>
            </a:r>
            <a:r>
              <a:rPr lang="en-GB" sz="1200" dirty="0" err="1"/>
              <a:t>dT</a:t>
            </a:r>
            <a:r>
              <a:rPr lang="en-GB" sz="1200" dirty="0"/>
              <a:t>=13°C, Wind speed: 10.1 m/s (</a:t>
            </a:r>
            <a:r>
              <a:rPr lang="en-GB" sz="1200" dirty="0" err="1"/>
              <a:t>Windforce</a:t>
            </a:r>
            <a:r>
              <a:rPr lang="en-GB" sz="1200" dirty="0"/>
              <a:t> 5 Beaufort)</a:t>
            </a:r>
          </a:p>
          <a:p>
            <a:pPr lvl="2"/>
            <a:r>
              <a:rPr lang="en-GB" sz="1200" dirty="0"/>
              <a:t>Thermal figure of merit: 70 K*cm</a:t>
            </a:r>
            <a:r>
              <a:rPr lang="en-GB" sz="1200" baseline="30000" dirty="0"/>
              <a:t>2</a:t>
            </a:r>
            <a:r>
              <a:rPr lang="en-GB" sz="1200" dirty="0"/>
              <a:t>/W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44315" b="46885"/>
          <a:stretch/>
        </p:blipFill>
        <p:spPr>
          <a:xfrm>
            <a:off x="708727" y="4877305"/>
            <a:ext cx="2156466" cy="1248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31364" y="6126162"/>
            <a:ext cx="1034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PXL/STAR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256892" y="5952952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CLIC study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77326" t="6847" r="1803"/>
          <a:stretch/>
        </p:blipFill>
        <p:spPr>
          <a:xfrm>
            <a:off x="7397881" y="101029"/>
            <a:ext cx="1827682" cy="509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8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1846059"/>
            <a:ext cx="6087504" cy="1429427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883153" y="0"/>
            <a:ext cx="7024936" cy="759316"/>
          </a:xfrm>
        </p:spPr>
        <p:txBody>
          <a:bodyPr/>
          <a:lstStyle/>
          <a:p>
            <a:r>
              <a:rPr lang="en-GB" sz="2800" dirty="0" smtClean="0"/>
              <a:t>Evaporative CO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vs Water and Novec649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615123-3198-4337-9DD5-EBD4BB561B84}" type="datetime1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354" y="3638579"/>
            <a:ext cx="5124856" cy="2942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603" y="2415522"/>
            <a:ext cx="5124856" cy="4320073"/>
          </a:xfrm>
          <a:prstGeom prst="rect">
            <a:avLst/>
          </a:prstGeom>
        </p:spPr>
      </p:pic>
      <p:sp>
        <p:nvSpPr>
          <p:cNvPr id="15" name="Can 14"/>
          <p:cNvSpPr/>
          <p:nvPr/>
        </p:nvSpPr>
        <p:spPr>
          <a:xfrm rot="5400000">
            <a:off x="4973888" y="-2156674"/>
            <a:ext cx="161537" cy="6729575"/>
          </a:xfrm>
          <a:prstGeom prst="can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199946" y="903773"/>
            <a:ext cx="57247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62239" y="571271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Heated length = 2m</a:t>
            </a:r>
            <a:endParaRPr lang="en-GB" dirty="0"/>
          </a:p>
        </p:txBody>
      </p:sp>
      <p:sp>
        <p:nvSpPr>
          <p:cNvPr id="19" name="Can 18"/>
          <p:cNvSpPr/>
          <p:nvPr/>
        </p:nvSpPr>
        <p:spPr>
          <a:xfrm rot="5400000">
            <a:off x="4985760" y="-1650053"/>
            <a:ext cx="153122" cy="5724750"/>
          </a:xfrm>
          <a:prstGeom prst="can">
            <a:avLst/>
          </a:prstGeom>
          <a:solidFill>
            <a:srgbClr val="FF0000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>
            <a:off x="2367722" y="1331048"/>
            <a:ext cx="5322908" cy="369389"/>
            <a:chOff x="1736333" y="1538624"/>
            <a:chExt cx="5322908" cy="369389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1736333" y="1541124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948666" y="1538624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200549" y="1552186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2412882" y="1549686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634906" y="1549686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7239" y="1547186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3099122" y="1560748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311455" y="1558248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527218" y="1574868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3739551" y="1572368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3991434" y="1585930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4203767" y="1583430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425791" y="1583430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4638124" y="1580930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4890007" y="1594492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5102340" y="1591992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5330007" y="1600713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5542340" y="1598213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5794223" y="1611775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6006556" y="1609275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6228580" y="1609275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6440913" y="1606775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6692796" y="1620337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6905129" y="1617837"/>
              <a:ext cx="154112" cy="2876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6502668" y="1554099"/>
            <a:ext cx="133741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Q=150 watt</a:t>
            </a:r>
            <a:endParaRPr lang="en-GB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548906" y="1132206"/>
            <a:ext cx="0" cy="2021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75187" y="1029867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D=1.5mm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1520902" y="1870343"/>
            <a:ext cx="143180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Liquid Water</a:t>
            </a:r>
          </a:p>
          <a:p>
            <a:r>
              <a:rPr lang="en-GB" sz="1600" dirty="0" smtClean="0"/>
              <a:t>MF=5 g/s</a:t>
            </a:r>
          </a:p>
          <a:p>
            <a:r>
              <a:rPr lang="en-GB" sz="1600" dirty="0" err="1" smtClean="0"/>
              <a:t>dP</a:t>
            </a:r>
            <a:r>
              <a:rPr lang="en-GB" sz="1600" dirty="0" smtClean="0"/>
              <a:t>=2.3 bar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fluid</a:t>
            </a:r>
            <a:r>
              <a:rPr lang="en-GB" sz="1600" dirty="0" smtClean="0"/>
              <a:t>=7.2°C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total</a:t>
            </a:r>
            <a:r>
              <a:rPr lang="en-GB" sz="1600" dirty="0" smtClean="0"/>
              <a:t>=8.2°C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180123" y="1870689"/>
            <a:ext cx="131478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2-phase CO</a:t>
            </a:r>
            <a:r>
              <a:rPr lang="en-GB" sz="1600" u="sng" baseline="-25000" dirty="0" smtClean="0"/>
              <a:t>2</a:t>
            </a:r>
          </a:p>
          <a:p>
            <a:r>
              <a:rPr lang="en-GB" sz="1600" dirty="0" smtClean="0"/>
              <a:t>MF=2g/s</a:t>
            </a:r>
          </a:p>
          <a:p>
            <a:r>
              <a:rPr lang="en-GB" sz="1600" dirty="0" err="1" smtClean="0"/>
              <a:t>dP</a:t>
            </a:r>
            <a:r>
              <a:rPr lang="en-GB" sz="1600" dirty="0" smtClean="0"/>
              <a:t>=0.8 bar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fluid</a:t>
            </a:r>
            <a:r>
              <a:rPr lang="en-GB" sz="1600" dirty="0" smtClean="0"/>
              <a:t>=0.6°C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total</a:t>
            </a:r>
            <a:r>
              <a:rPr lang="en-GB" sz="1600" dirty="0" smtClean="0"/>
              <a:t>=1.6°C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2921653" y="1877303"/>
            <a:ext cx="31707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Liquid </a:t>
            </a:r>
            <a:r>
              <a:rPr lang="en-GB" sz="1600" u="sng" dirty="0" err="1" smtClean="0"/>
              <a:t>Novec</a:t>
            </a:r>
            <a:r>
              <a:rPr lang="en-GB" sz="1600" u="sng" dirty="0" smtClean="0"/>
              <a:t> (graph not shown)</a:t>
            </a:r>
          </a:p>
          <a:p>
            <a:r>
              <a:rPr lang="en-GB" sz="1600" dirty="0" smtClean="0"/>
              <a:t>MF=7.5g/s</a:t>
            </a:r>
          </a:p>
          <a:p>
            <a:r>
              <a:rPr lang="en-GB" sz="1600" dirty="0" err="1" smtClean="0"/>
              <a:t>dP</a:t>
            </a:r>
            <a:r>
              <a:rPr lang="en-GB" sz="1600" dirty="0" smtClean="0"/>
              <a:t>=2.6 bar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fluid</a:t>
            </a:r>
            <a:r>
              <a:rPr lang="en-GB" sz="1600" dirty="0" smtClean="0"/>
              <a:t>=18.2°C</a:t>
            </a:r>
          </a:p>
          <a:p>
            <a:r>
              <a:rPr lang="en-GB" sz="1600" dirty="0" err="1" smtClean="0"/>
              <a:t>dT</a:t>
            </a:r>
            <a:r>
              <a:rPr lang="en-GB" sz="1600" baseline="-25000" dirty="0" err="1" smtClean="0"/>
              <a:t>total</a:t>
            </a:r>
            <a:r>
              <a:rPr lang="en-GB" sz="1600" dirty="0" smtClean="0"/>
              <a:t>=22.1°C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836275" y="3050070"/>
            <a:ext cx="248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Liquid Water</a:t>
            </a:r>
          </a:p>
          <a:p>
            <a:pPr algn="r"/>
            <a:r>
              <a:rPr lang="en-GB" dirty="0" smtClean="0"/>
              <a:t>(temperature increase)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628650" y="3986784"/>
            <a:ext cx="215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Evaporative CO</a:t>
            </a:r>
            <a:r>
              <a:rPr lang="en-GB" baseline="-25000" dirty="0" smtClean="0"/>
              <a:t>2</a:t>
            </a:r>
          </a:p>
          <a:p>
            <a:r>
              <a:rPr lang="en-GB" dirty="0" smtClean="0"/>
              <a:t>(temperature drop)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921653" y="3289048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B050"/>
                </a:solidFill>
              </a:rPr>
              <a:t>CoBra</a:t>
            </a:r>
            <a:r>
              <a:rPr lang="en-GB" dirty="0" smtClean="0">
                <a:solidFill>
                  <a:srgbClr val="00B050"/>
                </a:solidFill>
              </a:rPr>
              <a:t> calculator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4694" y="65743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33CC"/>
                </a:solidFill>
              </a:rPr>
              <a:t>T=15°C</a:t>
            </a:r>
            <a:endParaRPr lang="en-GB" dirty="0">
              <a:solidFill>
                <a:srgbClr val="0033CC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787" y="556856"/>
            <a:ext cx="173120" cy="6664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62024" y="4601399"/>
            <a:ext cx="1744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Liquid speed &lt;3m/s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29583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495" y="-37355"/>
            <a:ext cx="6086475" cy="759316"/>
          </a:xfrm>
        </p:spPr>
        <p:txBody>
          <a:bodyPr/>
          <a:lstStyle/>
          <a:p>
            <a:r>
              <a:rPr lang="en-GB" sz="2800" dirty="0" smtClean="0"/>
              <a:t>Supercritical cooling, a special mono-phase cooling case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908" y="872932"/>
            <a:ext cx="4537868" cy="227666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super critical region is a mono-phase region with very favourable properties for heat and mass transfer</a:t>
            </a:r>
          </a:p>
          <a:p>
            <a:pPr lvl="1"/>
            <a:r>
              <a:rPr lang="en-GB" dirty="0" smtClean="0"/>
              <a:t>Very high heat capacity, </a:t>
            </a:r>
            <a:r>
              <a:rPr lang="en-GB" dirty="0" err="1" smtClean="0"/>
              <a:t>Cp</a:t>
            </a:r>
            <a:r>
              <a:rPr lang="en-GB" dirty="0" smtClean="0"/>
              <a:t>=J/kg*K</a:t>
            </a:r>
          </a:p>
          <a:p>
            <a:pPr lvl="1"/>
            <a:r>
              <a:rPr lang="en-GB" dirty="0" smtClean="0"/>
              <a:t>Very low viscosity, </a:t>
            </a:r>
            <a:r>
              <a:rPr lang="el-GR" dirty="0" smtClean="0"/>
              <a:t>μ</a:t>
            </a:r>
            <a:r>
              <a:rPr lang="en-GB" dirty="0" smtClean="0"/>
              <a:t>=Pa*s</a:t>
            </a:r>
          </a:p>
          <a:p>
            <a:r>
              <a:rPr lang="en-GB" dirty="0" smtClean="0"/>
              <a:t>High </a:t>
            </a:r>
            <a:r>
              <a:rPr lang="en-GB" dirty="0" smtClean="0"/>
              <a:t>heat transfer capability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SC-CO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is interesting to explore for warm </a:t>
            </a:r>
            <a:r>
              <a:rPr lang="en-GB" dirty="0" smtClean="0"/>
              <a:t>cooling applications </a:t>
            </a:r>
            <a:r>
              <a:rPr lang="en-GB" dirty="0" smtClean="0">
                <a:solidFill>
                  <a:srgbClr val="FF0000"/>
                </a:solidFill>
              </a:rPr>
              <a:t>(31°C </a:t>
            </a:r>
            <a:r>
              <a:rPr lang="en-GB" dirty="0">
                <a:solidFill>
                  <a:srgbClr val="FF0000"/>
                </a:solidFill>
              </a:rPr>
              <a:t>/ </a:t>
            </a:r>
            <a:r>
              <a:rPr lang="en-GB" dirty="0" smtClean="0">
                <a:solidFill>
                  <a:srgbClr val="FF0000"/>
                </a:solidFill>
              </a:rPr>
              <a:t>45°C)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For cold temperature applications the use of super critical Krypton cooling </a:t>
            </a:r>
            <a:r>
              <a:rPr lang="en-GB" dirty="0" smtClean="0">
                <a:solidFill>
                  <a:srgbClr val="FF0000"/>
                </a:solidFill>
              </a:rPr>
              <a:t>(SC-Kr) </a:t>
            </a:r>
            <a:r>
              <a:rPr lang="en-GB" dirty="0" smtClean="0"/>
              <a:t>can be considered </a:t>
            </a:r>
            <a:r>
              <a:rPr lang="en-GB" dirty="0" smtClean="0">
                <a:solidFill>
                  <a:srgbClr val="FF0000"/>
                </a:solidFill>
              </a:rPr>
              <a:t>(-63°C / -50°C)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7" name="Picture 2" descr="16.png (480Ã38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7" y="3456005"/>
            <a:ext cx="4010584" cy="322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269342" y="4368751"/>
            <a:ext cx="914400" cy="2656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5455138" y="4784238"/>
            <a:ext cx="2595929" cy="1901618"/>
            <a:chOff x="718016" y="1247252"/>
            <a:chExt cx="4794997" cy="4209871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016" y="1247252"/>
              <a:ext cx="4794997" cy="4209871"/>
            </a:xfrm>
            <a:prstGeom prst="rect">
              <a:avLst/>
            </a:prstGeom>
          </p:spPr>
        </p:pic>
        <p:cxnSp>
          <p:nvCxnSpPr>
            <p:cNvPr id="34" name="Straight Connector 33"/>
            <p:cNvCxnSpPr/>
            <p:nvPr/>
          </p:nvCxnSpPr>
          <p:spPr>
            <a:xfrm>
              <a:off x="1397653" y="3666568"/>
              <a:ext cx="3953436" cy="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364847" y="2896215"/>
              <a:ext cx="9524" cy="1540706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3885360" y="2896215"/>
              <a:ext cx="9524" cy="1540706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3374371" y="2169459"/>
              <a:ext cx="519954" cy="1497109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80184" y="1281723"/>
            <a:ext cx="3351597" cy="3434049"/>
            <a:chOff x="669153" y="1009214"/>
            <a:chExt cx="4645229" cy="545157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/>
            <a:srcRect l="5572" t="6970"/>
            <a:stretch/>
          </p:blipFill>
          <p:spPr>
            <a:xfrm>
              <a:off x="669153" y="1009214"/>
              <a:ext cx="4645229" cy="545157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821634" y="1018306"/>
              <a:ext cx="1713392" cy="1172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u="sng" dirty="0" smtClean="0"/>
                <a:t>Critical point</a:t>
              </a:r>
            </a:p>
            <a:p>
              <a:r>
                <a:rPr lang="en-GB" sz="1400" i="1" dirty="0" err="1" smtClean="0"/>
                <a:t>Tcrit</a:t>
              </a:r>
              <a:r>
                <a:rPr lang="en-GB" sz="1400" i="1" dirty="0" smtClean="0"/>
                <a:t>=30.96°C</a:t>
              </a:r>
            </a:p>
            <a:p>
              <a:r>
                <a:rPr lang="en-GB" sz="1400" i="1" dirty="0" err="1" smtClean="0"/>
                <a:t>Pcrit</a:t>
              </a:r>
              <a:r>
                <a:rPr lang="en-GB" sz="1400" i="1" dirty="0" smtClean="0"/>
                <a:t>=73.8 bar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41661" y="1562919"/>
              <a:ext cx="926903" cy="48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7FB8DE"/>
                  </a:solidFill>
                </a:rPr>
                <a:t>74 bar</a:t>
              </a:r>
              <a:endParaRPr lang="en-GB" sz="1400" dirty="0">
                <a:solidFill>
                  <a:srgbClr val="7FB8DE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16572" y="4354370"/>
              <a:ext cx="791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Water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909224" y="5356574"/>
              <a:ext cx="69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Brush Script MT" panose="03060802040406070304" pitchFamily="66" charset="0"/>
                </a:rPr>
                <a:t>B-Art</a:t>
              </a:r>
              <a:endParaRPr lang="en-GB" i="1" dirty="0">
                <a:latin typeface="Brush Script MT" panose="03060802040406070304" pitchFamily="66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821202" y="3952062"/>
            <a:ext cx="102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Super critical zone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623885" y="2788768"/>
            <a:ext cx="1662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Heat Capacity (J/g*K)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6156637" y="4401984"/>
            <a:ext cx="13712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Temperature (°C)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55138" y="989051"/>
            <a:ext cx="353173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Super critical heat capacity of CO</a:t>
            </a:r>
            <a:r>
              <a:rPr lang="en-GB" sz="1100" baseline="-25000" dirty="0" smtClean="0"/>
              <a:t>2</a:t>
            </a:r>
            <a:r>
              <a:rPr lang="en-GB" sz="1100" dirty="0" smtClean="0"/>
              <a:t> compared to water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73982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Photomultipliers (</a:t>
            </a:r>
            <a:r>
              <a:rPr lang="en-US" dirty="0" err="1" smtClean="0"/>
              <a:t>SiPM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39664" y="935421"/>
            <a:ext cx="5968274" cy="51907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Many </a:t>
            </a:r>
            <a:r>
              <a:rPr lang="en-US" dirty="0" smtClean="0"/>
              <a:t>future detectors </a:t>
            </a:r>
            <a:r>
              <a:rPr lang="en-US" dirty="0" smtClean="0"/>
              <a:t>are considering </a:t>
            </a:r>
            <a:r>
              <a:rPr lang="en-US" dirty="0" err="1" smtClean="0"/>
              <a:t>SiPM</a:t>
            </a:r>
            <a:r>
              <a:rPr lang="en-US" dirty="0" smtClean="0"/>
              <a:t> detectors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Current : </a:t>
            </a:r>
            <a:r>
              <a:rPr lang="en-US" dirty="0" err="1" smtClean="0"/>
              <a:t>LHCb-SciFi</a:t>
            </a:r>
            <a:r>
              <a:rPr lang="en-US" dirty="0" smtClean="0"/>
              <a:t>, CMS-EC upgrade</a:t>
            </a:r>
          </a:p>
          <a:p>
            <a:pPr lvl="1"/>
            <a:r>
              <a:rPr lang="en-US" dirty="0" smtClean="0"/>
              <a:t>Future : Calorimeters, scintillator trackers</a:t>
            </a:r>
          </a:p>
          <a:p>
            <a:r>
              <a:rPr lang="en-US" dirty="0" smtClean="0"/>
              <a:t>Cooling temperature depends on noise allowance and radiation level</a:t>
            </a:r>
          </a:p>
          <a:p>
            <a:r>
              <a:rPr lang="en-US" dirty="0" smtClean="0"/>
              <a:t>Temperatures in the range of </a:t>
            </a:r>
            <a:r>
              <a:rPr lang="en-US" dirty="0"/>
              <a:t>-</a:t>
            </a:r>
            <a:r>
              <a:rPr lang="en-US" dirty="0" smtClean="0"/>
              <a:t>50°C</a:t>
            </a:r>
            <a:r>
              <a:rPr lang="en-GB" dirty="0" smtClean="0"/>
              <a:t> </a:t>
            </a:r>
            <a:r>
              <a:rPr lang="en-US" dirty="0" smtClean="0"/>
              <a:t>to -150°C are being considered</a:t>
            </a:r>
          </a:p>
          <a:p>
            <a:r>
              <a:rPr lang="en-US" dirty="0" err="1" smtClean="0"/>
              <a:t>SiPM</a:t>
            </a:r>
            <a:r>
              <a:rPr lang="en-US" dirty="0" smtClean="0"/>
              <a:t> have a low heat dissipations</a:t>
            </a:r>
          </a:p>
          <a:p>
            <a:r>
              <a:rPr lang="en-US" dirty="0" smtClean="0"/>
              <a:t>Main contribution for cooling system is heat leak due to the difficulty to make good insulation (Direct mounting on scintillator material)</a:t>
            </a:r>
          </a:p>
          <a:p>
            <a:r>
              <a:rPr lang="en-US" dirty="0" smtClean="0"/>
              <a:t>The wish for cryogenic temperatures have a large challenge as the detectors are not suitable to fit in standard cryostats. </a:t>
            </a:r>
          </a:p>
          <a:p>
            <a:r>
              <a:rPr lang="en-US" dirty="0" smtClean="0"/>
              <a:t>Cooling method candidates:</a:t>
            </a:r>
          </a:p>
          <a:p>
            <a:pPr lvl="1"/>
            <a:r>
              <a:rPr lang="en-US" dirty="0" smtClean="0"/>
              <a:t>Integrated Thermal Electric Cooler (TEC or Peltier) with CO</a:t>
            </a:r>
            <a:r>
              <a:rPr lang="en-US" baseline="-25000" dirty="0" smtClean="0"/>
              <a:t>2</a:t>
            </a:r>
            <a:r>
              <a:rPr lang="en-US" dirty="0" smtClean="0"/>
              <a:t> or </a:t>
            </a:r>
            <a:r>
              <a:rPr lang="en-US" dirty="0" err="1" smtClean="0"/>
              <a:t>Novec</a:t>
            </a:r>
            <a:r>
              <a:rPr lang="en-US" dirty="0" smtClean="0"/>
              <a:t> cooling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/N</a:t>
            </a:r>
            <a:r>
              <a:rPr lang="en-US" baseline="-25000" dirty="0" smtClean="0"/>
              <a:t>2</a:t>
            </a:r>
            <a:r>
              <a:rPr lang="en-US" dirty="0" smtClean="0"/>
              <a:t>O mixtures in a vapor compression cycle potentially with warm in and outlet lines (ATLAS ID cooling concept)</a:t>
            </a:r>
          </a:p>
          <a:p>
            <a:pPr lvl="1"/>
            <a:r>
              <a:rPr lang="en-US" dirty="0" smtClean="0"/>
              <a:t>Krypton based cooling like slide 10 </a:t>
            </a:r>
          </a:p>
          <a:p>
            <a:r>
              <a:rPr lang="en-US" dirty="0" smtClean="0"/>
              <a:t>R&amp;D involves: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ooling fluid use</a:t>
            </a:r>
          </a:p>
          <a:p>
            <a:pPr lvl="1"/>
            <a:r>
              <a:rPr lang="en-US" dirty="0" smtClean="0"/>
              <a:t>Cooling cycle </a:t>
            </a:r>
            <a:endParaRPr lang="en-US" dirty="0" smtClean="0"/>
          </a:p>
          <a:p>
            <a:pPr lvl="1"/>
            <a:r>
              <a:rPr lang="en-US" dirty="0" smtClean="0"/>
              <a:t>Insulation / mechanical structure design concept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830B7C5-68F0-4168-80BE-F9D940944A6B}" type="datetime1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36" y="875323"/>
            <a:ext cx="2364627" cy="21316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95" y="3346998"/>
            <a:ext cx="2511387" cy="26693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486" y="6024012"/>
            <a:ext cx="2478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CMS </a:t>
            </a:r>
            <a:r>
              <a:rPr lang="en-GB" sz="1400" dirty="0" err="1" smtClean="0"/>
              <a:t>SiPM</a:t>
            </a:r>
            <a:r>
              <a:rPr lang="en-GB" sz="1400" dirty="0" smtClean="0"/>
              <a:t> with TEC cooling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70789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811" y="813782"/>
            <a:ext cx="4747846" cy="283210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central tracker of AMBER has very challenging cryogenic requirements.</a:t>
            </a:r>
          </a:p>
          <a:p>
            <a:pPr lvl="1"/>
            <a:r>
              <a:rPr lang="en-GB" dirty="0" smtClean="0"/>
              <a:t>It needs to be cooled below 1.8K with significant heat loads.</a:t>
            </a:r>
          </a:p>
          <a:p>
            <a:pPr lvl="2"/>
            <a:r>
              <a:rPr lang="en-GB" dirty="0" smtClean="0"/>
              <a:t>10 Watt in a Ø500mm*630mm volume</a:t>
            </a:r>
          </a:p>
          <a:p>
            <a:pPr lvl="2"/>
            <a:r>
              <a:rPr lang="en-GB" dirty="0" smtClean="0"/>
              <a:t>Comparison: LHC magnet is 0.13 Watt</a:t>
            </a:r>
          </a:p>
          <a:p>
            <a:pPr lvl="1"/>
            <a:r>
              <a:rPr lang="en-GB" dirty="0" smtClean="0"/>
              <a:t>According </a:t>
            </a:r>
            <a:r>
              <a:rPr lang="en-GB" dirty="0" err="1" smtClean="0"/>
              <a:t>cryo</a:t>
            </a:r>
            <a:r>
              <a:rPr lang="en-GB" dirty="0" smtClean="0"/>
              <a:t>-experts this is unprecedented</a:t>
            </a:r>
          </a:p>
          <a:p>
            <a:pPr lvl="1"/>
            <a:r>
              <a:rPr lang="en-GB" dirty="0" smtClean="0"/>
              <a:t>Very serious R&amp;D is needed to cool in this temperature and heat load domain</a:t>
            </a:r>
          </a:p>
          <a:p>
            <a:r>
              <a:rPr lang="en-GB" dirty="0" smtClean="0"/>
              <a:t>Nobel liquid detectors with embedded electronics</a:t>
            </a:r>
          </a:p>
          <a:p>
            <a:pPr lvl="1"/>
            <a:r>
              <a:rPr lang="en-GB" dirty="0" smtClean="0"/>
              <a:t>Calorimeters (See Martin </a:t>
            </a:r>
            <a:r>
              <a:rPr lang="en-GB" dirty="0" err="1" smtClean="0"/>
              <a:t>Aleksa</a:t>
            </a:r>
            <a:r>
              <a:rPr lang="en-GB" dirty="0" smtClean="0"/>
              <a:t> talk)</a:t>
            </a:r>
          </a:p>
          <a:p>
            <a:pPr lvl="1"/>
            <a:r>
              <a:rPr lang="en-GB" dirty="0" smtClean="0"/>
              <a:t>Neutrino experiments</a:t>
            </a:r>
          </a:p>
          <a:p>
            <a:pPr lvl="1"/>
            <a:r>
              <a:rPr lang="en-GB" dirty="0" smtClean="0"/>
              <a:t>Needs better understanding or this is challenging cryogenic technologies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D1CE36-F5AF-40AA-A639-0EADCA2DD944}" type="datetime1">
              <a:rPr lang="en-GB" smtClean="0"/>
              <a:t>30/03/2021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3615"/>
          <a:stretch/>
        </p:blipFill>
        <p:spPr>
          <a:xfrm>
            <a:off x="952902" y="3767525"/>
            <a:ext cx="7238195" cy="269460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22"/>
          <a:stretch/>
        </p:blipFill>
        <p:spPr>
          <a:xfrm>
            <a:off x="5394618" y="1240414"/>
            <a:ext cx="3429647" cy="7715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76106" t="17785" b="12937"/>
          <a:stretch/>
        </p:blipFill>
        <p:spPr>
          <a:xfrm>
            <a:off x="6181481" y="2272599"/>
            <a:ext cx="2009616" cy="16568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29749" y="825413"/>
            <a:ext cx="211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magnet loads</a:t>
            </a:r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5931877" y="3501292"/>
            <a:ext cx="1524000" cy="554893"/>
          </a:xfrm>
          <a:custGeom>
            <a:avLst/>
            <a:gdLst>
              <a:gd name="connsiteX0" fmla="*/ 984738 w 1524000"/>
              <a:gd name="connsiteY0" fmla="*/ 125046 h 554893"/>
              <a:gd name="connsiteX1" fmla="*/ 937846 w 1524000"/>
              <a:gd name="connsiteY1" fmla="*/ 101600 h 554893"/>
              <a:gd name="connsiteX2" fmla="*/ 883138 w 1524000"/>
              <a:gd name="connsiteY2" fmla="*/ 93785 h 554893"/>
              <a:gd name="connsiteX3" fmla="*/ 765908 w 1524000"/>
              <a:gd name="connsiteY3" fmla="*/ 85970 h 554893"/>
              <a:gd name="connsiteX4" fmla="*/ 656492 w 1524000"/>
              <a:gd name="connsiteY4" fmla="*/ 62523 h 554893"/>
              <a:gd name="connsiteX5" fmla="*/ 601785 w 1524000"/>
              <a:gd name="connsiteY5" fmla="*/ 46893 h 554893"/>
              <a:gd name="connsiteX6" fmla="*/ 531446 w 1524000"/>
              <a:gd name="connsiteY6" fmla="*/ 39077 h 554893"/>
              <a:gd name="connsiteX7" fmla="*/ 468923 w 1524000"/>
              <a:gd name="connsiteY7" fmla="*/ 31262 h 554893"/>
              <a:gd name="connsiteX8" fmla="*/ 320431 w 1524000"/>
              <a:gd name="connsiteY8" fmla="*/ 7816 h 554893"/>
              <a:gd name="connsiteX9" fmla="*/ 281354 w 1524000"/>
              <a:gd name="connsiteY9" fmla="*/ 0 h 554893"/>
              <a:gd name="connsiteX10" fmla="*/ 156308 w 1524000"/>
              <a:gd name="connsiteY10" fmla="*/ 7816 h 554893"/>
              <a:gd name="connsiteX11" fmla="*/ 132861 w 1524000"/>
              <a:gd name="connsiteY11" fmla="*/ 23446 h 554893"/>
              <a:gd name="connsiteX12" fmla="*/ 109415 w 1524000"/>
              <a:gd name="connsiteY12" fmla="*/ 31262 h 554893"/>
              <a:gd name="connsiteX13" fmla="*/ 54708 w 1524000"/>
              <a:gd name="connsiteY13" fmla="*/ 70339 h 554893"/>
              <a:gd name="connsiteX14" fmla="*/ 15631 w 1524000"/>
              <a:gd name="connsiteY14" fmla="*/ 132862 h 554893"/>
              <a:gd name="connsiteX15" fmla="*/ 0 w 1524000"/>
              <a:gd name="connsiteY15" fmla="*/ 179754 h 554893"/>
              <a:gd name="connsiteX16" fmla="*/ 7815 w 1524000"/>
              <a:gd name="connsiteY16" fmla="*/ 242277 h 554893"/>
              <a:gd name="connsiteX17" fmla="*/ 46892 w 1524000"/>
              <a:gd name="connsiteY17" fmla="*/ 312616 h 554893"/>
              <a:gd name="connsiteX18" fmla="*/ 78154 w 1524000"/>
              <a:gd name="connsiteY18" fmla="*/ 336062 h 554893"/>
              <a:gd name="connsiteX19" fmla="*/ 101600 w 1524000"/>
              <a:gd name="connsiteY19" fmla="*/ 359508 h 554893"/>
              <a:gd name="connsiteX20" fmla="*/ 179754 w 1524000"/>
              <a:gd name="connsiteY20" fmla="*/ 390770 h 554893"/>
              <a:gd name="connsiteX21" fmla="*/ 257908 w 1524000"/>
              <a:gd name="connsiteY21" fmla="*/ 429846 h 554893"/>
              <a:gd name="connsiteX22" fmla="*/ 359508 w 1524000"/>
              <a:gd name="connsiteY22" fmla="*/ 445477 h 554893"/>
              <a:gd name="connsiteX23" fmla="*/ 515815 w 1524000"/>
              <a:gd name="connsiteY23" fmla="*/ 461108 h 554893"/>
              <a:gd name="connsiteX24" fmla="*/ 562708 w 1524000"/>
              <a:gd name="connsiteY24" fmla="*/ 468923 h 554893"/>
              <a:gd name="connsiteX25" fmla="*/ 617415 w 1524000"/>
              <a:gd name="connsiteY25" fmla="*/ 476739 h 554893"/>
              <a:gd name="connsiteX26" fmla="*/ 711200 w 1524000"/>
              <a:gd name="connsiteY26" fmla="*/ 492370 h 554893"/>
              <a:gd name="connsiteX27" fmla="*/ 750277 w 1524000"/>
              <a:gd name="connsiteY27" fmla="*/ 508000 h 554893"/>
              <a:gd name="connsiteX28" fmla="*/ 781538 w 1524000"/>
              <a:gd name="connsiteY28" fmla="*/ 515816 h 554893"/>
              <a:gd name="connsiteX29" fmla="*/ 836246 w 1524000"/>
              <a:gd name="connsiteY29" fmla="*/ 539262 h 554893"/>
              <a:gd name="connsiteX30" fmla="*/ 1000369 w 1524000"/>
              <a:gd name="connsiteY30" fmla="*/ 554893 h 554893"/>
              <a:gd name="connsiteX31" fmla="*/ 1211385 w 1524000"/>
              <a:gd name="connsiteY31" fmla="*/ 539262 h 554893"/>
              <a:gd name="connsiteX32" fmla="*/ 1281723 w 1524000"/>
              <a:gd name="connsiteY32" fmla="*/ 508000 h 554893"/>
              <a:gd name="connsiteX33" fmla="*/ 1320800 w 1524000"/>
              <a:gd name="connsiteY33" fmla="*/ 500185 h 554893"/>
              <a:gd name="connsiteX34" fmla="*/ 1344246 w 1524000"/>
              <a:gd name="connsiteY34" fmla="*/ 476739 h 554893"/>
              <a:gd name="connsiteX35" fmla="*/ 1406769 w 1524000"/>
              <a:gd name="connsiteY35" fmla="*/ 453293 h 554893"/>
              <a:gd name="connsiteX36" fmla="*/ 1430215 w 1524000"/>
              <a:gd name="connsiteY36" fmla="*/ 437662 h 554893"/>
              <a:gd name="connsiteX37" fmla="*/ 1461477 w 1524000"/>
              <a:gd name="connsiteY37" fmla="*/ 422031 h 554893"/>
              <a:gd name="connsiteX38" fmla="*/ 1484923 w 1524000"/>
              <a:gd name="connsiteY38" fmla="*/ 398585 h 554893"/>
              <a:gd name="connsiteX39" fmla="*/ 1508369 w 1524000"/>
              <a:gd name="connsiteY39" fmla="*/ 382954 h 554893"/>
              <a:gd name="connsiteX40" fmla="*/ 1524000 w 1524000"/>
              <a:gd name="connsiteY40" fmla="*/ 328246 h 554893"/>
              <a:gd name="connsiteX41" fmla="*/ 1516185 w 1524000"/>
              <a:gd name="connsiteY41" fmla="*/ 242277 h 554893"/>
              <a:gd name="connsiteX42" fmla="*/ 1469292 w 1524000"/>
              <a:gd name="connsiteY42" fmla="*/ 187570 h 554893"/>
              <a:gd name="connsiteX43" fmla="*/ 1422400 w 1524000"/>
              <a:gd name="connsiteY43" fmla="*/ 156308 h 554893"/>
              <a:gd name="connsiteX44" fmla="*/ 1383323 w 1524000"/>
              <a:gd name="connsiteY44" fmla="*/ 140677 h 554893"/>
              <a:gd name="connsiteX45" fmla="*/ 1320800 w 1524000"/>
              <a:gd name="connsiteY45" fmla="*/ 109416 h 554893"/>
              <a:gd name="connsiteX46" fmla="*/ 1242646 w 1524000"/>
              <a:gd name="connsiteY46" fmla="*/ 101600 h 554893"/>
              <a:gd name="connsiteX47" fmla="*/ 1172308 w 1524000"/>
              <a:gd name="connsiteY47" fmla="*/ 93785 h 554893"/>
              <a:gd name="connsiteX48" fmla="*/ 1125415 w 1524000"/>
              <a:gd name="connsiteY48" fmla="*/ 85970 h 554893"/>
              <a:gd name="connsiteX49" fmla="*/ 1094154 w 1524000"/>
              <a:gd name="connsiteY49" fmla="*/ 78154 h 554893"/>
              <a:gd name="connsiteX50" fmla="*/ 1023815 w 1524000"/>
              <a:gd name="connsiteY50" fmla="*/ 70339 h 554893"/>
              <a:gd name="connsiteX51" fmla="*/ 976923 w 1524000"/>
              <a:gd name="connsiteY51" fmla="*/ 62523 h 554893"/>
              <a:gd name="connsiteX52" fmla="*/ 844061 w 1524000"/>
              <a:gd name="connsiteY52" fmla="*/ 78154 h 5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524000" h="554893">
                <a:moveTo>
                  <a:pt x="984738" y="125046"/>
                </a:moveTo>
                <a:cubicBezTo>
                  <a:pt x="969107" y="117231"/>
                  <a:pt x="954549" y="106739"/>
                  <a:pt x="937846" y="101600"/>
                </a:cubicBezTo>
                <a:cubicBezTo>
                  <a:pt x="920239" y="96183"/>
                  <a:pt x="901483" y="95453"/>
                  <a:pt x="883138" y="93785"/>
                </a:cubicBezTo>
                <a:cubicBezTo>
                  <a:pt x="844135" y="90239"/>
                  <a:pt x="804985" y="88575"/>
                  <a:pt x="765908" y="85970"/>
                </a:cubicBezTo>
                <a:cubicBezTo>
                  <a:pt x="701790" y="53911"/>
                  <a:pt x="767449" y="82104"/>
                  <a:pt x="656492" y="62523"/>
                </a:cubicBezTo>
                <a:cubicBezTo>
                  <a:pt x="637815" y="59227"/>
                  <a:pt x="620425" y="50388"/>
                  <a:pt x="601785" y="46893"/>
                </a:cubicBezTo>
                <a:cubicBezTo>
                  <a:pt x="578598" y="42546"/>
                  <a:pt x="554875" y="41833"/>
                  <a:pt x="531446" y="39077"/>
                </a:cubicBezTo>
                <a:lnTo>
                  <a:pt x="468923" y="31262"/>
                </a:lnTo>
                <a:cubicBezTo>
                  <a:pt x="427699" y="25765"/>
                  <a:pt x="355210" y="14772"/>
                  <a:pt x="320431" y="7816"/>
                </a:cubicBezTo>
                <a:lnTo>
                  <a:pt x="281354" y="0"/>
                </a:lnTo>
                <a:cubicBezTo>
                  <a:pt x="239672" y="2605"/>
                  <a:pt x="197560" y="1303"/>
                  <a:pt x="156308" y="7816"/>
                </a:cubicBezTo>
                <a:cubicBezTo>
                  <a:pt x="147030" y="9281"/>
                  <a:pt x="141262" y="19245"/>
                  <a:pt x="132861" y="23446"/>
                </a:cubicBezTo>
                <a:cubicBezTo>
                  <a:pt x="125493" y="27130"/>
                  <a:pt x="116783" y="27578"/>
                  <a:pt x="109415" y="31262"/>
                </a:cubicBezTo>
                <a:cubicBezTo>
                  <a:pt x="100540" y="35700"/>
                  <a:pt x="58248" y="66799"/>
                  <a:pt x="54708" y="70339"/>
                </a:cubicBezTo>
                <a:cubicBezTo>
                  <a:pt x="39027" y="86020"/>
                  <a:pt x="23887" y="112221"/>
                  <a:pt x="15631" y="132862"/>
                </a:cubicBezTo>
                <a:cubicBezTo>
                  <a:pt x="9512" y="148160"/>
                  <a:pt x="0" y="179754"/>
                  <a:pt x="0" y="179754"/>
                </a:cubicBezTo>
                <a:cubicBezTo>
                  <a:pt x="2605" y="200595"/>
                  <a:pt x="3092" y="221812"/>
                  <a:pt x="7815" y="242277"/>
                </a:cubicBezTo>
                <a:cubicBezTo>
                  <a:pt x="13594" y="267318"/>
                  <a:pt x="28668" y="294392"/>
                  <a:pt x="46892" y="312616"/>
                </a:cubicBezTo>
                <a:cubicBezTo>
                  <a:pt x="56103" y="321827"/>
                  <a:pt x="68264" y="327585"/>
                  <a:pt x="78154" y="336062"/>
                </a:cubicBezTo>
                <a:cubicBezTo>
                  <a:pt x="86546" y="343255"/>
                  <a:pt x="92606" y="353084"/>
                  <a:pt x="101600" y="359508"/>
                </a:cubicBezTo>
                <a:cubicBezTo>
                  <a:pt x="127407" y="377942"/>
                  <a:pt x="150363" y="377912"/>
                  <a:pt x="179754" y="390770"/>
                </a:cubicBezTo>
                <a:cubicBezTo>
                  <a:pt x="206438" y="402444"/>
                  <a:pt x="229121" y="425417"/>
                  <a:pt x="257908" y="429846"/>
                </a:cubicBezTo>
                <a:cubicBezTo>
                  <a:pt x="291775" y="435056"/>
                  <a:pt x="325507" y="441227"/>
                  <a:pt x="359508" y="445477"/>
                </a:cubicBezTo>
                <a:cubicBezTo>
                  <a:pt x="595128" y="474931"/>
                  <a:pt x="313450" y="434127"/>
                  <a:pt x="515815" y="461108"/>
                </a:cubicBezTo>
                <a:cubicBezTo>
                  <a:pt x="531523" y="463202"/>
                  <a:pt x="547046" y="466513"/>
                  <a:pt x="562708" y="468923"/>
                </a:cubicBezTo>
                <a:cubicBezTo>
                  <a:pt x="580915" y="471724"/>
                  <a:pt x="599245" y="473711"/>
                  <a:pt x="617415" y="476739"/>
                </a:cubicBezTo>
                <a:cubicBezTo>
                  <a:pt x="754542" y="499594"/>
                  <a:pt x="532420" y="466828"/>
                  <a:pt x="711200" y="492370"/>
                </a:cubicBezTo>
                <a:cubicBezTo>
                  <a:pt x="724226" y="497580"/>
                  <a:pt x="736968" y="503564"/>
                  <a:pt x="750277" y="508000"/>
                </a:cubicBezTo>
                <a:cubicBezTo>
                  <a:pt x="760467" y="511397"/>
                  <a:pt x="771481" y="512045"/>
                  <a:pt x="781538" y="515816"/>
                </a:cubicBezTo>
                <a:cubicBezTo>
                  <a:pt x="816278" y="528843"/>
                  <a:pt x="804499" y="532207"/>
                  <a:pt x="836246" y="539262"/>
                </a:cubicBezTo>
                <a:cubicBezTo>
                  <a:pt x="891218" y="551478"/>
                  <a:pt x="942832" y="551057"/>
                  <a:pt x="1000369" y="554893"/>
                </a:cubicBezTo>
                <a:cubicBezTo>
                  <a:pt x="1070708" y="549683"/>
                  <a:pt x="1141398" y="548010"/>
                  <a:pt x="1211385" y="539262"/>
                </a:cubicBezTo>
                <a:cubicBezTo>
                  <a:pt x="1237618" y="535983"/>
                  <a:pt x="1257563" y="516053"/>
                  <a:pt x="1281723" y="508000"/>
                </a:cubicBezTo>
                <a:cubicBezTo>
                  <a:pt x="1294325" y="503799"/>
                  <a:pt x="1307774" y="502790"/>
                  <a:pt x="1320800" y="500185"/>
                </a:cubicBezTo>
                <a:cubicBezTo>
                  <a:pt x="1328615" y="492370"/>
                  <a:pt x="1335252" y="483163"/>
                  <a:pt x="1344246" y="476739"/>
                </a:cubicBezTo>
                <a:cubicBezTo>
                  <a:pt x="1366253" y="461020"/>
                  <a:pt x="1381595" y="459586"/>
                  <a:pt x="1406769" y="453293"/>
                </a:cubicBezTo>
                <a:cubicBezTo>
                  <a:pt x="1414584" y="448083"/>
                  <a:pt x="1422060" y="442322"/>
                  <a:pt x="1430215" y="437662"/>
                </a:cubicBezTo>
                <a:cubicBezTo>
                  <a:pt x="1440331" y="431882"/>
                  <a:pt x="1451996" y="428803"/>
                  <a:pt x="1461477" y="422031"/>
                </a:cubicBezTo>
                <a:cubicBezTo>
                  <a:pt x="1470471" y="415607"/>
                  <a:pt x="1476432" y="405661"/>
                  <a:pt x="1484923" y="398585"/>
                </a:cubicBezTo>
                <a:cubicBezTo>
                  <a:pt x="1492139" y="392572"/>
                  <a:pt x="1500554" y="388164"/>
                  <a:pt x="1508369" y="382954"/>
                </a:cubicBezTo>
                <a:cubicBezTo>
                  <a:pt x="1512056" y="371894"/>
                  <a:pt x="1524000" y="338064"/>
                  <a:pt x="1524000" y="328246"/>
                </a:cubicBezTo>
                <a:cubicBezTo>
                  <a:pt x="1524000" y="299472"/>
                  <a:pt x="1523164" y="270192"/>
                  <a:pt x="1516185" y="242277"/>
                </a:cubicBezTo>
                <a:cubicBezTo>
                  <a:pt x="1505671" y="200222"/>
                  <a:pt x="1494392" y="208487"/>
                  <a:pt x="1469292" y="187570"/>
                </a:cubicBezTo>
                <a:cubicBezTo>
                  <a:pt x="1425235" y="150856"/>
                  <a:pt x="1467352" y="173165"/>
                  <a:pt x="1422400" y="156308"/>
                </a:cubicBezTo>
                <a:cubicBezTo>
                  <a:pt x="1409264" y="151382"/>
                  <a:pt x="1395871" y="146951"/>
                  <a:pt x="1383323" y="140677"/>
                </a:cubicBezTo>
                <a:cubicBezTo>
                  <a:pt x="1350026" y="124028"/>
                  <a:pt x="1365877" y="118431"/>
                  <a:pt x="1320800" y="109416"/>
                </a:cubicBezTo>
                <a:cubicBezTo>
                  <a:pt x="1295127" y="104281"/>
                  <a:pt x="1268683" y="104341"/>
                  <a:pt x="1242646" y="101600"/>
                </a:cubicBezTo>
                <a:cubicBezTo>
                  <a:pt x="1219185" y="99130"/>
                  <a:pt x="1195691" y="96903"/>
                  <a:pt x="1172308" y="93785"/>
                </a:cubicBezTo>
                <a:cubicBezTo>
                  <a:pt x="1156600" y="91691"/>
                  <a:pt x="1140954" y="89078"/>
                  <a:pt x="1125415" y="85970"/>
                </a:cubicBezTo>
                <a:cubicBezTo>
                  <a:pt x="1114882" y="83863"/>
                  <a:pt x="1104770" y="79787"/>
                  <a:pt x="1094154" y="78154"/>
                </a:cubicBezTo>
                <a:cubicBezTo>
                  <a:pt x="1070838" y="74567"/>
                  <a:pt x="1047199" y="73457"/>
                  <a:pt x="1023815" y="70339"/>
                </a:cubicBezTo>
                <a:cubicBezTo>
                  <a:pt x="1008108" y="68245"/>
                  <a:pt x="992554" y="65128"/>
                  <a:pt x="976923" y="62523"/>
                </a:cubicBezTo>
                <a:cubicBezTo>
                  <a:pt x="841460" y="70492"/>
                  <a:pt x="844061" y="25975"/>
                  <a:pt x="844061" y="78154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8018585" y="1860062"/>
            <a:ext cx="476738" cy="240338"/>
          </a:xfrm>
          <a:custGeom>
            <a:avLst/>
            <a:gdLst>
              <a:gd name="connsiteX0" fmla="*/ 70338 w 476738"/>
              <a:gd name="connsiteY0" fmla="*/ 267292 h 320061"/>
              <a:gd name="connsiteX1" fmla="*/ 156307 w 476738"/>
              <a:gd name="connsiteY1" fmla="*/ 275107 h 320061"/>
              <a:gd name="connsiteX2" fmla="*/ 242277 w 476738"/>
              <a:gd name="connsiteY2" fmla="*/ 290738 h 320061"/>
              <a:gd name="connsiteX3" fmla="*/ 367323 w 476738"/>
              <a:gd name="connsiteY3" fmla="*/ 282923 h 320061"/>
              <a:gd name="connsiteX4" fmla="*/ 414215 w 476738"/>
              <a:gd name="connsiteY4" fmla="*/ 243846 h 320061"/>
              <a:gd name="connsiteX5" fmla="*/ 461107 w 476738"/>
              <a:gd name="connsiteY5" fmla="*/ 204769 h 320061"/>
              <a:gd name="connsiteX6" fmla="*/ 468923 w 476738"/>
              <a:gd name="connsiteY6" fmla="*/ 173507 h 320061"/>
              <a:gd name="connsiteX7" fmla="*/ 476738 w 476738"/>
              <a:gd name="connsiteY7" fmla="*/ 150061 h 320061"/>
              <a:gd name="connsiteX8" fmla="*/ 468923 w 476738"/>
              <a:gd name="connsiteY8" fmla="*/ 71907 h 320061"/>
              <a:gd name="connsiteX9" fmla="*/ 445477 w 476738"/>
              <a:gd name="connsiteY9" fmla="*/ 40646 h 320061"/>
              <a:gd name="connsiteX10" fmla="*/ 422030 w 476738"/>
              <a:gd name="connsiteY10" fmla="*/ 25015 h 320061"/>
              <a:gd name="connsiteX11" fmla="*/ 398584 w 476738"/>
              <a:gd name="connsiteY11" fmla="*/ 17199 h 320061"/>
              <a:gd name="connsiteX12" fmla="*/ 203200 w 476738"/>
              <a:gd name="connsiteY12" fmla="*/ 9384 h 320061"/>
              <a:gd name="connsiteX13" fmla="*/ 85969 w 476738"/>
              <a:gd name="connsiteY13" fmla="*/ 9384 h 320061"/>
              <a:gd name="connsiteX14" fmla="*/ 62523 w 476738"/>
              <a:gd name="connsiteY14" fmla="*/ 25015 h 320061"/>
              <a:gd name="connsiteX15" fmla="*/ 15630 w 476738"/>
              <a:gd name="connsiteY15" fmla="*/ 110984 h 320061"/>
              <a:gd name="connsiteX16" fmla="*/ 0 w 476738"/>
              <a:gd name="connsiteY16" fmla="*/ 142246 h 320061"/>
              <a:gd name="connsiteX17" fmla="*/ 7815 w 476738"/>
              <a:gd name="connsiteY17" fmla="*/ 212584 h 320061"/>
              <a:gd name="connsiteX18" fmla="*/ 62523 w 476738"/>
              <a:gd name="connsiteY18" fmla="*/ 282923 h 320061"/>
              <a:gd name="connsiteX19" fmla="*/ 85969 w 476738"/>
              <a:gd name="connsiteY19" fmla="*/ 298553 h 320061"/>
              <a:gd name="connsiteX20" fmla="*/ 132861 w 476738"/>
              <a:gd name="connsiteY20" fmla="*/ 306369 h 32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76738" h="320061">
                <a:moveTo>
                  <a:pt x="70338" y="267292"/>
                </a:moveTo>
                <a:cubicBezTo>
                  <a:pt x="98994" y="269897"/>
                  <a:pt x="127730" y="271745"/>
                  <a:pt x="156307" y="275107"/>
                </a:cubicBezTo>
                <a:cubicBezTo>
                  <a:pt x="180579" y="277963"/>
                  <a:pt x="217607" y="285804"/>
                  <a:pt x="242277" y="290738"/>
                </a:cubicBezTo>
                <a:cubicBezTo>
                  <a:pt x="283959" y="288133"/>
                  <a:pt x="326022" y="289118"/>
                  <a:pt x="367323" y="282923"/>
                </a:cubicBezTo>
                <a:cubicBezTo>
                  <a:pt x="401592" y="277783"/>
                  <a:pt x="396469" y="265141"/>
                  <a:pt x="414215" y="243846"/>
                </a:cubicBezTo>
                <a:cubicBezTo>
                  <a:pt x="433022" y="221277"/>
                  <a:pt x="438051" y="220139"/>
                  <a:pt x="461107" y="204769"/>
                </a:cubicBezTo>
                <a:cubicBezTo>
                  <a:pt x="463712" y="194348"/>
                  <a:pt x="465972" y="183835"/>
                  <a:pt x="468923" y="173507"/>
                </a:cubicBezTo>
                <a:cubicBezTo>
                  <a:pt x="471186" y="165586"/>
                  <a:pt x="476738" y="158299"/>
                  <a:pt x="476738" y="150061"/>
                </a:cubicBezTo>
                <a:cubicBezTo>
                  <a:pt x="476738" y="123880"/>
                  <a:pt x="476115" y="97081"/>
                  <a:pt x="468923" y="71907"/>
                </a:cubicBezTo>
                <a:cubicBezTo>
                  <a:pt x="465345" y="59383"/>
                  <a:pt x="454687" y="49856"/>
                  <a:pt x="445477" y="40646"/>
                </a:cubicBezTo>
                <a:cubicBezTo>
                  <a:pt x="438835" y="34004"/>
                  <a:pt x="430431" y="29216"/>
                  <a:pt x="422030" y="25015"/>
                </a:cubicBezTo>
                <a:cubicBezTo>
                  <a:pt x="414662" y="21331"/>
                  <a:pt x="406801" y="17786"/>
                  <a:pt x="398584" y="17199"/>
                </a:cubicBezTo>
                <a:cubicBezTo>
                  <a:pt x="333570" y="12555"/>
                  <a:pt x="268328" y="11989"/>
                  <a:pt x="203200" y="9384"/>
                </a:cubicBezTo>
                <a:cubicBezTo>
                  <a:pt x="152524" y="-751"/>
                  <a:pt x="149601" y="-5300"/>
                  <a:pt x="85969" y="9384"/>
                </a:cubicBezTo>
                <a:cubicBezTo>
                  <a:pt x="76817" y="11496"/>
                  <a:pt x="70338" y="19805"/>
                  <a:pt x="62523" y="25015"/>
                </a:cubicBezTo>
                <a:cubicBezTo>
                  <a:pt x="33968" y="67846"/>
                  <a:pt x="51089" y="40065"/>
                  <a:pt x="15630" y="110984"/>
                </a:cubicBezTo>
                <a:lnTo>
                  <a:pt x="0" y="142246"/>
                </a:lnTo>
                <a:cubicBezTo>
                  <a:pt x="2605" y="165692"/>
                  <a:pt x="355" y="190204"/>
                  <a:pt x="7815" y="212584"/>
                </a:cubicBezTo>
                <a:cubicBezTo>
                  <a:pt x="14517" y="232690"/>
                  <a:pt x="43851" y="267363"/>
                  <a:pt x="62523" y="282923"/>
                </a:cubicBezTo>
                <a:cubicBezTo>
                  <a:pt x="69739" y="288936"/>
                  <a:pt x="77386" y="294738"/>
                  <a:pt x="85969" y="298553"/>
                </a:cubicBezTo>
                <a:cubicBezTo>
                  <a:pt x="135332" y="320492"/>
                  <a:pt x="132861" y="329793"/>
                  <a:pt x="132861" y="306369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595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For future detector cooling the following R&amp;D areas have been localized:</a:t>
            </a:r>
          </a:p>
          <a:p>
            <a:pPr lvl="1"/>
            <a:r>
              <a:rPr lang="en-GB" dirty="0" smtClean="0"/>
              <a:t>High heat density cooling in the temperature domain below CO</a:t>
            </a:r>
            <a:r>
              <a:rPr lang="en-GB" baseline="-25000" dirty="0" smtClean="0"/>
              <a:t>2</a:t>
            </a:r>
            <a:r>
              <a:rPr lang="en-GB" dirty="0" smtClean="0"/>
              <a:t> (-40°C / -80</a:t>
            </a:r>
            <a:r>
              <a:rPr lang="en-GB" dirty="0"/>
              <a:t>°C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Super and sub critical Krypton cooling using a trans critical cool down cycle</a:t>
            </a:r>
          </a:p>
          <a:p>
            <a:pPr lvl="2"/>
            <a:r>
              <a:rPr lang="en-GB" dirty="0" smtClean="0"/>
              <a:t>CF</a:t>
            </a:r>
            <a:r>
              <a:rPr lang="en-GB" baseline="-25000" dirty="0" smtClean="0"/>
              <a:t>4</a:t>
            </a:r>
            <a:r>
              <a:rPr lang="en-GB" dirty="0" smtClean="0"/>
              <a:t> is a non-green back-up solution</a:t>
            </a:r>
          </a:p>
          <a:p>
            <a:pPr lvl="1"/>
            <a:r>
              <a:rPr lang="en-GB" dirty="0" smtClean="0"/>
              <a:t>Low heat density cooling in the temperature domain </a:t>
            </a:r>
            <a:r>
              <a:rPr lang="en-GB" dirty="0"/>
              <a:t>below CO</a:t>
            </a:r>
            <a:r>
              <a:rPr lang="en-GB" baseline="-25000" dirty="0"/>
              <a:t>2</a:t>
            </a:r>
            <a:r>
              <a:rPr lang="en-GB" dirty="0"/>
              <a:t> (-40°C / -80°C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/N</a:t>
            </a:r>
            <a:r>
              <a:rPr lang="en-GB" baseline="-25000" dirty="0" smtClean="0"/>
              <a:t>2</a:t>
            </a:r>
            <a:r>
              <a:rPr lang="en-GB" dirty="0" smtClean="0"/>
              <a:t>O mixtures (or pure N</a:t>
            </a:r>
            <a:r>
              <a:rPr lang="en-GB" baseline="-25000" dirty="0" smtClean="0"/>
              <a:t>2</a:t>
            </a:r>
            <a:r>
              <a:rPr lang="en-GB" dirty="0" smtClean="0"/>
              <a:t>O) in an oil free </a:t>
            </a:r>
            <a:r>
              <a:rPr lang="en-GB" dirty="0" err="1" smtClean="0"/>
              <a:t>vapor</a:t>
            </a:r>
            <a:r>
              <a:rPr lang="en-GB" dirty="0" smtClean="0"/>
              <a:t> compression cycle (With warm transfer lines) or 2PACL cycle</a:t>
            </a:r>
            <a:endParaRPr lang="en-GB" dirty="0"/>
          </a:p>
          <a:p>
            <a:pPr lvl="1"/>
            <a:r>
              <a:rPr lang="en-GB" dirty="0" smtClean="0"/>
              <a:t>High heat density warm cooling applications (15°C </a:t>
            </a:r>
            <a:r>
              <a:rPr lang="en-GB" dirty="0"/>
              <a:t>/ </a:t>
            </a:r>
            <a:r>
              <a:rPr lang="en-GB" dirty="0" smtClean="0"/>
              <a:t>35°C)</a:t>
            </a:r>
          </a:p>
          <a:p>
            <a:pPr lvl="2"/>
            <a:r>
              <a:rPr lang="en-GB" dirty="0" smtClean="0"/>
              <a:t>Super and sub critical CO</a:t>
            </a:r>
            <a:r>
              <a:rPr lang="en-GB" baseline="-25000" dirty="0" smtClean="0"/>
              <a:t>2</a:t>
            </a:r>
            <a:r>
              <a:rPr lang="en-GB" dirty="0" smtClean="0"/>
              <a:t> cooling</a:t>
            </a:r>
          </a:p>
          <a:p>
            <a:pPr lvl="1"/>
            <a:r>
              <a:rPr lang="en-GB" dirty="0" smtClean="0"/>
              <a:t>Low </a:t>
            </a:r>
            <a:r>
              <a:rPr lang="en-GB" dirty="0"/>
              <a:t>heat density warm cooling applications </a:t>
            </a:r>
            <a:r>
              <a:rPr lang="en-GB" dirty="0" smtClean="0"/>
              <a:t>(</a:t>
            </a:r>
            <a:r>
              <a:rPr lang="en-GB" dirty="0"/>
              <a:t>15°C / 35°C</a:t>
            </a:r>
            <a:r>
              <a:rPr lang="en-GB" dirty="0" smtClean="0"/>
              <a:t>)</a:t>
            </a:r>
          </a:p>
          <a:p>
            <a:pPr lvl="2"/>
            <a:r>
              <a:rPr lang="en-GB" dirty="0"/>
              <a:t>Super and sub critical 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cooling</a:t>
            </a:r>
          </a:p>
          <a:p>
            <a:pPr lvl="2"/>
            <a:r>
              <a:rPr lang="en-GB" dirty="0" smtClean="0"/>
              <a:t>Water and </a:t>
            </a:r>
            <a:r>
              <a:rPr lang="en-GB" dirty="0" err="1" smtClean="0"/>
              <a:t>Novec</a:t>
            </a:r>
            <a:r>
              <a:rPr lang="en-GB" dirty="0" smtClean="0"/>
              <a:t> single phase cooling </a:t>
            </a:r>
          </a:p>
          <a:p>
            <a:pPr lvl="2"/>
            <a:r>
              <a:rPr lang="en-GB" dirty="0" smtClean="0"/>
              <a:t>Direct air cooling solutions</a:t>
            </a:r>
            <a:endParaRPr lang="en-GB" dirty="0"/>
          </a:p>
          <a:p>
            <a:r>
              <a:rPr lang="en-GB" dirty="0" smtClean="0"/>
              <a:t>A special attention to the following specific detectors is needed</a:t>
            </a:r>
          </a:p>
          <a:p>
            <a:pPr lvl="1"/>
            <a:r>
              <a:rPr lang="en-GB" dirty="0" err="1" smtClean="0"/>
              <a:t>SiPM</a:t>
            </a:r>
            <a:r>
              <a:rPr lang="en-GB" dirty="0" smtClean="0"/>
              <a:t> cooling including thermal housing design </a:t>
            </a:r>
            <a:r>
              <a:rPr lang="en-GB" dirty="0"/>
              <a:t>(-40°C / </a:t>
            </a:r>
            <a:r>
              <a:rPr lang="en-GB" dirty="0" smtClean="0"/>
              <a:t>-150°C), using technologies mentioned above</a:t>
            </a:r>
          </a:p>
          <a:p>
            <a:pPr lvl="1"/>
            <a:r>
              <a:rPr lang="en-GB" dirty="0" smtClean="0"/>
              <a:t>Cryogenic AMBER tracker using very low temperatures with relative large heat dissipation</a:t>
            </a:r>
          </a:p>
          <a:p>
            <a:pPr lvl="2"/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B8691-F081-4D19-A76C-28C18114E434}" type="datetime1">
              <a:rPr lang="en-GB" smtClean="0"/>
              <a:t>31/03/2021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38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5" y="-45356"/>
            <a:ext cx="6086475" cy="759316"/>
          </a:xfrm>
        </p:spPr>
        <p:txBody>
          <a:bodyPr/>
          <a:lstStyle/>
          <a:p>
            <a:r>
              <a:rPr lang="en-US" dirty="0" smtClean="0"/>
              <a:t>What are the cooling need trends for future?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421"/>
            <a:ext cx="8229600" cy="250334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Cooling demand input was given in the 2 input sessions</a:t>
            </a:r>
          </a:p>
          <a:p>
            <a:pPr lvl="1"/>
            <a:r>
              <a:rPr lang="en-GB" u="sng" dirty="0">
                <a:hlinkClick r:id="rId2"/>
              </a:rPr>
              <a:t>https://indico.cern.ch/event/994685</a:t>
            </a:r>
            <a:r>
              <a:rPr lang="en-GB" u="sng" dirty="0" smtClean="0">
                <a:hlinkClick r:id="rId2"/>
              </a:rPr>
              <a:t>/</a:t>
            </a:r>
            <a:endParaRPr lang="en-GB" u="sng" dirty="0" smtClean="0"/>
          </a:p>
          <a:p>
            <a:pPr lvl="1"/>
            <a:r>
              <a:rPr lang="en-GB" u="sng" dirty="0">
                <a:hlinkClick r:id="rId3"/>
              </a:rPr>
              <a:t>https://indico.cern.ch/event/994687</a:t>
            </a:r>
            <a:r>
              <a:rPr lang="en-GB" u="sng" dirty="0" smtClean="0">
                <a:hlinkClick r:id="rId3"/>
              </a:rPr>
              <a:t>/</a:t>
            </a:r>
            <a:endParaRPr lang="en-GB" u="sng" dirty="0" smtClean="0"/>
          </a:p>
          <a:p>
            <a:r>
              <a:rPr lang="en-US" dirty="0" smtClean="0"/>
              <a:t>Global tendency for future cooling needs:</a:t>
            </a:r>
          </a:p>
          <a:p>
            <a:pPr lvl="1"/>
            <a:r>
              <a:rPr lang="en-US" b="1" u="sng" dirty="0" smtClean="0"/>
              <a:t>Lepton-Lepton, Lepton-Hadron and Ion </a:t>
            </a:r>
            <a:r>
              <a:rPr lang="en-US" b="1" u="sng" dirty="0" smtClean="0"/>
              <a:t>colliders </a:t>
            </a:r>
            <a:r>
              <a:rPr lang="en-US" dirty="0" smtClean="0"/>
              <a:t>all seems to have in common a </a:t>
            </a:r>
            <a:r>
              <a:rPr lang="en-US" dirty="0" smtClean="0">
                <a:solidFill>
                  <a:srgbClr val="FF0000"/>
                </a:solidFill>
              </a:rPr>
              <a:t>warm temperature </a:t>
            </a:r>
            <a:r>
              <a:rPr lang="en-US" dirty="0" smtClean="0"/>
              <a:t>domain and relatively </a:t>
            </a:r>
            <a:r>
              <a:rPr lang="en-US" dirty="0" smtClean="0">
                <a:solidFill>
                  <a:srgbClr val="FF0000"/>
                </a:solidFill>
              </a:rPr>
              <a:t>low heat load densities</a:t>
            </a:r>
            <a:r>
              <a:rPr lang="en-US" dirty="0" smtClean="0"/>
              <a:t>.</a:t>
            </a:r>
          </a:p>
          <a:p>
            <a:pPr lvl="1"/>
            <a:r>
              <a:rPr lang="en-US" b="1" u="sng" dirty="0" smtClean="0"/>
              <a:t>Hadron-Hadron colliders</a:t>
            </a:r>
            <a:r>
              <a:rPr lang="en-US" dirty="0" smtClean="0"/>
              <a:t>, have the tendency for a </a:t>
            </a:r>
            <a:r>
              <a:rPr lang="en-US" dirty="0" smtClean="0">
                <a:solidFill>
                  <a:srgbClr val="FF0000"/>
                </a:solidFill>
              </a:rPr>
              <a:t>colder cooling </a:t>
            </a:r>
            <a:r>
              <a:rPr lang="en-US" dirty="0" smtClean="0"/>
              <a:t>at </a:t>
            </a:r>
            <a:r>
              <a:rPr lang="en-US" dirty="0" smtClean="0">
                <a:solidFill>
                  <a:srgbClr val="FF0000"/>
                </a:solidFill>
              </a:rPr>
              <a:t>increased power densities. </a:t>
            </a:r>
          </a:p>
          <a:p>
            <a:pPr lvl="1"/>
            <a:r>
              <a:rPr lang="en-US" dirty="0" smtClean="0"/>
              <a:t>Other presented experiments did not show extreme  cooling demands requiring special long term R&amp;D</a:t>
            </a:r>
            <a:r>
              <a:rPr lang="en-GB" dirty="0" smtClean="0"/>
              <a:t>, exceptions to this statement are:</a:t>
            </a:r>
          </a:p>
          <a:p>
            <a:pPr lvl="2"/>
            <a:r>
              <a:rPr lang="en-US" dirty="0" smtClean="0"/>
              <a:t>Silicon Photomultiplier detectors are considered as technology in many detectors and require very cold temperatures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/>
              <a:t>AMBER </a:t>
            </a:r>
            <a:r>
              <a:rPr lang="en-US" dirty="0" smtClean="0"/>
              <a:t>detector is considering a cryogenic tracker with temperatures below 1.8K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C1E44EF-DA7E-4452-AC47-4436820FE7E2}" type="datetime1">
              <a:rPr lang="en-GB" smtClean="0"/>
              <a:t>29/03/2021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74113" y="2843535"/>
            <a:ext cx="8876102" cy="3681906"/>
            <a:chOff x="-422713" y="-12140"/>
            <a:chExt cx="12299551" cy="4657952"/>
          </a:xfrm>
        </p:grpSpPr>
        <p:sp>
          <p:nvSpPr>
            <p:cNvPr id="8" name="Title 1"/>
            <p:cNvSpPr txBox="1">
              <a:spLocks/>
            </p:cNvSpPr>
            <p:nvPr/>
          </p:nvSpPr>
          <p:spPr>
            <a:xfrm>
              <a:off x="838200" y="-12140"/>
              <a:ext cx="10515600" cy="73430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3200" kern="1200">
                  <a:solidFill>
                    <a:srgbClr val="C00000"/>
                  </a:solidFill>
                  <a:effectLst>
                    <a:outerShdw blurRad="63500" dist="38100" dir="5400000" algn="t" rotWithShape="0">
                      <a:prstClr val="black">
                        <a:alpha val="25000"/>
                      </a:prstClr>
                    </a:outerShdw>
                  </a:effectLst>
                  <a:latin typeface="Arial"/>
                  <a:ea typeface="+mj-ea"/>
                  <a:cs typeface="Arial"/>
                </a:defRPr>
              </a:lvl1pPr>
            </a:lstStyle>
            <a:p>
              <a:endParaRPr lang="en-GB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 flipV="1">
              <a:off x="6189551" y="669482"/>
              <a:ext cx="23202" cy="3701787"/>
            </a:xfrm>
            <a:prstGeom prst="line">
              <a:avLst/>
            </a:prstGeom>
            <a:noFill/>
            <a:ln w="25400" cap="flat" cmpd="sng" algn="ctr">
              <a:solidFill>
                <a:srgbClr val="005DBA"/>
              </a:solidFill>
              <a:prstDash val="soli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-422713" y="3228135"/>
              <a:ext cx="6373913" cy="10512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 sz="1600" i="1">
                  <a:solidFill>
                    <a:schemeClr val="bg1"/>
                  </a:solidFill>
                </a:defRPr>
              </a:lvl1pPr>
              <a:lvl2pPr marL="400045" lvl="1" indent="-17145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200" i="1">
                  <a:solidFill>
                    <a:schemeClr val="bg1"/>
                  </a:solidFill>
                </a:defRPr>
              </a:lvl2pPr>
              <a:lvl3pPr marL="457189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400">
                  <a:solidFill>
                    <a:schemeClr val="bg1"/>
                  </a:solidFill>
                </a:defRPr>
              </a:lvl3pPr>
              <a:lvl4pPr marL="685783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200">
                  <a:solidFill>
                    <a:schemeClr val="bg1"/>
                  </a:solidFill>
                </a:defRPr>
              </a:lvl4pPr>
              <a:lvl5pPr marL="914378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100">
                  <a:solidFill>
                    <a:schemeClr val="bg1"/>
                  </a:solidFill>
                </a:defRPr>
              </a:lvl5pPr>
              <a:lvl6pPr marL="1284568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6pPr>
              <a:lvl7pPr marL="1471763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7pPr>
              <a:lvl8pPr marL="1628959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8pPr>
              <a:lvl9pPr marL="1806155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9pPr>
            </a:lstStyle>
            <a:p>
              <a:pPr lvl="1" algn="r" defTabSz="457200"/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High radiation dose (~ 100 </a:t>
              </a:r>
              <a:r>
                <a:rPr lang="en-GB" dirty="0" err="1" smtClean="0">
                  <a:solidFill>
                    <a:srgbClr val="24549C"/>
                  </a:solidFill>
                  <a:latin typeface="Myriad Pro"/>
                </a:rPr>
                <a:t>MGy</a:t>
              </a:r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/10years)</a:t>
              </a:r>
            </a:p>
            <a:p>
              <a:pPr lvl="1" algn="r" defTabSz="457200"/>
              <a:r>
                <a:rPr lang="en-GB" dirty="0">
                  <a:solidFill>
                    <a:srgbClr val="24549C"/>
                  </a:solidFill>
                  <a:latin typeface="Myriad Pro"/>
                </a:rPr>
                <a:t>Very high integrated dissipated </a:t>
              </a:r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power</a:t>
              </a:r>
            </a:p>
            <a:p>
              <a:pPr lvl="1" algn="r" defTabSz="457200"/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Low temperature</a:t>
              </a:r>
              <a:endParaRPr lang="en-GB" dirty="0">
                <a:solidFill>
                  <a:srgbClr val="24549C"/>
                </a:solidFill>
                <a:latin typeface="Myriad Pro"/>
              </a:endParaRPr>
            </a:p>
            <a:p>
              <a:pPr lvl="1" algn="r" defTabSz="457200"/>
              <a:endParaRPr lang="en-GB" dirty="0" smtClean="0">
                <a:solidFill>
                  <a:srgbClr val="24549C"/>
                </a:solidFill>
                <a:latin typeface="Myriad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50121" y="3127285"/>
              <a:ext cx="5626717" cy="15185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 sz="1600" i="1">
                  <a:solidFill>
                    <a:schemeClr val="bg1"/>
                  </a:solidFill>
                </a:defRPr>
              </a:lvl1pPr>
              <a:lvl2pPr marL="400045" lvl="1" indent="-17145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200" i="1">
                  <a:solidFill>
                    <a:schemeClr val="bg1"/>
                  </a:solidFill>
                </a:defRPr>
              </a:lvl2pPr>
              <a:lvl3pPr marL="457189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400">
                  <a:solidFill>
                    <a:schemeClr val="bg1"/>
                  </a:solidFill>
                </a:defRPr>
              </a:lvl3pPr>
              <a:lvl4pPr marL="685783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200">
                  <a:solidFill>
                    <a:schemeClr val="bg1"/>
                  </a:solidFill>
                </a:defRPr>
              </a:lvl4pPr>
              <a:lvl5pPr marL="914378" indent="0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None/>
                <a:defRPr sz="1100">
                  <a:solidFill>
                    <a:schemeClr val="bg1"/>
                  </a:solidFill>
                </a:defRPr>
              </a:lvl5pPr>
              <a:lvl6pPr marL="1284568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6pPr>
              <a:lvl7pPr marL="1471763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7pPr>
              <a:lvl8pPr marL="1628959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8pPr>
              <a:lvl9pPr marL="1806155" indent="-228594" defTabSz="914377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/>
              </a:lvl9pPr>
            </a:lstStyle>
            <a:p>
              <a:pPr lvl="1" defTabSz="457200"/>
              <a:r>
                <a:rPr lang="en-GB" dirty="0">
                  <a:solidFill>
                    <a:srgbClr val="24549C"/>
                  </a:solidFill>
                  <a:latin typeface="Myriad Pro"/>
                </a:rPr>
                <a:t>U</a:t>
              </a:r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nprecedented </a:t>
              </a:r>
              <a:r>
                <a:rPr lang="en-GB" dirty="0">
                  <a:solidFill>
                    <a:srgbClr val="24549C"/>
                  </a:solidFill>
                  <a:latin typeface="Myriad Pro"/>
                </a:rPr>
                <a:t>spatial </a:t>
              </a:r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resolution </a:t>
              </a:r>
              <a:r>
                <a:rPr lang="en-GB" dirty="0">
                  <a:solidFill>
                    <a:srgbClr val="24549C"/>
                  </a:solidFill>
                  <a:latin typeface="Myriad Pro"/>
                </a:rPr>
                <a:t>(1-5 µm point resolution</a:t>
              </a:r>
              <a:r>
                <a:rPr lang="en-GB" dirty="0" smtClean="0">
                  <a:solidFill>
                    <a:srgbClr val="24549C"/>
                  </a:solidFill>
                  <a:latin typeface="Myriad Pro"/>
                </a:rPr>
                <a:t>)</a:t>
              </a:r>
            </a:p>
            <a:p>
              <a:pPr lvl="1" defTabSz="457200"/>
              <a:r>
                <a:rPr lang="en-US" dirty="0">
                  <a:solidFill>
                    <a:srgbClr val="24549C"/>
                  </a:solidFill>
                  <a:latin typeface="Myriad Pro"/>
                </a:rPr>
                <a:t>Low dissipated power (&lt;50mW/cm</a:t>
              </a:r>
              <a:r>
                <a:rPr lang="en-US" baseline="30000" dirty="0">
                  <a:solidFill>
                    <a:srgbClr val="24549C"/>
                  </a:solidFill>
                  <a:latin typeface="Myriad Pro"/>
                </a:rPr>
                <a:t>2</a:t>
              </a:r>
              <a:r>
                <a:rPr lang="en-US" dirty="0" smtClean="0">
                  <a:solidFill>
                    <a:srgbClr val="24549C"/>
                  </a:solidFill>
                  <a:latin typeface="Myriad Pro"/>
                </a:rPr>
                <a:t>)</a:t>
              </a:r>
            </a:p>
            <a:p>
              <a:pPr lvl="1" defTabSz="457200"/>
              <a:r>
                <a:rPr lang="en-US" dirty="0" smtClean="0">
                  <a:solidFill>
                    <a:srgbClr val="24549C"/>
                  </a:solidFill>
                  <a:latin typeface="Myriad Pro"/>
                </a:rPr>
                <a:t>Room temperature</a:t>
              </a:r>
            </a:p>
            <a:p>
              <a:pPr lvl="1" defTabSz="457200"/>
              <a:r>
                <a:rPr lang="en-US" dirty="0" smtClean="0">
                  <a:solidFill>
                    <a:srgbClr val="24549C"/>
                  </a:solidFill>
                  <a:latin typeface="Myriad Pro"/>
                </a:rPr>
                <a:t>Low material budget</a:t>
              </a:r>
              <a:endParaRPr lang="en-GB" dirty="0">
                <a:solidFill>
                  <a:srgbClr val="24549C"/>
                </a:solidFill>
                <a:latin typeface="Myriad Pro"/>
              </a:endParaRPr>
            </a:p>
            <a:p>
              <a:pPr lvl="1" defTabSz="457200"/>
              <a:endParaRPr lang="en-GB" dirty="0" smtClean="0">
                <a:solidFill>
                  <a:srgbClr val="24549C"/>
                </a:solidFill>
                <a:latin typeface="Myriad Pro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1" t="5360" b="4754"/>
            <a:stretch/>
          </p:blipFill>
          <p:spPr>
            <a:xfrm>
              <a:off x="1519850" y="802739"/>
              <a:ext cx="4796910" cy="224396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73760" flipH="1">
              <a:off x="6324275" y="1057868"/>
              <a:ext cx="2157423" cy="1817361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 flipV="1">
              <a:off x="1184110" y="1667623"/>
              <a:ext cx="5043592" cy="534750"/>
            </a:xfrm>
            <a:prstGeom prst="line">
              <a:avLst/>
            </a:prstGeom>
            <a:noFill/>
            <a:ln w="381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8438832" y="980853"/>
              <a:ext cx="2255054" cy="7397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11031"/>
                  </a:solidFill>
                </a:defRPr>
              </a:lvl1pPr>
            </a:lstStyle>
            <a:p>
              <a:pPr defTabSz="457200"/>
              <a:r>
                <a:rPr lang="en-US" sz="1600" dirty="0">
                  <a:latin typeface="Myriad Pro"/>
                </a:rPr>
                <a:t>CLIC, </a:t>
              </a:r>
              <a:r>
                <a:rPr lang="en-US" sz="1600" dirty="0" err="1">
                  <a:latin typeface="Myriad Pro"/>
                </a:rPr>
                <a:t>FCCee</a:t>
              </a:r>
              <a:r>
                <a:rPr lang="en-US" sz="1600" dirty="0">
                  <a:latin typeface="Myriad Pro"/>
                </a:rPr>
                <a:t>, ILC, </a:t>
              </a:r>
              <a:r>
                <a:rPr lang="en-US" sz="1600" dirty="0" smtClean="0">
                  <a:latin typeface="Myriad Pro"/>
                </a:rPr>
                <a:t>CEPC,… </a:t>
              </a:r>
              <a:endParaRPr lang="en-GB" sz="1600" dirty="0" err="1">
                <a:latin typeface="Myriad Pro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28107" y="2665428"/>
              <a:ext cx="3143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yriad Pro"/>
                </a:rPr>
                <a:t>hh</a:t>
              </a: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DBA"/>
                  </a:solidFill>
                  <a:effectLst/>
                  <a:uLnTx/>
                  <a:uFillTx/>
                  <a:latin typeface="Myriad Pro"/>
                </a:rPr>
                <a:t> collisions     </a:t>
              </a:r>
              <a:r>
                <a:rPr kumimoji="0" lang="en-GB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yriad Pro"/>
                </a:rPr>
                <a:t>e</a:t>
              </a:r>
              <a:r>
                <a:rPr kumimoji="0" lang="en-GB" sz="1600" b="1" i="0" u="none" strike="noStrike" kern="0" cap="none" spc="0" normalizeH="0" baseline="3000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yriad Pro"/>
                </a:rPr>
                <a:t>+</a:t>
              </a:r>
              <a:r>
                <a:rPr kumimoji="0" lang="en-GB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yriad Pro"/>
                </a:rPr>
                <a:t>e</a:t>
              </a:r>
              <a:r>
                <a:rPr kumimoji="0" lang="en-GB" sz="16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yriad Pro"/>
                </a:rPr>
                <a:t>-</a:t>
              </a: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DBA"/>
                  </a:solidFill>
                  <a:effectLst/>
                  <a:uLnTx/>
                  <a:uFillTx/>
                  <a:latin typeface="Myriad Pro"/>
                </a:rPr>
                <a:t> collisions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43730" y="840799"/>
              <a:ext cx="3201790" cy="4283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11031"/>
                  </a:solidFill>
                </a:defRPr>
              </a:lvl1pPr>
            </a:lstStyle>
            <a:p>
              <a:pPr defTabSz="457200"/>
              <a:r>
                <a:rPr lang="en-US" sz="1600" dirty="0" err="1" smtClean="0">
                  <a:latin typeface="Myriad Pro"/>
                </a:rPr>
                <a:t>FCChh</a:t>
              </a:r>
              <a:r>
                <a:rPr lang="en-US" sz="1600" dirty="0" smtClean="0">
                  <a:latin typeface="Myriad Pro"/>
                </a:rPr>
                <a:t>,  HE-LHC</a:t>
              </a:r>
              <a:r>
                <a:rPr lang="en-US" sz="1600" dirty="0" smtClean="0">
                  <a:latin typeface="Myriad Pro"/>
                </a:rPr>
                <a:t>,…</a:t>
              </a:r>
              <a:endParaRPr lang="en-GB" sz="1600" dirty="0" err="1">
                <a:latin typeface="Myriad Pro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176190" y="1667623"/>
              <a:ext cx="3608297" cy="381630"/>
            </a:xfrm>
            <a:prstGeom prst="line">
              <a:avLst/>
            </a:prstGeom>
            <a:noFill/>
            <a:ln w="381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874" t="-7687" r="-9827" b="-6265"/>
            <a:stretch/>
          </p:blipFill>
          <p:spPr>
            <a:xfrm>
              <a:off x="5880718" y="2992320"/>
              <a:ext cx="661896" cy="1188710"/>
            </a:xfrm>
            <a:prstGeom prst="roundRect">
              <a:avLst>
                <a:gd name="adj" fmla="val 32314"/>
              </a:avLst>
            </a:prstGeom>
            <a:solidFill>
              <a:srgbClr val="FFFFFF">
                <a:alpha val="90000"/>
              </a:srgbClr>
            </a:solidFill>
          </p:spPr>
        </p:pic>
      </p:grpSp>
    </p:spTree>
    <p:extLst>
      <p:ext uri="{BB962C8B-B14F-4D97-AF65-F5344CB8AC3E}">
        <p14:creationId xmlns:p14="http://schemas.microsoft.com/office/powerpoint/2010/main" val="162624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&amp; Refrigeration versus Cryogenics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7360"/>
            <a:ext cx="5865446" cy="519074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There are many differences in the definition and application of </a:t>
            </a:r>
            <a:r>
              <a:rPr lang="en-GB" dirty="0" smtClean="0">
                <a:solidFill>
                  <a:srgbClr val="FF0000"/>
                </a:solidFill>
              </a:rPr>
              <a:t>cooling versus cryogenics</a:t>
            </a:r>
            <a:r>
              <a:rPr lang="en-GB" dirty="0" smtClean="0"/>
              <a:t>. For the future we are approaching the intermediate space requiring long term R&amp;D.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Cryogenics</a:t>
            </a:r>
            <a:r>
              <a:rPr lang="en-GB" dirty="0" smtClean="0"/>
              <a:t> is often declared as temperatures below 120K / </a:t>
            </a:r>
            <a:r>
              <a:rPr lang="en-GB" dirty="0" smtClean="0">
                <a:solidFill>
                  <a:srgbClr val="FF0000"/>
                </a:solidFill>
              </a:rPr>
              <a:t>-153°C </a:t>
            </a:r>
            <a:r>
              <a:rPr lang="en-GB" dirty="0" smtClean="0"/>
              <a:t>being referenced to liquid Krypton at atmospheric pressures</a:t>
            </a:r>
          </a:p>
          <a:p>
            <a:r>
              <a:rPr lang="en-GB" dirty="0" smtClean="0"/>
              <a:t>The “Standard” Cooling / </a:t>
            </a:r>
            <a:r>
              <a:rPr lang="en-GB" dirty="0" smtClean="0">
                <a:solidFill>
                  <a:srgbClr val="FF0000"/>
                </a:solidFill>
              </a:rPr>
              <a:t>Refrigeration</a:t>
            </a:r>
            <a:r>
              <a:rPr lang="en-GB" dirty="0" smtClean="0"/>
              <a:t> domain is </a:t>
            </a:r>
            <a:r>
              <a:rPr lang="en-GB" dirty="0" smtClean="0">
                <a:solidFill>
                  <a:srgbClr val="FF0000"/>
                </a:solidFill>
              </a:rPr>
              <a:t>above -60</a:t>
            </a:r>
            <a:r>
              <a:rPr lang="en-GB" dirty="0">
                <a:solidFill>
                  <a:srgbClr val="FF0000"/>
                </a:solidFill>
              </a:rPr>
              <a:t>°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. Limited choice of industrial applications are present for colder temperatures, without using cryogenic technologies.</a:t>
            </a:r>
          </a:p>
          <a:p>
            <a:r>
              <a:rPr lang="en-GB" dirty="0" smtClean="0"/>
              <a:t>Another very important difference between refrigeration and cryogenics: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efrigeration</a:t>
            </a:r>
            <a:r>
              <a:rPr lang="en-GB" dirty="0" smtClean="0"/>
              <a:t> has the goal is  to </a:t>
            </a:r>
            <a:r>
              <a:rPr lang="en-GB" dirty="0" smtClean="0">
                <a:solidFill>
                  <a:srgbClr val="FF0000"/>
                </a:solidFill>
              </a:rPr>
              <a:t>remove large heat </a:t>
            </a:r>
            <a:r>
              <a:rPr lang="en-GB" dirty="0" smtClean="0"/>
              <a:t>numbers at medium low temperatures using </a:t>
            </a:r>
            <a:r>
              <a:rPr lang="en-GB" dirty="0" smtClean="0">
                <a:solidFill>
                  <a:srgbClr val="FF0000"/>
                </a:solidFill>
              </a:rPr>
              <a:t>pressurized gasses</a:t>
            </a:r>
            <a:r>
              <a:rPr lang="en-GB" dirty="0" smtClean="0"/>
              <a:t> in piping systems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Cryogenics</a:t>
            </a:r>
            <a:r>
              <a:rPr lang="en-GB" dirty="0" smtClean="0"/>
              <a:t> has the goal to make </a:t>
            </a:r>
            <a:r>
              <a:rPr lang="en-GB" dirty="0" smtClean="0">
                <a:solidFill>
                  <a:srgbClr val="FF0000"/>
                </a:solidFill>
              </a:rPr>
              <a:t>very cold </a:t>
            </a:r>
            <a:r>
              <a:rPr lang="en-GB" dirty="0" smtClean="0"/>
              <a:t>temperatures at reduced heat numbers often around </a:t>
            </a:r>
            <a:r>
              <a:rPr lang="en-GB" dirty="0" smtClean="0">
                <a:solidFill>
                  <a:srgbClr val="FF0000"/>
                </a:solidFill>
              </a:rPr>
              <a:t>atmospheric pressure</a:t>
            </a:r>
            <a:r>
              <a:rPr lang="en-GB" dirty="0" smtClean="0"/>
              <a:t> systems in pool boiling cryostats.</a:t>
            </a:r>
          </a:p>
          <a:p>
            <a:r>
              <a:rPr lang="en-GB" dirty="0"/>
              <a:t>The widely used </a:t>
            </a:r>
            <a:r>
              <a:rPr lang="en-GB" dirty="0">
                <a:solidFill>
                  <a:srgbClr val="FF0000"/>
                </a:solidFill>
              </a:rPr>
              <a:t>CO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/>
              <a:t> cooling for </a:t>
            </a:r>
            <a:r>
              <a:rPr lang="en-GB" dirty="0" smtClean="0"/>
              <a:t>detectors has </a:t>
            </a:r>
            <a:r>
              <a:rPr lang="en-GB" dirty="0"/>
              <a:t>an application range of </a:t>
            </a:r>
            <a:r>
              <a:rPr lang="en-GB" dirty="0">
                <a:solidFill>
                  <a:srgbClr val="FF0000"/>
                </a:solidFill>
              </a:rPr>
              <a:t>20°C / -</a:t>
            </a:r>
            <a:r>
              <a:rPr lang="en-GB" dirty="0" smtClean="0">
                <a:solidFill>
                  <a:srgbClr val="FF0000"/>
                </a:solidFill>
              </a:rPr>
              <a:t>40°C</a:t>
            </a:r>
            <a:endParaRPr lang="en-GB" dirty="0" smtClean="0"/>
          </a:p>
          <a:p>
            <a:r>
              <a:rPr lang="en-GB" dirty="0" smtClean="0"/>
              <a:t>For future detector cooling we need to </a:t>
            </a:r>
            <a:r>
              <a:rPr lang="en-GB" dirty="0" smtClean="0">
                <a:solidFill>
                  <a:srgbClr val="FF0000"/>
                </a:solidFill>
              </a:rPr>
              <a:t>explore the unknown intermediate space (-150°C /-40°C)</a:t>
            </a:r>
            <a:r>
              <a:rPr lang="en-GB" dirty="0" smtClean="0"/>
              <a:t> approaching cryogenic temperatures </a:t>
            </a:r>
            <a:r>
              <a:rPr lang="en-GB" dirty="0" smtClean="0">
                <a:solidFill>
                  <a:srgbClr val="FF0000"/>
                </a:solidFill>
              </a:rPr>
              <a:t>with relative large heat loads </a:t>
            </a:r>
            <a:r>
              <a:rPr lang="en-GB" dirty="0" smtClean="0"/>
              <a:t>to cool.</a:t>
            </a:r>
          </a:p>
          <a:p>
            <a:pPr lvl="1"/>
            <a:r>
              <a:rPr lang="en-GB" dirty="0" smtClean="0"/>
              <a:t>With 1 very challenging application: The AMBER experiment, &lt;1.8 K with 10Watt dissipation!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9E4E08-B040-4261-A6FC-5EF90AC11E8F}" type="datetime1">
              <a:rPr lang="en-GB" smtClean="0"/>
              <a:t>30/03/2021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5696228"/>
                  </p:ext>
                </p:extLst>
              </p:nvPr>
            </p:nvGraphicFramePr>
            <p:xfrm>
              <a:off x="6385169" y="1923698"/>
              <a:ext cx="2641600" cy="34016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8586"/>
                    <a:gridCol w="1683014"/>
                  </a:tblGrid>
                  <a:tr h="340325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Fluid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Boiling point (K/</a:t>
                          </a:r>
                          <a14:m>
                            <m:oMath xmlns:m="http://schemas.openxmlformats.org/officeDocument/2006/math">
                              <m:r>
                                <a:rPr lang="en-GB" sz="1200" i="0" smtClean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  <m:r>
                                <a:rPr lang="en-GB" sz="1200" b="1" i="0" smtClean="0">
                                  <a:latin typeface="Cambria Math" panose="02040503050406030204" pitchFamily="18" charset="0"/>
                                </a:rPr>
                                <m:t>𝐂</m:t>
                              </m:r>
                            </m:oMath>
                          </a14:m>
                          <a:r>
                            <a:rPr lang="en-GB" sz="1200" dirty="0" smtClean="0"/>
                            <a:t>) </a:t>
                          </a:r>
                          <a:endParaRPr lang="en-GB" sz="1200" dirty="0"/>
                        </a:p>
                      </a:txBody>
                      <a:tcPr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Helium-3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3.19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269.96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Helium-4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4.214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268.936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Hydrogen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20.27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252.88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Neon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27.09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246.06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Nitrogen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77.09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196.06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Air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78.8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194.35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Fluorine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85.24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187.91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Argon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87.24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185.91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Oxygen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90.18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182.97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Methane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111.7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161.45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>
                              <a:latin typeface="+mn-lt"/>
                            </a:rPr>
                            <a:t>Krypton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119.75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153.4</a:t>
                          </a:r>
                        </a:p>
                      </a:txBody>
                      <a:tcPr marL="9525" marR="9525" marT="9525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5696228"/>
                  </p:ext>
                </p:extLst>
              </p:nvPr>
            </p:nvGraphicFramePr>
            <p:xfrm>
              <a:off x="6385169" y="1923698"/>
              <a:ext cx="2641600" cy="34016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8586"/>
                    <a:gridCol w="1683014"/>
                  </a:tblGrid>
                  <a:tr h="340325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Fluid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7040" t="-1786" r="-1444" b="-914286"/>
                          </a:stretch>
                        </a:blipFill>
                      </a:tcPr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Helium-3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3.19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269.96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Helium-4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4.214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268.936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Hydrogen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20.27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252.88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Neon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27.09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246.06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Nitrogen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77.09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196.06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Air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78.8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194.35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Fluorine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85.24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187.91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Argon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87.24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185.91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>
                              <a:latin typeface="+mn-lt"/>
                            </a:rPr>
                            <a:t>Oxygen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90.18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182.97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>
                              <a:latin typeface="+mn-lt"/>
                            </a:rPr>
                            <a:t>Methane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111.7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161.45</a:t>
                          </a:r>
                        </a:p>
                      </a:txBody>
                      <a:tcPr marL="9525" marR="9525" marT="9525" marB="0" anchor="ctr"/>
                    </a:tc>
                  </a:tr>
                  <a:tr h="2783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>
                              <a:latin typeface="+mn-lt"/>
                            </a:rPr>
                            <a:t>Krypton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119.75 / -</a:t>
                          </a:r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153.4</a:t>
                          </a:r>
                        </a:p>
                      </a:txBody>
                      <a:tcPr marL="9525" marR="9525" marT="9525" marB="0"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6950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cooling explained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246" y="737104"/>
            <a:ext cx="4646246" cy="440025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To keep the detectors cold and away fro</a:t>
            </a:r>
            <a:r>
              <a:rPr lang="en-GB" dirty="0"/>
              <a:t>m thermal </a:t>
            </a:r>
            <a:r>
              <a:rPr lang="en-GB" dirty="0" smtClean="0"/>
              <a:t>runaway, 2 things are important:</a:t>
            </a:r>
          </a:p>
          <a:p>
            <a:pPr lvl="1"/>
            <a:r>
              <a:rPr lang="en-GB" dirty="0" smtClean="0"/>
              <a:t>The cooling fluid low temperature</a:t>
            </a:r>
          </a:p>
          <a:p>
            <a:pPr lvl="1"/>
            <a:r>
              <a:rPr lang="en-GB" dirty="0" smtClean="0"/>
              <a:t>The Thermal Figure of Merit (cm</a:t>
            </a:r>
            <a:r>
              <a:rPr lang="en-GB" baseline="30000" dirty="0" smtClean="0"/>
              <a:t>2</a:t>
            </a:r>
            <a:r>
              <a:rPr lang="en-GB" dirty="0" smtClean="0"/>
              <a:t>*K/W), </a:t>
            </a:r>
          </a:p>
          <a:p>
            <a:pPr lvl="2"/>
            <a:r>
              <a:rPr lang="en-GB" dirty="0" err="1" smtClean="0"/>
              <a:t>TFoM</a:t>
            </a:r>
            <a:r>
              <a:rPr lang="en-GB" dirty="0"/>
              <a:t> </a:t>
            </a:r>
            <a:r>
              <a:rPr lang="en-GB" dirty="0" smtClean="0"/>
              <a:t>= The thermal resistance from source to sink (sensor to cooling)</a:t>
            </a:r>
          </a:p>
          <a:p>
            <a:pPr lvl="2"/>
            <a:r>
              <a:rPr lang="en-GB" dirty="0" err="1" smtClean="0"/>
              <a:t>TFoM</a:t>
            </a:r>
            <a:r>
              <a:rPr lang="en-GB" dirty="0" smtClean="0"/>
              <a:t>: </a:t>
            </a:r>
            <a:r>
              <a:rPr lang="en-GB" dirty="0" smtClean="0">
                <a:solidFill>
                  <a:schemeClr val="tx1"/>
                </a:solidFill>
              </a:rPr>
              <a:t>A thermal resistance chain </a:t>
            </a:r>
            <a:r>
              <a:rPr lang="en-GB" dirty="0" smtClean="0"/>
              <a:t>including: material conductance, interface resistance, </a:t>
            </a:r>
            <a:r>
              <a:rPr lang="en-GB" dirty="0" smtClean="0">
                <a:solidFill>
                  <a:schemeClr val="tx1"/>
                </a:solidFill>
              </a:rPr>
              <a:t>fluid heat transfer </a:t>
            </a:r>
            <a:r>
              <a:rPr lang="en-GB" dirty="0" smtClean="0"/>
              <a:t>coefficient and </a:t>
            </a:r>
            <a:r>
              <a:rPr lang="en-GB" dirty="0" smtClean="0">
                <a:solidFill>
                  <a:schemeClr val="tx1"/>
                </a:solidFill>
              </a:rPr>
              <a:t>pressure drop </a:t>
            </a:r>
            <a:r>
              <a:rPr lang="en-GB" dirty="0" smtClean="0"/>
              <a:t>(2-phase systems) </a:t>
            </a:r>
            <a:r>
              <a:rPr lang="en-GB" dirty="0" smtClean="0">
                <a:solidFill>
                  <a:schemeClr val="tx1"/>
                </a:solidFill>
              </a:rPr>
              <a:t>or caloric heating </a:t>
            </a:r>
            <a:r>
              <a:rPr lang="en-GB" dirty="0" smtClean="0"/>
              <a:t>(Single phase systems)</a:t>
            </a:r>
          </a:p>
          <a:p>
            <a:pPr lvl="1"/>
            <a:r>
              <a:rPr lang="en-GB" dirty="0" smtClean="0"/>
              <a:t>As the gradients are heat load depended a higher </a:t>
            </a:r>
            <a:r>
              <a:rPr lang="en-GB" dirty="0" err="1" smtClean="0"/>
              <a:t>TFoM</a:t>
            </a:r>
            <a:r>
              <a:rPr lang="en-GB" dirty="0" smtClean="0"/>
              <a:t> requires a colder fluid temperature. The relation is non-linear (An accelerating cold temperature is needed at a worse </a:t>
            </a:r>
            <a:r>
              <a:rPr lang="en-GB" dirty="0" err="1" smtClean="0"/>
              <a:t>TFoM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 selection of the </a:t>
            </a:r>
            <a:r>
              <a:rPr lang="en-GB" dirty="0" err="1" smtClean="0"/>
              <a:t>TFoM</a:t>
            </a:r>
            <a:r>
              <a:rPr lang="en-GB" dirty="0" smtClean="0"/>
              <a:t> and hence cooling temperature is a mass saving 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90" y="938805"/>
            <a:ext cx="4025163" cy="270002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657" y="4485366"/>
            <a:ext cx="4674596" cy="16473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337293" y="3565979"/>
            <a:ext cx="3437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TFoM</a:t>
            </a:r>
            <a:r>
              <a:rPr lang="en-GB" dirty="0" smtClean="0"/>
              <a:t> and cooling temperature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97254" y="6014868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Cooling system gradients</a:t>
            </a:r>
          </a:p>
          <a:p>
            <a:endParaRPr lang="en-GB" dirty="0"/>
          </a:p>
        </p:txBody>
      </p:sp>
      <p:pic>
        <p:nvPicPr>
          <p:cNvPr id="36" name="Picture 3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46" y="5073103"/>
            <a:ext cx="3390096" cy="178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365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7782389" y="2758830"/>
            <a:ext cx="619149" cy="3597519"/>
          </a:xfrm>
          <a:prstGeom prst="rect">
            <a:avLst/>
          </a:prstGeom>
          <a:solidFill>
            <a:srgbClr val="FFCC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130437" y="2766647"/>
            <a:ext cx="1465164" cy="3610708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584890" y="2766646"/>
            <a:ext cx="889420" cy="3602893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439877" y="2766647"/>
            <a:ext cx="1368266" cy="3610708"/>
          </a:xfrm>
          <a:prstGeom prst="rect">
            <a:avLst/>
          </a:prstGeom>
          <a:solidFill>
            <a:srgbClr val="CCFF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2162248" y="0"/>
            <a:ext cx="4165868" cy="759316"/>
          </a:xfrm>
        </p:spPr>
        <p:txBody>
          <a:bodyPr/>
          <a:lstStyle/>
          <a:p>
            <a:r>
              <a:rPr lang="en-US" dirty="0" smtClean="0"/>
              <a:t>Cooling fluid choices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34347" y="759316"/>
            <a:ext cx="6105530" cy="164661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 good method to compare different fluids at different operational temperatures is to plot the optimal pipe volume per achieved conductance (Volumetric heat transfer in W/cm</a:t>
            </a:r>
            <a:r>
              <a:rPr lang="en-GB" baseline="30000" dirty="0" smtClean="0"/>
              <a:t>3</a:t>
            </a:r>
            <a:r>
              <a:rPr lang="en-GB" dirty="0" smtClean="0"/>
              <a:t>K). </a:t>
            </a:r>
          </a:p>
          <a:p>
            <a:r>
              <a:rPr lang="en-GB" dirty="0" smtClean="0"/>
              <a:t>The volumetric heat transfer takes the losses by pressure drop and convective heat transfer into account</a:t>
            </a:r>
          </a:p>
          <a:p>
            <a:r>
              <a:rPr lang="en-GB" dirty="0" smtClean="0"/>
              <a:t>This approach shows that the closer you are to the critical point, the better the performance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45ADC-FD31-48E6-9EA4-F13220827693}" type="datetime1">
              <a:rPr lang="en-GB" smtClean="0"/>
              <a:t>29/03/2021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2162248" y="2433771"/>
            <a:ext cx="6901680" cy="4424229"/>
            <a:chOff x="-112967" y="1198620"/>
            <a:chExt cx="9077325" cy="53911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12967" y="1198620"/>
              <a:ext cx="9077325" cy="539115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16421608">
              <a:off x="7083451" y="2678431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2BD"/>
                  </a:solidFill>
                </a:rPr>
                <a:t>CO</a:t>
              </a:r>
              <a:r>
                <a:rPr lang="en-US" sz="1400" baseline="-25000" dirty="0" smtClean="0">
                  <a:solidFill>
                    <a:srgbClr val="0072BD"/>
                  </a:solidFill>
                </a:rPr>
                <a:t>2</a:t>
              </a:r>
              <a:endParaRPr lang="en-GB" sz="1400" baseline="-25000" dirty="0">
                <a:solidFill>
                  <a:srgbClr val="0072BD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401640">
              <a:off x="7564773" y="2801698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D9531A"/>
                  </a:solidFill>
                </a:rPr>
                <a:t>N</a:t>
              </a:r>
              <a:r>
                <a:rPr lang="en-US" sz="1400" baseline="-25000" dirty="0" smtClean="0">
                  <a:solidFill>
                    <a:srgbClr val="D9531A"/>
                  </a:solidFill>
                </a:rPr>
                <a:t>2</a:t>
              </a:r>
              <a:r>
                <a:rPr lang="en-US" sz="1400" dirty="0" smtClean="0">
                  <a:solidFill>
                    <a:srgbClr val="D9531A"/>
                  </a:solidFill>
                </a:rPr>
                <a:t>O</a:t>
              </a:r>
              <a:endParaRPr lang="en-GB" sz="1400" dirty="0">
                <a:solidFill>
                  <a:srgbClr val="D9531A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9216063">
              <a:off x="5790177" y="4247550"/>
              <a:ext cx="886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A51B36"/>
                  </a:solidFill>
                </a:rPr>
                <a:t>Ethylene</a:t>
              </a:r>
              <a:endParaRPr lang="en-GB" sz="1400" dirty="0">
                <a:solidFill>
                  <a:srgbClr val="A51B36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9097170">
              <a:off x="4680324" y="4843283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EDB120"/>
                  </a:solidFill>
                </a:rPr>
                <a:t>CF</a:t>
              </a:r>
              <a:r>
                <a:rPr lang="en-US" sz="1400" baseline="-25000" dirty="0" smtClean="0">
                  <a:solidFill>
                    <a:srgbClr val="EDB120"/>
                  </a:solidFill>
                </a:rPr>
                <a:t>4</a:t>
              </a:r>
              <a:endParaRPr lang="en-GB" sz="1400" baseline="-25000" dirty="0">
                <a:solidFill>
                  <a:srgbClr val="EDB12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9435212">
              <a:off x="3871787" y="4801577"/>
              <a:ext cx="853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EDB120"/>
                  </a:solidFill>
                </a:rPr>
                <a:t>Krypton</a:t>
              </a:r>
              <a:endParaRPr lang="en-GB" sz="1400" dirty="0">
                <a:solidFill>
                  <a:srgbClr val="EDB12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951290">
              <a:off x="3015913" y="3657369"/>
              <a:ext cx="8082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A2142F"/>
                  </a:solidFill>
                </a:rPr>
                <a:t>Oxygen</a:t>
              </a:r>
              <a:endParaRPr lang="en-GB" sz="1400" dirty="0">
                <a:solidFill>
                  <a:srgbClr val="A2142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337691">
              <a:off x="3542661" y="4205501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77AC30"/>
                  </a:solidFill>
                </a:rPr>
                <a:t>Methane</a:t>
              </a:r>
              <a:endParaRPr lang="en-GB" sz="1400" dirty="0">
                <a:solidFill>
                  <a:srgbClr val="77AC3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044070">
              <a:off x="2664544" y="4620393"/>
              <a:ext cx="696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172BD"/>
                  </a:solidFill>
                </a:rPr>
                <a:t>Argon</a:t>
              </a:r>
              <a:endParaRPr lang="en-GB" sz="1400" dirty="0">
                <a:solidFill>
                  <a:srgbClr val="0172BD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463727">
              <a:off x="1375062" y="4785697"/>
              <a:ext cx="9044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4DBEEE"/>
                  </a:solidFill>
                </a:rPr>
                <a:t>Nitrogen</a:t>
              </a:r>
              <a:endParaRPr lang="en-GB" sz="1400" dirty="0">
                <a:solidFill>
                  <a:srgbClr val="4DBEE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875575">
              <a:off x="7297807" y="3859077"/>
              <a:ext cx="737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4DBEEE"/>
                  </a:solidFill>
                </a:rPr>
                <a:t>Ethane</a:t>
              </a:r>
              <a:endParaRPr lang="en-GB" sz="1400" dirty="0">
                <a:solidFill>
                  <a:srgbClr val="4DBEE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9141577">
              <a:off x="7128165" y="4493478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DB5E27"/>
                  </a:solidFill>
                </a:rPr>
                <a:t>R23</a:t>
              </a:r>
              <a:endParaRPr lang="en-GB" sz="1400" dirty="0">
                <a:solidFill>
                  <a:srgbClr val="DB5E27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9139585">
              <a:off x="7240530" y="4541595"/>
              <a:ext cx="9861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272BD"/>
                  </a:solidFill>
                </a:rPr>
                <a:t>Ammonia</a:t>
              </a:r>
              <a:endParaRPr lang="en-GB" sz="1400" dirty="0">
                <a:solidFill>
                  <a:srgbClr val="0272BD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9982531">
              <a:off x="6350821" y="4996723"/>
              <a:ext cx="697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7E2F8E"/>
                  </a:solidFill>
                </a:rPr>
                <a:t>Xenon</a:t>
              </a:r>
              <a:endParaRPr lang="en-GB" sz="1400" dirty="0">
                <a:solidFill>
                  <a:srgbClr val="7E2F8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0277315">
              <a:off x="6740401" y="5321268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7E2F8E"/>
                  </a:solidFill>
                </a:rPr>
                <a:t>C</a:t>
              </a:r>
              <a:r>
                <a:rPr lang="en-US" sz="1400" baseline="-25000" dirty="0" smtClean="0">
                  <a:solidFill>
                    <a:srgbClr val="7E2F8E"/>
                  </a:solidFill>
                </a:rPr>
                <a:t>2</a:t>
              </a:r>
              <a:r>
                <a:rPr lang="en-US" sz="1400" dirty="0" smtClean="0">
                  <a:solidFill>
                    <a:srgbClr val="7E2F8E"/>
                  </a:solidFill>
                </a:rPr>
                <a:t>F</a:t>
              </a:r>
              <a:r>
                <a:rPr lang="en-US" sz="1400" baseline="-25000" dirty="0" smtClean="0">
                  <a:solidFill>
                    <a:srgbClr val="7E2F8E"/>
                  </a:solidFill>
                </a:rPr>
                <a:t>6</a:t>
              </a:r>
              <a:endParaRPr lang="en-GB" sz="1400" baseline="-25000" dirty="0">
                <a:solidFill>
                  <a:srgbClr val="7E2F8E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20873082">
              <a:off x="7278276" y="5692462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77AC31"/>
                  </a:solidFill>
                </a:rPr>
                <a:t>C</a:t>
              </a:r>
              <a:r>
                <a:rPr lang="en-US" sz="1400" baseline="-25000" dirty="0" smtClean="0">
                  <a:solidFill>
                    <a:srgbClr val="77AC31"/>
                  </a:solidFill>
                </a:rPr>
                <a:t>3</a:t>
              </a:r>
              <a:r>
                <a:rPr lang="en-US" sz="1400" dirty="0" smtClean="0">
                  <a:solidFill>
                    <a:srgbClr val="77AC31"/>
                  </a:solidFill>
                </a:rPr>
                <a:t>F</a:t>
              </a:r>
              <a:r>
                <a:rPr lang="en-US" sz="1400" baseline="-25000" dirty="0" smtClean="0">
                  <a:solidFill>
                    <a:srgbClr val="77AC31"/>
                  </a:solidFill>
                </a:rPr>
                <a:t>8</a:t>
              </a:r>
              <a:endParaRPr lang="en-GB" sz="1400" baseline="-25000" dirty="0">
                <a:solidFill>
                  <a:srgbClr val="77AC31"/>
                </a:solidFill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115" y="48800"/>
            <a:ext cx="2950806" cy="222122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439877" y="2975722"/>
            <a:ext cx="1470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Active development domain (CO</a:t>
            </a:r>
            <a:r>
              <a:rPr lang="en-GB" sz="1100" baseline="-25000" dirty="0" smtClean="0"/>
              <a:t>2</a:t>
            </a:r>
            <a:r>
              <a:rPr lang="en-GB" sz="1100" dirty="0" smtClean="0"/>
              <a:t>)</a:t>
            </a:r>
            <a:endParaRPr lang="en-GB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5557892" y="2945824"/>
            <a:ext cx="10188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Extended domain for LHC/FCC experiments</a:t>
            </a:r>
            <a:endParaRPr lang="en-GB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4405447" y="2992670"/>
            <a:ext cx="10188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Extended domain for </a:t>
            </a:r>
            <a:r>
              <a:rPr lang="en-GB" sz="1100" dirty="0" err="1" smtClean="0"/>
              <a:t>SiPM</a:t>
            </a:r>
            <a:r>
              <a:rPr lang="en-GB" sz="1100" dirty="0" smtClean="0"/>
              <a:t> operation </a:t>
            </a:r>
            <a:endParaRPr lang="en-GB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8104807" y="2806444"/>
            <a:ext cx="1132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Extended domain for warm cooling applications</a:t>
            </a:r>
            <a:endParaRPr lang="en-GB" sz="1100" dirty="0"/>
          </a:p>
        </p:txBody>
      </p:sp>
      <p:sp>
        <p:nvSpPr>
          <p:cNvPr id="33" name="Content Placeholder 32"/>
          <p:cNvSpPr>
            <a:spLocks noGrp="1"/>
          </p:cNvSpPr>
          <p:nvPr>
            <p:ph sz="quarter" idx="13"/>
          </p:nvPr>
        </p:nvSpPr>
        <p:spPr>
          <a:xfrm>
            <a:off x="334346" y="2446656"/>
            <a:ext cx="2488011" cy="390927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</a:t>
            </a:r>
            <a:r>
              <a:rPr lang="en-GB" dirty="0" smtClean="0"/>
              <a:t>igh heat load density cooling (&gt;0.3 W/cm</a:t>
            </a:r>
            <a:r>
              <a:rPr lang="en-GB" baseline="30000" dirty="0" smtClean="0"/>
              <a:t>2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A fluid with a high volumetric heat transfer is needed to maintain a low contribution to the </a:t>
            </a:r>
            <a:r>
              <a:rPr lang="en-GB" dirty="0" err="1" smtClean="0"/>
              <a:t>TFoM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Preferred choice is 2-phase evaporative  cooling, with relative high pressure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Low heat load density cooling (&lt;0.3 </a:t>
            </a:r>
            <a:r>
              <a:rPr lang="en-GB" dirty="0"/>
              <a:t>W/cm</a:t>
            </a:r>
            <a:r>
              <a:rPr lang="en-GB" baseline="30000" dirty="0"/>
              <a:t>2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Volumetric heat transfer less of an issue, more fluids can be considered for practical reasons</a:t>
            </a:r>
          </a:p>
          <a:p>
            <a:pPr lvl="1"/>
            <a:r>
              <a:rPr lang="en-GB" dirty="0" smtClean="0"/>
              <a:t>Single phase and air cooling can be considered</a:t>
            </a:r>
          </a:p>
          <a:p>
            <a:endParaRPr lang="en-GB" dirty="0"/>
          </a:p>
        </p:txBody>
      </p:sp>
      <p:cxnSp>
        <p:nvCxnSpPr>
          <p:cNvPr id="35" name="Straight Arrow Connector 34"/>
          <p:cNvCxnSpPr>
            <a:stCxn id="36" idx="2"/>
          </p:cNvCxnSpPr>
          <p:nvPr/>
        </p:nvCxnSpPr>
        <p:spPr>
          <a:xfrm flipH="1">
            <a:off x="7534032" y="2586390"/>
            <a:ext cx="329018" cy="2200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26122" y="2278613"/>
            <a:ext cx="167385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Tip @ critical point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6276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Cycles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grpSp>
        <p:nvGrpSpPr>
          <p:cNvPr id="173" name="Group 172"/>
          <p:cNvGrpSpPr/>
          <p:nvPr/>
        </p:nvGrpSpPr>
        <p:grpSpPr>
          <a:xfrm>
            <a:off x="4104897" y="878916"/>
            <a:ext cx="5126007" cy="5812226"/>
            <a:chOff x="3233737" y="878916"/>
            <a:chExt cx="6038941" cy="5812226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3233737" y="878916"/>
              <a:ext cx="5762625" cy="2859088"/>
            </a:xfrm>
            <a:prstGeom prst="rect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7358062" y="1690129"/>
              <a:ext cx="1550987" cy="1446212"/>
            </a:xfrm>
            <a:prstGeom prst="rect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34"/>
            <p:cNvSpPr>
              <a:spLocks noChangeArrowheads="1"/>
            </p:cNvSpPr>
            <p:nvPr/>
          </p:nvSpPr>
          <p:spPr bwMode="auto">
            <a:xfrm>
              <a:off x="3424237" y="1609166"/>
              <a:ext cx="2185987" cy="1527175"/>
            </a:xfrm>
            <a:prstGeom prst="rect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35"/>
            <p:cNvSpPr>
              <a:spLocks noChangeArrowheads="1"/>
            </p:cNvSpPr>
            <p:nvPr/>
          </p:nvSpPr>
          <p:spPr bwMode="auto">
            <a:xfrm>
              <a:off x="7850187" y="1806016"/>
              <a:ext cx="966787" cy="950913"/>
            </a:xfrm>
            <a:prstGeom prst="ellipse">
              <a:avLst/>
            </a:prstGeom>
            <a:solidFill>
              <a:srgbClr val="EAEAEA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auto">
            <a:xfrm>
              <a:off x="4071937" y="2040966"/>
              <a:ext cx="260350" cy="0"/>
            </a:xfrm>
            <a:prstGeom prst="line">
              <a:avLst/>
            </a:prstGeom>
            <a:noFill/>
            <a:ln w="28575" cap="sq">
              <a:solidFill>
                <a:srgbClr val="000066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auto">
            <a:xfrm>
              <a:off x="3682999" y="2521979"/>
              <a:ext cx="303213" cy="0"/>
            </a:xfrm>
            <a:prstGeom prst="line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5" name="Arc 38"/>
            <p:cNvSpPr>
              <a:spLocks/>
            </p:cNvSpPr>
            <p:nvPr/>
          </p:nvSpPr>
          <p:spPr bwMode="auto">
            <a:xfrm flipV="1">
              <a:off x="3768724" y="2172729"/>
              <a:ext cx="215900" cy="219075"/>
            </a:xfrm>
            <a:custGeom>
              <a:avLst/>
              <a:gdLst>
                <a:gd name="T0" fmla="*/ 107950 w 43200"/>
                <a:gd name="T1" fmla="*/ 0 h 43200"/>
                <a:gd name="T2" fmla="*/ 290 w 43200"/>
                <a:gd name="T3" fmla="*/ 101495 h 43200"/>
                <a:gd name="T4" fmla="*/ 107950 w 43200"/>
                <a:gd name="T5" fmla="*/ 109538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 flipV="1">
              <a:off x="4373562" y="2512454"/>
              <a:ext cx="2998787" cy="0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 flipV="1">
              <a:off x="7529512" y="2040966"/>
              <a:ext cx="0" cy="395288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" name="Arc 41"/>
            <p:cNvSpPr>
              <a:spLocks/>
            </p:cNvSpPr>
            <p:nvPr/>
          </p:nvSpPr>
          <p:spPr bwMode="auto">
            <a:xfrm flipV="1">
              <a:off x="8023224" y="1910791"/>
              <a:ext cx="685800" cy="742950"/>
            </a:xfrm>
            <a:custGeom>
              <a:avLst/>
              <a:gdLst>
                <a:gd name="T0" fmla="*/ 0 w 38107"/>
                <a:gd name="T1" fmla="*/ 131874 h 43200"/>
                <a:gd name="T2" fmla="*/ 2951 w 38107"/>
                <a:gd name="T3" fmla="*/ 614361 h 43200"/>
                <a:gd name="T4" fmla="*/ 297071 w 38107"/>
                <a:gd name="T5" fmla="*/ 371475 h 43200"/>
                <a:gd name="T6" fmla="*/ 0 60000 65536"/>
                <a:gd name="T7" fmla="*/ 0 60000 65536"/>
                <a:gd name="T8" fmla="*/ 0 60000 65536"/>
                <a:gd name="T9" fmla="*/ 0 w 38107"/>
                <a:gd name="T10" fmla="*/ 0 h 43200"/>
                <a:gd name="T11" fmla="*/ 38107 w 38107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107" h="43200" fill="none" extrusionOk="0">
                  <a:moveTo>
                    <a:pt x="0" y="7668"/>
                  </a:moveTo>
                  <a:cubicBezTo>
                    <a:pt x="4104" y="2805"/>
                    <a:pt x="10143" y="-1"/>
                    <a:pt x="16507" y="0"/>
                  </a:cubicBezTo>
                  <a:cubicBezTo>
                    <a:pt x="28436" y="0"/>
                    <a:pt x="38107" y="9670"/>
                    <a:pt x="38107" y="21600"/>
                  </a:cubicBezTo>
                  <a:cubicBezTo>
                    <a:pt x="38107" y="33529"/>
                    <a:pt x="28436" y="43200"/>
                    <a:pt x="16507" y="43200"/>
                  </a:cubicBezTo>
                  <a:cubicBezTo>
                    <a:pt x="10231" y="43200"/>
                    <a:pt x="4266" y="40471"/>
                    <a:pt x="163" y="35723"/>
                  </a:cubicBezTo>
                </a:path>
                <a:path w="38107" h="43200" stroke="0" extrusionOk="0">
                  <a:moveTo>
                    <a:pt x="0" y="7668"/>
                  </a:moveTo>
                  <a:cubicBezTo>
                    <a:pt x="4104" y="2805"/>
                    <a:pt x="10143" y="-1"/>
                    <a:pt x="16507" y="0"/>
                  </a:cubicBezTo>
                  <a:cubicBezTo>
                    <a:pt x="28436" y="0"/>
                    <a:pt x="38107" y="9670"/>
                    <a:pt x="38107" y="21600"/>
                  </a:cubicBezTo>
                  <a:cubicBezTo>
                    <a:pt x="38107" y="33529"/>
                    <a:pt x="28436" y="43200"/>
                    <a:pt x="16507" y="43200"/>
                  </a:cubicBezTo>
                  <a:cubicBezTo>
                    <a:pt x="10231" y="43200"/>
                    <a:pt x="4266" y="40471"/>
                    <a:pt x="163" y="35723"/>
                  </a:cubicBezTo>
                  <a:lnTo>
                    <a:pt x="16507" y="21600"/>
                  </a:lnTo>
                  <a:close/>
                </a:path>
              </a:pathLst>
            </a:cu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42"/>
            <p:cNvSpPr>
              <a:spLocks/>
            </p:cNvSpPr>
            <p:nvPr/>
          </p:nvSpPr>
          <p:spPr bwMode="auto">
            <a:xfrm rot="2025598" flipV="1">
              <a:off x="8023224" y="1977466"/>
              <a:ext cx="604838" cy="612775"/>
            </a:xfrm>
            <a:custGeom>
              <a:avLst/>
              <a:gdLst>
                <a:gd name="T0" fmla="*/ 302419 w 43200"/>
                <a:gd name="T1" fmla="*/ 0 h 43200"/>
                <a:gd name="T2" fmla="*/ 812 w 43200"/>
                <a:gd name="T3" fmla="*/ 283891 h 43200"/>
                <a:gd name="T4" fmla="*/ 302419 w 43200"/>
                <a:gd name="T5" fmla="*/ 306388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43"/>
            <p:cNvSpPr>
              <a:spLocks noChangeShapeType="1"/>
            </p:cNvSpPr>
            <p:nvPr/>
          </p:nvSpPr>
          <p:spPr bwMode="auto">
            <a:xfrm>
              <a:off x="6507162" y="2614054"/>
              <a:ext cx="17303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" name="Line 44"/>
            <p:cNvSpPr>
              <a:spLocks noChangeShapeType="1"/>
            </p:cNvSpPr>
            <p:nvPr/>
          </p:nvSpPr>
          <p:spPr bwMode="auto">
            <a:xfrm flipH="1">
              <a:off x="6507162" y="2345766"/>
              <a:ext cx="17303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2" name="Line 45"/>
            <p:cNvSpPr>
              <a:spLocks noChangeShapeType="1"/>
            </p:cNvSpPr>
            <p:nvPr/>
          </p:nvSpPr>
          <p:spPr bwMode="auto">
            <a:xfrm flipV="1">
              <a:off x="7108824" y="2518804"/>
              <a:ext cx="914400" cy="3175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3" name="Line 46"/>
            <p:cNvSpPr>
              <a:spLocks noChangeShapeType="1"/>
            </p:cNvSpPr>
            <p:nvPr/>
          </p:nvSpPr>
          <p:spPr bwMode="auto">
            <a:xfrm>
              <a:off x="4029074" y="2521979"/>
              <a:ext cx="301625" cy="0"/>
            </a:xfrm>
            <a:prstGeom prst="line">
              <a:avLst/>
            </a:prstGeom>
            <a:noFill/>
            <a:ln w="28575" cap="sq">
              <a:solidFill>
                <a:srgbClr val="000066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4" name="Line 47"/>
            <p:cNvSpPr>
              <a:spLocks noChangeShapeType="1"/>
            </p:cNvSpPr>
            <p:nvPr/>
          </p:nvSpPr>
          <p:spPr bwMode="auto">
            <a:xfrm flipH="1">
              <a:off x="3640137" y="2040966"/>
              <a:ext cx="301625" cy="0"/>
            </a:xfrm>
            <a:prstGeom prst="line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" name="Rectangle 48"/>
            <p:cNvSpPr>
              <a:spLocks noChangeArrowheads="1"/>
            </p:cNvSpPr>
            <p:nvPr/>
          </p:nvSpPr>
          <p:spPr bwMode="auto">
            <a:xfrm>
              <a:off x="4292599" y="1996516"/>
              <a:ext cx="85725" cy="569913"/>
            </a:xfrm>
            <a:prstGeom prst="rect">
              <a:avLst/>
            </a:prstGeom>
            <a:solidFill>
              <a:srgbClr val="000066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49"/>
            <p:cNvSpPr>
              <a:spLocks noChangeAspect="1" noChangeArrowheads="1"/>
            </p:cNvSpPr>
            <p:nvPr/>
          </p:nvSpPr>
          <p:spPr bwMode="auto">
            <a:xfrm rot="5400000">
              <a:off x="3909218" y="1943335"/>
              <a:ext cx="261938" cy="196850"/>
            </a:xfrm>
            <a:custGeom>
              <a:avLst/>
              <a:gdLst>
                <a:gd name="T0" fmla="*/ 229196 w 21600"/>
                <a:gd name="T1" fmla="*/ 98425 h 21600"/>
                <a:gd name="T2" fmla="*/ 130969 w 21600"/>
                <a:gd name="T3" fmla="*/ 196850 h 21600"/>
                <a:gd name="T4" fmla="*/ 32742 w 21600"/>
                <a:gd name="T5" fmla="*/ 98425 h 21600"/>
                <a:gd name="T6" fmla="*/ 13096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3961289" y="2425141"/>
              <a:ext cx="107472" cy="130175"/>
              <a:chOff x="3961289" y="2425141"/>
              <a:chExt cx="107472" cy="130175"/>
            </a:xfrm>
          </p:grpSpPr>
          <p:sp>
            <p:nvSpPr>
              <p:cNvPr id="28" name="AutoShape 51"/>
              <p:cNvSpPr>
                <a:spLocks noChangeArrowheads="1"/>
              </p:cNvSpPr>
              <p:nvPr/>
            </p:nvSpPr>
            <p:spPr bwMode="auto">
              <a:xfrm rot="5400000" flipH="1">
                <a:off x="3954523" y="2494566"/>
                <a:ext cx="67030" cy="53497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AutoShape 52"/>
              <p:cNvSpPr>
                <a:spLocks noChangeArrowheads="1"/>
              </p:cNvSpPr>
              <p:nvPr/>
            </p:nvSpPr>
            <p:spPr bwMode="auto">
              <a:xfrm rot="16200000" flipH="1">
                <a:off x="4008020" y="2494574"/>
                <a:ext cx="67030" cy="54453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53"/>
              <p:cNvSpPr>
                <a:spLocks noChangeShapeType="1"/>
              </p:cNvSpPr>
              <p:nvPr/>
            </p:nvSpPr>
            <p:spPr bwMode="auto">
              <a:xfrm flipH="1" flipV="1">
                <a:off x="4014309" y="2425141"/>
                <a:ext cx="955" cy="87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54"/>
              <p:cNvSpPr>
                <a:spLocks noChangeShapeType="1"/>
              </p:cNvSpPr>
              <p:nvPr/>
            </p:nvSpPr>
            <p:spPr bwMode="auto">
              <a:xfrm flipH="1">
                <a:off x="3993293" y="2425141"/>
                <a:ext cx="458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06" tIns="45703" rIns="91406" bIns="45703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4987460" y="2409655"/>
              <a:ext cx="210014" cy="215900"/>
              <a:chOff x="4987460" y="2409655"/>
              <a:chExt cx="210014" cy="215900"/>
            </a:xfrm>
          </p:grpSpPr>
          <p:sp>
            <p:nvSpPr>
              <p:cNvPr id="33" name="Oval 56"/>
              <p:cNvSpPr>
                <a:spLocks noChangeArrowheads="1"/>
              </p:cNvSpPr>
              <p:nvPr/>
            </p:nvSpPr>
            <p:spPr bwMode="auto">
              <a:xfrm rot="5400000">
                <a:off x="4983956" y="2413159"/>
                <a:ext cx="215900" cy="208891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rot="5400000" flipH="1">
                <a:off x="5073891" y="2395221"/>
                <a:ext cx="71967" cy="175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58"/>
              <p:cNvSpPr>
                <a:spLocks noChangeShapeType="1"/>
              </p:cNvSpPr>
              <p:nvPr/>
            </p:nvSpPr>
            <p:spPr bwMode="auto">
              <a:xfrm rot="5400000" flipV="1">
                <a:off x="4950309" y="2518804"/>
                <a:ext cx="14393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59"/>
              <p:cNvSpPr>
                <a:spLocks noChangeShapeType="1"/>
              </p:cNvSpPr>
              <p:nvPr/>
            </p:nvSpPr>
            <p:spPr bwMode="auto">
              <a:xfrm rot="5400000" flipH="1" flipV="1">
                <a:off x="5073891" y="2467188"/>
                <a:ext cx="71967" cy="175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" name="Rectangle 60"/>
            <p:cNvSpPr>
              <a:spLocks noChangeArrowheads="1"/>
            </p:cNvSpPr>
            <p:nvPr/>
          </p:nvSpPr>
          <p:spPr bwMode="auto">
            <a:xfrm>
              <a:off x="3552824" y="1996516"/>
              <a:ext cx="130175" cy="569913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tx2"/>
                </a:gs>
              </a:gsLst>
              <a:lin ang="5400000" scaled="1"/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 sz="800">
                <a:solidFill>
                  <a:srgbClr val="FF0000"/>
                </a:solidFill>
              </a:endParaRPr>
            </a:p>
          </p:txBody>
        </p:sp>
        <p:sp>
          <p:nvSpPr>
            <p:cNvPr id="38" name="Line 61"/>
            <p:cNvSpPr>
              <a:spLocks noChangeShapeType="1"/>
            </p:cNvSpPr>
            <p:nvPr/>
          </p:nvSpPr>
          <p:spPr bwMode="auto">
            <a:xfrm flipV="1">
              <a:off x="5483224" y="2048904"/>
              <a:ext cx="0" cy="395287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9" name="Line 62"/>
            <p:cNvSpPr>
              <a:spLocks noChangeShapeType="1"/>
            </p:cNvSpPr>
            <p:nvPr/>
          </p:nvSpPr>
          <p:spPr bwMode="auto">
            <a:xfrm flipH="1" flipV="1">
              <a:off x="4459287" y="2040966"/>
              <a:ext cx="1023937" cy="1588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5403848" y="2391804"/>
              <a:ext cx="2176464" cy="174625"/>
              <a:chOff x="5403848" y="2391804"/>
              <a:chExt cx="2176464" cy="174625"/>
            </a:xfrm>
          </p:grpSpPr>
          <p:sp>
            <p:nvSpPr>
              <p:cNvPr id="41" name="Rectangle 64"/>
              <p:cNvSpPr>
                <a:spLocks noChangeArrowheads="1"/>
              </p:cNvSpPr>
              <p:nvPr/>
            </p:nvSpPr>
            <p:spPr bwMode="auto">
              <a:xfrm rot="5400000">
                <a:off x="6448183" y="1347470"/>
                <a:ext cx="87795" cy="2176463"/>
              </a:xfrm>
              <a:prstGeom prst="rect">
                <a:avLst/>
              </a:prstGeom>
              <a:solidFill>
                <a:srgbClr val="33CCFF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65"/>
              <p:cNvSpPr>
                <a:spLocks noChangeArrowheads="1"/>
              </p:cNvSpPr>
              <p:nvPr/>
            </p:nvSpPr>
            <p:spPr bwMode="auto">
              <a:xfrm rot="5400000">
                <a:off x="6448665" y="1434782"/>
                <a:ext cx="86830" cy="2176463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rgbClr val="0066FF"/>
                  </a:gs>
                </a:gsLst>
                <a:lin ang="5400000" scaled="1"/>
              </a:gra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3" name="Rectangle 68"/>
            <p:cNvSpPr>
              <a:spLocks noChangeArrowheads="1"/>
            </p:cNvSpPr>
            <p:nvPr/>
          </p:nvSpPr>
          <p:spPr bwMode="auto">
            <a:xfrm>
              <a:off x="4378324" y="1996516"/>
              <a:ext cx="87313" cy="569913"/>
            </a:xfrm>
            <a:prstGeom prst="rect">
              <a:avLst/>
            </a:prstGeom>
            <a:solidFill>
              <a:srgbClr val="0066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69"/>
            <p:cNvSpPr>
              <a:spLocks noChangeShapeType="1"/>
            </p:cNvSpPr>
            <p:nvPr/>
          </p:nvSpPr>
          <p:spPr bwMode="auto">
            <a:xfrm>
              <a:off x="4373562" y="1690129"/>
              <a:ext cx="0" cy="1184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" name="Line 70"/>
            <p:cNvSpPr>
              <a:spLocks noChangeShapeType="1"/>
            </p:cNvSpPr>
            <p:nvPr/>
          </p:nvSpPr>
          <p:spPr bwMode="auto">
            <a:xfrm flipH="1">
              <a:off x="3424237" y="2829954"/>
              <a:ext cx="9493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6" name="Line 71"/>
            <p:cNvSpPr>
              <a:spLocks noChangeShapeType="1"/>
            </p:cNvSpPr>
            <p:nvPr/>
          </p:nvSpPr>
          <p:spPr bwMode="auto">
            <a:xfrm flipH="1">
              <a:off x="4373562" y="2829954"/>
              <a:ext cx="1236662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" name="Text Box 72"/>
            <p:cNvSpPr txBox="1">
              <a:spLocks noChangeArrowheads="1"/>
            </p:cNvSpPr>
            <p:nvPr/>
          </p:nvSpPr>
          <p:spPr bwMode="auto">
            <a:xfrm>
              <a:off x="3682999" y="2641041"/>
              <a:ext cx="471488" cy="2143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Chiller</a:t>
              </a:r>
            </a:p>
          </p:txBody>
        </p:sp>
        <p:sp>
          <p:nvSpPr>
            <p:cNvPr id="48" name="Text Box 73"/>
            <p:cNvSpPr txBox="1">
              <a:spLocks noChangeArrowheads="1"/>
            </p:cNvSpPr>
            <p:nvPr/>
          </p:nvSpPr>
          <p:spPr bwMode="auto">
            <a:xfrm>
              <a:off x="4459287" y="2641041"/>
              <a:ext cx="944562" cy="2143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Liquid circulation</a:t>
              </a:r>
            </a:p>
          </p:txBody>
        </p:sp>
        <p:sp>
          <p:nvSpPr>
            <p:cNvPr id="49" name="Line 74"/>
            <p:cNvSpPr>
              <a:spLocks noChangeShapeType="1"/>
            </p:cNvSpPr>
            <p:nvPr/>
          </p:nvSpPr>
          <p:spPr bwMode="auto">
            <a:xfrm>
              <a:off x="5610224" y="2956954"/>
              <a:ext cx="174783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0" name="Text Box 75"/>
            <p:cNvSpPr txBox="1">
              <a:spLocks noChangeArrowheads="1"/>
            </p:cNvSpPr>
            <p:nvPr/>
          </p:nvSpPr>
          <p:spPr bwMode="auto">
            <a:xfrm>
              <a:off x="5959474" y="2702954"/>
              <a:ext cx="1539875" cy="3048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1400"/>
                <a:t>Cold transfer</a:t>
              </a:r>
            </a:p>
          </p:txBody>
        </p:sp>
        <p:sp>
          <p:nvSpPr>
            <p:cNvPr id="51" name="Line 76"/>
            <p:cNvSpPr>
              <a:spLocks noChangeShapeType="1"/>
            </p:cNvSpPr>
            <p:nvPr/>
          </p:nvSpPr>
          <p:spPr bwMode="auto">
            <a:xfrm>
              <a:off x="7529512" y="2040966"/>
              <a:ext cx="493712" cy="0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2" name="Line 77"/>
            <p:cNvSpPr>
              <a:spLocks noChangeShapeType="1"/>
            </p:cNvSpPr>
            <p:nvPr/>
          </p:nvSpPr>
          <p:spPr bwMode="auto">
            <a:xfrm>
              <a:off x="4664074" y="1901266"/>
              <a:ext cx="0" cy="131763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3" name="AutoShape 78"/>
            <p:cNvSpPr>
              <a:spLocks noChangeArrowheads="1"/>
            </p:cNvSpPr>
            <p:nvPr/>
          </p:nvSpPr>
          <p:spPr bwMode="auto">
            <a:xfrm>
              <a:off x="4594224" y="1696479"/>
              <a:ext cx="123825" cy="238125"/>
            </a:xfrm>
            <a:prstGeom prst="can">
              <a:avLst>
                <a:gd name="adj" fmla="val 4807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0066FF"/>
                </a:gs>
              </a:gsLst>
              <a:lin ang="5400000" scaled="1"/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93"/>
            <p:cNvSpPr>
              <a:spLocks noChangeArrowheads="1"/>
            </p:cNvSpPr>
            <p:nvPr/>
          </p:nvSpPr>
          <p:spPr bwMode="auto">
            <a:xfrm>
              <a:off x="3248496" y="927895"/>
              <a:ext cx="2968715" cy="98488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33CC"/>
                  </a:solidFill>
                </a:rPr>
                <a:t>2PACL method:</a:t>
              </a:r>
            </a:p>
            <a:p>
              <a:pPr algn="ctr"/>
              <a:r>
                <a:rPr lang="en-US" b="1" dirty="0" smtClean="0">
                  <a:solidFill>
                    <a:srgbClr val="0033CC"/>
                  </a:solidFill>
                </a:rPr>
                <a:t>(</a:t>
              </a:r>
              <a:r>
                <a:rPr lang="en-US" b="1" dirty="0" err="1" smtClean="0">
                  <a:solidFill>
                    <a:srgbClr val="0033CC"/>
                  </a:solidFill>
                </a:rPr>
                <a:t>LHCb</a:t>
              </a:r>
              <a:r>
                <a:rPr lang="en-US" b="1" dirty="0" smtClean="0">
                  <a:solidFill>
                    <a:srgbClr val="0033CC"/>
                  </a:solidFill>
                </a:rPr>
                <a:t>, ATLAS, CMS</a:t>
              </a:r>
              <a:r>
                <a:rPr lang="en-US" b="1" dirty="0" smtClean="0">
                  <a:solidFill>
                    <a:srgbClr val="0033CC"/>
                  </a:solidFill>
                </a:rPr>
                <a:t>)</a:t>
              </a:r>
              <a:endParaRPr lang="en-US" b="1" dirty="0">
                <a:solidFill>
                  <a:srgbClr val="0033CC"/>
                </a:solidFill>
              </a:endParaRPr>
            </a:p>
            <a:p>
              <a:pPr algn="ctr"/>
              <a:endParaRPr lang="en-US" sz="2000" dirty="0">
                <a:solidFill>
                  <a:srgbClr val="0033CC"/>
                </a:solidFill>
              </a:endParaRPr>
            </a:p>
          </p:txBody>
        </p:sp>
        <p:sp>
          <p:nvSpPr>
            <p:cNvPr id="55" name="Text Box 130"/>
            <p:cNvSpPr txBox="1">
              <a:spLocks noChangeArrowheads="1"/>
            </p:cNvSpPr>
            <p:nvPr/>
          </p:nvSpPr>
          <p:spPr bwMode="auto">
            <a:xfrm>
              <a:off x="5889216" y="932990"/>
              <a:ext cx="3101790" cy="92333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FF3300"/>
                  </a:solidFill>
                </a:rPr>
                <a:t>Pumped liquid </a:t>
              </a:r>
              <a:r>
                <a:rPr lang="en-US" b="1" dirty="0" smtClean="0">
                  <a:solidFill>
                    <a:srgbClr val="FF3300"/>
                  </a:solidFill>
                </a:rPr>
                <a:t>system, cooled externally</a:t>
              </a:r>
              <a:endParaRPr lang="en-US" b="1" dirty="0">
                <a:solidFill>
                  <a:srgbClr val="FF3300"/>
                </a:solidFill>
              </a:endParaRPr>
            </a:p>
            <a:p>
              <a:pPr algn="ctr"/>
              <a:endParaRPr lang="en-US" b="1" dirty="0">
                <a:solidFill>
                  <a:srgbClr val="FF3300"/>
                </a:solidFill>
              </a:endParaRPr>
            </a:p>
          </p:txBody>
        </p:sp>
        <p:sp>
          <p:nvSpPr>
            <p:cNvPr id="56" name="Text Box 133"/>
            <p:cNvSpPr txBox="1">
              <a:spLocks noChangeArrowheads="1"/>
            </p:cNvSpPr>
            <p:nvPr/>
          </p:nvSpPr>
          <p:spPr bwMode="auto">
            <a:xfrm>
              <a:off x="4841874" y="2233054"/>
              <a:ext cx="450850" cy="2143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Pump</a:t>
              </a:r>
            </a:p>
          </p:txBody>
        </p:sp>
        <p:sp>
          <p:nvSpPr>
            <p:cNvPr id="57" name="Text Box 134"/>
            <p:cNvSpPr txBox="1">
              <a:spLocks noChangeArrowheads="1"/>
            </p:cNvSpPr>
            <p:nvPr/>
          </p:nvSpPr>
          <p:spPr bwMode="auto">
            <a:xfrm>
              <a:off x="3535362" y="1690129"/>
              <a:ext cx="738187" cy="2143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Compressor</a:t>
              </a:r>
            </a:p>
          </p:txBody>
        </p:sp>
        <p:sp>
          <p:nvSpPr>
            <p:cNvPr id="58" name="Arc 137"/>
            <p:cNvSpPr>
              <a:spLocks/>
            </p:cNvSpPr>
            <p:nvPr/>
          </p:nvSpPr>
          <p:spPr bwMode="auto">
            <a:xfrm rot="5400000">
              <a:off x="7662861" y="2379104"/>
              <a:ext cx="136525" cy="101600"/>
            </a:xfrm>
            <a:custGeom>
              <a:avLst/>
              <a:gdLst>
                <a:gd name="T0" fmla="*/ 97742 w 21600"/>
                <a:gd name="T1" fmla="*/ 0 h 31293"/>
                <a:gd name="T2" fmla="*/ 90214 w 21600"/>
                <a:gd name="T3" fmla="*/ 101600 h 31293"/>
                <a:gd name="T4" fmla="*/ 0 w 21600"/>
                <a:gd name="T5" fmla="*/ 48961 h 312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93"/>
                <a:gd name="T11" fmla="*/ 21600 w 21600"/>
                <a:gd name="T12" fmla="*/ 31293 h 312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93" fill="none" extrusionOk="0">
                  <a:moveTo>
                    <a:pt x="15464" y="-1"/>
                  </a:moveTo>
                  <a:cubicBezTo>
                    <a:pt x="19398" y="4033"/>
                    <a:pt x="21600" y="9445"/>
                    <a:pt x="21600" y="15080"/>
                  </a:cubicBezTo>
                  <a:cubicBezTo>
                    <a:pt x="21600" y="21285"/>
                    <a:pt x="18930" y="27191"/>
                    <a:pt x="14272" y="31292"/>
                  </a:cubicBezTo>
                </a:path>
                <a:path w="21600" h="31293" stroke="0" extrusionOk="0">
                  <a:moveTo>
                    <a:pt x="15464" y="-1"/>
                  </a:moveTo>
                  <a:cubicBezTo>
                    <a:pt x="19398" y="4033"/>
                    <a:pt x="21600" y="9445"/>
                    <a:pt x="21600" y="15080"/>
                  </a:cubicBezTo>
                  <a:cubicBezTo>
                    <a:pt x="21600" y="21285"/>
                    <a:pt x="18930" y="27191"/>
                    <a:pt x="14272" y="31292"/>
                  </a:cubicBezTo>
                  <a:lnTo>
                    <a:pt x="0" y="1508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Arc 138"/>
            <p:cNvSpPr>
              <a:spLocks/>
            </p:cNvSpPr>
            <p:nvPr/>
          </p:nvSpPr>
          <p:spPr bwMode="auto">
            <a:xfrm rot="-5721350">
              <a:off x="7667624" y="2560079"/>
              <a:ext cx="136525" cy="101600"/>
            </a:xfrm>
            <a:custGeom>
              <a:avLst/>
              <a:gdLst>
                <a:gd name="T0" fmla="*/ 97742 w 21600"/>
                <a:gd name="T1" fmla="*/ 0 h 31293"/>
                <a:gd name="T2" fmla="*/ 90214 w 21600"/>
                <a:gd name="T3" fmla="*/ 101600 h 31293"/>
                <a:gd name="T4" fmla="*/ 0 w 21600"/>
                <a:gd name="T5" fmla="*/ 48961 h 312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93"/>
                <a:gd name="T11" fmla="*/ 21600 w 21600"/>
                <a:gd name="T12" fmla="*/ 31293 h 312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93" fill="none" extrusionOk="0">
                  <a:moveTo>
                    <a:pt x="15464" y="-1"/>
                  </a:moveTo>
                  <a:cubicBezTo>
                    <a:pt x="19398" y="4033"/>
                    <a:pt x="21600" y="9445"/>
                    <a:pt x="21600" y="15080"/>
                  </a:cubicBezTo>
                  <a:cubicBezTo>
                    <a:pt x="21600" y="21285"/>
                    <a:pt x="18930" y="27191"/>
                    <a:pt x="14272" y="31292"/>
                  </a:cubicBezTo>
                </a:path>
                <a:path w="21600" h="31293" stroke="0" extrusionOk="0">
                  <a:moveTo>
                    <a:pt x="15464" y="-1"/>
                  </a:moveTo>
                  <a:cubicBezTo>
                    <a:pt x="19398" y="4033"/>
                    <a:pt x="21600" y="9445"/>
                    <a:pt x="21600" y="15080"/>
                  </a:cubicBezTo>
                  <a:cubicBezTo>
                    <a:pt x="21600" y="21285"/>
                    <a:pt x="18930" y="27191"/>
                    <a:pt x="14272" y="31292"/>
                  </a:cubicBezTo>
                  <a:lnTo>
                    <a:pt x="0" y="1508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Text Box 172"/>
            <p:cNvSpPr txBox="1">
              <a:spLocks noChangeArrowheads="1"/>
            </p:cNvSpPr>
            <p:nvPr/>
          </p:nvSpPr>
          <p:spPr bwMode="auto">
            <a:xfrm>
              <a:off x="3662362" y="3210954"/>
              <a:ext cx="1517650" cy="3667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Cooling plant</a:t>
              </a:r>
            </a:p>
          </p:txBody>
        </p:sp>
        <p:sp>
          <p:nvSpPr>
            <p:cNvPr id="79" name="Text Box 171"/>
            <p:cNvSpPr txBox="1">
              <a:spLocks noChangeArrowheads="1"/>
            </p:cNvSpPr>
            <p:nvPr/>
          </p:nvSpPr>
          <p:spPr bwMode="auto">
            <a:xfrm>
              <a:off x="7658099" y="3210954"/>
              <a:ext cx="1047750" cy="3667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Detector</a:t>
              </a:r>
            </a:p>
          </p:txBody>
        </p:sp>
        <p:sp>
          <p:nvSpPr>
            <p:cNvPr id="80" name="Rectangle 3"/>
            <p:cNvSpPr>
              <a:spLocks noChangeArrowheads="1"/>
            </p:cNvSpPr>
            <p:nvPr/>
          </p:nvSpPr>
          <p:spPr bwMode="auto">
            <a:xfrm>
              <a:off x="3233737" y="3928892"/>
              <a:ext cx="5762625" cy="2762250"/>
            </a:xfrm>
            <a:prstGeom prst="rect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5"/>
            <p:cNvSpPr>
              <a:spLocks noChangeArrowheads="1"/>
            </p:cNvSpPr>
            <p:nvPr/>
          </p:nvSpPr>
          <p:spPr bwMode="auto">
            <a:xfrm>
              <a:off x="6684962" y="4827417"/>
              <a:ext cx="2159000" cy="1177925"/>
            </a:xfrm>
            <a:prstGeom prst="rect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2" name="Rectangle 6"/>
            <p:cNvSpPr>
              <a:spLocks noChangeArrowheads="1"/>
            </p:cNvSpPr>
            <p:nvPr/>
          </p:nvSpPr>
          <p:spPr bwMode="auto">
            <a:xfrm>
              <a:off x="3398837" y="4827417"/>
              <a:ext cx="2073275" cy="1177925"/>
            </a:xfrm>
            <a:prstGeom prst="rect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auto">
            <a:xfrm>
              <a:off x="7785099" y="4943305"/>
              <a:ext cx="966788" cy="949325"/>
            </a:xfrm>
            <a:prstGeom prst="ellipse">
              <a:avLst/>
            </a:prstGeom>
            <a:solidFill>
              <a:srgbClr val="EAEAEA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 flipV="1">
              <a:off x="3657599" y="5659267"/>
              <a:ext cx="3300413" cy="0"/>
            </a:xfrm>
            <a:prstGeom prst="line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" name="Line 9"/>
            <p:cNvSpPr>
              <a:spLocks noChangeShapeType="1"/>
            </p:cNvSpPr>
            <p:nvPr/>
          </p:nvSpPr>
          <p:spPr bwMode="auto">
            <a:xfrm flipV="1">
              <a:off x="7464424" y="5178255"/>
              <a:ext cx="0" cy="393700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" name="Arc 10"/>
            <p:cNvSpPr>
              <a:spLocks/>
            </p:cNvSpPr>
            <p:nvPr/>
          </p:nvSpPr>
          <p:spPr bwMode="auto">
            <a:xfrm flipV="1">
              <a:off x="7958137" y="5046492"/>
              <a:ext cx="685800" cy="744538"/>
            </a:xfrm>
            <a:custGeom>
              <a:avLst/>
              <a:gdLst>
                <a:gd name="T0" fmla="*/ 0 w 38107"/>
                <a:gd name="T1" fmla="*/ 132155 h 43200"/>
                <a:gd name="T2" fmla="*/ 2951 w 38107"/>
                <a:gd name="T3" fmla="*/ 615674 h 43200"/>
                <a:gd name="T4" fmla="*/ 297071 w 38107"/>
                <a:gd name="T5" fmla="*/ 372269 h 43200"/>
                <a:gd name="T6" fmla="*/ 0 60000 65536"/>
                <a:gd name="T7" fmla="*/ 0 60000 65536"/>
                <a:gd name="T8" fmla="*/ 0 60000 65536"/>
                <a:gd name="T9" fmla="*/ 0 w 38107"/>
                <a:gd name="T10" fmla="*/ 0 h 43200"/>
                <a:gd name="T11" fmla="*/ 38107 w 38107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107" h="43200" fill="none" extrusionOk="0">
                  <a:moveTo>
                    <a:pt x="0" y="7668"/>
                  </a:moveTo>
                  <a:cubicBezTo>
                    <a:pt x="4104" y="2805"/>
                    <a:pt x="10143" y="-1"/>
                    <a:pt x="16507" y="0"/>
                  </a:cubicBezTo>
                  <a:cubicBezTo>
                    <a:pt x="28436" y="0"/>
                    <a:pt x="38107" y="9670"/>
                    <a:pt x="38107" y="21600"/>
                  </a:cubicBezTo>
                  <a:cubicBezTo>
                    <a:pt x="38107" y="33529"/>
                    <a:pt x="28436" y="43200"/>
                    <a:pt x="16507" y="43200"/>
                  </a:cubicBezTo>
                  <a:cubicBezTo>
                    <a:pt x="10231" y="43200"/>
                    <a:pt x="4266" y="40471"/>
                    <a:pt x="163" y="35723"/>
                  </a:cubicBezTo>
                </a:path>
                <a:path w="38107" h="43200" stroke="0" extrusionOk="0">
                  <a:moveTo>
                    <a:pt x="0" y="7668"/>
                  </a:moveTo>
                  <a:cubicBezTo>
                    <a:pt x="4104" y="2805"/>
                    <a:pt x="10143" y="-1"/>
                    <a:pt x="16507" y="0"/>
                  </a:cubicBezTo>
                  <a:cubicBezTo>
                    <a:pt x="28436" y="0"/>
                    <a:pt x="38107" y="9670"/>
                    <a:pt x="38107" y="21600"/>
                  </a:cubicBezTo>
                  <a:cubicBezTo>
                    <a:pt x="38107" y="33529"/>
                    <a:pt x="28436" y="43200"/>
                    <a:pt x="16507" y="43200"/>
                  </a:cubicBezTo>
                  <a:cubicBezTo>
                    <a:pt x="10231" y="43200"/>
                    <a:pt x="4266" y="40471"/>
                    <a:pt x="163" y="35723"/>
                  </a:cubicBezTo>
                  <a:lnTo>
                    <a:pt x="16507" y="21600"/>
                  </a:lnTo>
                  <a:close/>
                </a:path>
              </a:pathLst>
            </a:cu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Arc 11"/>
            <p:cNvSpPr>
              <a:spLocks/>
            </p:cNvSpPr>
            <p:nvPr/>
          </p:nvSpPr>
          <p:spPr bwMode="auto">
            <a:xfrm rot="2025598" flipV="1">
              <a:off x="7958137" y="5114755"/>
              <a:ext cx="604837" cy="612775"/>
            </a:xfrm>
            <a:custGeom>
              <a:avLst/>
              <a:gdLst>
                <a:gd name="T0" fmla="*/ 302419 w 43200"/>
                <a:gd name="T1" fmla="*/ 0 h 43200"/>
                <a:gd name="T2" fmla="*/ 812 w 43200"/>
                <a:gd name="T3" fmla="*/ 283891 h 43200"/>
                <a:gd name="T4" fmla="*/ 302419 w 43200"/>
                <a:gd name="T5" fmla="*/ 306388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070"/>
                    <a:pt x="19" y="20541"/>
                    <a:pt x="58" y="2001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2"/>
            <p:cNvSpPr>
              <a:spLocks noChangeShapeType="1"/>
            </p:cNvSpPr>
            <p:nvPr/>
          </p:nvSpPr>
          <p:spPr bwMode="auto">
            <a:xfrm>
              <a:off x="6005512" y="5703717"/>
              <a:ext cx="17303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" name="Line 13"/>
            <p:cNvSpPr>
              <a:spLocks noChangeShapeType="1"/>
            </p:cNvSpPr>
            <p:nvPr/>
          </p:nvSpPr>
          <p:spPr bwMode="auto">
            <a:xfrm flipH="1">
              <a:off x="6005512" y="5017917"/>
              <a:ext cx="17303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0" name="Line 14"/>
            <p:cNvSpPr>
              <a:spLocks noChangeShapeType="1"/>
            </p:cNvSpPr>
            <p:nvPr/>
          </p:nvSpPr>
          <p:spPr bwMode="auto">
            <a:xfrm flipV="1">
              <a:off x="7043737" y="5656092"/>
              <a:ext cx="914400" cy="3175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1" name="Line 15"/>
            <p:cNvSpPr>
              <a:spLocks noChangeShapeType="1"/>
            </p:cNvSpPr>
            <p:nvPr/>
          </p:nvSpPr>
          <p:spPr bwMode="auto">
            <a:xfrm flipH="1">
              <a:off x="3614737" y="5178255"/>
              <a:ext cx="301625" cy="0"/>
            </a:xfrm>
            <a:prstGeom prst="line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69" name="Group 168"/>
            <p:cNvGrpSpPr/>
            <p:nvPr/>
          </p:nvGrpSpPr>
          <p:grpSpPr>
            <a:xfrm>
              <a:off x="7610959" y="5565605"/>
              <a:ext cx="109053" cy="130175"/>
              <a:chOff x="7610959" y="5565605"/>
              <a:chExt cx="109053" cy="130175"/>
            </a:xfrm>
          </p:grpSpPr>
          <p:sp>
            <p:nvSpPr>
              <p:cNvPr id="93" name="AutoShape 17"/>
              <p:cNvSpPr>
                <a:spLocks noChangeArrowheads="1"/>
              </p:cNvSpPr>
              <p:nvPr/>
            </p:nvSpPr>
            <p:spPr bwMode="auto">
              <a:xfrm rot="5400000" flipH="1">
                <a:off x="7604586" y="5634637"/>
                <a:ext cx="67030" cy="542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AutoShape 18"/>
              <p:cNvSpPr>
                <a:spLocks noChangeArrowheads="1"/>
              </p:cNvSpPr>
              <p:nvPr/>
            </p:nvSpPr>
            <p:spPr bwMode="auto">
              <a:xfrm rot="16200000" flipH="1">
                <a:off x="7658870" y="5634638"/>
                <a:ext cx="67030" cy="5525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Line 19"/>
              <p:cNvSpPr>
                <a:spLocks noChangeShapeType="1"/>
              </p:cNvSpPr>
              <p:nvPr/>
            </p:nvSpPr>
            <p:spPr bwMode="auto">
              <a:xfrm flipH="1" flipV="1">
                <a:off x="7664758" y="5565605"/>
                <a:ext cx="969" cy="87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20"/>
              <p:cNvSpPr>
                <a:spLocks noChangeShapeType="1"/>
              </p:cNvSpPr>
              <p:nvPr/>
            </p:nvSpPr>
            <p:spPr bwMode="auto">
              <a:xfrm flipH="1">
                <a:off x="7643432" y="5565605"/>
                <a:ext cx="465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06" tIns="45703" rIns="91406" bIns="45703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97" name="Rectangle 21"/>
            <p:cNvSpPr>
              <a:spLocks noChangeArrowheads="1"/>
            </p:cNvSpPr>
            <p:nvPr/>
          </p:nvSpPr>
          <p:spPr bwMode="auto">
            <a:xfrm>
              <a:off x="3527424" y="5132217"/>
              <a:ext cx="130175" cy="57150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tx2"/>
                </a:gs>
              </a:gsLst>
              <a:lin ang="5400000" scaled="1"/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 sz="800">
                <a:solidFill>
                  <a:srgbClr val="FF0000"/>
                </a:solidFill>
              </a:endParaRPr>
            </a:p>
          </p:txBody>
        </p:sp>
        <p:sp>
          <p:nvSpPr>
            <p:cNvPr id="98" name="Line 22"/>
            <p:cNvSpPr>
              <a:spLocks noChangeShapeType="1"/>
            </p:cNvSpPr>
            <p:nvPr/>
          </p:nvSpPr>
          <p:spPr bwMode="auto">
            <a:xfrm flipV="1">
              <a:off x="7000874" y="4967117"/>
              <a:ext cx="0" cy="604838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68" name="Group 167"/>
            <p:cNvGrpSpPr/>
            <p:nvPr/>
          </p:nvGrpSpPr>
          <p:grpSpPr>
            <a:xfrm>
              <a:off x="6958012" y="5527504"/>
              <a:ext cx="560388" cy="176212"/>
              <a:chOff x="6958012" y="5527504"/>
              <a:chExt cx="560388" cy="176212"/>
            </a:xfrm>
          </p:grpSpPr>
          <p:sp>
            <p:nvSpPr>
              <p:cNvPr id="100" name="Rectangle 24"/>
              <p:cNvSpPr>
                <a:spLocks noChangeArrowheads="1"/>
              </p:cNvSpPr>
              <p:nvPr/>
            </p:nvSpPr>
            <p:spPr bwMode="auto">
              <a:xfrm rot="5400000">
                <a:off x="7193910" y="5291607"/>
                <a:ext cx="88593" cy="560387"/>
              </a:xfrm>
              <a:prstGeom prst="rect">
                <a:avLst/>
              </a:prstGeom>
              <a:solidFill>
                <a:srgbClr val="33CCFF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Rectangle 25"/>
              <p:cNvSpPr>
                <a:spLocks noChangeArrowheads="1"/>
              </p:cNvSpPr>
              <p:nvPr/>
            </p:nvSpPr>
            <p:spPr bwMode="auto">
              <a:xfrm rot="5400000">
                <a:off x="7194396" y="5379713"/>
                <a:ext cx="87619" cy="560387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tx2"/>
                  </a:gs>
                </a:gsLst>
                <a:lin ang="5400000" scaled="1"/>
              </a:gra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" name="Text Box 26"/>
            <p:cNvSpPr txBox="1">
              <a:spLocks noChangeArrowheads="1"/>
            </p:cNvSpPr>
            <p:nvPr/>
          </p:nvSpPr>
          <p:spPr bwMode="auto">
            <a:xfrm>
              <a:off x="7345362" y="6005342"/>
              <a:ext cx="1047750" cy="3667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Detector</a:t>
              </a:r>
            </a:p>
          </p:txBody>
        </p:sp>
        <p:sp>
          <p:nvSpPr>
            <p:cNvPr id="103" name="Text Box 27"/>
            <p:cNvSpPr txBox="1">
              <a:spLocks noChangeArrowheads="1"/>
            </p:cNvSpPr>
            <p:nvPr/>
          </p:nvSpPr>
          <p:spPr bwMode="auto">
            <a:xfrm>
              <a:off x="3621087" y="6005342"/>
              <a:ext cx="1517650" cy="3667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Cooling plant</a:t>
              </a:r>
            </a:p>
          </p:txBody>
        </p:sp>
        <p:sp>
          <p:nvSpPr>
            <p:cNvPr id="104" name="Line 28"/>
            <p:cNvSpPr>
              <a:spLocks noChangeShapeType="1"/>
            </p:cNvSpPr>
            <p:nvPr/>
          </p:nvSpPr>
          <p:spPr bwMode="auto">
            <a:xfrm>
              <a:off x="5472112" y="5486230"/>
              <a:ext cx="121285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5" name="Text Box 29"/>
            <p:cNvSpPr txBox="1">
              <a:spLocks noChangeArrowheads="1"/>
            </p:cNvSpPr>
            <p:nvPr/>
          </p:nvSpPr>
          <p:spPr bwMode="auto">
            <a:xfrm>
              <a:off x="5645512" y="5044198"/>
              <a:ext cx="1360487" cy="3048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1400" dirty="0"/>
                <a:t>Warm transfer</a:t>
              </a:r>
            </a:p>
          </p:txBody>
        </p:sp>
        <p:sp>
          <p:nvSpPr>
            <p:cNvPr id="106" name="Line 30"/>
            <p:cNvSpPr>
              <a:spLocks noChangeShapeType="1"/>
            </p:cNvSpPr>
            <p:nvPr/>
          </p:nvSpPr>
          <p:spPr bwMode="auto">
            <a:xfrm>
              <a:off x="7464424" y="5178255"/>
              <a:ext cx="493713" cy="0"/>
            </a:xfrm>
            <a:prstGeom prst="line">
              <a:avLst/>
            </a:prstGeom>
            <a:noFill/>
            <a:ln w="28575" cap="sq">
              <a:solidFill>
                <a:srgbClr val="33CC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7" name="Line 31"/>
            <p:cNvSpPr>
              <a:spLocks noChangeShapeType="1"/>
            </p:cNvSpPr>
            <p:nvPr/>
          </p:nvSpPr>
          <p:spPr bwMode="auto">
            <a:xfrm>
              <a:off x="4113212" y="5178255"/>
              <a:ext cx="1004887" cy="0"/>
            </a:xfrm>
            <a:prstGeom prst="line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8" name="AutoShape 32"/>
            <p:cNvSpPr>
              <a:spLocks noChangeAspect="1" noChangeArrowheads="1"/>
            </p:cNvSpPr>
            <p:nvPr/>
          </p:nvSpPr>
          <p:spPr bwMode="auto">
            <a:xfrm rot="5400000">
              <a:off x="3883024" y="5079830"/>
              <a:ext cx="263525" cy="196850"/>
            </a:xfrm>
            <a:custGeom>
              <a:avLst/>
              <a:gdLst>
                <a:gd name="T0" fmla="*/ 230584 w 21600"/>
                <a:gd name="T1" fmla="*/ 98425 h 21600"/>
                <a:gd name="T2" fmla="*/ 131763 w 21600"/>
                <a:gd name="T3" fmla="*/ 196850 h 21600"/>
                <a:gd name="T4" fmla="*/ 32941 w 21600"/>
                <a:gd name="T5" fmla="*/ 98425 h 21600"/>
                <a:gd name="T6" fmla="*/ 13176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Line 81"/>
            <p:cNvSpPr>
              <a:spLocks noChangeShapeType="1"/>
            </p:cNvSpPr>
            <p:nvPr/>
          </p:nvSpPr>
          <p:spPr bwMode="auto">
            <a:xfrm>
              <a:off x="5118099" y="4973467"/>
              <a:ext cx="1882775" cy="0"/>
            </a:xfrm>
            <a:prstGeom prst="line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1" name="Line 83"/>
            <p:cNvSpPr>
              <a:spLocks noChangeShapeType="1"/>
            </p:cNvSpPr>
            <p:nvPr/>
          </p:nvSpPr>
          <p:spPr bwMode="auto">
            <a:xfrm flipV="1">
              <a:off x="5118099" y="4973467"/>
              <a:ext cx="0" cy="204788"/>
            </a:xfrm>
            <a:prstGeom prst="line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1" name="Rectangle 94"/>
            <p:cNvSpPr>
              <a:spLocks noChangeArrowheads="1"/>
            </p:cNvSpPr>
            <p:nvPr/>
          </p:nvSpPr>
          <p:spPr bwMode="auto">
            <a:xfrm>
              <a:off x="3507785" y="4096791"/>
              <a:ext cx="2690160" cy="61555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33CC"/>
                  </a:solidFill>
                </a:rPr>
                <a:t>Refrigeration </a:t>
              </a:r>
              <a:r>
                <a:rPr lang="en-US" sz="2000" dirty="0">
                  <a:solidFill>
                    <a:srgbClr val="0033CC"/>
                  </a:solidFill>
                </a:rPr>
                <a:t>method:</a:t>
              </a:r>
            </a:p>
            <a:p>
              <a:pPr algn="ctr"/>
              <a:r>
                <a:rPr lang="en-US" sz="1400" b="1" dirty="0" smtClean="0">
                  <a:solidFill>
                    <a:srgbClr val="0033CC"/>
                  </a:solidFill>
                </a:rPr>
                <a:t>(CO</a:t>
              </a:r>
              <a:r>
                <a:rPr lang="en-US" sz="1400" b="1" baseline="-25000" dirty="0" smtClean="0">
                  <a:solidFill>
                    <a:srgbClr val="0033CC"/>
                  </a:solidFill>
                </a:rPr>
                <a:t>2</a:t>
              </a:r>
              <a:r>
                <a:rPr lang="en-US" sz="1400" b="1" dirty="0" smtClean="0">
                  <a:solidFill>
                    <a:srgbClr val="0033CC"/>
                  </a:solidFill>
                </a:rPr>
                <a:t> primary / Atlas ID)</a:t>
              </a:r>
              <a:endParaRPr lang="en-US" sz="1400" b="1" dirty="0">
                <a:solidFill>
                  <a:srgbClr val="0033CC"/>
                </a:solidFill>
              </a:endParaRPr>
            </a:p>
          </p:txBody>
        </p:sp>
        <p:sp>
          <p:nvSpPr>
            <p:cNvPr id="122" name="Arc 95"/>
            <p:cNvSpPr>
              <a:spLocks/>
            </p:cNvSpPr>
            <p:nvPr/>
          </p:nvSpPr>
          <p:spPr bwMode="auto">
            <a:xfrm flipV="1">
              <a:off x="3706812" y="5329067"/>
              <a:ext cx="136525" cy="219075"/>
            </a:xfrm>
            <a:custGeom>
              <a:avLst/>
              <a:gdLst>
                <a:gd name="T0" fmla="*/ 136525 w 27443"/>
                <a:gd name="T1" fmla="*/ 214993 h 43200"/>
                <a:gd name="T2" fmla="*/ 127789 w 27443"/>
                <a:gd name="T3" fmla="*/ 1978 h 43200"/>
                <a:gd name="T4" fmla="*/ 107457 w 27443"/>
                <a:gd name="T5" fmla="*/ 109538 h 43200"/>
                <a:gd name="T6" fmla="*/ 0 60000 65536"/>
                <a:gd name="T7" fmla="*/ 0 60000 65536"/>
                <a:gd name="T8" fmla="*/ 0 60000 65536"/>
                <a:gd name="T9" fmla="*/ 0 w 27443"/>
                <a:gd name="T10" fmla="*/ 0 h 43200"/>
                <a:gd name="T11" fmla="*/ 27443 w 27443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443" h="43200" fill="none" extrusionOk="0">
                  <a:moveTo>
                    <a:pt x="27442" y="42394"/>
                  </a:moveTo>
                  <a:cubicBezTo>
                    <a:pt x="25541" y="42929"/>
                    <a:pt x="2357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971" y="-1"/>
                    <a:pt x="24340" y="130"/>
                    <a:pt x="25686" y="390"/>
                  </a:cubicBezTo>
                </a:path>
                <a:path w="27443" h="43200" stroke="0" extrusionOk="0">
                  <a:moveTo>
                    <a:pt x="27442" y="42394"/>
                  </a:moveTo>
                  <a:cubicBezTo>
                    <a:pt x="25541" y="42929"/>
                    <a:pt x="23575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971" y="-1"/>
                    <a:pt x="24340" y="130"/>
                    <a:pt x="25686" y="39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Text Box 129"/>
            <p:cNvSpPr txBox="1">
              <a:spLocks noChangeArrowheads="1"/>
            </p:cNvSpPr>
            <p:nvPr/>
          </p:nvSpPr>
          <p:spPr bwMode="auto">
            <a:xfrm>
              <a:off x="6073866" y="4096374"/>
              <a:ext cx="3198812" cy="6413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rgbClr val="FF3300"/>
                  </a:solidFill>
                </a:rPr>
                <a:t>Vapor compression system</a:t>
              </a:r>
            </a:p>
            <a:p>
              <a:pPr algn="ctr"/>
              <a:endParaRPr lang="en-US" b="1" dirty="0">
                <a:solidFill>
                  <a:srgbClr val="FF3300"/>
                </a:solidFill>
              </a:endParaRPr>
            </a:p>
          </p:txBody>
        </p:sp>
        <p:sp>
          <p:nvSpPr>
            <p:cNvPr id="124" name="Text Box 131"/>
            <p:cNvSpPr txBox="1">
              <a:spLocks noChangeArrowheads="1"/>
            </p:cNvSpPr>
            <p:nvPr/>
          </p:nvSpPr>
          <p:spPr bwMode="auto">
            <a:xfrm>
              <a:off x="6660363" y="5664696"/>
              <a:ext cx="869149" cy="21544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 dirty="0" err="1" smtClean="0"/>
                <a:t>Heatexchanger</a:t>
              </a:r>
              <a:endParaRPr lang="en-US" sz="800" dirty="0"/>
            </a:p>
          </p:txBody>
        </p:sp>
        <p:sp>
          <p:nvSpPr>
            <p:cNvPr id="125" name="Text Box 132"/>
            <p:cNvSpPr txBox="1">
              <a:spLocks noChangeArrowheads="1"/>
            </p:cNvSpPr>
            <p:nvPr/>
          </p:nvSpPr>
          <p:spPr bwMode="auto">
            <a:xfrm>
              <a:off x="3843337" y="4859167"/>
              <a:ext cx="738187" cy="2143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Compressor</a:t>
              </a:r>
            </a:p>
          </p:txBody>
        </p:sp>
        <p:sp>
          <p:nvSpPr>
            <p:cNvPr id="147" name="Rounded Rectangle 146"/>
            <p:cNvSpPr/>
            <p:nvPr/>
          </p:nvSpPr>
          <p:spPr>
            <a:xfrm>
              <a:off x="7638101" y="5117345"/>
              <a:ext cx="91876" cy="45719"/>
            </a:xfrm>
            <a:prstGeom prst="round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Freeform 147"/>
            <p:cNvSpPr/>
            <p:nvPr/>
          </p:nvSpPr>
          <p:spPr>
            <a:xfrm>
              <a:off x="7504712" y="5110927"/>
              <a:ext cx="177811" cy="477073"/>
            </a:xfrm>
            <a:custGeom>
              <a:avLst/>
              <a:gdLst>
                <a:gd name="connsiteX0" fmla="*/ 130919 w 177811"/>
                <a:gd name="connsiteY0" fmla="*/ 23781 h 477073"/>
                <a:gd name="connsiteX1" fmla="*/ 29319 w 177811"/>
                <a:gd name="connsiteY1" fmla="*/ 335 h 477073"/>
                <a:gd name="connsiteX2" fmla="*/ 5873 w 177811"/>
                <a:gd name="connsiteY2" fmla="*/ 39411 h 477073"/>
                <a:gd name="connsiteX3" fmla="*/ 123103 w 177811"/>
                <a:gd name="connsiteY3" fmla="*/ 141011 h 477073"/>
                <a:gd name="connsiteX4" fmla="*/ 138734 w 177811"/>
                <a:gd name="connsiteY4" fmla="*/ 281688 h 477073"/>
                <a:gd name="connsiteX5" fmla="*/ 130919 w 177811"/>
                <a:gd name="connsiteY5" fmla="*/ 352027 h 477073"/>
                <a:gd name="connsiteX6" fmla="*/ 177811 w 177811"/>
                <a:gd name="connsiteY6" fmla="*/ 477073 h 477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11" h="477073">
                  <a:moveTo>
                    <a:pt x="130919" y="23781"/>
                  </a:moveTo>
                  <a:cubicBezTo>
                    <a:pt x="90539" y="10755"/>
                    <a:pt x="50160" y="-2270"/>
                    <a:pt x="29319" y="335"/>
                  </a:cubicBezTo>
                  <a:cubicBezTo>
                    <a:pt x="8478" y="2940"/>
                    <a:pt x="-9758" y="15965"/>
                    <a:pt x="5873" y="39411"/>
                  </a:cubicBezTo>
                  <a:cubicBezTo>
                    <a:pt x="21504" y="62857"/>
                    <a:pt x="100959" y="100632"/>
                    <a:pt x="123103" y="141011"/>
                  </a:cubicBezTo>
                  <a:cubicBezTo>
                    <a:pt x="145247" y="181391"/>
                    <a:pt x="137431" y="246519"/>
                    <a:pt x="138734" y="281688"/>
                  </a:cubicBezTo>
                  <a:cubicBezTo>
                    <a:pt x="140037" y="316857"/>
                    <a:pt x="124406" y="319463"/>
                    <a:pt x="130919" y="352027"/>
                  </a:cubicBezTo>
                  <a:cubicBezTo>
                    <a:pt x="137432" y="384591"/>
                    <a:pt x="157621" y="430832"/>
                    <a:pt x="177811" y="477073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Rectangle 96"/>
          <p:cNvSpPr>
            <a:spLocks noChangeArrowheads="1"/>
          </p:cNvSpPr>
          <p:nvPr/>
        </p:nvSpPr>
        <p:spPr bwMode="auto">
          <a:xfrm>
            <a:off x="2184204" y="1875963"/>
            <a:ext cx="1605376" cy="3401404"/>
          </a:xfrm>
          <a:prstGeom prst="rect">
            <a:avLst/>
          </a:prstGeom>
          <a:solidFill>
            <a:srgbClr val="FFCCC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62" name="Rectangle 97"/>
          <p:cNvSpPr>
            <a:spLocks noChangeArrowheads="1"/>
          </p:cNvSpPr>
          <p:nvPr/>
        </p:nvSpPr>
        <p:spPr bwMode="auto">
          <a:xfrm>
            <a:off x="578826" y="1875963"/>
            <a:ext cx="1605377" cy="3401404"/>
          </a:xfrm>
          <a:prstGeom prst="rect">
            <a:avLst/>
          </a:prstGeom>
          <a:solidFill>
            <a:srgbClr val="99CCFF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63" name="Rectangle 98"/>
          <p:cNvSpPr>
            <a:spLocks noChangeArrowheads="1"/>
          </p:cNvSpPr>
          <p:nvPr/>
        </p:nvSpPr>
        <p:spPr bwMode="auto">
          <a:xfrm>
            <a:off x="1799817" y="1875963"/>
            <a:ext cx="890049" cy="1097824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FFCCCC"/>
              </a:gs>
            </a:gsLst>
            <a:lin ang="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64" name="Freeform 99"/>
          <p:cNvSpPr>
            <a:spLocks/>
          </p:cNvSpPr>
          <p:nvPr/>
        </p:nvSpPr>
        <p:spPr bwMode="auto">
          <a:xfrm>
            <a:off x="1078323" y="2548226"/>
            <a:ext cx="1728709" cy="2735307"/>
          </a:xfrm>
          <a:custGeom>
            <a:avLst/>
            <a:gdLst>
              <a:gd name="T0" fmla="*/ 0 w 1562"/>
              <a:gd name="T1" fmla="*/ 1097 h 1097"/>
              <a:gd name="T2" fmla="*/ 245 w 1562"/>
              <a:gd name="T3" fmla="*/ 648 h 1097"/>
              <a:gd name="T4" fmla="*/ 553 w 1562"/>
              <a:gd name="T5" fmla="*/ 271 h 1097"/>
              <a:gd name="T6" fmla="*/ 853 w 1562"/>
              <a:gd name="T7" fmla="*/ 58 h 1097"/>
              <a:gd name="T8" fmla="*/ 1079 w 1562"/>
              <a:gd name="T9" fmla="*/ 17 h 1097"/>
              <a:gd name="T10" fmla="*/ 1311 w 1562"/>
              <a:gd name="T11" fmla="*/ 35 h 1097"/>
              <a:gd name="T12" fmla="*/ 1487 w 1562"/>
              <a:gd name="T13" fmla="*/ 226 h 1097"/>
              <a:gd name="T14" fmla="*/ 1556 w 1562"/>
              <a:gd name="T15" fmla="*/ 661 h 1097"/>
              <a:gd name="T16" fmla="*/ 1524 w 1562"/>
              <a:gd name="T17" fmla="*/ 1088 h 109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62"/>
              <a:gd name="T28" fmla="*/ 0 h 1097"/>
              <a:gd name="T29" fmla="*/ 1562 w 1562"/>
              <a:gd name="T30" fmla="*/ 1097 h 109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62" h="1097">
                <a:moveTo>
                  <a:pt x="0" y="1097"/>
                </a:moveTo>
                <a:cubicBezTo>
                  <a:pt x="76" y="941"/>
                  <a:pt x="153" y="786"/>
                  <a:pt x="245" y="648"/>
                </a:cubicBezTo>
                <a:cubicBezTo>
                  <a:pt x="337" y="510"/>
                  <a:pt x="452" y="369"/>
                  <a:pt x="553" y="271"/>
                </a:cubicBezTo>
                <a:cubicBezTo>
                  <a:pt x="654" y="173"/>
                  <a:pt x="765" y="100"/>
                  <a:pt x="853" y="58"/>
                </a:cubicBezTo>
                <a:cubicBezTo>
                  <a:pt x="941" y="16"/>
                  <a:pt x="1003" y="21"/>
                  <a:pt x="1079" y="17"/>
                </a:cubicBezTo>
                <a:cubicBezTo>
                  <a:pt x="1155" y="13"/>
                  <a:pt x="1243" y="0"/>
                  <a:pt x="1311" y="35"/>
                </a:cubicBezTo>
                <a:cubicBezTo>
                  <a:pt x="1379" y="70"/>
                  <a:pt x="1446" y="122"/>
                  <a:pt x="1487" y="226"/>
                </a:cubicBezTo>
                <a:cubicBezTo>
                  <a:pt x="1528" y="330"/>
                  <a:pt x="1550" y="517"/>
                  <a:pt x="1556" y="661"/>
                </a:cubicBezTo>
                <a:cubicBezTo>
                  <a:pt x="1562" y="805"/>
                  <a:pt x="1543" y="946"/>
                  <a:pt x="1524" y="1088"/>
                </a:cubicBezTo>
              </a:path>
            </a:pathLst>
          </a:custGeom>
          <a:solidFill>
            <a:srgbClr val="CC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66" name="Line 101"/>
          <p:cNvSpPr>
            <a:spLocks noChangeShapeType="1"/>
          </p:cNvSpPr>
          <p:nvPr/>
        </p:nvSpPr>
        <p:spPr bwMode="auto">
          <a:xfrm>
            <a:off x="1274981" y="3353699"/>
            <a:ext cx="101216" cy="22963"/>
          </a:xfrm>
          <a:prstGeom prst="line">
            <a:avLst/>
          </a:prstGeom>
          <a:noFill/>
          <a:ln w="28575" cap="sq">
            <a:solidFill>
              <a:srgbClr val="7030A0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7" name="Line 102"/>
          <p:cNvSpPr>
            <a:spLocks noChangeShapeType="1"/>
          </p:cNvSpPr>
          <p:nvPr/>
        </p:nvSpPr>
        <p:spPr bwMode="auto">
          <a:xfrm>
            <a:off x="1376196" y="3353700"/>
            <a:ext cx="9808" cy="711856"/>
          </a:xfrm>
          <a:prstGeom prst="line">
            <a:avLst/>
          </a:prstGeom>
          <a:noFill/>
          <a:ln w="28575" cap="sq">
            <a:solidFill>
              <a:srgbClr val="7030A0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2" name="Text Box 107"/>
          <p:cNvSpPr txBox="1">
            <a:spLocks noChangeArrowheads="1"/>
          </p:cNvSpPr>
          <p:nvPr/>
        </p:nvSpPr>
        <p:spPr bwMode="auto">
          <a:xfrm>
            <a:off x="1175532" y="2598575"/>
            <a:ext cx="792205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600" dirty="0"/>
              <a:t>Liquid</a:t>
            </a:r>
          </a:p>
        </p:txBody>
      </p:sp>
      <p:sp>
        <p:nvSpPr>
          <p:cNvPr id="73" name="Text Box 108"/>
          <p:cNvSpPr txBox="1">
            <a:spLocks noChangeArrowheads="1"/>
          </p:cNvSpPr>
          <p:nvPr/>
        </p:nvSpPr>
        <p:spPr bwMode="auto">
          <a:xfrm>
            <a:off x="3224009" y="3026626"/>
            <a:ext cx="530915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Gas</a:t>
            </a:r>
            <a:endParaRPr lang="en-US" sz="1600" dirty="0"/>
          </a:p>
        </p:txBody>
      </p:sp>
      <p:sp>
        <p:nvSpPr>
          <p:cNvPr id="74" name="Text Box 109"/>
          <p:cNvSpPr txBox="1">
            <a:spLocks noChangeArrowheads="1"/>
          </p:cNvSpPr>
          <p:nvPr/>
        </p:nvSpPr>
        <p:spPr bwMode="auto">
          <a:xfrm>
            <a:off x="1995226" y="3323223"/>
            <a:ext cx="569387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L+G</a:t>
            </a:r>
            <a:endParaRPr lang="en-US" sz="1600" dirty="0"/>
          </a:p>
        </p:txBody>
      </p:sp>
      <p:sp>
        <p:nvSpPr>
          <p:cNvPr id="75" name="Text Box 110"/>
          <p:cNvSpPr txBox="1">
            <a:spLocks noChangeArrowheads="1"/>
          </p:cNvSpPr>
          <p:nvPr/>
        </p:nvSpPr>
        <p:spPr bwMode="auto">
          <a:xfrm rot="16200000">
            <a:off x="-514769" y="3252015"/>
            <a:ext cx="1750631" cy="39851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400" dirty="0"/>
              <a:t>Pressure</a:t>
            </a:r>
          </a:p>
        </p:txBody>
      </p:sp>
      <p:sp>
        <p:nvSpPr>
          <p:cNvPr id="76" name="Text Box 111"/>
          <p:cNvSpPr txBox="1">
            <a:spLocks noChangeArrowheads="1"/>
          </p:cNvSpPr>
          <p:nvPr/>
        </p:nvSpPr>
        <p:spPr bwMode="auto">
          <a:xfrm>
            <a:off x="1528843" y="5330900"/>
            <a:ext cx="1142003" cy="59786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400" dirty="0"/>
              <a:t>Enthalpy</a:t>
            </a:r>
          </a:p>
        </p:txBody>
      </p:sp>
      <p:sp>
        <p:nvSpPr>
          <p:cNvPr id="132" name="Line 116"/>
          <p:cNvSpPr>
            <a:spLocks noChangeShapeType="1"/>
          </p:cNvSpPr>
          <p:nvPr/>
        </p:nvSpPr>
        <p:spPr bwMode="auto">
          <a:xfrm flipV="1">
            <a:off x="3126775" y="3827801"/>
            <a:ext cx="286937" cy="92216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4" name="Line 136"/>
          <p:cNvSpPr>
            <a:spLocks noChangeShapeType="1"/>
          </p:cNvSpPr>
          <p:nvPr/>
        </p:nvSpPr>
        <p:spPr bwMode="auto">
          <a:xfrm flipV="1">
            <a:off x="2797363" y="4731004"/>
            <a:ext cx="324854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56" name="Freeform 155"/>
          <p:cNvSpPr/>
          <p:nvPr/>
        </p:nvSpPr>
        <p:spPr>
          <a:xfrm>
            <a:off x="578360" y="4927552"/>
            <a:ext cx="2206601" cy="364326"/>
          </a:xfrm>
          <a:custGeom>
            <a:avLst/>
            <a:gdLst>
              <a:gd name="connsiteX0" fmla="*/ 1680308 w 1703754"/>
              <a:gd name="connsiteY0" fmla="*/ 203200 h 203200"/>
              <a:gd name="connsiteX1" fmla="*/ 1703754 w 1703754"/>
              <a:gd name="connsiteY1" fmla="*/ 15630 h 203200"/>
              <a:gd name="connsiteX2" fmla="*/ 0 w 1703754"/>
              <a:gd name="connsiteY2" fmla="*/ 0 h 203200"/>
              <a:gd name="connsiteX3" fmla="*/ 0 w 1703754"/>
              <a:gd name="connsiteY3" fmla="*/ 203200 h 203200"/>
              <a:gd name="connsiteX4" fmla="*/ 1680308 w 1703754"/>
              <a:gd name="connsiteY4" fmla="*/ 203200 h 203200"/>
              <a:gd name="connsiteX0" fmla="*/ 1680308 w 1703754"/>
              <a:gd name="connsiteY0" fmla="*/ 187570 h 187570"/>
              <a:gd name="connsiteX1" fmla="*/ 1703754 w 1703754"/>
              <a:gd name="connsiteY1" fmla="*/ 0 h 187570"/>
              <a:gd name="connsiteX2" fmla="*/ 0 w 1703754"/>
              <a:gd name="connsiteY2" fmla="*/ 7816 h 187570"/>
              <a:gd name="connsiteX3" fmla="*/ 0 w 1703754"/>
              <a:gd name="connsiteY3" fmla="*/ 187570 h 187570"/>
              <a:gd name="connsiteX4" fmla="*/ 1680308 w 1703754"/>
              <a:gd name="connsiteY4" fmla="*/ 187570 h 187570"/>
              <a:gd name="connsiteX0" fmla="*/ 1680308 w 1703754"/>
              <a:gd name="connsiteY0" fmla="*/ 195384 h 195384"/>
              <a:gd name="connsiteX1" fmla="*/ 1703754 w 1703754"/>
              <a:gd name="connsiteY1" fmla="*/ 7814 h 195384"/>
              <a:gd name="connsiteX2" fmla="*/ 7815 w 1703754"/>
              <a:gd name="connsiteY2" fmla="*/ 0 h 195384"/>
              <a:gd name="connsiteX3" fmla="*/ 0 w 1703754"/>
              <a:gd name="connsiteY3" fmla="*/ 195384 h 195384"/>
              <a:gd name="connsiteX4" fmla="*/ 1680308 w 1703754"/>
              <a:gd name="connsiteY4" fmla="*/ 195384 h 195384"/>
              <a:gd name="connsiteX0" fmla="*/ 1680308 w 1703754"/>
              <a:gd name="connsiteY0" fmla="*/ 187570 h 187570"/>
              <a:gd name="connsiteX1" fmla="*/ 1703754 w 1703754"/>
              <a:gd name="connsiteY1" fmla="*/ 0 h 187570"/>
              <a:gd name="connsiteX2" fmla="*/ 0 w 1703754"/>
              <a:gd name="connsiteY2" fmla="*/ 7816 h 187570"/>
              <a:gd name="connsiteX3" fmla="*/ 0 w 1703754"/>
              <a:gd name="connsiteY3" fmla="*/ 187570 h 187570"/>
              <a:gd name="connsiteX4" fmla="*/ 1680308 w 1703754"/>
              <a:gd name="connsiteY4" fmla="*/ 187570 h 187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3754" h="187570">
                <a:moveTo>
                  <a:pt x="1680308" y="187570"/>
                </a:moveTo>
                <a:lnTo>
                  <a:pt x="1703754" y="0"/>
                </a:lnTo>
                <a:lnTo>
                  <a:pt x="0" y="7816"/>
                </a:lnTo>
                <a:lnTo>
                  <a:pt x="0" y="187570"/>
                </a:lnTo>
                <a:lnTo>
                  <a:pt x="1680308" y="187570"/>
                </a:lnTo>
                <a:close/>
              </a:path>
            </a:pathLst>
          </a:cu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578360" y="1875963"/>
            <a:ext cx="563037" cy="3051589"/>
          </a:xfrm>
          <a:prstGeom prst="rect">
            <a:avLst/>
          </a:prstGeom>
          <a:solidFill>
            <a:srgbClr val="1580C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ine 105"/>
          <p:cNvSpPr>
            <a:spLocks noChangeShapeType="1"/>
          </p:cNvSpPr>
          <p:nvPr/>
        </p:nvSpPr>
        <p:spPr bwMode="auto">
          <a:xfrm flipV="1">
            <a:off x="578826" y="1875963"/>
            <a:ext cx="0" cy="3401404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lg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" name="Line 106"/>
          <p:cNvSpPr>
            <a:spLocks noChangeShapeType="1"/>
          </p:cNvSpPr>
          <p:nvPr/>
        </p:nvSpPr>
        <p:spPr bwMode="auto">
          <a:xfrm flipV="1">
            <a:off x="578826" y="5277367"/>
            <a:ext cx="3249810" cy="616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lg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" name="Line 100"/>
          <p:cNvSpPr>
            <a:spLocks noChangeShapeType="1"/>
          </p:cNvSpPr>
          <p:nvPr/>
        </p:nvSpPr>
        <p:spPr bwMode="auto">
          <a:xfrm flipV="1">
            <a:off x="1221620" y="3353698"/>
            <a:ext cx="53360" cy="792955"/>
          </a:xfrm>
          <a:prstGeom prst="line">
            <a:avLst/>
          </a:prstGeom>
          <a:noFill/>
          <a:ln w="28575" cap="sq">
            <a:solidFill>
              <a:srgbClr val="7030A0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58" name="Text Box 109"/>
          <p:cNvSpPr txBox="1">
            <a:spLocks noChangeArrowheads="1"/>
          </p:cNvSpPr>
          <p:nvPr/>
        </p:nvSpPr>
        <p:spPr bwMode="auto">
          <a:xfrm>
            <a:off x="876655" y="4872929"/>
            <a:ext cx="458780" cy="27699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S+G</a:t>
            </a:r>
            <a:endParaRPr lang="en-US" sz="1200" dirty="0"/>
          </a:p>
        </p:txBody>
      </p:sp>
      <p:sp>
        <p:nvSpPr>
          <p:cNvPr id="159" name="Text Box 108"/>
          <p:cNvSpPr txBox="1">
            <a:spLocks noChangeArrowheads="1"/>
          </p:cNvSpPr>
          <p:nvPr/>
        </p:nvSpPr>
        <p:spPr bwMode="auto">
          <a:xfrm>
            <a:off x="645600" y="3872256"/>
            <a:ext cx="519694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S+L</a:t>
            </a:r>
            <a:endParaRPr lang="en-US" sz="1600" dirty="0"/>
          </a:p>
        </p:txBody>
      </p:sp>
      <p:sp>
        <p:nvSpPr>
          <p:cNvPr id="160" name="TextBox 159"/>
          <p:cNvSpPr txBox="1"/>
          <p:nvPr/>
        </p:nvSpPr>
        <p:spPr>
          <a:xfrm rot="16200000">
            <a:off x="537398" y="3218547"/>
            <a:ext cx="9941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Freezing line</a:t>
            </a:r>
            <a:endParaRPr lang="en-GB" sz="1100" dirty="0"/>
          </a:p>
        </p:txBody>
      </p:sp>
      <p:sp>
        <p:nvSpPr>
          <p:cNvPr id="161" name="TextBox 160"/>
          <p:cNvSpPr txBox="1"/>
          <p:nvPr/>
        </p:nvSpPr>
        <p:spPr>
          <a:xfrm>
            <a:off x="1652449" y="4893472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Sublimation line</a:t>
            </a:r>
            <a:endParaRPr lang="en-GB" sz="1100" dirty="0"/>
          </a:p>
        </p:txBody>
      </p:sp>
      <p:sp>
        <p:nvSpPr>
          <p:cNvPr id="162" name="Line 136"/>
          <p:cNvSpPr>
            <a:spLocks noChangeShapeType="1"/>
          </p:cNvSpPr>
          <p:nvPr/>
        </p:nvSpPr>
        <p:spPr bwMode="auto">
          <a:xfrm flipV="1">
            <a:off x="2934506" y="3846444"/>
            <a:ext cx="479206" cy="3819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3" name="Line 136"/>
          <p:cNvSpPr>
            <a:spLocks noChangeShapeType="1"/>
          </p:cNvSpPr>
          <p:nvPr/>
        </p:nvSpPr>
        <p:spPr bwMode="auto">
          <a:xfrm>
            <a:off x="1987125" y="2253349"/>
            <a:ext cx="1418965" cy="6167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4" name="Line 116"/>
          <p:cNvSpPr>
            <a:spLocks noChangeShapeType="1"/>
          </p:cNvSpPr>
          <p:nvPr/>
        </p:nvSpPr>
        <p:spPr bwMode="auto">
          <a:xfrm flipV="1">
            <a:off x="2935094" y="2259516"/>
            <a:ext cx="478618" cy="1594625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5" name="Line 136"/>
          <p:cNvSpPr>
            <a:spLocks noChangeShapeType="1"/>
          </p:cNvSpPr>
          <p:nvPr/>
        </p:nvSpPr>
        <p:spPr bwMode="auto">
          <a:xfrm flipH="1">
            <a:off x="1987123" y="2255259"/>
            <a:ext cx="2845" cy="737252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6" name="Line 136"/>
          <p:cNvSpPr>
            <a:spLocks noChangeShapeType="1"/>
          </p:cNvSpPr>
          <p:nvPr/>
        </p:nvSpPr>
        <p:spPr bwMode="auto">
          <a:xfrm flipV="1">
            <a:off x="1821613" y="2992511"/>
            <a:ext cx="168355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7" name="Line 136"/>
          <p:cNvSpPr>
            <a:spLocks noChangeShapeType="1"/>
          </p:cNvSpPr>
          <p:nvPr/>
        </p:nvSpPr>
        <p:spPr bwMode="auto">
          <a:xfrm>
            <a:off x="1818767" y="3004789"/>
            <a:ext cx="2845" cy="1626418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5" name="Group 174"/>
          <p:cNvGrpSpPr/>
          <p:nvPr/>
        </p:nvGrpSpPr>
        <p:grpSpPr>
          <a:xfrm>
            <a:off x="1220195" y="4063767"/>
            <a:ext cx="752288" cy="97274"/>
            <a:chOff x="1119153" y="3823445"/>
            <a:chExt cx="752288" cy="97274"/>
          </a:xfrm>
        </p:grpSpPr>
        <p:sp>
          <p:nvSpPr>
            <p:cNvPr id="68" name="Line 103"/>
            <p:cNvSpPr>
              <a:spLocks noChangeShapeType="1"/>
            </p:cNvSpPr>
            <p:nvPr/>
          </p:nvSpPr>
          <p:spPr bwMode="auto">
            <a:xfrm flipV="1">
              <a:off x="1119153" y="3920716"/>
              <a:ext cx="752288" cy="0"/>
            </a:xfrm>
            <a:prstGeom prst="line">
              <a:avLst/>
            </a:prstGeom>
            <a:noFill/>
            <a:ln w="28575" cap="sq">
              <a:solidFill>
                <a:srgbClr val="7030A0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9" name="Line 104"/>
            <p:cNvSpPr>
              <a:spLocks noChangeShapeType="1"/>
            </p:cNvSpPr>
            <p:nvPr/>
          </p:nvSpPr>
          <p:spPr bwMode="auto">
            <a:xfrm flipH="1" flipV="1">
              <a:off x="1698774" y="3920534"/>
              <a:ext cx="172664" cy="185"/>
            </a:xfrm>
            <a:prstGeom prst="line">
              <a:avLst/>
            </a:prstGeom>
            <a:noFill/>
            <a:ln w="28575" cap="sq">
              <a:solidFill>
                <a:srgbClr val="7030A0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" name="Line 170"/>
            <p:cNvSpPr>
              <a:spLocks noChangeShapeType="1"/>
            </p:cNvSpPr>
            <p:nvPr/>
          </p:nvSpPr>
          <p:spPr bwMode="auto">
            <a:xfrm flipH="1" flipV="1">
              <a:off x="1284630" y="3823445"/>
              <a:ext cx="586808" cy="97084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6" name="Line 120"/>
          <p:cNvSpPr>
            <a:spLocks noChangeShapeType="1"/>
          </p:cNvSpPr>
          <p:nvPr/>
        </p:nvSpPr>
        <p:spPr bwMode="auto">
          <a:xfrm flipH="1" flipV="1">
            <a:off x="1821944" y="4631206"/>
            <a:ext cx="1015732" cy="106518"/>
          </a:xfrm>
          <a:prstGeom prst="line">
            <a:avLst/>
          </a:prstGeom>
          <a:noFill/>
          <a:ln w="38100" cap="sq">
            <a:solidFill>
              <a:srgbClr val="FF3300"/>
            </a:solidFill>
            <a:miter lim="800000"/>
            <a:headEnd type="oval" w="med" len="med"/>
            <a:tailEnd type="oval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6" name="TextBox 175"/>
          <p:cNvSpPr txBox="1"/>
          <p:nvPr/>
        </p:nvSpPr>
        <p:spPr>
          <a:xfrm>
            <a:off x="203532" y="670249"/>
            <a:ext cx="28462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2PACL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Good heat transfer due to low </a:t>
            </a:r>
            <a:r>
              <a:rPr lang="en-GB" sz="1200" dirty="0" err="1" smtClean="0"/>
              <a:t>vapor</a:t>
            </a:r>
            <a:r>
              <a:rPr lang="en-GB" sz="1200" dirty="0" smtClean="0"/>
              <a:t>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Limited cold use due to liquid freezing (&gt;-40°C)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Cold transfer lines</a:t>
            </a:r>
            <a:endParaRPr lang="en-GB" sz="1200" dirty="0"/>
          </a:p>
        </p:txBody>
      </p:sp>
      <p:cxnSp>
        <p:nvCxnSpPr>
          <p:cNvPr id="178" name="Straight Arrow Connector 177"/>
          <p:cNvCxnSpPr>
            <a:endCxn id="66" idx="0"/>
          </p:cNvCxnSpPr>
          <p:nvPr/>
        </p:nvCxnSpPr>
        <p:spPr>
          <a:xfrm>
            <a:off x="1017509" y="1836742"/>
            <a:ext cx="257472" cy="151695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1178750" y="4684465"/>
            <a:ext cx="741213" cy="102128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478888" y="5624419"/>
            <a:ext cx="32760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err="1" smtClean="0"/>
              <a:t>Vapor</a:t>
            </a:r>
            <a:r>
              <a:rPr lang="en-GB" sz="1400" u="sng" dirty="0" smtClean="0"/>
              <a:t> compression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Reduced heat transfer due to high </a:t>
            </a:r>
            <a:r>
              <a:rPr lang="en-GB" sz="1200" dirty="0" err="1" smtClean="0"/>
              <a:t>vapor</a:t>
            </a:r>
            <a:r>
              <a:rPr lang="en-GB" sz="1200" dirty="0" smtClean="0"/>
              <a:t>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Can run colder than 2PACL (-53°C)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Can have warm transfer lines (Integration benefit)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45264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7444" y="32830"/>
            <a:ext cx="6396892" cy="759316"/>
          </a:xfrm>
        </p:spPr>
        <p:txBody>
          <a:bodyPr/>
          <a:lstStyle/>
          <a:p>
            <a:r>
              <a:rPr lang="en-GB" sz="2800" dirty="0" smtClean="0"/>
              <a:t>Currently active cooling domain </a:t>
            </a:r>
            <a:br>
              <a:rPr lang="en-GB" sz="2800" dirty="0" smtClean="0"/>
            </a:br>
            <a:r>
              <a:rPr lang="en-GB" sz="2800" dirty="0" smtClean="0"/>
              <a:t>(-40°C / +20°C)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35421"/>
            <a:ext cx="7007289" cy="366906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 this temperature domain the leading choice is </a:t>
            </a:r>
            <a:r>
              <a:rPr lang="en-GB" dirty="0" smtClean="0">
                <a:solidFill>
                  <a:srgbClr val="FF0000"/>
                </a:solidFill>
              </a:rPr>
              <a:t>evaporative CO</a:t>
            </a:r>
            <a:r>
              <a:rPr lang="en-GB" baseline="-25000" dirty="0" smtClean="0">
                <a:solidFill>
                  <a:srgbClr val="FF0000"/>
                </a:solidFill>
              </a:rPr>
              <a:t>2 </a:t>
            </a:r>
            <a:r>
              <a:rPr lang="en-GB" dirty="0" smtClean="0"/>
              <a:t>cooling using the 2PACL cycle technology</a:t>
            </a:r>
          </a:p>
          <a:p>
            <a:r>
              <a:rPr lang="en-GB" dirty="0" smtClean="0"/>
              <a:t>Well known technology, </a:t>
            </a:r>
            <a:r>
              <a:rPr lang="en-GB" dirty="0"/>
              <a:t>still </a:t>
            </a:r>
            <a:r>
              <a:rPr lang="en-GB" dirty="0" smtClean="0"/>
              <a:t>R&amp;D needed in specific domains</a:t>
            </a:r>
          </a:p>
          <a:p>
            <a:pPr lvl="1"/>
            <a:r>
              <a:rPr lang="en-GB" dirty="0" smtClean="0"/>
              <a:t>Larger heat flux domains (&gt;1W/cm</a:t>
            </a:r>
            <a:r>
              <a:rPr lang="en-GB" baseline="30000" dirty="0" smtClean="0"/>
              <a:t>2</a:t>
            </a:r>
            <a:r>
              <a:rPr lang="en-GB" dirty="0"/>
              <a:t> </a:t>
            </a:r>
            <a:r>
              <a:rPr lang="en-GB" dirty="0" smtClean="0"/>
              <a:t>sensor flux)</a:t>
            </a:r>
          </a:p>
          <a:p>
            <a:pPr lvl="1"/>
            <a:r>
              <a:rPr lang="en-GB" dirty="0" smtClean="0"/>
              <a:t>By use in complex evaporator geometries like micro-channels or 3D print heatsinks.</a:t>
            </a:r>
          </a:p>
          <a:p>
            <a:pPr lvl="1"/>
            <a:r>
              <a:rPr lang="en-GB" dirty="0" smtClean="0"/>
              <a:t>Warm cooling behaviour for services cooling</a:t>
            </a:r>
          </a:p>
          <a:p>
            <a:r>
              <a:rPr lang="en-GB" dirty="0" smtClean="0"/>
              <a:t>Alternative fluid candidates are single phase </a:t>
            </a:r>
            <a:r>
              <a:rPr lang="en-GB" dirty="0" err="1" smtClean="0"/>
              <a:t>Novec</a:t>
            </a:r>
            <a:r>
              <a:rPr lang="en-GB" dirty="0"/>
              <a:t> </a:t>
            </a:r>
            <a:r>
              <a:rPr lang="en-GB" dirty="0" smtClean="0"/>
              <a:t>or water (+°C)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Fluorocarbons</a:t>
            </a:r>
            <a:r>
              <a:rPr lang="en-GB" dirty="0" smtClean="0"/>
              <a:t> (single or 2-phase are </a:t>
            </a:r>
            <a:r>
              <a:rPr lang="en-GB" dirty="0" smtClean="0">
                <a:solidFill>
                  <a:srgbClr val="FF0000"/>
                </a:solidFill>
              </a:rPr>
              <a:t>not being considered for future </a:t>
            </a:r>
            <a:r>
              <a:rPr lang="en-GB" dirty="0" smtClean="0"/>
              <a:t>use due to their bad environmental properties and their potential ban by future regulations)</a:t>
            </a:r>
          </a:p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is used at CERN in the following applications: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2C6DB7-7B89-4BF2-A2AE-00957CF8C9A7}" type="datetime1">
              <a:rPr lang="en-GB" smtClean="0"/>
              <a:t>29/03/2021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220728" y="4551220"/>
            <a:ext cx="8872607" cy="1593611"/>
            <a:chOff x="271392" y="4164824"/>
            <a:chExt cx="9745870" cy="1870709"/>
          </a:xfrm>
        </p:grpSpPr>
        <p:pic>
          <p:nvPicPr>
            <p:cNvPr id="9" name="Picture 8" descr="A picture containing indoor, table, man, items&#10;&#10;Description automatically generated">
              <a:extLst>
                <a:ext uri="{FF2B5EF4-FFF2-40B4-BE49-F238E27FC236}">
                  <a16:creationId xmlns:a16="http://schemas.microsoft.com/office/drawing/2014/main" xmlns="" id="{83DCF1C8-F299-4BC6-B96A-6A910C755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92" y="4421527"/>
              <a:ext cx="1654819" cy="1104591"/>
            </a:xfrm>
            <a:prstGeom prst="rect">
              <a:avLst/>
            </a:prstGeom>
          </p:spPr>
        </p:pic>
        <p:pic>
          <p:nvPicPr>
            <p:cNvPr id="10" name="Picture 6" descr="http://www.nikhef.nl/pub/departments/mt/projects/lhcb-vertex/production/Coolingparts/IMG_4336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921" y="4411420"/>
              <a:ext cx="827398" cy="1104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804" b="13848"/>
            <a:stretch/>
          </p:blipFill>
          <p:spPr>
            <a:xfrm>
              <a:off x="2929309" y="4372581"/>
              <a:ext cx="1319275" cy="1163218"/>
            </a:xfrm>
            <a:prstGeom prst="rect">
              <a:avLst/>
            </a:prstGeom>
          </p:spPr>
        </p:pic>
        <p:pic>
          <p:nvPicPr>
            <p:cNvPr id="12" name="Picture 6" descr="http://images.iop.org/objects/ccr/cern/52/5/20/CCco5_05_1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85"/>
            <a:stretch/>
          </p:blipFill>
          <p:spPr bwMode="auto">
            <a:xfrm>
              <a:off x="5575428" y="4421528"/>
              <a:ext cx="724515" cy="1114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l="26310" t="3125" r="7640"/>
            <a:stretch/>
          </p:blipFill>
          <p:spPr>
            <a:xfrm>
              <a:off x="4335453" y="4421528"/>
              <a:ext cx="1128787" cy="110459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4CE12DED-4425-4663-A68C-7572A1188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18720" y="4421528"/>
              <a:ext cx="745099" cy="11196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A028ECE6-3DBD-4982-B8CE-9050BA2E0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88" t="6418" r="26727" b="2778"/>
            <a:stretch/>
          </p:blipFill>
          <p:spPr>
            <a:xfrm>
              <a:off x="8378477" y="4164824"/>
              <a:ext cx="1175661" cy="1387643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96" r="10116"/>
            <a:stretch/>
          </p:blipFill>
          <p:spPr>
            <a:xfrm>
              <a:off x="7271074" y="4421527"/>
              <a:ext cx="957027" cy="112379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74646" y="5545322"/>
              <a:ext cx="848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AMS@ISS</a:t>
              </a:r>
            </a:p>
            <a:p>
              <a:r>
                <a:rPr lang="en-GB" sz="1200" dirty="0" smtClean="0"/>
                <a:t>2011- </a:t>
              </a:r>
              <a:endParaRPr lang="en-GB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81782" y="5535799"/>
              <a:ext cx="9544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LHCb-Velo</a:t>
              </a:r>
              <a:endParaRPr lang="en-GB" sz="1200" dirty="0" smtClean="0"/>
            </a:p>
            <a:p>
              <a:r>
                <a:rPr lang="en-GB" sz="1200" dirty="0" smtClean="0"/>
                <a:t>2008-2018</a:t>
              </a:r>
              <a:endParaRPr lang="en-GB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42503" y="5552467"/>
              <a:ext cx="9076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CMS-Pixel</a:t>
              </a:r>
            </a:p>
            <a:p>
              <a:r>
                <a:rPr lang="en-GB" sz="1200" dirty="0" smtClean="0"/>
                <a:t>2015- 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59014" y="5485791"/>
              <a:ext cx="6607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Lucasz</a:t>
              </a:r>
              <a:endParaRPr lang="en-GB" sz="1200" dirty="0" smtClean="0"/>
            </a:p>
            <a:p>
              <a:r>
                <a:rPr lang="en-GB" sz="1200" dirty="0" smtClean="0"/>
                <a:t>2016- 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20800" y="5511341"/>
              <a:ext cx="8899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Traci</a:t>
              </a:r>
            </a:p>
            <a:p>
              <a:r>
                <a:rPr lang="en-GB" sz="1200" dirty="0" smtClean="0"/>
                <a:t>2011-2015 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22528" y="5552467"/>
              <a:ext cx="9747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ATLAS-IBL</a:t>
              </a:r>
            </a:p>
            <a:p>
              <a:r>
                <a:rPr lang="en-GB" sz="1200" dirty="0" smtClean="0"/>
                <a:t>2014- 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04113" y="5531190"/>
              <a:ext cx="11262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LHCb</a:t>
              </a:r>
              <a:r>
                <a:rPr lang="en-GB" sz="1200" dirty="0" smtClean="0"/>
                <a:t>-Mauve</a:t>
              </a:r>
            </a:p>
            <a:p>
              <a:r>
                <a:rPr lang="en-GB" sz="1200" dirty="0" smtClean="0"/>
                <a:t>2019- 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04531" y="5541212"/>
              <a:ext cx="1712731" cy="494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ATLAS &amp; CMS Ph2 Upgrade (2025)</a:t>
              </a:r>
              <a:endParaRPr lang="en-GB" sz="1200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0"/>
          <a:srcRect l="58889" t="6847" r="17001"/>
          <a:stretch/>
        </p:blipFill>
        <p:spPr>
          <a:xfrm>
            <a:off x="7607914" y="1146940"/>
            <a:ext cx="1411578" cy="34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779" y="0"/>
            <a:ext cx="6843486" cy="759316"/>
          </a:xfrm>
        </p:spPr>
        <p:txBody>
          <a:bodyPr/>
          <a:lstStyle/>
          <a:p>
            <a:r>
              <a:rPr lang="en-GB" dirty="0"/>
              <a:t>CERN official environment Report</a:t>
            </a:r>
            <a:r>
              <a:rPr lang="en-GB" sz="2800" dirty="0"/>
              <a:t/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2494F2-E71C-40B1-89C6-9D04CACD79BD}" type="datetime1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sp>
        <p:nvSpPr>
          <p:cNvPr id="7" name="Rettangolo 23">
            <a:extLst>
              <a:ext uri="{FF2B5EF4-FFF2-40B4-BE49-F238E27FC236}">
                <a16:creationId xmlns:a16="http://schemas.microsoft.com/office/drawing/2014/main" xmlns="" id="{20F694C9-7E01-3B4A-A513-2D4BBD9A03E4}"/>
              </a:ext>
            </a:extLst>
          </p:cNvPr>
          <p:cNvSpPr/>
          <p:nvPr/>
        </p:nvSpPr>
        <p:spPr>
          <a:xfrm>
            <a:off x="213243" y="3464259"/>
            <a:ext cx="88516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b="1" dirty="0">
                <a:latin typeface="sourcesans-regular"/>
              </a:rPr>
              <a:t>Organization is committed to reducing its direct greenhouse gas emissions</a:t>
            </a:r>
            <a:r>
              <a:rPr lang="en-GB" dirty="0">
                <a:latin typeface="sourcesans-regular"/>
              </a:rPr>
              <a:t>.» </a:t>
            </a:r>
            <a:r>
              <a:rPr lang="en-GB" dirty="0">
                <a:latin typeface="sourcesans-regular"/>
                <a:hlinkClick r:id="rId2"/>
              </a:rPr>
              <a:t>https://hse.cern/environment-report-2017-2018/emissions</a:t>
            </a:r>
            <a:endParaRPr lang="en-GB" dirty="0">
              <a:latin typeface="sourcesans-regular"/>
            </a:endParaRPr>
          </a:p>
          <a:p>
            <a:endParaRPr lang="en-GB" dirty="0" smtClean="0"/>
          </a:p>
          <a:p>
            <a:r>
              <a:rPr lang="en-GB" dirty="0" smtClean="0"/>
              <a:t>CERN </a:t>
            </a:r>
            <a:r>
              <a:rPr lang="en-GB" dirty="0"/>
              <a:t>management accepted and financed an objective to reduce CERN’s direct greenhouse gas emissions by 28% by the end of 2024. Among the actions being taken to achieve this, </a:t>
            </a:r>
            <a:r>
              <a:rPr lang="en-GB" b="1" dirty="0"/>
              <a:t>CERN has for several years been developing environmentally-friendly cooling systems that have potential for applications in other domains</a:t>
            </a:r>
            <a:r>
              <a:rPr lang="en-GB" dirty="0" smtClean="0"/>
              <a:t>.“</a:t>
            </a:r>
          </a:p>
          <a:p>
            <a:endParaRPr lang="en-GB" dirty="0"/>
          </a:p>
        </p:txBody>
      </p:sp>
      <p:sp>
        <p:nvSpPr>
          <p:cNvPr id="8" name="Rettangolo 4">
            <a:extLst>
              <a:ext uri="{FF2B5EF4-FFF2-40B4-BE49-F238E27FC236}">
                <a16:creationId xmlns:a16="http://schemas.microsoft.com/office/drawing/2014/main" xmlns="" id="{3D554BD4-CA6A-4843-9C3C-5B33E2706336}"/>
              </a:ext>
            </a:extLst>
          </p:cNvPr>
          <p:cNvSpPr/>
          <p:nvPr/>
        </p:nvSpPr>
        <p:spPr>
          <a:xfrm>
            <a:off x="213243" y="733558"/>
            <a:ext cx="90280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franklin-gothic-urw-cond"/>
              </a:rPr>
              <a:t>«CERN’s emissions </a:t>
            </a:r>
            <a:r>
              <a:rPr lang="en-GB" dirty="0" smtClean="0">
                <a:solidFill>
                  <a:srgbClr val="333333"/>
                </a:solidFill>
                <a:latin typeface="franklin-gothic-urw-cond"/>
              </a:rPr>
              <a:t>are equal </a:t>
            </a:r>
            <a:r>
              <a:rPr lang="en-GB" dirty="0">
                <a:solidFill>
                  <a:srgbClr val="333333"/>
                </a:solidFill>
                <a:latin typeface="franklin-gothic-urw-cond"/>
              </a:rPr>
              <a:t>to a large cruise liner» </a:t>
            </a:r>
          </a:p>
          <a:p>
            <a:r>
              <a:rPr lang="en-GB" dirty="0">
                <a:solidFill>
                  <a:srgbClr val="333333"/>
                </a:solidFill>
                <a:latin typeface="franklin-gothic-urw-cond"/>
                <a:hlinkClick r:id="rId3"/>
              </a:rPr>
              <a:t>https://physicsworld.com/a/cerns-emissions-equal-to-a-large-cruise-liner-says-report/</a:t>
            </a:r>
            <a:endParaRPr lang="en-GB" dirty="0">
              <a:solidFill>
                <a:srgbClr val="333333"/>
              </a:solidFill>
              <a:latin typeface="franklin-gothic-urw-cond"/>
            </a:endParaRPr>
          </a:p>
          <a:p>
            <a:endParaRPr lang="en-GB" b="0" i="0" u="none" strike="noStrike" dirty="0">
              <a:solidFill>
                <a:srgbClr val="333333"/>
              </a:solidFill>
              <a:effectLst/>
              <a:latin typeface="franklin-gothic-urw-cond"/>
            </a:endParaRPr>
          </a:p>
        </p:txBody>
      </p:sp>
      <p:sp>
        <p:nvSpPr>
          <p:cNvPr id="9" name="Rettangolo 6">
            <a:extLst>
              <a:ext uri="{FF2B5EF4-FFF2-40B4-BE49-F238E27FC236}">
                <a16:creationId xmlns:a16="http://schemas.microsoft.com/office/drawing/2014/main" xmlns="" id="{EB784A11-84E0-DF4F-8DEB-84F3ACBD334F}"/>
              </a:ext>
            </a:extLst>
          </p:cNvPr>
          <p:cNvSpPr/>
          <p:nvPr/>
        </p:nvSpPr>
        <p:spPr>
          <a:xfrm>
            <a:off x="213243" y="1929153"/>
            <a:ext cx="4148120" cy="207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«Greenhouse gas emissions at CERN arise from the operation of the Laboratory’s research facilities. The majority of emissions come from CERN’s core experiments and more than 78% are </a:t>
            </a:r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fluorinated gases</a:t>
            </a:r>
            <a:r>
              <a:rPr lang="en-GB" dirty="0">
                <a:latin typeface="Palatino Linotype" panose="02040502050505030304" pitchFamily="18" charset="0"/>
              </a:rPr>
              <a:t>. With climate change a growing concern, </a:t>
            </a:r>
            <a:r>
              <a:rPr lang="en-GB" dirty="0" smtClean="0">
                <a:latin typeface="Palatino Linotype" panose="02040502050505030304" pitchFamily="18" charset="0"/>
              </a:rPr>
              <a:t>the</a:t>
            </a:r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10" name="Immagine 8">
            <a:extLst>
              <a:ext uri="{FF2B5EF4-FFF2-40B4-BE49-F238E27FC236}">
                <a16:creationId xmlns:a16="http://schemas.microsoft.com/office/drawing/2014/main" xmlns="" id="{37052518-3D0F-A249-BB59-28783481D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363" y="1534989"/>
            <a:ext cx="4462902" cy="2123609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xmlns="" id="{32932770-B773-E64E-BE97-8E401EA7B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alphaModFix amt="84000"/>
          </a:blip>
          <a:srcRect b="8608"/>
          <a:stretch/>
        </p:blipFill>
        <p:spPr bwMode="auto">
          <a:xfrm>
            <a:off x="5873246" y="6025675"/>
            <a:ext cx="757803" cy="66134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7585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fluids used at CERN </a:t>
            </a:r>
            <a:r>
              <a:rPr lang="en-GB" sz="2800" i="1" dirty="0" smtClean="0"/>
              <a:t>(with room temperature reference)</a:t>
            </a:r>
            <a:endParaRPr lang="en-GB" sz="2800" i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730114"/>
              </p:ext>
            </p:extLst>
          </p:nvPr>
        </p:nvGraphicFramePr>
        <p:xfrm>
          <a:off x="600595" y="1072341"/>
          <a:ext cx="7217518" cy="5065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138">
                  <a:extLst>
                    <a:ext uri="{9D8B030D-6E8A-4147-A177-3AD203B41FA5}">
                      <a16:colId xmlns:a16="http://schemas.microsoft.com/office/drawing/2014/main" xmlns="" val="2549568398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1580588723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3531521634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4064817275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1630033807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2252598446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1005150560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1865992302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603682482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5613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84506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Normal boiling conditions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/>
                        <a:t>P=1atm or T=20 °C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2-Phase</a:t>
                      </a:r>
                      <a:r>
                        <a:rPr lang="en-GB" sz="1200" baseline="0" dirty="0" smtClean="0"/>
                        <a:t> properties at 20°C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Critical point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Properties</a:t>
                      </a:r>
                      <a:r>
                        <a:rPr lang="en-GB" sz="1200" baseline="0" dirty="0" smtClean="0"/>
                        <a:t> at normal conditions</a:t>
                      </a:r>
                      <a:endParaRPr lang="en-GB" sz="1200" dirty="0" smtClean="0"/>
                    </a:p>
                    <a:p>
                      <a:endParaRPr lang="en-GB" sz="1200" baseline="0" dirty="0" smtClean="0"/>
                    </a:p>
                    <a:p>
                      <a:r>
                        <a:rPr lang="en-GB" sz="1200" baseline="0" dirty="0" smtClean="0"/>
                        <a:t>T=20 °C, P=1atm or normal boiling pressure in case of 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liquefied gas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Other properties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9082246"/>
                  </a:ext>
                </a:extLst>
              </a:tr>
              <a:tr h="676118">
                <a:tc>
                  <a:txBody>
                    <a:bodyPr/>
                    <a:lstStyle/>
                    <a:p>
                      <a:r>
                        <a:rPr lang="en-GB" sz="1000" b="1" dirty="0" smtClean="0"/>
                        <a:t>Fluid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Boiling</a:t>
                      </a:r>
                      <a:r>
                        <a:rPr lang="en-GB" sz="900" baseline="0" dirty="0" smtClean="0"/>
                        <a:t> temperature (°C)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Boiling pressure</a:t>
                      </a:r>
                      <a:r>
                        <a:rPr lang="en-GB" sz="900" baseline="0" dirty="0" smtClean="0"/>
                        <a:t> (bar)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Latent heat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(kJ/kg)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Critical temperature </a:t>
                      </a:r>
                      <a:r>
                        <a:rPr lang="en-GB" sz="900" baseline="0" dirty="0" smtClean="0"/>
                        <a:t>(°C)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Critical pressure (bar)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Density</a:t>
                      </a:r>
                      <a:r>
                        <a:rPr lang="en-GB" sz="900" baseline="0" dirty="0" smtClean="0"/>
                        <a:t> (kg/m3)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Heat capacity (kJ/kg*K)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Viscosity (</a:t>
                      </a:r>
                      <a:r>
                        <a:rPr lang="el-GR" sz="900" dirty="0" smtClean="0"/>
                        <a:t>μ</a:t>
                      </a:r>
                      <a:r>
                        <a:rPr lang="en-GB" sz="900" dirty="0" smtClean="0"/>
                        <a:t>Pa*s)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>
                          <a:solidFill>
                            <a:srgbClr val="008000"/>
                          </a:solidFill>
                        </a:rPr>
                        <a:t>GWP</a:t>
                      </a:r>
                      <a:endParaRPr lang="en-GB" sz="9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Prize €/kg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0502545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Water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0.023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2453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373.9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220.6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998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1001.6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-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2054112"/>
                  </a:ext>
                </a:extLst>
              </a:tr>
              <a:tr h="458411">
                <a:tc>
                  <a:txBody>
                    <a:bodyPr/>
                    <a:lstStyle/>
                    <a:p>
                      <a:r>
                        <a:rPr lang="en-GB" sz="1200" b="1" dirty="0" err="1" smtClean="0"/>
                        <a:t>Novec</a:t>
                      </a:r>
                      <a:r>
                        <a:rPr lang="en-GB" sz="1200" b="1" dirty="0" smtClean="0"/>
                        <a:t> 649 </a:t>
                      </a:r>
                      <a:r>
                        <a:rPr lang="en-GB" sz="1200" b="1" baseline="30000" dirty="0" smtClean="0"/>
                        <a:t>1</a:t>
                      </a:r>
                      <a:endParaRPr lang="en-GB" sz="12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49.1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0.326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96.2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168.7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1617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756.6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47,-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8234330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C6F14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56.9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0.236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94.0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175.9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1703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1.03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9300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30,-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8867474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C5F12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29.8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0.695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95.0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147.4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20.5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1632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1.07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497.6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9160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88523398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C4F10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-2.2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2.29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88.9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113.2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23.2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1516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1.07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230.9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9200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138,-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7880670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C3F8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-36.8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7.56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79.1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71.9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26.4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1352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1.15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180.6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8900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38,-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9655476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C2F6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-78.1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Super critical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19.88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30.5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Super critical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11100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100,-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5557599"/>
                  </a:ext>
                </a:extLst>
              </a:tr>
              <a:tr h="391719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1"/>
                          </a:solidFill>
                        </a:rPr>
                        <a:t>CO2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-78.4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57.29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152.0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30.97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73.8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773.4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66.1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0.015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539691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FF2513-E890-453D-8E9B-A755E09284AC}" type="datetime1">
              <a:rPr lang="en-GB" smtClean="0"/>
              <a:t>29/03/2021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45576" y="6350722"/>
            <a:ext cx="3086100" cy="365125"/>
          </a:xfrm>
        </p:spPr>
        <p:txBody>
          <a:bodyPr/>
          <a:lstStyle/>
          <a:p>
            <a:r>
              <a:rPr lang="en-US" dirty="0" smtClean="0"/>
              <a:t>B. Verlaat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88213" y="4400550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future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00595" y="3740287"/>
            <a:ext cx="0" cy="20223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95133" y="6137623"/>
            <a:ext cx="4986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30000" dirty="0" smtClean="0"/>
              <a:t>1 </a:t>
            </a:r>
            <a:r>
              <a:rPr lang="en-GB" sz="1200" dirty="0" smtClean="0"/>
              <a:t>Not well understood radiation  and material compatibly issues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88478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sic_blu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127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168260</TotalTime>
  <Words>2184</Words>
  <Application>Microsoft Office PowerPoint</Application>
  <PresentationFormat>On-screen Show (4:3)</PresentationFormat>
  <Paragraphs>444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Arial</vt:lpstr>
      <vt:lpstr>Brush Script MT</vt:lpstr>
      <vt:lpstr>Calibri</vt:lpstr>
      <vt:lpstr>Cambria Math</vt:lpstr>
      <vt:lpstr>Chalkduster</vt:lpstr>
      <vt:lpstr>Courier New</vt:lpstr>
      <vt:lpstr>franklin-gothic-urw-cond</vt:lpstr>
      <vt:lpstr>Myriad Pro</vt:lpstr>
      <vt:lpstr>Palatino Linotype</vt:lpstr>
      <vt:lpstr>sourcesans-regular</vt:lpstr>
      <vt:lpstr>Wingdings</vt:lpstr>
      <vt:lpstr>Basic_blue</vt:lpstr>
      <vt:lpstr>CERNCorporate4-3</vt:lpstr>
      <vt:lpstr>Cooling R&amp;D needs for future detectors ECFA-WG8, 31 March 2021 </vt:lpstr>
      <vt:lpstr>What are the cooling need trends for future?</vt:lpstr>
      <vt:lpstr>Cooling &amp; Refrigeration versus Cryogenics</vt:lpstr>
      <vt:lpstr>Detector cooling explained</vt:lpstr>
      <vt:lpstr>Cooling fluid choices</vt:lpstr>
      <vt:lpstr>System Cycles</vt:lpstr>
      <vt:lpstr>Currently active cooling domain  (-40°C / +20°C)</vt:lpstr>
      <vt:lpstr>CERN official environment Report </vt:lpstr>
      <vt:lpstr>Cooling fluids used at CERN (with room temperature reference)</vt:lpstr>
      <vt:lpstr>Extended domain for Hadron collider experiments (-80°C / -40°C)</vt:lpstr>
      <vt:lpstr>Warm cooling domain (Room temperature and above)</vt:lpstr>
      <vt:lpstr>Evaporative CO2 vs Water and Novec649</vt:lpstr>
      <vt:lpstr>Supercritical cooling, a special mono-phase cooling case </vt:lpstr>
      <vt:lpstr>Silicon Photomultipliers (SiPM)</vt:lpstr>
      <vt:lpstr>Cryogenic detectors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Tropea</dc:creator>
  <cp:lastModifiedBy>Bart Verlaat</cp:lastModifiedBy>
  <cp:revision>1297</cp:revision>
  <cp:lastPrinted>2018-06-04T16:44:30Z</cp:lastPrinted>
  <dcterms:created xsi:type="dcterms:W3CDTF">2013-04-12T12:46:49Z</dcterms:created>
  <dcterms:modified xsi:type="dcterms:W3CDTF">2021-03-31T07:48:49Z</dcterms:modified>
</cp:coreProperties>
</file>